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  <p:sldMasterId id="2147483675" r:id="rId3"/>
    <p:sldMasterId id="2147483691" r:id="rId4"/>
  </p:sldMasterIdLst>
  <p:notesMasterIdLst>
    <p:notesMasterId r:id="rId30"/>
  </p:notesMasterIdLst>
  <p:sldIdLst>
    <p:sldId id="256" r:id="rId5"/>
    <p:sldId id="487" r:id="rId6"/>
    <p:sldId id="476" r:id="rId7"/>
    <p:sldId id="492" r:id="rId8"/>
    <p:sldId id="458" r:id="rId9"/>
    <p:sldId id="479" r:id="rId10"/>
    <p:sldId id="480" r:id="rId11"/>
    <p:sldId id="493" r:id="rId12"/>
    <p:sldId id="494" r:id="rId13"/>
    <p:sldId id="472" r:id="rId14"/>
    <p:sldId id="491" r:id="rId15"/>
    <p:sldId id="489" r:id="rId16"/>
    <p:sldId id="485" r:id="rId17"/>
    <p:sldId id="490" r:id="rId18"/>
    <p:sldId id="482" r:id="rId19"/>
    <p:sldId id="481" r:id="rId20"/>
    <p:sldId id="483" r:id="rId21"/>
    <p:sldId id="466" r:id="rId22"/>
    <p:sldId id="408" r:id="rId23"/>
    <p:sldId id="425" r:id="rId24"/>
    <p:sldId id="428" r:id="rId25"/>
    <p:sldId id="430" r:id="rId26"/>
    <p:sldId id="412" r:id="rId27"/>
    <p:sldId id="460" r:id="rId28"/>
    <p:sldId id="46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1AE4B85-3F80-47F1-A45C-9860A7576E83}">
          <p14:sldIdLst>
            <p14:sldId id="256"/>
            <p14:sldId id="487"/>
            <p14:sldId id="476"/>
            <p14:sldId id="492"/>
            <p14:sldId id="458"/>
            <p14:sldId id="479"/>
            <p14:sldId id="480"/>
            <p14:sldId id="493"/>
            <p14:sldId id="494"/>
            <p14:sldId id="472"/>
            <p14:sldId id="491"/>
            <p14:sldId id="489"/>
            <p14:sldId id="485"/>
            <p14:sldId id="490"/>
            <p14:sldId id="482"/>
            <p14:sldId id="481"/>
            <p14:sldId id="483"/>
            <p14:sldId id="466"/>
            <p14:sldId id="408"/>
            <p14:sldId id="425"/>
            <p14:sldId id="428"/>
            <p14:sldId id="430"/>
            <p14:sldId id="412"/>
          </p14:sldIdLst>
        </p14:section>
        <p14:section name="Untitled Section" id="{63F31009-5F22-4051-B1C6-0B52A182F4B7}">
          <p14:sldIdLst>
            <p14:sldId id="460"/>
            <p14:sldId id="4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CC0000"/>
    <a:srgbClr val="FF00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6374" autoAdjust="0"/>
    <p:restoredTop sz="79109" autoAdjust="0"/>
  </p:normalViewPr>
  <p:slideViewPr>
    <p:cSldViewPr>
      <p:cViewPr varScale="1">
        <p:scale>
          <a:sx n="69" d="100"/>
          <a:sy n="69" d="100"/>
        </p:scale>
        <p:origin x="892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99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DDE51-0996-4723-91A8-FFA7C5BC5250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E9EFA-F570-4799-A654-3E11AB49F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17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F769F4E-7DB3-4717-8513-DA377A687FD6}" type="slidenum">
              <a:rPr lang="en-US" altLang="en-US" sz="1200" smtClean="0"/>
              <a:pPr/>
              <a:t>2</a:t>
            </a:fld>
            <a:endParaRPr lang="en-US" altLang="en-US" sz="1200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765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5D61E9A-1A82-4F39-B919-70AB1BAC6861}" type="slidenum">
              <a:rPr lang="de-DE" altLang="en-US" sz="1200" smtClean="0"/>
              <a:pPr/>
              <a:t>3</a:t>
            </a:fld>
            <a:endParaRPr lang="de-DE" altLang="en-US" sz="120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690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A8D2B4-11B9-427C-85E9-629B7D4D9D6D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25849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383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094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690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337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078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73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152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5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145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862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0130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25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3432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488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353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192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7991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709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0908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1009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5087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792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1343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485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57167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72046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4674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69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4474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3182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2119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227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823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0383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947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2909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7378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18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66677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02290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348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7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3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83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8" r:id="rId12"/>
    <p:sldLayoutId id="2147483689" r:id="rId13"/>
    <p:sldLayoutId id="2147483690" r:id="rId14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714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5" r:id="rId13"/>
    <p:sldLayoutId id="2147483706" r:id="rId14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43.jpe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f"/><Relationship Id="rId2" Type="http://schemas.openxmlformats.org/officeDocument/2006/relationships/image" Target="../media/image57.tif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752601"/>
            <a:ext cx="80010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Selected </a:t>
            </a:r>
            <a:r>
              <a:rPr lang="en-US" dirty="0" smtClean="0"/>
              <a:t>Highlights </a:t>
            </a:r>
            <a:r>
              <a:rPr lang="en-US" dirty="0"/>
              <a:t>of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 Astronomy with Ground-Based </a:t>
            </a:r>
            <a:r>
              <a:rPr lang="en-US" dirty="0"/>
              <a:t>T</a:t>
            </a:r>
            <a:r>
              <a:rPr lang="en-US" dirty="0" smtClean="0"/>
              <a:t>elescopes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657600"/>
            <a:ext cx="6858000" cy="2209800"/>
          </a:xfrm>
        </p:spPr>
        <p:txBody>
          <a:bodyPr>
            <a:normAutofit/>
          </a:bodyPr>
          <a:lstStyle/>
          <a:p>
            <a:r>
              <a:rPr lang="en-US" sz="3600" dirty="0" err="1">
                <a:latin typeface="Monotype Corsiva" panose="03010101010201010101" pitchFamily="66" charset="0"/>
              </a:rPr>
              <a:t>Razmik</a:t>
            </a:r>
            <a:r>
              <a:rPr lang="en-US" sz="3600" dirty="0">
                <a:latin typeface="Monotype Corsiva" panose="03010101010201010101" pitchFamily="66" charset="0"/>
              </a:rPr>
              <a:t> </a:t>
            </a:r>
            <a:r>
              <a:rPr lang="en-US" sz="3600" dirty="0" smtClean="0">
                <a:latin typeface="Monotype Corsiva" panose="03010101010201010101" pitchFamily="66" charset="0"/>
              </a:rPr>
              <a:t>  </a:t>
            </a:r>
            <a:r>
              <a:rPr lang="en-US" sz="3600" dirty="0" err="1" smtClean="0">
                <a:latin typeface="Monotype Corsiva" panose="03010101010201010101" pitchFamily="66" charset="0"/>
              </a:rPr>
              <a:t>Mirzoyan</a:t>
            </a:r>
            <a:endParaRPr lang="en-US" sz="2400" dirty="0" smtClean="0">
              <a:latin typeface="Monotype Corsiva" panose="03010101010201010101" pitchFamily="66" charset="0"/>
            </a:endParaRPr>
          </a:p>
          <a:p>
            <a:endParaRPr lang="en-US" sz="2000" dirty="0"/>
          </a:p>
          <a:p>
            <a:r>
              <a:rPr lang="en-US" sz="2000" dirty="0"/>
              <a:t>Max-Planck-Institute for Physics</a:t>
            </a:r>
          </a:p>
          <a:p>
            <a:r>
              <a:rPr lang="en-US" sz="2000" dirty="0"/>
              <a:t>Munich, Germany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791" y="1170"/>
            <a:ext cx="1400907" cy="68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11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9256"/>
            <a:ext cx="11141094" cy="62679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838201"/>
            <a:ext cx="3386988" cy="3352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6550" y="685800"/>
            <a:ext cx="2457450" cy="3286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0" y="5050600"/>
            <a:ext cx="5421249" cy="1121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48000" y="101025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tx2"/>
                </a:solidFill>
              </a:rPr>
              <a:t>High </a:t>
            </a:r>
            <a:r>
              <a:rPr lang="de-DE" sz="3200" dirty="0" err="1" smtClean="0">
                <a:solidFill>
                  <a:schemeClr val="tx2"/>
                </a:solidFill>
              </a:rPr>
              <a:t>Altitude</a:t>
            </a:r>
            <a:r>
              <a:rPr lang="de-DE" sz="3200" dirty="0" smtClean="0">
                <a:solidFill>
                  <a:schemeClr val="tx2"/>
                </a:solidFill>
              </a:rPr>
              <a:t> </a:t>
            </a:r>
            <a:r>
              <a:rPr lang="de-DE" sz="3200" dirty="0" err="1" smtClean="0">
                <a:solidFill>
                  <a:schemeClr val="tx2"/>
                </a:solidFill>
              </a:rPr>
              <a:t>Water</a:t>
            </a:r>
            <a:r>
              <a:rPr lang="de-DE" sz="3200" dirty="0" smtClean="0">
                <a:solidFill>
                  <a:schemeClr val="tx2"/>
                </a:solidFill>
              </a:rPr>
              <a:t> Cherenkov (HAWC) </a:t>
            </a:r>
            <a:r>
              <a:rPr lang="de-DE" sz="3200" dirty="0" err="1" smtClean="0">
                <a:solidFill>
                  <a:schemeClr val="tx2"/>
                </a:solidFill>
              </a:rPr>
              <a:t>detector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95600" y="4343400"/>
            <a:ext cx="1295400" cy="30777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FFC000"/>
                </a:solidFill>
              </a:rPr>
              <a:t>~24000 m²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10800" y="762000"/>
            <a:ext cx="1143000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tx2"/>
                </a:solidFill>
              </a:rPr>
              <a:t>FoV</a:t>
            </a:r>
            <a:r>
              <a:rPr lang="de-DE" dirty="0" smtClean="0">
                <a:solidFill>
                  <a:schemeClr val="tx2"/>
                </a:solidFill>
              </a:rPr>
              <a:t>: ~2 </a:t>
            </a:r>
            <a:r>
              <a:rPr lang="de-DE" dirty="0" err="1" smtClean="0">
                <a:solidFill>
                  <a:schemeClr val="tx2"/>
                </a:solidFill>
              </a:rPr>
              <a:t>sr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3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err="1" smtClean="0"/>
              <a:t>Recently</a:t>
            </a:r>
            <a:r>
              <a:rPr lang="de-DE" sz="3600" dirty="0" smtClean="0"/>
              <a:t> HAWC </a:t>
            </a:r>
            <a:r>
              <a:rPr lang="de-DE" sz="3600" dirty="0" err="1" smtClean="0"/>
              <a:t>has</a:t>
            </a:r>
            <a:r>
              <a:rPr lang="de-DE" sz="3600" dirty="0" smtClean="0"/>
              <a:t> </a:t>
            </a:r>
            <a:r>
              <a:rPr lang="de-DE" sz="3600" dirty="0" err="1" smtClean="0"/>
              <a:t>improved</a:t>
            </a:r>
            <a:r>
              <a:rPr lang="de-DE" sz="3600" dirty="0" smtClean="0"/>
              <a:t> </a:t>
            </a:r>
            <a:r>
              <a:rPr lang="de-DE" sz="3600" dirty="0" err="1" smtClean="0"/>
              <a:t>its</a:t>
            </a:r>
            <a:r>
              <a:rPr lang="de-DE" sz="3600" dirty="0" smtClean="0"/>
              <a:t> </a:t>
            </a:r>
            <a:r>
              <a:rPr lang="de-DE" sz="3600" dirty="0" err="1" smtClean="0"/>
              <a:t>sensitivity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214551"/>
            <a:ext cx="7269113" cy="5141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6019800" y="2240281"/>
            <a:ext cx="1859282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J. Goodman, @ Gamma-22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400" y="1371600"/>
            <a:ext cx="3337200" cy="3677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15400" y="5135940"/>
            <a:ext cx="2971800" cy="156966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An </a:t>
            </a:r>
            <a:r>
              <a:rPr lang="de-DE" sz="1600" dirty="0" err="1" smtClean="0"/>
              <a:t>example</a:t>
            </a:r>
            <a:r>
              <a:rPr lang="de-DE" sz="1600" dirty="0"/>
              <a:t>;</a:t>
            </a:r>
            <a:r>
              <a:rPr lang="de-DE" sz="1600" dirty="0" smtClean="0"/>
              <a:t> </a:t>
            </a:r>
            <a:r>
              <a:rPr lang="de-DE" sz="1600" dirty="0" err="1" smtClean="0"/>
              <a:t>galactic</a:t>
            </a:r>
            <a:r>
              <a:rPr lang="de-DE" sz="1600" dirty="0" smtClean="0"/>
              <a:t> </a:t>
            </a:r>
            <a:r>
              <a:rPr lang="de-DE" sz="1600" dirty="0" err="1" smtClean="0"/>
              <a:t>PeVatron</a:t>
            </a:r>
            <a:endParaRPr lang="de-DE" sz="1600" dirty="0" smtClean="0"/>
          </a:p>
          <a:p>
            <a:r>
              <a:rPr lang="de-DE" sz="1600" dirty="0" err="1"/>
              <a:t>c</a:t>
            </a:r>
            <a:r>
              <a:rPr lang="de-DE" sz="1600" dirty="0" err="1" smtClean="0"/>
              <a:t>andidate</a:t>
            </a:r>
            <a:r>
              <a:rPr lang="de-DE" sz="1600" dirty="0" smtClean="0"/>
              <a:t> </a:t>
            </a:r>
            <a:r>
              <a:rPr lang="de-DE" sz="1600" dirty="0" err="1" smtClean="0"/>
              <a:t>Boomerang</a:t>
            </a:r>
            <a:r>
              <a:rPr lang="de-DE" sz="1600" dirty="0" smtClean="0"/>
              <a:t>. HAWC &amp; MAGIC </a:t>
            </a:r>
            <a:r>
              <a:rPr lang="de-DE" sz="1600" dirty="0" err="1" smtClean="0"/>
              <a:t>see</a:t>
            </a:r>
            <a:r>
              <a:rPr lang="de-DE" sz="1600" dirty="0" smtClean="0"/>
              <a:t> 2 </a:t>
            </a:r>
            <a:r>
              <a:rPr lang="de-DE" sz="1600" dirty="0" err="1" smtClean="0"/>
              <a:t>sources</a:t>
            </a:r>
            <a:r>
              <a:rPr lang="de-DE" sz="1600" dirty="0" smtClean="0"/>
              <a:t>, </a:t>
            </a:r>
            <a:r>
              <a:rPr lang="de-DE" sz="1600" dirty="0" err="1" smtClean="0"/>
              <a:t>upper</a:t>
            </a:r>
            <a:r>
              <a:rPr lang="de-DE" sz="1600" dirty="0" smtClean="0"/>
              <a:t>: IC </a:t>
            </a:r>
            <a:r>
              <a:rPr lang="de-DE" sz="1600" dirty="0" err="1" smtClean="0"/>
              <a:t>scattering</a:t>
            </a:r>
            <a:r>
              <a:rPr lang="de-DE" sz="1600" dirty="0" smtClean="0"/>
              <a:t> in PWN, </a:t>
            </a:r>
            <a:r>
              <a:rPr lang="de-DE" sz="1600" dirty="0" err="1" smtClean="0"/>
              <a:t>lower</a:t>
            </a:r>
            <a:r>
              <a:rPr lang="de-DE" sz="1600" dirty="0" smtClean="0"/>
              <a:t>: </a:t>
            </a:r>
            <a:r>
              <a:rPr lang="de-DE" sz="1600" dirty="0" err="1" smtClean="0"/>
              <a:t>nearby</a:t>
            </a:r>
            <a:r>
              <a:rPr lang="de-DE" sz="1600" dirty="0" smtClean="0"/>
              <a:t> </a:t>
            </a:r>
            <a:r>
              <a:rPr lang="de-DE" sz="1600" dirty="0" err="1" smtClean="0"/>
              <a:t>molecular</a:t>
            </a:r>
            <a:r>
              <a:rPr lang="de-DE" sz="1600" dirty="0" smtClean="0"/>
              <a:t> </a:t>
            </a:r>
            <a:r>
              <a:rPr lang="de-DE" sz="1600" dirty="0" err="1" smtClean="0"/>
              <a:t>cloud</a:t>
            </a:r>
            <a:r>
              <a:rPr lang="de-DE" sz="1600" dirty="0" smtClean="0"/>
              <a:t>. </a:t>
            </a:r>
            <a:r>
              <a:rPr lang="de-DE" sz="1600" dirty="0" err="1" smtClean="0"/>
              <a:t>Both</a:t>
            </a:r>
            <a:r>
              <a:rPr lang="de-DE" sz="1600" dirty="0" smtClean="0"/>
              <a:t> </a:t>
            </a:r>
            <a:r>
              <a:rPr lang="el-GR" sz="1600" dirty="0" smtClean="0"/>
              <a:t>π</a:t>
            </a:r>
            <a:r>
              <a:rPr lang="de-DE" sz="1600" baseline="30000" dirty="0" smtClean="0"/>
              <a:t>0</a:t>
            </a:r>
            <a:r>
              <a:rPr lang="de-DE" sz="1600" dirty="0" smtClean="0"/>
              <a:t> --&gt; 2</a:t>
            </a:r>
            <a:r>
              <a:rPr lang="de-DE" sz="1600" dirty="0" smtClean="0">
                <a:latin typeface="Symbol" panose="05050102010706020507" pitchFamily="18" charset="2"/>
              </a:rPr>
              <a:t>g</a:t>
            </a:r>
            <a:r>
              <a:rPr lang="de-DE" sz="1600" dirty="0" smtClean="0"/>
              <a:t> </a:t>
            </a:r>
          </a:p>
          <a:p>
            <a:r>
              <a:rPr lang="de-DE" sz="1600" dirty="0" err="1" smtClean="0"/>
              <a:t>and</a:t>
            </a:r>
            <a:r>
              <a:rPr lang="de-DE" sz="1600" dirty="0" smtClean="0"/>
              <a:t> IC </a:t>
            </a:r>
            <a:r>
              <a:rPr lang="de-DE" sz="1600" dirty="0" err="1" smtClean="0"/>
              <a:t>possible</a:t>
            </a:r>
            <a:endParaRPr lang="en-US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10550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3177" b="5905"/>
          <a:stretch/>
        </p:blipFill>
        <p:spPr>
          <a:xfrm>
            <a:off x="1512410" y="76200"/>
            <a:ext cx="9076644" cy="61734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43800" y="3505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Total-</a:t>
            </a:r>
            <a:r>
              <a:rPr lang="de-DE" dirty="0" err="1" smtClean="0"/>
              <a:t>cost</a:t>
            </a:r>
            <a:r>
              <a:rPr lang="de-DE" dirty="0" smtClean="0"/>
              <a:t>: 180.-M$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8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8" y="304800"/>
            <a:ext cx="10661904" cy="60167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992624"/>
            <a:ext cx="2621447" cy="11795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Large High Altitude Air Shower </a:t>
            </a:r>
            <a:r>
              <a:rPr lang="en-US" sz="3200" dirty="0" smtClean="0"/>
              <a:t>Observatory (LHAASO)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9067800" y="1402081"/>
            <a:ext cx="1143000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C000"/>
                </a:solidFill>
              </a:rPr>
              <a:t>FoV</a:t>
            </a:r>
            <a:r>
              <a:rPr lang="de-DE" dirty="0" smtClean="0">
                <a:solidFill>
                  <a:srgbClr val="FFC000"/>
                </a:solidFill>
              </a:rPr>
              <a:t>: ~2 </a:t>
            </a:r>
            <a:r>
              <a:rPr lang="de-DE" dirty="0" err="1" smtClean="0">
                <a:solidFill>
                  <a:srgbClr val="FFC000"/>
                </a:solidFill>
              </a:rPr>
              <a:t>sr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54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Discovery</a:t>
            </a:r>
            <a:r>
              <a:rPr lang="de-DE" sz="3600" dirty="0"/>
              <a:t> </a:t>
            </a:r>
            <a:r>
              <a:rPr lang="de-DE" sz="3600" dirty="0" err="1" smtClean="0"/>
              <a:t>of</a:t>
            </a:r>
            <a:r>
              <a:rPr lang="de-DE" sz="3600" dirty="0" smtClean="0"/>
              <a:t> 12 </a:t>
            </a:r>
            <a:r>
              <a:rPr lang="de-DE" sz="3600" dirty="0" err="1" smtClean="0"/>
              <a:t>PeVatrons</a:t>
            </a:r>
            <a:r>
              <a:rPr lang="de-DE" sz="3600" dirty="0" smtClean="0"/>
              <a:t> </a:t>
            </a:r>
            <a:r>
              <a:rPr lang="de-DE" sz="3600" dirty="0" err="1" smtClean="0"/>
              <a:t>by</a:t>
            </a:r>
            <a:r>
              <a:rPr lang="de-DE" sz="3600" dirty="0" smtClean="0"/>
              <a:t> LHAASO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61" y="1524000"/>
            <a:ext cx="11433639" cy="480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48800" y="1219200"/>
            <a:ext cx="2362200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Zhen</a:t>
            </a:r>
            <a:r>
              <a:rPr lang="de-DE" sz="1200" dirty="0" smtClean="0"/>
              <a:t> Cao, et al., Nature, May 2021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9745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For the 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time MAGIC discovered extreme </a:t>
            </a:r>
            <a:r>
              <a:rPr lang="en-US" sz="3600" dirty="0" smtClean="0">
                <a:latin typeface="Symbol" panose="05050102010706020507" pitchFamily="18" charset="2"/>
              </a:rPr>
              <a:t>g</a:t>
            </a:r>
            <a:r>
              <a:rPr lang="en-US" sz="3600" dirty="0" smtClean="0"/>
              <a:t>-ray emission from a GRB; GRB190114C was measured by 2 dozens of </a:t>
            </a:r>
            <a:r>
              <a:rPr lang="en-US" sz="3600" dirty="0"/>
              <a:t>space-born and ground-based instruments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6411" y="2861608"/>
            <a:ext cx="5875978" cy="2677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MAGIC discovered a gigantic emission from a GRB starting 58 s after its onset – afterglow emission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60 </a:t>
            </a:r>
            <a:r>
              <a:rPr lang="de-DE" sz="2400" dirty="0" smtClean="0">
                <a:latin typeface="Symbol" panose="05050102010706020507" pitchFamily="18" charset="2"/>
              </a:rPr>
              <a:t>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130 </a:t>
            </a:r>
            <a:r>
              <a:rPr lang="de-DE" sz="2400" dirty="0" err="1" smtClean="0"/>
              <a:t>Crab</a:t>
            </a:r>
            <a:r>
              <a:rPr lang="de-DE" sz="2400" dirty="0" smtClean="0"/>
              <a:t> </a:t>
            </a:r>
            <a:r>
              <a:rPr lang="de-DE" sz="2400" dirty="0" err="1" smtClean="0"/>
              <a:t>intensity</a:t>
            </a:r>
            <a:r>
              <a:rPr lang="de-DE" sz="2400" dirty="0" smtClean="0"/>
              <a:t> in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first</a:t>
            </a:r>
            <a:r>
              <a:rPr lang="de-DE" sz="2400" dirty="0" smtClean="0"/>
              <a:t> 30 s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 significant </a:t>
            </a:r>
            <a:r>
              <a:rPr lang="en-US" sz="2400" dirty="0" smtClean="0"/>
              <a:t>share of </a:t>
            </a:r>
            <a:r>
              <a:rPr lang="en-US" sz="2400" dirty="0"/>
              <a:t>GRB energy is </a:t>
            </a:r>
            <a:r>
              <a:rPr lang="en-US" sz="2400" dirty="0" smtClean="0"/>
              <a:t>emitted in </a:t>
            </a:r>
            <a:r>
              <a:rPr lang="en-US" sz="2400" dirty="0"/>
              <a:t>the </a:t>
            </a:r>
            <a:r>
              <a:rPr lang="en-US" sz="2400" dirty="0" err="1"/>
              <a:t>TeV</a:t>
            </a:r>
            <a:r>
              <a:rPr lang="en-US" sz="2400" dirty="0"/>
              <a:t> energy range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34200" y="3810000"/>
            <a:ext cx="609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0" y="1752600"/>
            <a:ext cx="5143500" cy="411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52600" y="1905001"/>
            <a:ext cx="33909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Palatino"/>
              </a:rPr>
              <a:t>MAGIC published 2-papers in </a:t>
            </a:r>
            <a:r>
              <a:rPr lang="en-US" b="1" i="1" dirty="0">
                <a:solidFill>
                  <a:srgbClr val="00B050"/>
                </a:solidFill>
                <a:latin typeface="Palatino"/>
              </a:rPr>
              <a:t>Nature, 575 Nov. 2019 </a:t>
            </a:r>
          </a:p>
        </p:txBody>
      </p:sp>
    </p:spTree>
    <p:extLst>
      <p:ext uri="{BB962C8B-B14F-4D97-AF65-F5344CB8AC3E}">
        <p14:creationId xmlns:p14="http://schemas.microsoft.com/office/powerpoint/2010/main" val="102929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0"/>
            <a:ext cx="51435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3842" y="3124201"/>
            <a:ext cx="1220759" cy="7762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0522" y="2676100"/>
            <a:ext cx="797078" cy="524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5874" y="419272"/>
            <a:ext cx="1194926" cy="8969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9000" y="4498920"/>
            <a:ext cx="624920" cy="606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3412" y="4544448"/>
            <a:ext cx="996789" cy="6371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8601" y="1313873"/>
            <a:ext cx="1066919" cy="8013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86600" y="3505200"/>
            <a:ext cx="1150644" cy="6462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58212" y="4528275"/>
            <a:ext cx="594988" cy="74798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54788" y="3581401"/>
            <a:ext cx="969613" cy="6429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38601" y="5486400"/>
            <a:ext cx="934971" cy="7620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34000" y="5662966"/>
            <a:ext cx="914400" cy="79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64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25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7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200" dirty="0"/>
              <a:t>Dynamics </a:t>
            </a:r>
            <a:r>
              <a:rPr lang="de-DE" sz="3200" dirty="0" err="1"/>
              <a:t>of</a:t>
            </a:r>
            <a:r>
              <a:rPr lang="de-DE" sz="3200" dirty="0"/>
              <a:t> multi-</a:t>
            </a:r>
            <a:r>
              <a:rPr lang="de-DE" sz="3200" dirty="0" err="1"/>
              <a:t>wavelength</a:t>
            </a:r>
            <a:r>
              <a:rPr lang="de-DE" sz="3200" dirty="0"/>
              <a:t> </a:t>
            </a:r>
            <a:r>
              <a:rPr lang="de-DE" sz="3200" dirty="0" err="1"/>
              <a:t>spectra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smtClean="0"/>
              <a:t>GRB 190114C; </a:t>
            </a:r>
            <a:r>
              <a:rPr lang="de-DE" sz="3200" dirty="0" err="1" smtClean="0"/>
              <a:t>afterglow</a:t>
            </a:r>
            <a:r>
              <a:rPr lang="de-DE" sz="3200" dirty="0" smtClean="0"/>
              <a:t> </a:t>
            </a:r>
            <a:r>
              <a:rPr lang="de-DE" sz="3200" dirty="0" err="1" smtClean="0"/>
              <a:t>emission</a:t>
            </a:r>
            <a:r>
              <a:rPr lang="de-DE" sz="3200" dirty="0" smtClean="0"/>
              <a:t> </a:t>
            </a:r>
            <a:r>
              <a:rPr lang="de-DE" sz="3200" dirty="0" err="1" smtClean="0"/>
              <a:t>can</a:t>
            </a:r>
            <a:r>
              <a:rPr lang="de-DE" sz="3200" dirty="0" smtClean="0"/>
              <a:t> </a:t>
            </a:r>
            <a:r>
              <a:rPr lang="de-DE" sz="3200" dirty="0" err="1" smtClean="0"/>
              <a:t>be</a:t>
            </a:r>
            <a:r>
              <a:rPr lang="de-DE" sz="3200" dirty="0" smtClean="0"/>
              <a:t> </a:t>
            </a:r>
            <a:r>
              <a:rPr lang="de-DE" sz="3200" dirty="0" err="1" smtClean="0"/>
              <a:t>well</a:t>
            </a:r>
            <a:r>
              <a:rPr lang="de-DE" sz="3200" dirty="0" smtClean="0"/>
              <a:t> </a:t>
            </a:r>
            <a:r>
              <a:rPr lang="de-DE" sz="3200" dirty="0" err="1" smtClean="0"/>
              <a:t>described</a:t>
            </a:r>
            <a:r>
              <a:rPr lang="de-DE" sz="3200" dirty="0" smtClean="0"/>
              <a:t> </a:t>
            </a:r>
            <a:r>
              <a:rPr lang="de-DE" sz="3200" dirty="0" err="1" smtClean="0"/>
              <a:t>by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SSC </a:t>
            </a:r>
            <a:r>
              <a:rPr lang="de-DE" sz="3200" dirty="0" err="1" smtClean="0"/>
              <a:t>model</a:t>
            </a:r>
            <a:r>
              <a:rPr lang="de-DE" sz="3200" dirty="0" smtClean="0"/>
              <a:t> 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00201"/>
            <a:ext cx="5867400" cy="45635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7620000" y="1882676"/>
            <a:ext cx="2819400" cy="34163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2400" dirty="0"/>
              <a:t>A </a:t>
            </a:r>
            <a:r>
              <a:rPr lang="de-DE" sz="2400" dirty="0" err="1"/>
              <a:t>really</a:t>
            </a:r>
            <a:r>
              <a:rPr lang="de-DE" sz="2400" dirty="0"/>
              <a:t> </a:t>
            </a:r>
            <a:r>
              <a:rPr lang="de-DE" sz="2400" dirty="0" err="1"/>
              <a:t>unique</a:t>
            </a:r>
            <a:r>
              <a:rPr lang="de-DE" sz="2400" dirty="0"/>
              <a:t> </a:t>
            </a:r>
            <a:r>
              <a:rPr lang="de-DE" sz="2400" dirty="0" err="1"/>
              <a:t>event</a:t>
            </a:r>
            <a:r>
              <a:rPr lang="de-DE" sz="2400" dirty="0"/>
              <a:t>;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spectra</a:t>
            </a:r>
            <a:r>
              <a:rPr lang="de-DE" sz="2400" dirty="0"/>
              <a:t> </a:t>
            </a:r>
            <a:r>
              <a:rPr lang="de-DE" sz="2400" dirty="0" err="1"/>
              <a:t>have</a:t>
            </a:r>
            <a:r>
              <a:rPr lang="de-DE" sz="2400" dirty="0"/>
              <a:t> </a:t>
            </a:r>
            <a:r>
              <a:rPr lang="de-DE" sz="2400" dirty="0" err="1"/>
              <a:t>been</a:t>
            </a:r>
            <a:r>
              <a:rPr lang="de-DE" sz="2400" dirty="0"/>
              <a:t> </a:t>
            </a:r>
            <a:r>
              <a:rPr lang="de-DE" sz="2400" dirty="0" err="1"/>
              <a:t>measured</a:t>
            </a:r>
            <a:r>
              <a:rPr lang="de-DE" sz="2400" dirty="0"/>
              <a:t> </a:t>
            </a:r>
            <a:r>
              <a:rPr lang="de-DE" sz="2400" dirty="0" err="1"/>
              <a:t>during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1st time bin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only</a:t>
            </a:r>
            <a:r>
              <a:rPr lang="de-DE" sz="2400" dirty="0"/>
              <a:t> 42 s,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 2nd time bin </a:t>
            </a:r>
            <a:r>
              <a:rPr lang="de-DE" sz="2400" dirty="0" err="1"/>
              <a:t>for</a:t>
            </a:r>
            <a:r>
              <a:rPr lang="de-DE" sz="2400" dirty="0"/>
              <a:t> 70 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3rd time bin 180 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291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790" y="2133601"/>
            <a:ext cx="496661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2101" name="TextBox 5"/>
          <p:cNvSpPr txBox="1">
            <a:spLocks noChangeArrowheads="1"/>
          </p:cNvSpPr>
          <p:nvPr/>
        </p:nvSpPr>
        <p:spPr bwMode="auto">
          <a:xfrm>
            <a:off x="1604708" y="675382"/>
            <a:ext cx="700589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096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096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096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096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096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096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096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096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096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  <a:defRPr/>
            </a:pPr>
            <a:r>
              <a:rPr lang="en-US" altLang="en-US" dirty="0">
                <a:solidFill>
                  <a:srgbClr val="000000"/>
                </a:solidFill>
                <a:latin typeface="Calibri"/>
              </a:rPr>
              <a:t>MAGIC measured pulsed </a:t>
            </a:r>
            <a:r>
              <a:rPr lang="en-US" altLang="en-US" dirty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altLang="en-US" dirty="0">
                <a:solidFill>
                  <a:srgbClr val="000000"/>
                </a:solidFill>
                <a:latin typeface="Calibri"/>
              </a:rPr>
              <a:t>-rays from the </a:t>
            </a:r>
          </a:p>
          <a:p>
            <a:pPr algn="ctr">
              <a:spcBef>
                <a:spcPct val="0"/>
              </a:spcBef>
              <a:buNone/>
              <a:defRPr/>
            </a:pPr>
            <a:r>
              <a:rPr lang="en-US" altLang="en-US" dirty="0">
                <a:solidFill>
                  <a:srgbClr val="000000"/>
                </a:solidFill>
                <a:latin typeface="Calibri"/>
              </a:rPr>
              <a:t>Crab pulsar up to ~2 </a:t>
            </a:r>
            <a:r>
              <a:rPr lang="en-US" altLang="en-US" dirty="0" err="1">
                <a:solidFill>
                  <a:srgbClr val="000000"/>
                </a:solidFill>
                <a:latin typeface="Calibri"/>
              </a:rPr>
              <a:t>TeV</a:t>
            </a:r>
            <a:endParaRPr lang="en-US" alt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24400" y="1905001"/>
            <a:ext cx="1371600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dirty="0" err="1">
                <a:solidFill>
                  <a:prstClr val="black"/>
                </a:solidFill>
                <a:latin typeface="Calibri"/>
              </a:rPr>
              <a:t>Ansoldi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, et al, 2016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72200" y="1625598"/>
            <a:ext cx="4147161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Power law fit to MAGIC + Fermi 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   data favors the IC emission mechanism 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   for the E range ~ 10 GeV – 1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TeV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Emission from the neighborhood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   of Light Cylinder (r ~ 1600 km); 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   confirming that pulsars are the most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   compact particle accelerators</a:t>
            </a:r>
          </a:p>
          <a:p>
            <a:pPr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 err="1">
                <a:solidFill>
                  <a:prstClr val="black"/>
                </a:solidFill>
                <a:latin typeface="Calibri"/>
              </a:rPr>
              <a:t>TeV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pulsation is used to put a very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   competitive quadratic limit for the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   Lorentz Invariance Violation (LIV)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636" y="1170"/>
            <a:ext cx="1089062" cy="5322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0" y="5525870"/>
            <a:ext cx="38862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prstClr val="black"/>
                </a:solidFill>
              </a:rPr>
              <a:t>Detected pulsed emission up to ~2 </a:t>
            </a:r>
            <a:r>
              <a:rPr lang="en-US" dirty="0" err="1">
                <a:solidFill>
                  <a:prstClr val="black"/>
                </a:solidFill>
              </a:rPr>
              <a:t>TeV</a:t>
            </a:r>
            <a:r>
              <a:rPr lang="en-US" dirty="0">
                <a:solidFill>
                  <a:prstClr val="black"/>
                </a:solidFill>
              </a:rPr>
              <a:t>; no cutoff observed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03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533400"/>
            <a:ext cx="8229600" cy="1143000"/>
          </a:xfrm>
        </p:spPr>
        <p:txBody>
          <a:bodyPr>
            <a:noAutofit/>
          </a:bodyPr>
          <a:lstStyle/>
          <a:p>
            <a:r>
              <a:rPr lang="de-DE" sz="3200" dirty="0" err="1"/>
              <a:t>Pulsed</a:t>
            </a:r>
            <a:r>
              <a:rPr lang="de-DE" sz="3200" dirty="0"/>
              <a:t> </a:t>
            </a:r>
            <a:r>
              <a:rPr lang="de-DE" sz="3200" dirty="0">
                <a:latin typeface="Symbol" panose="05050102010706020507" pitchFamily="18" charset="2"/>
              </a:rPr>
              <a:t>g</a:t>
            </a:r>
            <a:r>
              <a:rPr lang="de-DE" sz="3200" dirty="0"/>
              <a:t>-</a:t>
            </a:r>
            <a:r>
              <a:rPr lang="de-DE" sz="3200" dirty="0" err="1"/>
              <a:t>ray</a:t>
            </a:r>
            <a:r>
              <a:rPr lang="de-DE" sz="3200" dirty="0"/>
              <a:t> </a:t>
            </a:r>
            <a:r>
              <a:rPr lang="de-DE" sz="3200" dirty="0" err="1"/>
              <a:t>signal</a:t>
            </a:r>
            <a:r>
              <a:rPr lang="de-DE" sz="3200" dirty="0"/>
              <a:t> </a:t>
            </a:r>
            <a:r>
              <a:rPr lang="de-DE" sz="3200" dirty="0" err="1"/>
              <a:t>measured</a:t>
            </a:r>
            <a:r>
              <a:rPr lang="de-DE" sz="3200" dirty="0"/>
              <a:t> </a:t>
            </a:r>
            <a:r>
              <a:rPr lang="de-DE" sz="3200" dirty="0" err="1"/>
              <a:t>by</a:t>
            </a:r>
            <a:r>
              <a:rPr lang="de-DE" sz="3200" dirty="0"/>
              <a:t> MAGIC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@ </a:t>
            </a:r>
            <a:r>
              <a:rPr lang="de-DE" sz="3200" dirty="0"/>
              <a:t>6.3</a:t>
            </a:r>
            <a:r>
              <a:rPr lang="de-DE" sz="3200" dirty="0">
                <a:latin typeface="Symbol" panose="05050102010706020507" pitchFamily="18" charset="2"/>
              </a:rPr>
              <a:t>s </a:t>
            </a:r>
            <a:r>
              <a:rPr lang="de-DE" sz="3200" dirty="0" err="1" smtClean="0"/>
              <a:t>from</a:t>
            </a:r>
            <a:r>
              <a:rPr lang="de-DE" sz="3200" dirty="0" smtClean="0"/>
              <a:t> </a:t>
            </a:r>
            <a:r>
              <a:rPr lang="de-DE" sz="3200" dirty="0" err="1"/>
              <a:t>Geminga</a:t>
            </a:r>
            <a:r>
              <a:rPr lang="de-DE" sz="3200" dirty="0"/>
              <a:t> </a:t>
            </a:r>
            <a:r>
              <a:rPr lang="de-DE" sz="3200" dirty="0" err="1"/>
              <a:t>pulsar</a:t>
            </a:r>
            <a:r>
              <a:rPr lang="de-DE" sz="3200" dirty="0"/>
              <a:t> at </a:t>
            </a:r>
            <a:r>
              <a:rPr lang="de-DE" sz="3200" b="1" dirty="0"/>
              <a:t>E ≥ 15 </a:t>
            </a:r>
            <a:r>
              <a:rPr lang="de-DE" sz="3200" b="1" dirty="0" err="1"/>
              <a:t>GeV</a:t>
            </a:r>
            <a:r>
              <a:rPr lang="de-DE" sz="3200" b="1" dirty="0"/>
              <a:t/>
            </a:r>
            <a:br>
              <a:rPr lang="de-DE" sz="3200" b="1" dirty="0"/>
            </a:br>
            <a:r>
              <a:rPr lang="de-DE" sz="2800" dirty="0"/>
              <a:t>(</a:t>
            </a:r>
            <a:r>
              <a:rPr lang="de-DE" sz="2400" dirty="0" err="1"/>
              <a:t>the</a:t>
            </a:r>
            <a:r>
              <a:rPr lang="de-DE" sz="2400" dirty="0"/>
              <a:t> 3rd </a:t>
            </a:r>
            <a:r>
              <a:rPr lang="de-DE" sz="2400" dirty="0" err="1"/>
              <a:t>pulsar</a:t>
            </a:r>
            <a:r>
              <a:rPr lang="de-DE" sz="2400" dirty="0"/>
              <a:t> </a:t>
            </a:r>
            <a:r>
              <a:rPr lang="de-DE" sz="2400" dirty="0" err="1"/>
              <a:t>revealed</a:t>
            </a:r>
            <a:r>
              <a:rPr lang="de-DE" sz="2400" dirty="0"/>
              <a:t> in </a:t>
            </a:r>
            <a:r>
              <a:rPr lang="de-DE" sz="2400" dirty="0" err="1"/>
              <a:t>the</a:t>
            </a:r>
            <a:r>
              <a:rPr lang="de-DE" sz="2400" dirty="0"/>
              <a:t> VHE </a:t>
            </a:r>
            <a:r>
              <a:rPr lang="de-DE" sz="2400" dirty="0" err="1"/>
              <a:t>domain</a:t>
            </a:r>
            <a:r>
              <a:rPr lang="de-DE" sz="2800" dirty="0"/>
              <a:t>)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924800" y="2514600"/>
            <a:ext cx="1676400" cy="28569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err="1"/>
              <a:t>Acciari</a:t>
            </a:r>
            <a:r>
              <a:rPr lang="de-DE" sz="1200" dirty="0"/>
              <a:t> et al, A&amp;A 2020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648200" y="5867400"/>
            <a:ext cx="4987712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80h of data taken under </a:t>
            </a:r>
            <a:r>
              <a:rPr lang="en-US" sz="1600" i="1" dirty="0"/>
              <a:t>Sum-Trigger-II</a:t>
            </a:r>
            <a:r>
              <a:rPr lang="en-US" sz="1600" dirty="0"/>
              <a:t> low-energy trigger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11915" y="2069068"/>
            <a:ext cx="4713085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Age ~340ky; estimated distance ~ (175 – 250) pc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905001"/>
            <a:ext cx="2971800" cy="378268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828800" y="57150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X-ray: NASA/CXC/GWU/</a:t>
            </a:r>
            <a:r>
              <a:rPr lang="en-US" sz="1000" dirty="0" err="1">
                <a:solidFill>
                  <a:schemeClr val="tx2"/>
                </a:solidFill>
              </a:rPr>
              <a:t>N.Klingler</a:t>
            </a:r>
            <a:r>
              <a:rPr lang="en-US" sz="1000" dirty="0">
                <a:solidFill>
                  <a:schemeClr val="tx2"/>
                </a:solidFill>
              </a:rPr>
              <a:t> et al; </a:t>
            </a:r>
          </a:p>
          <a:p>
            <a:r>
              <a:rPr lang="en-US" sz="1000" dirty="0">
                <a:solidFill>
                  <a:schemeClr val="tx2"/>
                </a:solidFill>
              </a:rPr>
              <a:t>IR: NASA/JPL-Caltech; </a:t>
            </a:r>
            <a:r>
              <a:rPr lang="en-US" sz="1000" dirty="0" err="1">
                <a:solidFill>
                  <a:schemeClr val="tx2"/>
                </a:solidFill>
              </a:rPr>
              <a:t>Illst</a:t>
            </a:r>
            <a:r>
              <a:rPr lang="en-US" sz="1000" dirty="0">
                <a:solidFill>
                  <a:schemeClr val="tx2"/>
                </a:solidFill>
              </a:rPr>
              <a:t>: </a:t>
            </a:r>
            <a:r>
              <a:rPr lang="en-US" sz="1000" dirty="0" err="1">
                <a:solidFill>
                  <a:schemeClr val="tx2"/>
                </a:solidFill>
              </a:rPr>
              <a:t>Nahks</a:t>
            </a:r>
            <a:r>
              <a:rPr lang="en-US" sz="1000" dirty="0">
                <a:solidFill>
                  <a:schemeClr val="tx2"/>
                </a:solidFill>
              </a:rPr>
              <a:t> </a:t>
            </a:r>
            <a:r>
              <a:rPr lang="en-US" sz="1000" dirty="0" err="1">
                <a:solidFill>
                  <a:schemeClr val="tx2"/>
                </a:solidFill>
              </a:rPr>
              <a:t>TrEhnl</a:t>
            </a:r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875790"/>
            <a:ext cx="5334000" cy="29154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636" y="1170"/>
            <a:ext cx="1089062" cy="53223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3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1928813" y="144463"/>
            <a:ext cx="8323262" cy="571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dirty="0"/>
              <a:t>W</a:t>
            </a:r>
            <a:r>
              <a:rPr lang="en-US" altLang="en-US" sz="3600" dirty="0" smtClean="0"/>
              <a:t>hy </a:t>
            </a:r>
            <a:r>
              <a:rPr lang="en-US" altLang="en-US" sz="3600" dirty="0"/>
              <a:t>not charged CR astronomy?</a:t>
            </a:r>
            <a:endParaRPr lang="en-US" altLang="en-US" dirty="0" smtClean="0"/>
          </a:p>
        </p:txBody>
      </p:sp>
      <p:pic>
        <p:nvPicPr>
          <p:cNvPr id="32771" name="Picture 3" descr="gamma1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1" y="960438"/>
            <a:ext cx="7688263" cy="536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 descr="gamma1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1" y="960438"/>
            <a:ext cx="7688263" cy="536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5" descr="gamma1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1" y="960438"/>
            <a:ext cx="7688263" cy="536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6" descr="gamma1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1" y="960438"/>
            <a:ext cx="7688263" cy="536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 Box 7"/>
          <p:cNvSpPr txBox="1">
            <a:spLocks noChangeArrowheads="1"/>
          </p:cNvSpPr>
          <p:nvPr/>
        </p:nvSpPr>
        <p:spPr bwMode="auto">
          <a:xfrm>
            <a:off x="5583238" y="1976438"/>
            <a:ext cx="37670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4400">
                <a:solidFill>
                  <a:schemeClr val="folHlink"/>
                </a:solidFill>
              </a:rPr>
              <a:t>B</a:t>
            </a:r>
            <a:endParaRPr lang="en-US" altLang="en-US" sz="4000" b="1">
              <a:solidFill>
                <a:schemeClr val="folHlink"/>
              </a:solidFill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317750" y="958851"/>
            <a:ext cx="7670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Charged CR particles, deflected by magnetic fields, do not carry information on the location of  the emission site (unless E is very large)</a:t>
            </a:r>
          </a:p>
        </p:txBody>
      </p:sp>
      <p:sp>
        <p:nvSpPr>
          <p:cNvPr id="9226" name="Datumsplatzhalter 9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smtClean="0">
                <a:latin typeface="+mn-lt"/>
              </a:rPr>
              <a:t>LHC Days in Split, Croatia, 7th of October 2022 </a:t>
            </a:r>
            <a:endParaRPr lang="en-US" altLang="en-US" sz="1200" dirty="0">
              <a:latin typeface="+mn-lt"/>
            </a:endParaRPr>
          </a:p>
        </p:txBody>
      </p:sp>
      <p:sp>
        <p:nvSpPr>
          <p:cNvPr id="9227" name="Fußzeilenplatzhalter 10"/>
          <p:cNvSpPr>
            <a:spLocks noGrp="1"/>
          </p:cNvSpPr>
          <p:nvPr>
            <p:ph type="ftr" sz="quarter" idx="11"/>
          </p:nvPr>
        </p:nvSpPr>
        <p:spPr>
          <a:xfrm>
            <a:off x="4191000" y="6356351"/>
            <a:ext cx="38608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 err="1" smtClean="0">
                <a:latin typeface="+mn-lt"/>
              </a:rPr>
              <a:t>Razmik</a:t>
            </a:r>
            <a:r>
              <a:rPr lang="en-US" altLang="en-US" sz="1200" dirty="0" smtClean="0">
                <a:latin typeface="+mn-lt"/>
              </a:rPr>
              <a:t> </a:t>
            </a:r>
            <a:r>
              <a:rPr lang="en-US" altLang="en-US" sz="1200" dirty="0" err="1" smtClean="0">
                <a:latin typeface="+mn-lt"/>
              </a:rPr>
              <a:t>Mirzoyan</a:t>
            </a:r>
            <a:r>
              <a:rPr lang="en-US" altLang="en-US" sz="1200" dirty="0" smtClean="0">
                <a:latin typeface="+mn-lt"/>
              </a:rPr>
              <a:t>: Some Selected Highlights of Gamma-Ray Astrophysics with Ground-based Telescopes</a:t>
            </a:r>
            <a:endParaRPr lang="en-US" alt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991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MAGIC + Fermi Spectrum of </a:t>
            </a:r>
            <a:r>
              <a:rPr lang="en-US" sz="3600" dirty="0" err="1"/>
              <a:t>Geminga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24000"/>
            <a:ext cx="4648200" cy="26521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4343400"/>
            <a:ext cx="5715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law spectrum </a:t>
            </a:r>
            <a:r>
              <a:rPr lang="en-US" dirty="0"/>
              <a:t>@ (15 – 75) GeV </a:t>
            </a:r>
            <a:r>
              <a:rPr lang="en-US" dirty="0" smtClean="0"/>
              <a:t>with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= -</a:t>
            </a:r>
            <a:r>
              <a:rPr lang="en-US" dirty="0" smtClean="0"/>
              <a:t>5.2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MAGIC &amp; Fermi data overlap for E ≤ 40 </a:t>
            </a:r>
            <a:r>
              <a:rPr lang="en-US" dirty="0" smtClean="0"/>
              <a:t>GeV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cutoff observed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Exponential cutoff ruled 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Sub-exponential disfavored @ 3.5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Power law behavior compatible with </a:t>
            </a:r>
            <a:r>
              <a:rPr lang="en-US" dirty="0" smtClean="0"/>
              <a:t>IC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1219200"/>
            <a:ext cx="2743200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err="1"/>
              <a:t>Acciari</a:t>
            </a:r>
            <a:r>
              <a:rPr lang="de-DE" sz="1200" dirty="0"/>
              <a:t> et al, A&amp;A, </a:t>
            </a:r>
            <a:r>
              <a:rPr lang="de-DE" sz="1200" dirty="0" smtClean="0"/>
              <a:t>2020; </a:t>
            </a:r>
            <a:r>
              <a:rPr lang="de-DE" sz="1200" b="1" dirty="0" smtClean="0"/>
              <a:t>Highlight Letter</a:t>
            </a:r>
            <a:endParaRPr lang="en-US" sz="12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636" y="1170"/>
            <a:ext cx="1089062" cy="53223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1524000"/>
            <a:ext cx="4219875" cy="24077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7172" y="2209800"/>
            <a:ext cx="1314028" cy="1099552"/>
          </a:xfrm>
          <a:prstGeom prst="rect">
            <a:avLst/>
          </a:prstGeom>
          <a:effectLst>
            <a:glow>
              <a:schemeClr val="accent1"/>
            </a:glow>
            <a:softEdge rad="0"/>
          </a:effectLst>
        </p:spPr>
      </p:pic>
      <p:sp>
        <p:nvSpPr>
          <p:cNvPr id="15" name="TextBox 14"/>
          <p:cNvSpPr txBox="1"/>
          <p:nvPr/>
        </p:nvSpPr>
        <p:spPr>
          <a:xfrm flipH="1">
            <a:off x="5943600" y="3940076"/>
            <a:ext cx="601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Modeling </a:t>
            </a:r>
            <a:r>
              <a:rPr lang="en-US" dirty="0"/>
              <a:t>with Outer Gap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IC with inward-going </a:t>
            </a:r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Observation challenges the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Contribution from Heated Polar </a:t>
            </a:r>
            <a:r>
              <a:rPr lang="en-US" dirty="0" smtClean="0"/>
              <a:t>Cap </a:t>
            </a:r>
            <a:r>
              <a:rPr lang="en-US" dirty="0"/>
              <a:t>(</a:t>
            </a:r>
            <a:r>
              <a:rPr lang="en-US" dirty="0" err="1"/>
              <a:t>Caraveo</a:t>
            </a:r>
            <a:r>
              <a:rPr lang="en-US" dirty="0" smtClean="0"/>
              <a:t>, </a:t>
            </a:r>
            <a:r>
              <a:rPr lang="en-US" dirty="0"/>
              <a:t>2004</a:t>
            </a:r>
            <a:r>
              <a:rPr lang="en-US" dirty="0" smtClean="0"/>
              <a:t>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recent paper states that the spectrum is an extension </a:t>
            </a:r>
            <a:r>
              <a:rPr lang="en-US" dirty="0"/>
              <a:t>of </a:t>
            </a:r>
            <a:r>
              <a:rPr lang="en-US" dirty="0" smtClean="0"/>
              <a:t>Fermi and can be explained </a:t>
            </a:r>
            <a:r>
              <a:rPr lang="en-US" dirty="0"/>
              <a:t>as primary SC emission -</a:t>
            </a:r>
            <a:r>
              <a:rPr lang="en-US" dirty="0" smtClean="0"/>
              <a:t> </a:t>
            </a:r>
            <a:r>
              <a:rPr lang="en-US" dirty="0"/>
              <a:t>no need to </a:t>
            </a:r>
            <a:r>
              <a:rPr lang="en-US" dirty="0" smtClean="0"/>
              <a:t>invoke ICS (A. Harding, et al, </a:t>
            </a:r>
            <a:r>
              <a:rPr lang="en-US" dirty="0"/>
              <a:t>arXiv:2110.09412v1</a:t>
            </a:r>
            <a:r>
              <a:rPr lang="en-US" dirty="0" smtClean="0"/>
              <a:t>2021)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02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/>
          </p:cNvSpPr>
          <p:nvPr>
            <p:ph type="title"/>
          </p:nvPr>
        </p:nvSpPr>
        <p:spPr>
          <a:xfrm>
            <a:off x="914400" y="381000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 sz="3200"/>
            </a:pPr>
            <a:r>
              <a:rPr dirty="0"/>
              <a:t>Cartoon on </a:t>
            </a:r>
            <a:r>
              <a:rPr lang="de-DE" dirty="0" smtClean="0"/>
              <a:t>larger </a:t>
            </a:r>
            <a:r>
              <a:rPr lang="de-DE" dirty="0" err="1" smtClean="0"/>
              <a:t>collection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r>
              <a:rPr lang="de-DE" dirty="0" smtClean="0"/>
              <a:t> </a:t>
            </a:r>
            <a:r>
              <a:rPr dirty="0" smtClean="0"/>
              <a:t>for </a:t>
            </a:r>
            <a:r>
              <a:rPr dirty="0"/>
              <a:t>EAS </a:t>
            </a:r>
            <a:r>
              <a:rPr lang="de-DE" dirty="0" err="1" smtClean="0"/>
              <a:t>measured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IACT </a:t>
            </a:r>
            <a:r>
              <a:rPr dirty="0" smtClean="0"/>
              <a:t>@ </a:t>
            </a:r>
            <a:r>
              <a:rPr dirty="0"/>
              <a:t>large zenith </a:t>
            </a:r>
            <a:r>
              <a:rPr dirty="0" smtClean="0"/>
              <a:t>angles</a:t>
            </a:r>
            <a:endParaRPr dirty="0"/>
          </a:p>
        </p:txBody>
      </p:sp>
      <p:pic>
        <p:nvPicPr>
          <p:cNvPr id="200" name="image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76400" y="1500759"/>
            <a:ext cx="7315201" cy="48196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image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43176" y="5591176"/>
            <a:ext cx="581025" cy="581025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Shape 202"/>
          <p:cNvSpPr/>
          <p:nvPr/>
        </p:nvSpPr>
        <p:spPr>
          <a:xfrm flipV="1">
            <a:off x="3124200" y="1600199"/>
            <a:ext cx="533400" cy="3962402"/>
          </a:xfrm>
          <a:prstGeom prst="line">
            <a:avLst/>
          </a:prstGeom>
          <a:ln>
            <a:solidFill>
              <a:srgbClr val="F69240"/>
            </a:solidFill>
            <a:tailEnd type="triangle"/>
          </a:ln>
        </p:spPr>
        <p:txBody>
          <a:bodyPr lIns="45719" rIns="45719"/>
          <a:lstStyle/>
          <a:p>
            <a:pPr>
              <a:defRPr/>
            </a:pPr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3" name="Shape 203"/>
          <p:cNvSpPr/>
          <p:nvPr/>
        </p:nvSpPr>
        <p:spPr>
          <a:xfrm flipV="1">
            <a:off x="2397204" y="4832531"/>
            <a:ext cx="6553201" cy="866777"/>
          </a:xfrm>
          <a:prstGeom prst="line">
            <a:avLst/>
          </a:prstGeom>
          <a:ln>
            <a:solidFill>
              <a:srgbClr val="FFFF00"/>
            </a:solidFill>
            <a:tailEnd type="triangle"/>
          </a:ln>
        </p:spPr>
        <p:txBody>
          <a:bodyPr lIns="45719" rIns="45719"/>
          <a:lstStyle/>
          <a:p>
            <a:pPr>
              <a:defRPr/>
            </a:pPr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" name="Shape 204"/>
          <p:cNvSpPr/>
          <p:nvPr/>
        </p:nvSpPr>
        <p:spPr>
          <a:xfrm rot="21081253">
            <a:off x="7104357" y="4080203"/>
            <a:ext cx="178069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pPr>
              <a:defRPr/>
            </a:pPr>
            <a:r>
              <a:rPr dirty="0">
                <a:latin typeface="Calibri"/>
              </a:rPr>
              <a:t>Large zenith angle</a:t>
            </a:r>
          </a:p>
        </p:txBody>
      </p:sp>
      <p:sp>
        <p:nvSpPr>
          <p:cNvPr id="205" name="Shape 205"/>
          <p:cNvSpPr/>
          <p:nvPr/>
        </p:nvSpPr>
        <p:spPr>
          <a:xfrm>
            <a:off x="3679393" y="1828800"/>
            <a:ext cx="1765509" cy="370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pPr>
              <a:defRPr/>
            </a:pPr>
            <a:r>
              <a:rPr>
                <a:latin typeface="Calibri"/>
              </a:rPr>
              <a:t>small zenith angle</a:t>
            </a:r>
          </a:p>
        </p:txBody>
      </p:sp>
      <p:pic>
        <p:nvPicPr>
          <p:cNvPr id="206" name="image9.png"/>
          <p:cNvPicPr>
            <a:picLocks noChangeAspect="1"/>
          </p:cNvPicPr>
          <p:nvPr/>
        </p:nvPicPr>
        <p:blipFill>
          <a:blip r:embed="rId4">
            <a:extLst/>
          </a:blip>
          <a:srcRect l="42949" t="37180" r="41352" b="24"/>
          <a:stretch>
            <a:fillRect/>
          </a:stretch>
        </p:blipFill>
        <p:spPr>
          <a:xfrm rot="376904">
            <a:off x="3352801" y="2373262"/>
            <a:ext cx="182881" cy="1463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image10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4547217">
            <a:off x="8613300" y="4587542"/>
            <a:ext cx="140753" cy="599642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Shape 208"/>
          <p:cNvSpPr/>
          <p:nvPr/>
        </p:nvSpPr>
        <p:spPr>
          <a:xfrm rot="669866">
            <a:off x="2695288" y="3831174"/>
            <a:ext cx="1217220" cy="1437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024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00FF">
              <a:alpha val="10000"/>
            </a:srgbClr>
          </a:solidFill>
          <a:ln w="25400">
            <a:solidFill>
              <a:srgbClr val="3A5E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9" name="Shape 209"/>
          <p:cNvSpPr/>
          <p:nvPr/>
        </p:nvSpPr>
        <p:spPr>
          <a:xfrm rot="4937922">
            <a:off x="4536192" y="2174999"/>
            <a:ext cx="2612181" cy="62179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0607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00FF">
              <a:alpha val="10000"/>
            </a:srgbClr>
          </a:solidFill>
          <a:ln w="25400">
            <a:solidFill>
              <a:srgbClr val="3A5E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62800" y="5801381"/>
            <a:ext cx="1787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C000"/>
                </a:solidFill>
              </a:rPr>
              <a:t>Original idea suggested in</a:t>
            </a:r>
          </a:p>
          <a:p>
            <a:r>
              <a:rPr lang="en-US" sz="1200" dirty="0">
                <a:solidFill>
                  <a:srgbClr val="FFC000"/>
                </a:solidFill>
              </a:rPr>
              <a:t>Sommers &amp; Elbert, 1987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636" y="1170"/>
            <a:ext cx="1089062" cy="532230"/>
          </a:xfrm>
          <a:prstGeom prst="rect">
            <a:avLst/>
          </a:prstGeom>
        </p:spPr>
      </p:pic>
      <p:pic>
        <p:nvPicPr>
          <p:cNvPr id="15" name="image11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309334" y="1524000"/>
            <a:ext cx="2501666" cy="19446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age12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9231766" y="3733800"/>
            <a:ext cx="2731634" cy="1536544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hape 216"/>
          <p:cNvSpPr/>
          <p:nvPr/>
        </p:nvSpPr>
        <p:spPr>
          <a:xfrm>
            <a:off x="10849930" y="4572000"/>
            <a:ext cx="1037270" cy="646331"/>
          </a:xfrm>
          <a:prstGeom prst="rect">
            <a:avLst/>
          </a:prstGeom>
          <a:ln>
            <a:solidFill>
              <a:srgbClr val="1F497D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400">
                <a:solidFill>
                  <a:srgbClr val="FFC000"/>
                </a:solidFill>
              </a:defRPr>
            </a:pPr>
            <a:r>
              <a:rPr sz="1200" dirty="0">
                <a:solidFill>
                  <a:srgbClr val="FFC000"/>
                </a:solidFill>
                <a:latin typeface="Calibri"/>
              </a:rPr>
              <a:t>Sunset @ ORM</a:t>
            </a:r>
          </a:p>
          <a:p>
            <a:pPr>
              <a:defRPr sz="1400">
                <a:solidFill>
                  <a:srgbClr val="FFC000"/>
                </a:solidFill>
              </a:defRPr>
            </a:pPr>
            <a:r>
              <a:rPr sz="1200" dirty="0">
                <a:solidFill>
                  <a:srgbClr val="FFC000"/>
                </a:solidFill>
                <a:latin typeface="Calibri"/>
              </a:rPr>
              <a:t>2200 m </a:t>
            </a:r>
            <a:r>
              <a:rPr sz="1200" dirty="0" err="1">
                <a:solidFill>
                  <a:srgbClr val="FFC000"/>
                </a:solidFill>
                <a:latin typeface="Calibri"/>
              </a:rPr>
              <a:t>a.s.l</a:t>
            </a:r>
            <a:r>
              <a:rPr sz="1200" dirty="0">
                <a:solidFill>
                  <a:srgbClr val="FFC000"/>
                </a:solidFill>
                <a:latin typeface="Calibri"/>
              </a:rPr>
              <a:t>. </a:t>
            </a:r>
          </a:p>
          <a:p>
            <a:pPr>
              <a:defRPr sz="1400">
                <a:solidFill>
                  <a:srgbClr val="FFC000"/>
                </a:solidFill>
              </a:defRPr>
            </a:pPr>
            <a:r>
              <a:rPr sz="1200" dirty="0">
                <a:solidFill>
                  <a:srgbClr val="FFC000"/>
                </a:solidFill>
                <a:latin typeface="Calibri"/>
              </a:rPr>
              <a:t>La Palma</a:t>
            </a:r>
          </a:p>
        </p:txBody>
      </p:sp>
    </p:spTree>
    <p:extLst>
      <p:ext uri="{BB962C8B-B14F-4D97-AF65-F5344CB8AC3E}">
        <p14:creationId xmlns:p14="http://schemas.microsoft.com/office/powerpoint/2010/main" val="2133945249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 advAuto="0"/>
      <p:bldP spid="205" grpId="0" animBg="1" advAuto="0"/>
      <p:bldP spid="206" grpId="0" animBg="1" advAuto="0"/>
      <p:bldP spid="207" grpId="0" animBg="1" advAuto="0"/>
      <p:bldP spid="208" grpId="0" animBg="1" advAuto="0"/>
      <p:bldP spid="209" grpId="0" animBg="1" advAuto="0"/>
      <p:bldP spid="3" grpId="0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533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/>
              <a:t>VLZA Crab Nebula </a:t>
            </a:r>
            <a:r>
              <a:rPr lang="en-US" sz="3600" dirty="0" err="1"/>
              <a:t>spectrumup</a:t>
            </a:r>
            <a:r>
              <a:rPr lang="en-US" sz="3600" dirty="0"/>
              <a:t> to </a:t>
            </a:r>
            <a:br>
              <a:rPr lang="en-US" sz="3600" dirty="0"/>
            </a:br>
            <a:r>
              <a:rPr lang="en-US" sz="3600" dirty="0"/>
              <a:t>100 </a:t>
            </a:r>
            <a:r>
              <a:rPr lang="en-US" sz="3600" dirty="0" err="1"/>
              <a:t>TeV</a:t>
            </a:r>
            <a:r>
              <a:rPr lang="en-US" sz="3600" dirty="0"/>
              <a:t> in 50h VLZA obs.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066623"/>
            <a:ext cx="3810000" cy="22430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4494074"/>
            <a:ext cx="4004686" cy="175432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Collection area at VLZA observations </a:t>
            </a:r>
          </a:p>
          <a:p>
            <a:r>
              <a:rPr lang="en-US" dirty="0"/>
              <a:t>(~2 km²) for E ≥ 100 </a:t>
            </a:r>
            <a:r>
              <a:rPr lang="en-US" dirty="0" err="1"/>
              <a:t>TeV</a:t>
            </a:r>
            <a:r>
              <a:rPr lang="en-US" dirty="0"/>
              <a:t> comparable </a:t>
            </a:r>
          </a:p>
          <a:p>
            <a:r>
              <a:rPr lang="en-US" dirty="0"/>
              <a:t>with that of planned CTA array (~4 km²) </a:t>
            </a:r>
          </a:p>
          <a:p>
            <a:r>
              <a:rPr lang="en-US" dirty="0"/>
              <a:t>~ 20° zenith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VLZA observations enable </a:t>
            </a:r>
            <a:r>
              <a:rPr lang="en-US" b="1" dirty="0"/>
              <a:t>high </a:t>
            </a:r>
          </a:p>
          <a:p>
            <a:r>
              <a:rPr lang="en-US" b="1" dirty="0"/>
              <a:t>     sensitivity to Galactic </a:t>
            </a:r>
            <a:r>
              <a:rPr lang="en-US" b="1" dirty="0" err="1"/>
              <a:t>PeVatrons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1856602"/>
            <a:ext cx="1965795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/>
              <a:t>Mirzoyan</a:t>
            </a:r>
            <a:r>
              <a:rPr lang="en-US" sz="1200" dirty="0"/>
              <a:t>, et al, NIM A, 2018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399" y="1600200"/>
            <a:ext cx="4267201" cy="27793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7478035" y="1371600"/>
            <a:ext cx="1742165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 dirty="0" err="1">
                <a:solidFill>
                  <a:prstClr val="black"/>
                </a:solidFill>
              </a:rPr>
              <a:t>Acciari</a:t>
            </a:r>
            <a:r>
              <a:rPr lang="de-DE" sz="1200" dirty="0">
                <a:solidFill>
                  <a:prstClr val="black"/>
                </a:solidFill>
              </a:rPr>
              <a:t>, et al., A&amp;A, 2020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0200" y="4343400"/>
            <a:ext cx="433381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Tested models from </a:t>
            </a:r>
            <a:r>
              <a:rPr lang="en-US" dirty="0" err="1"/>
              <a:t>Bednarek</a:t>
            </a:r>
            <a:r>
              <a:rPr lang="en-US" dirty="0"/>
              <a:t> &amp; </a:t>
            </a:r>
            <a:r>
              <a:rPr lang="en-US" dirty="0" err="1"/>
              <a:t>Protheroe</a:t>
            </a:r>
            <a:endParaRPr lang="en-US" dirty="0"/>
          </a:p>
          <a:p>
            <a:r>
              <a:rPr lang="en-US" dirty="0"/>
              <a:t>(1997) and Amato + (2003). No obvious </a:t>
            </a:r>
          </a:p>
          <a:p>
            <a:r>
              <a:rPr lang="en-US" dirty="0"/>
              <a:t>contribution from hadronic component.</a:t>
            </a:r>
          </a:p>
          <a:p>
            <a:r>
              <a:rPr lang="en-GB" dirty="0"/>
              <a:t>O</a:t>
            </a:r>
            <a:r>
              <a:rPr lang="en-GB" dirty="0" smtClean="0"/>
              <a:t>bservations for </a:t>
            </a:r>
            <a:r>
              <a:rPr lang="en-GB" dirty="0"/>
              <a:t>E ≥ 100 </a:t>
            </a:r>
            <a:r>
              <a:rPr lang="en-GB" dirty="0" err="1"/>
              <a:t>TeV</a:t>
            </a:r>
            <a:r>
              <a:rPr lang="en-GB" dirty="0"/>
              <a:t> </a:t>
            </a:r>
            <a:r>
              <a:rPr lang="en-GB" dirty="0" smtClean="0"/>
              <a:t>were </a:t>
            </a:r>
            <a:r>
              <a:rPr lang="en-GB" dirty="0"/>
              <a:t>reported </a:t>
            </a:r>
            <a:endParaRPr lang="en-GB" dirty="0" smtClean="0"/>
          </a:p>
          <a:p>
            <a:r>
              <a:rPr lang="en-GB" dirty="0" smtClean="0"/>
              <a:t>by </a:t>
            </a:r>
            <a:r>
              <a:rPr lang="en-GB" i="1" dirty="0"/>
              <a:t>Tibet</a:t>
            </a:r>
            <a:r>
              <a:rPr lang="en-GB" dirty="0"/>
              <a:t>, </a:t>
            </a:r>
            <a:r>
              <a:rPr lang="en-GB" i="1" dirty="0"/>
              <a:t>HAWC</a:t>
            </a:r>
            <a:r>
              <a:rPr lang="en-GB" dirty="0"/>
              <a:t> and </a:t>
            </a:r>
            <a:r>
              <a:rPr lang="en-GB" dirty="0" smtClean="0"/>
              <a:t>recently</a:t>
            </a:r>
            <a:r>
              <a:rPr lang="en-GB" i="1" dirty="0" smtClean="0"/>
              <a:t> by LHAASO, up </a:t>
            </a:r>
          </a:p>
          <a:p>
            <a:r>
              <a:rPr lang="en-GB" i="1" dirty="0"/>
              <a:t>t</a:t>
            </a:r>
            <a:r>
              <a:rPr lang="en-GB" i="1" dirty="0" smtClean="0"/>
              <a:t>o ~0.8 </a:t>
            </a:r>
            <a:r>
              <a:rPr lang="en-GB" i="1" dirty="0" err="1" smtClean="0"/>
              <a:t>PeV</a:t>
            </a:r>
            <a:r>
              <a:rPr lang="en-GB" dirty="0" smtClean="0"/>
              <a:t>; can constrain </a:t>
            </a:r>
            <a:r>
              <a:rPr lang="en-GB" dirty="0"/>
              <a:t>the Nebula </a:t>
            </a:r>
            <a:r>
              <a:rPr lang="en-GB" dirty="0" err="1"/>
              <a:t>PeV</a:t>
            </a:r>
            <a:r>
              <a:rPr lang="en-GB" dirty="0"/>
              <a:t> </a:t>
            </a:r>
          </a:p>
          <a:p>
            <a:r>
              <a:rPr lang="en-GB" dirty="0"/>
              <a:t>electron </a:t>
            </a:r>
            <a:r>
              <a:rPr lang="en-US" dirty="0"/>
              <a:t>population and magnetic field.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636" y="1170"/>
            <a:ext cx="1089062" cy="53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7775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691" y="275696"/>
            <a:ext cx="7924800" cy="1143000"/>
          </a:xfrm>
        </p:spPr>
        <p:txBody>
          <a:bodyPr>
            <a:noAutofit/>
          </a:bodyPr>
          <a:lstStyle/>
          <a:p>
            <a:r>
              <a:rPr lang="en-US" sz="3200" dirty="0"/>
              <a:t>First association of a ~300 </a:t>
            </a:r>
            <a:r>
              <a:rPr lang="en-US" sz="3200" dirty="0" err="1"/>
              <a:t>TeV</a:t>
            </a:r>
            <a:r>
              <a:rPr lang="en-US" sz="3200" dirty="0"/>
              <a:t> neutrino </a:t>
            </a:r>
            <a:br>
              <a:rPr lang="en-US" sz="3200" dirty="0"/>
            </a:br>
            <a:r>
              <a:rPr lang="en-US" sz="3200" dirty="0"/>
              <a:t>to a </a:t>
            </a:r>
            <a:r>
              <a:rPr lang="en-US" sz="3200" dirty="0">
                <a:latin typeface="Symbol" panose="05050102010706020507" pitchFamily="18" charset="2"/>
              </a:rPr>
              <a:t>g</a:t>
            </a:r>
            <a:r>
              <a:rPr lang="en-US" sz="3200" dirty="0"/>
              <a:t>-ray source</a:t>
            </a:r>
            <a:br>
              <a:rPr lang="en-US" sz="3200" dirty="0"/>
            </a:br>
            <a:endParaRPr lang="en-US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1143000" y="1295400"/>
            <a:ext cx="8441637" cy="4945363"/>
            <a:chOff x="212033" y="1248072"/>
            <a:chExt cx="8686800" cy="536706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033" y="1373593"/>
              <a:ext cx="8686800" cy="5241546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326296" y="1248072"/>
              <a:ext cx="2653748" cy="10354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b="1" i="1" dirty="0">
                  <a:solidFill>
                    <a:srgbClr val="009A46"/>
                  </a:solidFill>
                  <a:latin typeface="Palatino" charset="0"/>
                </a:rPr>
                <a:t>Science </a:t>
              </a:r>
              <a:r>
                <a:rPr lang="en-US" sz="2800" b="1" dirty="0">
                  <a:solidFill>
                    <a:srgbClr val="009A46"/>
                  </a:solidFill>
                  <a:latin typeface="Palatino" charset="0"/>
                </a:rPr>
                <a:t>361, July 2018 </a:t>
              </a:r>
              <a:endParaRPr lang="en-US" sz="2800" b="1" dirty="0">
                <a:solidFill>
                  <a:srgbClr val="009A46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18701">
            <a:off x="912317" y="410984"/>
            <a:ext cx="1346329" cy="9074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636" y="1170"/>
            <a:ext cx="1089062" cy="53223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Days in Split, Croatia, 7th of October 2022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Razmik Mirzoyan: Some Selected Highlights of Gamma-Ray Astrophysics with Ground-based Telescopes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7467600" y="1021081"/>
            <a:ext cx="16764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See talk b</a:t>
            </a:r>
            <a:r>
              <a:rPr lang="de-DE" sz="1200" dirty="0" smtClean="0"/>
              <a:t>y T. </a:t>
            </a:r>
            <a:r>
              <a:rPr lang="de-DE" sz="1200" dirty="0" err="1" smtClean="0"/>
              <a:t>Montaruli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5054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200" y="838200"/>
            <a:ext cx="3505200" cy="26682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flipH="1">
            <a:off x="8580115" y="3660547"/>
            <a:ext cx="33832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Recurrent</a:t>
            </a:r>
            <a:r>
              <a:rPr lang="de-DE" dirty="0" smtClean="0"/>
              <a:t> </a:t>
            </a:r>
            <a:r>
              <a:rPr lang="de-DE" dirty="0" err="1" smtClean="0"/>
              <a:t>nova</a:t>
            </a:r>
            <a:r>
              <a:rPr lang="de-DE" dirty="0" smtClean="0"/>
              <a:t> in a </a:t>
            </a:r>
            <a:r>
              <a:rPr lang="de-DE" dirty="0" err="1" smtClean="0"/>
              <a:t>symbiotic</a:t>
            </a:r>
            <a:r>
              <a:rPr lang="de-DE" dirty="0" smtClean="0"/>
              <a:t> </a:t>
            </a:r>
            <a:r>
              <a:rPr lang="de-DE" dirty="0" err="1" smtClean="0"/>
              <a:t>binary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Outbursts </a:t>
            </a:r>
            <a:r>
              <a:rPr lang="de-DE" dirty="0" err="1" smtClean="0"/>
              <a:t>once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15-20 </a:t>
            </a:r>
            <a:r>
              <a:rPr lang="de-DE" dirty="0" err="1" smtClean="0"/>
              <a:t>years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outburst</a:t>
            </a:r>
            <a:r>
              <a:rPr lang="de-DE" dirty="0" smtClean="0"/>
              <a:t> in 2006 (</a:t>
            </a:r>
            <a:r>
              <a:rPr lang="de-DE" dirty="0" err="1" smtClean="0"/>
              <a:t>no</a:t>
            </a:r>
            <a:r>
              <a:rPr lang="de-DE" dirty="0" smtClean="0"/>
              <a:t> gamma-</a:t>
            </a:r>
            <a:r>
              <a:rPr lang="de-DE" dirty="0" err="1" smtClean="0"/>
              <a:t>satellite</a:t>
            </a:r>
            <a:r>
              <a:rPr lang="de-DE" dirty="0" smtClean="0"/>
              <a:t> in </a:t>
            </a:r>
            <a:r>
              <a:rPr lang="de-DE" dirty="0" err="1" smtClean="0"/>
              <a:t>orbit</a:t>
            </a:r>
            <a:r>
              <a:rPr lang="de-DE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Distance</a:t>
            </a:r>
            <a:r>
              <a:rPr lang="de-DE" dirty="0" smtClean="0"/>
              <a:t>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debate</a:t>
            </a:r>
            <a:r>
              <a:rPr lang="de-DE" dirty="0" smtClean="0"/>
              <a:t>, </a:t>
            </a:r>
            <a:r>
              <a:rPr lang="de-DE" dirty="0" err="1" smtClean="0"/>
              <a:t>from</a:t>
            </a:r>
            <a:r>
              <a:rPr lang="de-DE" dirty="0" smtClean="0"/>
              <a:t> 1.4 - 4.3 </a:t>
            </a:r>
            <a:r>
              <a:rPr lang="de-DE" dirty="0" err="1" smtClean="0"/>
              <a:t>kpc</a:t>
            </a:r>
            <a:r>
              <a:rPr lang="de-DE" dirty="0" smtClean="0"/>
              <a:t> in </a:t>
            </a:r>
            <a:r>
              <a:rPr lang="de-DE" dirty="0" err="1" smtClean="0"/>
              <a:t>literature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2.45 </a:t>
            </a:r>
            <a:r>
              <a:rPr lang="de-DE" dirty="0" err="1" smtClean="0"/>
              <a:t>kpc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732071"/>
            <a:ext cx="7772400" cy="44370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1" y="609600"/>
            <a:ext cx="7772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RS </a:t>
            </a:r>
            <a:r>
              <a:rPr lang="de-DE" sz="3200" dirty="0" err="1" smtClean="0"/>
              <a:t>Oph</a:t>
            </a:r>
            <a:r>
              <a:rPr lang="de-DE" sz="3200" dirty="0" smtClean="0"/>
              <a:t> </a:t>
            </a:r>
            <a:r>
              <a:rPr lang="de-DE" sz="3200" dirty="0" err="1" smtClean="0"/>
              <a:t>detected</a:t>
            </a:r>
            <a:r>
              <a:rPr lang="de-DE" sz="3200" dirty="0" smtClean="0"/>
              <a:t> </a:t>
            </a:r>
            <a:r>
              <a:rPr lang="de-DE" sz="3200" dirty="0" err="1" smtClean="0"/>
              <a:t>and</a:t>
            </a:r>
            <a:r>
              <a:rPr lang="de-DE" sz="3200" dirty="0" smtClean="0"/>
              <a:t> </a:t>
            </a:r>
            <a:r>
              <a:rPr lang="de-DE" sz="3200" dirty="0" err="1" smtClean="0"/>
              <a:t>characterised</a:t>
            </a:r>
            <a:r>
              <a:rPr lang="de-DE" sz="3200" dirty="0" smtClean="0"/>
              <a:t> </a:t>
            </a:r>
            <a:r>
              <a:rPr lang="de-DE" sz="3200" dirty="0" err="1" smtClean="0"/>
              <a:t>over</a:t>
            </a:r>
            <a:r>
              <a:rPr lang="de-DE" sz="3200" dirty="0" smtClean="0"/>
              <a:t> </a:t>
            </a:r>
            <a:r>
              <a:rPr lang="de-DE" sz="3200" dirty="0" err="1" smtClean="0"/>
              <a:t>its</a:t>
            </a:r>
            <a:r>
              <a:rPr lang="de-DE" sz="3200" dirty="0" smtClean="0"/>
              <a:t> </a:t>
            </a:r>
            <a:r>
              <a:rPr lang="de-DE" sz="3200" dirty="0" err="1" smtClean="0"/>
              <a:t>peak</a:t>
            </a:r>
            <a:r>
              <a:rPr lang="de-DE" sz="3200" dirty="0" smtClean="0"/>
              <a:t> </a:t>
            </a:r>
            <a:r>
              <a:rPr lang="de-DE" sz="3200" dirty="0" err="1" smtClean="0"/>
              <a:t>emission</a:t>
            </a:r>
            <a:r>
              <a:rPr lang="de-DE" sz="3200" dirty="0" smtClean="0"/>
              <a:t> </a:t>
            </a:r>
            <a:r>
              <a:rPr lang="de-DE" sz="3200" dirty="0" err="1" smtClean="0"/>
              <a:t>by</a:t>
            </a:r>
            <a:r>
              <a:rPr lang="de-DE" sz="3200" dirty="0" smtClean="0"/>
              <a:t> MAGIC &amp; H.E.S.S.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9418316" y="304800"/>
            <a:ext cx="2545084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MAGIC </a:t>
            </a:r>
            <a:r>
              <a:rPr lang="de-DE" sz="1200" dirty="0" err="1" smtClean="0"/>
              <a:t>coll</a:t>
            </a:r>
            <a:r>
              <a:rPr lang="de-DE" sz="1200" dirty="0" smtClean="0"/>
              <a:t>., Nature </a:t>
            </a:r>
            <a:r>
              <a:rPr lang="de-DE" sz="1200" dirty="0" err="1" smtClean="0"/>
              <a:t>Astronomy</a:t>
            </a:r>
            <a:r>
              <a:rPr lang="de-DE" sz="1200" dirty="0" smtClean="0"/>
              <a:t>, 2022</a:t>
            </a:r>
          </a:p>
          <a:p>
            <a:r>
              <a:rPr lang="de-DE" sz="1200" dirty="0" smtClean="0"/>
              <a:t>H.E.S.S. </a:t>
            </a:r>
            <a:r>
              <a:rPr lang="de-DE" sz="1200" dirty="0" err="1" smtClean="0"/>
              <a:t>coll</a:t>
            </a:r>
            <a:r>
              <a:rPr lang="de-DE" sz="1200" dirty="0" smtClean="0"/>
              <a:t>., Science, 2022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7213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Proton </a:t>
            </a:r>
            <a:r>
              <a:rPr lang="de-DE" dirty="0" err="1" smtClean="0"/>
              <a:t>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029200" cy="4525963"/>
          </a:xfrm>
        </p:spPr>
        <p:txBody>
          <a:bodyPr>
            <a:normAutofit/>
          </a:bodyPr>
          <a:lstStyle/>
          <a:p>
            <a:r>
              <a:rPr lang="de-DE" sz="1800" dirty="0" smtClean="0"/>
              <a:t>The </a:t>
            </a:r>
            <a:r>
              <a:rPr lang="de-DE" sz="1800" dirty="0" err="1" smtClean="0"/>
              <a:t>proton</a:t>
            </a:r>
            <a:r>
              <a:rPr lang="de-DE" sz="1800" dirty="0" smtClean="0"/>
              <a:t> </a:t>
            </a:r>
            <a:r>
              <a:rPr lang="de-DE" sz="1800" dirty="0" err="1" smtClean="0"/>
              <a:t>acceleration</a:t>
            </a:r>
            <a:r>
              <a:rPr lang="de-DE" sz="1800" dirty="0" smtClean="0"/>
              <a:t> </a:t>
            </a:r>
            <a:r>
              <a:rPr lang="de-DE" sz="1800" dirty="0" err="1"/>
              <a:t>i</a:t>
            </a:r>
            <a:r>
              <a:rPr lang="de-DE" sz="1800" dirty="0" err="1" smtClean="0"/>
              <a:t>s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preferred</a:t>
            </a:r>
            <a:r>
              <a:rPr lang="de-DE" sz="1800" dirty="0" smtClean="0"/>
              <a:t> </a:t>
            </a:r>
            <a:r>
              <a:rPr lang="de-DE" sz="1800" dirty="0" err="1" smtClean="0"/>
              <a:t>option</a:t>
            </a:r>
            <a:r>
              <a:rPr lang="de-DE" sz="1800" dirty="0" smtClean="0"/>
              <a:t> </a:t>
            </a:r>
            <a:r>
              <a:rPr lang="de-DE" sz="1800" dirty="0" err="1" smtClean="0"/>
              <a:t>because</a:t>
            </a:r>
            <a:endParaRPr lang="de-DE" sz="1800" dirty="0" smtClean="0"/>
          </a:p>
          <a:p>
            <a:pPr lvl="1"/>
            <a:r>
              <a:rPr lang="de-DE" sz="1800" dirty="0" smtClean="0"/>
              <a:t>These </a:t>
            </a:r>
            <a:r>
              <a:rPr lang="de-DE" sz="1800" dirty="0" err="1" smtClean="0"/>
              <a:t>can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injected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natural</a:t>
            </a:r>
            <a:r>
              <a:rPr lang="de-DE" sz="1800" dirty="0" smtClean="0"/>
              <a:t> -2 </a:t>
            </a:r>
            <a:r>
              <a:rPr lang="de-DE" sz="1800" dirty="0" err="1" smtClean="0"/>
              <a:t>spectrum</a:t>
            </a:r>
            <a:r>
              <a:rPr lang="de-DE" sz="1800" dirty="0" smtClean="0"/>
              <a:t>, </a:t>
            </a:r>
            <a:r>
              <a:rPr lang="de-DE" sz="1800" dirty="0" err="1" smtClean="0"/>
              <a:t>while</a:t>
            </a:r>
            <a:r>
              <a:rPr lang="de-DE" sz="1800" dirty="0" smtClean="0"/>
              <a:t> </a:t>
            </a:r>
            <a:r>
              <a:rPr lang="de-DE" sz="1800" dirty="0" err="1" smtClean="0"/>
              <a:t>electrons</a:t>
            </a:r>
            <a:r>
              <a:rPr lang="de-DE" sz="1800" dirty="0" smtClean="0"/>
              <a:t> </a:t>
            </a:r>
            <a:r>
              <a:rPr lang="de-DE" sz="1800" dirty="0" err="1" smtClean="0"/>
              <a:t>need</a:t>
            </a:r>
            <a:r>
              <a:rPr lang="de-DE" sz="1800" dirty="0" smtClean="0"/>
              <a:t> an ad-hoc </a:t>
            </a:r>
            <a:r>
              <a:rPr lang="de-DE" sz="1800" dirty="0" err="1" smtClean="0"/>
              <a:t>spectral</a:t>
            </a:r>
            <a:r>
              <a:rPr lang="de-DE" sz="1800" dirty="0" smtClean="0"/>
              <a:t> </a:t>
            </a:r>
            <a:r>
              <a:rPr lang="de-DE" sz="1800" dirty="0" err="1" smtClean="0"/>
              <a:t>brake</a:t>
            </a:r>
            <a:r>
              <a:rPr lang="de-DE" sz="1800" dirty="0" smtClean="0"/>
              <a:t> in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injection</a:t>
            </a:r>
            <a:r>
              <a:rPr lang="de-DE" sz="1800" dirty="0" smtClean="0"/>
              <a:t> </a:t>
            </a:r>
            <a:r>
              <a:rPr lang="de-DE" sz="1800" dirty="0" err="1" smtClean="0"/>
              <a:t>spectrum</a:t>
            </a:r>
            <a:endParaRPr lang="de-DE" sz="1800" dirty="0" smtClean="0"/>
          </a:p>
          <a:p>
            <a:pPr lvl="1"/>
            <a:r>
              <a:rPr lang="de-DE" sz="1800" dirty="0" smtClean="0"/>
              <a:t>The chi²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fit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/>
              <a:t>better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protons</a:t>
            </a:r>
            <a:r>
              <a:rPr lang="de-DE" sz="1800" dirty="0" smtClean="0"/>
              <a:t> </a:t>
            </a:r>
          </a:p>
          <a:p>
            <a:pPr lvl="1"/>
            <a:r>
              <a:rPr lang="de-DE" sz="1800" dirty="0" err="1" smtClean="0"/>
              <a:t>There</a:t>
            </a:r>
            <a:r>
              <a:rPr lang="de-DE" sz="1800" dirty="0" smtClean="0"/>
              <a:t> </a:t>
            </a:r>
            <a:r>
              <a:rPr lang="de-DE" sz="1800" dirty="0" err="1" smtClean="0"/>
              <a:t>is</a:t>
            </a:r>
            <a:r>
              <a:rPr lang="de-DE" sz="1800" dirty="0" smtClean="0"/>
              <a:t> a </a:t>
            </a:r>
            <a:r>
              <a:rPr lang="de-DE" sz="1800" dirty="0" err="1" smtClean="0"/>
              <a:t>hint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spectral</a:t>
            </a:r>
            <a:r>
              <a:rPr lang="de-DE" sz="1800" dirty="0" smtClean="0"/>
              <a:t> </a:t>
            </a:r>
            <a:r>
              <a:rPr lang="de-DE" sz="1800" dirty="0" err="1" smtClean="0"/>
              <a:t>hardening</a:t>
            </a:r>
            <a:r>
              <a:rPr lang="de-DE" sz="1800" dirty="0" smtClean="0"/>
              <a:t> in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energy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protons</a:t>
            </a:r>
            <a:endParaRPr lang="de-DE" sz="1800" dirty="0" smtClean="0"/>
          </a:p>
          <a:p>
            <a:pPr lvl="1"/>
            <a:r>
              <a:rPr lang="de-DE" sz="1800" dirty="0" smtClean="0"/>
              <a:t>Optical </a:t>
            </a:r>
            <a:r>
              <a:rPr lang="de-DE" sz="1800" dirty="0" err="1" smtClean="0"/>
              <a:t>and</a:t>
            </a:r>
            <a:r>
              <a:rPr lang="de-DE" sz="1800" dirty="0" smtClean="0"/>
              <a:t> high-</a:t>
            </a:r>
            <a:r>
              <a:rPr lang="de-DE" sz="1800" dirty="0" err="1" smtClean="0"/>
              <a:t>energy</a:t>
            </a:r>
            <a:r>
              <a:rPr lang="de-DE" sz="1800" dirty="0" smtClean="0"/>
              <a:t> </a:t>
            </a:r>
            <a:r>
              <a:rPr lang="de-DE" sz="1800" dirty="0" err="1" smtClean="0"/>
              <a:t>emission</a:t>
            </a:r>
            <a:r>
              <a:rPr lang="de-DE" sz="1800" dirty="0" smtClean="0"/>
              <a:t> </a:t>
            </a:r>
            <a:r>
              <a:rPr lang="de-DE" sz="1800" dirty="0" err="1" smtClean="0"/>
              <a:t>decay</a:t>
            </a:r>
            <a:r>
              <a:rPr lang="de-DE" sz="1800" dirty="0" smtClean="0"/>
              <a:t> </a:t>
            </a:r>
            <a:r>
              <a:rPr lang="de-DE" sz="1800" dirty="0" err="1" smtClean="0"/>
              <a:t>similar</a:t>
            </a:r>
            <a:r>
              <a:rPr lang="de-DE" sz="1800" dirty="0" smtClean="0"/>
              <a:t> </a:t>
            </a:r>
            <a:r>
              <a:rPr lang="de-DE" sz="1800" dirty="0" smtClean="0">
                <a:sym typeface="Wingdings" panose="05000000000000000000" pitchFamily="2" charset="2"/>
              </a:rPr>
              <a:t> </a:t>
            </a:r>
            <a:r>
              <a:rPr lang="de-DE" sz="1800" dirty="0" err="1" smtClean="0">
                <a:sym typeface="Wingdings" panose="05000000000000000000" pitchFamily="2" charset="2"/>
              </a:rPr>
              <a:t>while</a:t>
            </a:r>
            <a:r>
              <a:rPr lang="de-DE" sz="1800" dirty="0" smtClean="0">
                <a:sym typeface="Wingdings" panose="05000000000000000000" pitchFamily="2" charset="2"/>
              </a:rPr>
              <a:t> IC </a:t>
            </a:r>
            <a:r>
              <a:rPr lang="de-DE" sz="1800" dirty="0" err="1" smtClean="0">
                <a:sym typeface="Wingdings" panose="05000000000000000000" pitchFamily="2" charset="2"/>
              </a:rPr>
              <a:t>emission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should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decay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faster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because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of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the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photosphere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expansion</a:t>
            </a:r>
            <a:r>
              <a:rPr lang="de-DE" sz="1800" dirty="0" smtClean="0"/>
              <a:t>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438" y="2057399"/>
            <a:ext cx="6082161" cy="34956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9418316" y="1524000"/>
            <a:ext cx="2545084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MAGIC </a:t>
            </a:r>
            <a:r>
              <a:rPr lang="de-DE" sz="1200" dirty="0" err="1" smtClean="0"/>
              <a:t>coll</a:t>
            </a:r>
            <a:r>
              <a:rPr lang="de-DE" sz="1200" dirty="0" smtClean="0"/>
              <a:t>., Nature </a:t>
            </a:r>
            <a:r>
              <a:rPr lang="de-DE" sz="1200" dirty="0" err="1" smtClean="0"/>
              <a:t>Astronomy</a:t>
            </a:r>
            <a:r>
              <a:rPr lang="de-DE" sz="1200" dirty="0" smtClean="0"/>
              <a:t>, 2022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6547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umsplatzhalt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smtClean="0">
                <a:latin typeface="+mn-lt"/>
              </a:rPr>
              <a:t>LHC Days in Split, Croatia, 7th of October 2022 </a:t>
            </a:r>
            <a:endParaRPr lang="de-DE" altLang="en-US" sz="1200" dirty="0">
              <a:latin typeface="+mn-lt"/>
            </a:endParaRPr>
          </a:p>
        </p:txBody>
      </p:sp>
      <p:sp>
        <p:nvSpPr>
          <p:cNvPr id="11267" name="Fußzeilenplatzhalt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 err="1" smtClean="0">
                <a:latin typeface="+mn-lt"/>
              </a:rPr>
              <a:t>Razmik</a:t>
            </a:r>
            <a:r>
              <a:rPr lang="en-US" altLang="en-US" sz="1200" dirty="0" smtClean="0">
                <a:latin typeface="+mn-lt"/>
              </a:rPr>
              <a:t> </a:t>
            </a:r>
            <a:r>
              <a:rPr lang="en-US" altLang="en-US" sz="1200" dirty="0" err="1" smtClean="0">
                <a:latin typeface="+mn-lt"/>
              </a:rPr>
              <a:t>Mirzoyan</a:t>
            </a:r>
            <a:r>
              <a:rPr lang="en-US" altLang="en-US" sz="1200" dirty="0" smtClean="0">
                <a:latin typeface="+mn-lt"/>
              </a:rPr>
              <a:t>: Some Selected Highlights of Gamma-Ray Astrophysics with Ground-based Telescopes</a:t>
            </a:r>
            <a:endParaRPr lang="de-DE" altLang="en-US" sz="1200" dirty="0">
              <a:latin typeface="+mn-lt"/>
            </a:endParaRPr>
          </a:p>
        </p:txBody>
      </p:sp>
      <p:pic>
        <p:nvPicPr>
          <p:cNvPr id="13316" name="Picture 4" descr="landschaft_mit_schauer_0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" t="3752" b="938"/>
          <a:stretch>
            <a:fillRect/>
          </a:stretch>
        </p:blipFill>
        <p:spPr bwMode="auto">
          <a:xfrm>
            <a:off x="2063751" y="1152525"/>
            <a:ext cx="4030663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glast_spacecraft_sm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413" y="1230313"/>
            <a:ext cx="6921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514601" y="5867401"/>
            <a:ext cx="398463" cy="466725"/>
            <a:chOff x="1855" y="3806"/>
            <a:chExt cx="251" cy="294"/>
          </a:xfrm>
        </p:grpSpPr>
        <p:grpSp>
          <p:nvGrpSpPr>
            <p:cNvPr id="11278" name="Group 7"/>
            <p:cNvGrpSpPr>
              <a:grpSpLocks/>
            </p:cNvGrpSpPr>
            <p:nvPr/>
          </p:nvGrpSpPr>
          <p:grpSpPr bwMode="auto">
            <a:xfrm>
              <a:off x="1939" y="3806"/>
              <a:ext cx="83" cy="132"/>
              <a:chOff x="694" y="3057"/>
              <a:chExt cx="575" cy="696"/>
            </a:xfrm>
          </p:grpSpPr>
          <p:sp>
            <p:nvSpPr>
              <p:cNvPr id="11289" name="Arc 8"/>
              <p:cNvSpPr>
                <a:spLocks/>
              </p:cNvSpPr>
              <p:nvPr/>
            </p:nvSpPr>
            <p:spPr bwMode="auto">
              <a:xfrm flipH="1" flipV="1">
                <a:off x="694" y="3414"/>
                <a:ext cx="575" cy="119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94"/>
                  <a:gd name="T10" fmla="*/ 0 h 21600"/>
                  <a:gd name="T11" fmla="*/ 43194 w 4319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94" h="21600" fill="none" extrusionOk="0">
                    <a:moveTo>
                      <a:pt x="0" y="21076"/>
                    </a:moveTo>
                    <a:cubicBezTo>
                      <a:pt x="284" y="9354"/>
                      <a:pt x="9868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0" y="21076"/>
                    </a:moveTo>
                    <a:cubicBezTo>
                      <a:pt x="284" y="9354"/>
                      <a:pt x="9868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0" y="21076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1290" name="Line 9"/>
              <p:cNvSpPr>
                <a:spLocks noChangeShapeType="1"/>
              </p:cNvSpPr>
              <p:nvPr/>
            </p:nvSpPr>
            <p:spPr bwMode="auto">
              <a:xfrm flipH="1" flipV="1">
                <a:off x="1005" y="3057"/>
                <a:ext cx="256" cy="35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1" name="Line 10"/>
              <p:cNvSpPr>
                <a:spLocks noChangeShapeType="1"/>
              </p:cNvSpPr>
              <p:nvPr/>
            </p:nvSpPr>
            <p:spPr bwMode="auto">
              <a:xfrm flipV="1">
                <a:off x="694" y="3057"/>
                <a:ext cx="311" cy="35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2" name="Line 11"/>
              <p:cNvSpPr>
                <a:spLocks noChangeShapeType="1"/>
              </p:cNvSpPr>
              <p:nvPr/>
            </p:nvSpPr>
            <p:spPr bwMode="auto">
              <a:xfrm>
                <a:off x="1005" y="3542"/>
                <a:ext cx="0" cy="211"/>
              </a:xfrm>
              <a:prstGeom prst="line">
                <a:avLst/>
              </a:prstGeom>
              <a:noFill/>
              <a:ln w="603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279" name="Group 12"/>
            <p:cNvGrpSpPr>
              <a:grpSpLocks/>
            </p:cNvGrpSpPr>
            <p:nvPr/>
          </p:nvGrpSpPr>
          <p:grpSpPr bwMode="auto">
            <a:xfrm>
              <a:off x="2022" y="3958"/>
              <a:ext cx="84" cy="132"/>
              <a:chOff x="694" y="3057"/>
              <a:chExt cx="575" cy="696"/>
            </a:xfrm>
          </p:grpSpPr>
          <p:sp>
            <p:nvSpPr>
              <p:cNvPr id="11285" name="Arc 13"/>
              <p:cNvSpPr>
                <a:spLocks/>
              </p:cNvSpPr>
              <p:nvPr/>
            </p:nvSpPr>
            <p:spPr bwMode="auto">
              <a:xfrm flipH="1" flipV="1">
                <a:off x="694" y="3414"/>
                <a:ext cx="575" cy="119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94"/>
                  <a:gd name="T10" fmla="*/ 0 h 21600"/>
                  <a:gd name="T11" fmla="*/ 43194 w 4319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94" h="21600" fill="none" extrusionOk="0">
                    <a:moveTo>
                      <a:pt x="0" y="21076"/>
                    </a:moveTo>
                    <a:cubicBezTo>
                      <a:pt x="284" y="9354"/>
                      <a:pt x="9868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0" y="21076"/>
                    </a:moveTo>
                    <a:cubicBezTo>
                      <a:pt x="284" y="9354"/>
                      <a:pt x="9868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0" y="21076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1286" name="Line 14"/>
              <p:cNvSpPr>
                <a:spLocks noChangeShapeType="1"/>
              </p:cNvSpPr>
              <p:nvPr/>
            </p:nvSpPr>
            <p:spPr bwMode="auto">
              <a:xfrm flipH="1" flipV="1">
                <a:off x="1005" y="3057"/>
                <a:ext cx="256" cy="35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87" name="Line 15"/>
              <p:cNvSpPr>
                <a:spLocks noChangeShapeType="1"/>
              </p:cNvSpPr>
              <p:nvPr/>
            </p:nvSpPr>
            <p:spPr bwMode="auto">
              <a:xfrm flipV="1">
                <a:off x="694" y="3057"/>
                <a:ext cx="311" cy="35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88" name="Line 16"/>
              <p:cNvSpPr>
                <a:spLocks noChangeShapeType="1"/>
              </p:cNvSpPr>
              <p:nvPr/>
            </p:nvSpPr>
            <p:spPr bwMode="auto">
              <a:xfrm>
                <a:off x="1005" y="3542"/>
                <a:ext cx="0" cy="211"/>
              </a:xfrm>
              <a:prstGeom prst="line">
                <a:avLst/>
              </a:prstGeom>
              <a:noFill/>
              <a:ln w="603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280" name="Group 17"/>
            <p:cNvGrpSpPr>
              <a:grpSpLocks/>
            </p:cNvGrpSpPr>
            <p:nvPr/>
          </p:nvGrpSpPr>
          <p:grpSpPr bwMode="auto">
            <a:xfrm>
              <a:off x="1855" y="3968"/>
              <a:ext cx="84" cy="132"/>
              <a:chOff x="694" y="3057"/>
              <a:chExt cx="575" cy="696"/>
            </a:xfrm>
          </p:grpSpPr>
          <p:sp>
            <p:nvSpPr>
              <p:cNvPr id="11281" name="Arc 18"/>
              <p:cNvSpPr>
                <a:spLocks/>
              </p:cNvSpPr>
              <p:nvPr/>
            </p:nvSpPr>
            <p:spPr bwMode="auto">
              <a:xfrm flipH="1" flipV="1">
                <a:off x="694" y="3414"/>
                <a:ext cx="575" cy="119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94"/>
                  <a:gd name="T10" fmla="*/ 0 h 21600"/>
                  <a:gd name="T11" fmla="*/ 43194 w 4319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94" h="21600" fill="none" extrusionOk="0">
                    <a:moveTo>
                      <a:pt x="0" y="21076"/>
                    </a:moveTo>
                    <a:cubicBezTo>
                      <a:pt x="284" y="9354"/>
                      <a:pt x="9868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0" y="21076"/>
                    </a:moveTo>
                    <a:cubicBezTo>
                      <a:pt x="284" y="9354"/>
                      <a:pt x="9868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0" y="21076"/>
                    </a:lnTo>
                    <a:close/>
                  </a:path>
                </a:pathLst>
              </a:custGeom>
              <a:noFill/>
              <a:ln w="19050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1282" name="Line 19"/>
              <p:cNvSpPr>
                <a:spLocks noChangeShapeType="1"/>
              </p:cNvSpPr>
              <p:nvPr/>
            </p:nvSpPr>
            <p:spPr bwMode="auto">
              <a:xfrm flipH="1" flipV="1">
                <a:off x="1005" y="3057"/>
                <a:ext cx="256" cy="357"/>
              </a:xfrm>
              <a:prstGeom prst="line">
                <a:avLst/>
              </a:prstGeom>
              <a:noFill/>
              <a:ln w="19050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83" name="Line 20"/>
              <p:cNvSpPr>
                <a:spLocks noChangeShapeType="1"/>
              </p:cNvSpPr>
              <p:nvPr/>
            </p:nvSpPr>
            <p:spPr bwMode="auto">
              <a:xfrm flipV="1">
                <a:off x="694" y="3057"/>
                <a:ext cx="311" cy="357"/>
              </a:xfrm>
              <a:prstGeom prst="line">
                <a:avLst/>
              </a:prstGeom>
              <a:noFill/>
              <a:ln w="19050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84" name="Line 21"/>
              <p:cNvSpPr>
                <a:spLocks noChangeShapeType="1"/>
              </p:cNvSpPr>
              <p:nvPr/>
            </p:nvSpPr>
            <p:spPr bwMode="auto">
              <a:xfrm>
                <a:off x="1005" y="3542"/>
                <a:ext cx="0" cy="211"/>
              </a:xfrm>
              <a:prstGeom prst="line">
                <a:avLst/>
              </a:prstGeom>
              <a:noFill/>
              <a:ln w="603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5486400" y="6019800"/>
            <a:ext cx="184150" cy="889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4876800" y="6019800"/>
            <a:ext cx="184150" cy="889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5181600" y="6019800"/>
            <a:ext cx="184150" cy="889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3337" name="Rectangle 25"/>
          <p:cNvSpPr>
            <a:spLocks noChangeArrowheads="1"/>
          </p:cNvSpPr>
          <p:nvPr/>
        </p:nvSpPr>
        <p:spPr bwMode="auto">
          <a:xfrm>
            <a:off x="5791200" y="6019800"/>
            <a:ext cx="184150" cy="889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3338" name="Rectangle 26"/>
          <p:cNvSpPr>
            <a:spLocks noChangeArrowheads="1"/>
          </p:cNvSpPr>
          <p:nvPr/>
        </p:nvSpPr>
        <p:spPr bwMode="auto">
          <a:xfrm>
            <a:off x="2209800" y="2286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400">
                <a:solidFill>
                  <a:srgbClr val="002060"/>
                </a:solidFill>
                <a:latin typeface="Times New Roman" panose="02020603050405020304" pitchFamily="18" charset="0"/>
              </a:rPr>
              <a:t>Extensive Air Showers</a:t>
            </a:r>
            <a:endParaRPr lang="en-US" altLang="en-US" sz="440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339" name="Picture 27" descr="engel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13" y="990601"/>
            <a:ext cx="4095750" cy="531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823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4" grpId="0" animBg="1"/>
      <p:bldP spid="13335" grpId="0" animBg="1"/>
      <p:bldP spid="13336" grpId="0" animBg="1"/>
      <p:bldP spid="13337" grpId="0" animBg="1"/>
      <p:bldP spid="1333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1" y="152400"/>
            <a:ext cx="6324600" cy="5943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27519" y="262890"/>
            <a:ext cx="5059681" cy="59093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Air </a:t>
            </a:r>
            <a:r>
              <a:rPr lang="de-DE" dirty="0" err="1" smtClean="0"/>
              <a:t>shower</a:t>
            </a:r>
            <a:r>
              <a:rPr lang="de-DE" dirty="0" smtClean="0"/>
              <a:t> </a:t>
            </a:r>
            <a:r>
              <a:rPr lang="de-DE" dirty="0" err="1" smtClean="0"/>
              <a:t>array</a:t>
            </a:r>
            <a:r>
              <a:rPr lang="de-DE" dirty="0" smtClean="0"/>
              <a:t>:</a:t>
            </a:r>
          </a:p>
          <a:p>
            <a:r>
              <a:rPr lang="de-DE" dirty="0" smtClean="0"/>
              <a:t>High-</a:t>
            </a:r>
            <a:r>
              <a:rPr lang="de-DE" dirty="0" err="1" smtClean="0"/>
              <a:t>mountain</a:t>
            </a:r>
            <a:r>
              <a:rPr lang="de-DE" dirty="0" smtClean="0"/>
              <a:t> </a:t>
            </a:r>
            <a:r>
              <a:rPr lang="de-DE" dirty="0" err="1" smtClean="0"/>
              <a:t>altitude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r>
              <a:rPr lang="de-DE" dirty="0" smtClean="0"/>
              <a:t>, &gt; 4 km </a:t>
            </a:r>
            <a:r>
              <a:rPr lang="de-DE" dirty="0" err="1" smtClean="0"/>
              <a:t>a.s.l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EAS, </a:t>
            </a:r>
            <a:r>
              <a:rPr lang="de-DE" dirty="0" err="1" smtClean="0"/>
              <a:t>mostly</a:t>
            </a:r>
            <a:r>
              <a:rPr lang="de-DE" dirty="0" smtClean="0"/>
              <a:t> e</a:t>
            </a:r>
            <a:r>
              <a:rPr lang="de-DE" baseline="30000" dirty="0" smtClean="0"/>
              <a:t>±</a:t>
            </a:r>
          </a:p>
          <a:p>
            <a:r>
              <a:rPr lang="de-DE" dirty="0" err="1" smtClean="0"/>
              <a:t>Typical</a:t>
            </a:r>
            <a:r>
              <a:rPr lang="de-DE" dirty="0" smtClean="0"/>
              <a:t> </a:t>
            </a:r>
            <a:r>
              <a:rPr lang="de-DE" dirty="0" err="1" smtClean="0"/>
              <a:t>FoV</a:t>
            </a:r>
            <a:r>
              <a:rPr lang="de-DE" dirty="0" smtClean="0"/>
              <a:t>: 1-2 </a:t>
            </a:r>
            <a:r>
              <a:rPr lang="de-DE" dirty="0" err="1" smtClean="0"/>
              <a:t>srad</a:t>
            </a:r>
            <a:endParaRPr lang="de-DE" dirty="0" smtClean="0"/>
          </a:p>
          <a:p>
            <a:r>
              <a:rPr lang="de-DE" dirty="0" smtClean="0"/>
              <a:t>Operation time: &gt; 90 % </a:t>
            </a:r>
            <a:r>
              <a:rPr lang="de-DE" dirty="0" err="1" smtClean="0"/>
              <a:t>during</a:t>
            </a:r>
            <a:r>
              <a:rPr lang="de-DE" dirty="0" smtClean="0"/>
              <a:t> a </a:t>
            </a:r>
            <a:r>
              <a:rPr lang="de-DE" dirty="0" err="1" smtClean="0"/>
              <a:t>year</a:t>
            </a:r>
            <a:endParaRPr lang="de-DE" dirty="0" smtClean="0"/>
          </a:p>
          <a:p>
            <a:r>
              <a:rPr lang="de-DE" dirty="0" err="1"/>
              <a:t>Sources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observed</a:t>
            </a:r>
            <a:r>
              <a:rPr lang="de-DE" dirty="0"/>
              <a:t> 6-8 h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 smtClean="0"/>
              <a:t>day</a:t>
            </a:r>
            <a:endParaRPr lang="de-DE" dirty="0" smtClean="0"/>
          </a:p>
          <a:p>
            <a:r>
              <a:rPr lang="de-DE" dirty="0" err="1" smtClean="0"/>
              <a:t>Threshold</a:t>
            </a:r>
            <a:r>
              <a:rPr lang="de-DE" dirty="0" smtClean="0"/>
              <a:t> (</a:t>
            </a:r>
            <a:r>
              <a:rPr lang="de-DE" dirty="0" err="1" smtClean="0"/>
              <a:t>optimistic</a:t>
            </a:r>
            <a:r>
              <a:rPr lang="de-DE" dirty="0" smtClean="0"/>
              <a:t>): &gt; 1 </a:t>
            </a:r>
            <a:r>
              <a:rPr lang="de-DE" dirty="0" err="1" smtClean="0"/>
              <a:t>TeV</a:t>
            </a:r>
            <a:r>
              <a:rPr lang="de-DE" dirty="0" smtClean="0"/>
              <a:t> </a:t>
            </a:r>
          </a:p>
          <a:p>
            <a:r>
              <a:rPr lang="de-DE" dirty="0" smtClean="0"/>
              <a:t>High </a:t>
            </a:r>
            <a:r>
              <a:rPr lang="de-DE" dirty="0" err="1" smtClean="0"/>
              <a:t>sensitivity</a:t>
            </a:r>
            <a:r>
              <a:rPr lang="de-DE" dirty="0" smtClean="0"/>
              <a:t> &gt; </a:t>
            </a:r>
            <a:r>
              <a:rPr lang="de-DE" dirty="0" err="1" smtClean="0"/>
              <a:t>few</a:t>
            </a:r>
            <a:r>
              <a:rPr lang="de-DE" dirty="0" smtClean="0"/>
              <a:t> 10‘s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TeV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&gt; 100 </a:t>
            </a:r>
            <a:r>
              <a:rPr lang="de-DE" dirty="0" err="1" smtClean="0"/>
              <a:t>TeV</a:t>
            </a:r>
            <a:endParaRPr lang="de-DE" dirty="0" smtClean="0"/>
          </a:p>
          <a:p>
            <a:r>
              <a:rPr lang="de-DE" dirty="0" smtClean="0"/>
              <a:t>Angular </a:t>
            </a:r>
            <a:r>
              <a:rPr lang="de-DE" dirty="0" err="1" smtClean="0"/>
              <a:t>resolution</a:t>
            </a:r>
            <a:r>
              <a:rPr lang="de-DE" dirty="0" smtClean="0"/>
              <a:t>: ~0.3°</a:t>
            </a:r>
          </a:p>
          <a:p>
            <a:r>
              <a:rPr lang="de-DE" dirty="0" smtClean="0"/>
              <a:t>EAS </a:t>
            </a:r>
            <a:r>
              <a:rPr lang="de-DE" dirty="0" err="1" smtClean="0"/>
              <a:t>collection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r>
              <a:rPr lang="de-DE" dirty="0" smtClean="0"/>
              <a:t>: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high </a:t>
            </a:r>
            <a:r>
              <a:rPr lang="de-DE" dirty="0" err="1" smtClean="0"/>
              <a:t>as</a:t>
            </a:r>
            <a:r>
              <a:rPr lang="de-DE" dirty="0" smtClean="0"/>
              <a:t> ~1 km²</a:t>
            </a:r>
          </a:p>
          <a:p>
            <a:endParaRPr lang="de-DE" dirty="0"/>
          </a:p>
          <a:p>
            <a:r>
              <a:rPr lang="de-DE" dirty="0" smtClean="0"/>
              <a:t>IACT </a:t>
            </a:r>
            <a:r>
              <a:rPr lang="de-DE" dirty="0" err="1" smtClean="0"/>
              <a:t>arrays</a:t>
            </a:r>
            <a:r>
              <a:rPr lang="de-DE" dirty="0" smtClean="0"/>
              <a:t>: </a:t>
            </a:r>
          </a:p>
          <a:p>
            <a:r>
              <a:rPr lang="de-DE" dirty="0" smtClean="0"/>
              <a:t>Moderate </a:t>
            </a:r>
            <a:r>
              <a:rPr lang="de-DE" dirty="0" err="1" smtClean="0"/>
              <a:t>location</a:t>
            </a:r>
            <a:r>
              <a:rPr lang="de-DE" dirty="0" smtClean="0"/>
              <a:t> </a:t>
            </a:r>
            <a:r>
              <a:rPr lang="de-DE" dirty="0" err="1" smtClean="0"/>
              <a:t>altitude</a:t>
            </a:r>
            <a:r>
              <a:rPr lang="de-DE" dirty="0" smtClean="0"/>
              <a:t>, ~2 km</a:t>
            </a:r>
          </a:p>
          <a:p>
            <a:r>
              <a:rPr lang="de-DE" dirty="0" err="1" smtClean="0"/>
              <a:t>Measure</a:t>
            </a:r>
            <a:r>
              <a:rPr lang="de-DE" dirty="0" smtClean="0"/>
              <a:t> Cherenkov light </a:t>
            </a:r>
            <a:r>
              <a:rPr lang="de-DE" dirty="0" err="1" smtClean="0"/>
              <a:t>from</a:t>
            </a:r>
            <a:r>
              <a:rPr lang="de-DE" dirty="0" smtClean="0"/>
              <a:t> EAS</a:t>
            </a:r>
          </a:p>
          <a:p>
            <a:r>
              <a:rPr lang="de-DE" dirty="0" err="1" smtClean="0"/>
              <a:t>Typical</a:t>
            </a:r>
            <a:r>
              <a:rPr lang="de-DE" dirty="0" smtClean="0"/>
              <a:t> </a:t>
            </a:r>
            <a:r>
              <a:rPr lang="de-DE" dirty="0" err="1" smtClean="0"/>
              <a:t>FoV</a:t>
            </a:r>
            <a:r>
              <a:rPr lang="de-DE" dirty="0" smtClean="0"/>
              <a:t>: 3.5° - 10°</a:t>
            </a:r>
          </a:p>
          <a:p>
            <a:r>
              <a:rPr lang="de-DE" dirty="0" smtClean="0"/>
              <a:t>Operation time: 10 % </a:t>
            </a:r>
            <a:r>
              <a:rPr lang="de-DE" dirty="0" err="1" smtClean="0"/>
              <a:t>during</a:t>
            </a:r>
            <a:r>
              <a:rPr lang="de-DE" dirty="0" smtClean="0"/>
              <a:t> a </a:t>
            </a:r>
            <a:r>
              <a:rPr lang="de-DE" dirty="0" err="1" smtClean="0"/>
              <a:t>year</a:t>
            </a:r>
            <a:endParaRPr lang="de-DE" dirty="0" smtClean="0"/>
          </a:p>
          <a:p>
            <a:r>
              <a:rPr lang="de-DE" dirty="0" err="1" smtClean="0"/>
              <a:t>Threshold</a:t>
            </a:r>
            <a:r>
              <a:rPr lang="de-DE" dirty="0" smtClean="0"/>
              <a:t>: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&gt; 20 </a:t>
            </a:r>
            <a:r>
              <a:rPr lang="de-DE" dirty="0" err="1" smtClean="0"/>
              <a:t>GeV</a:t>
            </a:r>
            <a:endParaRPr lang="de-DE" dirty="0" smtClean="0"/>
          </a:p>
          <a:p>
            <a:r>
              <a:rPr lang="de-DE" dirty="0" smtClean="0"/>
              <a:t>Best </a:t>
            </a:r>
            <a:r>
              <a:rPr lang="de-DE" dirty="0" err="1" smtClean="0"/>
              <a:t>sensitivity</a:t>
            </a:r>
            <a:r>
              <a:rPr lang="de-DE" dirty="0" smtClean="0"/>
              <a:t>: (0.2 – 1) </a:t>
            </a:r>
            <a:r>
              <a:rPr lang="de-DE" dirty="0" err="1" smtClean="0"/>
              <a:t>TeV</a:t>
            </a:r>
            <a:endParaRPr lang="de-DE" dirty="0" smtClean="0"/>
          </a:p>
          <a:p>
            <a:r>
              <a:rPr lang="de-DE" dirty="0" smtClean="0"/>
              <a:t>Source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observed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400 h (incl. Moon)</a:t>
            </a:r>
          </a:p>
          <a:p>
            <a:r>
              <a:rPr lang="de-DE" dirty="0" smtClean="0"/>
              <a:t>Angular </a:t>
            </a:r>
            <a:r>
              <a:rPr lang="de-DE" dirty="0" err="1" smtClean="0"/>
              <a:t>resolution</a:t>
            </a:r>
            <a:r>
              <a:rPr lang="de-DE" dirty="0" smtClean="0"/>
              <a:t>: 0.03° - 0.08°</a:t>
            </a:r>
          </a:p>
          <a:p>
            <a:r>
              <a:rPr lang="de-DE" dirty="0" smtClean="0"/>
              <a:t>EAS </a:t>
            </a:r>
            <a:r>
              <a:rPr lang="de-DE" dirty="0" err="1" smtClean="0"/>
              <a:t>collection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r>
              <a:rPr lang="de-DE" dirty="0" smtClean="0"/>
              <a:t>: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high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few</a:t>
            </a:r>
            <a:r>
              <a:rPr lang="de-DE" dirty="0" smtClean="0"/>
              <a:t> km²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579119" y="685800"/>
            <a:ext cx="944881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J. Quinn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33321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68275"/>
            <a:ext cx="8915400" cy="1431925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dirty="0">
                <a:latin typeface="Bodoni MT" pitchFamily="18" charset="0"/>
              </a:rPr>
              <a:t>VERITAS, H.E.S.S</a:t>
            </a:r>
            <a:r>
              <a:rPr lang="de-DE" sz="2800" dirty="0" smtClean="0">
                <a:latin typeface="Bodoni MT" pitchFamily="18" charset="0"/>
              </a:rPr>
              <a:t>., MAGIC </a:t>
            </a:r>
            <a:r>
              <a:rPr lang="de-DE" sz="2800" dirty="0" err="1" smtClean="0">
                <a:latin typeface="Bodoni MT" pitchFamily="18" charset="0"/>
              </a:rPr>
              <a:t>and</a:t>
            </a:r>
            <a:r>
              <a:rPr lang="de-DE" sz="2800" dirty="0" smtClean="0">
                <a:latin typeface="Bodoni MT" pitchFamily="18" charset="0"/>
              </a:rPr>
              <a:t> </a:t>
            </a:r>
            <a:r>
              <a:rPr lang="de-DE" sz="2800" dirty="0" err="1" smtClean="0">
                <a:latin typeface="Bodoni MT" pitchFamily="18" charset="0"/>
              </a:rPr>
              <a:t>since</a:t>
            </a:r>
            <a:r>
              <a:rPr lang="de-DE" sz="2800" dirty="0" smtClean="0">
                <a:latin typeface="Bodoni MT" pitchFamily="18" charset="0"/>
              </a:rPr>
              <a:t> </a:t>
            </a:r>
            <a:r>
              <a:rPr lang="de-DE" sz="2800" dirty="0" err="1" smtClean="0">
                <a:latin typeface="Bodoni MT" pitchFamily="18" charset="0"/>
              </a:rPr>
              <a:t>recently</a:t>
            </a:r>
            <a:r>
              <a:rPr lang="de-DE" sz="2800" dirty="0" smtClean="0">
                <a:latin typeface="Bodoni MT" pitchFamily="18" charset="0"/>
              </a:rPr>
              <a:t>, </a:t>
            </a:r>
            <a:r>
              <a:rPr lang="de-DE" sz="2800" dirty="0" err="1" smtClean="0">
                <a:latin typeface="Bodoni MT" pitchFamily="18" charset="0"/>
              </a:rPr>
              <a:t>the</a:t>
            </a:r>
            <a:r>
              <a:rPr lang="de-DE" sz="2800" dirty="0" smtClean="0">
                <a:latin typeface="Bodoni MT" pitchFamily="18" charset="0"/>
              </a:rPr>
              <a:t> 1st 23m Ø CTA/LST: at </a:t>
            </a:r>
            <a:r>
              <a:rPr lang="de-DE" sz="2800" dirty="0" err="1" smtClean="0">
                <a:latin typeface="Bodoni MT" pitchFamily="18" charset="0"/>
              </a:rPr>
              <a:t>the</a:t>
            </a:r>
            <a:r>
              <a:rPr lang="de-DE" sz="2800" dirty="0" smtClean="0">
                <a:latin typeface="Bodoni MT" pitchFamily="18" charset="0"/>
              </a:rPr>
              <a:t> </a:t>
            </a:r>
            <a:r>
              <a:rPr lang="de-DE" sz="2800" dirty="0" err="1" smtClean="0">
                <a:latin typeface="Bodoni MT" pitchFamily="18" charset="0"/>
              </a:rPr>
              <a:t>frontier</a:t>
            </a:r>
            <a:r>
              <a:rPr lang="de-DE" sz="2800" dirty="0" smtClean="0">
                <a:latin typeface="Bodoni MT" pitchFamily="18" charset="0"/>
              </a:rPr>
              <a:t> </a:t>
            </a:r>
            <a:r>
              <a:rPr lang="de-DE" sz="2800" dirty="0" err="1" smtClean="0">
                <a:latin typeface="Bodoni MT" pitchFamily="18" charset="0"/>
              </a:rPr>
              <a:t>of</a:t>
            </a:r>
            <a:r>
              <a:rPr lang="de-DE" sz="2800" dirty="0" smtClean="0">
                <a:latin typeface="Bodoni MT" pitchFamily="18" charset="0"/>
              </a:rPr>
              <a:t> </a:t>
            </a:r>
            <a:r>
              <a:rPr lang="de-DE" sz="2800" dirty="0">
                <a:latin typeface="Bodoni MT" pitchFamily="18" charset="0"/>
              </a:rPr>
              <a:t>VHE </a:t>
            </a:r>
            <a:r>
              <a:rPr lang="de-DE" sz="2800" dirty="0" smtClean="0">
                <a:latin typeface="Symbol" pitchFamily="18" charset="2"/>
              </a:rPr>
              <a:t>g</a:t>
            </a:r>
            <a:r>
              <a:rPr lang="de-DE" sz="2800" dirty="0" smtClean="0">
                <a:latin typeface="Bodoni MT" pitchFamily="18" charset="0"/>
              </a:rPr>
              <a:t>-astro-</a:t>
            </a:r>
            <a:r>
              <a:rPr lang="de-DE" sz="2800" dirty="0" err="1" smtClean="0">
                <a:latin typeface="Bodoni MT" pitchFamily="18" charset="0"/>
              </a:rPr>
              <a:t>physics</a:t>
            </a:r>
            <a:endParaRPr lang="de-DE" sz="2800" dirty="0">
              <a:latin typeface="Bodoni MT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Razmik</a:t>
            </a:r>
            <a:r>
              <a:rPr lang="en-US" dirty="0" smtClean="0"/>
              <a:t> </a:t>
            </a:r>
            <a:r>
              <a:rPr lang="en-US" dirty="0" err="1" smtClean="0"/>
              <a:t>Mirzoyan</a:t>
            </a:r>
            <a:r>
              <a:rPr lang="en-US" dirty="0" smtClean="0"/>
              <a:t>: Some Selected Highlights of Gamma-Ray Astrophysics with Ground-based Telescopes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981200"/>
            <a:ext cx="10185526" cy="3712024"/>
          </a:xfrm>
          <a:prstGeom prst="rect">
            <a:avLst/>
          </a:prstGeom>
        </p:spPr>
      </p:pic>
      <p:pic>
        <p:nvPicPr>
          <p:cNvPr id="9" name="Grafik 8" descr="HESS-larg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2860" y="1487489"/>
            <a:ext cx="7263140" cy="483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_MG_4027-enhanced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92"/>
          <a:stretch>
            <a:fillRect/>
          </a:stretch>
        </p:blipFill>
        <p:spPr bwMode="auto">
          <a:xfrm>
            <a:off x="1371600" y="1600200"/>
            <a:ext cx="96330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62213" y="2971800"/>
            <a:ext cx="1119187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17m MAGIC-II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4724400" y="1905000"/>
            <a:ext cx="990600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Bodoni MT" pitchFamily="18" charset="0"/>
              </a:rPr>
              <a:t>23m Ø </a:t>
            </a:r>
            <a:r>
              <a:rPr lang="de-DE" sz="1200" dirty="0" smtClean="0">
                <a:latin typeface="Bodoni MT" pitchFamily="18" charset="0"/>
              </a:rPr>
              <a:t>LST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0" y="3200400"/>
            <a:ext cx="1027834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17m MAGIC-I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3886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7" grpId="0" animBg="1"/>
      <p:bldP spid="2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LHC Days in Split, Croatia, 7th of October 2022 </a:t>
            </a:r>
            <a:endParaRPr lang="en-US" altLang="en-US" sz="1400"/>
          </a:p>
        </p:txBody>
      </p:sp>
      <p:sp>
        <p:nvSpPr>
          <p:cNvPr id="1198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Razmik Mirzoyan: Some Selected Highlights of Gamma-Ray Astrophysics with Ground-based Telescopes</a:t>
            </a:r>
            <a:endParaRPr lang="en-US" altLang="en-US" sz="1400"/>
          </a:p>
        </p:txBody>
      </p:sp>
      <p:pic>
        <p:nvPicPr>
          <p:cNvPr id="11981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871538"/>
            <a:ext cx="9113838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4" name="TextBox 6"/>
          <p:cNvSpPr txBox="1">
            <a:spLocks noChangeArrowheads="1"/>
          </p:cNvSpPr>
          <p:nvPr/>
        </p:nvSpPr>
        <p:spPr bwMode="auto">
          <a:xfrm>
            <a:off x="3276600" y="246063"/>
            <a:ext cx="7162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3600" b="1">
                <a:latin typeface="Calibri" panose="020F0502020204030204" pitchFamily="34" charset="0"/>
                <a:cs typeface="Calibri" panose="020F0502020204030204" pitchFamily="34" charset="0"/>
              </a:rPr>
              <a:t>Cherenkov Telescope Array</a:t>
            </a:r>
            <a:endParaRPr lang="en-US" altLang="en-US" sz="3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4" y="1001713"/>
            <a:ext cx="1095375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15400" y="987623"/>
            <a:ext cx="1676400" cy="30777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FFC000"/>
                </a:solidFill>
              </a:rPr>
              <a:t>FoV</a:t>
            </a:r>
            <a:r>
              <a:rPr lang="de-DE" sz="1400" dirty="0" smtClean="0">
                <a:solidFill>
                  <a:srgbClr val="FFC000"/>
                </a:solidFill>
              </a:rPr>
              <a:t>: ~4.5° - 10°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4114800" y="1066800"/>
            <a:ext cx="1905000" cy="27699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C000"/>
                </a:solidFill>
              </a:rPr>
              <a:t>See </a:t>
            </a:r>
            <a:r>
              <a:rPr lang="de-DE" sz="1200" dirty="0" err="1" smtClean="0">
                <a:solidFill>
                  <a:srgbClr val="FFC000"/>
                </a:solidFill>
              </a:rPr>
              <a:t>the</a:t>
            </a:r>
            <a:r>
              <a:rPr lang="de-DE" sz="1200" dirty="0" smtClean="0">
                <a:solidFill>
                  <a:srgbClr val="FFC000"/>
                </a:solidFill>
              </a:rPr>
              <a:t> </a:t>
            </a:r>
            <a:r>
              <a:rPr lang="de-DE" sz="1200" dirty="0" err="1" smtClean="0">
                <a:solidFill>
                  <a:srgbClr val="FFC000"/>
                </a:solidFill>
              </a:rPr>
              <a:t>talk</a:t>
            </a:r>
            <a:r>
              <a:rPr lang="de-DE" sz="1200" dirty="0" smtClean="0">
                <a:solidFill>
                  <a:srgbClr val="FFC000"/>
                </a:solidFill>
              </a:rPr>
              <a:t> </a:t>
            </a:r>
            <a:r>
              <a:rPr lang="de-DE" sz="1200" dirty="0" err="1" smtClean="0">
                <a:solidFill>
                  <a:srgbClr val="FFC000"/>
                </a:solidFill>
              </a:rPr>
              <a:t>by</a:t>
            </a:r>
            <a:r>
              <a:rPr lang="de-DE" sz="1200" dirty="0" smtClean="0">
                <a:solidFill>
                  <a:srgbClr val="FFC000"/>
                </a:solidFill>
              </a:rPr>
              <a:t> M. </a:t>
            </a:r>
            <a:r>
              <a:rPr lang="de-DE" sz="1200" dirty="0" err="1" smtClean="0">
                <a:solidFill>
                  <a:srgbClr val="FFC000"/>
                </a:solidFill>
              </a:rPr>
              <a:t>Teshima</a:t>
            </a:r>
            <a:r>
              <a:rPr lang="de-DE" sz="1200" dirty="0" smtClean="0">
                <a:solidFill>
                  <a:srgbClr val="FFC000"/>
                </a:solidFill>
              </a:rPr>
              <a:t> </a:t>
            </a:r>
            <a:endParaRPr lang="en-US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78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76200"/>
            <a:ext cx="10972800" cy="1143000"/>
          </a:xfrm>
        </p:spPr>
        <p:txBody>
          <a:bodyPr>
            <a:normAutofit/>
          </a:bodyPr>
          <a:lstStyle/>
          <a:p>
            <a:r>
              <a:rPr lang="de-DE" sz="3600" dirty="0">
                <a:latin typeface="Symbol" panose="05050102010706020507" pitchFamily="18" charset="2"/>
              </a:rPr>
              <a:t>g</a:t>
            </a:r>
            <a:r>
              <a:rPr lang="de-DE" sz="3600" dirty="0" smtClean="0"/>
              <a:t>-</a:t>
            </a:r>
            <a:r>
              <a:rPr lang="de-DE" sz="3600" dirty="0" err="1" smtClean="0"/>
              <a:t>ray</a:t>
            </a:r>
            <a:r>
              <a:rPr lang="de-DE" sz="3600" dirty="0" smtClean="0"/>
              <a:t> </a:t>
            </a:r>
            <a:r>
              <a:rPr lang="de-DE" sz="3600" dirty="0" err="1" smtClean="0"/>
              <a:t>and</a:t>
            </a:r>
            <a:r>
              <a:rPr lang="de-DE" sz="3600" dirty="0" smtClean="0"/>
              <a:t> </a:t>
            </a:r>
            <a:r>
              <a:rPr lang="de-DE" sz="3600" dirty="0" err="1" smtClean="0"/>
              <a:t>hadron</a:t>
            </a:r>
            <a:r>
              <a:rPr lang="de-DE" sz="3600" dirty="0" smtClean="0"/>
              <a:t> </a:t>
            </a:r>
            <a:r>
              <a:rPr lang="de-DE" sz="3600" dirty="0" err="1" smtClean="0"/>
              <a:t>images</a:t>
            </a:r>
            <a:r>
              <a:rPr lang="de-DE" sz="3600" dirty="0" smtClean="0"/>
              <a:t> </a:t>
            </a:r>
            <a:r>
              <a:rPr lang="de-DE" sz="3600" dirty="0" err="1" smtClean="0"/>
              <a:t>and</a:t>
            </a:r>
            <a:r>
              <a:rPr lang="de-DE" sz="3600" dirty="0" smtClean="0"/>
              <a:t> </a:t>
            </a:r>
            <a:r>
              <a:rPr lang="de-DE" sz="3600" dirty="0" err="1" smtClean="0"/>
              <a:t>their</a:t>
            </a:r>
            <a:r>
              <a:rPr lang="de-DE" sz="3600" dirty="0" smtClean="0"/>
              <a:t> </a:t>
            </a:r>
            <a:r>
              <a:rPr lang="de-DE" sz="3600" dirty="0" err="1" smtClean="0"/>
              <a:t>separation</a:t>
            </a:r>
            <a:endParaRPr lang="en-US" sz="36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de-DE"/>
          </a:p>
        </p:txBody>
      </p:sp>
      <p:pic>
        <p:nvPicPr>
          <p:cNvPr id="5" name="Grafik 4" descr="gamma-hadron-Mirzoyan-Dubna-15-Apr-2014.jpg"/>
          <p:cNvPicPr>
            <a:picLocks noChangeAspect="1"/>
          </p:cNvPicPr>
          <p:nvPr/>
        </p:nvPicPr>
        <p:blipFill rotWithShape="1">
          <a:blip r:embed="rId2" cstate="print"/>
          <a:srcRect l="1332" t="17336" r="1668" b="1331"/>
          <a:stretch/>
        </p:blipFill>
        <p:spPr>
          <a:xfrm>
            <a:off x="1645920" y="1188720"/>
            <a:ext cx="8869680" cy="557784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77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49" y="228600"/>
            <a:ext cx="10485551" cy="589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11628551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de-DE" sz="3600" dirty="0" smtClean="0"/>
              <a:t>A </a:t>
            </a:r>
            <a:r>
              <a:rPr lang="de-DE" sz="3600" dirty="0" err="1" smtClean="0"/>
              <a:t>recent</a:t>
            </a:r>
            <a:r>
              <a:rPr lang="de-DE" sz="3600" dirty="0" smtClean="0"/>
              <a:t> </a:t>
            </a:r>
            <a:r>
              <a:rPr lang="de-DE" sz="3600" dirty="0" err="1" smtClean="0"/>
              <a:t>study</a:t>
            </a:r>
            <a:r>
              <a:rPr lang="de-DE" sz="3600" dirty="0" smtClean="0"/>
              <a:t> </a:t>
            </a:r>
            <a:r>
              <a:rPr lang="de-DE" sz="3600" dirty="0" err="1" smtClean="0"/>
              <a:t>of</a:t>
            </a:r>
            <a:r>
              <a:rPr lang="de-DE" sz="3600" dirty="0" smtClean="0"/>
              <a:t> </a:t>
            </a:r>
            <a:r>
              <a:rPr lang="de-DE" sz="3600" dirty="0" err="1" smtClean="0"/>
              <a:t>Veritas</a:t>
            </a:r>
            <a:r>
              <a:rPr lang="de-DE" sz="3600" dirty="0" smtClean="0"/>
              <a:t> </a:t>
            </a:r>
            <a:r>
              <a:rPr lang="de-DE" sz="3600" dirty="0" err="1" smtClean="0"/>
              <a:t>of</a:t>
            </a:r>
            <a:r>
              <a:rPr lang="de-DE" sz="3600" dirty="0" smtClean="0"/>
              <a:t> </a:t>
            </a:r>
            <a:r>
              <a:rPr lang="de-DE" sz="3600" dirty="0" err="1" smtClean="0"/>
              <a:t>the</a:t>
            </a:r>
            <a:r>
              <a:rPr lang="de-DE" sz="3600" dirty="0" smtClean="0"/>
              <a:t> </a:t>
            </a:r>
            <a:r>
              <a:rPr lang="de-DE" sz="3600" dirty="0" err="1" smtClean="0"/>
              <a:t>Galactic</a:t>
            </a:r>
            <a:r>
              <a:rPr lang="de-DE" sz="3600" dirty="0" smtClean="0"/>
              <a:t> Center </a:t>
            </a:r>
            <a:r>
              <a:rPr lang="de-DE" sz="3600" dirty="0" err="1" smtClean="0"/>
              <a:t>region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7332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A</a:t>
            </a:r>
            <a:r>
              <a:rPr lang="de-DE" sz="4000" dirty="0" smtClean="0"/>
              <a:t> </a:t>
            </a:r>
            <a:r>
              <a:rPr lang="de-DE" sz="4000" dirty="0" err="1" smtClean="0"/>
              <a:t>recent</a:t>
            </a:r>
            <a:r>
              <a:rPr lang="de-DE" sz="4000" dirty="0" smtClean="0"/>
              <a:t> </a:t>
            </a:r>
            <a:r>
              <a:rPr lang="de-DE" sz="4000" dirty="0" err="1" smtClean="0"/>
              <a:t>interesting</a:t>
            </a:r>
            <a:r>
              <a:rPr lang="de-DE" sz="4000" dirty="0" smtClean="0"/>
              <a:t> </a:t>
            </a:r>
            <a:r>
              <a:rPr lang="de-DE" sz="4000" dirty="0" err="1" smtClean="0"/>
              <a:t>study</a:t>
            </a:r>
            <a:r>
              <a:rPr lang="de-DE" sz="4000" dirty="0" smtClean="0"/>
              <a:t> </a:t>
            </a:r>
            <a:r>
              <a:rPr lang="de-DE" sz="4000" dirty="0" err="1" smtClean="0"/>
              <a:t>by</a:t>
            </a:r>
            <a:r>
              <a:rPr lang="de-DE" sz="4000" dirty="0" smtClean="0"/>
              <a:t> H.E.S.S. 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 Days in Split, Croatia, 7th of October 2022 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Razmik Mirzoyan: Some Selected Highlights of Gamma-Ray Astrophysics with Ground-based Telescopes</a:t>
            </a:r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456981"/>
            <a:ext cx="8516594" cy="479141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05000" y="4876800"/>
            <a:ext cx="48768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flipH="1">
            <a:off x="2133600" y="48768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Spectra</a:t>
            </a:r>
            <a:r>
              <a:rPr lang="de-DE" dirty="0" smtClean="0"/>
              <a:t> on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sides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similar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extend</a:t>
            </a:r>
            <a:r>
              <a:rPr lang="de-DE" dirty="0" smtClean="0"/>
              <a:t> </a:t>
            </a:r>
            <a:r>
              <a:rPr lang="de-DE" dirty="0" err="1" smtClean="0"/>
              <a:t>beyond</a:t>
            </a:r>
            <a:r>
              <a:rPr lang="de-DE" dirty="0" smtClean="0"/>
              <a:t> 40 </a:t>
            </a:r>
            <a:r>
              <a:rPr lang="de-DE" dirty="0" err="1" smtClean="0"/>
              <a:t>TeV</a:t>
            </a:r>
            <a:r>
              <a:rPr lang="de-DE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99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1617</Words>
  <Application>Microsoft Office PowerPoint</Application>
  <PresentationFormat>Widescreen</PresentationFormat>
  <Paragraphs>195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ＭＳ Ｐゴシック</vt:lpstr>
      <vt:lpstr>Arial</vt:lpstr>
      <vt:lpstr>Bodoni MT</vt:lpstr>
      <vt:lpstr>Calibri</vt:lpstr>
      <vt:lpstr>Monotype Corsiva</vt:lpstr>
      <vt:lpstr>Palatino</vt:lpstr>
      <vt:lpstr>Symbol</vt:lpstr>
      <vt:lpstr>Times New Roman</vt:lpstr>
      <vt:lpstr>Wingdings</vt:lpstr>
      <vt:lpstr>Office Theme</vt:lpstr>
      <vt:lpstr>1_Office Theme</vt:lpstr>
      <vt:lpstr>Larissa-Design</vt:lpstr>
      <vt:lpstr>1_Larissa-Design</vt:lpstr>
      <vt:lpstr>Selected Highlights of g-ray Astronomy with Ground-Based Telescopes </vt:lpstr>
      <vt:lpstr>Why not charged CR astronomy?</vt:lpstr>
      <vt:lpstr>PowerPoint Presentation</vt:lpstr>
      <vt:lpstr>PowerPoint Presentation</vt:lpstr>
      <vt:lpstr>VERITAS, H.E.S.S., MAGIC and since recently, the 1st 23m Ø CTA/LST: at the frontier of VHE g-astro-physics</vt:lpstr>
      <vt:lpstr>PowerPoint Presentation</vt:lpstr>
      <vt:lpstr>g-ray and hadron images and their separation</vt:lpstr>
      <vt:lpstr>A recent study of Veritas of the Galactic Center region</vt:lpstr>
      <vt:lpstr>A recent interesting study by H.E.S.S. </vt:lpstr>
      <vt:lpstr>PowerPoint Presentation</vt:lpstr>
      <vt:lpstr>Recently HAWC has improved its sensitivity</vt:lpstr>
      <vt:lpstr>PowerPoint Presentation</vt:lpstr>
      <vt:lpstr>Large High Altitude Air Shower Observatory (LHAASO)</vt:lpstr>
      <vt:lpstr>Discovery of 12 PeVatrons by LHAASO </vt:lpstr>
      <vt:lpstr>For the 1st time MAGIC discovered extreme g-ray emission from a GRB; GRB190114C was measured by 2 dozens of space-born and ground-based instruments</vt:lpstr>
      <vt:lpstr>PowerPoint Presentation</vt:lpstr>
      <vt:lpstr>Dynamics of multi-wavelength spectra of GRB 190114C; afterglow emission can be well described by the SSC model </vt:lpstr>
      <vt:lpstr>PowerPoint Presentation</vt:lpstr>
      <vt:lpstr>Pulsed g-ray signal measured by MAGIC  @ 6.3s from Geminga pulsar at E ≥ 15 GeV (the 3rd pulsar revealed in the VHE domain)</vt:lpstr>
      <vt:lpstr>MAGIC + Fermi Spectrum of Geminga</vt:lpstr>
      <vt:lpstr>Cartoon on larger collection area for EAS measured by IACT @ large zenith angles</vt:lpstr>
      <vt:lpstr>VLZA Crab Nebula spectrumup to  100 TeV in 50h VLZA obs.</vt:lpstr>
      <vt:lpstr>First association of a ~300 TeV neutrino  to a g-ray source </vt:lpstr>
      <vt:lpstr>PowerPoint Presentation</vt:lpstr>
      <vt:lpstr>Proton Acceleration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of GRBs at TeV Energies</dc:title>
  <dc:creator>razmik</dc:creator>
  <cp:lastModifiedBy>Ramir</cp:lastModifiedBy>
  <cp:revision>586</cp:revision>
  <dcterms:created xsi:type="dcterms:W3CDTF">2006-08-16T00:00:00Z</dcterms:created>
  <dcterms:modified xsi:type="dcterms:W3CDTF">2022-10-07T06:54:04Z</dcterms:modified>
</cp:coreProperties>
</file>