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88" r:id="rId4"/>
    <p:sldId id="265" r:id="rId5"/>
    <p:sldId id="290" r:id="rId6"/>
    <p:sldId id="264" r:id="rId7"/>
    <p:sldId id="257" r:id="rId8"/>
    <p:sldId id="286" r:id="rId9"/>
    <p:sldId id="279" r:id="rId10"/>
    <p:sldId id="285" r:id="rId11"/>
    <p:sldId id="284" r:id="rId12"/>
    <p:sldId id="261" r:id="rId13"/>
    <p:sldId id="262" r:id="rId14"/>
    <p:sldId id="287" r:id="rId15"/>
    <p:sldId id="260" r:id="rId16"/>
    <p:sldId id="258" r:id="rId17"/>
    <p:sldId id="263" r:id="rId18"/>
    <p:sldId id="266" r:id="rId19"/>
    <p:sldId id="275" r:id="rId20"/>
    <p:sldId id="270" r:id="rId21"/>
    <p:sldId id="277" r:id="rId22"/>
    <p:sldId id="269" r:id="rId23"/>
    <p:sldId id="281" r:id="rId24"/>
    <p:sldId id="289" r:id="rId25"/>
    <p:sldId id="282" r:id="rId26"/>
    <p:sldId id="259" r:id="rId27"/>
    <p:sldId id="2034" r:id="rId28"/>
    <p:sldId id="2035" r:id="rId29"/>
    <p:sldId id="272" r:id="rId30"/>
    <p:sldId id="271" r:id="rId31"/>
    <p:sldId id="268" r:id="rId32"/>
    <p:sldId id="273" r:id="rId33"/>
    <p:sldId id="2033" r:id="rId3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6" autoAdjust="0"/>
    <p:restoredTop sz="94660"/>
  </p:normalViewPr>
  <p:slideViewPr>
    <p:cSldViewPr snapToGrid="0" showGuides="1">
      <p:cViewPr varScale="1">
        <p:scale>
          <a:sx n="46" d="100"/>
          <a:sy n="46" d="100"/>
        </p:scale>
        <p:origin x="24" y="312"/>
      </p:cViewPr>
      <p:guideLst>
        <p:guide orient="horz" pos="213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file:///\\Users\botturl\Work\Projects\HFM%20R&amp;D\HFM0%20-%20Management%20and%20Communication\HFM0.1%20-%20Administration\HFM0.1.1%20-%20Mandate\HFM%20objective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noFill/>
              <a:rou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marker>
            <c:symbol val="circle"/>
            <c:size val="13"/>
            <c:spPr>
              <a:solidFill>
                <a:schemeClr val="accent1">
                  <a:lumMod val="20000"/>
                  <a:lumOff val="80000"/>
                </a:schemeClr>
              </a:solidFill>
              <a:ln w="9525">
                <a:solidFill>
                  <a:srgbClr val="0070C0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</c:marker>
          <c:dPt>
            <c:idx val="2"/>
            <c:marker>
              <c:symbol val="triangle"/>
              <c:size val="13"/>
              <c:spPr>
                <a:solidFill>
                  <a:schemeClr val="accent1">
                    <a:lumMod val="20000"/>
                    <a:lumOff val="80000"/>
                  </a:schemeClr>
                </a:solidFill>
                <a:ln w="9525">
                  <a:solidFill>
                    <a:schemeClr val="tx1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c:spPr>
            </c:marker>
            <c:bubble3D val="0"/>
            <c:spPr>
              <a:ln w="19050" cap="rnd">
                <a:noFill/>
                <a:rou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AF4C-4B7D-A219-18B4AC53D764}"/>
              </c:ext>
            </c:extLst>
          </c:dPt>
          <c:trendline>
            <c:spPr>
              <a:ln w="31750" cap="rnd">
                <a:solidFill>
                  <a:schemeClr val="tx1"/>
                </a:solidFill>
                <a:prstDash val="solid"/>
              </a:ln>
              <a:effectLst/>
            </c:spPr>
            <c:trendlineType val="power"/>
            <c:forward val="0.2"/>
            <c:backward val="0.2"/>
            <c:dispRSqr val="0"/>
            <c:dispEq val="0"/>
          </c:trendline>
          <c:xVal>
            <c:numRef>
              <c:f>Sheet1!$G$4:$G$8</c:f>
              <c:numCache>
                <c:formatCode>General</c:formatCode>
                <c:ptCount val="5"/>
                <c:pt idx="0">
                  <c:v>9</c:v>
                </c:pt>
                <c:pt idx="1">
                  <c:v>12</c:v>
                </c:pt>
                <c:pt idx="2">
                  <c:v>12</c:v>
                </c:pt>
                <c:pt idx="3">
                  <c:v>13.7</c:v>
                </c:pt>
                <c:pt idx="4">
                  <c:v>14.6</c:v>
                </c:pt>
              </c:numCache>
            </c:numRef>
          </c:xVal>
          <c:yVal>
            <c:numRef>
              <c:f>Sheet1!$J$4:$J$8</c:f>
              <c:numCache>
                <c:formatCode>General</c:formatCode>
                <c:ptCount val="5"/>
                <c:pt idx="0">
                  <c:v>18590</c:v>
                </c:pt>
                <c:pt idx="1">
                  <c:v>33</c:v>
                </c:pt>
                <c:pt idx="2">
                  <c:v>182.40000000000003</c:v>
                </c:pt>
                <c:pt idx="3">
                  <c:v>2.46</c:v>
                </c:pt>
                <c:pt idx="4">
                  <c:v>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AF4C-4B7D-A219-18B4AC53D76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11663647"/>
        <c:axId val="1011665279"/>
      </c:scatterChart>
      <c:valAx>
        <c:axId val="1011663647"/>
        <c:scaling>
          <c:orientation val="minMax"/>
          <c:max val="25"/>
          <c:min val="5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>
                    <a:solidFill>
                      <a:srgbClr val="000000"/>
                    </a:solidFill>
                  </a:rPr>
                  <a:t>Bore field (T)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11665279"/>
        <c:crossesAt val="0.1"/>
        <c:crossBetween val="midCat"/>
      </c:valAx>
      <c:valAx>
        <c:axId val="1011665279"/>
        <c:scaling>
          <c:logBase val="10"/>
          <c:orientation val="minMax"/>
          <c:min val="0.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>
                    <a:solidFill>
                      <a:srgbClr val="000000"/>
                    </a:solidFill>
                  </a:rPr>
                  <a:t>Total magnet length (m)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11663647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2000"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110413-ECAE-A972-971A-5794546A57A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67AEC33-73D3-F8BF-7655-36BEB48E60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D86B33-B892-EE4B-76EE-FEAF362A93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4E79E-7C97-4168-894D-255F3D5BC876}" type="datetimeFigureOut">
              <a:rPr lang="en-GB" smtClean="0"/>
              <a:t>07/10/2022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BDA1C8-0FA9-AE03-888F-013D1259B9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9319F1-5BFE-942B-0426-A200C66907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AA0E2-DDC9-4C08-AFE1-71C20EFE62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78373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126039-724F-7731-BF5B-A1C8837A06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0B89F2-2B4E-DFFF-AE1C-DB49B91FF2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19687E-0525-65D6-31E6-E3F1582D7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4E79E-7C97-4168-894D-255F3D5BC876}" type="datetimeFigureOut">
              <a:rPr lang="en-GB" smtClean="0"/>
              <a:t>07/10/2022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AADC90-7E8E-7D8C-E502-F9ADA214ED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DA9DA0-E44A-7AA1-4FD7-02036AA11C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AA0E2-DDC9-4C08-AFE1-71C20EFE62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01564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D9CA486-94BC-27C1-674E-13961B67F14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15E0067-339B-8FA1-489A-63C598E5A70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100ACE-1362-2601-05B3-71B596D7FD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4E79E-7C97-4168-894D-255F3D5BC876}" type="datetimeFigureOut">
              <a:rPr lang="en-GB" smtClean="0"/>
              <a:t>07/10/2022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A8A601-B098-5F6A-B2ED-94D555C818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917347-546C-6995-2D8D-C033DA83EE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AA0E2-DDC9-4C08-AFE1-71C20EFE62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13546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1B17B82A-0BC9-4BD6-A7F4-D7221916E9A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07/10/2022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0ACC7E65-69D9-4326-8284-A8B632DFDAD8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59278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1B17B82A-0BC9-4BD6-A7F4-D7221916E9A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07/10/2022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0ACC7E65-69D9-4326-8284-A8B632DFDAD8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4989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1B17B82A-0BC9-4BD6-A7F4-D7221916E9A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07/10/2022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0ACC7E65-69D9-4326-8284-A8B632DFDAD8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12468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1B17B82A-0BC9-4BD6-A7F4-D7221916E9A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07/10/2022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0ACC7E65-69D9-4326-8284-A8B632DFDAD8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0968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1B17B82A-0BC9-4BD6-A7F4-D7221916E9A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07/10/2022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0ACC7E65-69D9-4326-8284-A8B632DFDAD8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70341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1B17B82A-0BC9-4BD6-A7F4-D7221916E9A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07/10/2022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0ACC7E65-69D9-4326-8284-A8B632DFDAD8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665318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1B17B82A-0BC9-4BD6-A7F4-D7221916E9A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07/10/2022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0ACC7E65-69D9-4326-8284-A8B632DFDAD8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88760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1B17B82A-0BC9-4BD6-A7F4-D7221916E9A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07/10/2022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0ACC7E65-69D9-4326-8284-A8B632DFDAD8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09996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9FF0EC-5278-286A-21E4-235EB1546D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CE630C-D0A3-5057-0AC0-D37AC1F847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D4A3E8-5B42-39C8-942B-D2D0F0834F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4E79E-7C97-4168-894D-255F3D5BC876}" type="datetimeFigureOut">
              <a:rPr lang="en-GB" smtClean="0"/>
              <a:t>07/10/2022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331A6C-5984-7507-401A-9B4C1BC19A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FA66AD-0965-B34F-29DF-B7871C751A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AA0E2-DDC9-4C08-AFE1-71C20EFE62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14245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1B17B82A-0BC9-4BD6-A7F4-D7221916E9A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07/10/2022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0ACC7E65-69D9-4326-8284-A8B632DFDAD8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13239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1B17B82A-0BC9-4BD6-A7F4-D7221916E9A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07/10/2022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0ACC7E65-69D9-4326-8284-A8B632DFDAD8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450804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1B17B82A-0BC9-4BD6-A7F4-D7221916E9A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07/10/2022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0ACC7E65-69D9-4326-8284-A8B632DFDAD8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23560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930303-457A-D77F-385B-E9D7B4D7E1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9A1591-F8D3-D6A9-A0E0-3F55BD6653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8395E9-B3DF-41A7-9443-60D1360EAD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4E79E-7C97-4168-894D-255F3D5BC876}" type="datetimeFigureOut">
              <a:rPr lang="en-GB" smtClean="0"/>
              <a:t>07/10/2022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87CBF7-1567-4A2E-90AE-7CE9049808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05AAA8-2CFF-9F10-9E33-E5697039E6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AA0E2-DDC9-4C08-AFE1-71C20EFE62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8299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A8C088-0AA6-DFB5-41D3-AF79BB12F2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E0669D-B8FF-4BCF-C589-84743346D8A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73D832E-51A3-24DF-7424-82CA8401D1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F83087-BE6B-EAAB-3780-18C160781B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4E79E-7C97-4168-894D-255F3D5BC876}" type="datetimeFigureOut">
              <a:rPr lang="en-GB" smtClean="0"/>
              <a:t>07/10/2022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0894EB-BD69-4641-1D1E-9EBDE0843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E2CAE6-7749-C631-1F9D-B31EF15277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AA0E2-DDC9-4C08-AFE1-71C20EFE62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88684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C25515-AAF6-171C-721E-F7D478007E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C0AB7A-018E-1A10-754A-52CD1BDA92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5BE76E2-79F3-1A21-7242-E2A20B1C99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24F7500-B3D9-F165-3624-BAA19AA3889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735D242-E05C-8C86-D12B-1ECB4EE12A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324845B-87F8-A250-4C06-6BC6015DFB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4E79E-7C97-4168-894D-255F3D5BC876}" type="datetimeFigureOut">
              <a:rPr lang="en-GB" smtClean="0"/>
              <a:t>07/10/2022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DEEB4CA-C6C1-205D-B262-92E0826CF1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03D0A0B-E29A-F5AB-9B11-A92E809123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AA0E2-DDC9-4C08-AFE1-71C20EFE62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01441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523662-356B-B1C1-ACD4-E0CD73A6A0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FAF9E4-AF63-6DE1-05B4-392259C12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4E79E-7C97-4168-894D-255F3D5BC876}" type="datetimeFigureOut">
              <a:rPr lang="en-GB" smtClean="0"/>
              <a:t>07/10/2022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D6F0407-9BEF-45FF-E83F-0B172DE497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8B4ADC-F0F3-6968-E6F5-D16BB32ED5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AA0E2-DDC9-4C08-AFE1-71C20EFE62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31247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2DA89BA-B09D-82ED-8101-A4F165A58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4E79E-7C97-4168-894D-255F3D5BC876}" type="datetimeFigureOut">
              <a:rPr lang="en-GB" smtClean="0"/>
              <a:t>07/10/2022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68DD957-4F01-850F-D303-0988E65AF6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9F7A6F-051B-8907-87F0-49808E48BF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AA0E2-DDC9-4C08-AFE1-71C20EFE62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97325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656C86-48E0-3E7D-DA69-B1307880F4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4CF793-D33C-0194-4405-49629B9ACD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0C88797-7C21-26B2-C197-1F99A50159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250ED9-9FF4-8A1D-B529-69B94E130A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4E79E-7C97-4168-894D-255F3D5BC876}" type="datetimeFigureOut">
              <a:rPr lang="en-GB" smtClean="0"/>
              <a:t>07/10/2022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906011-D46B-3AF7-F51F-D432346585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5D1747-F837-B7B7-C6F6-87C96C3FD9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AA0E2-DDC9-4C08-AFE1-71C20EFE62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37140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26BCA2-9044-DD9D-640E-97F7A5D8C5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CC49003-DAD6-31B6-6076-C3FCD6772C2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820F92F-F355-4ACD-6231-1748B42D779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4F9CEA0-CECA-FF6A-5977-1F77E57193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4E79E-7C97-4168-894D-255F3D5BC876}" type="datetimeFigureOut">
              <a:rPr lang="en-GB" smtClean="0"/>
              <a:t>07/10/2022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5DB747F-DEA3-11FD-C3CE-012D76E505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86FBF6-C83A-3AEC-9436-216474F876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AA0E2-DDC9-4C08-AFE1-71C20EFE62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25007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79DBEEA-8383-50FD-BD33-7228F3DEAC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158FBB-A336-41F7-232C-6846918130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C46E86-3A33-E076-0A5E-175DA2D9FFE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C4E79E-7C97-4168-894D-255F3D5BC876}" type="datetimeFigureOut">
              <a:rPr lang="en-GB" smtClean="0"/>
              <a:t>07/10/2022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918BD0-9513-4583-A2B3-8FCC0EB7B2B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0731D3-0096-A506-8BEB-ABED9428D4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EAA0E2-DDC9-4C08-AFE1-71C20EFE62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042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0170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g"/><Relationship Id="rId2" Type="http://schemas.openxmlformats.org/officeDocument/2006/relationships/image" Target="../media/image46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5.jp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1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8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%20%20https:/www.osapublishing.org/ol/abstract.cfm?uri=ol-43-9-2181" TargetMode="External"/><Relationship Id="rId2" Type="http://schemas.openxmlformats.org/officeDocument/2006/relationships/image" Target="../media/image70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1.jp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hyperlink" Target="https://arxiv.org/abs/2208.10466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5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jpeg"/><Relationship Id="rId3" Type="http://schemas.openxmlformats.org/officeDocument/2006/relationships/image" Target="../media/image77.jpg"/><Relationship Id="rId7" Type="http://schemas.openxmlformats.org/officeDocument/2006/relationships/image" Target="../media/image81.jpeg"/><Relationship Id="rId2" Type="http://schemas.openxmlformats.org/officeDocument/2006/relationships/image" Target="../media/image76.jp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80.jpeg"/><Relationship Id="rId5" Type="http://schemas.openxmlformats.org/officeDocument/2006/relationships/image" Target="../media/image79.jpg"/><Relationship Id="rId10" Type="http://schemas.openxmlformats.org/officeDocument/2006/relationships/image" Target="../media/image84.png"/><Relationship Id="rId4" Type="http://schemas.openxmlformats.org/officeDocument/2006/relationships/image" Target="../media/image78.gif"/><Relationship Id="rId9" Type="http://schemas.openxmlformats.org/officeDocument/2006/relationships/image" Target="../media/image8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emf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jpeg"/><Relationship Id="rId7" Type="http://schemas.openxmlformats.org/officeDocument/2006/relationships/image" Target="../media/image22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9" Type="http://schemas.openxmlformats.org/officeDocument/2006/relationships/image" Target="../media/image2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7E4D57-3F4D-CC21-C285-306776B43F7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i="0" dirty="0"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latin typeface="Roboto" panose="02000000000000000000" pitchFamily="2" charset="0"/>
              </a:rPr>
              <a:t>Innovative Accelerator Technologies</a:t>
            </a:r>
            <a:endParaRPr lang="en-GB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3D8F3E2-00F2-5F6C-C3FA-4BE7F39EFEF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46882" y="4009356"/>
            <a:ext cx="9144000" cy="1655762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Frank Zimmermann, CERN</a:t>
            </a:r>
          </a:p>
          <a:p>
            <a:r>
              <a:rPr lang="en-US" sz="3200" dirty="0">
                <a:solidFill>
                  <a:schemeClr val="bg1"/>
                </a:solidFill>
              </a:rPr>
              <a:t>2022 LHC Days in Split, 7 October 2022</a:t>
            </a:r>
            <a:endParaRPr lang="en-GB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97814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EDF5036-A09B-60C3-084A-ABA9B1F4FFA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6730"/>
          <a:stretch/>
        </p:blipFill>
        <p:spPr>
          <a:xfrm>
            <a:off x="126790" y="584775"/>
            <a:ext cx="8507543" cy="614892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83E6929-E12D-51D6-F809-D8E6D46DEF1B}"/>
              </a:ext>
            </a:extLst>
          </p:cNvPr>
          <p:cNvSpPr txBox="1"/>
          <p:nvPr/>
        </p:nvSpPr>
        <p:spPr>
          <a:xfrm>
            <a:off x="8634333" y="803568"/>
            <a:ext cx="26013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</a:rPr>
              <a:t>September 2021</a:t>
            </a:r>
            <a:endParaRPr kumimoji="0" lang="en-GB" sz="2800" b="0" i="0" u="none" strike="noStrike" kern="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9622764-128D-8DCD-CFFF-8EC1014340CC}"/>
              </a:ext>
            </a:extLst>
          </p:cNvPr>
          <p:cNvSpPr txBox="1"/>
          <p:nvPr/>
        </p:nvSpPr>
        <p:spPr>
          <a:xfrm>
            <a:off x="6711765" y="1945692"/>
            <a:ext cx="14404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HTS material: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REBCO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23D439D-3BE4-5011-8A47-A39B70E819D5}"/>
              </a:ext>
            </a:extLst>
          </p:cNvPr>
          <p:cNvSpPr txBox="1"/>
          <p:nvPr/>
        </p:nvSpPr>
        <p:spPr>
          <a:xfrm>
            <a:off x="8634333" y="1422472"/>
            <a:ext cx="29135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toroidal model coil</a:t>
            </a:r>
            <a:endParaRPr kumimoji="0" lang="en-GB" sz="2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0BE0995-44B0-713E-00A3-2AE25172CB29}"/>
              </a:ext>
            </a:extLst>
          </p:cNvPr>
          <p:cNvSpPr txBox="1"/>
          <p:nvPr/>
        </p:nvSpPr>
        <p:spPr>
          <a:xfrm>
            <a:off x="0" y="-21164"/>
            <a:ext cx="12192000" cy="769441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Nuclear Fusion HTS Magnet Progress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B5DA306-CD99-ABFC-5538-9579EC5FED6B}"/>
              </a:ext>
            </a:extLst>
          </p:cNvPr>
          <p:cNvSpPr txBox="1"/>
          <p:nvPr/>
        </p:nvSpPr>
        <p:spPr>
          <a:xfrm>
            <a:off x="9000782" y="3429000"/>
            <a:ext cx="231354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synergies</a:t>
            </a:r>
          </a:p>
          <a:p>
            <a:r>
              <a:rPr lang="en-GB" sz="2800" dirty="0"/>
              <a:t>with accelerator magnet</a:t>
            </a:r>
          </a:p>
          <a:p>
            <a:r>
              <a:rPr lang="en-GB" sz="2800" dirty="0"/>
              <a:t>developments</a:t>
            </a:r>
          </a:p>
        </p:txBody>
      </p:sp>
    </p:spTree>
    <p:extLst>
      <p:ext uri="{BB962C8B-B14F-4D97-AF65-F5344CB8AC3E}">
        <p14:creationId xmlns:p14="http://schemas.microsoft.com/office/powerpoint/2010/main" val="9019288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1ADC2DA-76DB-6345-6F8C-F9D78EDD05E0}"/>
              </a:ext>
            </a:extLst>
          </p:cNvPr>
          <p:cNvSpPr txBox="1"/>
          <p:nvPr/>
        </p:nvSpPr>
        <p:spPr>
          <a:xfrm>
            <a:off x="0" y="-21164"/>
            <a:ext cx="12192000" cy="769441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solidFill>
                  <a:schemeClr val="bg1"/>
                </a:solidFill>
              </a:rPr>
              <a:t>SC Radiofrequency Systems</a:t>
            </a:r>
            <a:endParaRPr lang="en-GB" sz="4400" dirty="0">
              <a:solidFill>
                <a:schemeClr val="bg1"/>
              </a:solidFill>
            </a:endParaRPr>
          </a:p>
        </p:txBody>
      </p:sp>
      <p:pic>
        <p:nvPicPr>
          <p:cNvPr id="6" name="Picture 5" descr="A picture containing chart&#10;&#10;Description automatically generated">
            <a:extLst>
              <a:ext uri="{FF2B5EF4-FFF2-40B4-BE49-F238E27FC236}">
                <a16:creationId xmlns:a16="http://schemas.microsoft.com/office/drawing/2014/main" id="{E1786FA1-C210-B53C-42DE-59F3199250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48277"/>
            <a:ext cx="7427262" cy="549734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868DDCB-65A6-504B-A831-7900889C6CA7}"/>
              </a:ext>
            </a:extLst>
          </p:cNvPr>
          <p:cNvSpPr txBox="1"/>
          <p:nvPr/>
        </p:nvSpPr>
        <p:spPr>
          <a:xfrm>
            <a:off x="341522" y="6194121"/>
            <a:ext cx="695164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Gradient growth SRF </a:t>
            </a:r>
            <a:r>
              <a:rPr lang="en-GB" dirty="0" err="1"/>
              <a:t>linac</a:t>
            </a:r>
            <a:r>
              <a:rPr lang="en-GB" dirty="0"/>
              <a:t> accelerating gradient achievements and application specifications since 1970 (CERN Courier., Nov. 2020)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2228FC0-DF48-B839-E702-050D21CF4D6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017"/>
          <a:stretch/>
        </p:blipFill>
        <p:spPr>
          <a:xfrm>
            <a:off x="7427262" y="1122266"/>
            <a:ext cx="4764738" cy="3238089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116DE4DB-55EC-C40D-6F50-807DE957503D}"/>
              </a:ext>
            </a:extLst>
          </p:cNvPr>
          <p:cNvSpPr txBox="1"/>
          <p:nvPr/>
        </p:nvSpPr>
        <p:spPr>
          <a:xfrm>
            <a:off x="10184204" y="748277"/>
            <a:ext cx="1705916" cy="369332"/>
          </a:xfrm>
          <a:prstGeom prst="rect">
            <a:avLst/>
          </a:prstGeom>
          <a:solidFill>
            <a:srgbClr val="FFCCCC"/>
          </a:solidFill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Anna 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Grasselino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pic>
        <p:nvPicPr>
          <p:cNvPr id="27650" name="Picture 2" descr="Schematic showing the requirements for cavity performances for different current and future SRF based accelerators.">
            <a:extLst>
              <a:ext uri="{FF2B5EF4-FFF2-40B4-BE49-F238E27FC236}">
                <a16:creationId xmlns:a16="http://schemas.microsoft.com/office/drawing/2014/main" id="{54D1C6B0-B9A4-F7A7-3A57-DAFE147572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8784" y="4380042"/>
            <a:ext cx="2754159" cy="2268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F7D99B65-BF9E-3E3C-0EBA-C75B8C1FA594}"/>
              </a:ext>
            </a:extLst>
          </p:cNvPr>
          <p:cNvSpPr txBox="1"/>
          <p:nvPr/>
        </p:nvSpPr>
        <p:spPr>
          <a:xfrm>
            <a:off x="10623043" y="5824789"/>
            <a:ext cx="1056700" cy="369332"/>
          </a:xfrm>
          <a:prstGeom prst="rect">
            <a:avLst/>
          </a:prstGeom>
          <a:solidFill>
            <a:srgbClr val="FFCCCC"/>
          </a:solidFill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P. 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Dhakal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587926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1ADC2DA-76DB-6345-6F8C-F9D78EDD05E0}"/>
              </a:ext>
            </a:extLst>
          </p:cNvPr>
          <p:cNvSpPr txBox="1"/>
          <p:nvPr/>
        </p:nvSpPr>
        <p:spPr>
          <a:xfrm>
            <a:off x="0" y="-21164"/>
            <a:ext cx="12192000" cy="769441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More Efficient RF Power Sources</a:t>
            </a:r>
            <a:endParaRPr kumimoji="0" lang="en-GB" sz="4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B8D2D40-450E-39A3-30E4-1E2823EB147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777"/>
          <a:stretch/>
        </p:blipFill>
        <p:spPr>
          <a:xfrm>
            <a:off x="6284948" y="1276289"/>
            <a:ext cx="5747134" cy="4960992"/>
          </a:xfrm>
          <a:prstGeom prst="rect">
            <a:avLst/>
          </a:prstGeom>
          <a:solidFill>
            <a:sysClr val="window" lastClr="FFFFFF"/>
          </a:solidFill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4135388-FFD1-62E6-1CD2-C6CAB27D1BC3}"/>
              </a:ext>
            </a:extLst>
          </p:cNvPr>
          <p:cNvSpPr txBox="1"/>
          <p:nvPr/>
        </p:nvSpPr>
        <p:spPr>
          <a:xfrm>
            <a:off x="7203543" y="5003042"/>
            <a:ext cx="1415185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I. Syratchev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AF6F6EC-18A8-049B-9211-656F9277F4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8693" y="932761"/>
            <a:ext cx="4377307" cy="556613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62AA63D-D21B-83C7-013B-BEF74C9B09C8}"/>
              </a:ext>
            </a:extLst>
          </p:cNvPr>
          <p:cNvSpPr txBox="1"/>
          <p:nvPr/>
        </p:nvSpPr>
        <p:spPr>
          <a:xfrm>
            <a:off x="1" y="748275"/>
            <a:ext cx="18288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1937: the Varian brothers</a:t>
            </a:r>
          </a:p>
          <a:p>
            <a:r>
              <a:rPr lang="en-US" sz="2800" dirty="0"/>
              <a:t>of Palo Alto invent</a:t>
            </a:r>
          </a:p>
          <a:p>
            <a:r>
              <a:rPr lang="en-US" sz="2800" dirty="0"/>
              <a:t>the klystron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1401AE3-1D9A-D1A8-2187-BDF0E7769FE1}"/>
              </a:ext>
            </a:extLst>
          </p:cNvPr>
          <p:cNvSpPr txBox="1"/>
          <p:nvPr/>
        </p:nvSpPr>
        <p:spPr>
          <a:xfrm>
            <a:off x="6279969" y="748275"/>
            <a:ext cx="596051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80 years later, another breakthrough in klystron technology</a:t>
            </a:r>
            <a:endParaRPr kumimoji="0" lang="en-US" sz="9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036263B-62BE-82AD-6BD9-502B67E9C2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13472" y="1670292"/>
            <a:ext cx="4106887" cy="32402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9F6D817-8EBC-0ECA-F4B2-5A5459A2C241}"/>
              </a:ext>
            </a:extLst>
          </p:cNvPr>
          <p:cNvSpPr txBox="1"/>
          <p:nvPr/>
        </p:nvSpPr>
        <p:spPr>
          <a:xfrm>
            <a:off x="6923253" y="6237281"/>
            <a:ext cx="43011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New bunching technologies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982D436-35E0-9CDC-A20D-86FB4B47C03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03543" y="3784600"/>
            <a:ext cx="865707" cy="1079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33888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64D691BE-42CD-BC45-B9D0-A9CE26B90794}"/>
              </a:ext>
            </a:extLst>
          </p:cNvPr>
          <p:cNvSpPr txBox="1"/>
          <p:nvPr/>
        </p:nvSpPr>
        <p:spPr>
          <a:xfrm>
            <a:off x="-99152" y="-21164"/>
            <a:ext cx="12291152" cy="769441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Positron </a:t>
            </a:r>
            <a:r>
              <a:rPr lang="en-US" sz="4400" dirty="0">
                <a:solidFill>
                  <a:prstClr val="white"/>
                </a:solidFill>
                <a:latin typeface="Calibri" panose="020F0502020204030204"/>
              </a:rPr>
              <a:t>P</a:t>
            </a:r>
            <a:r>
              <a:rPr kumimoji="0" lang="en-US" sz="4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roduction</a:t>
            </a:r>
            <a:endParaRPr kumimoji="0" lang="en-GB" sz="4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B83C571-AEBD-777B-B76B-38CEDBD0D79A}"/>
              </a:ext>
            </a:extLst>
          </p:cNvPr>
          <p:cNvSpPr txBox="1"/>
          <p:nvPr/>
        </p:nvSpPr>
        <p:spPr>
          <a:xfrm>
            <a:off x="6342045" y="5099987"/>
            <a:ext cx="584995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</a:t>
            </a:r>
            <a:r>
              <a:rPr kumimoji="0" lang="en-US" sz="2800" b="1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PSI e</a:t>
            </a:r>
            <a:r>
              <a:rPr kumimoji="0" lang="en-US" sz="2800" b="1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+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production experiment with HTS solenoid at </a:t>
            </a:r>
            <a:r>
              <a:rPr kumimoji="0" lang="en-US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SwissFEL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planned for 2024/25</a:t>
            </a: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43061837-651C-7248-40CD-A0A20831C1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2823" y="1451187"/>
            <a:ext cx="6444868" cy="4628038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858E3634-F6B8-D4EE-216D-B70AC1FEF8B8}"/>
              </a:ext>
            </a:extLst>
          </p:cNvPr>
          <p:cNvSpPr txBox="1"/>
          <p:nvPr/>
        </p:nvSpPr>
        <p:spPr>
          <a:xfrm>
            <a:off x="361083" y="795692"/>
            <a:ext cx="33682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070C0"/>
                </a:solidFill>
              </a:rPr>
              <a:t>Challenging demands</a:t>
            </a:r>
            <a:endParaRPr lang="en-GB" sz="2800" b="1" dirty="0">
              <a:solidFill>
                <a:srgbClr val="0070C0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BCC666F-505F-5CDD-0EDC-B3ACA22C6E5A}"/>
              </a:ext>
            </a:extLst>
          </p:cNvPr>
          <p:cNvSpPr txBox="1"/>
          <p:nvPr/>
        </p:nvSpPr>
        <p:spPr>
          <a:xfrm>
            <a:off x="6440558" y="770619"/>
            <a:ext cx="43761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070C0"/>
                </a:solidFill>
              </a:rPr>
              <a:t>Innovative high-yield source</a:t>
            </a:r>
            <a:endParaRPr lang="en-GB" sz="2800" b="1" dirty="0">
              <a:solidFill>
                <a:srgbClr val="0070C0"/>
              </a:solidFill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3C8C5E51-401E-B234-8F54-DCC36A793EE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780" t="16111" b="3152"/>
          <a:stretch/>
        </p:blipFill>
        <p:spPr>
          <a:xfrm>
            <a:off x="6303698" y="1426114"/>
            <a:ext cx="5888302" cy="3398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38121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48F59C90-06F6-7A52-A0BF-EBCF3643FA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9D455EC-20D0-A008-8CBE-1E554B245E2D}"/>
              </a:ext>
            </a:extLst>
          </p:cNvPr>
          <p:cNvSpPr txBox="1"/>
          <p:nvPr/>
        </p:nvSpPr>
        <p:spPr>
          <a:xfrm>
            <a:off x="0" y="-21164"/>
            <a:ext cx="12192000" cy="769441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>
                <a:solidFill>
                  <a:prstClr val="white"/>
                </a:solidFill>
                <a:latin typeface="Calibri" panose="020F0502020204030204"/>
              </a:rPr>
              <a:t>Gamma Factory concept</a:t>
            </a:r>
            <a:endParaRPr kumimoji="0" lang="en-GB" sz="4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59AB921-6BF7-17F8-D0C3-E8BEA2671F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958" y="926036"/>
            <a:ext cx="7962529" cy="1232767"/>
          </a:xfrm>
          <a:prstGeom prst="rect">
            <a:avLst/>
          </a:prstGeom>
        </p:spPr>
      </p:pic>
      <p:pic>
        <p:nvPicPr>
          <p:cNvPr id="3" name="Picture 2" descr="Icon&#10;&#10;Description automatically generated">
            <a:extLst>
              <a:ext uri="{FF2B5EF4-FFF2-40B4-BE49-F238E27FC236}">
                <a16:creationId xmlns:a16="http://schemas.microsoft.com/office/drawing/2014/main" id="{F9412185-46D7-D636-237E-06E6A935FB9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1119" y="2446732"/>
            <a:ext cx="4280659" cy="65388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E738B0C-4C52-C86E-76F1-DBDA50DB6E88}"/>
              </a:ext>
            </a:extLst>
          </p:cNvPr>
          <p:cNvSpPr txBox="1"/>
          <p:nvPr/>
        </p:nvSpPr>
        <p:spPr>
          <a:xfrm>
            <a:off x="0" y="2336562"/>
            <a:ext cx="754886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partially stripped heavy-ion beam in LHC (or FCC):</a:t>
            </a:r>
          </a:p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/>
              <a:t>resonant scattering of laser photons off </a:t>
            </a:r>
            <a:r>
              <a:rPr lang="en-US" sz="2400" kern="0" dirty="0" err="1"/>
              <a:t>ultrarelativistic</a:t>
            </a:r>
            <a:r>
              <a:rPr lang="en-US" sz="2400" kern="0" dirty="0"/>
              <a:t> </a:t>
            </a:r>
          </a:p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/>
              <a:t>atomic beam; </a:t>
            </a: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high-stability laser-light-frequency converter</a:t>
            </a:r>
            <a:endParaRPr kumimoji="0" lang="en-GB" sz="24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F309AA1-5947-8A87-A04C-6FE45AA2CD45}"/>
              </a:ext>
            </a:extLst>
          </p:cNvPr>
          <p:cNvSpPr txBox="1"/>
          <p:nvPr/>
        </p:nvSpPr>
        <p:spPr>
          <a:xfrm>
            <a:off x="7548861" y="3824820"/>
            <a:ext cx="437083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proposed applications:</a:t>
            </a:r>
          </a:p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intense source of e</a:t>
            </a:r>
            <a:r>
              <a:rPr kumimoji="0" lang="en-US" sz="2800" b="0" i="0" u="none" strike="noStrike" kern="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+</a:t>
            </a: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(10</a:t>
            </a:r>
            <a:r>
              <a:rPr kumimoji="0" lang="en-US" sz="2800" b="0" i="0" u="none" strike="noStrike" kern="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16</a:t>
            </a: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-10</a:t>
            </a:r>
            <a:r>
              <a:rPr kumimoji="0" lang="en-US" sz="2800" b="0" i="0" u="none" strike="noStrike" kern="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17</a:t>
            </a: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/s) , </a:t>
            </a: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anose="05050102010706020507" pitchFamily="18" charset="2"/>
              </a:rPr>
              <a:t>p</a:t>
            </a: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, </a:t>
            </a: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anose="05050102010706020507" pitchFamily="18" charset="2"/>
              </a:rPr>
              <a:t>m </a:t>
            </a:r>
            <a:r>
              <a:rPr kumimoji="0" lang="en-US" sz="2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etc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doppler laser cooling of high-energy beams</a:t>
            </a:r>
          </a:p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HL-LHC w. laser-cooled </a:t>
            </a:r>
            <a:r>
              <a:rPr kumimoji="0" lang="en-GB" sz="2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isocalar</a:t>
            </a:r>
            <a:r>
              <a:rPr kumimoji="0" lang="en-GB" sz="2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ion beams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E843233-F9CC-7F3D-9E85-232E7DBEDDB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5351" y="3536891"/>
            <a:ext cx="4715768" cy="322526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AB59832-2619-47E6-CFF1-6B357B678927}"/>
              </a:ext>
            </a:extLst>
          </p:cNvPr>
          <p:cNvSpPr txBox="1"/>
          <p:nvPr/>
        </p:nvSpPr>
        <p:spPr>
          <a:xfrm>
            <a:off x="471844" y="3786348"/>
            <a:ext cx="1979399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2800" dirty="0"/>
              <a:t>Gamma Factory proof-of-principle experiment in the LHC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951D8FA-D5CA-D8FB-3A3A-CD3FB5190604}"/>
              </a:ext>
            </a:extLst>
          </p:cNvPr>
          <p:cNvSpPr txBox="1"/>
          <p:nvPr/>
        </p:nvSpPr>
        <p:spPr>
          <a:xfrm>
            <a:off x="9944959" y="925713"/>
            <a:ext cx="1418978" cy="369332"/>
          </a:xfrm>
          <a:prstGeom prst="rect">
            <a:avLst/>
          </a:prstGeom>
          <a:solidFill>
            <a:srgbClr val="FFCCCC"/>
          </a:solidFill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Witek Krasny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6AF14CE4-13E1-50A3-9E84-DA7B7E1571D0}"/>
                  </a:ext>
                </a:extLst>
              </p:cNvPr>
              <p:cNvSpPr/>
              <p:nvPr/>
            </p:nvSpPr>
            <p:spPr>
              <a:xfrm>
                <a:off x="2943567" y="5500273"/>
                <a:ext cx="3290390" cy="1261884"/>
              </a:xfrm>
              <a:prstGeom prst="rect">
                <a:avLst/>
              </a:prstGeom>
              <a:solidFill>
                <a:srgbClr val="FFFF00">
                  <a:alpha val="80000"/>
                </a:srgbClr>
              </a:solidFill>
            </p:spPr>
            <p:txBody>
              <a:bodyPr wrap="squar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</a:rPr>
                  <a:t>Pb</a:t>
                </a:r>
                <a:r>
                  <a:rPr kumimoji="0" lang="en-GB" sz="2800" b="1" i="0" u="none" strike="noStrike" kern="0" cap="none" spc="0" normalizeH="0" baseline="3000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</a:rPr>
                  <a:t>+81</a:t>
                </a:r>
                <a:r>
                  <a:rPr kumimoji="0" lang="en-GB" sz="2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</a:rPr>
                  <a:t> beam lifetime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</a:rPr>
                  <a:t> </a:t>
                </a:r>
                <a14:m>
                  <m:oMath xmlns:m="http://schemas.openxmlformats.org/officeDocument/2006/math">
                    <m:r>
                      <a:rPr kumimoji="0" lang="en-GB" sz="2800" b="1" i="1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kumimoji="0" lang="en-GB" sz="2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</a:rPr>
                  <a:t>38 hours </a:t>
                </a:r>
                <a:r>
                  <a:rPr kumimoji="0" lang="en-US" sz="20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</a:rPr>
                  <a:t>(and first electrons in the LHC…)</a:t>
                </a:r>
                <a:endParaRPr kumimoji="0" lang="en-GB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6AF14CE4-13E1-50A3-9E84-DA7B7E1571D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3567" y="5500273"/>
                <a:ext cx="3290390" cy="1261884"/>
              </a:xfrm>
              <a:prstGeom prst="rect">
                <a:avLst/>
              </a:prstGeom>
              <a:blipFill>
                <a:blip r:embed="rId5"/>
                <a:stretch>
                  <a:fillRect l="-3889" t="-4348" b="-77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>
            <a:extLst>
              <a:ext uri="{FF2B5EF4-FFF2-40B4-BE49-F238E27FC236}">
                <a16:creationId xmlns:a16="http://schemas.microsoft.com/office/drawing/2014/main" id="{4C4AF332-37FD-9512-5482-3B703DAFABF3}"/>
              </a:ext>
            </a:extLst>
          </p:cNvPr>
          <p:cNvSpPr txBox="1"/>
          <p:nvPr/>
        </p:nvSpPr>
        <p:spPr>
          <a:xfrm>
            <a:off x="9817543" y="1357753"/>
            <a:ext cx="1898207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/>
              <a:t>arXiv:1511.07794</a:t>
            </a:r>
          </a:p>
        </p:txBody>
      </p:sp>
    </p:spTree>
    <p:extLst>
      <p:ext uri="{BB962C8B-B14F-4D97-AF65-F5344CB8AC3E}">
        <p14:creationId xmlns:p14="http://schemas.microsoft.com/office/powerpoint/2010/main" val="42692892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48F59C90-06F6-7A52-A0BF-EBCF3643FA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1025" name="Picture 2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7330FA63-C04D-0E48-C034-ABC52CEEAD2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5" t="18610" r="4135"/>
          <a:stretch/>
        </p:blipFill>
        <p:spPr bwMode="auto">
          <a:xfrm>
            <a:off x="-25350" y="769441"/>
            <a:ext cx="12181282" cy="5807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>
            <a:extLst>
              <a:ext uri="{FF2B5EF4-FFF2-40B4-BE49-F238E27FC236}">
                <a16:creationId xmlns:a16="http://schemas.microsoft.com/office/drawing/2014/main" id="{869768F2-26F0-391C-44B9-0F669BB64D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9995" y="6377015"/>
            <a:ext cx="11552010" cy="40011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Schematic transformation of the LHC into a Gamma-Factory-based driver of secondary beams [Witek Krasny].</a:t>
            </a:r>
            <a:endParaRPr kumimoji="0" lang="en-US" altLang="en-US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9D455EC-20D0-A008-8CBE-1E554B245E2D}"/>
              </a:ext>
            </a:extLst>
          </p:cNvPr>
          <p:cNvSpPr txBox="1"/>
          <p:nvPr/>
        </p:nvSpPr>
        <p:spPr>
          <a:xfrm>
            <a:off x="-99152" y="-21164"/>
            <a:ext cx="12291152" cy="769441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solidFill>
                  <a:schemeClr val="bg1"/>
                </a:solidFill>
              </a:rPr>
              <a:t>The LHC as a driver of secondary beams</a:t>
            </a:r>
            <a:endParaRPr lang="en-GB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3515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1ADC2DA-76DB-6345-6F8C-F9D78EDD05E0}"/>
              </a:ext>
            </a:extLst>
          </p:cNvPr>
          <p:cNvSpPr txBox="1"/>
          <p:nvPr/>
        </p:nvSpPr>
        <p:spPr>
          <a:xfrm>
            <a:off x="-99152" y="-21164"/>
            <a:ext cx="12291152" cy="769441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Monochromatization</a:t>
            </a: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Schemes</a:t>
            </a:r>
            <a:endParaRPr kumimoji="0" lang="en-GB" sz="4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F186C7FA-AFCB-9819-A5C6-5053D0A1C8C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6424" y="1414827"/>
            <a:ext cx="5422424" cy="2394208"/>
          </a:xfrm>
          <a:prstGeom prst="rect">
            <a:avLst/>
          </a:prstGeom>
        </p:spPr>
      </p:pic>
      <p:pic>
        <p:nvPicPr>
          <p:cNvPr id="4" name="Picture 3" descr="Chart, waterfall chart&#10;&#10;Description automatically generated">
            <a:extLst>
              <a:ext uri="{FF2B5EF4-FFF2-40B4-BE49-F238E27FC236}">
                <a16:creationId xmlns:a16="http://schemas.microsoft.com/office/drawing/2014/main" id="{6F5AC593-9FE1-88FF-FB7F-6A59EE535C2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22" t="11404" r="19808" b="10711"/>
          <a:stretch/>
        </p:blipFill>
        <p:spPr>
          <a:xfrm>
            <a:off x="61752" y="803205"/>
            <a:ext cx="4870965" cy="340664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6938734-7CD2-249A-E143-65C1DBB6137E}"/>
              </a:ext>
            </a:extLst>
          </p:cNvPr>
          <p:cNvSpPr txBox="1"/>
          <p:nvPr/>
        </p:nvSpPr>
        <p:spPr>
          <a:xfrm>
            <a:off x="2272222" y="1350739"/>
            <a:ext cx="1980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</a:t>
            </a:r>
            <a:r>
              <a:rPr lang="en-US" baseline="30000" dirty="0"/>
              <a:t>-</a:t>
            </a:r>
            <a:r>
              <a:rPr lang="en-US" dirty="0"/>
              <a:t> Yukawa coupling</a:t>
            </a:r>
            <a:endParaRPr lang="en-GB" dirty="0"/>
          </a:p>
        </p:txBody>
      </p:sp>
      <p:pic>
        <p:nvPicPr>
          <p:cNvPr id="7" name="Picture 6" descr="Diagram&#10;&#10;Description automatically generated">
            <a:extLst>
              <a:ext uri="{FF2B5EF4-FFF2-40B4-BE49-F238E27FC236}">
                <a16:creationId xmlns:a16="http://schemas.microsoft.com/office/drawing/2014/main" id="{87EAE574-00A9-AAE7-A940-87564596E51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7997" y="3993701"/>
            <a:ext cx="5135696" cy="279972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419AAB7-9CE7-B614-1F95-8F4BA8ECDFA3}"/>
              </a:ext>
            </a:extLst>
          </p:cNvPr>
          <p:cNvSpPr txBox="1"/>
          <p:nvPr/>
        </p:nvSpPr>
        <p:spPr>
          <a:xfrm>
            <a:off x="9555696" y="889074"/>
            <a:ext cx="2009333" cy="461665"/>
          </a:xfrm>
          <a:prstGeom prst="rect">
            <a:avLst/>
          </a:prstGeom>
          <a:solidFill>
            <a:sysClr val="window" lastClr="FFFFFF">
              <a:lumMod val="85000"/>
            </a:sysClr>
          </a:solidFill>
        </p:spPr>
        <p:txBody>
          <a:bodyPr wrap="non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w crab cavities</a:t>
            </a:r>
            <a:endParaRPr kumimoji="0" lang="en-GB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3993E32-9B43-ED84-8B3B-641BC59A9A05}"/>
              </a:ext>
            </a:extLst>
          </p:cNvPr>
          <p:cNvSpPr txBox="1"/>
          <p:nvPr/>
        </p:nvSpPr>
        <p:spPr>
          <a:xfrm>
            <a:off x="9555696" y="3642290"/>
            <a:ext cx="2284600" cy="461665"/>
          </a:xfrm>
          <a:prstGeom prst="rect">
            <a:avLst/>
          </a:prstGeom>
          <a:solidFill>
            <a:srgbClr val="FFC000">
              <a:lumMod val="40000"/>
              <a:lumOff val="60000"/>
            </a:srgbClr>
          </a:solidFill>
        </p:spPr>
        <p:txBody>
          <a:bodyPr wrap="non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w/o crab cavities</a:t>
            </a:r>
            <a:endParaRPr kumimoji="0" lang="en-GB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E5EDDB8-FA5D-4CCD-7181-E543BE0DACDC}"/>
                  </a:ext>
                </a:extLst>
              </p:cNvPr>
              <p:cNvSpPr txBox="1"/>
              <p:nvPr/>
            </p:nvSpPr>
            <p:spPr>
              <a:xfrm>
                <a:off x="8273837" y="1595068"/>
                <a:ext cx="1152623" cy="430887"/>
              </a:xfrm>
              <a:prstGeom prst="rect">
                <a:avLst/>
              </a:prstGeom>
              <a:solidFill>
                <a:srgbClr val="4472C4">
                  <a:lumMod val="20000"/>
                  <a:lumOff val="80000"/>
                </a:srgbClr>
              </a:solidFill>
              <a:ln w="34925">
                <a:solidFill>
                  <a:srgbClr val="FF0000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kumimoji="0" lang="en-GB" sz="28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kumimoji="0" lang="en-US" sz="28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kumimoji="0" lang="en-US" sz="28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  <m:sup>
                          <m:r>
                            <a:rPr kumimoji="0" lang="en-US" sz="28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kumimoji="0" lang="en-GB" sz="2800" b="0" i="1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</m:t>
                      </m:r>
                      <m:r>
                        <a:rPr kumimoji="0" lang="en-US" sz="2800" b="0" i="1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kumimoji="0" lang="en-GB" sz="28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E5EDDB8-FA5D-4CCD-7181-E543BE0DAC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3837" y="1595068"/>
                <a:ext cx="1152623" cy="43088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 w="34925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EEA4E50-1629-7D09-C096-203C58D9C583}"/>
                  </a:ext>
                </a:extLst>
              </p:cNvPr>
              <p:cNvSpPr txBox="1"/>
              <p:nvPr/>
            </p:nvSpPr>
            <p:spPr>
              <a:xfrm>
                <a:off x="8004452" y="3833891"/>
                <a:ext cx="1152623" cy="430887"/>
              </a:xfrm>
              <a:prstGeom prst="rect">
                <a:avLst/>
              </a:prstGeom>
              <a:solidFill>
                <a:srgbClr val="4472C4">
                  <a:lumMod val="20000"/>
                  <a:lumOff val="80000"/>
                </a:srgbClr>
              </a:solidFill>
              <a:ln w="34925">
                <a:solidFill>
                  <a:srgbClr val="FF0000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kumimoji="0" lang="en-GB" sz="28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kumimoji="0" lang="en-US" sz="28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kumimoji="0" lang="en-US" sz="28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  <m:sup>
                          <m:r>
                            <a:rPr kumimoji="0" lang="en-US" sz="28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kumimoji="0" lang="en-GB" sz="2800" b="0" i="1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</m:t>
                      </m:r>
                      <m:r>
                        <a:rPr kumimoji="0" lang="en-US" sz="2800" b="0" i="1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kumimoji="0" lang="en-GB" sz="28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EEA4E50-1629-7D09-C096-203C58D9C5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04452" y="3833891"/>
                <a:ext cx="1152623" cy="43088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 w="34925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 descr="A picture containing chart&#10;&#10;Description automatically generated">
            <a:extLst>
              <a:ext uri="{FF2B5EF4-FFF2-40B4-BE49-F238E27FC236}">
                <a16:creationId xmlns:a16="http://schemas.microsoft.com/office/drawing/2014/main" id="{401C158B-0460-8028-CB41-F7300A0A92D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8045" y="4433172"/>
            <a:ext cx="4310805" cy="242482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4E329E5-D131-0E3C-94C3-85C91A6D1D82}"/>
              </a:ext>
            </a:extLst>
          </p:cNvPr>
          <p:cNvSpPr txBox="1"/>
          <p:nvPr/>
        </p:nvSpPr>
        <p:spPr>
          <a:xfrm>
            <a:off x="5330322" y="953162"/>
            <a:ext cx="34976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nonvanishing IP dispersion</a:t>
            </a:r>
            <a:endParaRPr lang="en-GB" sz="24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7621AAF-827B-9E8D-FD60-0CD11B606875}"/>
              </a:ext>
            </a:extLst>
          </p:cNvPr>
          <p:cNvSpPr txBox="1"/>
          <p:nvPr/>
        </p:nvSpPr>
        <p:spPr>
          <a:xfrm>
            <a:off x="61752" y="4264778"/>
            <a:ext cx="27747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chromatic waist shift</a:t>
            </a:r>
            <a:endParaRPr lang="en-GB" sz="24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C427080-26B6-FF91-C103-F0FC54FB6335}"/>
              </a:ext>
            </a:extLst>
          </p:cNvPr>
          <p:cNvSpPr txBox="1"/>
          <p:nvPr/>
        </p:nvSpPr>
        <p:spPr>
          <a:xfrm>
            <a:off x="145416" y="5955030"/>
            <a:ext cx="1075936" cy="646331"/>
          </a:xfrm>
          <a:prstGeom prst="rect">
            <a:avLst/>
          </a:prstGeom>
          <a:solidFill>
            <a:srgbClr val="FFCCCC"/>
          </a:solidFill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Pantaleo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kern="0" dirty="0">
                <a:solidFill>
                  <a:prstClr val="black"/>
                </a:solidFill>
              </a:rPr>
              <a:t>Raimondi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9BA2DD3-5C68-EC27-E2E4-1F8543E31628}"/>
              </a:ext>
            </a:extLst>
          </p:cNvPr>
          <p:cNvSpPr txBox="1"/>
          <p:nvPr/>
        </p:nvSpPr>
        <p:spPr>
          <a:xfrm>
            <a:off x="10237936" y="6080192"/>
            <a:ext cx="1808648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GB" dirty="0"/>
              <a:t>EPJ Plus 137, </a:t>
            </a:r>
          </a:p>
          <a:p>
            <a:r>
              <a:rPr lang="en-GB" dirty="0"/>
              <a:t>31 (2022) </a:t>
            </a:r>
          </a:p>
        </p:txBody>
      </p:sp>
    </p:spTree>
    <p:extLst>
      <p:ext uri="{BB962C8B-B14F-4D97-AF65-F5344CB8AC3E}">
        <p14:creationId xmlns:p14="http://schemas.microsoft.com/office/powerpoint/2010/main" val="24160367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1ECB6A8-594E-15BD-9738-B9F27854F4C5}"/>
              </a:ext>
            </a:extLst>
          </p:cNvPr>
          <p:cNvSpPr txBox="1"/>
          <p:nvPr/>
        </p:nvSpPr>
        <p:spPr>
          <a:xfrm>
            <a:off x="0" y="-21164"/>
            <a:ext cx="12192000" cy="707886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Energy Recovery </a:t>
            </a:r>
            <a:r>
              <a:rPr kumimoji="0" lang="en-US" sz="4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Linacs</a:t>
            </a:r>
            <a:r>
              <a:rPr lang="en-US" sz="4000" dirty="0">
                <a:solidFill>
                  <a:prstClr val="white"/>
                </a:solidFill>
                <a:latin typeface="Calibri" panose="020F0502020204030204"/>
              </a:rPr>
              <a:t> -</a:t>
            </a: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Historical Proposals 1960s &amp; 70s</a:t>
            </a: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D1E7E43-3525-8883-1DBA-235D408B2C4B}"/>
              </a:ext>
            </a:extLst>
          </p:cNvPr>
          <p:cNvSpPr/>
          <p:nvPr/>
        </p:nvSpPr>
        <p:spPr>
          <a:xfrm>
            <a:off x="8198933" y="1187394"/>
            <a:ext cx="327441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Maury Tigner, “</a:t>
            </a:r>
            <a:r>
              <a:rPr kumimoji="0" lang="en-US" altLang="en-US" sz="24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 Possible Apparatus for Clashing-Beam Experiments</a:t>
            </a:r>
            <a:r>
              <a:rPr kumimoji="0" lang="en-US" alt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”, </a:t>
            </a:r>
            <a:r>
              <a:rPr kumimoji="0" lang="en-US" altLang="en-US" sz="2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Nuovo</a:t>
            </a:r>
            <a:r>
              <a:rPr kumimoji="0" lang="en-US" alt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en-US" sz="2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Cimento</a:t>
            </a:r>
            <a:r>
              <a:rPr kumimoji="0" lang="en-US" alt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37, 1228 (</a:t>
            </a:r>
            <a:r>
              <a:rPr kumimoji="0" lang="en-US" altLang="en-US" sz="2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1965</a:t>
            </a:r>
            <a:r>
              <a:rPr kumimoji="0" lang="en-US" alt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)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A3D11E9-AB4A-0558-D998-DE702EFAD1DC}"/>
              </a:ext>
            </a:extLst>
          </p:cNvPr>
          <p:cNvSpPr/>
          <p:nvPr/>
        </p:nvSpPr>
        <p:spPr>
          <a:xfrm>
            <a:off x="156460" y="3421213"/>
            <a:ext cx="2685574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Ugo </a:t>
            </a:r>
            <a:r>
              <a:rPr kumimoji="0" lang="en-US" altLang="en-US" sz="2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Amaldi</a:t>
            </a:r>
            <a:r>
              <a:rPr kumimoji="0" lang="en-US" alt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, “</a:t>
            </a:r>
            <a:r>
              <a:rPr kumimoji="0" lang="en-US" altLang="en-US" sz="24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 possible scheme to obtain e-e- and </a:t>
            </a:r>
            <a:r>
              <a:rPr kumimoji="0" lang="en-US" altLang="en-US" sz="2400" b="0" i="1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e+e</a:t>
            </a:r>
            <a:r>
              <a:rPr kumimoji="0" lang="en-US" altLang="en-US" sz="24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- collisions at energies of hundreds of </a:t>
            </a:r>
            <a:r>
              <a:rPr kumimoji="0" lang="en-US" altLang="en-US" sz="2400" b="0" i="1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GeV</a:t>
            </a:r>
            <a:r>
              <a:rPr kumimoji="0" lang="en-US" alt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”, Physics Letters B61, 313 (</a:t>
            </a:r>
            <a:r>
              <a:rPr kumimoji="0" lang="en-US" altLang="en-US" sz="2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1976</a:t>
            </a:r>
            <a:r>
              <a:rPr kumimoji="0" lang="en-US" alt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)</a:t>
            </a:r>
            <a:endParaRPr kumimoji="0" lang="en-GB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7EFE0A6-8E6D-C8A6-268C-A998491EE46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2186" y="4331823"/>
            <a:ext cx="9260120" cy="197100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8D96D17-E56F-A7CE-4DE9-23550411E9C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1327" y="761830"/>
            <a:ext cx="5467158" cy="295800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DB874CA-E1D7-37CA-B2F4-27D5ADB12D61}"/>
              </a:ext>
            </a:extLst>
          </p:cNvPr>
          <p:cNvSpPr txBox="1"/>
          <p:nvPr/>
        </p:nvSpPr>
        <p:spPr>
          <a:xfrm>
            <a:off x="68805" y="816967"/>
            <a:ext cx="1863052" cy="2062103"/>
          </a:xfrm>
          <a:prstGeom prst="rect">
            <a:avLst/>
          </a:prstGeom>
          <a:solidFill>
            <a:srgbClr val="70AD47">
              <a:lumMod val="40000"/>
              <a:lumOff val="60000"/>
              <a:alpha val="8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early linear-collider proposals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1F062A0-9EAB-D380-C37F-C99CF5BDC30E}"/>
              </a:ext>
            </a:extLst>
          </p:cNvPr>
          <p:cNvSpPr txBox="1"/>
          <p:nvPr/>
        </p:nvSpPr>
        <p:spPr>
          <a:xfrm rot="20377032">
            <a:off x="3493671" y="2594805"/>
            <a:ext cx="7857151" cy="1200329"/>
          </a:xfrm>
          <a:prstGeom prst="rect">
            <a:avLst/>
          </a:prstGeom>
          <a:solidFill>
            <a:srgbClr val="5B9BD5">
              <a:lumMod val="20000"/>
              <a:lumOff val="80000"/>
              <a:alpha val="70000"/>
            </a:srgbClr>
          </a:solidFill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</a:rPr>
              <a:t>these early proposal always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</a:rPr>
              <a:t>recovered the energy of the spent beam!</a:t>
            </a:r>
            <a:endParaRPr kumimoji="0" lang="en-GB" sz="3600" b="0" i="0" u="none" strike="noStrike" kern="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45728BA-A165-299D-E499-66D89D8ECBD2}"/>
              </a:ext>
            </a:extLst>
          </p:cNvPr>
          <p:cNvSpPr txBox="1"/>
          <p:nvPr/>
        </p:nvSpPr>
        <p:spPr>
          <a:xfrm>
            <a:off x="3240934" y="6236259"/>
            <a:ext cx="1446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</a:rPr>
              <a:t>300 GeV 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</a:rPr>
              <a:t>c.m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</a:rPr>
              <a:t>.</a:t>
            </a:r>
            <a:endParaRPr kumimoji="0" lang="en-GB" sz="1800" b="1" i="0" u="none" strike="noStrike" kern="0" cap="none" spc="0" normalizeH="0" baseline="0" noProof="0" dirty="0">
              <a:ln>
                <a:noFill/>
              </a:ln>
              <a:solidFill>
                <a:srgbClr val="008000"/>
              </a:solidFill>
              <a:effectLst/>
              <a:uLnTx/>
              <a:uFillTx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72456CF-4831-AC8E-D7A5-F1E9A6002F7B}"/>
              </a:ext>
            </a:extLst>
          </p:cNvPr>
          <p:cNvSpPr txBox="1"/>
          <p:nvPr/>
        </p:nvSpPr>
        <p:spPr>
          <a:xfrm>
            <a:off x="8336885" y="817637"/>
            <a:ext cx="1399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</a:rPr>
              <a:t>1-6 GeV 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</a:rPr>
              <a:t>c.m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</a:rPr>
              <a:t>.</a:t>
            </a:r>
            <a:endParaRPr kumimoji="0" lang="en-GB" sz="1800" b="1" i="0" u="none" strike="noStrike" kern="0" cap="none" spc="0" normalizeH="0" baseline="0" noProof="0" dirty="0">
              <a:ln>
                <a:noFill/>
              </a:ln>
              <a:solidFill>
                <a:srgbClr val="008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152716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1ECB6A8-594E-15BD-9738-B9F27854F4C5}"/>
              </a:ext>
            </a:extLst>
          </p:cNvPr>
          <p:cNvSpPr txBox="1"/>
          <p:nvPr/>
        </p:nvSpPr>
        <p:spPr>
          <a:xfrm>
            <a:off x="-99152" y="-21164"/>
            <a:ext cx="12291152" cy="769441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Energy Recovery </a:t>
            </a:r>
            <a:r>
              <a:rPr kumimoji="0" lang="en-US" sz="4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Linacs</a:t>
            </a: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: Revival since 2019</a:t>
            </a:r>
            <a:endParaRPr kumimoji="0" lang="en-GB" sz="4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2705E03-CDCB-C3BF-3AD3-A477DC92AB64}"/>
                  </a:ext>
                </a:extLst>
              </p:cNvPr>
              <p:cNvSpPr txBox="1"/>
              <p:nvPr/>
            </p:nvSpPr>
            <p:spPr>
              <a:xfrm>
                <a:off x="0" y="5780782"/>
                <a:ext cx="12192000" cy="1077218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CC"/>
                    </a:solidFill>
                    <a:effectLst/>
                    <a:uLnTx/>
                    <a:uFillTx/>
                  </a:rPr>
                  <a:t>Main advances: flat instead of round beams, much smaller (vertical) beam sizes, higher beam current </a:t>
                </a:r>
                <a:r>
                  <a:rPr kumimoji="0" lang="en-US" sz="3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CC"/>
                    </a:solidFill>
                    <a:effectLst/>
                    <a:uLnTx/>
                    <a:uFillTx/>
                    <a:cs typeface="Calibri" panose="020F0502020204030204" pitchFamily="34" charset="0"/>
                  </a:rPr>
                  <a:t>→</a:t>
                </a:r>
                <a14:m>
                  <m:oMath xmlns:m="http://schemas.openxmlformats.org/officeDocument/2006/math">
                    <m:r>
                      <a:rPr kumimoji="0" lang="en-US" sz="32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 </m:t>
                    </m:r>
                    <m:r>
                      <a:rPr kumimoji="0" lang="en-US" sz="3200" b="1" i="1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~</m:t>
                    </m:r>
                  </m:oMath>
                </a14:m>
                <a:r>
                  <a:rPr kumimoji="0" lang="en-US" sz="3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CC"/>
                    </a:solidFill>
                    <a:effectLst/>
                    <a:uLnTx/>
                    <a:uFillTx/>
                    <a:cs typeface="Calibri" panose="020F0502020204030204" pitchFamily="34" charset="0"/>
                  </a:rPr>
                  <a:t>10,000x higher luminosity</a:t>
                </a:r>
                <a:r>
                  <a:rPr kumimoji="0" lang="en-US" sz="3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CC"/>
                    </a:solidFill>
                    <a:effectLst/>
                    <a:uLnTx/>
                    <a:uFillTx/>
                  </a:rPr>
                  <a:t> </a:t>
                </a:r>
                <a:endParaRPr kumimoji="0" lang="en-GB" sz="3200" b="1" i="0" u="none" strike="noStrike" kern="0" cap="none" spc="0" normalizeH="0" baseline="0" noProof="0" dirty="0">
                  <a:ln>
                    <a:noFill/>
                  </a:ln>
                  <a:solidFill>
                    <a:srgbClr val="0000CC"/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2705E03-CDCB-C3BF-3AD3-A477DC92AB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780782"/>
                <a:ext cx="12192000" cy="1077218"/>
              </a:xfrm>
              <a:prstGeom prst="rect">
                <a:avLst/>
              </a:prstGeom>
              <a:blipFill>
                <a:blip r:embed="rId2"/>
                <a:stretch>
                  <a:fillRect l="-1250" t="-7345" b="-1807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>
            <a:extLst>
              <a:ext uri="{FF2B5EF4-FFF2-40B4-BE49-F238E27FC236}">
                <a16:creationId xmlns:a16="http://schemas.microsoft.com/office/drawing/2014/main" id="{BDD841F2-C35F-17EF-3C10-9B562E0934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1809" y="756437"/>
            <a:ext cx="9132161" cy="501618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DC5023F-11B3-E965-B88E-643B263AF5B8}"/>
              </a:ext>
            </a:extLst>
          </p:cNvPr>
          <p:cNvSpPr txBox="1"/>
          <p:nvPr/>
        </p:nvSpPr>
        <p:spPr>
          <a:xfrm>
            <a:off x="137252" y="782985"/>
            <a:ext cx="2517813" cy="369332"/>
          </a:xfrm>
          <a:prstGeom prst="rect">
            <a:avLst/>
          </a:prstGeom>
          <a:solidFill>
            <a:srgbClr val="FFCCCC"/>
          </a:solidFill>
        </p:spPr>
        <p:txBody>
          <a:bodyPr wrap="square" rtlCol="0">
            <a:spAutoFit/>
          </a:bodyPr>
          <a:lstStyle/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European LDG roadmap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5D1ACBB-6731-1E90-7E1C-2ACC0CBB44EA}"/>
              </a:ext>
            </a:extLst>
          </p:cNvPr>
          <p:cNvSpPr txBox="1"/>
          <p:nvPr/>
        </p:nvSpPr>
        <p:spPr>
          <a:xfrm>
            <a:off x="137252" y="2400475"/>
            <a:ext cx="2231375" cy="369332"/>
          </a:xfrm>
          <a:prstGeom prst="rect">
            <a:avLst/>
          </a:prstGeom>
          <a:solidFill>
            <a:srgbClr val="FFCCCC"/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V. Litvinenko</a:t>
            </a:r>
            <a:r>
              <a:rPr lang="en-US" kern="0" dirty="0">
                <a:solidFill>
                  <a:prstClr val="black"/>
                </a:solidFill>
              </a:rPr>
              <a:t> et al.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pic>
        <p:nvPicPr>
          <p:cNvPr id="15" name="Picture 14" descr="Chart, line chart&#10;&#10;Description automatically generated">
            <a:extLst>
              <a:ext uri="{FF2B5EF4-FFF2-40B4-BE49-F238E27FC236}">
                <a16:creationId xmlns:a16="http://schemas.microsoft.com/office/drawing/2014/main" id="{CE8A6617-0052-3542-30A0-9D952B178CA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825" y="1456996"/>
            <a:ext cx="2489240" cy="839966"/>
          </a:xfrm>
          <a:prstGeom prst="rect">
            <a:avLst/>
          </a:prstGeom>
        </p:spPr>
      </p:pic>
      <p:pic>
        <p:nvPicPr>
          <p:cNvPr id="16" name="Picture 15" descr="Diagram&#10;&#10;Description automatically generated">
            <a:extLst>
              <a:ext uri="{FF2B5EF4-FFF2-40B4-BE49-F238E27FC236}">
                <a16:creationId xmlns:a16="http://schemas.microsoft.com/office/drawing/2014/main" id="{52755AC1-43D5-1FE5-8183-3ABB5542E6E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1" y="2974070"/>
            <a:ext cx="2841500" cy="142166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D7C3C434-92F6-7EDF-10B4-62EFD8C621CD}"/>
              </a:ext>
            </a:extLst>
          </p:cNvPr>
          <p:cNvSpPr txBox="1"/>
          <p:nvPr/>
        </p:nvSpPr>
        <p:spPr>
          <a:xfrm>
            <a:off x="8029" y="4479133"/>
            <a:ext cx="304377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test Facility PERLE at 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IJClab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(high current, multi-turn)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kern="0" dirty="0">
                <a:solidFill>
                  <a:prstClr val="black"/>
                </a:solidFill>
              </a:rPr>
              <a:t>to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complement MESA, CBETA, 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bERLinPRO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&amp; EIC cooler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109796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489B019-2B03-FDCD-7B46-76D9D6318455}"/>
              </a:ext>
            </a:extLst>
          </p:cNvPr>
          <p:cNvSpPr txBox="1"/>
          <p:nvPr/>
        </p:nvSpPr>
        <p:spPr>
          <a:xfrm>
            <a:off x="-99152" y="-21164"/>
            <a:ext cx="12291152" cy="769441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Muon Colliders</a:t>
            </a:r>
            <a:endParaRPr kumimoji="0" lang="en-GB" sz="4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636967EC-0530-D2D8-9FF4-A540A57133AC}"/>
                  </a:ext>
                </a:extLst>
              </p:cNvPr>
              <p:cNvSpPr txBox="1"/>
              <p:nvPr/>
            </p:nvSpPr>
            <p:spPr>
              <a:xfrm>
                <a:off x="399394" y="798788"/>
                <a:ext cx="1146869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en-US" sz="3600" b="0" i="1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kumimoji="0" lang="en-US" sz="3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1.6x10</a:t>
                </a:r>
                <a:r>
                  <a:rPr kumimoji="0" lang="en-US" sz="3600" b="0" i="0" u="none" strike="noStrike" kern="0" cap="none" spc="0" normalizeH="0" baseline="30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9</a:t>
                </a:r>
                <a:r>
                  <a:rPr kumimoji="0" lang="en-US" sz="3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 x less SR than </a:t>
                </a:r>
                <a:r>
                  <a:rPr kumimoji="0" lang="en-US" sz="3600" b="0" i="0" u="none" strike="noStrike" kern="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e</a:t>
                </a:r>
                <a:r>
                  <a:rPr kumimoji="0" lang="en-US" sz="3600" b="0" i="0" u="none" strike="noStrike" kern="0" cap="none" spc="0" normalizeH="0" baseline="3000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+</a:t>
                </a:r>
                <a:r>
                  <a:rPr kumimoji="0" lang="en-US" sz="3600" b="0" i="0" u="none" strike="noStrike" kern="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e</a:t>
                </a:r>
                <a:r>
                  <a:rPr kumimoji="0" lang="en-US" sz="3600" b="0" i="0" u="none" strike="noStrike" kern="0" cap="none" spc="0" normalizeH="0" baseline="30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-</a:t>
                </a:r>
                <a:r>
                  <a:rPr kumimoji="0" lang="en-US" sz="3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, no </a:t>
                </a:r>
                <a:r>
                  <a:rPr kumimoji="0" lang="en-US" sz="3600" b="0" i="0" u="none" strike="noStrike" kern="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beamstrahlung</a:t>
                </a:r>
                <a:r>
                  <a:rPr kumimoji="0" lang="en-US" sz="3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 problem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636967EC-0530-D2D8-9FF4-A540A57133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9394" y="798788"/>
                <a:ext cx="11468699" cy="646331"/>
              </a:xfrm>
              <a:prstGeom prst="rect">
                <a:avLst/>
              </a:prstGeom>
              <a:blipFill>
                <a:blip r:embed="rId2"/>
                <a:stretch>
                  <a:fillRect t="-14151" b="-3490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>
            <a:extLst>
              <a:ext uri="{FF2B5EF4-FFF2-40B4-BE49-F238E27FC236}">
                <a16:creationId xmlns:a16="http://schemas.microsoft.com/office/drawing/2014/main" id="{932843CE-6EBA-BA76-864D-D5DD0CFE3AE1}"/>
              </a:ext>
            </a:extLst>
          </p:cNvPr>
          <p:cNvSpPr/>
          <p:nvPr/>
        </p:nvSpPr>
        <p:spPr>
          <a:xfrm>
            <a:off x="2594523" y="1359281"/>
            <a:ext cx="597535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</a:rPr>
              <a:t>two production schemes </a:t>
            </a:r>
            <a:r>
              <a:rPr kumimoji="0" lang="en-GB" sz="3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proposed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01F0FF2-B8C3-60AB-7B7A-C104F903F9C3}"/>
              </a:ext>
            </a:extLst>
          </p:cNvPr>
          <p:cNvSpPr/>
          <p:nvPr/>
        </p:nvSpPr>
        <p:spPr>
          <a:xfrm>
            <a:off x="242633" y="4194785"/>
            <a:ext cx="3837939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anose="05050102010706020507" pitchFamily="18" charset="2"/>
              </a:rPr>
              <a:t>m</a:t>
            </a:r>
            <a:r>
              <a:rPr kumimoji="0" lang="en-GB" sz="2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‘s decay within a few 100 - 1000 turns: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→ </a:t>
            </a:r>
            <a:r>
              <a:rPr kumimoji="0" lang="en-GB" sz="28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rapid acceleration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	</a:t>
            </a: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(perhaps plasma?)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→ </a:t>
            </a:r>
            <a:r>
              <a:rPr kumimoji="0" lang="en-GB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ymbol" panose="05050102010706020507" pitchFamily="18" charset="2"/>
              </a:rPr>
              <a:t>n</a:t>
            </a:r>
            <a:r>
              <a:rPr kumimoji="0" lang="en-GB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 radiation hazard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(limits maximum </a:t>
            </a: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anose="05050102010706020507" pitchFamily="18" charset="2"/>
              </a:rPr>
              <a:t>m</a:t>
            </a: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energy)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2304414-B005-5D03-7230-44EDB3D392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259" y="2254142"/>
            <a:ext cx="6212223" cy="172956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9BCBED2-53FD-CE7A-E3FD-2DD3AB9977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14475" y="2048325"/>
            <a:ext cx="5434892" cy="242291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D8A51A1-F088-4B37-986B-BB58C122E74E}"/>
              </a:ext>
            </a:extLst>
          </p:cNvPr>
          <p:cNvSpPr txBox="1"/>
          <p:nvPr/>
        </p:nvSpPr>
        <p:spPr>
          <a:xfrm>
            <a:off x="220774" y="1863453"/>
            <a:ext cx="27678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US-MAP  (2015) </a:t>
            </a:r>
            <a:r>
              <a:rPr kumimoji="0" lang="en-US" sz="20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p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-driven</a:t>
            </a:r>
            <a:endParaRPr kumimoji="0" lang="en-GB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C54221A-3CCC-C658-491B-52AF1743BD29}"/>
              </a:ext>
            </a:extLst>
          </p:cNvPr>
          <p:cNvSpPr txBox="1"/>
          <p:nvPr/>
        </p:nvSpPr>
        <p:spPr>
          <a:xfrm>
            <a:off x="6443111" y="1887365"/>
            <a:ext cx="40728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Italian LEMMA (2017) </a:t>
            </a:r>
            <a:r>
              <a:rPr kumimoji="0" lang="en-US" sz="20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</a:t>
            </a:r>
            <a:r>
              <a:rPr kumimoji="0" lang="en-US" sz="2000" b="0" i="1" u="none" strike="noStrike" kern="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+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-annihilation</a:t>
            </a:r>
            <a:endParaRPr kumimoji="0" lang="en-GB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B27EE46-B83B-AE9F-A217-F3BE17AB77A6}"/>
              </a:ext>
            </a:extLst>
          </p:cNvPr>
          <p:cNvSpPr txBox="1"/>
          <p:nvPr/>
        </p:nvSpPr>
        <p:spPr>
          <a:xfrm>
            <a:off x="9719835" y="3898583"/>
            <a:ext cx="228390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needs large 45 GeV e</a:t>
            </a:r>
            <a:r>
              <a:rPr kumimoji="0" lang="en-US" sz="2800" b="0" i="0" u="none" strike="noStrike" kern="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+</a:t>
            </a: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ring like FCC-</a:t>
            </a:r>
            <a:r>
              <a:rPr kumimoji="0" lang="en-US" sz="2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ee</a:t>
            </a: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, </a:t>
            </a:r>
            <a:r>
              <a:rPr kumimoji="0" lang="en-GB" sz="2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possible upgrade path to </a:t>
            </a:r>
            <a:r>
              <a:rPr kumimoji="0" lang="en-GB" sz="28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</a:rPr>
              <a:t>FCC-</a:t>
            </a:r>
            <a:r>
              <a:rPr kumimoji="0" lang="en-GB" sz="28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Symbol" panose="05050102010706020507" pitchFamily="18" charset="2"/>
              </a:rPr>
              <a:t>mm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71B42A7C-C2D1-D804-8939-AC9744980852}"/>
                  </a:ext>
                </a:extLst>
              </p:cNvPr>
              <p:cNvSpPr txBox="1"/>
              <p:nvPr/>
            </p:nvSpPr>
            <p:spPr>
              <a:xfrm>
                <a:off x="3844609" y="6057847"/>
                <a:ext cx="3475182" cy="28321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GB" sz="18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0" lang="en-GB" sz="18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kumimoji="0" lang="en-GB" sz="18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𝝂</m:t>
                          </m:r>
                        </m:sub>
                      </m:sSub>
                      <m:r>
                        <a:rPr kumimoji="0" lang="en-GB" sz="18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r>
                        <a:rPr kumimoji="0" lang="en-US" sz="18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𝑬</m:t>
                      </m:r>
                      <m:r>
                        <a:rPr kumimoji="0" lang="en-US" sz="18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r>
                        <a:rPr kumimoji="0" lang="en-US" sz="1800" b="1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kumimoji="0" lang="en-US" sz="1800" b="1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𝐟𝐥𝐮𝐱</m:t>
                      </m:r>
                      <m:r>
                        <a:rPr kumimoji="0" lang="en-US" sz="18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∝</m:t>
                      </m:r>
                      <m:sSup>
                        <m:sSupPr>
                          <m:ctrlPr>
                            <a:rPr kumimoji="0" lang="en-US" sz="18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kumimoji="0" lang="en-US" sz="18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𝑬</m:t>
                          </m:r>
                        </m:e>
                        <m:sup>
                          <m:r>
                            <a:rPr kumimoji="0" lang="en-US" sz="18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kumimoji="0" lang="en-US" sz="18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kumimoji="0" 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kumimoji="0" 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Lorentz</m:t>
                      </m:r>
                      <m:r>
                        <a:rPr kumimoji="0" 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kumimoji="0" 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boost</m:t>
                      </m:r>
                      <m:r>
                        <a:rPr kumimoji="0" 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71B42A7C-C2D1-D804-8939-AC97449808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44609" y="6057847"/>
                <a:ext cx="3475182" cy="283219"/>
              </a:xfrm>
              <a:prstGeom prst="rect">
                <a:avLst/>
              </a:prstGeom>
              <a:blipFill>
                <a:blip r:embed="rId5"/>
                <a:stretch>
                  <a:fillRect l="-526" t="-6522" r="-2105" b="-3478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8CE4C2AD-D702-426D-0897-2FE930AF1ED8}"/>
              </a:ext>
            </a:extLst>
          </p:cNvPr>
          <p:cNvSpPr txBox="1"/>
          <p:nvPr/>
        </p:nvSpPr>
        <p:spPr>
          <a:xfrm>
            <a:off x="4134945" y="6421986"/>
            <a:ext cx="31848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solution beyond 10 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TeV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 unclear 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  <p:pic>
        <p:nvPicPr>
          <p:cNvPr id="13" name="Picture 12" descr="A close up of a logo&#10;&#10;Description automatically generated">
            <a:extLst>
              <a:ext uri="{FF2B5EF4-FFF2-40B4-BE49-F238E27FC236}">
                <a16:creationId xmlns:a16="http://schemas.microsoft.com/office/drawing/2014/main" id="{0E0D6E4F-3961-2E1E-72A8-E3233275FC8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4609" y="4498341"/>
            <a:ext cx="5665988" cy="150531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0BF81C5-96AE-EF83-9AA7-845F496D78AA}"/>
              </a:ext>
            </a:extLst>
          </p:cNvPr>
          <p:cNvSpPr txBox="1"/>
          <p:nvPr/>
        </p:nvSpPr>
        <p:spPr>
          <a:xfrm>
            <a:off x="3564432" y="5598366"/>
            <a:ext cx="1364476" cy="307777"/>
          </a:xfrm>
          <a:prstGeom prst="rect">
            <a:avLst/>
          </a:prstGeom>
          <a:solidFill>
            <a:srgbClr val="FFC000">
              <a:lumMod val="20000"/>
              <a:lumOff val="80000"/>
            </a:srgbClr>
          </a:solidFill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Bruce King 1999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6966425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13D4BFC-B787-C135-E5E9-1AF807B1F4CC}"/>
              </a:ext>
            </a:extLst>
          </p:cNvPr>
          <p:cNvSpPr txBox="1"/>
          <p:nvPr/>
        </p:nvSpPr>
        <p:spPr>
          <a:xfrm>
            <a:off x="0" y="-21164"/>
            <a:ext cx="12192000" cy="769441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solidFill>
                  <a:schemeClr val="bg1"/>
                </a:solidFill>
              </a:rPr>
              <a:t>Colliders constructed &amp; operated</a:t>
            </a:r>
            <a:endParaRPr lang="en-GB" sz="4400" dirty="0">
              <a:solidFill>
                <a:schemeClr val="bg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4D49A04-F89B-9629-0CFF-2F73E909A21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27" b="2916"/>
          <a:stretch/>
        </p:blipFill>
        <p:spPr>
          <a:xfrm>
            <a:off x="511014" y="820421"/>
            <a:ext cx="7731513" cy="6081311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0635DABD-8D5B-128F-FADA-CD69A2C02DEB}"/>
              </a:ext>
            </a:extLst>
          </p:cNvPr>
          <p:cNvSpPr/>
          <p:nvPr/>
        </p:nvSpPr>
        <p:spPr>
          <a:xfrm>
            <a:off x="3588247" y="2175653"/>
            <a:ext cx="1728192" cy="510838"/>
          </a:xfrm>
          <a:prstGeom prst="ellipse">
            <a:avLst/>
          </a:prstGeom>
          <a:solidFill>
            <a:srgbClr val="FFFF00">
              <a:alpha val="49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E92D64C-E93C-A58B-6A43-FA6C48E1089B}"/>
              </a:ext>
            </a:extLst>
          </p:cNvPr>
          <p:cNvSpPr/>
          <p:nvPr/>
        </p:nvSpPr>
        <p:spPr>
          <a:xfrm>
            <a:off x="6652071" y="2026842"/>
            <a:ext cx="958300" cy="713184"/>
          </a:xfrm>
          <a:prstGeom prst="ellipse">
            <a:avLst/>
          </a:prstGeom>
          <a:solidFill>
            <a:srgbClr val="44546A">
              <a:lumMod val="20000"/>
              <a:lumOff val="80000"/>
              <a:alpha val="49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966591F7-F47E-E0DB-D501-3CE7654AA223}"/>
              </a:ext>
            </a:extLst>
          </p:cNvPr>
          <p:cNvSpPr/>
          <p:nvPr/>
        </p:nvSpPr>
        <p:spPr>
          <a:xfrm>
            <a:off x="4285216" y="2822129"/>
            <a:ext cx="1056831" cy="510838"/>
          </a:xfrm>
          <a:prstGeom prst="ellipse">
            <a:avLst/>
          </a:prstGeom>
          <a:solidFill>
            <a:srgbClr val="44546A">
              <a:lumMod val="20000"/>
              <a:lumOff val="80000"/>
              <a:alpha val="49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3933DE48-558E-4F86-FB7A-40B1FFA8D12B}"/>
              </a:ext>
            </a:extLst>
          </p:cNvPr>
          <p:cNvSpPr/>
          <p:nvPr/>
        </p:nvSpPr>
        <p:spPr>
          <a:xfrm>
            <a:off x="6223418" y="1548263"/>
            <a:ext cx="1056831" cy="510838"/>
          </a:xfrm>
          <a:prstGeom prst="ellipse">
            <a:avLst/>
          </a:prstGeom>
          <a:solidFill>
            <a:srgbClr val="44546A">
              <a:lumMod val="20000"/>
              <a:lumOff val="80000"/>
              <a:alpha val="49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4436F5A-6A5A-319E-B3E9-CD83A7F327E7}"/>
              </a:ext>
            </a:extLst>
          </p:cNvPr>
          <p:cNvSpPr/>
          <p:nvPr/>
        </p:nvSpPr>
        <p:spPr>
          <a:xfrm>
            <a:off x="5619013" y="2963186"/>
            <a:ext cx="1056831" cy="510838"/>
          </a:xfrm>
          <a:prstGeom prst="ellipse">
            <a:avLst/>
          </a:prstGeom>
          <a:solidFill>
            <a:srgbClr val="FFFF00">
              <a:alpha val="49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C9D3E27-5FA9-8DDA-12BF-78EFEECE0162}"/>
              </a:ext>
            </a:extLst>
          </p:cNvPr>
          <p:cNvSpPr txBox="1"/>
          <p:nvPr/>
        </p:nvSpPr>
        <p:spPr>
          <a:xfrm>
            <a:off x="8217052" y="2113055"/>
            <a:ext cx="2000211" cy="928751"/>
          </a:xfrm>
          <a:prstGeom prst="rect">
            <a:avLst/>
          </a:prstGeom>
          <a:solidFill>
            <a:srgbClr val="FFFF00">
              <a:alpha val="49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b="0" i="0" u="none" strike="noStrike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Colliders with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superconducting arc magnet system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1FE25F2-11ED-F649-6BD8-D48363D5A21F}"/>
              </a:ext>
            </a:extLst>
          </p:cNvPr>
          <p:cNvSpPr/>
          <p:nvPr/>
        </p:nvSpPr>
        <p:spPr>
          <a:xfrm>
            <a:off x="3271784" y="3476090"/>
            <a:ext cx="1092249" cy="494941"/>
          </a:xfrm>
          <a:prstGeom prst="ellipse">
            <a:avLst/>
          </a:prstGeom>
          <a:solidFill>
            <a:srgbClr val="92D050">
              <a:alpha val="49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C9EA143D-0D98-D38C-AF1D-7AEBAE6AD46B}"/>
              </a:ext>
            </a:extLst>
          </p:cNvPr>
          <p:cNvSpPr/>
          <p:nvPr/>
        </p:nvSpPr>
        <p:spPr>
          <a:xfrm>
            <a:off x="4376770" y="3657550"/>
            <a:ext cx="1111219" cy="494941"/>
          </a:xfrm>
          <a:prstGeom prst="ellipse">
            <a:avLst/>
          </a:prstGeom>
          <a:solidFill>
            <a:srgbClr val="92D050">
              <a:alpha val="49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41F8A06C-9980-CD3E-4C8A-F934687A3A73}"/>
              </a:ext>
            </a:extLst>
          </p:cNvPr>
          <p:cNvSpPr/>
          <p:nvPr/>
        </p:nvSpPr>
        <p:spPr>
          <a:xfrm rot="3050834">
            <a:off x="4997204" y="3226554"/>
            <a:ext cx="1092249" cy="494941"/>
          </a:xfrm>
          <a:prstGeom prst="ellipse">
            <a:avLst/>
          </a:prstGeom>
          <a:solidFill>
            <a:srgbClr val="92D050">
              <a:alpha val="49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6474107-7692-56A7-BEF3-00FB8F69664F}"/>
              </a:ext>
            </a:extLst>
          </p:cNvPr>
          <p:cNvSpPr txBox="1"/>
          <p:nvPr/>
        </p:nvSpPr>
        <p:spPr>
          <a:xfrm>
            <a:off x="8217052" y="1025582"/>
            <a:ext cx="2000211" cy="928751"/>
          </a:xfrm>
          <a:prstGeom prst="rect">
            <a:avLst/>
          </a:prstGeom>
          <a:solidFill>
            <a:srgbClr val="92D050">
              <a:alpha val="49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b="0" i="0" u="none" strike="noStrike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Colliders with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superconducting RF system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CA1C908-F31E-85EA-5316-7F0D3AF90C76}"/>
              </a:ext>
            </a:extLst>
          </p:cNvPr>
          <p:cNvSpPr txBox="1"/>
          <p:nvPr/>
        </p:nvSpPr>
        <p:spPr>
          <a:xfrm>
            <a:off x="8217052" y="3193175"/>
            <a:ext cx="2000211" cy="928751"/>
          </a:xfrm>
          <a:prstGeom prst="rect">
            <a:avLst/>
          </a:prstGeom>
          <a:solidFill>
            <a:srgbClr val="44546A">
              <a:lumMod val="20000"/>
              <a:lumOff val="80000"/>
              <a:alpha val="49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b="0" i="0" u="none" strike="noStrike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Colliders with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superconducting magnet &amp; RF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BAE0464-121F-428E-5362-7472AE87BBDA}"/>
              </a:ext>
            </a:extLst>
          </p:cNvPr>
          <p:cNvSpPr txBox="1"/>
          <p:nvPr/>
        </p:nvSpPr>
        <p:spPr>
          <a:xfrm>
            <a:off x="8396763" y="4819331"/>
            <a:ext cx="394947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advances by new technologies and new materials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7CA900F-72BC-9367-312D-F3692574DE7D}"/>
              </a:ext>
            </a:extLst>
          </p:cNvPr>
          <p:cNvSpPr txBox="1"/>
          <p:nvPr/>
        </p:nvSpPr>
        <p:spPr>
          <a:xfrm>
            <a:off x="10684287" y="859708"/>
            <a:ext cx="1258421" cy="369332"/>
          </a:xfrm>
          <a:prstGeom prst="rect">
            <a:avLst/>
          </a:prstGeom>
          <a:solidFill>
            <a:srgbClr val="FFC000">
              <a:lumMod val="20000"/>
              <a:lumOff val="80000"/>
            </a:srgbClr>
          </a:solidFill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A. Ballarino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00519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489B019-2B03-FDCD-7B46-76D9D6318455}"/>
              </a:ext>
            </a:extLst>
          </p:cNvPr>
          <p:cNvSpPr txBox="1"/>
          <p:nvPr/>
        </p:nvSpPr>
        <p:spPr>
          <a:xfrm>
            <a:off x="-99152" y="-21164"/>
            <a:ext cx="12291152" cy="769441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Muon Colliders – Example Challenges</a:t>
            </a:r>
            <a:endParaRPr kumimoji="0" lang="en-GB" sz="4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12A49568-CAFD-0407-4CAC-1406E06D32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742" y="1575412"/>
            <a:ext cx="7102650" cy="4181934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3160E6F4-A08A-1AB3-5153-C9205D4CBB28}"/>
              </a:ext>
            </a:extLst>
          </p:cNvPr>
          <p:cNvSpPr txBox="1"/>
          <p:nvPr/>
        </p:nvSpPr>
        <p:spPr>
          <a:xfrm>
            <a:off x="352540" y="977178"/>
            <a:ext cx="47305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target design for </a:t>
            </a:r>
            <a:r>
              <a:rPr lang="en-US" sz="2400" b="1" i="1" dirty="0"/>
              <a:t>p </a:t>
            </a:r>
            <a:r>
              <a:rPr lang="en-US" sz="2400" b="1" dirty="0"/>
              <a:t>driven </a:t>
            </a:r>
            <a:r>
              <a:rPr lang="en-US" sz="2400" b="1" dirty="0">
                <a:latin typeface="Symbol" panose="05050102010706020507" pitchFamily="18" charset="2"/>
              </a:rPr>
              <a:t>m</a:t>
            </a:r>
            <a:r>
              <a:rPr lang="en-US" sz="2400" b="1" dirty="0"/>
              <a:t> collider </a:t>
            </a:r>
            <a:endParaRPr lang="en-GB" sz="2400" b="1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18FC285-4805-F578-0A19-829B221FF1D6}"/>
              </a:ext>
            </a:extLst>
          </p:cNvPr>
          <p:cNvSpPr txBox="1"/>
          <p:nvPr/>
        </p:nvSpPr>
        <p:spPr>
          <a:xfrm>
            <a:off x="6828622" y="977178"/>
            <a:ext cx="49613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plasma target for </a:t>
            </a:r>
            <a:r>
              <a:rPr lang="en-US" sz="2400" b="1" i="1" dirty="0"/>
              <a:t>e</a:t>
            </a:r>
            <a:r>
              <a:rPr lang="en-US" sz="2400" b="1" i="1" baseline="30000" dirty="0"/>
              <a:t>+</a:t>
            </a:r>
            <a:r>
              <a:rPr lang="en-US" sz="2400" b="1" i="1" dirty="0"/>
              <a:t> </a:t>
            </a:r>
            <a:r>
              <a:rPr lang="en-US" sz="2400" b="1" dirty="0"/>
              <a:t>driven </a:t>
            </a:r>
            <a:r>
              <a:rPr lang="en-US" sz="2400" b="1" dirty="0">
                <a:latin typeface="Symbol" panose="05050102010706020507" pitchFamily="18" charset="2"/>
              </a:rPr>
              <a:t>m</a:t>
            </a:r>
            <a:r>
              <a:rPr lang="en-US" sz="2400" b="1" dirty="0"/>
              <a:t> collider </a:t>
            </a:r>
            <a:endParaRPr lang="en-GB" sz="2400" b="1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22F7722-3983-95F6-FF33-77B23C261865}"/>
              </a:ext>
            </a:extLst>
          </p:cNvPr>
          <p:cNvSpPr txBox="1"/>
          <p:nvPr/>
        </p:nvSpPr>
        <p:spPr>
          <a:xfrm>
            <a:off x="437002" y="6310333"/>
            <a:ext cx="1965603" cy="369332"/>
          </a:xfrm>
          <a:prstGeom prst="rect">
            <a:avLst/>
          </a:prstGeom>
          <a:solidFill>
            <a:srgbClr val="FFE5E5"/>
          </a:solidFill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D. Schulte, IPAC’22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A437B8A-115B-4290-6B4B-DEA63BA8365A}"/>
              </a:ext>
            </a:extLst>
          </p:cNvPr>
          <p:cNvSpPr txBox="1"/>
          <p:nvPr/>
        </p:nvSpPr>
        <p:spPr>
          <a:xfrm>
            <a:off x="8269995" y="6264028"/>
            <a:ext cx="2400016" cy="369332"/>
          </a:xfrm>
          <a:prstGeom prst="rect">
            <a:avLst/>
          </a:prstGeom>
          <a:solidFill>
            <a:srgbClr val="FFE5E5"/>
          </a:solidFill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kern="0" dirty="0">
                <a:solidFill>
                  <a:prstClr val="black"/>
                </a:solidFill>
              </a:rPr>
              <a:t>J. Farmer et al., IPAC’22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685C1D5-6F27-8085-9CCA-2993E1BABEC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8744"/>
          <a:stretch/>
        </p:blipFill>
        <p:spPr>
          <a:xfrm>
            <a:off x="7884680" y="1379358"/>
            <a:ext cx="3475851" cy="2672356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D32A36D4-42FE-B397-DCBF-D371A037D0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78160" y="3992228"/>
            <a:ext cx="4111820" cy="2068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269955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E548DBF-943C-0DA9-CF67-3747D9C4BD57}"/>
              </a:ext>
            </a:extLst>
          </p:cNvPr>
          <p:cNvSpPr txBox="1"/>
          <p:nvPr/>
        </p:nvSpPr>
        <p:spPr>
          <a:xfrm>
            <a:off x="-99152" y="-21164"/>
            <a:ext cx="12291152" cy="769441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ymbol" panose="05050102010706020507" pitchFamily="18" charset="2"/>
              </a:rPr>
              <a:t>gg </a:t>
            </a: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colliders</a:t>
            </a:r>
            <a:endParaRPr kumimoji="0" lang="en-GB" sz="4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Picture 2" descr="Chart&#10;&#10;Description automatically generated">
            <a:extLst>
              <a:ext uri="{FF2B5EF4-FFF2-40B4-BE49-F238E27FC236}">
                <a16:creationId xmlns:a16="http://schemas.microsoft.com/office/drawing/2014/main" id="{501FBF0E-9B1D-10C3-FA9A-23DEECA2E67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02" y="924864"/>
            <a:ext cx="7735839" cy="2504136"/>
          </a:xfrm>
          <a:prstGeom prst="rect">
            <a:avLst/>
          </a:prstGeom>
        </p:spPr>
      </p:pic>
      <p:pic>
        <p:nvPicPr>
          <p:cNvPr id="4" name="Picture 3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0DFB6178-9409-2FF7-044B-C7BD06F1E72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576" y="3557353"/>
            <a:ext cx="11766065" cy="323698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5B5F79C-4868-F05B-F7CB-CD66965617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47402" y="1333052"/>
            <a:ext cx="4635427" cy="91754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53CD28B-B445-476D-50A2-B5C286CFDC0C}"/>
              </a:ext>
            </a:extLst>
          </p:cNvPr>
          <p:cNvSpPr txBox="1"/>
          <p:nvPr/>
        </p:nvSpPr>
        <p:spPr>
          <a:xfrm>
            <a:off x="7447402" y="748277"/>
            <a:ext cx="614741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srgbClr val="2C7C9F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  <a:sym typeface="Times New Roman"/>
              </a:rPr>
              <a:t>HE - HL </a:t>
            </a: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srgbClr val="2C7C9F"/>
                </a:solidFill>
                <a:effectLst/>
                <a:uLnTx/>
                <a:uFillTx/>
                <a:latin typeface="Symbol" panose="05050102010706020507" pitchFamily="18" charset="2"/>
                <a:ea typeface="ＭＳ Ｐゴシック" charset="0"/>
                <a:cs typeface="ＭＳ Ｐゴシック" charset="0"/>
                <a:sym typeface="Times New Roman"/>
              </a:rPr>
              <a:t>gg</a:t>
            </a: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srgbClr val="2C7C9F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  <a:sym typeface="Times New Roman"/>
              </a:rPr>
              <a:t> Collider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cs typeface="Times New Roman"/>
              <a:sym typeface="Times New Roman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BFE18A4-6ED4-4125-D007-42E9386C58F7}"/>
              </a:ext>
            </a:extLst>
          </p:cNvPr>
          <p:cNvSpPr txBox="1"/>
          <p:nvPr/>
        </p:nvSpPr>
        <p:spPr>
          <a:xfrm>
            <a:off x="0" y="748276"/>
            <a:ext cx="614741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srgbClr val="2C7C9F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  <a:sym typeface="Times New Roman"/>
              </a:rPr>
              <a:t>XCC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cs typeface="Times New Roman"/>
              <a:sym typeface="Times New Roman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8D9FBD3-80F6-7CAB-6691-D0DF349DA747}"/>
              </a:ext>
            </a:extLst>
          </p:cNvPr>
          <p:cNvSpPr txBox="1"/>
          <p:nvPr/>
        </p:nvSpPr>
        <p:spPr>
          <a:xfrm>
            <a:off x="9052705" y="2349977"/>
            <a:ext cx="2311851" cy="369332"/>
          </a:xfrm>
          <a:prstGeom prst="rect">
            <a:avLst/>
          </a:prstGeom>
          <a:solidFill>
            <a:srgbClr val="FFE5E5"/>
          </a:solidFill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kern="0" dirty="0">
                <a:solidFill>
                  <a:prstClr val="black"/>
                </a:solidFill>
              </a:rPr>
              <a:t>E. Barzi, Snowmass ‘21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7392844-EE44-A7C0-C8EE-A05A3C9CBC8D}"/>
              </a:ext>
            </a:extLst>
          </p:cNvPr>
          <p:cNvSpPr txBox="1"/>
          <p:nvPr/>
        </p:nvSpPr>
        <p:spPr>
          <a:xfrm>
            <a:off x="2554995" y="2719310"/>
            <a:ext cx="2611612" cy="369332"/>
          </a:xfrm>
          <a:prstGeom prst="rect">
            <a:avLst/>
          </a:prstGeom>
          <a:solidFill>
            <a:srgbClr val="FFE5E5"/>
          </a:solidFill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kern="0" dirty="0">
                <a:solidFill>
                  <a:prstClr val="black"/>
                </a:solidFill>
              </a:rPr>
              <a:t>T. Barklow, Snowmass ‘21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96849695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erson working in a factory&#10;&#10;Description automatically generated with medium confidence">
            <a:extLst>
              <a:ext uri="{FF2B5EF4-FFF2-40B4-BE49-F238E27FC236}">
                <a16:creationId xmlns:a16="http://schemas.microsoft.com/office/drawing/2014/main" id="{DF8ED0DB-9DAC-3CA3-8B1B-6DFC2F49FF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653" y="963889"/>
            <a:ext cx="7462169" cy="493022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73F77D8-C6E5-B13F-AC51-125C0DC46B0C}"/>
              </a:ext>
            </a:extLst>
          </p:cNvPr>
          <p:cNvSpPr txBox="1"/>
          <p:nvPr/>
        </p:nvSpPr>
        <p:spPr>
          <a:xfrm>
            <a:off x="1117997" y="5772150"/>
            <a:ext cx="9526191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 plasma cell compared with the superconducting accelerator FLASH (credit DESY)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DF2DB43-F7A4-AD71-E9C7-ABB12D9F1431}"/>
              </a:ext>
            </a:extLst>
          </p:cNvPr>
          <p:cNvSpPr txBox="1"/>
          <p:nvPr/>
        </p:nvSpPr>
        <p:spPr>
          <a:xfrm>
            <a:off x="6941845" y="6488668"/>
            <a:ext cx="5250155" cy="369332"/>
          </a:xfrm>
          <a:prstGeom prst="rect">
            <a:avLst/>
          </a:prstGeom>
          <a:solidFill>
            <a:srgbClr val="FFCCCC"/>
          </a:solidFill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R. Assmann, E. Gschwendtner, R. Ischebeck, LDG Draft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EB29A75-B00B-B652-440B-473531170428}"/>
              </a:ext>
            </a:extLst>
          </p:cNvPr>
          <p:cNvSpPr txBox="1"/>
          <p:nvPr/>
        </p:nvSpPr>
        <p:spPr>
          <a:xfrm>
            <a:off x="0" y="-21164"/>
            <a:ext cx="12192000" cy="769441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solidFill>
                  <a:schemeClr val="bg1"/>
                </a:solidFill>
              </a:rPr>
              <a:t>Advanced Accelerators: Plasma</a:t>
            </a:r>
            <a:endParaRPr lang="en-GB" sz="4400" dirty="0">
              <a:solidFill>
                <a:schemeClr val="bg1"/>
              </a:solidFill>
            </a:endParaRPr>
          </a:p>
        </p:txBody>
      </p:sp>
      <p:pic>
        <p:nvPicPr>
          <p:cNvPr id="6" name="Picture 6" descr="modular_v3.png">
            <a:extLst>
              <a:ext uri="{FF2B5EF4-FFF2-40B4-BE49-F238E27FC236}">
                <a16:creationId xmlns:a16="http://schemas.microsoft.com/office/drawing/2014/main" id="{13B7E1C9-6AA6-D3D4-5448-110C6ADA95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8070" y="1149886"/>
            <a:ext cx="4396277" cy="2279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A2172F9-F64C-4706-8082-3C31490EED44}"/>
              </a:ext>
            </a:extLst>
          </p:cNvPr>
          <p:cNvSpPr txBox="1"/>
          <p:nvPr/>
        </p:nvSpPr>
        <p:spPr>
          <a:xfrm>
            <a:off x="10605571" y="3688318"/>
            <a:ext cx="1272656" cy="369332"/>
          </a:xfrm>
          <a:prstGeom prst="rect">
            <a:avLst/>
          </a:prstGeom>
          <a:solidFill>
            <a:srgbClr val="FFE5E5"/>
          </a:solidFill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R. Assmann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17383016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921A765-4AC0-3FFD-8E50-80E460501B77}"/>
              </a:ext>
            </a:extLst>
          </p:cNvPr>
          <p:cNvSpPr txBox="1"/>
          <p:nvPr/>
        </p:nvSpPr>
        <p:spPr>
          <a:xfrm>
            <a:off x="0" y="-21164"/>
            <a:ext cx="12192000" cy="769441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solidFill>
                  <a:schemeClr val="bg1"/>
                </a:solidFill>
              </a:rPr>
              <a:t>Advanced Accelerator “Demonstrator” </a:t>
            </a:r>
            <a:r>
              <a:rPr lang="en-US" sz="4400" dirty="0" err="1">
                <a:solidFill>
                  <a:schemeClr val="bg1"/>
                </a:solidFill>
              </a:rPr>
              <a:t>EuPRAXIA</a:t>
            </a:r>
            <a:endParaRPr lang="en-GB" sz="4400" dirty="0">
              <a:solidFill>
                <a:schemeClr val="bg1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B6F70A9-4EED-1EF4-E29F-C81CBB955A4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036"/>
          <a:stretch/>
        </p:blipFill>
        <p:spPr>
          <a:xfrm>
            <a:off x="199240" y="748277"/>
            <a:ext cx="9363401" cy="393248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3BC7313-C9C8-80A0-B4E1-653AA70B7C2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0928"/>
          <a:stretch/>
        </p:blipFill>
        <p:spPr>
          <a:xfrm>
            <a:off x="3951382" y="4666595"/>
            <a:ext cx="8240618" cy="238641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4F31C3B-0C7C-A9BF-9CEB-4CBC04EC5415}"/>
              </a:ext>
            </a:extLst>
          </p:cNvPr>
          <p:cNvSpPr txBox="1"/>
          <p:nvPr/>
        </p:nvSpPr>
        <p:spPr>
          <a:xfrm>
            <a:off x="958467" y="4847421"/>
            <a:ext cx="182011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construction </a:t>
            </a:r>
          </a:p>
          <a:p>
            <a:r>
              <a:rPr lang="en-US" sz="2400" dirty="0"/>
              <a:t>at INFN-LNF</a:t>
            </a:r>
            <a:endParaRPr lang="en-GB" sz="2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DE7953F-8C59-C573-6A17-9F78DCC51DD3}"/>
              </a:ext>
            </a:extLst>
          </p:cNvPr>
          <p:cNvSpPr txBox="1"/>
          <p:nvPr/>
        </p:nvSpPr>
        <p:spPr>
          <a:xfrm>
            <a:off x="10130824" y="945118"/>
            <a:ext cx="1651414" cy="646331"/>
          </a:xfrm>
          <a:prstGeom prst="rect">
            <a:avLst/>
          </a:prstGeom>
          <a:solidFill>
            <a:srgbClr val="FFE5E5"/>
          </a:solidFill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R. Assmann,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kern="0" dirty="0" err="1">
                <a:solidFill>
                  <a:prstClr val="black"/>
                </a:solidFill>
              </a:rPr>
              <a:t>iFAST</a:t>
            </a:r>
            <a:r>
              <a:rPr lang="en-US" kern="0" dirty="0">
                <a:solidFill>
                  <a:prstClr val="black"/>
                </a:solidFill>
              </a:rPr>
              <a:t> BWS2022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58949179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7C71BD6-87FB-E879-34BC-D1EA10CCBE7E}"/>
              </a:ext>
            </a:extLst>
          </p:cNvPr>
          <p:cNvSpPr txBox="1"/>
          <p:nvPr/>
        </p:nvSpPr>
        <p:spPr>
          <a:xfrm>
            <a:off x="0" y="-21164"/>
            <a:ext cx="12192000" cy="769441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solidFill>
                  <a:schemeClr val="bg1"/>
                </a:solidFill>
              </a:rPr>
              <a:t>Plasma Accelerator Challenge: Positron Acceleration</a:t>
            </a:r>
            <a:endParaRPr lang="en-GB" sz="4400" dirty="0">
              <a:solidFill>
                <a:schemeClr val="bg1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A3B1FFC-D50A-B847-ADCF-AC92C6A15A08}"/>
              </a:ext>
            </a:extLst>
          </p:cNvPr>
          <p:cNvSpPr/>
          <p:nvPr/>
        </p:nvSpPr>
        <p:spPr>
          <a:xfrm>
            <a:off x="70935" y="909106"/>
            <a:ext cx="3474886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“ballistic injection”: a ring-shaped laser beam and a coaxially propagating Gaussian laser beam are employed to create donut and </a:t>
            </a:r>
            <a:r>
              <a:rPr kumimoji="0" lang="en-GB" sz="3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center</a:t>
            </a:r>
            <a:r>
              <a:rPr kumimoji="0" lang="en-GB" sz="3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bubbles in the plasma, resp.</a:t>
            </a:r>
          </a:p>
        </p:txBody>
      </p:sp>
      <p:pic>
        <p:nvPicPr>
          <p:cNvPr id="4" name="Picture 3" descr="A picture containing diagram&#10;&#10;Description automatically generated">
            <a:extLst>
              <a:ext uri="{FF2B5EF4-FFF2-40B4-BE49-F238E27FC236}">
                <a16:creationId xmlns:a16="http://schemas.microsoft.com/office/drawing/2014/main" id="{1B25E45E-F7C1-7511-6775-586AF206F2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5821" y="1093772"/>
            <a:ext cx="3979929" cy="5175592"/>
          </a:xfrm>
          <a:prstGeom prst="rect">
            <a:avLst/>
          </a:prstGeom>
        </p:spPr>
      </p:pic>
      <p:pic>
        <p:nvPicPr>
          <p:cNvPr id="5" name="Picture 4" descr="A picture containing diagram&#10;&#10;Description automatically generated">
            <a:extLst>
              <a:ext uri="{FF2B5EF4-FFF2-40B4-BE49-F238E27FC236}">
                <a16:creationId xmlns:a16="http://schemas.microsoft.com/office/drawing/2014/main" id="{055715FB-D6B4-0EFA-FC7A-78353CA30B9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685" y="1029261"/>
            <a:ext cx="4595315" cy="400323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BD0B7DC-8389-2B29-C8D2-9B320C8BB1C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283"/>
          <a:stretch/>
        </p:blipFill>
        <p:spPr>
          <a:xfrm>
            <a:off x="7454815" y="5050520"/>
            <a:ext cx="4414767" cy="137839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DC8EA39-C33B-BCE6-2892-8CA041B0524A}"/>
              </a:ext>
            </a:extLst>
          </p:cNvPr>
          <p:cNvSpPr txBox="1"/>
          <p:nvPr/>
        </p:nvSpPr>
        <p:spPr>
          <a:xfrm>
            <a:off x="10972799" y="6418306"/>
            <a:ext cx="762453" cy="369332"/>
          </a:xfrm>
          <a:prstGeom prst="rect">
            <a:avLst/>
          </a:prstGeom>
          <a:solidFill>
            <a:srgbClr val="FFE5E5"/>
          </a:solidFill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Z.Y. Xu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60307610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A0A7FDE-AE36-F0AC-2822-6581D32F71F7}"/>
              </a:ext>
            </a:extLst>
          </p:cNvPr>
          <p:cNvSpPr txBox="1"/>
          <p:nvPr/>
        </p:nvSpPr>
        <p:spPr>
          <a:xfrm>
            <a:off x="-99152" y="-21164"/>
            <a:ext cx="12291152" cy="769441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solidFill>
                  <a:schemeClr val="bg1"/>
                </a:solidFill>
              </a:rPr>
              <a:t>Advanced Accelerator Types</a:t>
            </a:r>
            <a:endParaRPr lang="en-GB" sz="4400" dirty="0">
              <a:solidFill>
                <a:schemeClr val="bg1"/>
              </a:solidFill>
            </a:endParaRPr>
          </a:p>
        </p:txBody>
      </p:sp>
      <p:pic>
        <p:nvPicPr>
          <p:cNvPr id="3" name="Picture 2" descr="Table&#10;&#10;Description automatically generated">
            <a:extLst>
              <a:ext uri="{FF2B5EF4-FFF2-40B4-BE49-F238E27FC236}">
                <a16:creationId xmlns:a16="http://schemas.microsoft.com/office/drawing/2014/main" id="{2270F917-CA59-22AC-BD48-3D93FEA296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271975" y="2060138"/>
            <a:ext cx="11126585" cy="437371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771BBE6-3EDC-963E-6AC9-5EA87E8D2267}"/>
              </a:ext>
            </a:extLst>
          </p:cNvPr>
          <p:cNvSpPr txBox="1"/>
          <p:nvPr/>
        </p:nvSpPr>
        <p:spPr>
          <a:xfrm>
            <a:off x="396606" y="896376"/>
            <a:ext cx="11666863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Required parameters for a linear collider with advanced high gradient acceleration [R. Assmann].  Three published parameter cases are listed. This table is taken from the LDG report [N. Mounet (ed.), “European Strategy for Particle Physics - Accelerator R&amp;D Roadmap”, arXiv:2201.07895 CERN-2022-001]</a:t>
            </a:r>
            <a:endParaRPr lang="en-GB" sz="32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4DAAFF2-1D42-B55C-8847-43ED626C586D}"/>
              </a:ext>
            </a:extLst>
          </p:cNvPr>
          <p:cNvSpPr txBox="1"/>
          <p:nvPr/>
        </p:nvSpPr>
        <p:spPr>
          <a:xfrm>
            <a:off x="2536083" y="6351116"/>
            <a:ext cx="87466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</a:rPr>
              <a:t>Dielectric Laser Accelerators (DLAs) may help explore the dark sector</a:t>
            </a:r>
            <a:endParaRPr lang="en-GB" sz="2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463923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SA Image" descr="OSA Image">
            <a:extLst>
              <a:ext uri="{FF2B5EF4-FFF2-40B4-BE49-F238E27FC236}">
                <a16:creationId xmlns:a16="http://schemas.microsoft.com/office/drawing/2014/main" id="{18DE561F-969F-DB22-872C-1F4ACC6848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095" y="779028"/>
            <a:ext cx="6171856" cy="530228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10933D2-2961-161F-3494-38C349EEFD60}"/>
              </a:ext>
            </a:extLst>
          </p:cNvPr>
          <p:cNvSpPr txBox="1"/>
          <p:nvPr/>
        </p:nvSpPr>
        <p:spPr>
          <a:xfrm>
            <a:off x="0" y="-21164"/>
            <a:ext cx="12192000" cy="769441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solidFill>
                  <a:schemeClr val="bg1"/>
                </a:solidFill>
              </a:rPr>
              <a:t>Dielectric Laser Accelerators </a:t>
            </a:r>
            <a:endParaRPr lang="en-GB" sz="4400" dirty="0">
              <a:solidFill>
                <a:schemeClr val="bg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EC69DAD-311F-29A2-4A17-FFD528DCF4BA}"/>
              </a:ext>
            </a:extLst>
          </p:cNvPr>
          <p:cNvSpPr txBox="1"/>
          <p:nvPr/>
        </p:nvSpPr>
        <p:spPr>
          <a:xfrm>
            <a:off x="163530" y="6304002"/>
            <a:ext cx="1132809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Kenneth J. </a:t>
            </a:r>
            <a:r>
              <a:rPr kumimoji="0" lang="en-GB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Leedle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Dylan S. Black, Yu Miao, Karel E. </a:t>
            </a:r>
            <a:r>
              <a:rPr kumimoji="0" lang="en-GB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Urbanek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Andrew Ceballos, </a:t>
            </a:r>
            <a:r>
              <a:rPr kumimoji="0" lang="en-GB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Huiyang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Deng, James S. Harris, Olav </a:t>
            </a:r>
            <a:r>
              <a:rPr kumimoji="0" lang="en-GB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Solgaard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Robert L. Byer, "Phase-dependent laser acceleration of electrons with symmetrically driven silicon dual pillar gratings," Opt. Lett. 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43, 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2181-2184 (2018); 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  <a:hlinkClick r:id="rId3" tooltip="ol-43-9-2181"/>
              </a:rPr>
              <a:t> https://www.osapublishing.org/ol/abstract.cfm?uri=ol-43-9-2181</a:t>
            </a:r>
            <a:endParaRPr lang="en-GB" sz="2800" dirty="0"/>
          </a:p>
        </p:txBody>
      </p:sp>
      <p:pic>
        <p:nvPicPr>
          <p:cNvPr id="7" name="OSA Image" descr="OSA Image">
            <a:extLst>
              <a:ext uri="{FF2B5EF4-FFF2-40B4-BE49-F238E27FC236}">
                <a16:creationId xmlns:a16="http://schemas.microsoft.com/office/drawing/2014/main" id="{63426133-F618-897B-5688-745F6AE6BA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61878" y="818535"/>
            <a:ext cx="3704994" cy="526277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7BD8745-8DB9-AB9F-4633-F52196AC538A}"/>
              </a:ext>
            </a:extLst>
          </p:cNvPr>
          <p:cNvSpPr txBox="1"/>
          <p:nvPr/>
        </p:nvSpPr>
        <p:spPr>
          <a:xfrm>
            <a:off x="10377318" y="918639"/>
            <a:ext cx="1799993" cy="48013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Dual pillar dual-drive mode profiles with force vectors superimposed on the 𝐸𝑧 acceleration field </a:t>
            </a:r>
            <a:r>
              <a:rPr lang="en-GB" dirty="0" err="1"/>
              <a:t>color</a:t>
            </a:r>
            <a:r>
              <a:rPr lang="en-GB" dirty="0"/>
              <a:t> map at different relative drive phases.</a:t>
            </a:r>
          </a:p>
          <a:p>
            <a:r>
              <a:rPr lang="en-GB" dirty="0"/>
              <a:t>Insets show accelerating and deflecting gradients across  channel for illustrated optical phases 𝜃. </a:t>
            </a:r>
          </a:p>
        </p:txBody>
      </p:sp>
      <p:sp>
        <p:nvSpPr>
          <p:cNvPr id="10" name="Rectangle 1">
            <a:extLst>
              <a:ext uri="{FF2B5EF4-FFF2-40B4-BE49-F238E27FC236}">
                <a16:creationId xmlns:a16="http://schemas.microsoft.com/office/drawing/2014/main" id="{BF11F571-EFE4-1C83-3117-BB98BBE838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222222"/>
                </a:solidFill>
                <a:effectLst/>
                <a:latin typeface="Archivo"/>
              </a:rPr>
              <a:t>The insets show the accelerating and deflecting gradients across the channel for illustrated optical phases </a:t>
            </a: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222222"/>
                </a:solidFill>
                <a:effectLst/>
                <a:latin typeface="GyrePagellaMathJax_Normal"/>
              </a:rPr>
              <a:t>𝜃</a:t>
            </a:r>
            <a:r>
              <a:rPr kumimoji="0" lang="en-US" altLang="en-US" sz="900" b="0" i="0" u="none" strike="noStrike" cap="none" normalizeH="0" baseline="0">
                <a:ln>
                  <a:noFill/>
                </a:ln>
                <a:solidFill>
                  <a:srgbClr val="222222"/>
                </a:solidFill>
                <a:effectLst/>
                <a:latin typeface="Archivo"/>
              </a:rPr>
              <a:t>θ</a:t>
            </a: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222222"/>
                </a:solidFill>
                <a:effectLst/>
                <a:latin typeface="Archivo"/>
              </a:rPr>
              <a:t>. </a:t>
            </a:r>
            <a:r>
              <a:rPr kumimoji="0" lang="en-US" altLang="en-US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F502518-BC20-237B-F84B-A192F0F82261}"/>
              </a:ext>
            </a:extLst>
          </p:cNvPr>
          <p:cNvSpPr txBox="1"/>
          <p:nvPr/>
        </p:nvSpPr>
        <p:spPr>
          <a:xfrm>
            <a:off x="317649" y="723660"/>
            <a:ext cx="2062565" cy="53553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Scanning electron micrograph of the dual pillar accelerator structure. </a:t>
            </a:r>
          </a:p>
          <a:p>
            <a:endParaRPr lang="en-GB" dirty="0">
              <a:solidFill>
                <a:schemeClr val="bg1"/>
              </a:solidFill>
            </a:endParaRPr>
          </a:p>
          <a:p>
            <a:endParaRPr lang="en-GB" dirty="0">
              <a:solidFill>
                <a:schemeClr val="bg1"/>
              </a:solidFill>
            </a:endParaRPr>
          </a:p>
          <a:p>
            <a:endParaRPr lang="en-GB" dirty="0">
              <a:solidFill>
                <a:schemeClr val="bg1"/>
              </a:solidFill>
            </a:endParaRPr>
          </a:p>
          <a:p>
            <a:endParaRPr lang="en-GB" dirty="0">
              <a:solidFill>
                <a:schemeClr val="bg1"/>
              </a:solidFill>
            </a:endParaRPr>
          </a:p>
          <a:p>
            <a:endParaRPr lang="en-GB" dirty="0">
              <a:solidFill>
                <a:schemeClr val="bg1"/>
              </a:solidFill>
            </a:endParaRPr>
          </a:p>
          <a:p>
            <a:endParaRPr lang="en-GB" dirty="0">
              <a:solidFill>
                <a:schemeClr val="bg1"/>
              </a:solidFill>
            </a:endParaRPr>
          </a:p>
          <a:p>
            <a:endParaRPr lang="en-GB" dirty="0">
              <a:solidFill>
                <a:schemeClr val="bg1"/>
              </a:solidFill>
            </a:endParaRPr>
          </a:p>
          <a:p>
            <a:endParaRPr lang="en-GB" dirty="0">
              <a:solidFill>
                <a:schemeClr val="bg1"/>
              </a:solidFill>
            </a:endParaRPr>
          </a:p>
          <a:p>
            <a:endParaRPr lang="en-GB" dirty="0">
              <a:solidFill>
                <a:schemeClr val="bg1"/>
              </a:solidFill>
            </a:endParaRPr>
          </a:p>
          <a:p>
            <a:r>
              <a:rPr lang="en-GB" dirty="0">
                <a:solidFill>
                  <a:schemeClr val="bg1"/>
                </a:solidFill>
              </a:rPr>
              <a:t>The structure has 14 periods and its 15 </a:t>
            </a:r>
            <a:r>
              <a:rPr lang="en-GB" dirty="0" err="1">
                <a:solidFill>
                  <a:schemeClr val="bg1"/>
                </a:solidFill>
              </a:rPr>
              <a:t>μm</a:t>
            </a:r>
            <a:r>
              <a:rPr lang="en-GB" dirty="0">
                <a:solidFill>
                  <a:schemeClr val="bg1"/>
                </a:solidFill>
              </a:rPr>
              <a:t> long gratings are sitting on a 75 </a:t>
            </a:r>
            <a:r>
              <a:rPr lang="en-GB" dirty="0" err="1">
                <a:solidFill>
                  <a:schemeClr val="bg1"/>
                </a:solidFill>
              </a:rPr>
              <a:t>μm</a:t>
            </a:r>
            <a:r>
              <a:rPr lang="en-GB" dirty="0">
                <a:solidFill>
                  <a:schemeClr val="bg1"/>
                </a:solidFill>
              </a:rPr>
              <a:t> tall mesa. </a:t>
            </a:r>
          </a:p>
        </p:txBody>
      </p:sp>
    </p:spTree>
    <p:extLst>
      <p:ext uri="{BB962C8B-B14F-4D97-AF65-F5344CB8AC3E}">
        <p14:creationId xmlns:p14="http://schemas.microsoft.com/office/powerpoint/2010/main" val="308696711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1000">
              <a:schemeClr val="accent5">
                <a:lumMod val="5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5">
                <a:lumMod val="5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22450B3-30DA-5946-1699-D74E5578C9DD}"/>
              </a:ext>
            </a:extLst>
          </p:cNvPr>
          <p:cNvSpPr txBox="1"/>
          <p:nvPr/>
        </p:nvSpPr>
        <p:spPr>
          <a:xfrm>
            <a:off x="3338111" y="3038545"/>
            <a:ext cx="601709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i="1" dirty="0">
                <a:solidFill>
                  <a:schemeClr val="bg1"/>
                </a:solidFill>
              </a:rPr>
              <a:t>back to the next generation </a:t>
            </a:r>
            <a:endParaRPr lang="en-GB" sz="40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641194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9D02414-9A4E-5104-99D0-62F28BAD9964}"/>
              </a:ext>
            </a:extLst>
          </p:cNvPr>
          <p:cNvSpPr txBox="1"/>
          <p:nvPr/>
        </p:nvSpPr>
        <p:spPr>
          <a:xfrm>
            <a:off x="-99152" y="-21164"/>
            <a:ext cx="12291152" cy="769441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>
                <a:solidFill>
                  <a:prstClr val="white"/>
                </a:solidFill>
                <a:latin typeface="Calibri" panose="020F0502020204030204"/>
              </a:rPr>
              <a:t>E</a:t>
            </a:r>
            <a:r>
              <a:rPr kumimoji="0" lang="en-US" sz="4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nergy</a:t>
            </a: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efficiency: Higgs factories</a:t>
            </a:r>
            <a:endParaRPr kumimoji="0" lang="en-GB" sz="4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08AD0AF-007A-F7AB-224F-B1B675EEFA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1938" y="1025487"/>
            <a:ext cx="8835952" cy="505416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E83B17D-ADDD-CC9F-E8E3-C274E568A1ED}"/>
              </a:ext>
            </a:extLst>
          </p:cNvPr>
          <p:cNvSpPr txBox="1"/>
          <p:nvPr/>
        </p:nvSpPr>
        <p:spPr>
          <a:xfrm>
            <a:off x="1075980" y="6334780"/>
            <a:ext cx="1054314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dirty="0"/>
              <a:t>Total luminosity per electrical power. (</a:t>
            </a:r>
            <a:r>
              <a:rPr lang="fr-FR" sz="2800" dirty="0"/>
              <a:t>Nature Physics vol. 16, 402, 2020</a:t>
            </a:r>
            <a:r>
              <a:rPr lang="fr-FR" sz="2800" b="0" i="0" dirty="0">
                <a:solidFill>
                  <a:srgbClr val="222222"/>
                </a:solidFill>
                <a:effectLst/>
                <a:latin typeface="-apple-system"/>
              </a:rPr>
              <a:t>)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34408966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9D02414-9A4E-5104-99D0-62F28BAD9964}"/>
              </a:ext>
            </a:extLst>
          </p:cNvPr>
          <p:cNvSpPr txBox="1"/>
          <p:nvPr/>
        </p:nvSpPr>
        <p:spPr>
          <a:xfrm>
            <a:off x="-99152" y="-21164"/>
            <a:ext cx="12291152" cy="769441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solidFill>
                  <a:schemeClr val="bg1"/>
                </a:solidFill>
              </a:rPr>
              <a:t>Carbon Footprint - examples</a:t>
            </a:r>
            <a:endParaRPr lang="en-GB" sz="4400" dirty="0">
              <a:solidFill>
                <a:schemeClr val="bg1"/>
              </a:solidFill>
            </a:endParaRPr>
          </a:p>
        </p:txBody>
      </p:sp>
      <p:sp>
        <p:nvSpPr>
          <p:cNvPr id="5" name="Textfeld 3">
            <a:extLst>
              <a:ext uri="{FF2B5EF4-FFF2-40B4-BE49-F238E27FC236}">
                <a16:creationId xmlns:a16="http://schemas.microsoft.com/office/drawing/2014/main" id="{6853E9BB-A71E-F440-4FAF-1E2F2A7D031E}"/>
              </a:ext>
            </a:extLst>
          </p:cNvPr>
          <p:cNvSpPr txBox="1"/>
          <p:nvPr/>
        </p:nvSpPr>
        <p:spPr>
          <a:xfrm>
            <a:off x="10005989" y="1045715"/>
            <a:ext cx="1656331" cy="307707"/>
          </a:xfrm>
          <a:prstGeom prst="rect">
            <a:avLst/>
          </a:prstGeom>
          <a:solidFill>
            <a:schemeClr val="accent6">
              <a:lumMod val="10000"/>
              <a:lumOff val="90000"/>
            </a:schemeClr>
          </a:solidFill>
        </p:spPr>
        <p:txBody>
          <a:bodyPr wrap="square" rtlCol="0">
            <a:noAutofit/>
          </a:bodyPr>
          <a:lstStyle/>
          <a:p>
            <a:pPr marL="0" marR="0" lvl="0" indent="0" algn="ctr" defTabSz="91428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Patrick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Janot</a:t>
            </a:r>
            <a:endParaRPr kumimoji="0" lang="de-AT" sz="18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D1CC1B76-C581-204F-A007-AD01004A96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0917801"/>
              </p:ext>
            </p:extLst>
          </p:nvPr>
        </p:nvGraphicFramePr>
        <p:xfrm>
          <a:off x="1284110" y="1865025"/>
          <a:ext cx="6413185" cy="914400"/>
        </p:xfrm>
        <a:graphic>
          <a:graphicData uri="http://schemas.openxmlformats.org/drawingml/2006/table">
            <a:tbl>
              <a:tblPr firstRow="1" bandRow="1"/>
              <a:tblGrid>
                <a:gridCol w="1282637">
                  <a:extLst>
                    <a:ext uri="{9D8B030D-6E8A-4147-A177-3AD203B41FA5}">
                      <a16:colId xmlns:a16="http://schemas.microsoft.com/office/drawing/2014/main" val="1677307301"/>
                    </a:ext>
                  </a:extLst>
                </a:gridCol>
                <a:gridCol w="1282637">
                  <a:extLst>
                    <a:ext uri="{9D8B030D-6E8A-4147-A177-3AD203B41FA5}">
                      <a16:colId xmlns:a16="http://schemas.microsoft.com/office/drawing/2014/main" val="1959488473"/>
                    </a:ext>
                  </a:extLst>
                </a:gridCol>
                <a:gridCol w="1282637">
                  <a:extLst>
                    <a:ext uri="{9D8B030D-6E8A-4147-A177-3AD203B41FA5}">
                      <a16:colId xmlns:a16="http://schemas.microsoft.com/office/drawing/2014/main" val="2185513850"/>
                    </a:ext>
                  </a:extLst>
                </a:gridCol>
                <a:gridCol w="1282637">
                  <a:extLst>
                    <a:ext uri="{9D8B030D-6E8A-4147-A177-3AD203B41FA5}">
                      <a16:colId xmlns:a16="http://schemas.microsoft.com/office/drawing/2014/main" val="3866567788"/>
                    </a:ext>
                  </a:extLst>
                </a:gridCol>
                <a:gridCol w="1282637">
                  <a:extLst>
                    <a:ext uri="{9D8B030D-6E8A-4147-A177-3AD203B41FA5}">
                      <a16:colId xmlns:a16="http://schemas.microsoft.com/office/drawing/2014/main" val="2072653704"/>
                    </a:ext>
                  </a:extLst>
                </a:gridCol>
              </a:tblGrid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9pPr>
                    </a:lstStyle>
                    <a:p>
                      <a:pPr algn="ctr"/>
                      <a:r>
                        <a:rPr lang="en-GB" sz="2400" dirty="0">
                          <a:solidFill>
                            <a:schemeClr val="tx1"/>
                          </a:solidFill>
                        </a:rPr>
                        <a:t>CLIC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9pPr>
                    </a:lstStyle>
                    <a:p>
                      <a:pPr algn="ctr"/>
                      <a:r>
                        <a:rPr lang="en-GB" sz="2400" dirty="0">
                          <a:solidFill>
                            <a:schemeClr val="tx1"/>
                          </a:solidFill>
                        </a:rPr>
                        <a:t>ILC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9pPr>
                    </a:lstStyle>
                    <a:p>
                      <a:pPr algn="ctr"/>
                      <a:r>
                        <a:rPr lang="en-GB" sz="2400" dirty="0">
                          <a:solidFill>
                            <a:schemeClr val="tx1"/>
                          </a:solidFill>
                        </a:rPr>
                        <a:t>C</a:t>
                      </a:r>
                      <a:r>
                        <a:rPr lang="en-GB" sz="2400" baseline="3000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GB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9pPr>
                    </a:lstStyle>
                    <a:p>
                      <a:pPr algn="ctr"/>
                      <a:r>
                        <a:rPr lang="en-GB" sz="2400" dirty="0">
                          <a:solidFill>
                            <a:schemeClr val="tx1"/>
                          </a:solidFill>
                        </a:rPr>
                        <a:t>FCC-</a:t>
                      </a:r>
                      <a:r>
                        <a:rPr lang="en-GB" sz="2400" dirty="0" err="1">
                          <a:solidFill>
                            <a:schemeClr val="tx1"/>
                          </a:solidFill>
                        </a:rPr>
                        <a:t>ee</a:t>
                      </a:r>
                      <a:endParaRPr lang="en-GB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9pPr>
                    </a:lstStyle>
                    <a:p>
                      <a:pPr algn="ctr"/>
                      <a:r>
                        <a:rPr lang="en-GB" sz="2400" dirty="0">
                          <a:solidFill>
                            <a:schemeClr val="tx1"/>
                          </a:solidFill>
                        </a:rPr>
                        <a:t>CEPC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729677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9pPr>
                    </a:lstStyle>
                    <a:p>
                      <a:pPr algn="ctr"/>
                      <a:r>
                        <a:rPr lang="en-GB" sz="2400" b="1" dirty="0">
                          <a:solidFill>
                            <a:srgbClr val="FF0000"/>
                          </a:solidFill>
                        </a:rPr>
                        <a:t>0.8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C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9pPr>
                    </a:lstStyle>
                    <a:p>
                      <a:pPr algn="ctr"/>
                      <a:r>
                        <a:rPr lang="en-GB" sz="2400" b="1" dirty="0">
                          <a:solidFill>
                            <a:srgbClr val="FF0000"/>
                          </a:solidFill>
                        </a:rPr>
                        <a:t>0.9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C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9pPr>
                    </a:lstStyle>
                    <a:p>
                      <a:pPr algn="ctr"/>
                      <a:r>
                        <a:rPr lang="en-GB" sz="2400" b="1" dirty="0">
                          <a:solidFill>
                            <a:srgbClr val="FF0000"/>
                          </a:solidFill>
                        </a:rPr>
                        <a:t>0.9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C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9pPr>
                    </a:lstStyle>
                    <a:p>
                      <a:pPr algn="ctr"/>
                      <a:r>
                        <a:rPr lang="en-GB" sz="2400" b="1" dirty="0">
                          <a:solidFill>
                            <a:srgbClr val="FF0000"/>
                          </a:solidFill>
                        </a:rPr>
                        <a:t>1.1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C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9pPr>
                    </a:lstStyle>
                    <a:p>
                      <a:pPr algn="ctr"/>
                      <a:r>
                        <a:rPr lang="en-GB" sz="2400" b="1" dirty="0">
                          <a:solidFill>
                            <a:srgbClr val="FF0000"/>
                          </a:solidFill>
                        </a:rPr>
                        <a:t>2.0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CFF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2974564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C91FF1B3-DB05-196C-A9CB-C45A42C66B2E}"/>
              </a:ext>
            </a:extLst>
          </p:cNvPr>
          <p:cNvSpPr txBox="1"/>
          <p:nvPr/>
        </p:nvSpPr>
        <p:spPr>
          <a:xfrm>
            <a:off x="448305" y="968735"/>
            <a:ext cx="815179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GB" sz="2400" b="1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TWh</a:t>
            </a:r>
            <a:r>
              <a:rPr kumimoji="1" lang="en-GB" sz="2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 / year for the “Higgs factory” centre-of-mass energy</a:t>
            </a:r>
            <a:endParaRPr lang="en-GB" sz="20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2FDD955-8709-1624-1110-1D43BDA0E1A7}"/>
              </a:ext>
            </a:extLst>
          </p:cNvPr>
          <p:cNvSpPr txBox="1"/>
          <p:nvPr/>
        </p:nvSpPr>
        <p:spPr>
          <a:xfrm>
            <a:off x="-66741" y="1396792"/>
            <a:ext cx="812338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069010" marR="0" lvl="2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9900"/>
              </a:buClr>
              <a:buSzPct val="65000"/>
              <a:tabLst/>
              <a:defRPr/>
            </a:pPr>
            <a:r>
              <a:rPr kumimoji="1" lang="en-GB" sz="1600" b="1" i="0" u="none" strike="noStrike" kern="0" cap="none" spc="0" normalizeH="0" baseline="0" noProof="0" dirty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Corbel"/>
              </a:rPr>
              <a:t>√s = 240 GeV for CEPC/FCC-</a:t>
            </a:r>
            <a:r>
              <a:rPr kumimoji="1" lang="en-GB" sz="1600" b="1" i="0" u="none" strike="noStrike" kern="0" cap="none" spc="0" normalizeH="0" baseline="0" noProof="0" dirty="0" err="1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Corbel"/>
              </a:rPr>
              <a:t>ee</a:t>
            </a:r>
            <a:r>
              <a:rPr kumimoji="1" lang="en-GB" sz="1600" b="1" i="0" u="none" strike="noStrike" kern="0" cap="none" spc="0" normalizeH="0" baseline="0" noProof="0" dirty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Corbel"/>
              </a:rPr>
              <a:t>, 250 GeV for ILC/C</a:t>
            </a:r>
            <a:r>
              <a:rPr kumimoji="1" lang="en-GB" sz="1600" b="1" i="0" u="none" strike="noStrike" kern="0" cap="none" spc="0" normalizeH="0" baseline="30000" noProof="0" dirty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Corbel"/>
              </a:rPr>
              <a:t>3</a:t>
            </a:r>
            <a:r>
              <a:rPr kumimoji="1" lang="en-GB" sz="1600" b="1" i="0" u="none" strike="noStrike" kern="0" cap="none" spc="0" normalizeH="0" baseline="0" noProof="0" dirty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Corbel"/>
              </a:rPr>
              <a:t>, 380 GeV for CLIC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E2EA6216-E55B-EE96-36DF-DD6628C849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1605251"/>
              </p:ext>
            </p:extLst>
          </p:nvPr>
        </p:nvGraphicFramePr>
        <p:xfrm>
          <a:off x="1917593" y="3547605"/>
          <a:ext cx="6584960" cy="914400"/>
        </p:xfrm>
        <a:graphic>
          <a:graphicData uri="http://schemas.openxmlformats.org/drawingml/2006/table">
            <a:tbl>
              <a:tblPr firstRow="1" bandRow="1"/>
              <a:tblGrid>
                <a:gridCol w="1316992">
                  <a:extLst>
                    <a:ext uri="{9D8B030D-6E8A-4147-A177-3AD203B41FA5}">
                      <a16:colId xmlns:a16="http://schemas.microsoft.com/office/drawing/2014/main" val="1677307301"/>
                    </a:ext>
                  </a:extLst>
                </a:gridCol>
                <a:gridCol w="1316992">
                  <a:extLst>
                    <a:ext uri="{9D8B030D-6E8A-4147-A177-3AD203B41FA5}">
                      <a16:colId xmlns:a16="http://schemas.microsoft.com/office/drawing/2014/main" val="1959488473"/>
                    </a:ext>
                  </a:extLst>
                </a:gridCol>
                <a:gridCol w="1114378">
                  <a:extLst>
                    <a:ext uri="{9D8B030D-6E8A-4147-A177-3AD203B41FA5}">
                      <a16:colId xmlns:a16="http://schemas.microsoft.com/office/drawing/2014/main" val="2185513850"/>
                    </a:ext>
                  </a:extLst>
                </a:gridCol>
                <a:gridCol w="1316992">
                  <a:extLst>
                    <a:ext uri="{9D8B030D-6E8A-4147-A177-3AD203B41FA5}">
                      <a16:colId xmlns:a16="http://schemas.microsoft.com/office/drawing/2014/main" val="3135891594"/>
                    </a:ext>
                  </a:extLst>
                </a:gridCol>
                <a:gridCol w="1519606">
                  <a:extLst>
                    <a:ext uri="{9D8B030D-6E8A-4147-A177-3AD203B41FA5}">
                      <a16:colId xmlns:a16="http://schemas.microsoft.com/office/drawing/2014/main" val="3866567788"/>
                    </a:ext>
                  </a:extLst>
                </a:gridCol>
              </a:tblGrid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9pPr>
                    </a:lstStyle>
                    <a:p>
                      <a:pPr algn="ctr"/>
                      <a:r>
                        <a:rPr lang="en-GB" sz="2400" dirty="0">
                          <a:solidFill>
                            <a:schemeClr val="tx1"/>
                          </a:solidFill>
                        </a:rPr>
                        <a:t>CLIC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9pPr>
                    </a:lstStyle>
                    <a:p>
                      <a:pPr algn="ctr"/>
                      <a:r>
                        <a:rPr lang="en-GB" sz="2400" dirty="0">
                          <a:solidFill>
                            <a:schemeClr val="tx1"/>
                          </a:solidFill>
                        </a:rPr>
                        <a:t>ILC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9pPr>
                    </a:lstStyle>
                    <a:p>
                      <a:pPr algn="ctr"/>
                      <a:r>
                        <a:rPr lang="en-GB" sz="2400" dirty="0">
                          <a:solidFill>
                            <a:schemeClr val="tx1"/>
                          </a:solidFill>
                        </a:rPr>
                        <a:t>C</a:t>
                      </a:r>
                      <a:r>
                        <a:rPr lang="en-GB" sz="2400" baseline="3000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GB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9pPr>
                    </a:lstStyle>
                    <a:p>
                      <a:pPr algn="ctr"/>
                      <a:r>
                        <a:rPr lang="en-GB" sz="2400" dirty="0">
                          <a:solidFill>
                            <a:schemeClr val="tx1"/>
                          </a:solidFill>
                        </a:rPr>
                        <a:t>CEPC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9pPr>
                    </a:lstStyle>
                    <a:p>
                      <a:pPr algn="ctr"/>
                      <a:r>
                        <a:rPr lang="en-GB" sz="2400" dirty="0">
                          <a:solidFill>
                            <a:schemeClr val="tx2"/>
                          </a:solidFill>
                        </a:rPr>
                        <a:t>FCC-</a:t>
                      </a:r>
                      <a:r>
                        <a:rPr lang="en-GB" sz="2400" dirty="0" err="1">
                          <a:solidFill>
                            <a:schemeClr val="tx2"/>
                          </a:solidFill>
                        </a:rPr>
                        <a:t>ee</a:t>
                      </a:r>
                      <a:endParaRPr lang="en-GB" sz="2400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729677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9pPr>
                    </a:lstStyle>
                    <a:p>
                      <a:pPr algn="ctr"/>
                      <a:r>
                        <a:rPr lang="en-GB" sz="2400" b="1" dirty="0">
                          <a:solidFill>
                            <a:srgbClr val="FF0000"/>
                          </a:solidFill>
                        </a:rPr>
                        <a:t>30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C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9pPr>
                    </a:lstStyle>
                    <a:p>
                      <a:pPr algn="ctr"/>
                      <a:r>
                        <a:rPr lang="en-GB" sz="2400" b="1" dirty="0">
                          <a:solidFill>
                            <a:srgbClr val="FF0000"/>
                          </a:solidFill>
                        </a:rPr>
                        <a:t>20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C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9pPr>
                    </a:lstStyle>
                    <a:p>
                      <a:pPr algn="ctr"/>
                      <a:r>
                        <a:rPr lang="en-GB" sz="2400" b="1" dirty="0">
                          <a:solidFill>
                            <a:srgbClr val="FF0000"/>
                          </a:solidFill>
                        </a:rPr>
                        <a:t>21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C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9pPr>
                    </a:lstStyle>
                    <a:p>
                      <a:pPr algn="ctr"/>
                      <a:r>
                        <a:rPr lang="en-GB" sz="2400" b="1" dirty="0">
                          <a:solidFill>
                            <a:srgbClr val="FF0000"/>
                          </a:solidFill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C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9pPr>
                    </a:lstStyle>
                    <a:p>
                      <a:pPr algn="ctr"/>
                      <a:r>
                        <a:rPr lang="en-GB" sz="2400" b="1" dirty="0">
                          <a:solidFill>
                            <a:srgbClr val="16A117"/>
                          </a:solidFill>
                        </a:rPr>
                        <a:t>3.3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CFF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2974564"/>
                  </a:ext>
                </a:extLst>
              </a:tr>
            </a:tbl>
          </a:graphicData>
        </a:graphic>
      </p:graphicFrame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1BE8A8A3-F81D-04A6-2604-0E99B8FE5A25}"/>
              </a:ext>
            </a:extLst>
          </p:cNvPr>
          <p:cNvCxnSpPr>
            <a:cxnSpLocks/>
          </p:cNvCxnSpPr>
          <p:nvPr/>
        </p:nvCxnSpPr>
        <p:spPr bwMode="auto">
          <a:xfrm flipH="1">
            <a:off x="8302832" y="4093537"/>
            <a:ext cx="745634" cy="221741"/>
          </a:xfrm>
          <a:prstGeom prst="straightConnector1">
            <a:avLst/>
          </a:prstGeom>
          <a:solidFill>
            <a:srgbClr val="CCECFF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C986DFC0-2593-37D1-1B7B-F874F407C014}"/>
              </a:ext>
            </a:extLst>
          </p:cNvPr>
          <p:cNvSpPr txBox="1"/>
          <p:nvPr/>
        </p:nvSpPr>
        <p:spPr>
          <a:xfrm>
            <a:off x="573165" y="2990405"/>
            <a:ext cx="712413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50000"/>
              <a:tabLst/>
              <a:defRPr/>
            </a:pPr>
            <a:r>
              <a:rPr kumimoji="1" lang="en-GB" sz="2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  Energy consumption in MWh  / Higgs 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745CE36-0AFC-B637-0D21-3F190D9031D9}"/>
              </a:ext>
            </a:extLst>
          </p:cNvPr>
          <p:cNvSpPr txBox="1"/>
          <p:nvPr/>
        </p:nvSpPr>
        <p:spPr>
          <a:xfrm>
            <a:off x="9107512" y="3735167"/>
            <a:ext cx="252763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5725" marR="0" lvl="3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0099"/>
              </a:buClr>
              <a:buSzPct val="75000"/>
              <a:buFont typeface="Zapf Dingbats" charset="2"/>
              <a:buNone/>
              <a:tabLst/>
              <a:defRPr/>
            </a:pPr>
            <a:r>
              <a:rPr kumimoji="1" lang="en-GB" sz="1600" b="1" kern="0" dirty="0">
                <a:solidFill>
                  <a:srgbClr val="CC0099"/>
                </a:solidFill>
                <a:latin typeface="Corbel"/>
              </a:rPr>
              <a:t>b</a:t>
            </a:r>
            <a:r>
              <a:rPr kumimoji="1" lang="en-GB" sz="1600" b="1" i="0" u="none" strike="noStrike" kern="0" cap="none" spc="0" normalizeH="0" baseline="0" noProof="0" dirty="0" err="1">
                <a:ln>
                  <a:noFill/>
                </a:ln>
                <a:solidFill>
                  <a:srgbClr val="CC0099"/>
                </a:solidFill>
                <a:effectLst/>
                <a:uLnTx/>
                <a:uFillTx/>
                <a:latin typeface="Corbel"/>
              </a:rPr>
              <a:t>ecomes</a:t>
            </a:r>
            <a:r>
              <a:rPr kumimoji="1" lang="en-GB" sz="1600" b="1" i="0" u="none" strike="noStrike" kern="0" cap="none" spc="0" normalizeH="0" baseline="0" noProof="0" dirty="0">
                <a:ln>
                  <a:noFill/>
                </a:ln>
                <a:solidFill>
                  <a:srgbClr val="CC0099"/>
                </a:solidFill>
                <a:effectLst/>
                <a:uLnTx/>
                <a:uFillTx/>
                <a:latin typeface="Corbel"/>
              </a:rPr>
              <a:t> </a:t>
            </a:r>
            <a:r>
              <a:rPr kumimoji="1" lang="en-GB" sz="1600" b="1" i="0" u="none" strike="noStrike" kern="0" cap="none" spc="0" normalizeH="0" baseline="0" noProof="0" dirty="0">
                <a:ln>
                  <a:noFill/>
                </a:ln>
                <a:solidFill>
                  <a:srgbClr val="16A117"/>
                </a:solidFill>
                <a:effectLst/>
                <a:uLnTx/>
                <a:uFillTx/>
                <a:latin typeface="Corbel"/>
              </a:rPr>
              <a:t>2 MWh / Higgs  </a:t>
            </a:r>
            <a:r>
              <a:rPr kumimoji="1" lang="en-GB" sz="1600" b="1" i="0" u="none" strike="noStrike" kern="0" cap="none" spc="0" normalizeH="0" baseline="0" noProof="0" dirty="0">
                <a:ln>
                  <a:noFill/>
                </a:ln>
                <a:solidFill>
                  <a:srgbClr val="CC0099"/>
                </a:solidFill>
                <a:effectLst/>
                <a:uLnTx/>
                <a:uFillTx/>
                <a:latin typeface="Corbel"/>
              </a:rPr>
              <a:t>for FCC-</a:t>
            </a:r>
            <a:r>
              <a:rPr kumimoji="1" lang="en-GB" sz="1600" b="1" i="0" u="none" strike="noStrike" kern="0" cap="none" spc="0" normalizeH="0" baseline="0" noProof="0" dirty="0" err="1">
                <a:ln>
                  <a:noFill/>
                </a:ln>
                <a:solidFill>
                  <a:srgbClr val="CC0099"/>
                </a:solidFill>
                <a:effectLst/>
                <a:uLnTx/>
                <a:uFillTx/>
                <a:latin typeface="Corbel"/>
              </a:rPr>
              <a:t>ee</a:t>
            </a:r>
            <a:r>
              <a:rPr kumimoji="1" lang="en-GB" sz="1600" b="1" i="0" u="none" strike="noStrike" kern="0" cap="none" spc="0" normalizeH="0" baseline="0" noProof="0" dirty="0">
                <a:ln>
                  <a:noFill/>
                </a:ln>
                <a:solidFill>
                  <a:srgbClr val="CC0099"/>
                </a:solidFill>
                <a:effectLst/>
                <a:uLnTx/>
                <a:uFillTx/>
                <a:latin typeface="Corbel"/>
              </a:rPr>
              <a:t> with 4 IPs</a:t>
            </a:r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CC129282-9E7A-40B3-C425-35D6EC5FC3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1178457"/>
              </p:ext>
            </p:extLst>
          </p:nvPr>
        </p:nvGraphicFramePr>
        <p:xfrm>
          <a:off x="489241" y="5331732"/>
          <a:ext cx="11213515" cy="914400"/>
        </p:xfrm>
        <a:graphic>
          <a:graphicData uri="http://schemas.openxmlformats.org/drawingml/2006/table">
            <a:tbl>
              <a:tblPr firstRow="1" bandRow="1"/>
              <a:tblGrid>
                <a:gridCol w="2242703">
                  <a:extLst>
                    <a:ext uri="{9D8B030D-6E8A-4147-A177-3AD203B41FA5}">
                      <a16:colId xmlns:a16="http://schemas.microsoft.com/office/drawing/2014/main" val="1677307301"/>
                    </a:ext>
                  </a:extLst>
                </a:gridCol>
                <a:gridCol w="2242703">
                  <a:extLst>
                    <a:ext uri="{9D8B030D-6E8A-4147-A177-3AD203B41FA5}">
                      <a16:colId xmlns:a16="http://schemas.microsoft.com/office/drawing/2014/main" val="1959488473"/>
                    </a:ext>
                  </a:extLst>
                </a:gridCol>
                <a:gridCol w="2242703">
                  <a:extLst>
                    <a:ext uri="{9D8B030D-6E8A-4147-A177-3AD203B41FA5}">
                      <a16:colId xmlns:a16="http://schemas.microsoft.com/office/drawing/2014/main" val="2185513850"/>
                    </a:ext>
                  </a:extLst>
                </a:gridCol>
                <a:gridCol w="2242703">
                  <a:extLst>
                    <a:ext uri="{9D8B030D-6E8A-4147-A177-3AD203B41FA5}">
                      <a16:colId xmlns:a16="http://schemas.microsoft.com/office/drawing/2014/main" val="3866567788"/>
                    </a:ext>
                  </a:extLst>
                </a:gridCol>
                <a:gridCol w="2242703">
                  <a:extLst>
                    <a:ext uri="{9D8B030D-6E8A-4147-A177-3AD203B41FA5}">
                      <a16:colId xmlns:a16="http://schemas.microsoft.com/office/drawing/2014/main" val="2072653704"/>
                    </a:ext>
                  </a:extLst>
                </a:gridCol>
              </a:tblGrid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9pPr>
                    </a:lstStyle>
                    <a:p>
                      <a:pPr algn="ctr"/>
                      <a:r>
                        <a:rPr lang="en-GB" sz="2400" dirty="0">
                          <a:solidFill>
                            <a:schemeClr val="tx1"/>
                          </a:solidFill>
                        </a:rPr>
                        <a:t>CLIC@CERN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9pPr>
                    </a:lstStyle>
                    <a:p>
                      <a:pPr algn="ctr"/>
                      <a:r>
                        <a:rPr lang="en-GB" sz="2400" dirty="0">
                          <a:solidFill>
                            <a:schemeClr val="tx1"/>
                          </a:solidFill>
                        </a:rPr>
                        <a:t>ILC@KEK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9pPr>
                    </a:lstStyle>
                    <a:p>
                      <a:pPr algn="ctr"/>
                      <a:r>
                        <a:rPr lang="en-GB" sz="2400" dirty="0">
                          <a:solidFill>
                            <a:schemeClr val="tx1"/>
                          </a:solidFill>
                        </a:rPr>
                        <a:t>C</a:t>
                      </a:r>
                      <a:r>
                        <a:rPr lang="en-GB" sz="2400" baseline="30000" dirty="0">
                          <a:solidFill>
                            <a:schemeClr val="tx1"/>
                          </a:solidFill>
                        </a:rPr>
                        <a:t>3</a:t>
                      </a:r>
                      <a:r>
                        <a:rPr lang="en-GB" sz="2400" baseline="0" dirty="0">
                          <a:solidFill>
                            <a:schemeClr val="tx1"/>
                          </a:solidFill>
                        </a:rPr>
                        <a:t>@FNAL</a:t>
                      </a:r>
                      <a:endParaRPr lang="en-GB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9pPr>
                    </a:lstStyle>
                    <a:p>
                      <a:pPr algn="ctr"/>
                      <a:r>
                        <a:rPr lang="en-GB" sz="2400" dirty="0" err="1">
                          <a:solidFill>
                            <a:schemeClr val="tx1"/>
                          </a:solidFill>
                        </a:rPr>
                        <a:t>CEPC@China</a:t>
                      </a:r>
                      <a:endParaRPr lang="en-GB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9pPr>
                    </a:lstStyle>
                    <a:p>
                      <a:pPr algn="ctr"/>
                      <a:r>
                        <a:rPr lang="en-GB" sz="2400" dirty="0" err="1">
                          <a:solidFill>
                            <a:schemeClr val="tx2"/>
                          </a:solidFill>
                        </a:rPr>
                        <a:t>FCC-ee@CERN</a:t>
                      </a:r>
                      <a:endParaRPr lang="en-GB" sz="2400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729677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9pPr>
                    </a:lstStyle>
                    <a:p>
                      <a:pPr algn="ctr"/>
                      <a:r>
                        <a:rPr lang="en-GB" sz="2400" b="1" dirty="0">
                          <a:solidFill>
                            <a:srgbClr val="FF0000"/>
                          </a:solidFill>
                        </a:rPr>
                        <a:t>2.1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C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9pPr>
                    </a:lstStyle>
                    <a:p>
                      <a:pPr algn="ctr"/>
                      <a:r>
                        <a:rPr lang="en-GB" sz="2400" b="1" dirty="0">
                          <a:solidFill>
                            <a:srgbClr val="FF0000"/>
                          </a:solidFill>
                        </a:rPr>
                        <a:t>7.8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C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9pPr>
                    </a:lstStyle>
                    <a:p>
                      <a:pPr algn="ctr"/>
                      <a:r>
                        <a:rPr lang="en-GB" sz="2400" b="1" dirty="0">
                          <a:solidFill>
                            <a:srgbClr val="FF0000"/>
                          </a:solidFill>
                        </a:rPr>
                        <a:t>8.5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C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9pPr>
                    </a:lstStyle>
                    <a:p>
                      <a:pPr algn="ctr"/>
                      <a:r>
                        <a:rPr lang="en-GB" sz="2400" b="1" dirty="0">
                          <a:solidFill>
                            <a:srgbClr val="FF0000"/>
                          </a:solidFill>
                        </a:rPr>
                        <a:t>6.1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C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9pPr>
                    </a:lstStyle>
                    <a:p>
                      <a:pPr algn="ctr"/>
                      <a:r>
                        <a:rPr lang="en-GB" sz="2400" b="1" dirty="0">
                          <a:solidFill>
                            <a:srgbClr val="16A117"/>
                          </a:solidFill>
                        </a:rPr>
                        <a:t>0.24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CFF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2974564"/>
                  </a:ext>
                </a:extLst>
              </a:tr>
            </a:tbl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8108E57B-0B6F-5008-A751-ACE3F2EF28DE}"/>
              </a:ext>
            </a:extLst>
          </p:cNvPr>
          <p:cNvSpPr txBox="1"/>
          <p:nvPr/>
        </p:nvSpPr>
        <p:spPr>
          <a:xfrm>
            <a:off x="5751648" y="6370182"/>
            <a:ext cx="808672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16A117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0.14 ton CO</a:t>
            </a:r>
            <a:r>
              <a:rPr kumimoji="1" lang="en-GB" sz="2000" b="1" i="0" u="none" strike="noStrike" kern="0" cap="none" spc="0" normalizeH="0" baseline="-25000" noProof="0" dirty="0">
                <a:ln>
                  <a:noFill/>
                </a:ln>
                <a:solidFill>
                  <a:srgbClr val="16A117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2</a:t>
            </a:r>
            <a:r>
              <a:rPr kumimoji="1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16A117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 / Higgs </a:t>
            </a:r>
            <a:r>
              <a:rPr kumimoji="1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for FCC-</a:t>
            </a:r>
            <a:r>
              <a:rPr kumimoji="1" lang="en-GB" sz="2000" b="1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ee</a:t>
            </a:r>
            <a:r>
              <a:rPr kumimoji="1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 with 4 IPs </a:t>
            </a:r>
            <a:endParaRPr lang="en-GB" dirty="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8513BF8C-8637-B95D-45F7-0A7F97F082E3}"/>
              </a:ext>
            </a:extLst>
          </p:cNvPr>
          <p:cNvCxnSpPr>
            <a:cxnSpLocks/>
            <a:stCxn id="14" idx="0"/>
          </p:cNvCxnSpPr>
          <p:nvPr/>
        </p:nvCxnSpPr>
        <p:spPr bwMode="auto">
          <a:xfrm flipV="1">
            <a:off x="9795010" y="6079557"/>
            <a:ext cx="363379" cy="29062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1319DD6D-FF01-DC38-7226-149FFA992784}"/>
              </a:ext>
            </a:extLst>
          </p:cNvPr>
          <p:cNvSpPr txBox="1"/>
          <p:nvPr/>
        </p:nvSpPr>
        <p:spPr>
          <a:xfrm>
            <a:off x="216108" y="4826731"/>
            <a:ext cx="929638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50000"/>
              <a:tabLst/>
              <a:defRPr/>
            </a:pPr>
            <a:r>
              <a:rPr kumimoji="1" lang="en-GB" sz="2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 </a:t>
            </a:r>
            <a:r>
              <a:rPr kumimoji="1" lang="en-GB" sz="2400" b="1" kern="0" dirty="0">
                <a:solidFill>
                  <a:srgbClr val="FF0000"/>
                </a:solidFill>
                <a:latin typeface="Corbel"/>
              </a:rPr>
              <a:t>P</a:t>
            </a:r>
            <a:r>
              <a:rPr kumimoji="1" lang="en-GB" sz="2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resent </a:t>
            </a:r>
            <a:r>
              <a:rPr kumimoji="1" lang="en-GB" sz="2400" b="1" kern="0" dirty="0">
                <a:solidFill>
                  <a:srgbClr val="FF0000"/>
                </a:solidFill>
                <a:latin typeface="Corbel"/>
              </a:rPr>
              <a:t>c</a:t>
            </a:r>
            <a:r>
              <a:rPr kumimoji="1" lang="en-GB" sz="2400" b="1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arbon</a:t>
            </a:r>
            <a:r>
              <a:rPr kumimoji="1" lang="en-GB" sz="2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 footprint for electrical energy in tons CO</a:t>
            </a:r>
            <a:r>
              <a:rPr kumimoji="1" lang="en-GB" sz="2400" b="1" i="0" u="none" strike="noStrike" kern="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2</a:t>
            </a:r>
            <a:r>
              <a:rPr kumimoji="1" lang="en-GB" sz="2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 / Higgs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8870433-1E52-0623-79E5-C79E321B2A3A}"/>
              </a:ext>
            </a:extLst>
          </p:cNvPr>
          <p:cNvSpPr txBox="1"/>
          <p:nvPr/>
        </p:nvSpPr>
        <p:spPr>
          <a:xfrm>
            <a:off x="8166735" y="1883574"/>
            <a:ext cx="3709035" cy="6649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GB" sz="1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P. </a:t>
            </a:r>
            <a:r>
              <a:rPr lang="en-GB" sz="1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Janot</a:t>
            </a:r>
            <a:r>
              <a:rPr lang="en-GB" sz="1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and A. Blondel, </a:t>
            </a:r>
            <a:r>
              <a:rPr lang="en-GB" sz="11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carbon footprint of proposed </a:t>
            </a:r>
            <a:r>
              <a:rPr lang="en-GB" sz="1100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e+e</a:t>
            </a:r>
            <a:r>
              <a:rPr lang="en-GB" sz="11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− Higgs </a:t>
            </a:r>
            <a:r>
              <a:rPr lang="en-GB" sz="1100" i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factori</a:t>
            </a:r>
            <a:r>
              <a:rPr lang="en-GB" sz="11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</a:t>
            </a:r>
            <a:r>
              <a:rPr lang="en-GB" sz="1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1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arXiv</a:t>
            </a:r>
            <a:r>
              <a:rPr lang="en-GB" sz="1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2208.10466 (2022); </a:t>
            </a:r>
            <a:r>
              <a:rPr lang="en-GB" sz="1100" u="sng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https://arxiv.org/abs/2208.10466</a:t>
            </a:r>
            <a:r>
              <a:rPr lang="en-GB" sz="1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GB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59415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30A69B8-976A-D38D-38B9-75DE538AFFBE}"/>
              </a:ext>
            </a:extLst>
          </p:cNvPr>
          <p:cNvSpPr txBox="1"/>
          <p:nvPr/>
        </p:nvSpPr>
        <p:spPr>
          <a:xfrm>
            <a:off x="0" y="-21164"/>
            <a:ext cx="12192000" cy="769441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Collider State of the Art </a:t>
            </a:r>
            <a:endParaRPr kumimoji="0" lang="en-GB" sz="4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DE78796-4DD2-4E92-612C-A887CE9C48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987311"/>
            <a:ext cx="5497416" cy="373310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4A62457-EAF6-444A-DCC5-6418A3E4630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9731"/>
          <a:stretch/>
        </p:blipFill>
        <p:spPr>
          <a:xfrm>
            <a:off x="6829658" y="2987311"/>
            <a:ext cx="4965734" cy="3870689"/>
          </a:xfrm>
          <a:prstGeom prst="rect">
            <a:avLst/>
          </a:prstGeom>
        </p:spPr>
      </p:pic>
      <p:pic>
        <p:nvPicPr>
          <p:cNvPr id="5" name="Picture 4" descr=" Ring4.JPG                                                      04FFC802Macintosh HD                   C12DDCCD:">
            <a:extLst>
              <a:ext uri="{FF2B5EF4-FFF2-40B4-BE49-F238E27FC236}">
                <a16:creationId xmlns:a16="http://schemas.microsoft.com/office/drawing/2014/main" id="{CB87241E-823F-5A68-78C0-736EE5B5DE4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/>
          <a:srcRect l="14027" t="2080" r="21234" b="11344"/>
          <a:stretch/>
        </p:blipFill>
        <p:spPr bwMode="auto">
          <a:xfrm>
            <a:off x="8794628" y="878995"/>
            <a:ext cx="2299357" cy="210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339790A-7199-C790-6287-ECD28E28B34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2810" b="12810"/>
          <a:stretch/>
        </p:blipFill>
        <p:spPr>
          <a:xfrm>
            <a:off x="2714503" y="748277"/>
            <a:ext cx="2299356" cy="229374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AF84AF3-FCEE-5629-5F2B-AB7F3A2EDB56}"/>
              </a:ext>
            </a:extLst>
          </p:cNvPr>
          <p:cNvSpPr txBox="1"/>
          <p:nvPr/>
        </p:nvSpPr>
        <p:spPr>
          <a:xfrm>
            <a:off x="154236" y="1024569"/>
            <a:ext cx="22993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Large Hadron Collider</a:t>
            </a:r>
          </a:p>
          <a:p>
            <a:r>
              <a:rPr lang="en-US" sz="2400" b="1" dirty="0"/>
              <a:t>LHC</a:t>
            </a:r>
            <a:endParaRPr lang="en-GB" sz="2400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FF68232-9AAC-FFB6-17A1-83302ED2938C}"/>
              </a:ext>
            </a:extLst>
          </p:cNvPr>
          <p:cNvSpPr txBox="1"/>
          <p:nvPr/>
        </p:nvSpPr>
        <p:spPr>
          <a:xfrm>
            <a:off x="6398964" y="1024568"/>
            <a:ext cx="22993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/>
              <a:t>SuperKEKB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220673997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0D63F00-864F-50A9-69EB-B5710D407308}"/>
              </a:ext>
            </a:extLst>
          </p:cNvPr>
          <p:cNvSpPr txBox="1"/>
          <p:nvPr/>
        </p:nvSpPr>
        <p:spPr>
          <a:xfrm>
            <a:off x="-99152" y="-21164"/>
            <a:ext cx="12291152" cy="769441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err="1">
                <a:solidFill>
                  <a:schemeClr val="bg1"/>
                </a:solidFill>
              </a:rPr>
              <a:t>Futher</a:t>
            </a:r>
            <a:r>
              <a:rPr lang="en-US" sz="4400" dirty="0">
                <a:solidFill>
                  <a:schemeClr val="bg1"/>
                </a:solidFill>
              </a:rPr>
              <a:t> sustainability considerations</a:t>
            </a:r>
            <a:endParaRPr lang="en-GB" sz="4400" dirty="0">
              <a:solidFill>
                <a:schemeClr val="bg1"/>
              </a:solidFill>
            </a:endParaRPr>
          </a:p>
        </p:txBody>
      </p:sp>
      <p:pic>
        <p:nvPicPr>
          <p:cNvPr id="18433" name="Picture 1">
            <a:extLst>
              <a:ext uri="{FF2B5EF4-FFF2-40B4-BE49-F238E27FC236}">
                <a16:creationId xmlns:a16="http://schemas.microsoft.com/office/drawing/2014/main" id="{D51443D0-2544-99F4-02CB-BECC5081A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160" y="2760566"/>
            <a:ext cx="5293187" cy="3552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12F5EF0-3916-B0A3-16BC-65D480CD49BF}"/>
              </a:ext>
            </a:extLst>
          </p:cNvPr>
          <p:cNvSpPr txBox="1"/>
          <p:nvPr/>
        </p:nvSpPr>
        <p:spPr>
          <a:xfrm>
            <a:off x="752599" y="1046816"/>
            <a:ext cx="456201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Higher magnet temperature helps  </a:t>
            </a:r>
          </a:p>
          <a:p>
            <a:endParaRPr lang="en-US" sz="2400" dirty="0"/>
          </a:p>
          <a:p>
            <a:r>
              <a:rPr lang="en-US" sz="2400" dirty="0"/>
              <a:t>1.9 K Nb-</a:t>
            </a:r>
            <a:r>
              <a:rPr lang="en-US" sz="2400" dirty="0" err="1"/>
              <a:t>Ti</a:t>
            </a:r>
            <a:r>
              <a:rPr lang="en-US" sz="2400" dirty="0"/>
              <a:t> or Nb</a:t>
            </a:r>
            <a:r>
              <a:rPr lang="en-US" sz="2400" baseline="-25000" dirty="0"/>
              <a:t>3</a:t>
            </a:r>
            <a:r>
              <a:rPr lang="en-US" sz="2400" dirty="0"/>
              <a:t>Sn magnets</a:t>
            </a:r>
          </a:p>
          <a:p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→ 4.5 K/20 K Nb</a:t>
            </a:r>
            <a:r>
              <a:rPr lang="en-US" sz="24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Sn/HTS magnets</a:t>
            </a:r>
            <a:endParaRPr lang="en-GB" sz="2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2591DA8-E4B1-D446-E463-435AD9D18E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46424" y="2117131"/>
            <a:ext cx="5648325" cy="202882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5EE9DF4-8DA6-55D5-DCF7-EDFC5C7F4A2A}"/>
              </a:ext>
            </a:extLst>
          </p:cNvPr>
          <p:cNvSpPr txBox="1"/>
          <p:nvPr/>
        </p:nvSpPr>
        <p:spPr>
          <a:xfrm>
            <a:off x="6391399" y="1057726"/>
            <a:ext cx="44315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Future: fluctuating energy sources</a:t>
            </a:r>
            <a:endParaRPr lang="en-GB" sz="2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CD23985-743F-E31A-8FF3-7C5AE83D7249}"/>
              </a:ext>
            </a:extLst>
          </p:cNvPr>
          <p:cNvSpPr txBox="1"/>
          <p:nvPr/>
        </p:nvSpPr>
        <p:spPr>
          <a:xfrm>
            <a:off x="6391399" y="1747799"/>
            <a:ext cx="29369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Simulation for Germany 2050</a:t>
            </a:r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32DC7BC-D867-3314-1C4F-1681A5FFE50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587"/>
          <a:stretch/>
        </p:blipFill>
        <p:spPr>
          <a:xfrm>
            <a:off x="6223873" y="4427154"/>
            <a:ext cx="3272009" cy="163386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3E7DEEE-BE5A-148E-E2E4-5F5D2D44DEEE}"/>
              </a:ext>
            </a:extLst>
          </p:cNvPr>
          <p:cNvSpPr txBox="1"/>
          <p:nvPr/>
        </p:nvSpPr>
        <p:spPr>
          <a:xfrm>
            <a:off x="10069417" y="5244085"/>
            <a:ext cx="19402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varying #bunches</a:t>
            </a:r>
          </a:p>
          <a:p>
            <a:r>
              <a:rPr lang="en-US" dirty="0"/>
              <a:t>in circular colliders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0864DD8-459A-4BB4-3171-2B00E99AA6A2}"/>
              </a:ext>
            </a:extLst>
          </p:cNvPr>
          <p:cNvSpPr txBox="1"/>
          <p:nvPr/>
        </p:nvSpPr>
        <p:spPr>
          <a:xfrm>
            <a:off x="363006" y="6409197"/>
            <a:ext cx="61474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s</a:t>
            </a:r>
            <a:r>
              <a:rPr lang="en-US" sz="1800" dirty="0"/>
              <a:t>till far from ideal Carnot efficiency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7678638-3BBD-E515-B8C3-A9361591167B}"/>
              </a:ext>
            </a:extLst>
          </p:cNvPr>
          <p:cNvSpPr txBox="1"/>
          <p:nvPr/>
        </p:nvSpPr>
        <p:spPr>
          <a:xfrm>
            <a:off x="10972799" y="6418306"/>
            <a:ext cx="1056700" cy="369332"/>
          </a:xfrm>
          <a:prstGeom prst="rect">
            <a:avLst/>
          </a:prstGeom>
          <a:solidFill>
            <a:srgbClr val="FFE5E5"/>
          </a:solidFill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kern="0" dirty="0">
                <a:solidFill>
                  <a:prstClr val="black"/>
                </a:solidFill>
              </a:rPr>
              <a:t>M. Seidel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16890112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00B955D-1186-AC99-A815-ABBBC9533FD5}"/>
              </a:ext>
            </a:extLst>
          </p:cNvPr>
          <p:cNvSpPr txBox="1"/>
          <p:nvPr/>
        </p:nvSpPr>
        <p:spPr>
          <a:xfrm>
            <a:off x="-99152" y="-21164"/>
            <a:ext cx="12291152" cy="769441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solidFill>
                  <a:schemeClr val="bg1"/>
                </a:solidFill>
              </a:rPr>
              <a:t>A few conclusions</a:t>
            </a:r>
            <a:endParaRPr lang="en-GB" sz="4400" dirty="0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BB3261A-C47E-3D70-262E-DA773472C21A}"/>
              </a:ext>
            </a:extLst>
          </p:cNvPr>
          <p:cNvSpPr txBox="1"/>
          <p:nvPr/>
        </p:nvSpPr>
        <p:spPr>
          <a:xfrm>
            <a:off x="218034" y="1175901"/>
            <a:ext cx="11656779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28650" indent="-539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4000" dirty="0"/>
              <a:t>Great progress in SC RF and in high-field magnets</a:t>
            </a:r>
          </a:p>
          <a:p>
            <a:pPr marL="628650" indent="-539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4000" dirty="0"/>
              <a:t>Accelerators &amp; colliders getting ever more efficient</a:t>
            </a:r>
          </a:p>
          <a:p>
            <a:pPr marL="628650" indent="-539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4000" dirty="0"/>
              <a:t>Synergies with other applications and other fields</a:t>
            </a:r>
          </a:p>
          <a:p>
            <a:pPr marL="628650" indent="-539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4000" dirty="0"/>
              <a:t>Numerous innovative concepts and challenges for future colliders</a:t>
            </a:r>
          </a:p>
          <a:p>
            <a:pPr marL="628650" indent="-539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4000" dirty="0"/>
              <a:t>Sustainability has become important design criterion </a:t>
            </a:r>
          </a:p>
          <a:p>
            <a:pPr marL="628650" indent="-539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4000" dirty="0"/>
              <a:t>Several promising paths forward </a:t>
            </a:r>
          </a:p>
        </p:txBody>
      </p:sp>
    </p:spTree>
    <p:extLst>
      <p:ext uri="{BB962C8B-B14F-4D97-AF65-F5344CB8AC3E}">
        <p14:creationId xmlns:p14="http://schemas.microsoft.com/office/powerpoint/2010/main" val="353918394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3557" y="753927"/>
            <a:ext cx="5166471" cy="389422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70" y="3392488"/>
            <a:ext cx="2245635" cy="350100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2037" y="708120"/>
            <a:ext cx="5021603" cy="318871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1652" y="3552279"/>
            <a:ext cx="3356992" cy="335699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4889" y="4565398"/>
            <a:ext cx="3541636" cy="236091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9635" y="2815521"/>
            <a:ext cx="2776100" cy="184786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7626" y="3531955"/>
            <a:ext cx="3164374" cy="377050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70AC532-C6ED-4290-914D-4C4D80DD10B2}"/>
              </a:ext>
            </a:extLst>
          </p:cNvPr>
          <p:cNvSpPr txBox="1"/>
          <p:nvPr/>
        </p:nvSpPr>
        <p:spPr>
          <a:xfrm>
            <a:off x="1610494" y="1133565"/>
            <a:ext cx="1399742" cy="369332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none" rtlCol="0">
            <a:spAutoFit/>
          </a:bodyPr>
          <a:lstStyle/>
          <a:p>
            <a:pPr defTabSz="457200"/>
            <a:r>
              <a:rPr lang="en-US" dirty="0" err="1">
                <a:solidFill>
                  <a:prstClr val="black"/>
                </a:solidFill>
                <a:latin typeface="Calibri"/>
              </a:rPr>
              <a:t>Kjell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 Johnsen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ABC47AC-159C-4DB6-874D-00ACB537D79B}"/>
              </a:ext>
            </a:extLst>
          </p:cNvPr>
          <p:cNvSpPr txBox="1"/>
          <p:nvPr/>
        </p:nvSpPr>
        <p:spPr>
          <a:xfrm>
            <a:off x="5133719" y="927341"/>
            <a:ext cx="1628074" cy="369332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none" rtlCol="0">
            <a:spAutoFit/>
          </a:bodyPr>
          <a:lstStyle/>
          <a:p>
            <a:pPr defTabSz="457200"/>
            <a:r>
              <a:rPr lang="en-US" dirty="0">
                <a:solidFill>
                  <a:prstClr val="black"/>
                </a:solidFill>
                <a:latin typeface="Calibri"/>
              </a:rPr>
              <a:t>“</a:t>
            </a:r>
            <a:r>
              <a:rPr lang="en-US" dirty="0" err="1">
                <a:solidFill>
                  <a:prstClr val="black"/>
                </a:solidFill>
                <a:latin typeface="Calibri"/>
              </a:rPr>
              <a:t>Pief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” Panofsky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8B91A87-FC22-4EAF-A329-6AE2027F63AA}"/>
              </a:ext>
            </a:extLst>
          </p:cNvPr>
          <p:cNvSpPr txBox="1"/>
          <p:nvPr/>
        </p:nvSpPr>
        <p:spPr>
          <a:xfrm>
            <a:off x="334690" y="6060499"/>
            <a:ext cx="1773306" cy="369332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none" rtlCol="0">
            <a:spAutoFit/>
          </a:bodyPr>
          <a:lstStyle/>
          <a:p>
            <a:pPr defTabSz="457200"/>
            <a:r>
              <a:rPr lang="en-US" dirty="0">
                <a:solidFill>
                  <a:prstClr val="black"/>
                </a:solidFill>
                <a:latin typeface="Calibri"/>
              </a:rPr>
              <a:t>Robert H. Wilson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5690181-9876-4589-B0AD-14BA53FF9D4B}"/>
              </a:ext>
            </a:extLst>
          </p:cNvPr>
          <p:cNvSpPr txBox="1"/>
          <p:nvPr/>
        </p:nvSpPr>
        <p:spPr>
          <a:xfrm>
            <a:off x="3010236" y="6360156"/>
            <a:ext cx="1082284" cy="369332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none" rtlCol="0">
            <a:spAutoFit/>
          </a:bodyPr>
          <a:lstStyle/>
          <a:p>
            <a:pPr defTabSz="457200"/>
            <a:r>
              <a:rPr lang="en-US" dirty="0">
                <a:solidFill>
                  <a:prstClr val="black"/>
                </a:solidFill>
                <a:latin typeface="Calibri"/>
              </a:rPr>
              <a:t>Lyn Evans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4C0665E-2FDB-4FA4-A49D-7F8650F00042}"/>
              </a:ext>
            </a:extLst>
          </p:cNvPr>
          <p:cNvSpPr txBox="1"/>
          <p:nvPr/>
        </p:nvSpPr>
        <p:spPr>
          <a:xfrm>
            <a:off x="6261782" y="6447845"/>
            <a:ext cx="1792094" cy="369332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none" rtlCol="0">
            <a:spAutoFit/>
          </a:bodyPr>
          <a:lstStyle/>
          <a:p>
            <a:pPr defTabSz="457200"/>
            <a:r>
              <a:rPr lang="en-US" dirty="0">
                <a:solidFill>
                  <a:prstClr val="black"/>
                </a:solidFill>
                <a:latin typeface="Calibri"/>
              </a:rPr>
              <a:t>Herwig Schopper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73BFB84-9B77-4E0D-A1B9-7663A32AE013}"/>
              </a:ext>
            </a:extLst>
          </p:cNvPr>
          <p:cNvSpPr txBox="1"/>
          <p:nvPr/>
        </p:nvSpPr>
        <p:spPr>
          <a:xfrm>
            <a:off x="9438987" y="6339691"/>
            <a:ext cx="1419235" cy="369332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none" rtlCol="0">
            <a:spAutoFit/>
          </a:bodyPr>
          <a:lstStyle/>
          <a:p>
            <a:pPr defTabSz="457200"/>
            <a:r>
              <a:rPr lang="en-US" dirty="0">
                <a:solidFill>
                  <a:prstClr val="black"/>
                </a:solidFill>
                <a:latin typeface="Calibri"/>
              </a:rPr>
              <a:t>Satoshi Ozaki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59DAF89-347C-47F5-87AB-743ABDC069DD}"/>
              </a:ext>
            </a:extLst>
          </p:cNvPr>
          <p:cNvSpPr txBox="1"/>
          <p:nvPr/>
        </p:nvSpPr>
        <p:spPr>
          <a:xfrm>
            <a:off x="3850282" y="4216566"/>
            <a:ext cx="1411027" cy="369332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none" rtlCol="0">
            <a:spAutoFit/>
          </a:bodyPr>
          <a:lstStyle/>
          <a:p>
            <a:pPr defTabSz="457200"/>
            <a:r>
              <a:rPr lang="en-US" dirty="0">
                <a:solidFill>
                  <a:prstClr val="black"/>
                </a:solidFill>
                <a:latin typeface="Calibri"/>
              </a:rPr>
              <a:t>Mike Lamont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9" name="Picture 8" descr="A picture containing text, person, standing&#10;&#10;Description automatically generated">
            <a:extLst>
              <a:ext uri="{FF2B5EF4-FFF2-40B4-BE49-F238E27FC236}">
                <a16:creationId xmlns:a16="http://schemas.microsoft.com/office/drawing/2014/main" id="{EED7C6CF-3AC3-4D8E-BE66-9FED0742331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7225" y="621264"/>
            <a:ext cx="3642472" cy="2913978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01C8F57C-EB38-44E0-AF41-B27294483DF6}"/>
              </a:ext>
            </a:extLst>
          </p:cNvPr>
          <p:cNvSpPr txBox="1"/>
          <p:nvPr/>
        </p:nvSpPr>
        <p:spPr>
          <a:xfrm>
            <a:off x="10535339" y="2927479"/>
            <a:ext cx="1579791" cy="369332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none" rtlCol="0">
            <a:spAutoFit/>
          </a:bodyPr>
          <a:lstStyle/>
          <a:p>
            <a:pPr defTabSz="457200"/>
            <a:r>
              <a:rPr lang="en-US" dirty="0">
                <a:solidFill>
                  <a:prstClr val="black"/>
                </a:solidFill>
                <a:latin typeface="Calibri"/>
              </a:rPr>
              <a:t>Helen Edwards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18094E-A51D-83C2-975A-BDF35FE70A75}"/>
              </a:ext>
            </a:extLst>
          </p:cNvPr>
          <p:cNvSpPr txBox="1"/>
          <p:nvPr/>
        </p:nvSpPr>
        <p:spPr>
          <a:xfrm>
            <a:off x="-99152" y="-21164"/>
            <a:ext cx="12291152" cy="769441"/>
          </a:xfrm>
          <a:prstGeom prst="rect">
            <a:avLst/>
          </a:prstGeom>
          <a:solidFill>
            <a:srgbClr val="5B9BD5">
              <a:lumMod val="5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kern="0" dirty="0">
                <a:solidFill>
                  <a:prstClr val="white"/>
                </a:solidFill>
              </a:rPr>
              <a:t>s</a:t>
            </a:r>
            <a:r>
              <a:rPr kumimoji="0" lang="en-US" sz="4400" b="0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urely</a:t>
            </a:r>
            <a:r>
              <a:rPr kumimoji="0" lang="en-US" sz="4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great times ahead </a:t>
            </a:r>
            <a:r>
              <a:rPr lang="en-GB" sz="4400" kern="0" dirty="0">
                <a:solidFill>
                  <a:prstClr val="white"/>
                </a:solidFill>
              </a:rPr>
              <a:t>!</a:t>
            </a:r>
            <a:endParaRPr kumimoji="0" lang="en-US" sz="4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9DD7AFB-D955-80E2-E149-8C32F764F2A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048765" y="2985472"/>
            <a:ext cx="1419236" cy="186645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FAC3768-8269-48BF-99BC-580683C6F6A5}"/>
              </a:ext>
            </a:extLst>
          </p:cNvPr>
          <p:cNvSpPr txBox="1"/>
          <p:nvPr/>
        </p:nvSpPr>
        <p:spPr>
          <a:xfrm rot="20883821">
            <a:off x="5500726" y="2646439"/>
            <a:ext cx="2601994" cy="707886"/>
          </a:xfrm>
          <a:prstGeom prst="rect">
            <a:avLst/>
          </a:prstGeom>
          <a:solidFill>
            <a:srgbClr val="FFFF00">
              <a:alpha val="70000"/>
            </a:srgbClr>
          </a:solidFill>
        </p:spPr>
        <p:txBody>
          <a:bodyPr wrap="none" rtlCol="0">
            <a:spAutoFit/>
          </a:bodyPr>
          <a:lstStyle/>
          <a:p>
            <a:pPr algn="ctr" defTabSz="457200"/>
            <a:r>
              <a:rPr lang="en-US" sz="4000" b="1" i="1" dirty="0">
                <a:solidFill>
                  <a:srgbClr val="FF0000"/>
                </a:solidFill>
                <a:latin typeface="Calibri"/>
              </a:rPr>
              <a:t>thank you !</a:t>
            </a:r>
            <a:endParaRPr lang="en-GB" sz="4000" b="1" i="1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5207CE9-8BAB-04CB-10A7-D8771281C54F}"/>
              </a:ext>
            </a:extLst>
          </p:cNvPr>
          <p:cNvSpPr txBox="1"/>
          <p:nvPr/>
        </p:nvSpPr>
        <p:spPr>
          <a:xfrm>
            <a:off x="8486484" y="4717739"/>
            <a:ext cx="1329338" cy="369332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none" rtlCol="0">
            <a:spAutoFit/>
          </a:bodyPr>
          <a:lstStyle/>
          <a:p>
            <a:pPr defTabSz="457200"/>
            <a:r>
              <a:rPr lang="en-US" dirty="0">
                <a:solidFill>
                  <a:prstClr val="black"/>
                </a:solidFill>
                <a:latin typeface="Calibri"/>
              </a:rPr>
              <a:t>Steve Myers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96825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6" grpId="0" animBg="1"/>
      <p:bldP spid="2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30A69B8-976A-D38D-38B9-75DE538AFFBE}"/>
              </a:ext>
            </a:extLst>
          </p:cNvPr>
          <p:cNvSpPr txBox="1"/>
          <p:nvPr/>
        </p:nvSpPr>
        <p:spPr>
          <a:xfrm>
            <a:off x="0" y="-21164"/>
            <a:ext cx="12192000" cy="769441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Proposed Higher-Energy Hadron Colliders</a:t>
            </a:r>
            <a:endParaRPr kumimoji="0" lang="en-GB" sz="4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E91E266-DABF-1671-2C08-CFB3ADD3A14B}"/>
              </a:ext>
            </a:extLst>
          </p:cNvPr>
          <p:cNvSpPr txBox="1"/>
          <p:nvPr/>
        </p:nvSpPr>
        <p:spPr>
          <a:xfrm>
            <a:off x="303682" y="835008"/>
            <a:ext cx="614741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b="1" dirty="0">
                <a:solidFill>
                  <a:srgbClr val="2C7C9F"/>
                </a:solidFill>
                <a:latin typeface="Arial" charset="0"/>
                <a:ea typeface="ＭＳ Ｐゴシック" charset="0"/>
                <a:cs typeface="ＭＳ Ｐゴシック" charset="0"/>
                <a:sym typeface="Times New Roman"/>
              </a:rPr>
              <a:t>FCC-</a:t>
            </a:r>
            <a:r>
              <a:rPr lang="en-GB" sz="3200" b="1" dirty="0" err="1">
                <a:solidFill>
                  <a:srgbClr val="2C7C9F"/>
                </a:solidFill>
                <a:latin typeface="Arial" charset="0"/>
                <a:ea typeface="ＭＳ Ｐゴシック" charset="0"/>
                <a:cs typeface="ＭＳ Ｐゴシック" charset="0"/>
                <a:sym typeface="Times New Roman"/>
              </a:rPr>
              <a:t>hh</a:t>
            </a:r>
            <a:endParaRPr kumimoji="0" lang="en-US" sz="3200" b="0" i="0" u="none" strike="noStrike" kern="0" cap="none" spc="0" normalizeH="0" baseline="30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cs typeface="Times New Roman"/>
              <a:sym typeface="Times New Roman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A6F97D5-5155-7CAC-EA72-430B6CEAA2CD}"/>
              </a:ext>
            </a:extLst>
          </p:cNvPr>
          <p:cNvSpPr txBox="1"/>
          <p:nvPr/>
        </p:nvSpPr>
        <p:spPr>
          <a:xfrm>
            <a:off x="6339089" y="835008"/>
            <a:ext cx="614741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b="1" dirty="0">
                <a:solidFill>
                  <a:srgbClr val="2C7C9F"/>
                </a:solidFill>
                <a:latin typeface="Arial" charset="0"/>
                <a:ea typeface="ＭＳ Ｐゴシック" charset="0"/>
                <a:cs typeface="ＭＳ Ｐゴシック" charset="0"/>
                <a:sym typeface="Times New Roman"/>
              </a:rPr>
              <a:t>SPPC</a:t>
            </a:r>
            <a:endParaRPr kumimoji="0" lang="en-US" sz="3200" b="0" i="0" u="none" strike="noStrike" kern="0" cap="none" spc="0" normalizeH="0" baseline="30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cs typeface="Times New Roman"/>
              <a:sym typeface="Times New Roman"/>
            </a:endParaRPr>
          </a:p>
        </p:txBody>
      </p:sp>
      <p:pic>
        <p:nvPicPr>
          <p:cNvPr id="11" name="Picture 10" descr="Diagram, radar chart&#10;&#10;Description automatically generated">
            <a:extLst>
              <a:ext uri="{FF2B5EF4-FFF2-40B4-BE49-F238E27FC236}">
                <a16:creationId xmlns:a16="http://schemas.microsoft.com/office/drawing/2014/main" id="{BDB83336-734C-A702-E5C6-552B456338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446" y="1637413"/>
            <a:ext cx="5671030" cy="4598133"/>
          </a:xfrm>
          <a:prstGeom prst="rect">
            <a:avLst/>
          </a:prstGeom>
        </p:spPr>
      </p:pic>
      <p:pic>
        <p:nvPicPr>
          <p:cNvPr id="13" name="Picture 12" descr="Diagram&#10;&#10;Description automatically generated">
            <a:extLst>
              <a:ext uri="{FF2B5EF4-FFF2-40B4-BE49-F238E27FC236}">
                <a16:creationId xmlns:a16="http://schemas.microsoft.com/office/drawing/2014/main" id="{625A5B66-B076-1CF7-AAA8-968CA9821E1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80"/>
          <a:stretch/>
        </p:blipFill>
        <p:spPr>
          <a:xfrm>
            <a:off x="6096000" y="1791650"/>
            <a:ext cx="5446005" cy="459813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058B658C-26D0-075D-7EC4-78615B62A6A8}"/>
              </a:ext>
            </a:extLst>
          </p:cNvPr>
          <p:cNvSpPr txBox="1"/>
          <p:nvPr/>
        </p:nvSpPr>
        <p:spPr>
          <a:xfrm>
            <a:off x="10283127" y="835008"/>
            <a:ext cx="1518364" cy="369332"/>
          </a:xfrm>
          <a:prstGeom prst="rect">
            <a:avLst/>
          </a:prstGeom>
          <a:solidFill>
            <a:srgbClr val="FFE5E5"/>
          </a:solidFill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Snowmass ‘21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4330411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30A69B8-976A-D38D-38B9-75DE538AFFBE}"/>
              </a:ext>
            </a:extLst>
          </p:cNvPr>
          <p:cNvSpPr txBox="1"/>
          <p:nvPr/>
        </p:nvSpPr>
        <p:spPr>
          <a:xfrm>
            <a:off x="0" y="-21164"/>
            <a:ext cx="12192000" cy="769441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solidFill>
                  <a:schemeClr val="bg1"/>
                </a:solidFill>
              </a:rPr>
              <a:t>Proposed </a:t>
            </a:r>
            <a:r>
              <a:rPr lang="en-US" sz="4400" dirty="0" err="1">
                <a:solidFill>
                  <a:schemeClr val="bg1"/>
                </a:solidFill>
              </a:rPr>
              <a:t>e</a:t>
            </a:r>
            <a:r>
              <a:rPr lang="en-US" sz="4400" baseline="30000" dirty="0" err="1">
                <a:solidFill>
                  <a:schemeClr val="bg1"/>
                </a:solidFill>
              </a:rPr>
              <a:t>+</a:t>
            </a:r>
            <a:r>
              <a:rPr lang="en-US" sz="4400" dirty="0" err="1">
                <a:solidFill>
                  <a:schemeClr val="bg1"/>
                </a:solidFill>
              </a:rPr>
              <a:t>e</a:t>
            </a:r>
            <a:r>
              <a:rPr lang="en-US" sz="4400" baseline="30000" dirty="0">
                <a:solidFill>
                  <a:schemeClr val="bg1"/>
                </a:solidFill>
              </a:rPr>
              <a:t>-</a:t>
            </a:r>
            <a:r>
              <a:rPr lang="en-US" sz="4400" dirty="0">
                <a:solidFill>
                  <a:schemeClr val="bg1"/>
                </a:solidFill>
              </a:rPr>
              <a:t> Higgs &amp; EW Factories</a:t>
            </a:r>
            <a:endParaRPr lang="en-GB" sz="4400" dirty="0">
              <a:solidFill>
                <a:schemeClr val="bg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18CD884-85DD-ADAA-A77E-68694C0612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118" y="748277"/>
            <a:ext cx="3356229" cy="188764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18069F0-DEF8-9440-2B96-3EF68E20D2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21032" y="915670"/>
            <a:ext cx="3541317" cy="1807758"/>
          </a:xfrm>
          <a:prstGeom prst="rect">
            <a:avLst/>
          </a:prstGeom>
        </p:spPr>
      </p:pic>
      <p:pic>
        <p:nvPicPr>
          <p:cNvPr id="7" name="Google Shape;93;p2">
            <a:extLst>
              <a:ext uri="{FF2B5EF4-FFF2-40B4-BE49-F238E27FC236}">
                <a16:creationId xmlns:a16="http://schemas.microsoft.com/office/drawing/2014/main" id="{40750029-17A8-C64B-E42A-2630266FACF4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943850" y="1140946"/>
            <a:ext cx="4112032" cy="1749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070F9CD-620D-C6B5-8DB4-EECC6E05085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9605" y="2921654"/>
            <a:ext cx="5350282" cy="1726811"/>
          </a:xfrm>
          <a:prstGeom prst="rect">
            <a:avLst/>
          </a:prstGeom>
        </p:spPr>
      </p:pic>
      <p:pic>
        <p:nvPicPr>
          <p:cNvPr id="9" name="Picture 8" descr="Chart&#10;&#10;Description automatically generated with medium confidence">
            <a:extLst>
              <a:ext uri="{FF2B5EF4-FFF2-40B4-BE49-F238E27FC236}">
                <a16:creationId xmlns:a16="http://schemas.microsoft.com/office/drawing/2014/main" id="{51D40A7C-1A9F-3531-86CF-A8297B2F744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73688" y="3187093"/>
            <a:ext cx="6026225" cy="1062071"/>
          </a:xfrm>
          <a:prstGeom prst="rect">
            <a:avLst/>
          </a:prstGeom>
        </p:spPr>
      </p:pic>
      <p:pic>
        <p:nvPicPr>
          <p:cNvPr id="10" name="Picture 9" descr="Diagram, venn diagram&#10;&#10;Description automatically generated">
            <a:extLst>
              <a:ext uri="{FF2B5EF4-FFF2-40B4-BE49-F238E27FC236}">
                <a16:creationId xmlns:a16="http://schemas.microsoft.com/office/drawing/2014/main" id="{AA40310D-EDD0-A51A-031E-374D42AF429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978437" y="4344936"/>
            <a:ext cx="2246075" cy="226165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CB5052A-928B-471E-8644-ECA8A5D55F96}"/>
              </a:ext>
            </a:extLst>
          </p:cNvPr>
          <p:cNvSpPr txBox="1"/>
          <p:nvPr/>
        </p:nvSpPr>
        <p:spPr>
          <a:xfrm>
            <a:off x="2765633" y="710789"/>
            <a:ext cx="614741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b="1" dirty="0">
                <a:solidFill>
                  <a:srgbClr val="2C7C9F"/>
                </a:solidFill>
                <a:latin typeface="Arial" charset="0"/>
                <a:ea typeface="ＭＳ Ｐゴシック" charset="0"/>
                <a:cs typeface="ＭＳ Ｐゴシック" charset="0"/>
                <a:sym typeface="Times New Roman"/>
              </a:rPr>
              <a:t>I</a:t>
            </a: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srgbClr val="2C7C9F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  <a:sym typeface="Times New Roman"/>
              </a:rPr>
              <a:t>LC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cs typeface="Times New Roman"/>
              <a:sym typeface="Times New Roman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66FCD3C-1120-5779-EACC-3E180E3CA95A}"/>
              </a:ext>
            </a:extLst>
          </p:cNvPr>
          <p:cNvSpPr txBox="1"/>
          <p:nvPr/>
        </p:nvSpPr>
        <p:spPr>
          <a:xfrm>
            <a:off x="6568024" y="729533"/>
            <a:ext cx="614741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b="1" dirty="0">
                <a:solidFill>
                  <a:srgbClr val="2C7C9F"/>
                </a:solidFill>
                <a:latin typeface="Arial" charset="0"/>
                <a:ea typeface="ＭＳ Ｐゴシック" charset="0"/>
                <a:cs typeface="ＭＳ Ｐゴシック" charset="0"/>
                <a:sym typeface="Times New Roman"/>
              </a:rPr>
              <a:t>CLIC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cs typeface="Times New Roman"/>
              <a:sym typeface="Times New Roman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00EB4B9-ACDB-74CC-A995-4CCF8DEF348F}"/>
              </a:ext>
            </a:extLst>
          </p:cNvPr>
          <p:cNvSpPr txBox="1"/>
          <p:nvPr/>
        </p:nvSpPr>
        <p:spPr>
          <a:xfrm>
            <a:off x="11370495" y="716324"/>
            <a:ext cx="614741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b="1" dirty="0">
                <a:solidFill>
                  <a:srgbClr val="2C7C9F"/>
                </a:solidFill>
                <a:latin typeface="Arial" charset="0"/>
                <a:ea typeface="ＭＳ Ｐゴシック" charset="0"/>
                <a:cs typeface="ＭＳ Ｐゴシック" charset="0"/>
                <a:sym typeface="Times New Roman"/>
              </a:rPr>
              <a:t>C</a:t>
            </a:r>
            <a:r>
              <a:rPr lang="en-GB" sz="3200" b="1" baseline="30000" dirty="0">
                <a:solidFill>
                  <a:srgbClr val="2C7C9F"/>
                </a:solidFill>
                <a:latin typeface="Arial" charset="0"/>
                <a:ea typeface="ＭＳ Ｐゴシック" charset="0"/>
                <a:cs typeface="ＭＳ Ｐゴシック" charset="0"/>
                <a:sym typeface="Times New Roman"/>
              </a:rPr>
              <a:t>3</a:t>
            </a:r>
            <a:endParaRPr kumimoji="0" lang="en-US" sz="3200" b="0" i="0" u="none" strike="noStrike" kern="0" cap="none" spc="0" normalizeH="0" baseline="30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cs typeface="Times New Roman"/>
              <a:sym typeface="Times New Roman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F3F5D17-9F8A-9639-B714-2B66E56AA746}"/>
              </a:ext>
            </a:extLst>
          </p:cNvPr>
          <p:cNvSpPr txBox="1"/>
          <p:nvPr/>
        </p:nvSpPr>
        <p:spPr>
          <a:xfrm>
            <a:off x="136118" y="2901811"/>
            <a:ext cx="614741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b="1" dirty="0">
                <a:solidFill>
                  <a:srgbClr val="2C7C9F"/>
                </a:solidFill>
                <a:latin typeface="Arial" charset="0"/>
                <a:ea typeface="ＭＳ Ｐゴシック" charset="0"/>
                <a:cs typeface="ＭＳ Ｐゴシック" charset="0"/>
                <a:sym typeface="Times New Roman"/>
              </a:rPr>
              <a:t>HELEN</a:t>
            </a:r>
            <a:endParaRPr kumimoji="0" lang="en-US" sz="3200" b="0" i="0" u="none" strike="noStrike" kern="0" cap="none" spc="0" normalizeH="0" baseline="30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cs typeface="Times New Roman"/>
              <a:sym typeface="Times New Roman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651F566-7FF4-845C-9D95-95BB5BAF5888}"/>
              </a:ext>
            </a:extLst>
          </p:cNvPr>
          <p:cNvSpPr txBox="1"/>
          <p:nvPr/>
        </p:nvSpPr>
        <p:spPr>
          <a:xfrm>
            <a:off x="5734002" y="2788941"/>
            <a:ext cx="614741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b="1" dirty="0">
                <a:solidFill>
                  <a:srgbClr val="2C7C9F"/>
                </a:solidFill>
                <a:latin typeface="Arial" charset="0"/>
                <a:ea typeface="ＭＳ Ｐゴシック" charset="0"/>
                <a:cs typeface="ＭＳ Ｐゴシック" charset="0"/>
                <a:sym typeface="Times New Roman"/>
              </a:rPr>
              <a:t>RELIC</a:t>
            </a:r>
            <a:endParaRPr kumimoji="0" lang="en-US" sz="3200" b="0" i="0" u="none" strike="noStrike" kern="0" cap="none" spc="0" normalizeH="0" baseline="30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cs typeface="Times New Roman"/>
              <a:sym typeface="Times New Roman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18584FB-5CEF-21FF-26E7-19981A958929}"/>
              </a:ext>
            </a:extLst>
          </p:cNvPr>
          <p:cNvSpPr txBox="1"/>
          <p:nvPr/>
        </p:nvSpPr>
        <p:spPr>
          <a:xfrm>
            <a:off x="215547" y="4745996"/>
            <a:ext cx="614741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b="1" dirty="0">
                <a:solidFill>
                  <a:srgbClr val="2C7C9F"/>
                </a:solidFill>
                <a:latin typeface="Arial" charset="0"/>
                <a:ea typeface="ＭＳ Ｐゴシック" charset="0"/>
                <a:cs typeface="ＭＳ Ｐゴシック" charset="0"/>
                <a:sym typeface="Times New Roman"/>
              </a:rPr>
              <a:t>FCC-</a:t>
            </a:r>
            <a:r>
              <a:rPr lang="en-GB" sz="3200" b="1" dirty="0" err="1">
                <a:solidFill>
                  <a:srgbClr val="2C7C9F"/>
                </a:solidFill>
                <a:latin typeface="Arial" charset="0"/>
                <a:ea typeface="ＭＳ Ｐゴシック" charset="0"/>
                <a:cs typeface="ＭＳ Ｐゴシック" charset="0"/>
                <a:sym typeface="Times New Roman"/>
              </a:rPr>
              <a:t>ee</a:t>
            </a:r>
            <a:endParaRPr kumimoji="0" lang="en-US" sz="3200" b="0" i="0" u="none" strike="noStrike" kern="0" cap="none" spc="0" normalizeH="0" baseline="30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cs typeface="Times New Roman"/>
              <a:sym typeface="Times New Roman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1D81F0F-4FF1-6F4A-0ECC-8ED37CB50D87}"/>
              </a:ext>
            </a:extLst>
          </p:cNvPr>
          <p:cNvSpPr txBox="1"/>
          <p:nvPr/>
        </p:nvSpPr>
        <p:spPr>
          <a:xfrm>
            <a:off x="5256792" y="4321732"/>
            <a:ext cx="614741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b="1" dirty="0">
                <a:solidFill>
                  <a:srgbClr val="2C7C9F"/>
                </a:solidFill>
                <a:latin typeface="Arial" charset="0"/>
                <a:ea typeface="ＭＳ Ｐゴシック" charset="0"/>
                <a:cs typeface="ＭＳ Ｐゴシック" charset="0"/>
                <a:sym typeface="Times New Roman"/>
              </a:rPr>
              <a:t>CEPC</a:t>
            </a:r>
            <a:endParaRPr kumimoji="0" lang="en-US" sz="3200" b="0" i="0" u="none" strike="noStrike" kern="0" cap="none" spc="0" normalizeH="0" baseline="30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cs typeface="Times New Roman"/>
              <a:sym typeface="Times New Roman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FD75087-D509-3815-9397-7A5A770D108E}"/>
              </a:ext>
            </a:extLst>
          </p:cNvPr>
          <p:cNvSpPr txBox="1"/>
          <p:nvPr/>
        </p:nvSpPr>
        <p:spPr>
          <a:xfrm>
            <a:off x="7914749" y="4344936"/>
            <a:ext cx="614741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b="1" dirty="0">
                <a:solidFill>
                  <a:srgbClr val="2C7C9F"/>
                </a:solidFill>
                <a:latin typeface="Arial" charset="0"/>
                <a:ea typeface="ＭＳ Ｐゴシック" charset="0"/>
                <a:cs typeface="ＭＳ Ｐゴシック" charset="0"/>
                <a:sym typeface="Times New Roman"/>
              </a:rPr>
              <a:t>CERC</a:t>
            </a:r>
            <a:endParaRPr kumimoji="0" lang="en-US" sz="3200" b="0" i="0" u="none" strike="noStrike" kern="0" cap="none" spc="0" normalizeH="0" baseline="30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cs typeface="Times New Roman"/>
              <a:sym typeface="Times New Roman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DC579CC5-894B-3436-3637-92847744DACD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r="42203" b="41906"/>
          <a:stretch/>
        </p:blipFill>
        <p:spPr>
          <a:xfrm>
            <a:off x="5347397" y="4827831"/>
            <a:ext cx="3039467" cy="1984853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04689212-8B0B-53EA-60E2-E4A3E6E01C0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904837" y="4741782"/>
            <a:ext cx="2705004" cy="2116218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B5D6C133-ABB5-B886-38D0-5F6CAAB1063A}"/>
              </a:ext>
            </a:extLst>
          </p:cNvPr>
          <p:cNvSpPr txBox="1"/>
          <p:nvPr/>
        </p:nvSpPr>
        <p:spPr>
          <a:xfrm>
            <a:off x="10673636" y="6488668"/>
            <a:ext cx="1518364" cy="369332"/>
          </a:xfrm>
          <a:prstGeom prst="rect">
            <a:avLst/>
          </a:prstGeom>
          <a:solidFill>
            <a:srgbClr val="FFE5E5"/>
          </a:solidFill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Snowmass ‘21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3302167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6BA807-2B9F-E548-B9ED-369C407D40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3120" y="1794947"/>
            <a:ext cx="6147412" cy="4351338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sz="4000" dirty="0"/>
              <a:t>High-field magnets</a:t>
            </a:r>
          </a:p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sz="4000" dirty="0"/>
              <a:t>SC Radiofrequency systems</a:t>
            </a:r>
          </a:p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sz="4000" dirty="0"/>
              <a:t>Efficient RF power sources</a:t>
            </a:r>
          </a:p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sz="4000" dirty="0">
                <a:solidFill>
                  <a:prstClr val="black"/>
                </a:solidFill>
                <a:latin typeface="Calibri" panose="020F0502020204030204"/>
              </a:rPr>
              <a:t>e</a:t>
            </a:r>
            <a:r>
              <a:rPr kumimoji="0" lang="en-US" sz="40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+</a:t>
            </a: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production</a:t>
            </a:r>
          </a:p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sz="4000" dirty="0"/>
              <a:t>Gamma Factory 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>
              <a:lnSpc>
                <a:spcPct val="120000"/>
              </a:lnSpc>
              <a:spcBef>
                <a:spcPts val="1200"/>
              </a:spcBef>
            </a:pPr>
            <a:r>
              <a:rPr kumimoji="0" lang="en-US" sz="4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Monochromatization</a:t>
            </a:r>
            <a:r>
              <a:rPr lang="en-US" sz="4000" dirty="0"/>
              <a:t> </a:t>
            </a:r>
          </a:p>
          <a:p>
            <a:endParaRPr lang="en-GB" sz="36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F39BD78-1698-6F5C-AA7D-1ED867C630F3}"/>
              </a:ext>
            </a:extLst>
          </p:cNvPr>
          <p:cNvSpPr txBox="1"/>
          <p:nvPr/>
        </p:nvSpPr>
        <p:spPr>
          <a:xfrm>
            <a:off x="-99152" y="-21164"/>
            <a:ext cx="12291152" cy="1446550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solidFill>
                  <a:schemeClr val="bg1"/>
                </a:solidFill>
              </a:rPr>
              <a:t>Towards </a:t>
            </a:r>
            <a:r>
              <a:rPr lang="en-GB" sz="4400" dirty="0">
                <a:solidFill>
                  <a:schemeClr val="bg1"/>
                </a:solidFill>
              </a:rPr>
              <a:t>the next, next-next and next-next-next generation </a:t>
            </a:r>
            <a:r>
              <a:rPr lang="en-US" sz="4400" dirty="0">
                <a:solidFill>
                  <a:schemeClr val="bg1"/>
                </a:solidFill>
              </a:rPr>
              <a:t>of accelerators – main themes</a:t>
            </a:r>
            <a:endParaRPr lang="en-GB" sz="4400" dirty="0">
              <a:solidFill>
                <a:schemeClr val="bg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10E5572-E39E-B82E-C326-49AC3F47EE2C}"/>
              </a:ext>
            </a:extLst>
          </p:cNvPr>
          <p:cNvSpPr txBox="1"/>
          <p:nvPr/>
        </p:nvSpPr>
        <p:spPr>
          <a:xfrm>
            <a:off x="6280532" y="1644434"/>
            <a:ext cx="6147412" cy="47618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3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Energy Recovery </a:t>
            </a:r>
            <a:r>
              <a:rPr kumimoji="0" lang="en-US" sz="37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Linacs</a:t>
            </a:r>
            <a:endParaRPr kumimoji="0" lang="en-US" sz="37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3700" dirty="0">
                <a:solidFill>
                  <a:prstClr val="black"/>
                </a:solidFill>
                <a:latin typeface="Symbol" panose="05050102010706020507" pitchFamily="18" charset="2"/>
              </a:rPr>
              <a:t>gg</a:t>
            </a:r>
            <a:r>
              <a:rPr lang="en-US" sz="3700" dirty="0">
                <a:solidFill>
                  <a:prstClr val="black"/>
                </a:solidFill>
                <a:latin typeface="Calibri" panose="020F0502020204030204"/>
              </a:rPr>
              <a:t> colliders</a:t>
            </a:r>
            <a:endParaRPr kumimoji="0" lang="en-US" sz="37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3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Muon Collider(s)</a:t>
            </a:r>
          </a:p>
          <a:p>
            <a:pPr marL="228600" marR="0" lvl="0" indent="-228600" algn="l" defTabSz="914400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3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Advanced Accelerator Concepts</a:t>
            </a:r>
          </a:p>
          <a:p>
            <a:pPr marL="228600" marR="0" lvl="0" indent="-228600" algn="l" defTabSz="914400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3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Sustainability </a:t>
            </a:r>
          </a:p>
        </p:txBody>
      </p:sp>
    </p:spTree>
    <p:extLst>
      <p:ext uri="{BB962C8B-B14F-4D97-AF65-F5344CB8AC3E}">
        <p14:creationId xmlns:p14="http://schemas.microsoft.com/office/powerpoint/2010/main" val="5770247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A99C7EC0-3AD5-06B9-52C8-7AC337912565}"/>
              </a:ext>
            </a:extLst>
          </p:cNvPr>
          <p:cNvGrpSpPr>
            <a:grpSpLocks noChangeAspect="1"/>
          </p:cNvGrpSpPr>
          <p:nvPr/>
        </p:nvGrpSpPr>
        <p:grpSpPr>
          <a:xfrm>
            <a:off x="1101713" y="898794"/>
            <a:ext cx="9988574" cy="5914045"/>
            <a:chOff x="190134" y="1027070"/>
            <a:chExt cx="8493920" cy="5029089"/>
          </a:xfrm>
        </p:grpSpPr>
        <p:pic>
          <p:nvPicPr>
            <p:cNvPr id="3" name="Picture 2" descr="Chart, scatter chart&#10;&#10;Description automatically generated">
              <a:extLst>
                <a:ext uri="{FF2B5EF4-FFF2-40B4-BE49-F238E27FC236}">
                  <a16:creationId xmlns:a16="http://schemas.microsoft.com/office/drawing/2014/main" id="{4292E994-5144-611C-7B2D-FE979209D2C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0134" y="1027070"/>
              <a:ext cx="8493920" cy="5029089"/>
            </a:xfrm>
            <a:prstGeom prst="rect">
              <a:avLst/>
            </a:prstGeom>
          </p:spPr>
        </p:pic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DAC7029E-7912-88F9-159B-390B26E56434}"/>
                </a:ext>
              </a:extLst>
            </p:cNvPr>
            <p:cNvSpPr/>
            <p:nvPr/>
          </p:nvSpPr>
          <p:spPr>
            <a:xfrm>
              <a:off x="4937761" y="1540042"/>
              <a:ext cx="952900" cy="1434164"/>
            </a:xfrm>
            <a:prstGeom prst="rect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</a:ln>
            <a:effectLst>
              <a:glow rad="70000">
                <a:srgbClr val="DDDDDD">
                  <a:tint val="30000"/>
                  <a:shade val="95000"/>
                  <a:satMod val="300000"/>
                  <a:alpha val="50000"/>
                </a:srgbClr>
              </a:glow>
            </a:effectLst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>
                <a:solidFill>
                  <a:sysClr val="window" lastClr="FFFFFF"/>
                </a:solidFill>
                <a:latin typeface="Arial"/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44ED2767-8BC5-9715-B4F5-2FDA8F260C95}"/>
                </a:ext>
              </a:extLst>
            </p:cNvPr>
            <p:cNvSpPr/>
            <p:nvPr/>
          </p:nvSpPr>
          <p:spPr>
            <a:xfrm>
              <a:off x="6728058" y="1146691"/>
              <a:ext cx="269507" cy="1606134"/>
            </a:xfrm>
            <a:prstGeom prst="rect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</a:ln>
            <a:effectLst>
              <a:glow rad="70000">
                <a:srgbClr val="DDDDDD">
                  <a:tint val="30000"/>
                  <a:shade val="95000"/>
                  <a:satMod val="300000"/>
                  <a:alpha val="50000"/>
                </a:srgbClr>
              </a:glow>
            </a:effectLst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>
                <a:solidFill>
                  <a:sysClr val="window" lastClr="FFFFFF"/>
                </a:solidFill>
                <a:latin typeface="Arial"/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52758A8-7FAE-078E-9A56-BBE79F28B56D}"/>
                </a:ext>
              </a:extLst>
            </p:cNvPr>
            <p:cNvSpPr/>
            <p:nvPr/>
          </p:nvSpPr>
          <p:spPr>
            <a:xfrm>
              <a:off x="6959065" y="1540045"/>
              <a:ext cx="394785" cy="925310"/>
            </a:xfrm>
            <a:prstGeom prst="rect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</a:ln>
            <a:effectLst>
              <a:glow rad="70000">
                <a:srgbClr val="DDDDDD">
                  <a:tint val="30000"/>
                  <a:shade val="95000"/>
                  <a:satMod val="300000"/>
                  <a:alpha val="50000"/>
                </a:srgbClr>
              </a:glow>
            </a:effectLst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>
                <a:solidFill>
                  <a:sysClr val="window" lastClr="FFFFFF"/>
                </a:solidFill>
                <a:latin typeface="Arial"/>
              </a:endParaRP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B26A1E15-910D-49DA-45B1-DB4FAC27DED1}"/>
              </a:ext>
            </a:extLst>
          </p:cNvPr>
          <p:cNvSpPr txBox="1"/>
          <p:nvPr/>
        </p:nvSpPr>
        <p:spPr>
          <a:xfrm>
            <a:off x="0" y="-21164"/>
            <a:ext cx="12192000" cy="769441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solidFill>
                  <a:schemeClr val="bg1"/>
                </a:solidFill>
              </a:rPr>
              <a:t>High-Field Magnet – historical progress</a:t>
            </a:r>
            <a:endParaRPr lang="en-GB" sz="4400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E84A835-555A-FE68-654A-3488CBF1BA56}"/>
              </a:ext>
            </a:extLst>
          </p:cNvPr>
          <p:cNvSpPr txBox="1"/>
          <p:nvPr/>
        </p:nvSpPr>
        <p:spPr>
          <a:xfrm>
            <a:off x="206646" y="6246633"/>
            <a:ext cx="1368965" cy="369332"/>
          </a:xfrm>
          <a:prstGeom prst="rect">
            <a:avLst/>
          </a:prstGeom>
          <a:solidFill>
            <a:srgbClr val="FFCCCC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Luca Bottura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19553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3C51CDA-450F-E2A3-A35F-C71961DD5075}"/>
              </a:ext>
            </a:extLst>
          </p:cNvPr>
          <p:cNvSpPr txBox="1"/>
          <p:nvPr/>
        </p:nvSpPr>
        <p:spPr>
          <a:xfrm>
            <a:off x="0" y="-21164"/>
            <a:ext cx="12192000" cy="769441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solidFill>
                  <a:schemeClr val="bg1"/>
                </a:solidFill>
              </a:rPr>
              <a:t>CERN High-Field Magnet Program</a:t>
            </a:r>
            <a:endParaRPr lang="en-GB" sz="4400" dirty="0">
              <a:solidFill>
                <a:schemeClr val="bg1"/>
              </a:solidFill>
            </a:endParaRPr>
          </a:p>
        </p:txBody>
      </p:sp>
      <p:sp>
        <p:nvSpPr>
          <p:cNvPr id="3" name="Freeform 2">
            <a:extLst>
              <a:ext uri="{FF2B5EF4-FFF2-40B4-BE49-F238E27FC236}">
                <a16:creationId xmlns:a16="http://schemas.microsoft.com/office/drawing/2014/main" id="{26AE17A6-F8B0-5272-D9E5-21C542FFBC0C}"/>
              </a:ext>
            </a:extLst>
          </p:cNvPr>
          <p:cNvSpPr/>
          <p:nvPr/>
        </p:nvSpPr>
        <p:spPr>
          <a:xfrm>
            <a:off x="4136603" y="1879968"/>
            <a:ext cx="2655257" cy="3390904"/>
          </a:xfrm>
          <a:custGeom>
            <a:avLst/>
            <a:gdLst>
              <a:gd name="connsiteX0" fmla="*/ 0 w 1759226"/>
              <a:gd name="connsiteY0" fmla="*/ 0 h 2872408"/>
              <a:gd name="connsiteX1" fmla="*/ 735496 w 1759226"/>
              <a:gd name="connsiteY1" fmla="*/ 1838739 h 2872408"/>
              <a:gd name="connsiteX2" fmla="*/ 1381539 w 1759226"/>
              <a:gd name="connsiteY2" fmla="*/ 2862469 h 2872408"/>
              <a:gd name="connsiteX3" fmla="*/ 1759226 w 1759226"/>
              <a:gd name="connsiteY3" fmla="*/ 2872408 h 2872408"/>
              <a:gd name="connsiteX4" fmla="*/ 735496 w 1759226"/>
              <a:gd name="connsiteY4" fmla="*/ 188843 h 2872408"/>
              <a:gd name="connsiteX5" fmla="*/ 0 w 1759226"/>
              <a:gd name="connsiteY5" fmla="*/ 0 h 2872408"/>
              <a:gd name="connsiteX0" fmla="*/ 0 w 1849291"/>
              <a:gd name="connsiteY0" fmla="*/ 0 h 3064686"/>
              <a:gd name="connsiteX1" fmla="*/ 825561 w 1849291"/>
              <a:gd name="connsiteY1" fmla="*/ 2031017 h 3064686"/>
              <a:gd name="connsiteX2" fmla="*/ 1471604 w 1849291"/>
              <a:gd name="connsiteY2" fmla="*/ 3054747 h 3064686"/>
              <a:gd name="connsiteX3" fmla="*/ 1849291 w 1849291"/>
              <a:gd name="connsiteY3" fmla="*/ 3064686 h 3064686"/>
              <a:gd name="connsiteX4" fmla="*/ 825561 w 1849291"/>
              <a:gd name="connsiteY4" fmla="*/ 381121 h 3064686"/>
              <a:gd name="connsiteX5" fmla="*/ 0 w 1849291"/>
              <a:gd name="connsiteY5" fmla="*/ 0 h 3064686"/>
              <a:gd name="connsiteX0" fmla="*/ 0 w 1849291"/>
              <a:gd name="connsiteY0" fmla="*/ 0 h 3064686"/>
              <a:gd name="connsiteX1" fmla="*/ 780529 w 1849291"/>
              <a:gd name="connsiteY1" fmla="*/ 1964138 h 3064686"/>
              <a:gd name="connsiteX2" fmla="*/ 1471604 w 1849291"/>
              <a:gd name="connsiteY2" fmla="*/ 3054747 h 3064686"/>
              <a:gd name="connsiteX3" fmla="*/ 1849291 w 1849291"/>
              <a:gd name="connsiteY3" fmla="*/ 3064686 h 3064686"/>
              <a:gd name="connsiteX4" fmla="*/ 825561 w 1849291"/>
              <a:gd name="connsiteY4" fmla="*/ 381121 h 3064686"/>
              <a:gd name="connsiteX5" fmla="*/ 0 w 1849291"/>
              <a:gd name="connsiteY5" fmla="*/ 0 h 3064686"/>
              <a:gd name="connsiteX0" fmla="*/ 0 w 1849291"/>
              <a:gd name="connsiteY0" fmla="*/ 0 h 3064686"/>
              <a:gd name="connsiteX1" fmla="*/ 780529 w 1849291"/>
              <a:gd name="connsiteY1" fmla="*/ 1964138 h 3064686"/>
              <a:gd name="connsiteX2" fmla="*/ 1462599 w 1849291"/>
              <a:gd name="connsiteY2" fmla="*/ 3021308 h 3064686"/>
              <a:gd name="connsiteX3" fmla="*/ 1849291 w 1849291"/>
              <a:gd name="connsiteY3" fmla="*/ 3064686 h 3064686"/>
              <a:gd name="connsiteX4" fmla="*/ 825561 w 1849291"/>
              <a:gd name="connsiteY4" fmla="*/ 381121 h 3064686"/>
              <a:gd name="connsiteX5" fmla="*/ 0 w 1849291"/>
              <a:gd name="connsiteY5" fmla="*/ 0 h 3064686"/>
              <a:gd name="connsiteX0" fmla="*/ 0 w 2840011"/>
              <a:gd name="connsiteY0" fmla="*/ 0 h 3323842"/>
              <a:gd name="connsiteX1" fmla="*/ 780529 w 2840011"/>
              <a:gd name="connsiteY1" fmla="*/ 1964138 h 3323842"/>
              <a:gd name="connsiteX2" fmla="*/ 1462599 w 2840011"/>
              <a:gd name="connsiteY2" fmla="*/ 3021308 h 3323842"/>
              <a:gd name="connsiteX3" fmla="*/ 2840011 w 2840011"/>
              <a:gd name="connsiteY3" fmla="*/ 3323842 h 3323842"/>
              <a:gd name="connsiteX4" fmla="*/ 825561 w 2840011"/>
              <a:gd name="connsiteY4" fmla="*/ 381121 h 3323842"/>
              <a:gd name="connsiteX5" fmla="*/ 0 w 2840011"/>
              <a:gd name="connsiteY5" fmla="*/ 0 h 3323842"/>
              <a:gd name="connsiteX0" fmla="*/ 0 w 2787146"/>
              <a:gd name="connsiteY0" fmla="*/ 0 h 3333657"/>
              <a:gd name="connsiteX1" fmla="*/ 727664 w 2787146"/>
              <a:gd name="connsiteY1" fmla="*/ 1973953 h 3333657"/>
              <a:gd name="connsiteX2" fmla="*/ 1409734 w 2787146"/>
              <a:gd name="connsiteY2" fmla="*/ 3031123 h 3333657"/>
              <a:gd name="connsiteX3" fmla="*/ 2787146 w 2787146"/>
              <a:gd name="connsiteY3" fmla="*/ 3333657 h 3333657"/>
              <a:gd name="connsiteX4" fmla="*/ 772696 w 2787146"/>
              <a:gd name="connsiteY4" fmla="*/ 390936 h 3333657"/>
              <a:gd name="connsiteX5" fmla="*/ 0 w 2787146"/>
              <a:gd name="connsiteY5" fmla="*/ 0 h 3333657"/>
              <a:gd name="connsiteX0" fmla="*/ 0 w 2787146"/>
              <a:gd name="connsiteY0" fmla="*/ 0 h 3333657"/>
              <a:gd name="connsiteX1" fmla="*/ 706518 w 2787146"/>
              <a:gd name="connsiteY1" fmla="*/ 1689354 h 3333657"/>
              <a:gd name="connsiteX2" fmla="*/ 1409734 w 2787146"/>
              <a:gd name="connsiteY2" fmla="*/ 3031123 h 3333657"/>
              <a:gd name="connsiteX3" fmla="*/ 2787146 w 2787146"/>
              <a:gd name="connsiteY3" fmla="*/ 3333657 h 3333657"/>
              <a:gd name="connsiteX4" fmla="*/ 772696 w 2787146"/>
              <a:gd name="connsiteY4" fmla="*/ 390936 h 3333657"/>
              <a:gd name="connsiteX5" fmla="*/ 0 w 2787146"/>
              <a:gd name="connsiteY5" fmla="*/ 0 h 3333657"/>
              <a:gd name="connsiteX0" fmla="*/ 0 w 2787146"/>
              <a:gd name="connsiteY0" fmla="*/ 0 h 3333657"/>
              <a:gd name="connsiteX1" fmla="*/ 706518 w 2787146"/>
              <a:gd name="connsiteY1" fmla="*/ 1689354 h 3333657"/>
              <a:gd name="connsiteX2" fmla="*/ 1000726 w 2787146"/>
              <a:gd name="connsiteY2" fmla="*/ 2276876 h 3333657"/>
              <a:gd name="connsiteX3" fmla="*/ 1409734 w 2787146"/>
              <a:gd name="connsiteY3" fmla="*/ 3031123 h 3333657"/>
              <a:gd name="connsiteX4" fmla="*/ 2787146 w 2787146"/>
              <a:gd name="connsiteY4" fmla="*/ 3333657 h 3333657"/>
              <a:gd name="connsiteX5" fmla="*/ 772696 w 2787146"/>
              <a:gd name="connsiteY5" fmla="*/ 390936 h 3333657"/>
              <a:gd name="connsiteX6" fmla="*/ 0 w 2787146"/>
              <a:gd name="connsiteY6" fmla="*/ 0 h 3333657"/>
              <a:gd name="connsiteX0" fmla="*/ 0 w 2787146"/>
              <a:gd name="connsiteY0" fmla="*/ 0 h 3333657"/>
              <a:gd name="connsiteX1" fmla="*/ 313488 w 2787146"/>
              <a:gd name="connsiteY1" fmla="*/ 804808 h 3333657"/>
              <a:gd name="connsiteX2" fmla="*/ 706518 w 2787146"/>
              <a:gd name="connsiteY2" fmla="*/ 1689354 h 3333657"/>
              <a:gd name="connsiteX3" fmla="*/ 1000726 w 2787146"/>
              <a:gd name="connsiteY3" fmla="*/ 2276876 h 3333657"/>
              <a:gd name="connsiteX4" fmla="*/ 1409734 w 2787146"/>
              <a:gd name="connsiteY4" fmla="*/ 3031123 h 3333657"/>
              <a:gd name="connsiteX5" fmla="*/ 2787146 w 2787146"/>
              <a:gd name="connsiteY5" fmla="*/ 3333657 h 3333657"/>
              <a:gd name="connsiteX6" fmla="*/ 772696 w 2787146"/>
              <a:gd name="connsiteY6" fmla="*/ 390936 h 3333657"/>
              <a:gd name="connsiteX7" fmla="*/ 0 w 2787146"/>
              <a:gd name="connsiteY7" fmla="*/ 0 h 3333657"/>
              <a:gd name="connsiteX0" fmla="*/ 0 w 2787146"/>
              <a:gd name="connsiteY0" fmla="*/ 0 h 3333657"/>
              <a:gd name="connsiteX1" fmla="*/ 313488 w 2787146"/>
              <a:gd name="connsiteY1" fmla="*/ 804808 h 3333657"/>
              <a:gd name="connsiteX2" fmla="*/ 706518 w 2787146"/>
              <a:gd name="connsiteY2" fmla="*/ 1689354 h 3333657"/>
              <a:gd name="connsiteX3" fmla="*/ 1000726 w 2787146"/>
              <a:gd name="connsiteY3" fmla="*/ 2276876 h 3333657"/>
              <a:gd name="connsiteX4" fmla="*/ 1420306 w 2787146"/>
              <a:gd name="connsiteY4" fmla="*/ 3001682 h 3333657"/>
              <a:gd name="connsiteX5" fmla="*/ 2787146 w 2787146"/>
              <a:gd name="connsiteY5" fmla="*/ 3333657 h 3333657"/>
              <a:gd name="connsiteX6" fmla="*/ 772696 w 2787146"/>
              <a:gd name="connsiteY6" fmla="*/ 390936 h 3333657"/>
              <a:gd name="connsiteX7" fmla="*/ 0 w 2787146"/>
              <a:gd name="connsiteY7" fmla="*/ 0 h 3333657"/>
              <a:gd name="connsiteX0" fmla="*/ 0 w 2797549"/>
              <a:gd name="connsiteY0" fmla="*/ 0 h 3348141"/>
              <a:gd name="connsiteX1" fmla="*/ 323891 w 2797549"/>
              <a:gd name="connsiteY1" fmla="*/ 819292 h 3348141"/>
              <a:gd name="connsiteX2" fmla="*/ 716921 w 2797549"/>
              <a:gd name="connsiteY2" fmla="*/ 1703838 h 3348141"/>
              <a:gd name="connsiteX3" fmla="*/ 1011129 w 2797549"/>
              <a:gd name="connsiteY3" fmla="*/ 2291360 h 3348141"/>
              <a:gd name="connsiteX4" fmla="*/ 1430709 w 2797549"/>
              <a:gd name="connsiteY4" fmla="*/ 3016166 h 3348141"/>
              <a:gd name="connsiteX5" fmla="*/ 2797549 w 2797549"/>
              <a:gd name="connsiteY5" fmla="*/ 3348141 h 3348141"/>
              <a:gd name="connsiteX6" fmla="*/ 783099 w 2797549"/>
              <a:gd name="connsiteY6" fmla="*/ 405420 h 3348141"/>
              <a:gd name="connsiteX7" fmla="*/ 0 w 2797549"/>
              <a:gd name="connsiteY7" fmla="*/ 0 h 3348141"/>
              <a:gd name="connsiteX0" fmla="*/ 0 w 2797549"/>
              <a:gd name="connsiteY0" fmla="*/ 0 h 3348141"/>
              <a:gd name="connsiteX1" fmla="*/ 271875 w 2797549"/>
              <a:gd name="connsiteY1" fmla="*/ 713073 h 3348141"/>
              <a:gd name="connsiteX2" fmla="*/ 716921 w 2797549"/>
              <a:gd name="connsiteY2" fmla="*/ 1703838 h 3348141"/>
              <a:gd name="connsiteX3" fmla="*/ 1011129 w 2797549"/>
              <a:gd name="connsiteY3" fmla="*/ 2291360 h 3348141"/>
              <a:gd name="connsiteX4" fmla="*/ 1430709 w 2797549"/>
              <a:gd name="connsiteY4" fmla="*/ 3016166 h 3348141"/>
              <a:gd name="connsiteX5" fmla="*/ 2797549 w 2797549"/>
              <a:gd name="connsiteY5" fmla="*/ 3348141 h 3348141"/>
              <a:gd name="connsiteX6" fmla="*/ 783099 w 2797549"/>
              <a:gd name="connsiteY6" fmla="*/ 405420 h 3348141"/>
              <a:gd name="connsiteX7" fmla="*/ 0 w 2797549"/>
              <a:gd name="connsiteY7" fmla="*/ 0 h 3348141"/>
              <a:gd name="connsiteX0" fmla="*/ 0 w 2797549"/>
              <a:gd name="connsiteY0" fmla="*/ 0 h 3348141"/>
              <a:gd name="connsiteX1" fmla="*/ 271875 w 2797549"/>
              <a:gd name="connsiteY1" fmla="*/ 713073 h 3348141"/>
              <a:gd name="connsiteX2" fmla="*/ 479149 w 2797549"/>
              <a:gd name="connsiteY2" fmla="*/ 1205598 h 3348141"/>
              <a:gd name="connsiteX3" fmla="*/ 716921 w 2797549"/>
              <a:gd name="connsiteY3" fmla="*/ 1703838 h 3348141"/>
              <a:gd name="connsiteX4" fmla="*/ 1011129 w 2797549"/>
              <a:gd name="connsiteY4" fmla="*/ 2291360 h 3348141"/>
              <a:gd name="connsiteX5" fmla="*/ 1430709 w 2797549"/>
              <a:gd name="connsiteY5" fmla="*/ 3016166 h 3348141"/>
              <a:gd name="connsiteX6" fmla="*/ 2797549 w 2797549"/>
              <a:gd name="connsiteY6" fmla="*/ 3348141 h 3348141"/>
              <a:gd name="connsiteX7" fmla="*/ 783099 w 2797549"/>
              <a:gd name="connsiteY7" fmla="*/ 405420 h 3348141"/>
              <a:gd name="connsiteX8" fmla="*/ 0 w 2797549"/>
              <a:gd name="connsiteY8" fmla="*/ 0 h 3348141"/>
              <a:gd name="connsiteX0" fmla="*/ 0 w 2797549"/>
              <a:gd name="connsiteY0" fmla="*/ 0 h 3348141"/>
              <a:gd name="connsiteX1" fmla="*/ 271875 w 2797549"/>
              <a:gd name="connsiteY1" fmla="*/ 713073 h 3348141"/>
              <a:gd name="connsiteX2" fmla="*/ 479149 w 2797549"/>
              <a:gd name="connsiteY2" fmla="*/ 1205598 h 3348141"/>
              <a:gd name="connsiteX3" fmla="*/ 701316 w 2797549"/>
              <a:gd name="connsiteY3" fmla="*/ 1689354 h 3348141"/>
              <a:gd name="connsiteX4" fmla="*/ 1011129 w 2797549"/>
              <a:gd name="connsiteY4" fmla="*/ 2291360 h 3348141"/>
              <a:gd name="connsiteX5" fmla="*/ 1430709 w 2797549"/>
              <a:gd name="connsiteY5" fmla="*/ 3016166 h 3348141"/>
              <a:gd name="connsiteX6" fmla="*/ 2797549 w 2797549"/>
              <a:gd name="connsiteY6" fmla="*/ 3348141 h 3348141"/>
              <a:gd name="connsiteX7" fmla="*/ 783099 w 2797549"/>
              <a:gd name="connsiteY7" fmla="*/ 405420 h 3348141"/>
              <a:gd name="connsiteX8" fmla="*/ 0 w 2797549"/>
              <a:gd name="connsiteY8" fmla="*/ 0 h 3348141"/>
              <a:gd name="connsiteX0" fmla="*/ 0 w 2797549"/>
              <a:gd name="connsiteY0" fmla="*/ 0 h 3348141"/>
              <a:gd name="connsiteX1" fmla="*/ 271875 w 2797549"/>
              <a:gd name="connsiteY1" fmla="*/ 713073 h 3348141"/>
              <a:gd name="connsiteX2" fmla="*/ 479149 w 2797549"/>
              <a:gd name="connsiteY2" fmla="*/ 1205598 h 3348141"/>
              <a:gd name="connsiteX3" fmla="*/ 701316 w 2797549"/>
              <a:gd name="connsiteY3" fmla="*/ 1689354 h 3348141"/>
              <a:gd name="connsiteX4" fmla="*/ 1037137 w 2797549"/>
              <a:gd name="connsiteY4" fmla="*/ 2349298 h 3348141"/>
              <a:gd name="connsiteX5" fmla="*/ 1430709 w 2797549"/>
              <a:gd name="connsiteY5" fmla="*/ 3016166 h 3348141"/>
              <a:gd name="connsiteX6" fmla="*/ 2797549 w 2797549"/>
              <a:gd name="connsiteY6" fmla="*/ 3348141 h 3348141"/>
              <a:gd name="connsiteX7" fmla="*/ 783099 w 2797549"/>
              <a:gd name="connsiteY7" fmla="*/ 405420 h 3348141"/>
              <a:gd name="connsiteX8" fmla="*/ 0 w 2797549"/>
              <a:gd name="connsiteY8" fmla="*/ 0 h 3348141"/>
              <a:gd name="connsiteX0" fmla="*/ 0 w 2797549"/>
              <a:gd name="connsiteY0" fmla="*/ 0 h 3348141"/>
              <a:gd name="connsiteX1" fmla="*/ 271875 w 2797549"/>
              <a:gd name="connsiteY1" fmla="*/ 713073 h 3348141"/>
              <a:gd name="connsiteX2" fmla="*/ 479149 w 2797549"/>
              <a:gd name="connsiteY2" fmla="*/ 1205598 h 3348141"/>
              <a:gd name="connsiteX3" fmla="*/ 701316 w 2797549"/>
              <a:gd name="connsiteY3" fmla="*/ 1689354 h 3348141"/>
              <a:gd name="connsiteX4" fmla="*/ 1037137 w 2797549"/>
              <a:gd name="connsiteY4" fmla="*/ 2349298 h 3348141"/>
              <a:gd name="connsiteX5" fmla="*/ 1430709 w 2797549"/>
              <a:gd name="connsiteY5" fmla="*/ 3059620 h 3348141"/>
              <a:gd name="connsiteX6" fmla="*/ 2797549 w 2797549"/>
              <a:gd name="connsiteY6" fmla="*/ 3348141 h 3348141"/>
              <a:gd name="connsiteX7" fmla="*/ 783099 w 2797549"/>
              <a:gd name="connsiteY7" fmla="*/ 405420 h 3348141"/>
              <a:gd name="connsiteX8" fmla="*/ 0 w 2797549"/>
              <a:gd name="connsiteY8" fmla="*/ 0 h 3348141"/>
              <a:gd name="connsiteX0" fmla="*/ 0 w 2797549"/>
              <a:gd name="connsiteY0" fmla="*/ 0 h 3348141"/>
              <a:gd name="connsiteX1" fmla="*/ 271875 w 2797549"/>
              <a:gd name="connsiteY1" fmla="*/ 713073 h 3348141"/>
              <a:gd name="connsiteX2" fmla="*/ 479149 w 2797549"/>
              <a:gd name="connsiteY2" fmla="*/ 1205598 h 3348141"/>
              <a:gd name="connsiteX3" fmla="*/ 701316 w 2797549"/>
              <a:gd name="connsiteY3" fmla="*/ 1689354 h 3348141"/>
              <a:gd name="connsiteX4" fmla="*/ 1037137 w 2797549"/>
              <a:gd name="connsiteY4" fmla="*/ 2349298 h 3348141"/>
              <a:gd name="connsiteX5" fmla="*/ 1396935 w 2797549"/>
              <a:gd name="connsiteY5" fmla="*/ 3078430 h 3348141"/>
              <a:gd name="connsiteX6" fmla="*/ 2797549 w 2797549"/>
              <a:gd name="connsiteY6" fmla="*/ 3348141 h 3348141"/>
              <a:gd name="connsiteX7" fmla="*/ 783099 w 2797549"/>
              <a:gd name="connsiteY7" fmla="*/ 405420 h 3348141"/>
              <a:gd name="connsiteX8" fmla="*/ 0 w 2797549"/>
              <a:gd name="connsiteY8" fmla="*/ 0 h 3348141"/>
              <a:gd name="connsiteX0" fmla="*/ 0 w 2797549"/>
              <a:gd name="connsiteY0" fmla="*/ 0 h 3348141"/>
              <a:gd name="connsiteX1" fmla="*/ 271875 w 2797549"/>
              <a:gd name="connsiteY1" fmla="*/ 713073 h 3348141"/>
              <a:gd name="connsiteX2" fmla="*/ 479149 w 2797549"/>
              <a:gd name="connsiteY2" fmla="*/ 1205598 h 3348141"/>
              <a:gd name="connsiteX3" fmla="*/ 701316 w 2797549"/>
              <a:gd name="connsiteY3" fmla="*/ 1689354 h 3348141"/>
              <a:gd name="connsiteX4" fmla="*/ 1003362 w 2797549"/>
              <a:gd name="connsiteY4" fmla="*/ 2355568 h 3348141"/>
              <a:gd name="connsiteX5" fmla="*/ 1396935 w 2797549"/>
              <a:gd name="connsiteY5" fmla="*/ 3078430 h 3348141"/>
              <a:gd name="connsiteX6" fmla="*/ 2797549 w 2797549"/>
              <a:gd name="connsiteY6" fmla="*/ 3348141 h 3348141"/>
              <a:gd name="connsiteX7" fmla="*/ 783099 w 2797549"/>
              <a:gd name="connsiteY7" fmla="*/ 405420 h 3348141"/>
              <a:gd name="connsiteX8" fmla="*/ 0 w 2797549"/>
              <a:gd name="connsiteY8" fmla="*/ 0 h 3348141"/>
              <a:gd name="connsiteX0" fmla="*/ 0 w 2797549"/>
              <a:gd name="connsiteY0" fmla="*/ 0 h 3348141"/>
              <a:gd name="connsiteX1" fmla="*/ 271875 w 2797549"/>
              <a:gd name="connsiteY1" fmla="*/ 713073 h 3348141"/>
              <a:gd name="connsiteX2" fmla="*/ 479149 w 2797549"/>
              <a:gd name="connsiteY2" fmla="*/ 1205598 h 3348141"/>
              <a:gd name="connsiteX3" fmla="*/ 667541 w 2797549"/>
              <a:gd name="connsiteY3" fmla="*/ 1689354 h 3348141"/>
              <a:gd name="connsiteX4" fmla="*/ 1003362 w 2797549"/>
              <a:gd name="connsiteY4" fmla="*/ 2355568 h 3348141"/>
              <a:gd name="connsiteX5" fmla="*/ 1396935 w 2797549"/>
              <a:gd name="connsiteY5" fmla="*/ 3078430 h 3348141"/>
              <a:gd name="connsiteX6" fmla="*/ 2797549 w 2797549"/>
              <a:gd name="connsiteY6" fmla="*/ 3348141 h 3348141"/>
              <a:gd name="connsiteX7" fmla="*/ 783099 w 2797549"/>
              <a:gd name="connsiteY7" fmla="*/ 405420 h 3348141"/>
              <a:gd name="connsiteX8" fmla="*/ 0 w 2797549"/>
              <a:gd name="connsiteY8" fmla="*/ 0 h 3348141"/>
              <a:gd name="connsiteX0" fmla="*/ 0 w 2797549"/>
              <a:gd name="connsiteY0" fmla="*/ 0 h 3348141"/>
              <a:gd name="connsiteX1" fmla="*/ 271875 w 2797549"/>
              <a:gd name="connsiteY1" fmla="*/ 713073 h 3348141"/>
              <a:gd name="connsiteX2" fmla="*/ 452130 w 2797549"/>
              <a:gd name="connsiteY2" fmla="*/ 1193058 h 3348141"/>
              <a:gd name="connsiteX3" fmla="*/ 667541 w 2797549"/>
              <a:gd name="connsiteY3" fmla="*/ 1689354 h 3348141"/>
              <a:gd name="connsiteX4" fmla="*/ 1003362 w 2797549"/>
              <a:gd name="connsiteY4" fmla="*/ 2355568 h 3348141"/>
              <a:gd name="connsiteX5" fmla="*/ 1396935 w 2797549"/>
              <a:gd name="connsiteY5" fmla="*/ 3078430 h 3348141"/>
              <a:gd name="connsiteX6" fmla="*/ 2797549 w 2797549"/>
              <a:gd name="connsiteY6" fmla="*/ 3348141 h 3348141"/>
              <a:gd name="connsiteX7" fmla="*/ 783099 w 2797549"/>
              <a:gd name="connsiteY7" fmla="*/ 405420 h 3348141"/>
              <a:gd name="connsiteX8" fmla="*/ 0 w 2797549"/>
              <a:gd name="connsiteY8" fmla="*/ 0 h 3348141"/>
              <a:gd name="connsiteX0" fmla="*/ 0 w 2797549"/>
              <a:gd name="connsiteY0" fmla="*/ 0 h 3348141"/>
              <a:gd name="connsiteX1" fmla="*/ 251610 w 2797549"/>
              <a:gd name="connsiteY1" fmla="*/ 719343 h 3348141"/>
              <a:gd name="connsiteX2" fmla="*/ 452130 w 2797549"/>
              <a:gd name="connsiteY2" fmla="*/ 1193058 h 3348141"/>
              <a:gd name="connsiteX3" fmla="*/ 667541 w 2797549"/>
              <a:gd name="connsiteY3" fmla="*/ 1689354 h 3348141"/>
              <a:gd name="connsiteX4" fmla="*/ 1003362 w 2797549"/>
              <a:gd name="connsiteY4" fmla="*/ 2355568 h 3348141"/>
              <a:gd name="connsiteX5" fmla="*/ 1396935 w 2797549"/>
              <a:gd name="connsiteY5" fmla="*/ 3078430 h 3348141"/>
              <a:gd name="connsiteX6" fmla="*/ 2797549 w 2797549"/>
              <a:gd name="connsiteY6" fmla="*/ 3348141 h 3348141"/>
              <a:gd name="connsiteX7" fmla="*/ 783099 w 2797549"/>
              <a:gd name="connsiteY7" fmla="*/ 405420 h 3348141"/>
              <a:gd name="connsiteX8" fmla="*/ 0 w 2797549"/>
              <a:gd name="connsiteY8" fmla="*/ 0 h 3348141"/>
              <a:gd name="connsiteX0" fmla="*/ 0 w 2824569"/>
              <a:gd name="connsiteY0" fmla="*/ 0 h 3348141"/>
              <a:gd name="connsiteX1" fmla="*/ 278630 w 2824569"/>
              <a:gd name="connsiteY1" fmla="*/ 719343 h 3348141"/>
              <a:gd name="connsiteX2" fmla="*/ 479150 w 2824569"/>
              <a:gd name="connsiteY2" fmla="*/ 1193058 h 3348141"/>
              <a:gd name="connsiteX3" fmla="*/ 694561 w 2824569"/>
              <a:gd name="connsiteY3" fmla="*/ 1689354 h 3348141"/>
              <a:gd name="connsiteX4" fmla="*/ 1030382 w 2824569"/>
              <a:gd name="connsiteY4" fmla="*/ 2355568 h 3348141"/>
              <a:gd name="connsiteX5" fmla="*/ 1423955 w 2824569"/>
              <a:gd name="connsiteY5" fmla="*/ 3078430 h 3348141"/>
              <a:gd name="connsiteX6" fmla="*/ 2824569 w 2824569"/>
              <a:gd name="connsiteY6" fmla="*/ 3348141 h 3348141"/>
              <a:gd name="connsiteX7" fmla="*/ 810119 w 2824569"/>
              <a:gd name="connsiteY7" fmla="*/ 405420 h 3348141"/>
              <a:gd name="connsiteX8" fmla="*/ 0 w 2824569"/>
              <a:gd name="connsiteY8" fmla="*/ 0 h 33481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824569" h="3348141">
                <a:moveTo>
                  <a:pt x="0" y="0"/>
                </a:moveTo>
                <a:cubicBezTo>
                  <a:pt x="104496" y="258456"/>
                  <a:pt x="174134" y="460887"/>
                  <a:pt x="278630" y="719343"/>
                </a:cubicBezTo>
                <a:cubicBezTo>
                  <a:pt x="352923" y="881909"/>
                  <a:pt x="404857" y="1030492"/>
                  <a:pt x="479150" y="1193058"/>
                </a:cubicBezTo>
                <a:lnTo>
                  <a:pt x="694561" y="1689354"/>
                </a:lnTo>
                <a:cubicBezTo>
                  <a:pt x="796155" y="1878652"/>
                  <a:pt x="928788" y="2166270"/>
                  <a:pt x="1030382" y="2355568"/>
                </a:cubicBezTo>
                <a:lnTo>
                  <a:pt x="1423955" y="3078430"/>
                </a:lnTo>
                <a:lnTo>
                  <a:pt x="2824569" y="3348141"/>
                </a:lnTo>
                <a:lnTo>
                  <a:pt x="810119" y="405420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FF0000">
                  <a:alpha val="70000"/>
                </a:srgbClr>
              </a:gs>
              <a:gs pos="54000">
                <a:srgbClr val="DDDDDD">
                  <a:lumMod val="29000"/>
                  <a:lumOff val="71000"/>
                  <a:alpha val="40000"/>
                </a:srgbClr>
              </a:gs>
              <a:gs pos="99000">
                <a:srgbClr val="DDDDDD">
                  <a:lumMod val="26000"/>
                  <a:lumOff val="74000"/>
                  <a:alpha val="12000"/>
                </a:srgbClr>
              </a:gs>
            </a:gsLst>
            <a:lin ang="19800000" scaled="0"/>
          </a:gradFill>
          <a:ln w="9525" cap="flat" cmpd="sng" algn="ctr">
            <a:noFill/>
            <a:prstDash val="solid"/>
          </a:ln>
          <a:effectLst>
            <a:glow rad="70000">
              <a:srgbClr val="DDDDDD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prstClr val="white"/>
              </a:solidFill>
              <a:latin typeface="Arial"/>
            </a:endParaRP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917D1847-868D-9D93-5F2B-B93C8032B24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45062708"/>
              </p:ext>
            </p:extLst>
          </p:nvPr>
        </p:nvGraphicFramePr>
        <p:xfrm>
          <a:off x="1591247" y="1110269"/>
          <a:ext cx="6660000" cy="550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5" name="Group 4">
            <a:extLst>
              <a:ext uri="{FF2B5EF4-FFF2-40B4-BE49-F238E27FC236}">
                <a16:creationId xmlns:a16="http://schemas.microsoft.com/office/drawing/2014/main" id="{C977007D-D398-0B45-97A6-A2CA418DDC63}"/>
              </a:ext>
            </a:extLst>
          </p:cNvPr>
          <p:cNvGrpSpPr/>
          <p:nvPr/>
        </p:nvGrpSpPr>
        <p:grpSpPr>
          <a:xfrm>
            <a:off x="3147107" y="4758655"/>
            <a:ext cx="6950473" cy="928282"/>
            <a:chOff x="2102079" y="4415917"/>
            <a:chExt cx="6950473" cy="928282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642C6993-22F9-F0CF-A305-CD585FF30482}"/>
                </a:ext>
              </a:extLst>
            </p:cNvPr>
            <p:cNvSpPr txBox="1"/>
            <p:nvPr/>
          </p:nvSpPr>
          <p:spPr>
            <a:xfrm>
              <a:off x="7119631" y="4415917"/>
              <a:ext cx="1932921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US" i="1" kern="0" dirty="0">
                  <a:solidFill>
                    <a:srgbClr val="4D4D4D">
                      <a:lumMod val="50000"/>
                    </a:srgbClr>
                  </a:solidFill>
                  <a:latin typeface="Arial"/>
                </a:rPr>
                <a:t>Exploration of new concepts and technologies</a:t>
              </a:r>
            </a:p>
          </p:txBody>
        </p: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B263D28C-0BA9-CE29-C2BC-0E4F2CAE872B}"/>
                </a:ext>
              </a:extLst>
            </p:cNvPr>
            <p:cNvCxnSpPr>
              <a:cxnSpLocks/>
            </p:cNvCxnSpPr>
            <p:nvPr/>
          </p:nvCxnSpPr>
          <p:spPr>
            <a:xfrm>
              <a:off x="2102079" y="5344199"/>
              <a:ext cx="6432331" cy="0"/>
            </a:xfrm>
            <a:prstGeom prst="straightConnector1">
              <a:avLst/>
            </a:prstGeom>
            <a:noFill/>
            <a:ln w="25400" cap="flat" cmpd="sng" algn="ctr">
              <a:solidFill>
                <a:srgbClr val="4D4D4D">
                  <a:lumMod val="50000"/>
                </a:srgbClr>
              </a:solidFill>
              <a:prstDash val="solid"/>
              <a:tailEnd type="triangle" w="med" len="lg"/>
            </a:ln>
            <a:effectLst/>
          </p:spPr>
        </p:cxn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CBD84E6E-E8FB-D07D-C0C5-ADB3C58467EE}"/>
              </a:ext>
            </a:extLst>
          </p:cNvPr>
          <p:cNvGrpSpPr/>
          <p:nvPr/>
        </p:nvGrpSpPr>
        <p:grpSpPr>
          <a:xfrm>
            <a:off x="3147107" y="1076353"/>
            <a:ext cx="3192646" cy="4612628"/>
            <a:chOff x="2102079" y="742082"/>
            <a:chExt cx="3192646" cy="4612628"/>
          </a:xfrm>
        </p:grpSpPr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08E4479A-9BB7-73E1-1091-9E3A5EAC116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102079" y="777764"/>
              <a:ext cx="0" cy="4576946"/>
            </a:xfrm>
            <a:prstGeom prst="straightConnector1">
              <a:avLst/>
            </a:prstGeom>
            <a:noFill/>
            <a:ln w="25400" cap="flat" cmpd="sng" algn="ctr">
              <a:solidFill>
                <a:srgbClr val="4D4D4D">
                  <a:lumMod val="50000"/>
                </a:srgbClr>
              </a:solidFill>
              <a:prstDash val="solid"/>
              <a:tailEnd type="triangle" w="med" len="lg"/>
            </a:ln>
            <a:effectLst/>
          </p:spPr>
        </p:cxn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58E40C61-8ACA-CFEA-09C6-E19EA244E5C7}"/>
                </a:ext>
              </a:extLst>
            </p:cNvPr>
            <p:cNvSpPr txBox="1"/>
            <p:nvPr/>
          </p:nvSpPr>
          <p:spPr>
            <a:xfrm>
              <a:off x="2169814" y="742082"/>
              <a:ext cx="3124911" cy="646331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US" i="1" kern="0" dirty="0">
                  <a:solidFill>
                    <a:srgbClr val="4D4D4D">
                      <a:lumMod val="50000"/>
                    </a:srgbClr>
                  </a:solidFill>
                  <a:latin typeface="Arial"/>
                </a:rPr>
                <a:t>Development of robust and cost-efficient processes</a:t>
              </a: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ABBBA6EB-23C1-5284-3ED6-740A4566D428}"/>
              </a:ext>
            </a:extLst>
          </p:cNvPr>
          <p:cNvSpPr txBox="1"/>
          <p:nvPr/>
        </p:nvSpPr>
        <p:spPr>
          <a:xfrm>
            <a:off x="3440666" y="3733297"/>
            <a:ext cx="13187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dirty="0">
                <a:solidFill>
                  <a:srgbClr val="0055A0"/>
                </a:solidFill>
                <a:latin typeface="Arial"/>
              </a:rPr>
              <a:t>HL-LHC 11T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160B873-0B3D-7541-C74F-E712E41CE9D8}"/>
              </a:ext>
            </a:extLst>
          </p:cNvPr>
          <p:cNvSpPr txBox="1"/>
          <p:nvPr/>
        </p:nvSpPr>
        <p:spPr>
          <a:xfrm>
            <a:off x="4534803" y="4761633"/>
            <a:ext cx="10262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55A0"/>
                </a:solidFill>
                <a:latin typeface="Arial"/>
              </a:rPr>
              <a:t>Fresca2</a:t>
            </a:r>
          </a:p>
          <a:p>
            <a:r>
              <a:rPr lang="en-US" sz="1600" dirty="0">
                <a:solidFill>
                  <a:srgbClr val="0055A0"/>
                </a:solidFill>
                <a:latin typeface="Arial"/>
              </a:rPr>
              <a:t>MDPCT1</a:t>
            </a:r>
          </a:p>
        </p:txBody>
      </p:sp>
      <p:sp>
        <p:nvSpPr>
          <p:cNvPr id="13" name="Freeform 33">
            <a:extLst>
              <a:ext uri="{FF2B5EF4-FFF2-40B4-BE49-F238E27FC236}">
                <a16:creationId xmlns:a16="http://schemas.microsoft.com/office/drawing/2014/main" id="{C8B650B0-44F9-1B07-4880-7416A2CC7BCF}"/>
              </a:ext>
            </a:extLst>
          </p:cNvPr>
          <p:cNvSpPr/>
          <p:nvPr/>
        </p:nvSpPr>
        <p:spPr>
          <a:xfrm>
            <a:off x="3774074" y="2493491"/>
            <a:ext cx="569454" cy="223864"/>
          </a:xfrm>
          <a:custGeom>
            <a:avLst/>
            <a:gdLst>
              <a:gd name="connsiteX0" fmla="*/ 0 w 569454"/>
              <a:gd name="connsiteY0" fmla="*/ 0 h 223864"/>
              <a:gd name="connsiteX1" fmla="*/ 569454 w 569454"/>
              <a:gd name="connsiteY1" fmla="*/ 0 h 223864"/>
              <a:gd name="connsiteX2" fmla="*/ 569454 w 569454"/>
              <a:gd name="connsiteY2" fmla="*/ 223864 h 223864"/>
              <a:gd name="connsiteX3" fmla="*/ 0 w 569454"/>
              <a:gd name="connsiteY3" fmla="*/ 223864 h 223864"/>
              <a:gd name="connsiteX4" fmla="*/ 0 w 569454"/>
              <a:gd name="connsiteY4" fmla="*/ 0 h 223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69454" h="223864">
                <a:moveTo>
                  <a:pt x="0" y="0"/>
                </a:moveTo>
                <a:lnTo>
                  <a:pt x="569454" y="0"/>
                </a:lnTo>
                <a:lnTo>
                  <a:pt x="569454" y="223864"/>
                </a:lnTo>
                <a:lnTo>
                  <a:pt x="0" y="223864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spcFirstLastPara="0" vert="horz" wrap="square" lIns="17780" tIns="17780" rIns="17780" bIns="17780" numCol="1" spcCol="1270" anchor="b" anchorCtr="0">
            <a:noAutofit/>
          </a:bodyPr>
          <a:lstStyle/>
          <a:p>
            <a:pPr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endParaRPr lang="en-US" sz="1400" kern="0" dirty="0">
              <a:solidFill>
                <a:srgbClr val="0055A0">
                  <a:hueOff val="0"/>
                  <a:satOff val="0"/>
                  <a:lumOff val="0"/>
                  <a:alphaOff val="0"/>
                </a:srgbClr>
              </a:solidFill>
              <a:latin typeface="Arial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3F2DF2D-6F53-4830-E910-AFAE92CE46A9}"/>
              </a:ext>
            </a:extLst>
          </p:cNvPr>
          <p:cNvSpPr txBox="1"/>
          <p:nvPr/>
        </p:nvSpPr>
        <p:spPr>
          <a:xfrm>
            <a:off x="3432126" y="1756602"/>
            <a:ext cx="5934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dirty="0">
                <a:solidFill>
                  <a:srgbClr val="0055A0"/>
                </a:solidFill>
                <a:latin typeface="Arial"/>
              </a:rPr>
              <a:t>LHC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CE6877B-58EC-8A5D-B399-68FC6C062731}"/>
              </a:ext>
            </a:extLst>
          </p:cNvPr>
          <p:cNvGrpSpPr/>
          <p:nvPr/>
        </p:nvGrpSpPr>
        <p:grpSpPr>
          <a:xfrm>
            <a:off x="5688384" y="4821818"/>
            <a:ext cx="1753874" cy="601861"/>
            <a:chOff x="4697674" y="4487547"/>
            <a:chExt cx="1753874" cy="601861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8EF6169C-074B-8852-C7CE-B0158942D60F}"/>
                </a:ext>
              </a:extLst>
            </p:cNvPr>
            <p:cNvSpPr txBox="1"/>
            <p:nvPr/>
          </p:nvSpPr>
          <p:spPr>
            <a:xfrm>
              <a:off x="5734072" y="4683662"/>
              <a:ext cx="71747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US" sz="2000" kern="0" dirty="0">
                  <a:solidFill>
                    <a:srgbClr val="7030A0"/>
                  </a:solidFill>
                  <a:latin typeface="Arial"/>
                </a:rPr>
                <a:t>HTS</a:t>
              </a:r>
            </a:p>
          </p:txBody>
        </p:sp>
        <p:sp>
          <p:nvSpPr>
            <p:cNvPr id="17" name="Shape 16">
              <a:extLst>
                <a:ext uri="{FF2B5EF4-FFF2-40B4-BE49-F238E27FC236}">
                  <a16:creationId xmlns:a16="http://schemas.microsoft.com/office/drawing/2014/main" id="{36CC7D34-52C1-A5C6-F5C7-A95148F225B9}"/>
                </a:ext>
              </a:extLst>
            </p:cNvPr>
            <p:cNvSpPr/>
            <p:nvPr/>
          </p:nvSpPr>
          <p:spPr>
            <a:xfrm rot="20194610" flipV="1">
              <a:off x="4697674" y="4487547"/>
              <a:ext cx="1011844" cy="601861"/>
            </a:xfrm>
            <a:prstGeom prst="swooshArrow">
              <a:avLst>
                <a:gd name="adj1" fmla="val 23406"/>
                <a:gd name="adj2" fmla="val 61979"/>
              </a:avLst>
            </a:prstGeom>
            <a:solidFill>
              <a:srgbClr val="7030A0">
                <a:alpha val="70000"/>
              </a:srgbClr>
            </a:solidFill>
            <a:ln w="19050" cap="flat" cmpd="sng" algn="ctr">
              <a:solidFill>
                <a:srgbClr val="7030A0"/>
              </a:solidFill>
              <a:prstDash val="solid"/>
            </a:ln>
            <a:effectLst>
              <a:outerShdw blurRad="50800" dist="76200" dir="2700000" algn="tl" rotWithShape="0">
                <a:prstClr val="black">
                  <a:alpha val="40000"/>
                </a:prstClr>
              </a:outerShdw>
            </a:effectLst>
          </p:spPr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BE1BDE25-A265-9F58-C885-67AEB62FE8AA}"/>
              </a:ext>
            </a:extLst>
          </p:cNvPr>
          <p:cNvGrpSpPr/>
          <p:nvPr/>
        </p:nvGrpSpPr>
        <p:grpSpPr>
          <a:xfrm>
            <a:off x="4430684" y="2020890"/>
            <a:ext cx="1936920" cy="1380290"/>
            <a:chOff x="3419083" y="1812621"/>
            <a:chExt cx="1936920" cy="1380290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EE9F8C46-7AEC-5C95-F744-0A69D8A8B0B9}"/>
                </a:ext>
              </a:extLst>
            </p:cNvPr>
            <p:cNvSpPr txBox="1"/>
            <p:nvPr/>
          </p:nvSpPr>
          <p:spPr>
            <a:xfrm>
              <a:off x="3419083" y="1812621"/>
              <a:ext cx="19369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US" sz="2000" i="1" kern="0" dirty="0">
                  <a:solidFill>
                    <a:srgbClr val="0024F4"/>
                  </a:solidFill>
                  <a:latin typeface="Arial"/>
                </a:rPr>
                <a:t>Robust </a:t>
              </a:r>
              <a:r>
                <a:rPr lang="en-US" sz="2000" kern="0" dirty="0">
                  <a:solidFill>
                    <a:srgbClr val="0024F4"/>
                  </a:solidFill>
                  <a:latin typeface="Arial"/>
                </a:rPr>
                <a:t>Nb</a:t>
              </a:r>
              <a:r>
                <a:rPr lang="en-US" sz="2000" kern="0" baseline="-25000" dirty="0">
                  <a:solidFill>
                    <a:srgbClr val="0024F4"/>
                  </a:solidFill>
                  <a:latin typeface="Arial"/>
                </a:rPr>
                <a:t>3</a:t>
              </a:r>
              <a:r>
                <a:rPr lang="en-US" sz="2000" kern="0" dirty="0">
                  <a:solidFill>
                    <a:srgbClr val="0024F4"/>
                  </a:solidFill>
                  <a:latin typeface="Arial"/>
                </a:rPr>
                <a:t>Sn</a:t>
              </a:r>
            </a:p>
          </p:txBody>
        </p:sp>
        <p:sp>
          <p:nvSpPr>
            <p:cNvPr id="20" name="Shape 19">
              <a:extLst>
                <a:ext uri="{FF2B5EF4-FFF2-40B4-BE49-F238E27FC236}">
                  <a16:creationId xmlns:a16="http://schemas.microsoft.com/office/drawing/2014/main" id="{1C89D572-3541-DDA5-8935-0ECB098C012C}"/>
                </a:ext>
              </a:extLst>
            </p:cNvPr>
            <p:cNvSpPr/>
            <p:nvPr/>
          </p:nvSpPr>
          <p:spPr>
            <a:xfrm rot="14044714" flipV="1">
              <a:off x="3546254" y="2348797"/>
              <a:ext cx="877594" cy="810634"/>
            </a:xfrm>
            <a:prstGeom prst="swooshArrow">
              <a:avLst>
                <a:gd name="adj1" fmla="val 18671"/>
                <a:gd name="adj2" fmla="val 41164"/>
              </a:avLst>
            </a:prstGeom>
            <a:solidFill>
              <a:srgbClr val="0024F4">
                <a:alpha val="70000"/>
              </a:srgbClr>
            </a:solidFill>
            <a:ln w="19050" cap="flat" cmpd="sng" algn="ctr">
              <a:solidFill>
                <a:srgbClr val="0024F4"/>
              </a:solidFill>
              <a:prstDash val="solid"/>
            </a:ln>
            <a:effectLst>
              <a:outerShdw blurRad="50800" dist="76200" dir="2700000" algn="tl" rotWithShape="0">
                <a:prstClr val="black">
                  <a:alpha val="40000"/>
                </a:prstClr>
              </a:outerShdw>
            </a:effectLst>
          </p:spPr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ADC3E395-FF5C-77BA-DCF2-255F70604E58}"/>
              </a:ext>
            </a:extLst>
          </p:cNvPr>
          <p:cNvSpPr txBox="1"/>
          <p:nvPr/>
        </p:nvSpPr>
        <p:spPr>
          <a:xfrm>
            <a:off x="4692715" y="4502560"/>
            <a:ext cx="5597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55A0"/>
                </a:solidFill>
                <a:latin typeface="Arial"/>
              </a:rPr>
              <a:t>D20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94355BA-1D35-91C0-B227-198DC74813C4}"/>
              </a:ext>
            </a:extLst>
          </p:cNvPr>
          <p:cNvSpPr txBox="1"/>
          <p:nvPr/>
        </p:nvSpPr>
        <p:spPr>
          <a:xfrm>
            <a:off x="3335004" y="3194429"/>
            <a:ext cx="14029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dirty="0">
                <a:solidFill>
                  <a:srgbClr val="0055A0"/>
                </a:solidFill>
                <a:latin typeface="Arial"/>
              </a:rPr>
              <a:t>HL-LHC QXF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722A190-9BD7-09E7-023A-E203F8F4C05F}"/>
              </a:ext>
            </a:extLst>
          </p:cNvPr>
          <p:cNvGrpSpPr/>
          <p:nvPr/>
        </p:nvGrpSpPr>
        <p:grpSpPr>
          <a:xfrm>
            <a:off x="4916462" y="3602607"/>
            <a:ext cx="2824842" cy="1391230"/>
            <a:chOff x="3871434" y="2993007"/>
            <a:chExt cx="2824842" cy="1391230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71450C63-D979-F256-562F-F88690FD1728}"/>
                </a:ext>
              </a:extLst>
            </p:cNvPr>
            <p:cNvSpPr txBox="1"/>
            <p:nvPr/>
          </p:nvSpPr>
          <p:spPr>
            <a:xfrm>
              <a:off x="4763352" y="3942668"/>
              <a:ext cx="193292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US" sz="2000" i="1" kern="0" dirty="0">
                  <a:solidFill>
                    <a:srgbClr val="FF0000"/>
                  </a:solidFill>
                  <a:latin typeface="Arial"/>
                </a:rPr>
                <a:t>Ultimate</a:t>
              </a:r>
              <a:r>
                <a:rPr lang="en-US" sz="2000" kern="0" dirty="0">
                  <a:solidFill>
                    <a:srgbClr val="FF0000"/>
                  </a:solidFill>
                  <a:latin typeface="Arial"/>
                </a:rPr>
                <a:t> Nb</a:t>
              </a:r>
              <a:r>
                <a:rPr lang="en-US" sz="2000" kern="0" baseline="-25000" dirty="0">
                  <a:solidFill>
                    <a:srgbClr val="FF0000"/>
                  </a:solidFill>
                  <a:latin typeface="Arial"/>
                </a:rPr>
                <a:t>3</a:t>
              </a:r>
              <a:r>
                <a:rPr lang="en-US" sz="2000" kern="0" dirty="0">
                  <a:solidFill>
                    <a:srgbClr val="FF0000"/>
                  </a:solidFill>
                  <a:latin typeface="Arial"/>
                </a:rPr>
                <a:t>Sn</a:t>
              </a:r>
            </a:p>
          </p:txBody>
        </p:sp>
        <p:sp>
          <p:nvSpPr>
            <p:cNvPr id="25" name="Freeform 36">
              <a:extLst>
                <a:ext uri="{FF2B5EF4-FFF2-40B4-BE49-F238E27FC236}">
                  <a16:creationId xmlns:a16="http://schemas.microsoft.com/office/drawing/2014/main" id="{AD4D60CF-C859-38CA-E59E-72D4D0883EAB}"/>
                </a:ext>
              </a:extLst>
            </p:cNvPr>
            <p:cNvSpPr/>
            <p:nvPr/>
          </p:nvSpPr>
          <p:spPr>
            <a:xfrm>
              <a:off x="3871434" y="2993007"/>
              <a:ext cx="908980" cy="1391230"/>
            </a:xfrm>
            <a:custGeom>
              <a:avLst/>
              <a:gdLst>
                <a:gd name="connsiteX0" fmla="*/ 0 w 6503436"/>
                <a:gd name="connsiteY0" fmla="*/ 0 h 5775648"/>
                <a:gd name="connsiteX1" fmla="*/ 5057192 w 6503436"/>
                <a:gd name="connsiteY1" fmla="*/ 3610946 h 5775648"/>
                <a:gd name="connsiteX2" fmla="*/ 5057192 w 6503436"/>
                <a:gd name="connsiteY2" fmla="*/ 2883159 h 5775648"/>
                <a:gd name="connsiteX3" fmla="*/ 6503436 w 6503436"/>
                <a:gd name="connsiteY3" fmla="*/ 4348065 h 5775648"/>
                <a:gd name="connsiteX4" fmla="*/ 5057192 w 6503436"/>
                <a:gd name="connsiteY4" fmla="*/ 5775648 h 5775648"/>
                <a:gd name="connsiteX5" fmla="*/ 5066522 w 6503436"/>
                <a:gd name="connsiteY5" fmla="*/ 5038530 h 5775648"/>
                <a:gd name="connsiteX6" fmla="*/ 0 w 6503436"/>
                <a:gd name="connsiteY6" fmla="*/ 0 h 5775648"/>
                <a:gd name="connsiteX0" fmla="*/ 0 w 6503436"/>
                <a:gd name="connsiteY0" fmla="*/ 0 h 5775648"/>
                <a:gd name="connsiteX1" fmla="*/ 5057192 w 6503436"/>
                <a:gd name="connsiteY1" fmla="*/ 3610946 h 5775648"/>
                <a:gd name="connsiteX2" fmla="*/ 5057192 w 6503436"/>
                <a:gd name="connsiteY2" fmla="*/ 2883159 h 5775648"/>
                <a:gd name="connsiteX3" fmla="*/ 6503436 w 6503436"/>
                <a:gd name="connsiteY3" fmla="*/ 4348065 h 5775648"/>
                <a:gd name="connsiteX4" fmla="*/ 5057192 w 6503436"/>
                <a:gd name="connsiteY4" fmla="*/ 5775648 h 5775648"/>
                <a:gd name="connsiteX5" fmla="*/ 5066522 w 6503436"/>
                <a:gd name="connsiteY5" fmla="*/ 5038530 h 5775648"/>
                <a:gd name="connsiteX6" fmla="*/ 0 w 6503436"/>
                <a:gd name="connsiteY6" fmla="*/ 0 h 5775648"/>
                <a:gd name="connsiteX0" fmla="*/ 0 w 6503436"/>
                <a:gd name="connsiteY0" fmla="*/ 0 h 5775648"/>
                <a:gd name="connsiteX1" fmla="*/ 5057192 w 6503436"/>
                <a:gd name="connsiteY1" fmla="*/ 3610946 h 5775648"/>
                <a:gd name="connsiteX2" fmla="*/ 5057192 w 6503436"/>
                <a:gd name="connsiteY2" fmla="*/ 2883159 h 5775648"/>
                <a:gd name="connsiteX3" fmla="*/ 6503436 w 6503436"/>
                <a:gd name="connsiteY3" fmla="*/ 4348065 h 5775648"/>
                <a:gd name="connsiteX4" fmla="*/ 5057192 w 6503436"/>
                <a:gd name="connsiteY4" fmla="*/ 5775648 h 5775648"/>
                <a:gd name="connsiteX5" fmla="*/ 5066522 w 6503436"/>
                <a:gd name="connsiteY5" fmla="*/ 5038530 h 5775648"/>
                <a:gd name="connsiteX6" fmla="*/ 0 w 6503436"/>
                <a:gd name="connsiteY6" fmla="*/ 0 h 5775648"/>
                <a:gd name="connsiteX0" fmla="*/ 0 w 6503436"/>
                <a:gd name="connsiteY0" fmla="*/ 0 h 5775648"/>
                <a:gd name="connsiteX1" fmla="*/ 5057192 w 6503436"/>
                <a:gd name="connsiteY1" fmla="*/ 3610946 h 5775648"/>
                <a:gd name="connsiteX2" fmla="*/ 5057192 w 6503436"/>
                <a:gd name="connsiteY2" fmla="*/ 2883159 h 5775648"/>
                <a:gd name="connsiteX3" fmla="*/ 6503436 w 6503436"/>
                <a:gd name="connsiteY3" fmla="*/ 4348065 h 5775648"/>
                <a:gd name="connsiteX4" fmla="*/ 5057192 w 6503436"/>
                <a:gd name="connsiteY4" fmla="*/ 5775648 h 5775648"/>
                <a:gd name="connsiteX5" fmla="*/ 5066522 w 6503436"/>
                <a:gd name="connsiteY5" fmla="*/ 5038530 h 5775648"/>
                <a:gd name="connsiteX6" fmla="*/ 0 w 6503436"/>
                <a:gd name="connsiteY6" fmla="*/ 0 h 5775648"/>
                <a:gd name="connsiteX0" fmla="*/ 0 w 6503436"/>
                <a:gd name="connsiteY0" fmla="*/ 0 h 5775648"/>
                <a:gd name="connsiteX1" fmla="*/ 5057192 w 6503436"/>
                <a:gd name="connsiteY1" fmla="*/ 3610946 h 5775648"/>
                <a:gd name="connsiteX2" fmla="*/ 5057192 w 6503436"/>
                <a:gd name="connsiteY2" fmla="*/ 2883159 h 5775648"/>
                <a:gd name="connsiteX3" fmla="*/ 6503436 w 6503436"/>
                <a:gd name="connsiteY3" fmla="*/ 4348065 h 5775648"/>
                <a:gd name="connsiteX4" fmla="*/ 5057192 w 6503436"/>
                <a:gd name="connsiteY4" fmla="*/ 5775648 h 5775648"/>
                <a:gd name="connsiteX5" fmla="*/ 5066522 w 6503436"/>
                <a:gd name="connsiteY5" fmla="*/ 5038530 h 5775648"/>
                <a:gd name="connsiteX6" fmla="*/ 0 w 6503436"/>
                <a:gd name="connsiteY6" fmla="*/ 0 h 5775648"/>
                <a:gd name="connsiteX0" fmla="*/ 0 w 6503436"/>
                <a:gd name="connsiteY0" fmla="*/ 0 h 5775648"/>
                <a:gd name="connsiteX1" fmla="*/ 5057192 w 6503436"/>
                <a:gd name="connsiteY1" fmla="*/ 3610946 h 5775648"/>
                <a:gd name="connsiteX2" fmla="*/ 5057192 w 6503436"/>
                <a:gd name="connsiteY2" fmla="*/ 2883159 h 5775648"/>
                <a:gd name="connsiteX3" fmla="*/ 6503436 w 6503436"/>
                <a:gd name="connsiteY3" fmla="*/ 4348065 h 5775648"/>
                <a:gd name="connsiteX4" fmla="*/ 5057192 w 6503436"/>
                <a:gd name="connsiteY4" fmla="*/ 5775648 h 5775648"/>
                <a:gd name="connsiteX5" fmla="*/ 5066522 w 6503436"/>
                <a:gd name="connsiteY5" fmla="*/ 5038530 h 5775648"/>
                <a:gd name="connsiteX6" fmla="*/ 0 w 6503436"/>
                <a:gd name="connsiteY6" fmla="*/ 0 h 5775648"/>
                <a:gd name="connsiteX0" fmla="*/ 0 w 6512767"/>
                <a:gd name="connsiteY0" fmla="*/ 0 h 5775648"/>
                <a:gd name="connsiteX1" fmla="*/ 5057192 w 6512767"/>
                <a:gd name="connsiteY1" fmla="*/ 3610946 h 5775648"/>
                <a:gd name="connsiteX2" fmla="*/ 5057192 w 6512767"/>
                <a:gd name="connsiteY2" fmla="*/ 2883159 h 5775648"/>
                <a:gd name="connsiteX3" fmla="*/ 6512767 w 6512767"/>
                <a:gd name="connsiteY3" fmla="*/ 4198775 h 5775648"/>
                <a:gd name="connsiteX4" fmla="*/ 5057192 w 6512767"/>
                <a:gd name="connsiteY4" fmla="*/ 5775648 h 5775648"/>
                <a:gd name="connsiteX5" fmla="*/ 5066522 w 6512767"/>
                <a:gd name="connsiteY5" fmla="*/ 5038530 h 5775648"/>
                <a:gd name="connsiteX6" fmla="*/ 0 w 6512767"/>
                <a:gd name="connsiteY6" fmla="*/ 0 h 5775648"/>
                <a:gd name="connsiteX0" fmla="*/ 0 w 6904653"/>
                <a:gd name="connsiteY0" fmla="*/ 0 h 5775648"/>
                <a:gd name="connsiteX1" fmla="*/ 5057192 w 6904653"/>
                <a:gd name="connsiteY1" fmla="*/ 3610946 h 5775648"/>
                <a:gd name="connsiteX2" fmla="*/ 5057192 w 6904653"/>
                <a:gd name="connsiteY2" fmla="*/ 2883159 h 5775648"/>
                <a:gd name="connsiteX3" fmla="*/ 6904653 w 6904653"/>
                <a:gd name="connsiteY3" fmla="*/ 4320073 h 5775648"/>
                <a:gd name="connsiteX4" fmla="*/ 5057192 w 6904653"/>
                <a:gd name="connsiteY4" fmla="*/ 5775648 h 5775648"/>
                <a:gd name="connsiteX5" fmla="*/ 5066522 w 6904653"/>
                <a:gd name="connsiteY5" fmla="*/ 5038530 h 5775648"/>
                <a:gd name="connsiteX6" fmla="*/ 0 w 6904653"/>
                <a:gd name="connsiteY6" fmla="*/ 0 h 5775648"/>
                <a:gd name="connsiteX0" fmla="*/ 0 w 6885992"/>
                <a:gd name="connsiteY0" fmla="*/ 0 h 5775648"/>
                <a:gd name="connsiteX1" fmla="*/ 5057192 w 6885992"/>
                <a:gd name="connsiteY1" fmla="*/ 3610946 h 5775648"/>
                <a:gd name="connsiteX2" fmla="*/ 5057192 w 6885992"/>
                <a:gd name="connsiteY2" fmla="*/ 2883159 h 5775648"/>
                <a:gd name="connsiteX3" fmla="*/ 6885992 w 6885992"/>
                <a:gd name="connsiteY3" fmla="*/ 4245428 h 5775648"/>
                <a:gd name="connsiteX4" fmla="*/ 5057192 w 6885992"/>
                <a:gd name="connsiteY4" fmla="*/ 5775648 h 5775648"/>
                <a:gd name="connsiteX5" fmla="*/ 5066522 w 6885992"/>
                <a:gd name="connsiteY5" fmla="*/ 5038530 h 5775648"/>
                <a:gd name="connsiteX6" fmla="*/ 0 w 6885992"/>
                <a:gd name="connsiteY6" fmla="*/ 0 h 5775648"/>
                <a:gd name="connsiteX0" fmla="*/ 0 w 6867331"/>
                <a:gd name="connsiteY0" fmla="*/ 0 h 5775648"/>
                <a:gd name="connsiteX1" fmla="*/ 5057192 w 6867331"/>
                <a:gd name="connsiteY1" fmla="*/ 3610946 h 5775648"/>
                <a:gd name="connsiteX2" fmla="*/ 5057192 w 6867331"/>
                <a:gd name="connsiteY2" fmla="*/ 2883159 h 5775648"/>
                <a:gd name="connsiteX3" fmla="*/ 6867331 w 6867331"/>
                <a:gd name="connsiteY3" fmla="*/ 4329404 h 5775648"/>
                <a:gd name="connsiteX4" fmla="*/ 5057192 w 6867331"/>
                <a:gd name="connsiteY4" fmla="*/ 5775648 h 5775648"/>
                <a:gd name="connsiteX5" fmla="*/ 5066522 w 6867331"/>
                <a:gd name="connsiteY5" fmla="*/ 5038530 h 5775648"/>
                <a:gd name="connsiteX6" fmla="*/ 0 w 6867331"/>
                <a:gd name="connsiteY6" fmla="*/ 0 h 5775648"/>
                <a:gd name="connsiteX0" fmla="*/ 0 w 6867331"/>
                <a:gd name="connsiteY0" fmla="*/ 0 h 5775648"/>
                <a:gd name="connsiteX1" fmla="*/ 5057192 w 6867331"/>
                <a:gd name="connsiteY1" fmla="*/ 3610946 h 5775648"/>
                <a:gd name="connsiteX2" fmla="*/ 5057192 w 6867331"/>
                <a:gd name="connsiteY2" fmla="*/ 2883159 h 5775648"/>
                <a:gd name="connsiteX3" fmla="*/ 6867331 w 6867331"/>
                <a:gd name="connsiteY3" fmla="*/ 4329404 h 5775648"/>
                <a:gd name="connsiteX4" fmla="*/ 5057192 w 6867331"/>
                <a:gd name="connsiteY4" fmla="*/ 5775648 h 5775648"/>
                <a:gd name="connsiteX5" fmla="*/ 5066522 w 6867331"/>
                <a:gd name="connsiteY5" fmla="*/ 5038530 h 5775648"/>
                <a:gd name="connsiteX6" fmla="*/ 0 w 6867331"/>
                <a:gd name="connsiteY6" fmla="*/ 0 h 5775648"/>
                <a:gd name="connsiteX0" fmla="*/ 0 w 6867331"/>
                <a:gd name="connsiteY0" fmla="*/ 0 h 5775648"/>
                <a:gd name="connsiteX1" fmla="*/ 5057192 w 6867331"/>
                <a:gd name="connsiteY1" fmla="*/ 3610946 h 5775648"/>
                <a:gd name="connsiteX2" fmla="*/ 5057192 w 6867331"/>
                <a:gd name="connsiteY2" fmla="*/ 2883159 h 5775648"/>
                <a:gd name="connsiteX3" fmla="*/ 6867331 w 6867331"/>
                <a:gd name="connsiteY3" fmla="*/ 4329404 h 5775648"/>
                <a:gd name="connsiteX4" fmla="*/ 5057192 w 6867331"/>
                <a:gd name="connsiteY4" fmla="*/ 5775648 h 5775648"/>
                <a:gd name="connsiteX5" fmla="*/ 5066522 w 6867331"/>
                <a:gd name="connsiteY5" fmla="*/ 5038530 h 5775648"/>
                <a:gd name="connsiteX6" fmla="*/ 0 w 6867331"/>
                <a:gd name="connsiteY6" fmla="*/ 0 h 5775648"/>
                <a:gd name="connsiteX0" fmla="*/ 0 w 6867331"/>
                <a:gd name="connsiteY0" fmla="*/ 0 h 5775648"/>
                <a:gd name="connsiteX1" fmla="*/ 5057192 w 6867331"/>
                <a:gd name="connsiteY1" fmla="*/ 3610946 h 5775648"/>
                <a:gd name="connsiteX2" fmla="*/ 5057192 w 6867331"/>
                <a:gd name="connsiteY2" fmla="*/ 2883159 h 5775648"/>
                <a:gd name="connsiteX3" fmla="*/ 6867331 w 6867331"/>
                <a:gd name="connsiteY3" fmla="*/ 4329404 h 5775648"/>
                <a:gd name="connsiteX4" fmla="*/ 5057192 w 6867331"/>
                <a:gd name="connsiteY4" fmla="*/ 5775648 h 5775648"/>
                <a:gd name="connsiteX5" fmla="*/ 5066522 w 6867331"/>
                <a:gd name="connsiteY5" fmla="*/ 5038530 h 5775648"/>
                <a:gd name="connsiteX6" fmla="*/ 0 w 6867331"/>
                <a:gd name="connsiteY6" fmla="*/ 0 h 5775648"/>
                <a:gd name="connsiteX0" fmla="*/ 0 w 6867331"/>
                <a:gd name="connsiteY0" fmla="*/ 0 h 5775648"/>
                <a:gd name="connsiteX1" fmla="*/ 5057192 w 6867331"/>
                <a:gd name="connsiteY1" fmla="*/ 3610946 h 5775648"/>
                <a:gd name="connsiteX2" fmla="*/ 5057192 w 6867331"/>
                <a:gd name="connsiteY2" fmla="*/ 2883159 h 5775648"/>
                <a:gd name="connsiteX3" fmla="*/ 6867331 w 6867331"/>
                <a:gd name="connsiteY3" fmla="*/ 4329404 h 5775648"/>
                <a:gd name="connsiteX4" fmla="*/ 5057192 w 6867331"/>
                <a:gd name="connsiteY4" fmla="*/ 5775648 h 5775648"/>
                <a:gd name="connsiteX5" fmla="*/ 5066522 w 6867331"/>
                <a:gd name="connsiteY5" fmla="*/ 5038530 h 5775648"/>
                <a:gd name="connsiteX6" fmla="*/ 0 w 6867331"/>
                <a:gd name="connsiteY6" fmla="*/ 0 h 5775648"/>
                <a:gd name="connsiteX0" fmla="*/ 0 w 6867331"/>
                <a:gd name="connsiteY0" fmla="*/ 0 h 5775648"/>
                <a:gd name="connsiteX1" fmla="*/ 5057192 w 6867331"/>
                <a:gd name="connsiteY1" fmla="*/ 3610946 h 5775648"/>
                <a:gd name="connsiteX2" fmla="*/ 5057192 w 6867331"/>
                <a:gd name="connsiteY2" fmla="*/ 2883159 h 5775648"/>
                <a:gd name="connsiteX3" fmla="*/ 6867331 w 6867331"/>
                <a:gd name="connsiteY3" fmla="*/ 4329404 h 5775648"/>
                <a:gd name="connsiteX4" fmla="*/ 5057192 w 6867331"/>
                <a:gd name="connsiteY4" fmla="*/ 5775648 h 5775648"/>
                <a:gd name="connsiteX5" fmla="*/ 5066522 w 6867331"/>
                <a:gd name="connsiteY5" fmla="*/ 5038530 h 5775648"/>
                <a:gd name="connsiteX6" fmla="*/ 0 w 6867331"/>
                <a:gd name="connsiteY6" fmla="*/ 0 h 5775648"/>
                <a:gd name="connsiteX0" fmla="*/ 0 w 6867331"/>
                <a:gd name="connsiteY0" fmla="*/ 0 h 5775648"/>
                <a:gd name="connsiteX1" fmla="*/ 5057192 w 6867331"/>
                <a:gd name="connsiteY1" fmla="*/ 3610946 h 5775648"/>
                <a:gd name="connsiteX2" fmla="*/ 5057192 w 6867331"/>
                <a:gd name="connsiteY2" fmla="*/ 2883159 h 5775648"/>
                <a:gd name="connsiteX3" fmla="*/ 6867331 w 6867331"/>
                <a:gd name="connsiteY3" fmla="*/ 4329404 h 5775648"/>
                <a:gd name="connsiteX4" fmla="*/ 5057192 w 6867331"/>
                <a:gd name="connsiteY4" fmla="*/ 5775648 h 5775648"/>
                <a:gd name="connsiteX5" fmla="*/ 5066522 w 6867331"/>
                <a:gd name="connsiteY5" fmla="*/ 5038530 h 5775648"/>
                <a:gd name="connsiteX6" fmla="*/ 0 w 6867331"/>
                <a:gd name="connsiteY6" fmla="*/ 0 h 5775648"/>
                <a:gd name="connsiteX0" fmla="*/ 0 w 6867331"/>
                <a:gd name="connsiteY0" fmla="*/ 0 h 5775648"/>
                <a:gd name="connsiteX1" fmla="*/ 5057192 w 6867331"/>
                <a:gd name="connsiteY1" fmla="*/ 3610946 h 5775648"/>
                <a:gd name="connsiteX2" fmla="*/ 5057192 w 6867331"/>
                <a:gd name="connsiteY2" fmla="*/ 2883159 h 5775648"/>
                <a:gd name="connsiteX3" fmla="*/ 6867331 w 6867331"/>
                <a:gd name="connsiteY3" fmla="*/ 4329404 h 5775648"/>
                <a:gd name="connsiteX4" fmla="*/ 5057192 w 6867331"/>
                <a:gd name="connsiteY4" fmla="*/ 5775648 h 5775648"/>
                <a:gd name="connsiteX5" fmla="*/ 5066522 w 6867331"/>
                <a:gd name="connsiteY5" fmla="*/ 5038530 h 5775648"/>
                <a:gd name="connsiteX6" fmla="*/ 0 w 6867331"/>
                <a:gd name="connsiteY6" fmla="*/ 0 h 5775648"/>
                <a:gd name="connsiteX0" fmla="*/ 0 w 6867331"/>
                <a:gd name="connsiteY0" fmla="*/ 0 h 5775648"/>
                <a:gd name="connsiteX1" fmla="*/ 5057192 w 6867331"/>
                <a:gd name="connsiteY1" fmla="*/ 3610946 h 5775648"/>
                <a:gd name="connsiteX2" fmla="*/ 5057192 w 6867331"/>
                <a:gd name="connsiteY2" fmla="*/ 2883159 h 5775648"/>
                <a:gd name="connsiteX3" fmla="*/ 6867331 w 6867331"/>
                <a:gd name="connsiteY3" fmla="*/ 4329404 h 5775648"/>
                <a:gd name="connsiteX4" fmla="*/ 5057192 w 6867331"/>
                <a:gd name="connsiteY4" fmla="*/ 5775648 h 5775648"/>
                <a:gd name="connsiteX5" fmla="*/ 5066525 w 6867331"/>
                <a:gd name="connsiteY5" fmla="*/ 4276303 h 5775648"/>
                <a:gd name="connsiteX6" fmla="*/ 0 w 6867331"/>
                <a:gd name="connsiteY6" fmla="*/ 0 h 5775648"/>
                <a:gd name="connsiteX0" fmla="*/ 0 w 6867331"/>
                <a:gd name="connsiteY0" fmla="*/ 0 h 5775648"/>
                <a:gd name="connsiteX1" fmla="*/ 5057192 w 6867331"/>
                <a:gd name="connsiteY1" fmla="*/ 3610946 h 5775648"/>
                <a:gd name="connsiteX2" fmla="*/ 5057192 w 6867331"/>
                <a:gd name="connsiteY2" fmla="*/ 2883159 h 5775648"/>
                <a:gd name="connsiteX3" fmla="*/ 6867331 w 6867331"/>
                <a:gd name="connsiteY3" fmla="*/ 4329404 h 5775648"/>
                <a:gd name="connsiteX4" fmla="*/ 5057192 w 6867331"/>
                <a:gd name="connsiteY4" fmla="*/ 5775648 h 5775648"/>
                <a:gd name="connsiteX5" fmla="*/ 5084757 w 6867331"/>
                <a:gd name="connsiteY5" fmla="*/ 4350067 h 5775648"/>
                <a:gd name="connsiteX6" fmla="*/ 0 w 6867331"/>
                <a:gd name="connsiteY6" fmla="*/ 0 h 5775648"/>
                <a:gd name="connsiteX0" fmla="*/ 0 w 6867331"/>
                <a:gd name="connsiteY0" fmla="*/ 0 h 5001128"/>
                <a:gd name="connsiteX1" fmla="*/ 5057192 w 6867331"/>
                <a:gd name="connsiteY1" fmla="*/ 3610946 h 5001128"/>
                <a:gd name="connsiteX2" fmla="*/ 5057192 w 6867331"/>
                <a:gd name="connsiteY2" fmla="*/ 2883159 h 5001128"/>
                <a:gd name="connsiteX3" fmla="*/ 6867331 w 6867331"/>
                <a:gd name="connsiteY3" fmla="*/ 4329404 h 5001128"/>
                <a:gd name="connsiteX4" fmla="*/ 5057193 w 6867331"/>
                <a:gd name="connsiteY4" fmla="*/ 5001128 h 5001128"/>
                <a:gd name="connsiteX5" fmla="*/ 5084757 w 6867331"/>
                <a:gd name="connsiteY5" fmla="*/ 4350067 h 5001128"/>
                <a:gd name="connsiteX6" fmla="*/ 0 w 6867331"/>
                <a:gd name="connsiteY6" fmla="*/ 0 h 5001128"/>
                <a:gd name="connsiteX0" fmla="*/ 0 w 6867331"/>
                <a:gd name="connsiteY0" fmla="*/ 0 h 5001128"/>
                <a:gd name="connsiteX1" fmla="*/ 5057192 w 6867331"/>
                <a:gd name="connsiteY1" fmla="*/ 3610946 h 5001128"/>
                <a:gd name="connsiteX2" fmla="*/ 5057193 w 6867331"/>
                <a:gd name="connsiteY2" fmla="*/ 3141331 h 5001128"/>
                <a:gd name="connsiteX3" fmla="*/ 6867331 w 6867331"/>
                <a:gd name="connsiteY3" fmla="*/ 4329404 h 5001128"/>
                <a:gd name="connsiteX4" fmla="*/ 5057193 w 6867331"/>
                <a:gd name="connsiteY4" fmla="*/ 5001128 h 5001128"/>
                <a:gd name="connsiteX5" fmla="*/ 5084757 w 6867331"/>
                <a:gd name="connsiteY5" fmla="*/ 4350067 h 5001128"/>
                <a:gd name="connsiteX6" fmla="*/ 0 w 6867331"/>
                <a:gd name="connsiteY6" fmla="*/ 0 h 5001128"/>
                <a:gd name="connsiteX0" fmla="*/ 0 w 6867331"/>
                <a:gd name="connsiteY0" fmla="*/ 0 h 5001128"/>
                <a:gd name="connsiteX1" fmla="*/ 5148355 w 6867331"/>
                <a:gd name="connsiteY1" fmla="*/ 3610945 h 5001128"/>
                <a:gd name="connsiteX2" fmla="*/ 5057193 w 6867331"/>
                <a:gd name="connsiteY2" fmla="*/ 3141331 h 5001128"/>
                <a:gd name="connsiteX3" fmla="*/ 6867331 w 6867331"/>
                <a:gd name="connsiteY3" fmla="*/ 4329404 h 5001128"/>
                <a:gd name="connsiteX4" fmla="*/ 5057193 w 6867331"/>
                <a:gd name="connsiteY4" fmla="*/ 5001128 h 5001128"/>
                <a:gd name="connsiteX5" fmla="*/ 5084757 w 6867331"/>
                <a:gd name="connsiteY5" fmla="*/ 4350067 h 5001128"/>
                <a:gd name="connsiteX6" fmla="*/ 0 w 6867331"/>
                <a:gd name="connsiteY6" fmla="*/ 0 h 5001128"/>
                <a:gd name="connsiteX0" fmla="*/ 0 w 6867331"/>
                <a:gd name="connsiteY0" fmla="*/ 0 h 5001128"/>
                <a:gd name="connsiteX1" fmla="*/ 5148355 w 6867331"/>
                <a:gd name="connsiteY1" fmla="*/ 3610945 h 5001128"/>
                <a:gd name="connsiteX2" fmla="*/ 5148355 w 6867331"/>
                <a:gd name="connsiteY2" fmla="*/ 3104450 h 5001128"/>
                <a:gd name="connsiteX3" fmla="*/ 6867331 w 6867331"/>
                <a:gd name="connsiteY3" fmla="*/ 4329404 h 5001128"/>
                <a:gd name="connsiteX4" fmla="*/ 5057193 w 6867331"/>
                <a:gd name="connsiteY4" fmla="*/ 5001128 h 5001128"/>
                <a:gd name="connsiteX5" fmla="*/ 5084757 w 6867331"/>
                <a:gd name="connsiteY5" fmla="*/ 4350067 h 5001128"/>
                <a:gd name="connsiteX6" fmla="*/ 0 w 6867331"/>
                <a:gd name="connsiteY6" fmla="*/ 0 h 5001128"/>
                <a:gd name="connsiteX0" fmla="*/ 0 w 6776169"/>
                <a:gd name="connsiteY0" fmla="*/ 0 h 5001128"/>
                <a:gd name="connsiteX1" fmla="*/ 5148355 w 6776169"/>
                <a:gd name="connsiteY1" fmla="*/ 3610945 h 5001128"/>
                <a:gd name="connsiteX2" fmla="*/ 5148355 w 6776169"/>
                <a:gd name="connsiteY2" fmla="*/ 3104450 h 5001128"/>
                <a:gd name="connsiteX3" fmla="*/ 6776169 w 6776169"/>
                <a:gd name="connsiteY3" fmla="*/ 3997468 h 5001128"/>
                <a:gd name="connsiteX4" fmla="*/ 5057193 w 6776169"/>
                <a:gd name="connsiteY4" fmla="*/ 5001128 h 5001128"/>
                <a:gd name="connsiteX5" fmla="*/ 5084757 w 6776169"/>
                <a:gd name="connsiteY5" fmla="*/ 4350067 h 5001128"/>
                <a:gd name="connsiteX6" fmla="*/ 0 w 6776169"/>
                <a:gd name="connsiteY6" fmla="*/ 0 h 5001128"/>
                <a:gd name="connsiteX0" fmla="*/ 0 w 6776169"/>
                <a:gd name="connsiteY0" fmla="*/ 0 h 5001128"/>
                <a:gd name="connsiteX1" fmla="*/ 5148355 w 6776169"/>
                <a:gd name="connsiteY1" fmla="*/ 3610945 h 5001128"/>
                <a:gd name="connsiteX2" fmla="*/ 5148355 w 6776169"/>
                <a:gd name="connsiteY2" fmla="*/ 3104450 h 5001128"/>
                <a:gd name="connsiteX3" fmla="*/ 6776169 w 6776169"/>
                <a:gd name="connsiteY3" fmla="*/ 3997468 h 5001128"/>
                <a:gd name="connsiteX4" fmla="*/ 5057193 w 6776169"/>
                <a:gd name="connsiteY4" fmla="*/ 5001128 h 5001128"/>
                <a:gd name="connsiteX5" fmla="*/ 5084757 w 6776169"/>
                <a:gd name="connsiteY5" fmla="*/ 4411536 h 5001128"/>
                <a:gd name="connsiteX6" fmla="*/ 0 w 6776169"/>
                <a:gd name="connsiteY6" fmla="*/ 0 h 5001128"/>
                <a:gd name="connsiteX0" fmla="*/ 0 w 6776169"/>
                <a:gd name="connsiteY0" fmla="*/ 0 h 5001128"/>
                <a:gd name="connsiteX1" fmla="*/ 5111890 w 6776169"/>
                <a:gd name="connsiteY1" fmla="*/ 3672415 h 5001128"/>
                <a:gd name="connsiteX2" fmla="*/ 5148355 w 6776169"/>
                <a:gd name="connsiteY2" fmla="*/ 3104450 h 5001128"/>
                <a:gd name="connsiteX3" fmla="*/ 6776169 w 6776169"/>
                <a:gd name="connsiteY3" fmla="*/ 3997468 h 5001128"/>
                <a:gd name="connsiteX4" fmla="*/ 5057193 w 6776169"/>
                <a:gd name="connsiteY4" fmla="*/ 5001128 h 5001128"/>
                <a:gd name="connsiteX5" fmla="*/ 5084757 w 6776169"/>
                <a:gd name="connsiteY5" fmla="*/ 4411536 h 5001128"/>
                <a:gd name="connsiteX6" fmla="*/ 0 w 6776169"/>
                <a:gd name="connsiteY6" fmla="*/ 0 h 5001128"/>
                <a:gd name="connsiteX0" fmla="*/ 0 w 6776169"/>
                <a:gd name="connsiteY0" fmla="*/ 0 h 5001128"/>
                <a:gd name="connsiteX1" fmla="*/ 5111890 w 6776169"/>
                <a:gd name="connsiteY1" fmla="*/ 3672415 h 5001128"/>
                <a:gd name="connsiteX2" fmla="*/ 5093658 w 6776169"/>
                <a:gd name="connsiteY2" fmla="*/ 3104450 h 5001128"/>
                <a:gd name="connsiteX3" fmla="*/ 6776169 w 6776169"/>
                <a:gd name="connsiteY3" fmla="*/ 3997468 h 5001128"/>
                <a:gd name="connsiteX4" fmla="*/ 5057193 w 6776169"/>
                <a:gd name="connsiteY4" fmla="*/ 5001128 h 5001128"/>
                <a:gd name="connsiteX5" fmla="*/ 5084757 w 6776169"/>
                <a:gd name="connsiteY5" fmla="*/ 4411536 h 5001128"/>
                <a:gd name="connsiteX6" fmla="*/ 0 w 6776169"/>
                <a:gd name="connsiteY6" fmla="*/ 0 h 5001128"/>
                <a:gd name="connsiteX0" fmla="*/ 0 w 6776169"/>
                <a:gd name="connsiteY0" fmla="*/ 0 h 5001128"/>
                <a:gd name="connsiteX1" fmla="*/ 5038961 w 6776169"/>
                <a:gd name="connsiteY1" fmla="*/ 3672415 h 5001128"/>
                <a:gd name="connsiteX2" fmla="*/ 5093658 w 6776169"/>
                <a:gd name="connsiteY2" fmla="*/ 3104450 h 5001128"/>
                <a:gd name="connsiteX3" fmla="*/ 6776169 w 6776169"/>
                <a:gd name="connsiteY3" fmla="*/ 3997468 h 5001128"/>
                <a:gd name="connsiteX4" fmla="*/ 5057193 w 6776169"/>
                <a:gd name="connsiteY4" fmla="*/ 5001128 h 5001128"/>
                <a:gd name="connsiteX5" fmla="*/ 5084757 w 6776169"/>
                <a:gd name="connsiteY5" fmla="*/ 4411536 h 5001128"/>
                <a:gd name="connsiteX6" fmla="*/ 0 w 6776169"/>
                <a:gd name="connsiteY6" fmla="*/ 0 h 5001128"/>
                <a:gd name="connsiteX0" fmla="*/ 0 w 6776169"/>
                <a:gd name="connsiteY0" fmla="*/ 0 h 5001128"/>
                <a:gd name="connsiteX1" fmla="*/ 5093658 w 6776169"/>
                <a:gd name="connsiteY1" fmla="*/ 3672415 h 5001128"/>
                <a:gd name="connsiteX2" fmla="*/ 5093658 w 6776169"/>
                <a:gd name="connsiteY2" fmla="*/ 3104450 h 5001128"/>
                <a:gd name="connsiteX3" fmla="*/ 6776169 w 6776169"/>
                <a:gd name="connsiteY3" fmla="*/ 3997468 h 5001128"/>
                <a:gd name="connsiteX4" fmla="*/ 5057193 w 6776169"/>
                <a:gd name="connsiteY4" fmla="*/ 5001128 h 5001128"/>
                <a:gd name="connsiteX5" fmla="*/ 5084757 w 6776169"/>
                <a:gd name="connsiteY5" fmla="*/ 4411536 h 5001128"/>
                <a:gd name="connsiteX6" fmla="*/ 0 w 6776169"/>
                <a:gd name="connsiteY6" fmla="*/ 0 h 5001128"/>
                <a:gd name="connsiteX0" fmla="*/ 0 w 6776169"/>
                <a:gd name="connsiteY0" fmla="*/ 0 h 5001128"/>
                <a:gd name="connsiteX1" fmla="*/ 5093658 w 6776169"/>
                <a:gd name="connsiteY1" fmla="*/ 3672415 h 5001128"/>
                <a:gd name="connsiteX2" fmla="*/ 5111890 w 6776169"/>
                <a:gd name="connsiteY2" fmla="*/ 3030686 h 5001128"/>
                <a:gd name="connsiteX3" fmla="*/ 6776169 w 6776169"/>
                <a:gd name="connsiteY3" fmla="*/ 3997468 h 5001128"/>
                <a:gd name="connsiteX4" fmla="*/ 5057193 w 6776169"/>
                <a:gd name="connsiteY4" fmla="*/ 5001128 h 5001128"/>
                <a:gd name="connsiteX5" fmla="*/ 5084757 w 6776169"/>
                <a:gd name="connsiteY5" fmla="*/ 4411536 h 5001128"/>
                <a:gd name="connsiteX6" fmla="*/ 0 w 6776169"/>
                <a:gd name="connsiteY6" fmla="*/ 0 h 5001128"/>
                <a:gd name="connsiteX0" fmla="*/ 0 w 6776169"/>
                <a:gd name="connsiteY0" fmla="*/ 0 h 5001128"/>
                <a:gd name="connsiteX1" fmla="*/ 5093658 w 6776169"/>
                <a:gd name="connsiteY1" fmla="*/ 3672415 h 5001128"/>
                <a:gd name="connsiteX2" fmla="*/ 5111890 w 6776169"/>
                <a:gd name="connsiteY2" fmla="*/ 3030686 h 5001128"/>
                <a:gd name="connsiteX3" fmla="*/ 6776169 w 6776169"/>
                <a:gd name="connsiteY3" fmla="*/ 3997468 h 5001128"/>
                <a:gd name="connsiteX4" fmla="*/ 5057193 w 6776169"/>
                <a:gd name="connsiteY4" fmla="*/ 5001128 h 5001128"/>
                <a:gd name="connsiteX5" fmla="*/ 5102989 w 6776169"/>
                <a:gd name="connsiteY5" fmla="*/ 4423830 h 5001128"/>
                <a:gd name="connsiteX6" fmla="*/ 0 w 6776169"/>
                <a:gd name="connsiteY6" fmla="*/ 0 h 5001128"/>
                <a:gd name="connsiteX0" fmla="*/ 0 w 6776169"/>
                <a:gd name="connsiteY0" fmla="*/ 0 h 5001128"/>
                <a:gd name="connsiteX1" fmla="*/ 5093658 w 6776169"/>
                <a:gd name="connsiteY1" fmla="*/ 3672415 h 5001128"/>
                <a:gd name="connsiteX2" fmla="*/ 5111890 w 6776169"/>
                <a:gd name="connsiteY2" fmla="*/ 3030686 h 5001128"/>
                <a:gd name="connsiteX3" fmla="*/ 6776169 w 6776169"/>
                <a:gd name="connsiteY3" fmla="*/ 3997468 h 5001128"/>
                <a:gd name="connsiteX4" fmla="*/ 5093658 w 6776169"/>
                <a:gd name="connsiteY4" fmla="*/ 5001128 h 5001128"/>
                <a:gd name="connsiteX5" fmla="*/ 5102989 w 6776169"/>
                <a:gd name="connsiteY5" fmla="*/ 4423830 h 5001128"/>
                <a:gd name="connsiteX6" fmla="*/ 0 w 6776169"/>
                <a:gd name="connsiteY6" fmla="*/ 0 h 5001128"/>
                <a:gd name="connsiteX0" fmla="*/ 0 w 6776169"/>
                <a:gd name="connsiteY0" fmla="*/ 0 h 5001128"/>
                <a:gd name="connsiteX1" fmla="*/ 5093658 w 6776169"/>
                <a:gd name="connsiteY1" fmla="*/ 3672415 h 5001128"/>
                <a:gd name="connsiteX2" fmla="*/ 5111890 w 6776169"/>
                <a:gd name="connsiteY2" fmla="*/ 3030686 h 5001128"/>
                <a:gd name="connsiteX3" fmla="*/ 6776169 w 6776169"/>
                <a:gd name="connsiteY3" fmla="*/ 3997468 h 5001128"/>
                <a:gd name="connsiteX4" fmla="*/ 5093658 w 6776169"/>
                <a:gd name="connsiteY4" fmla="*/ 5001128 h 5001128"/>
                <a:gd name="connsiteX5" fmla="*/ 5102989 w 6776169"/>
                <a:gd name="connsiteY5" fmla="*/ 4423830 h 5001128"/>
                <a:gd name="connsiteX6" fmla="*/ 0 w 6776169"/>
                <a:gd name="connsiteY6" fmla="*/ 0 h 5001128"/>
                <a:gd name="connsiteX0" fmla="*/ 0 w 6776169"/>
                <a:gd name="connsiteY0" fmla="*/ 0 h 5001128"/>
                <a:gd name="connsiteX1" fmla="*/ 5093658 w 6776169"/>
                <a:gd name="connsiteY1" fmla="*/ 3672415 h 5001128"/>
                <a:gd name="connsiteX2" fmla="*/ 5111890 w 6776169"/>
                <a:gd name="connsiteY2" fmla="*/ 3030686 h 5001128"/>
                <a:gd name="connsiteX3" fmla="*/ 6776169 w 6776169"/>
                <a:gd name="connsiteY3" fmla="*/ 3997468 h 5001128"/>
                <a:gd name="connsiteX4" fmla="*/ 5093658 w 6776169"/>
                <a:gd name="connsiteY4" fmla="*/ 5001128 h 5001128"/>
                <a:gd name="connsiteX5" fmla="*/ 5102989 w 6776169"/>
                <a:gd name="connsiteY5" fmla="*/ 4423830 h 5001128"/>
                <a:gd name="connsiteX6" fmla="*/ 0 w 6776169"/>
                <a:gd name="connsiteY6" fmla="*/ 0 h 5001128"/>
                <a:gd name="connsiteX0" fmla="*/ 0 w 6776169"/>
                <a:gd name="connsiteY0" fmla="*/ 0 h 5001128"/>
                <a:gd name="connsiteX1" fmla="*/ 5093658 w 6776169"/>
                <a:gd name="connsiteY1" fmla="*/ 3672415 h 5001128"/>
                <a:gd name="connsiteX2" fmla="*/ 5111890 w 6776169"/>
                <a:gd name="connsiteY2" fmla="*/ 3030686 h 5001128"/>
                <a:gd name="connsiteX3" fmla="*/ 6776169 w 6776169"/>
                <a:gd name="connsiteY3" fmla="*/ 3997468 h 5001128"/>
                <a:gd name="connsiteX4" fmla="*/ 5093658 w 6776169"/>
                <a:gd name="connsiteY4" fmla="*/ 5001128 h 5001128"/>
                <a:gd name="connsiteX5" fmla="*/ 5102989 w 6776169"/>
                <a:gd name="connsiteY5" fmla="*/ 4423830 h 5001128"/>
                <a:gd name="connsiteX6" fmla="*/ 0 w 6776169"/>
                <a:gd name="connsiteY6" fmla="*/ 0 h 5001128"/>
                <a:gd name="connsiteX0" fmla="*/ 0 w 6776169"/>
                <a:gd name="connsiteY0" fmla="*/ 0 h 5001128"/>
                <a:gd name="connsiteX1" fmla="*/ 5093658 w 6776169"/>
                <a:gd name="connsiteY1" fmla="*/ 3672415 h 5001128"/>
                <a:gd name="connsiteX2" fmla="*/ 5111890 w 6776169"/>
                <a:gd name="connsiteY2" fmla="*/ 3030686 h 5001128"/>
                <a:gd name="connsiteX3" fmla="*/ 6776169 w 6776169"/>
                <a:gd name="connsiteY3" fmla="*/ 3997468 h 5001128"/>
                <a:gd name="connsiteX4" fmla="*/ 5093658 w 6776169"/>
                <a:gd name="connsiteY4" fmla="*/ 5001128 h 5001128"/>
                <a:gd name="connsiteX5" fmla="*/ 5102989 w 6776169"/>
                <a:gd name="connsiteY5" fmla="*/ 4423830 h 5001128"/>
                <a:gd name="connsiteX6" fmla="*/ 0 w 6776169"/>
                <a:gd name="connsiteY6" fmla="*/ 0 h 5001128"/>
                <a:gd name="connsiteX0" fmla="*/ 0 w 6776169"/>
                <a:gd name="connsiteY0" fmla="*/ 0 h 5001128"/>
                <a:gd name="connsiteX1" fmla="*/ 5093658 w 6776169"/>
                <a:gd name="connsiteY1" fmla="*/ 3672415 h 5001128"/>
                <a:gd name="connsiteX2" fmla="*/ 5088225 w 6776169"/>
                <a:gd name="connsiteY2" fmla="*/ 2783878 h 5001128"/>
                <a:gd name="connsiteX3" fmla="*/ 6776169 w 6776169"/>
                <a:gd name="connsiteY3" fmla="*/ 3997468 h 5001128"/>
                <a:gd name="connsiteX4" fmla="*/ 5093658 w 6776169"/>
                <a:gd name="connsiteY4" fmla="*/ 5001128 h 5001128"/>
                <a:gd name="connsiteX5" fmla="*/ 5102989 w 6776169"/>
                <a:gd name="connsiteY5" fmla="*/ 4423830 h 5001128"/>
                <a:gd name="connsiteX6" fmla="*/ 0 w 6776169"/>
                <a:gd name="connsiteY6" fmla="*/ 0 h 5001128"/>
                <a:gd name="connsiteX0" fmla="*/ 0 w 6776169"/>
                <a:gd name="connsiteY0" fmla="*/ 0 h 5221957"/>
                <a:gd name="connsiteX1" fmla="*/ 5093658 w 6776169"/>
                <a:gd name="connsiteY1" fmla="*/ 3672415 h 5221957"/>
                <a:gd name="connsiteX2" fmla="*/ 5088225 w 6776169"/>
                <a:gd name="connsiteY2" fmla="*/ 2783878 h 5221957"/>
                <a:gd name="connsiteX3" fmla="*/ 6776169 w 6776169"/>
                <a:gd name="connsiteY3" fmla="*/ 3997468 h 5221957"/>
                <a:gd name="connsiteX4" fmla="*/ 5069991 w 6776169"/>
                <a:gd name="connsiteY4" fmla="*/ 5221957 h 5221957"/>
                <a:gd name="connsiteX5" fmla="*/ 5102989 w 6776169"/>
                <a:gd name="connsiteY5" fmla="*/ 4423830 h 5221957"/>
                <a:gd name="connsiteX6" fmla="*/ 0 w 6776169"/>
                <a:gd name="connsiteY6" fmla="*/ 0 h 5221957"/>
                <a:gd name="connsiteX0" fmla="*/ 0 w 6776169"/>
                <a:gd name="connsiteY0" fmla="*/ 0 h 5195977"/>
                <a:gd name="connsiteX1" fmla="*/ 5093658 w 6776169"/>
                <a:gd name="connsiteY1" fmla="*/ 3672415 h 5195977"/>
                <a:gd name="connsiteX2" fmla="*/ 5088225 w 6776169"/>
                <a:gd name="connsiteY2" fmla="*/ 2783878 h 5195977"/>
                <a:gd name="connsiteX3" fmla="*/ 6776169 w 6776169"/>
                <a:gd name="connsiteY3" fmla="*/ 3997468 h 5195977"/>
                <a:gd name="connsiteX4" fmla="*/ 5069991 w 6776169"/>
                <a:gd name="connsiteY4" fmla="*/ 5195977 h 5195977"/>
                <a:gd name="connsiteX5" fmla="*/ 5102989 w 6776169"/>
                <a:gd name="connsiteY5" fmla="*/ 4423830 h 5195977"/>
                <a:gd name="connsiteX6" fmla="*/ 0 w 6776169"/>
                <a:gd name="connsiteY6" fmla="*/ 0 h 5195977"/>
                <a:gd name="connsiteX0" fmla="*/ 0 w 6776169"/>
                <a:gd name="connsiteY0" fmla="*/ 0 h 5195977"/>
                <a:gd name="connsiteX1" fmla="*/ 5093659 w 6776169"/>
                <a:gd name="connsiteY1" fmla="*/ 3516535 h 5195977"/>
                <a:gd name="connsiteX2" fmla="*/ 5088225 w 6776169"/>
                <a:gd name="connsiteY2" fmla="*/ 2783878 h 5195977"/>
                <a:gd name="connsiteX3" fmla="*/ 6776169 w 6776169"/>
                <a:gd name="connsiteY3" fmla="*/ 3997468 h 5195977"/>
                <a:gd name="connsiteX4" fmla="*/ 5069991 w 6776169"/>
                <a:gd name="connsiteY4" fmla="*/ 5195977 h 5195977"/>
                <a:gd name="connsiteX5" fmla="*/ 5102989 w 6776169"/>
                <a:gd name="connsiteY5" fmla="*/ 4423830 h 5195977"/>
                <a:gd name="connsiteX6" fmla="*/ 0 w 6776169"/>
                <a:gd name="connsiteY6" fmla="*/ 0 h 5195977"/>
                <a:gd name="connsiteX0" fmla="*/ 0 w 6776169"/>
                <a:gd name="connsiteY0" fmla="*/ 0 h 5195977"/>
                <a:gd name="connsiteX1" fmla="*/ 5093659 w 6776169"/>
                <a:gd name="connsiteY1" fmla="*/ 3516535 h 5195977"/>
                <a:gd name="connsiteX2" fmla="*/ 5088225 w 6776169"/>
                <a:gd name="connsiteY2" fmla="*/ 2783878 h 5195977"/>
                <a:gd name="connsiteX3" fmla="*/ 6776169 w 6776169"/>
                <a:gd name="connsiteY3" fmla="*/ 3997468 h 5195977"/>
                <a:gd name="connsiteX4" fmla="*/ 5069991 w 6776169"/>
                <a:gd name="connsiteY4" fmla="*/ 5195977 h 5195977"/>
                <a:gd name="connsiteX5" fmla="*/ 5102992 w 6776169"/>
                <a:gd name="connsiteY5" fmla="*/ 4553730 h 5195977"/>
                <a:gd name="connsiteX6" fmla="*/ 0 w 6776169"/>
                <a:gd name="connsiteY6" fmla="*/ 0 h 5195977"/>
                <a:gd name="connsiteX0" fmla="*/ 0 w 6776169"/>
                <a:gd name="connsiteY0" fmla="*/ 0 h 5195977"/>
                <a:gd name="connsiteX1" fmla="*/ 5093659 w 6776169"/>
                <a:gd name="connsiteY1" fmla="*/ 3516535 h 5195977"/>
                <a:gd name="connsiteX2" fmla="*/ 5088225 w 6776169"/>
                <a:gd name="connsiteY2" fmla="*/ 2783878 h 5195977"/>
                <a:gd name="connsiteX3" fmla="*/ 6776169 w 6776169"/>
                <a:gd name="connsiteY3" fmla="*/ 3997468 h 5195977"/>
                <a:gd name="connsiteX4" fmla="*/ 5069991 w 6776169"/>
                <a:gd name="connsiteY4" fmla="*/ 5195977 h 5195977"/>
                <a:gd name="connsiteX5" fmla="*/ 5102992 w 6776169"/>
                <a:gd name="connsiteY5" fmla="*/ 4605689 h 5195977"/>
                <a:gd name="connsiteX6" fmla="*/ 0 w 6776169"/>
                <a:gd name="connsiteY6" fmla="*/ 0 h 5195977"/>
                <a:gd name="connsiteX0" fmla="*/ 0 w 6776169"/>
                <a:gd name="connsiteY0" fmla="*/ 0 h 5195977"/>
                <a:gd name="connsiteX1" fmla="*/ 5093659 w 6776169"/>
                <a:gd name="connsiteY1" fmla="*/ 3516535 h 5195977"/>
                <a:gd name="connsiteX2" fmla="*/ 5088225 w 6776169"/>
                <a:gd name="connsiteY2" fmla="*/ 2783878 h 5195977"/>
                <a:gd name="connsiteX3" fmla="*/ 6776169 w 6776169"/>
                <a:gd name="connsiteY3" fmla="*/ 3997468 h 5195977"/>
                <a:gd name="connsiteX4" fmla="*/ 5069991 w 6776169"/>
                <a:gd name="connsiteY4" fmla="*/ 5195977 h 5195977"/>
                <a:gd name="connsiteX5" fmla="*/ 5102992 w 6776169"/>
                <a:gd name="connsiteY5" fmla="*/ 4605689 h 5195977"/>
                <a:gd name="connsiteX6" fmla="*/ 0 w 6776169"/>
                <a:gd name="connsiteY6" fmla="*/ 0 h 5195977"/>
                <a:gd name="connsiteX0" fmla="*/ 0 w 6776169"/>
                <a:gd name="connsiteY0" fmla="*/ 0 h 5195977"/>
                <a:gd name="connsiteX1" fmla="*/ 5093659 w 6776169"/>
                <a:gd name="connsiteY1" fmla="*/ 3516535 h 5195977"/>
                <a:gd name="connsiteX2" fmla="*/ 5088225 w 6776169"/>
                <a:gd name="connsiteY2" fmla="*/ 2783878 h 5195977"/>
                <a:gd name="connsiteX3" fmla="*/ 6776169 w 6776169"/>
                <a:gd name="connsiteY3" fmla="*/ 3997468 h 5195977"/>
                <a:gd name="connsiteX4" fmla="*/ 5069991 w 6776169"/>
                <a:gd name="connsiteY4" fmla="*/ 5195977 h 5195977"/>
                <a:gd name="connsiteX5" fmla="*/ 5079324 w 6776169"/>
                <a:gd name="connsiteY5" fmla="*/ 4592700 h 5195977"/>
                <a:gd name="connsiteX6" fmla="*/ 0 w 6776169"/>
                <a:gd name="connsiteY6" fmla="*/ 0 h 5195977"/>
                <a:gd name="connsiteX0" fmla="*/ 0 w 6776169"/>
                <a:gd name="connsiteY0" fmla="*/ 0 h 5195977"/>
                <a:gd name="connsiteX1" fmla="*/ 5093659 w 6776169"/>
                <a:gd name="connsiteY1" fmla="*/ 3516535 h 5195977"/>
                <a:gd name="connsiteX2" fmla="*/ 5088225 w 6776169"/>
                <a:gd name="connsiteY2" fmla="*/ 2783878 h 5195977"/>
                <a:gd name="connsiteX3" fmla="*/ 6776169 w 6776169"/>
                <a:gd name="connsiteY3" fmla="*/ 3997468 h 5195977"/>
                <a:gd name="connsiteX4" fmla="*/ 5069991 w 6776169"/>
                <a:gd name="connsiteY4" fmla="*/ 5195977 h 5195977"/>
                <a:gd name="connsiteX5" fmla="*/ 5079324 w 6776169"/>
                <a:gd name="connsiteY5" fmla="*/ 4592700 h 5195977"/>
                <a:gd name="connsiteX6" fmla="*/ 0 w 6776169"/>
                <a:gd name="connsiteY6" fmla="*/ 0 h 5195977"/>
                <a:gd name="connsiteX0" fmla="*/ 0 w 6776169"/>
                <a:gd name="connsiteY0" fmla="*/ 0 h 5195977"/>
                <a:gd name="connsiteX1" fmla="*/ 5093659 w 6776169"/>
                <a:gd name="connsiteY1" fmla="*/ 3516535 h 5195977"/>
                <a:gd name="connsiteX2" fmla="*/ 5088225 w 6776169"/>
                <a:gd name="connsiteY2" fmla="*/ 2783878 h 5195977"/>
                <a:gd name="connsiteX3" fmla="*/ 6776169 w 6776169"/>
                <a:gd name="connsiteY3" fmla="*/ 3997468 h 5195977"/>
                <a:gd name="connsiteX4" fmla="*/ 5069991 w 6776169"/>
                <a:gd name="connsiteY4" fmla="*/ 5195977 h 5195977"/>
                <a:gd name="connsiteX5" fmla="*/ 5079324 w 6776169"/>
                <a:gd name="connsiteY5" fmla="*/ 4592700 h 5195977"/>
                <a:gd name="connsiteX6" fmla="*/ 0 w 6776169"/>
                <a:gd name="connsiteY6" fmla="*/ 0 h 5195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776169" h="5195977">
                  <a:moveTo>
                    <a:pt x="0" y="0"/>
                  </a:moveTo>
                  <a:cubicBezTo>
                    <a:pt x="1461796" y="2192694"/>
                    <a:pt x="3439589" y="2919334"/>
                    <a:pt x="5093659" y="3516535"/>
                  </a:cubicBezTo>
                  <a:cubicBezTo>
                    <a:pt x="5091848" y="3272316"/>
                    <a:pt x="5090036" y="3028097"/>
                    <a:pt x="5088225" y="2783878"/>
                  </a:cubicBezTo>
                  <a:lnTo>
                    <a:pt x="6776169" y="3997468"/>
                  </a:lnTo>
                  <a:lnTo>
                    <a:pt x="5069991" y="5195977"/>
                  </a:lnTo>
                  <a:cubicBezTo>
                    <a:pt x="5073101" y="4950271"/>
                    <a:pt x="5076214" y="4838406"/>
                    <a:pt x="5079324" y="4592700"/>
                  </a:cubicBezTo>
                  <a:cubicBezTo>
                    <a:pt x="3099677" y="3660942"/>
                    <a:pt x="1091682" y="2677885"/>
                    <a:pt x="0" y="0"/>
                  </a:cubicBezTo>
                  <a:close/>
                </a:path>
              </a:pathLst>
            </a:custGeom>
            <a:solidFill>
              <a:srgbClr val="FF0000">
                <a:alpha val="70000"/>
              </a:srgbClr>
            </a:solidFill>
            <a:ln w="19050" cap="flat" cmpd="sng" algn="ctr">
              <a:solidFill>
                <a:srgbClr val="FF0000"/>
              </a:solidFill>
              <a:prstDash val="solid"/>
            </a:ln>
            <a:effectLst>
              <a:outerShdw blurRad="50800" dist="76200" dir="2700000" algn="ctr" rotWithShape="0">
                <a:srgbClr val="000000">
                  <a:alpha val="40000"/>
                </a:srgbClr>
              </a:outerShdw>
            </a:effectLst>
          </p:spPr>
          <p:txBody>
            <a:bodyPr rtlCol="0" anchor="ctr"/>
            <a:lstStyle/>
            <a:p>
              <a:pPr algn="ctr">
                <a:defRPr/>
              </a:pPr>
              <a:endParaRPr lang="en-GB" kern="0" dirty="0">
                <a:solidFill>
                  <a:prstClr val="white"/>
                </a:solidFill>
                <a:latin typeface="Arial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8B4AA6EB-11A3-5E63-C945-7472EADEEF13}"/>
              </a:ext>
            </a:extLst>
          </p:cNvPr>
          <p:cNvGrpSpPr/>
          <p:nvPr/>
        </p:nvGrpSpPr>
        <p:grpSpPr>
          <a:xfrm>
            <a:off x="5518948" y="3173128"/>
            <a:ext cx="2980623" cy="1273981"/>
            <a:chOff x="4483612" y="3052542"/>
            <a:chExt cx="2980623" cy="1273981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F3B715A1-6BDD-425E-A533-6A469DDC02CB}"/>
                </a:ext>
              </a:extLst>
            </p:cNvPr>
            <p:cNvSpPr txBox="1"/>
            <p:nvPr/>
          </p:nvSpPr>
          <p:spPr>
            <a:xfrm>
              <a:off x="4702967" y="3052542"/>
              <a:ext cx="276126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defRPr/>
              </a:pPr>
              <a:r>
                <a:rPr lang="en-US" sz="2000" kern="0" dirty="0">
                  <a:solidFill>
                    <a:srgbClr val="00B050"/>
                  </a:solidFill>
                  <a:latin typeface="Arial"/>
                </a:rPr>
                <a:t>Logical step for a next phase (2027-2034)</a:t>
              </a:r>
            </a:p>
          </p:txBody>
        </p:sp>
        <p:sp>
          <p:nvSpPr>
            <p:cNvPr id="28" name="Shape 27">
              <a:extLst>
                <a:ext uri="{FF2B5EF4-FFF2-40B4-BE49-F238E27FC236}">
                  <a16:creationId xmlns:a16="http://schemas.microsoft.com/office/drawing/2014/main" id="{35B22D07-71D4-85A6-97B4-48736BCBAA1B}"/>
                </a:ext>
              </a:extLst>
            </p:cNvPr>
            <p:cNvSpPr/>
            <p:nvPr/>
          </p:nvSpPr>
          <p:spPr>
            <a:xfrm rot="13807115" flipV="1">
              <a:off x="4485847" y="3555575"/>
              <a:ext cx="768713" cy="773184"/>
            </a:xfrm>
            <a:prstGeom prst="swooshArrow">
              <a:avLst>
                <a:gd name="adj1" fmla="val 17779"/>
                <a:gd name="adj2" fmla="val 50744"/>
              </a:avLst>
            </a:prstGeom>
            <a:solidFill>
              <a:srgbClr val="00B050">
                <a:alpha val="70000"/>
              </a:srgbClr>
            </a:solidFill>
            <a:ln w="19050" cap="flat" cmpd="sng" algn="ctr">
              <a:solidFill>
                <a:srgbClr val="00B050"/>
              </a:solidFill>
              <a:prstDash val="solid"/>
            </a:ln>
            <a:effectLst>
              <a:outerShdw blurRad="50800" dist="76200" dir="2700000" algn="tl" rotWithShape="0">
                <a:prstClr val="black">
                  <a:alpha val="40000"/>
                </a:prstClr>
              </a:outerShdw>
            </a:effectLst>
          </p:spPr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95FFB1B1-7629-634D-5D9B-8D13EA4B1CA7}"/>
              </a:ext>
            </a:extLst>
          </p:cNvPr>
          <p:cNvSpPr txBox="1"/>
          <p:nvPr/>
        </p:nvSpPr>
        <p:spPr>
          <a:xfrm>
            <a:off x="10010274" y="6400800"/>
            <a:ext cx="1368965" cy="369332"/>
          </a:xfrm>
          <a:prstGeom prst="rect">
            <a:avLst/>
          </a:prstGeom>
          <a:solidFill>
            <a:srgbClr val="FFCCCC"/>
          </a:solidFill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Luca Bottura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453379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0896BB2-040F-015C-101E-DF3896E8B9B0}"/>
              </a:ext>
            </a:extLst>
          </p:cNvPr>
          <p:cNvSpPr txBox="1"/>
          <p:nvPr/>
        </p:nvSpPr>
        <p:spPr>
          <a:xfrm>
            <a:off x="0" y="-21164"/>
            <a:ext cx="12192000" cy="769441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High-Field Nb</a:t>
            </a:r>
            <a:r>
              <a:rPr kumimoji="0" lang="en-US" sz="4400" b="0" i="0" u="none" strike="noStrike" kern="1200" cap="none" spc="0" normalizeH="0" baseline="-250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</a:t>
            </a: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Sn Magnet</a:t>
            </a:r>
            <a:r>
              <a:rPr lang="en-US" sz="4400" dirty="0">
                <a:solidFill>
                  <a:prstClr val="white"/>
                </a:solidFill>
                <a:latin typeface="Calibri" panose="020F0502020204030204"/>
              </a:rPr>
              <a:t>s</a:t>
            </a:r>
            <a:endParaRPr kumimoji="0" lang="en-GB" sz="4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109AA15-7947-5300-600E-50FF2DBC3182}"/>
              </a:ext>
            </a:extLst>
          </p:cNvPr>
          <p:cNvGrpSpPr/>
          <p:nvPr/>
        </p:nvGrpSpPr>
        <p:grpSpPr>
          <a:xfrm>
            <a:off x="105075" y="3785294"/>
            <a:ext cx="5320973" cy="3143370"/>
            <a:chOff x="3753248" y="2956823"/>
            <a:chExt cx="5320973" cy="3143370"/>
          </a:xfrm>
        </p:grpSpPr>
        <p:sp>
          <p:nvSpPr>
            <p:cNvPr id="4" name="TextBox 14">
              <a:extLst>
                <a:ext uri="{FF2B5EF4-FFF2-40B4-BE49-F238E27FC236}">
                  <a16:creationId xmlns:a16="http://schemas.microsoft.com/office/drawing/2014/main" id="{CF88DF57-86F2-8C5B-4954-9DC986A5A4C1}"/>
                </a:ext>
              </a:extLst>
            </p:cNvPr>
            <p:cNvSpPr txBox="1"/>
            <p:nvPr/>
          </p:nvSpPr>
          <p:spPr>
            <a:xfrm>
              <a:off x="4385232" y="5700083"/>
              <a:ext cx="4649693" cy="400110"/>
            </a:xfrm>
            <a:prstGeom prst="rect">
              <a:avLst/>
            </a:prstGeom>
            <a:solidFill>
              <a:sysClr val="window" lastClr="FFFFFF">
                <a:alpha val="80000"/>
              </a:sysClr>
            </a:solidFill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FRESCA2 (4-decks, 100 mm), 14.6 T</a:t>
              </a:r>
            </a:p>
          </p:txBody>
        </p:sp>
        <p:pic>
          <p:nvPicPr>
            <p:cNvPr id="5" name="Picture 4" descr="The large-bore Nb3Sn dipole FRESCA2 at CERN">
              <a:extLst>
                <a:ext uri="{FF2B5EF4-FFF2-40B4-BE49-F238E27FC236}">
                  <a16:creationId xmlns:a16="http://schemas.microsoft.com/office/drawing/2014/main" id="{4CC4C840-1FDB-89C9-CDA8-A0D10F260C6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039" r="3861" b="20981"/>
            <a:stretch/>
          </p:blipFill>
          <p:spPr bwMode="auto">
            <a:xfrm>
              <a:off x="5707880" y="2956823"/>
              <a:ext cx="3366341" cy="25998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5" descr="An introduction to Magnets for Accelerators Attilio Milanese">
              <a:extLst>
                <a:ext uri="{FF2B5EF4-FFF2-40B4-BE49-F238E27FC236}">
                  <a16:creationId xmlns:a16="http://schemas.microsoft.com/office/drawing/2014/main" id="{B4FC36D7-DDC2-E730-25E7-66093870E09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48" t="18358" r="37563" b="1991"/>
            <a:stretch/>
          </p:blipFill>
          <p:spPr bwMode="auto">
            <a:xfrm>
              <a:off x="3753248" y="3304993"/>
              <a:ext cx="2084433" cy="20484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7" name="Groupe 1">
              <a:extLst>
                <a:ext uri="{FF2B5EF4-FFF2-40B4-BE49-F238E27FC236}">
                  <a16:creationId xmlns:a16="http://schemas.microsoft.com/office/drawing/2014/main" id="{B427F289-D02F-0DDA-17CF-A5C5B937857D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4807669" y="3124328"/>
              <a:ext cx="1563730" cy="1253930"/>
              <a:chOff x="7380312" y="1585913"/>
              <a:chExt cx="1533525" cy="1228725"/>
            </a:xfrm>
          </p:grpSpPr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9516D225-1C53-08F3-F948-4B9CE6D94CD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380312" y="1585913"/>
                <a:ext cx="1533525" cy="12287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88124F60-59A4-6FDA-88E4-64CB1201A7F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3295" b="48843"/>
              <a:stretch/>
            </p:blipFill>
            <p:spPr bwMode="auto">
              <a:xfrm>
                <a:off x="7493981" y="1628800"/>
                <a:ext cx="1268330" cy="11837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10373475-A1DC-E580-55D0-DE1A18B8E29D}"/>
              </a:ext>
            </a:extLst>
          </p:cNvPr>
          <p:cNvGrpSpPr/>
          <p:nvPr/>
        </p:nvGrpSpPr>
        <p:grpSpPr>
          <a:xfrm>
            <a:off x="0" y="1223332"/>
            <a:ext cx="5777833" cy="2599896"/>
            <a:chOff x="4028729" y="558054"/>
            <a:chExt cx="5004979" cy="2437156"/>
          </a:xfrm>
        </p:grpSpPr>
        <p:sp>
          <p:nvSpPr>
            <p:cNvPr id="11" name="TextBox 13">
              <a:extLst>
                <a:ext uri="{FF2B5EF4-FFF2-40B4-BE49-F238E27FC236}">
                  <a16:creationId xmlns:a16="http://schemas.microsoft.com/office/drawing/2014/main" id="{4BFBD3A1-D4E6-D5DA-E294-1F37CFE5AEF3}"/>
                </a:ext>
              </a:extLst>
            </p:cNvPr>
            <p:cNvSpPr txBox="1"/>
            <p:nvPr/>
          </p:nvSpPr>
          <p:spPr>
            <a:xfrm>
              <a:off x="4028729" y="558054"/>
              <a:ext cx="5004979" cy="400110"/>
            </a:xfrm>
            <a:prstGeom prst="rect">
              <a:avLst/>
            </a:prstGeom>
            <a:solidFill>
              <a:sysClr val="window" lastClr="FFFFFF">
                <a:alpha val="80000"/>
              </a:sysClr>
            </a:solidFill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RMC/</a:t>
              </a:r>
              <a:r>
                <a:rPr kumimoji="0" lang="en-US" sz="20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eRMC</a:t>
              </a: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(2-decks, no aperture), 16.5 T</a:t>
              </a:r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E915CA23-6DA9-5755-A3ED-57D9A4DB04D7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990" b="9096"/>
            <a:stretch/>
          </p:blipFill>
          <p:spPr bwMode="auto">
            <a:xfrm>
              <a:off x="4232043" y="989023"/>
              <a:ext cx="2676380" cy="188538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63DDA5CE-2993-CB39-2150-9D0C8DD9476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rot="5400000">
              <a:off x="6711400" y="973307"/>
              <a:ext cx="2100255" cy="1943552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0DA016D3-1DF4-D529-F88B-BC74D138E7C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9895" t="15612" r="51549" b="32331"/>
            <a:stretch/>
          </p:blipFill>
          <p:spPr>
            <a:xfrm>
              <a:off x="7881425" y="1083807"/>
              <a:ext cx="1152283" cy="541983"/>
            </a:xfrm>
            <a:prstGeom prst="rect">
              <a:avLst/>
            </a:prstGeom>
          </p:spPr>
        </p:pic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3807772E-76BD-A2E3-3475-261276B4419C}"/>
              </a:ext>
            </a:extLst>
          </p:cNvPr>
          <p:cNvSpPr txBox="1"/>
          <p:nvPr/>
        </p:nvSpPr>
        <p:spPr>
          <a:xfrm>
            <a:off x="242372" y="737342"/>
            <a:ext cx="9893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CERN</a:t>
            </a:r>
            <a:endParaRPr lang="en-GB" sz="2800" b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32E9E76-E31E-01D7-E068-2E29FC09F88B}"/>
              </a:ext>
            </a:extLst>
          </p:cNvPr>
          <p:cNvSpPr txBox="1"/>
          <p:nvPr/>
        </p:nvSpPr>
        <p:spPr>
          <a:xfrm>
            <a:off x="6126906" y="748277"/>
            <a:ext cx="9573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FNAL</a:t>
            </a:r>
            <a:endParaRPr lang="en-GB" sz="2800" b="1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9159A307-5312-2D01-7CD4-9659D37FB79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171347" y="1271497"/>
            <a:ext cx="5945324" cy="4463803"/>
          </a:xfrm>
          <a:prstGeom prst="rect">
            <a:avLst/>
          </a:prstGeom>
        </p:spPr>
      </p:pic>
      <p:sp>
        <p:nvSpPr>
          <p:cNvPr id="18" name="TextBox 14">
            <a:extLst>
              <a:ext uri="{FF2B5EF4-FFF2-40B4-BE49-F238E27FC236}">
                <a16:creationId xmlns:a16="http://schemas.microsoft.com/office/drawing/2014/main" id="{3E3AE734-5A70-772A-5AAD-9EE9FA64B8CE}"/>
              </a:ext>
            </a:extLst>
          </p:cNvPr>
          <p:cNvSpPr txBox="1"/>
          <p:nvPr/>
        </p:nvSpPr>
        <p:spPr>
          <a:xfrm>
            <a:off x="6229153" y="6128444"/>
            <a:ext cx="5857772" cy="400110"/>
          </a:xfrm>
          <a:prstGeom prst="rect">
            <a:avLst/>
          </a:prstGeom>
          <a:solidFill>
            <a:sysClr val="window" lastClr="FFFFFF">
              <a:alpha val="80000"/>
            </a:sys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MDPCT1 (4</a:t>
            </a:r>
            <a:r>
              <a:rPr lang="en-US" sz="2000" b="1" dirty="0">
                <a:solidFill>
                  <a:srgbClr val="0055A0"/>
                </a:solidFill>
                <a:latin typeface="Arial"/>
              </a:rPr>
              <a:t>-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layer graded coil,  60 mm), 14.5 T</a:t>
            </a:r>
          </a:p>
        </p:txBody>
      </p:sp>
    </p:spTree>
    <p:extLst>
      <p:ext uri="{BB962C8B-B14F-4D97-AF65-F5344CB8AC3E}">
        <p14:creationId xmlns:p14="http://schemas.microsoft.com/office/powerpoint/2010/main" val="20204832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 Them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 Them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Them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2033</TotalTime>
  <Words>1388</Words>
  <Application>Microsoft Office PowerPoint</Application>
  <PresentationFormat>Widescreen</PresentationFormat>
  <Paragraphs>259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32</vt:i4>
      </vt:variant>
    </vt:vector>
  </HeadingPairs>
  <TitlesOfParts>
    <vt:vector size="46" baseType="lpstr">
      <vt:lpstr>-apple-system</vt:lpstr>
      <vt:lpstr>Archivo</vt:lpstr>
      <vt:lpstr>Arial</vt:lpstr>
      <vt:lpstr>Calibri</vt:lpstr>
      <vt:lpstr>Calibri Light</vt:lpstr>
      <vt:lpstr>Cambria Math</vt:lpstr>
      <vt:lpstr>Corbel</vt:lpstr>
      <vt:lpstr>GyrePagellaMathJax_Normal</vt:lpstr>
      <vt:lpstr>Roboto</vt:lpstr>
      <vt:lpstr>Symbol</vt:lpstr>
      <vt:lpstr>Times New Roman</vt:lpstr>
      <vt:lpstr>Zapf Dingbats</vt:lpstr>
      <vt:lpstr>Office Theme</vt:lpstr>
      <vt:lpstr>1_Office Theme</vt:lpstr>
      <vt:lpstr>Innovative Accelerator Technologies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Innovative Accelerator technologies</dc:title>
  <dc:creator>Frank Zimmermann</dc:creator>
  <cp:lastModifiedBy>Frank Zimmermann</cp:lastModifiedBy>
  <cp:revision>22</cp:revision>
  <dcterms:created xsi:type="dcterms:W3CDTF">2022-10-05T14:00:33Z</dcterms:created>
  <dcterms:modified xsi:type="dcterms:W3CDTF">2022-10-07T14:55:41Z</dcterms:modified>
</cp:coreProperties>
</file>