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4676" r:id="rId5"/>
    <p:sldId id="2500" r:id="rId6"/>
    <p:sldId id="3780" r:id="rId7"/>
    <p:sldId id="3978" r:id="rId8"/>
    <p:sldId id="4763" r:id="rId9"/>
    <p:sldId id="3784" r:id="rId10"/>
    <p:sldId id="5067" r:id="rId11"/>
    <p:sldId id="5077" r:id="rId12"/>
    <p:sldId id="5538" r:id="rId13"/>
    <p:sldId id="5524" r:id="rId14"/>
    <p:sldId id="5537" r:id="rId15"/>
    <p:sldId id="5426" r:id="rId16"/>
    <p:sldId id="5526" r:id="rId17"/>
    <p:sldId id="5535" r:id="rId18"/>
    <p:sldId id="5533" r:id="rId19"/>
    <p:sldId id="5052" r:id="rId20"/>
    <p:sldId id="5525" r:id="rId21"/>
    <p:sldId id="3680" r:id="rId22"/>
    <p:sldId id="5058" r:id="rId23"/>
    <p:sldId id="5059" r:id="rId24"/>
    <p:sldId id="5062" r:id="rId25"/>
    <p:sldId id="5066" r:id="rId26"/>
    <p:sldId id="5069" r:id="rId27"/>
    <p:sldId id="5536" r:id="rId28"/>
    <p:sldId id="5529" r:id="rId29"/>
    <p:sldId id="5076" r:id="rId30"/>
    <p:sldId id="4757" r:id="rId31"/>
    <p:sldId id="5073" r:id="rId32"/>
    <p:sldId id="4758" r:id="rId33"/>
    <p:sldId id="5074" r:id="rId34"/>
    <p:sldId id="4963" r:id="rId35"/>
    <p:sldId id="5063" r:id="rId36"/>
    <p:sldId id="5068" r:id="rId37"/>
    <p:sldId id="5581" r:id="rId38"/>
    <p:sldId id="3868" r:id="rId39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Roeck Albert" initials="D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FF3E38"/>
    <a:srgbClr val="B00000"/>
    <a:srgbClr val="0000FF"/>
    <a:srgbClr val="4BC995"/>
    <a:srgbClr val="7D1E33"/>
    <a:srgbClr val="34913D"/>
    <a:srgbClr val="62090D"/>
    <a:srgbClr val="FF00FF"/>
    <a:srgbClr val="B4D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05" autoAdjust="0"/>
    <p:restoredTop sz="93380" autoAdjust="0"/>
  </p:normalViewPr>
  <p:slideViewPr>
    <p:cSldViewPr>
      <p:cViewPr varScale="1">
        <p:scale>
          <a:sx n="115" d="100"/>
          <a:sy n="115" d="100"/>
        </p:scale>
        <p:origin x="27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755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6959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432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583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7219C5-CF6C-6F48-92FF-38302DE2EA1D}" type="slidenum">
              <a:rPr lang="fr-FR">
                <a:latin typeface="Times New Roman" pitchFamily="-84" charset="0"/>
              </a:rPr>
              <a:pPr/>
              <a:t>2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0535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572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828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340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341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493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437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8516163" y="259054"/>
            <a:ext cx="337833" cy="318036"/>
          </a:xfrm>
          <a:prstGeom prst="rect">
            <a:avLst/>
          </a:prstGeom>
        </p:spPr>
        <p:txBody>
          <a:bodyPr/>
          <a:lstStyle>
            <a:lvl1pPr>
              <a:defRPr sz="105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2072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900" y="6281738"/>
            <a:ext cx="19177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C87F899-DFAB-B641-97F2-9233F4B6C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4016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76200"/>
            <a:ext cx="8382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74.pdf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en-US" dirty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-152400" y="195264"/>
            <a:ext cx="9296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</a:t>
            </a:r>
            <a:r>
              <a:rPr lang="en-GB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5530552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0136" y="152400"/>
            <a:ext cx="9296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</a:t>
            </a:r>
          </a:p>
          <a:p>
            <a:pPr eaLnBrk="0" hangingPunct="0">
              <a:defRPr/>
            </a:pPr>
            <a:r>
              <a:rPr lang="en-GB" sz="4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New Experiments at the LHC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79512" y="2743200"/>
            <a:ext cx="3421129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USA</a:t>
            </a:r>
          </a:p>
          <a:p>
            <a:pPr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NTU, Singapore</a:t>
            </a: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2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en-US" sz="2200" baseline="300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2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October 2022</a:t>
            </a: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2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8B9B1F-FEF5-1C4E-9F81-49031AA3F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1231C3-FE94-FFBB-71AA-8626DFAC87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5517232"/>
            <a:ext cx="4571231" cy="106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691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EC81E-D74A-FE43-93A3-1F9CDB651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475C91-3320-F641-9EEB-E82841081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E9C47F-6D1E-F043-84DA-CC0B84F68208}"/>
              </a:ext>
            </a:extLst>
          </p:cNvPr>
          <p:cNvSpPr txBox="1"/>
          <p:nvPr/>
        </p:nvSpPr>
        <p:spPr>
          <a:xfrm>
            <a:off x="539552" y="836712"/>
            <a:ext cx="792967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FASER experiment (phase 1) has been approved March 5</a:t>
            </a:r>
            <a:r>
              <a:rPr lang="en-US" baseline="30000" dirty="0">
                <a:solidFill>
                  <a:srgbClr val="FF0000"/>
                </a:solidFill>
              </a:rPr>
              <a:t>th</a:t>
            </a:r>
            <a:r>
              <a:rPr lang="en-US" dirty="0">
                <a:solidFill>
                  <a:srgbClr val="FF0000"/>
                </a:solidFill>
              </a:rPr>
              <a:t>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231E33-EB03-5F44-9C87-98C85DD0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2636912"/>
            <a:ext cx="5279661" cy="40121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C3D0F3-DBCA-6447-A9D0-E32DDA1A9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8254" y="1313214"/>
            <a:ext cx="5112568" cy="12403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60C80B-0E26-0F46-A853-AA6119E36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096" y="3953642"/>
            <a:ext cx="3229453" cy="271571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EAD03D-A314-1540-AF11-0A8F74697ED7}"/>
              </a:ext>
            </a:extLst>
          </p:cNvPr>
          <p:cNvSpPr txBox="1"/>
          <p:nvPr/>
        </p:nvSpPr>
        <p:spPr>
          <a:xfrm>
            <a:off x="5459172" y="3009726"/>
            <a:ext cx="3429978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Use spare ATLAS SCT silicon </a:t>
            </a:r>
          </a:p>
          <a:p>
            <a:r>
              <a:rPr lang="en-US" sz="1800" dirty="0">
                <a:solidFill>
                  <a:srgbClr val="0000FF"/>
                </a:solidFill>
              </a:rPr>
              <a:t>tracking modules and </a:t>
            </a:r>
            <a:r>
              <a:rPr lang="en-US" sz="1800" dirty="0" err="1">
                <a:solidFill>
                  <a:srgbClr val="0000FF"/>
                </a:solidFill>
              </a:rPr>
              <a:t>LHCb</a:t>
            </a:r>
            <a:r>
              <a:rPr lang="en-US" sz="1800" dirty="0">
                <a:solidFill>
                  <a:srgbClr val="0000FF"/>
                </a:solidFill>
              </a:rPr>
              <a:t> EM </a:t>
            </a:r>
          </a:p>
          <a:p>
            <a:r>
              <a:rPr lang="en-US" sz="1800" dirty="0">
                <a:solidFill>
                  <a:srgbClr val="0000FF"/>
                </a:solidFill>
              </a:rPr>
              <a:t>calorimeter modules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A4D506-A02B-364E-881E-951D04D185AA}"/>
              </a:ext>
            </a:extLst>
          </p:cNvPr>
          <p:cNvSpPr txBox="1"/>
          <p:nvPr/>
        </p:nvSpPr>
        <p:spPr>
          <a:xfrm>
            <a:off x="6864106" y="2560598"/>
            <a:ext cx="217239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arXiv:1901.04468</a:t>
            </a:r>
          </a:p>
        </p:txBody>
      </p:sp>
    </p:spTree>
    <p:extLst>
      <p:ext uri="{BB962C8B-B14F-4D97-AF65-F5344CB8AC3E}">
        <p14:creationId xmlns:p14="http://schemas.microsoft.com/office/powerpoint/2010/main" val="3108623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ED374-74C3-8D43-BFD4-3873713C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8991600" cy="904875"/>
          </a:xfrm>
        </p:spPr>
        <p:txBody>
          <a:bodyPr/>
          <a:lstStyle/>
          <a:p>
            <a:r>
              <a:rPr lang="en-US" sz="3600" dirty="0"/>
              <a:t>Neutrinos @ the LHC:</a:t>
            </a:r>
            <a:r>
              <a:rPr lang="en-US" sz="3200" dirty="0"/>
              <a:t> </a:t>
            </a:r>
            <a:r>
              <a:rPr lang="en-US" sz="3000" dirty="0"/>
              <a:t>SND@LHC &amp; FASER𝛎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3191F5-F318-EB4E-B600-5ABFA4E2C082}"/>
              </a:ext>
            </a:extLst>
          </p:cNvPr>
          <p:cNvSpPr txBox="1"/>
          <p:nvPr/>
        </p:nvSpPr>
        <p:spPr>
          <a:xfrm>
            <a:off x="3937712" y="874230"/>
            <a:ext cx="5165710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SND@LHC/FASER𝝼 </a:t>
            </a:r>
            <a:r>
              <a:rPr lang="en-US" dirty="0">
                <a:solidFill>
                  <a:srgbClr val="0000FF"/>
                </a:solidFill>
              </a:rPr>
              <a:t>are 480m forward and </a:t>
            </a:r>
          </a:p>
          <a:p>
            <a:r>
              <a:rPr lang="en-US" dirty="0">
                <a:solidFill>
                  <a:srgbClr val="0000FF"/>
                </a:solidFill>
              </a:rPr>
              <a:t>can study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-neutrinos with </a:t>
            </a:r>
            <a:r>
              <a:rPr lang="en-US" dirty="0">
                <a:solidFill>
                  <a:srgbClr val="FF0000"/>
                </a:solidFill>
              </a:rPr>
              <a:t>emulsion</a:t>
            </a:r>
            <a:r>
              <a:rPr lang="en-US" dirty="0">
                <a:solidFill>
                  <a:srgbClr val="0000FF"/>
                </a:solidFill>
              </a:rPr>
              <a:t> and </a:t>
            </a:r>
          </a:p>
          <a:p>
            <a:r>
              <a:rPr lang="en-US" dirty="0" err="1">
                <a:solidFill>
                  <a:srgbClr val="FF0000"/>
                </a:solidFill>
              </a:rPr>
              <a:t>tracking+muon</a:t>
            </a:r>
            <a:r>
              <a:rPr lang="en-US" dirty="0">
                <a:solidFill>
                  <a:srgbClr val="FF0000"/>
                </a:solidFill>
              </a:rPr>
              <a:t>/calo detectors</a:t>
            </a:r>
          </a:p>
        </p:txBody>
      </p:sp>
      <p:pic>
        <p:nvPicPr>
          <p:cNvPr id="9" name="Picture 8" descr="A picture containing text, indoor, appliance&#10;&#10;Description automatically generated">
            <a:extLst>
              <a:ext uri="{FF2B5EF4-FFF2-40B4-BE49-F238E27FC236}">
                <a16:creationId xmlns:a16="http://schemas.microsoft.com/office/drawing/2014/main" id="{91D0A434-818F-6B50-4B6C-1C9AE50E1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324" y="1937636"/>
            <a:ext cx="4643958" cy="266429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2FD1236-CC97-E2B9-027E-B94DF4C3C4B0}"/>
              </a:ext>
            </a:extLst>
          </p:cNvPr>
          <p:cNvSpPr txBox="1"/>
          <p:nvPr/>
        </p:nvSpPr>
        <p:spPr>
          <a:xfrm>
            <a:off x="5902994" y="2104461"/>
            <a:ext cx="123514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FASER(𝝼)</a:t>
            </a:r>
          </a:p>
        </p:txBody>
      </p:sp>
      <p:pic>
        <p:nvPicPr>
          <p:cNvPr id="10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62050681-6470-1400-0DBB-894DA40069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1600" y="4686763"/>
            <a:ext cx="6534970" cy="2054605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A0030DC-0994-A733-2773-B6131EA730CD}"/>
              </a:ext>
            </a:extLst>
          </p:cNvPr>
          <p:cNvSpPr txBox="1"/>
          <p:nvPr/>
        </p:nvSpPr>
        <p:spPr>
          <a:xfrm>
            <a:off x="6541673" y="4711791"/>
            <a:ext cx="239956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Prospects for Run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DA78BD-00C3-29D5-7979-4334E45894A2}"/>
              </a:ext>
            </a:extLst>
          </p:cNvPr>
          <p:cNvSpPr txBox="1"/>
          <p:nvPr/>
        </p:nvSpPr>
        <p:spPr>
          <a:xfrm>
            <a:off x="78581" y="1506270"/>
            <a:ext cx="3767763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SND</a:t>
            </a:r>
            <a:r>
              <a:rPr lang="en-CH" sz="1600" dirty="0">
                <a:solidFill>
                  <a:srgbClr val="0000FF"/>
                </a:solidFill>
              </a:rPr>
              <a:t>= </a:t>
            </a:r>
            <a:r>
              <a:rPr lang="en-CH" sz="1600" dirty="0">
                <a:solidFill>
                  <a:srgbClr val="FF0000"/>
                </a:solidFill>
              </a:rPr>
              <a:t>S</a:t>
            </a:r>
            <a:r>
              <a:rPr lang="en-CH" sz="1600" dirty="0">
                <a:solidFill>
                  <a:srgbClr val="0000FF"/>
                </a:solidFill>
              </a:rPr>
              <a:t>cattering and </a:t>
            </a:r>
            <a:r>
              <a:rPr lang="en-CH" sz="1600" dirty="0">
                <a:solidFill>
                  <a:srgbClr val="FF0000"/>
                </a:solidFill>
              </a:rPr>
              <a:t>N</a:t>
            </a:r>
            <a:r>
              <a:rPr lang="en-CH" sz="1600" dirty="0">
                <a:solidFill>
                  <a:srgbClr val="0000FF"/>
                </a:solidFill>
              </a:rPr>
              <a:t>eutrino </a:t>
            </a:r>
            <a:r>
              <a:rPr lang="en-CH" sz="1600" dirty="0">
                <a:solidFill>
                  <a:srgbClr val="FF0000"/>
                </a:solidFill>
              </a:rPr>
              <a:t>D</a:t>
            </a:r>
            <a:r>
              <a:rPr lang="en-CH" sz="1600" dirty="0">
                <a:solidFill>
                  <a:srgbClr val="0000FF"/>
                </a:solidFill>
              </a:rPr>
              <a:t>etector</a:t>
            </a:r>
          </a:p>
        </p:txBody>
      </p:sp>
      <p:pic>
        <p:nvPicPr>
          <p:cNvPr id="16" name="Picture 15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5296EB1E-25A1-8387-43E6-0BCB8F716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250" y="1878372"/>
            <a:ext cx="3867602" cy="27009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679862-0FF2-EE3C-D6EF-435893524393}"/>
              </a:ext>
            </a:extLst>
          </p:cNvPr>
          <p:cNvSpPr txBox="1"/>
          <p:nvPr/>
        </p:nvSpPr>
        <p:spPr>
          <a:xfrm>
            <a:off x="2242719" y="2065307"/>
            <a:ext cx="136127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SND@LHC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C59F5F-5F53-D435-5F69-80D4FB679F89}"/>
              </a:ext>
            </a:extLst>
          </p:cNvPr>
          <p:cNvSpPr txBox="1"/>
          <p:nvPr/>
        </p:nvSpPr>
        <p:spPr>
          <a:xfrm>
            <a:off x="107504" y="940658"/>
            <a:ext cx="375974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SND@LHC: approved March ‘21</a:t>
            </a:r>
          </a:p>
        </p:txBody>
      </p:sp>
    </p:spTree>
    <p:extLst>
      <p:ext uri="{BB962C8B-B14F-4D97-AF65-F5344CB8AC3E}">
        <p14:creationId xmlns:p14="http://schemas.microsoft.com/office/powerpoint/2010/main" val="320806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8FBA5-476E-BE49-9645-F5DB5B1C7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6939"/>
            <a:ext cx="9144000" cy="904875"/>
          </a:xfrm>
        </p:spPr>
        <p:txBody>
          <a:bodyPr/>
          <a:lstStyle/>
          <a:p>
            <a:r>
              <a:rPr lang="en-CH" sz="3800" dirty="0"/>
              <a:t>First Observed Neutrinos in FASER-𝞶</a:t>
            </a:r>
          </a:p>
        </p:txBody>
      </p:sp>
      <p:pic>
        <p:nvPicPr>
          <p:cNvPr id="8" name="Picture 7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F7E22633-6989-CD42-90D5-E43F7D425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554" y="2128370"/>
            <a:ext cx="9144000" cy="47028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330D41-692D-624A-A44E-1A010C4B4B9B}"/>
              </a:ext>
            </a:extLst>
          </p:cNvPr>
          <p:cNvSpPr txBox="1"/>
          <p:nvPr/>
        </p:nvSpPr>
        <p:spPr>
          <a:xfrm>
            <a:off x="137132" y="987535"/>
            <a:ext cx="886973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These are the first ever directly observed neutrinos at the LHC!!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B7DDBDD9-32B8-AFE7-7CC1-952180B59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507292"/>
            <a:ext cx="2702226" cy="18991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6E3A01-D699-F354-2DC3-4B409627949E}"/>
              </a:ext>
            </a:extLst>
          </p:cNvPr>
          <p:cNvSpPr txBox="1"/>
          <p:nvPr/>
        </p:nvSpPr>
        <p:spPr>
          <a:xfrm>
            <a:off x="3779912" y="1588730"/>
            <a:ext cx="540410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Results from emulsion exposure tests in 2018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DAF6E0-A4ED-CAAD-EEDD-B0B4F8FBE78A}"/>
              </a:ext>
            </a:extLst>
          </p:cNvPr>
          <p:cNvSpPr txBox="1"/>
          <p:nvPr/>
        </p:nvSpPr>
        <p:spPr>
          <a:xfrm>
            <a:off x="3275856" y="2289066"/>
            <a:ext cx="2408288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Emulsion/Tungsten </a:t>
            </a:r>
          </a:p>
          <a:p>
            <a:r>
              <a:rPr lang="en-GB" dirty="0"/>
              <a:t>t</a:t>
            </a:r>
            <a:r>
              <a:rPr lang="en-CH" dirty="0"/>
              <a:t>arget </a:t>
            </a:r>
            <a:r>
              <a:rPr lang="en-GB" dirty="0"/>
              <a:t>o</a:t>
            </a:r>
            <a:r>
              <a:rPr lang="en-CH" dirty="0"/>
              <a:t>f 1.2 tons</a:t>
            </a:r>
          </a:p>
          <a:p>
            <a:r>
              <a:rPr lang="en-GB" dirty="0"/>
              <a:t>f</a:t>
            </a:r>
            <a:r>
              <a:rPr lang="en-CH" dirty="0"/>
              <a:t>or Run-3</a:t>
            </a:r>
          </a:p>
        </p:txBody>
      </p:sp>
    </p:spTree>
    <p:extLst>
      <p:ext uri="{BB962C8B-B14F-4D97-AF65-F5344CB8AC3E}">
        <p14:creationId xmlns:p14="http://schemas.microsoft.com/office/powerpoint/2010/main" val="3042423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E62FB6-4F87-C44A-B8AE-05C768CD3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17149C-AAA0-0745-A509-54B9D4F50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914400"/>
          </a:xfrm>
        </p:spPr>
        <p:txBody>
          <a:bodyPr>
            <a:normAutofit/>
          </a:bodyPr>
          <a:lstStyle/>
          <a:p>
            <a:r>
              <a:rPr lang="en-CH" dirty="0">
                <a:effectLst/>
              </a:rPr>
              <a:t>NEW: The Forw</a:t>
            </a:r>
            <a:r>
              <a:rPr lang="en-GB" dirty="0">
                <a:effectLst/>
              </a:rPr>
              <a:t>a</a:t>
            </a:r>
            <a:r>
              <a:rPr lang="en-CH" dirty="0">
                <a:effectLst/>
              </a:rPr>
              <a:t>rd Physics Facility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B3A9D9-DA50-E84E-9298-B05B17F2B55B}"/>
              </a:ext>
            </a:extLst>
          </p:cNvPr>
          <p:cNvSpPr txBox="1"/>
          <p:nvPr/>
        </p:nvSpPr>
        <p:spPr>
          <a:xfrm>
            <a:off x="462800" y="809417"/>
            <a:ext cx="8429680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    Origine: Letter of intent contributed to the Snowmass21 process.</a:t>
            </a:r>
          </a:p>
          <a:p>
            <a:r>
              <a:rPr lang="en-CH" dirty="0">
                <a:solidFill>
                  <a:srgbClr val="0000FF"/>
                </a:solidFill>
              </a:rPr>
              <a:t>Based on the FASER experience and studies: propose to have a Forward </a:t>
            </a:r>
          </a:p>
          <a:p>
            <a:r>
              <a:rPr lang="en-CH" dirty="0">
                <a:solidFill>
                  <a:srgbClr val="0000FF"/>
                </a:solidFill>
              </a:rPr>
              <a:t>Physics Facility (FPF) experimental hall with room to include forward </a:t>
            </a:r>
          </a:p>
          <a:p>
            <a:r>
              <a:rPr lang="en-CH" dirty="0">
                <a:solidFill>
                  <a:srgbClr val="0000FF"/>
                </a:solidFill>
              </a:rPr>
              <a:t>detectors </a:t>
            </a:r>
            <a:r>
              <a:rPr lang="en-GB" dirty="0">
                <a:solidFill>
                  <a:srgbClr val="0000FF"/>
                </a:solidFill>
              </a:rPr>
              <a:t>f</a:t>
            </a:r>
            <a:r>
              <a:rPr lang="en-CH" dirty="0">
                <a:solidFill>
                  <a:srgbClr val="0000FF"/>
                </a:solidFill>
              </a:rPr>
              <a:t>or new physics searches (and QCD): FASER2, others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9576D3-0CF7-FD4B-83BA-69E6D7194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32856"/>
            <a:ext cx="8147008" cy="41518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B39A76-729F-2744-AB04-34DD95D46C95}"/>
              </a:ext>
            </a:extLst>
          </p:cNvPr>
          <p:cNvSpPr txBox="1"/>
          <p:nvPr/>
        </p:nvSpPr>
        <p:spPr>
          <a:xfrm>
            <a:off x="7614515" y="2132856"/>
            <a:ext cx="151676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2203.05090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AD623F-115B-34BC-9B1A-380450E5237E}"/>
              </a:ext>
            </a:extLst>
          </p:cNvPr>
          <p:cNvSpPr txBox="1"/>
          <p:nvPr/>
        </p:nvSpPr>
        <p:spPr>
          <a:xfrm>
            <a:off x="139250" y="6370014"/>
            <a:ext cx="87532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800" dirty="0"/>
              <a:t>FASER-&gt;FASER2, SND@LHC-&gt;AdvSND, MilliQan-&gt;FORMOSA, FLARE-&gt;L</a:t>
            </a:r>
            <a:r>
              <a:rPr lang="en-GB" sz="1800" dirty="0"/>
              <a:t>A</a:t>
            </a:r>
            <a:r>
              <a:rPr lang="en-CH" sz="1800" dirty="0"/>
              <a:t>r/LKr TPC</a:t>
            </a:r>
          </a:p>
        </p:txBody>
      </p:sp>
    </p:spTree>
    <p:extLst>
      <p:ext uri="{BB962C8B-B14F-4D97-AF65-F5344CB8AC3E}">
        <p14:creationId xmlns:p14="http://schemas.microsoft.com/office/powerpoint/2010/main" val="1698317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E62FB6-4F87-C44A-B8AE-05C768CD3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17149C-AAA0-0745-A509-54B9D4F50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914400"/>
          </a:xfrm>
        </p:spPr>
        <p:txBody>
          <a:bodyPr>
            <a:normAutofit/>
          </a:bodyPr>
          <a:lstStyle/>
          <a:p>
            <a:r>
              <a:rPr lang="en-CH" dirty="0">
                <a:effectLst/>
              </a:rPr>
              <a:t>NEW: The Forw</a:t>
            </a:r>
            <a:r>
              <a:rPr lang="en-GB" dirty="0">
                <a:effectLst/>
              </a:rPr>
              <a:t>a</a:t>
            </a:r>
            <a:r>
              <a:rPr lang="en-CH" dirty="0">
                <a:effectLst/>
              </a:rPr>
              <a:t>rd Physics Facility  </a:t>
            </a:r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AC70AEBA-BA93-0AC5-93E2-45014F98D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628800"/>
            <a:ext cx="5018685" cy="46531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F57B65-F8B8-D2D0-9CA0-797F6E5E17BD}"/>
              </a:ext>
            </a:extLst>
          </p:cNvPr>
          <p:cNvSpPr txBox="1"/>
          <p:nvPr/>
        </p:nvSpPr>
        <p:spPr>
          <a:xfrm>
            <a:off x="65132" y="898848"/>
            <a:ext cx="911538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O</a:t>
            </a:r>
            <a:r>
              <a:rPr lang="en-CH" dirty="0">
                <a:solidFill>
                  <a:srgbClr val="0000FF"/>
                </a:solidFill>
              </a:rPr>
              <a:t>riginally for searches for New Physics</a:t>
            </a:r>
          </a:p>
          <a:p>
            <a:r>
              <a:rPr lang="en-CH" dirty="0">
                <a:solidFill>
                  <a:srgbClr val="FF0000"/>
                </a:solidFill>
              </a:rPr>
              <a:t>Extended to cover Neutrinos, QCD, Astroparticle Physics, Dark Matter Searches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F3C320-4299-E60B-253D-94D268421258}"/>
              </a:ext>
            </a:extLst>
          </p:cNvPr>
          <p:cNvSpPr txBox="1"/>
          <p:nvPr/>
        </p:nvSpPr>
        <p:spPr>
          <a:xfrm>
            <a:off x="7627238" y="836712"/>
            <a:ext cx="151676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2203.05090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B36583-0A8C-DF61-7C9C-2829D4A732EF}"/>
              </a:ext>
            </a:extLst>
          </p:cNvPr>
          <p:cNvSpPr txBox="1"/>
          <p:nvPr/>
        </p:nvSpPr>
        <p:spPr>
          <a:xfrm>
            <a:off x="5220072" y="1600339"/>
            <a:ext cx="3896195" cy="470898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QCD:  </a:t>
            </a:r>
            <a:r>
              <a:rPr lang="en-CH" dirty="0">
                <a:solidFill>
                  <a:srgbClr val="0000FF"/>
                </a:solidFill>
              </a:rPr>
              <a:t>PDFs, very forward </a:t>
            </a:r>
          </a:p>
          <a:p>
            <a:r>
              <a:rPr lang="en-GB" dirty="0">
                <a:solidFill>
                  <a:srgbClr val="0000FF"/>
                </a:solidFill>
              </a:rPr>
              <a:t>p</a:t>
            </a:r>
            <a:r>
              <a:rPr lang="en-CH" dirty="0">
                <a:solidFill>
                  <a:srgbClr val="0000FF"/>
                </a:solidFill>
              </a:rPr>
              <a:t>roduction of light and charmed </a:t>
            </a:r>
          </a:p>
          <a:p>
            <a:r>
              <a:rPr lang="en-GB" dirty="0">
                <a:solidFill>
                  <a:srgbClr val="0000FF"/>
                </a:solidFill>
              </a:rPr>
              <a:t>m</a:t>
            </a:r>
            <a:r>
              <a:rPr lang="en-CH" dirty="0">
                <a:solidFill>
                  <a:srgbClr val="0000FF"/>
                </a:solidFill>
              </a:rPr>
              <a:t>esons, very low-x (10</a:t>
            </a:r>
            <a:r>
              <a:rPr lang="en-CH" baseline="30000" dirty="0">
                <a:solidFill>
                  <a:srgbClr val="0000FF"/>
                </a:solidFill>
              </a:rPr>
              <a:t>-7</a:t>
            </a:r>
            <a:r>
              <a:rPr lang="en-CH" dirty="0">
                <a:solidFill>
                  <a:srgbClr val="0000FF"/>
                </a:solidFill>
              </a:rPr>
              <a:t>)</a:t>
            </a:r>
          </a:p>
          <a:p>
            <a:r>
              <a:rPr lang="en-CH" dirty="0">
                <a:solidFill>
                  <a:srgbClr val="0000FF"/>
                </a:solidFill>
              </a:rPr>
              <a:t>and very </a:t>
            </a:r>
            <a:r>
              <a:rPr lang="en-GB" dirty="0">
                <a:solidFill>
                  <a:srgbClr val="0000FF"/>
                </a:solidFill>
              </a:rPr>
              <a:t>h</a:t>
            </a:r>
            <a:r>
              <a:rPr lang="en-CH" dirty="0">
                <a:solidFill>
                  <a:srgbClr val="0000FF"/>
                </a:solidFill>
              </a:rPr>
              <a:t>igh-x regions eg</a:t>
            </a:r>
          </a:p>
          <a:p>
            <a:r>
              <a:rPr lang="en-GB" dirty="0">
                <a:solidFill>
                  <a:srgbClr val="0000FF"/>
                </a:solidFill>
              </a:rPr>
              <a:t>i</a:t>
            </a:r>
            <a:r>
              <a:rPr lang="en-CH" dirty="0">
                <a:solidFill>
                  <a:srgbClr val="0000FF"/>
                </a:solidFill>
              </a:rPr>
              <a:t>ntrinsic charm, 𝛎-DIS…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FF0000"/>
                </a:solidFill>
              </a:rPr>
              <a:t>Neutrino: </a:t>
            </a:r>
            <a:r>
              <a:rPr lang="en-CH" dirty="0">
                <a:solidFill>
                  <a:srgbClr val="0000FF"/>
                </a:solidFill>
              </a:rPr>
              <a:t>TeV scale neutrinos,</a:t>
            </a:r>
          </a:p>
          <a:p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CH" dirty="0">
                <a:solidFill>
                  <a:srgbClr val="0000FF"/>
                </a:solidFill>
              </a:rPr>
              <a:t>bout 1000 Tau neutrinos, tau </a:t>
            </a:r>
          </a:p>
          <a:p>
            <a:r>
              <a:rPr lang="en-CH" dirty="0">
                <a:solidFill>
                  <a:srgbClr val="0000FF"/>
                </a:solidFill>
              </a:rPr>
              <a:t>and anti- neutrino separation…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FF0000"/>
                </a:solidFill>
              </a:rPr>
              <a:t>Astroparticle physics: </a:t>
            </a:r>
            <a:r>
              <a:rPr lang="en-GB" dirty="0">
                <a:solidFill>
                  <a:srgbClr val="0000FF"/>
                </a:solidFill>
              </a:rPr>
              <a:t>improve </a:t>
            </a:r>
          </a:p>
          <a:p>
            <a:r>
              <a:rPr lang="en-GB">
                <a:solidFill>
                  <a:srgbClr val="0000FF"/>
                </a:solidFill>
              </a:rPr>
              <a:t>the modelling </a:t>
            </a:r>
            <a:r>
              <a:rPr lang="en-GB" dirty="0">
                <a:solidFill>
                  <a:srgbClr val="0000FF"/>
                </a:solidFill>
              </a:rPr>
              <a:t>of high-energy </a:t>
            </a:r>
          </a:p>
          <a:p>
            <a:r>
              <a:rPr lang="en-GB" dirty="0">
                <a:solidFill>
                  <a:srgbClr val="0000FF"/>
                </a:solidFill>
              </a:rPr>
              <a:t>hadronic interactions in the </a:t>
            </a:r>
          </a:p>
          <a:p>
            <a:r>
              <a:rPr lang="en-GB" dirty="0">
                <a:solidFill>
                  <a:srgbClr val="0000FF"/>
                </a:solidFill>
              </a:rPr>
              <a:t>atmosphere. Help to understand</a:t>
            </a:r>
          </a:p>
          <a:p>
            <a:r>
              <a:rPr lang="en-GB" dirty="0">
                <a:solidFill>
                  <a:srgbClr val="0000FF"/>
                </a:solidFill>
              </a:rPr>
              <a:t>the atmospheric neutrino flux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835125-966C-AFD6-5E57-35039C5BD3DA}"/>
              </a:ext>
            </a:extLst>
          </p:cNvPr>
          <p:cNvSpPr txBox="1"/>
          <p:nvPr/>
        </p:nvSpPr>
        <p:spPr>
          <a:xfrm>
            <a:off x="395536" y="6341258"/>
            <a:ext cx="554171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Timeline:  a proposal for Run4 starting ~ 2030 </a:t>
            </a:r>
          </a:p>
        </p:txBody>
      </p:sp>
    </p:spTree>
    <p:extLst>
      <p:ext uri="{BB962C8B-B14F-4D97-AF65-F5344CB8AC3E}">
        <p14:creationId xmlns:p14="http://schemas.microsoft.com/office/powerpoint/2010/main" val="526731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1D196-D137-6B6D-EB0F-D6EA80064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FACET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021399-5293-EC1F-D802-D36CD25CA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2A1A4B-CC09-905F-3F49-8A873CA087B6}"/>
              </a:ext>
            </a:extLst>
          </p:cNvPr>
          <p:cNvSpPr txBox="1"/>
          <p:nvPr/>
        </p:nvSpPr>
        <p:spPr>
          <a:xfrm>
            <a:off x="147390" y="827465"/>
            <a:ext cx="8989833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</a:t>
            </a:r>
            <a:r>
              <a:rPr lang="en-GB" dirty="0">
                <a:solidFill>
                  <a:srgbClr val="0000FF"/>
                </a:solidFill>
              </a:rPr>
              <a:t>orward-</a:t>
            </a:r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GB" dirty="0">
                <a:solidFill>
                  <a:srgbClr val="0000FF"/>
                </a:solidFill>
              </a:rPr>
              <a:t>perture </a:t>
            </a:r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GB" dirty="0">
                <a:solidFill>
                  <a:srgbClr val="0000FF"/>
                </a:solidFill>
              </a:rPr>
              <a:t>MS </a:t>
            </a:r>
            <a:r>
              <a:rPr lang="en-GB" dirty="0" err="1">
                <a:solidFill>
                  <a:srgbClr val="FF0000"/>
                </a:solidFill>
              </a:rPr>
              <a:t>E</a:t>
            </a:r>
            <a:r>
              <a:rPr lang="en-GB" dirty="0" err="1">
                <a:solidFill>
                  <a:srgbClr val="0000FF"/>
                </a:solidFill>
              </a:rPr>
              <a:t>x</a:t>
            </a:r>
            <a:r>
              <a:rPr lang="en-GB" dirty="0" err="1">
                <a:solidFill>
                  <a:srgbClr val="FF0000"/>
                </a:solidFill>
              </a:rPr>
              <a:t>T</a:t>
            </a:r>
            <a:r>
              <a:rPr lang="en-GB" dirty="0" err="1">
                <a:solidFill>
                  <a:srgbClr val="0000FF"/>
                </a:solidFill>
              </a:rPr>
              <a:t>ension</a:t>
            </a:r>
            <a:r>
              <a:rPr lang="en-GB" dirty="0">
                <a:solidFill>
                  <a:srgbClr val="0000FF"/>
                </a:solidFill>
              </a:rPr>
              <a:t> will be sensitive to any particles that can </a:t>
            </a:r>
          </a:p>
          <a:p>
            <a:r>
              <a:rPr lang="en-GB" dirty="0">
                <a:solidFill>
                  <a:srgbClr val="0000FF"/>
                </a:solidFill>
              </a:rPr>
              <a:t>penetrate at least 50 m of magnetized iron and decay in an 18 m long, </a:t>
            </a:r>
          </a:p>
          <a:p>
            <a:r>
              <a:rPr lang="en-GB" dirty="0">
                <a:solidFill>
                  <a:srgbClr val="0000FF"/>
                </a:solidFill>
              </a:rPr>
              <a:t>1 m diameter vacuum pipe. The decay products will be measured in detectors</a:t>
            </a:r>
          </a:p>
          <a:p>
            <a:r>
              <a:rPr lang="en-GB" dirty="0">
                <a:solidFill>
                  <a:srgbClr val="0000FF"/>
                </a:solidFill>
              </a:rPr>
              <a:t>using identical technology to the planned CMS Phase-2 upgrade.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B2BC5D-6E9D-81E0-3CDB-C4DD8EE4F1A6}"/>
              </a:ext>
            </a:extLst>
          </p:cNvPr>
          <p:cNvSpPr txBox="1"/>
          <p:nvPr/>
        </p:nvSpPr>
        <p:spPr>
          <a:xfrm>
            <a:off x="-36512" y="5345921"/>
            <a:ext cx="9367564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● </a:t>
            </a:r>
            <a:r>
              <a:rPr lang="en-US" dirty="0">
                <a:solidFill>
                  <a:srgbClr val="0000FF"/>
                </a:solidFill>
              </a:rPr>
              <a:t>Cover the forward region </a:t>
            </a:r>
            <a:r>
              <a:rPr lang="el-GR" dirty="0">
                <a:solidFill>
                  <a:srgbClr val="0000FF"/>
                </a:solidFill>
              </a:rPr>
              <a:t>7.6 &gt; η &gt; 6.2 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● The decay volume is at high vacuum (LHC quality: part of the LHC beam pipe) </a:t>
            </a:r>
          </a:p>
          <a:p>
            <a:r>
              <a:rPr lang="en-GB" dirty="0">
                <a:solidFill>
                  <a:srgbClr val="0000FF"/>
                </a:solidFill>
              </a:rPr>
              <a:t>   Essentially all the SM backgrounds having direct paths from the IP are </a:t>
            </a:r>
          </a:p>
          <a:p>
            <a:r>
              <a:rPr lang="en-GB" dirty="0">
                <a:solidFill>
                  <a:srgbClr val="0000FF"/>
                </a:solidFill>
              </a:rPr>
              <a:t>   eliminated 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6DB1AAD-E99D-2B0F-38E2-0A3F2F25E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215641"/>
            <a:ext cx="5500217" cy="30073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F6B0F2-4117-0948-26CC-C7AF6582034B}"/>
              </a:ext>
            </a:extLst>
          </p:cNvPr>
          <p:cNvSpPr txBox="1"/>
          <p:nvPr/>
        </p:nvSpPr>
        <p:spPr>
          <a:xfrm>
            <a:off x="6533760" y="2732749"/>
            <a:ext cx="2574744" cy="203132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Instrumented e</a:t>
            </a:r>
            <a:r>
              <a:rPr lang="en-CH" sz="1800" dirty="0"/>
              <a:t>xtended</a:t>
            </a:r>
          </a:p>
          <a:p>
            <a:r>
              <a:rPr lang="en-GB" sz="1800" dirty="0"/>
              <a:t>r</a:t>
            </a:r>
            <a:r>
              <a:rPr lang="en-CH" sz="1800" dirty="0"/>
              <a:t>adius</a:t>
            </a:r>
            <a:r>
              <a:rPr lang="en-GB" sz="1800" dirty="0"/>
              <a:t> b</a:t>
            </a:r>
            <a:r>
              <a:rPr lang="en-CH" sz="1800" dirty="0"/>
              <a:t>eampipe from </a:t>
            </a:r>
          </a:p>
          <a:p>
            <a:r>
              <a:rPr lang="en-CH" sz="1800" dirty="0"/>
              <a:t>10 </a:t>
            </a:r>
            <a:r>
              <a:rPr lang="en-GB" sz="1800" dirty="0"/>
              <a:t>t</a:t>
            </a:r>
            <a:r>
              <a:rPr lang="en-CH" sz="1800" dirty="0"/>
              <a:t>o 50 cm </a:t>
            </a:r>
          </a:p>
          <a:p>
            <a:endParaRPr lang="en-CH" sz="1800" dirty="0"/>
          </a:p>
          <a:p>
            <a:r>
              <a:rPr lang="en-CH" sz="1800" dirty="0"/>
              <a:t>Considered as an </a:t>
            </a:r>
          </a:p>
          <a:p>
            <a:r>
              <a:rPr lang="en-CH" sz="1800" dirty="0"/>
              <a:t>extension of the </a:t>
            </a:r>
          </a:p>
          <a:p>
            <a:r>
              <a:rPr lang="en-CH" sz="1800" dirty="0"/>
              <a:t>CMS experiment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EFCDF1-3CDB-7F4A-840A-FEBE79A4CA54}"/>
              </a:ext>
            </a:extLst>
          </p:cNvPr>
          <p:cNvSpPr txBox="1"/>
          <p:nvPr/>
        </p:nvSpPr>
        <p:spPr>
          <a:xfrm>
            <a:off x="3461497" y="6346902"/>
            <a:ext cx="554171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Timeline:  a proposal for Run4 starting ~ 2030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B361A0-4F62-196B-8149-A3DC440C0A6A}"/>
              </a:ext>
            </a:extLst>
          </p:cNvPr>
          <p:cNvSpPr txBox="1"/>
          <p:nvPr/>
        </p:nvSpPr>
        <p:spPr>
          <a:xfrm>
            <a:off x="6876256" y="2205866"/>
            <a:ext cx="151676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2201.00019</a:t>
            </a:r>
          </a:p>
        </p:txBody>
      </p:sp>
    </p:spTree>
    <p:extLst>
      <p:ext uri="{BB962C8B-B14F-4D97-AF65-F5344CB8AC3E}">
        <p14:creationId xmlns:p14="http://schemas.microsoft.com/office/powerpoint/2010/main" val="1080607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66675"/>
            <a:ext cx="9144000" cy="904875"/>
          </a:xfrm>
        </p:spPr>
        <p:txBody>
          <a:bodyPr/>
          <a:lstStyle/>
          <a:p>
            <a:r>
              <a:rPr lang="en-GB" sz="3800" dirty="0"/>
              <a:t>New Transverse Experiment Proposals</a:t>
            </a:r>
          </a:p>
        </p:txBody>
      </p:sp>
      <p:pic>
        <p:nvPicPr>
          <p:cNvPr id="5" name="Image 4" descr="Screen Shot 2017-11-22 at 15.52.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233" y="1196752"/>
            <a:ext cx="4672967" cy="2889250"/>
          </a:xfrm>
          <a:prstGeom prst="rect">
            <a:avLst/>
          </a:prstGeom>
        </p:spPr>
      </p:pic>
      <p:pic>
        <p:nvPicPr>
          <p:cNvPr id="6" name="Image 5" descr="Screen Shot 2017-11-22 at 15.53.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4813300"/>
            <a:ext cx="3911600" cy="1816100"/>
          </a:xfrm>
          <a:prstGeom prst="rect">
            <a:avLst/>
          </a:prstGeom>
        </p:spPr>
      </p:pic>
      <p:pic>
        <p:nvPicPr>
          <p:cNvPr id="7" name="Image 6" descr="Screen Shot 2015-03-18 at 5.28.3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295" y="1576119"/>
            <a:ext cx="2711790" cy="260570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04800" y="829161"/>
            <a:ext cx="3091359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MilliQan</a:t>
            </a:r>
            <a:r>
              <a:rPr lang="en-GB" dirty="0">
                <a:solidFill>
                  <a:srgbClr val="FF0000"/>
                </a:solidFill>
              </a:rPr>
              <a:t>: </a:t>
            </a:r>
            <a:r>
              <a:rPr lang="en-GB" dirty="0"/>
              <a:t>searches for </a:t>
            </a:r>
          </a:p>
          <a:p>
            <a:r>
              <a:rPr lang="en-GB" dirty="0"/>
              <a:t>millicharged particles</a:t>
            </a:r>
          </a:p>
          <a:p>
            <a:r>
              <a:rPr lang="en-GB" dirty="0">
                <a:solidFill>
                  <a:srgbClr val="FF0000"/>
                </a:solidFill>
              </a:rPr>
              <a:t>MAPP: </a:t>
            </a:r>
            <a:r>
              <a:rPr lang="en-GB" dirty="0" err="1">
                <a:solidFill>
                  <a:srgbClr val="FF0000"/>
                </a:solidFill>
              </a:rPr>
              <a:t>MoEDAL</a:t>
            </a:r>
            <a:r>
              <a:rPr lang="en-GB" dirty="0">
                <a:solidFill>
                  <a:srgbClr val="FF0000"/>
                </a:solidFill>
              </a:rPr>
              <a:t> upgrade</a:t>
            </a:r>
            <a:r>
              <a:rPr lang="en-GB" dirty="0"/>
              <a:t> 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51920" y="1064930"/>
            <a:ext cx="411953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CODEX-</a:t>
            </a:r>
            <a:r>
              <a:rPr lang="en-GB" dirty="0" err="1">
                <a:solidFill>
                  <a:srgbClr val="FF0000"/>
                </a:solidFill>
              </a:rPr>
              <a:t>b</a:t>
            </a:r>
            <a:r>
              <a:rPr lang="en-GB" dirty="0">
                <a:solidFill>
                  <a:srgbClr val="FF0000"/>
                </a:solidFill>
              </a:rPr>
              <a:t>: </a:t>
            </a:r>
            <a:r>
              <a:rPr lang="en-GB" dirty="0"/>
              <a:t>searches for long lived</a:t>
            </a:r>
          </a:p>
          <a:p>
            <a:r>
              <a:rPr lang="en-GB" dirty="0"/>
              <a:t>weakly interacting neutral particles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4267200"/>
            <a:ext cx="415097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MATHUSLA: </a:t>
            </a:r>
            <a:r>
              <a:rPr lang="en-GB" dirty="0"/>
              <a:t>searches for long lived</a:t>
            </a:r>
          </a:p>
          <a:p>
            <a:r>
              <a:rPr lang="en-GB" dirty="0"/>
              <a:t>weakly interacting neutral particles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7F1EB40-CDF4-9A4B-A8D1-482FEFD003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5976" y="4211665"/>
            <a:ext cx="2316933" cy="2482740"/>
          </a:xfrm>
          <a:prstGeom prst="rect">
            <a:avLst/>
          </a:prstGeom>
        </p:spPr>
      </p:pic>
      <p:sp>
        <p:nvSpPr>
          <p:cNvPr id="15" name="ZoneTexte 10">
            <a:extLst>
              <a:ext uri="{FF2B5EF4-FFF2-40B4-BE49-F238E27FC236}">
                <a16:creationId xmlns:a16="http://schemas.microsoft.com/office/drawing/2014/main" id="{52A67054-ED50-DE46-8267-D895A50AF6E5}"/>
              </a:ext>
            </a:extLst>
          </p:cNvPr>
          <p:cNvSpPr txBox="1"/>
          <p:nvPr/>
        </p:nvSpPr>
        <p:spPr>
          <a:xfrm>
            <a:off x="6656360" y="4149080"/>
            <a:ext cx="2596160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ANUBIS:</a:t>
            </a:r>
            <a:r>
              <a:rPr lang="en-GB" dirty="0"/>
              <a:t> searches </a:t>
            </a:r>
          </a:p>
          <a:p>
            <a:r>
              <a:rPr lang="en-GB" dirty="0"/>
              <a:t>for long lived weakly </a:t>
            </a:r>
          </a:p>
          <a:p>
            <a:r>
              <a:rPr lang="en-GB" dirty="0"/>
              <a:t>interacting neutral </a:t>
            </a:r>
          </a:p>
          <a:p>
            <a:r>
              <a:rPr lang="en-GB" dirty="0"/>
              <a:t>particles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C7C6CB-2AEC-EC43-8521-CAB08DA2F6BB}"/>
              </a:ext>
            </a:extLst>
          </p:cNvPr>
          <p:cNvSpPr txBox="1"/>
          <p:nvPr/>
        </p:nvSpPr>
        <p:spPr>
          <a:xfrm>
            <a:off x="6876256" y="5661248"/>
            <a:ext cx="2414635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+Recently (2021): </a:t>
            </a:r>
          </a:p>
          <a:p>
            <a:r>
              <a:rPr lang="en-US" dirty="0">
                <a:solidFill>
                  <a:srgbClr val="FF0000"/>
                </a:solidFill>
              </a:rPr>
              <a:t>a new detector </a:t>
            </a:r>
          </a:p>
          <a:p>
            <a:r>
              <a:rPr lang="en-US" dirty="0">
                <a:solidFill>
                  <a:srgbClr val="FF0000"/>
                </a:solidFill>
              </a:rPr>
              <a:t>for CMS cavern..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D63A01-E837-FC42-B469-CE5DCB75A4D5}"/>
              </a:ext>
            </a:extLst>
          </p:cNvPr>
          <p:cNvSpPr txBox="1"/>
          <p:nvPr/>
        </p:nvSpPr>
        <p:spPr>
          <a:xfrm>
            <a:off x="4135071" y="3654606"/>
            <a:ext cx="534120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Also:</a:t>
            </a:r>
            <a:r>
              <a:rPr lang="en-US" dirty="0">
                <a:solidFill>
                  <a:srgbClr val="FF0000"/>
                </a:solidFill>
              </a:rPr>
              <a:t> AL3X </a:t>
            </a:r>
            <a:r>
              <a:rPr lang="en-US" dirty="0"/>
              <a:t>(‘ALICE’ for LLP </a:t>
            </a:r>
            <a:r>
              <a:rPr lang="en-US" sz="1700" dirty="0"/>
              <a:t>arXiv.1810.03636</a:t>
            </a:r>
            <a:r>
              <a:rPr lang="en-US" dirty="0"/>
              <a:t>)… </a:t>
            </a:r>
          </a:p>
        </p:txBody>
      </p:sp>
    </p:spTree>
    <p:extLst>
      <p:ext uri="{BB962C8B-B14F-4D97-AF65-F5344CB8AC3E}">
        <p14:creationId xmlns:p14="http://schemas.microsoft.com/office/powerpoint/2010/main" val="1124547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5-03-18 at 5.28.3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762000"/>
            <a:ext cx="2743200" cy="2635886"/>
          </a:xfrm>
          <a:prstGeom prst="rect">
            <a:avLst/>
          </a:prstGeom>
        </p:spPr>
      </p:pic>
      <p:sp>
        <p:nvSpPr>
          <p:cNvPr id="6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Particles with </a:t>
            </a:r>
            <a:r>
              <a:rPr lang="en-GB" sz="4000" b="1" kern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Milli</a:t>
            </a:r>
            <a:r>
              <a:rPr lang="en-GB" sz="4000" b="1" ker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-Charges?</a:t>
            </a:r>
            <a:r>
              <a:rPr kumimoji="0" lang="en-GB" sz="40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6201" y="908720"/>
            <a:ext cx="6460551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Idea  -&gt; Hunting for particles with charges ~ 0.3-0.001e </a:t>
            </a:r>
          </a:p>
          <a:p>
            <a:r>
              <a:rPr lang="en-GB" sz="1800" dirty="0">
                <a:solidFill>
                  <a:srgbClr val="0000FF"/>
                </a:solidFill>
              </a:rPr>
              <a:t>Baseline paper:   </a:t>
            </a:r>
            <a:r>
              <a:rPr lang="en-GB" sz="1800" dirty="0"/>
              <a:t>arXiv:1410.6816</a:t>
            </a:r>
          </a:p>
          <a:p>
            <a:r>
              <a:rPr lang="en-GB" sz="1800" dirty="0"/>
              <a:t>Proposal for a new experiment/CMS subdetector.</a:t>
            </a:r>
          </a:p>
          <a:p>
            <a:r>
              <a:rPr lang="en-GB" sz="1800" dirty="0">
                <a:solidFill>
                  <a:srgbClr val="FF0000"/>
                </a:solidFill>
              </a:rPr>
              <a:t>Demonstrator (1%) took data from mid-2017 to end 2018</a:t>
            </a:r>
            <a:r>
              <a:rPr lang="en-GB" sz="1800" dirty="0"/>
              <a:t>     </a:t>
            </a:r>
          </a:p>
        </p:txBody>
      </p:sp>
      <p:pic>
        <p:nvPicPr>
          <p:cNvPr id="9" name="Image 8" descr="Screen Shot 2016-11-08 at 11.20.5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568" y="2141557"/>
            <a:ext cx="5181600" cy="164748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172200" y="3500735"/>
            <a:ext cx="289053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err="1">
                <a:solidFill>
                  <a:srgbClr val="0000FF"/>
                </a:solidFill>
              </a:rPr>
              <a:t>MilliQan</a:t>
            </a:r>
            <a:r>
              <a:rPr lang="en-GB" sz="2400">
                <a:solidFill>
                  <a:srgbClr val="0000FF"/>
                </a:solidFill>
              </a:rPr>
              <a:t> Experiment</a:t>
            </a:r>
          </a:p>
        </p:txBody>
      </p:sp>
      <p:pic>
        <p:nvPicPr>
          <p:cNvPr id="12" name="Image 11" descr="Screen Shot 2018-09-28 at 20.37.0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33800"/>
            <a:ext cx="4944743" cy="3048000"/>
          </a:xfrm>
          <a:prstGeom prst="rect">
            <a:avLst/>
          </a:prstGeom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9E52DA21-0B58-3048-91F6-FEF936D1B6F7}"/>
              </a:ext>
            </a:extLst>
          </p:cNvPr>
          <p:cNvSpPr txBox="1"/>
          <p:nvPr/>
        </p:nvSpPr>
        <p:spPr>
          <a:xfrm>
            <a:off x="76201" y="2483604"/>
            <a:ext cx="1959416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/>
              <a:t>arXiv:1607.04669</a:t>
            </a:r>
            <a:endParaRPr lang="en-GB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159694-3FA3-B248-9871-9F7150D08ABE}"/>
              </a:ext>
            </a:extLst>
          </p:cNvPr>
          <p:cNvSpPr txBox="1"/>
          <p:nvPr/>
        </p:nvSpPr>
        <p:spPr>
          <a:xfrm>
            <a:off x="5004048" y="4005064"/>
            <a:ext cx="4079194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Motivation: </a:t>
            </a:r>
          </a:p>
          <a:p>
            <a:r>
              <a:rPr lang="en-US" dirty="0">
                <a:solidFill>
                  <a:srgbClr val="0000FF"/>
                </a:solidFill>
              </a:rPr>
              <a:t>•“Dark QED” </a:t>
            </a:r>
            <a:r>
              <a:rPr lang="en-US" dirty="0" err="1">
                <a:solidFill>
                  <a:srgbClr val="0000FF"/>
                </a:solidFill>
              </a:rPr>
              <a:t>ie</a:t>
            </a:r>
            <a:r>
              <a:rPr lang="en-US" dirty="0">
                <a:solidFill>
                  <a:srgbClr val="0000FF"/>
                </a:solidFill>
              </a:rPr>
              <a:t> QED in the dark</a:t>
            </a:r>
          </a:p>
          <a:p>
            <a:r>
              <a:rPr lang="en-US" dirty="0">
                <a:solidFill>
                  <a:srgbClr val="0000FF"/>
                </a:solidFill>
              </a:rPr>
              <a:t>  sector that kinematically mixes </a:t>
            </a:r>
          </a:p>
          <a:p>
            <a:r>
              <a:rPr lang="en-US" dirty="0">
                <a:solidFill>
                  <a:srgbClr val="0000FF"/>
                </a:solidFill>
              </a:rPr>
              <a:t>  with the SM QED.</a:t>
            </a:r>
          </a:p>
          <a:p>
            <a:r>
              <a:rPr lang="en-US" dirty="0">
                <a:solidFill>
                  <a:srgbClr val="0000FF"/>
                </a:solidFill>
              </a:rPr>
              <a:t>•The EDGES anomaly…?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Detection technique: </a:t>
            </a:r>
          </a:p>
          <a:p>
            <a:r>
              <a:rPr lang="en-US" dirty="0">
                <a:solidFill>
                  <a:srgbClr val="0000FF"/>
                </a:solidFill>
              </a:rPr>
              <a:t>scintillators-&gt; low photon signals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508CA6-AC45-2047-A90F-6A43FA466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73900" y="6414467"/>
            <a:ext cx="1917700" cy="542925"/>
          </a:xfrm>
        </p:spPr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31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D7CA1-0580-1244-8A0A-52FF820C5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Millicharged Particles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FD42AC-B72B-204F-8717-7B5267D08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CDADEC-4060-3241-92A8-C60532A9A897}"/>
              </a:ext>
            </a:extLst>
          </p:cNvPr>
          <p:cNvSpPr txBox="1"/>
          <p:nvPr/>
        </p:nvSpPr>
        <p:spPr>
          <a:xfrm>
            <a:off x="395536" y="764704"/>
            <a:ext cx="8378897" cy="129266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Search for Millicharges: </a:t>
            </a:r>
            <a:r>
              <a:rPr lang="en-CH" dirty="0">
                <a:solidFill>
                  <a:srgbClr val="FF0000"/>
                </a:solidFill>
              </a:rPr>
              <a:t>Particles with very small charges, compared to </a:t>
            </a:r>
          </a:p>
          <a:p>
            <a:r>
              <a:rPr lang="en-GB" dirty="0">
                <a:solidFill>
                  <a:srgbClr val="FF0000"/>
                </a:solidFill>
              </a:rPr>
              <a:t>  t</a:t>
            </a:r>
            <a:r>
              <a:rPr lang="en-CH" dirty="0">
                <a:solidFill>
                  <a:srgbClr val="FF0000"/>
                </a:solidFill>
              </a:rPr>
              <a:t>he electron, expected e.g. in Dark Sector theories.</a:t>
            </a:r>
            <a:r>
              <a:rPr lang="en-CH" dirty="0">
                <a:solidFill>
                  <a:srgbClr val="0000FF"/>
                </a:solidFill>
              </a:rPr>
              <a:t> </a:t>
            </a:r>
          </a:p>
          <a:p>
            <a:r>
              <a:rPr lang="en-CH" dirty="0">
                <a:solidFill>
                  <a:srgbClr val="0000FF"/>
                </a:solidFill>
              </a:rPr>
              <a:t>•</a:t>
            </a:r>
            <a:r>
              <a:rPr lang="en-CH" sz="1800" dirty="0">
                <a:solidFill>
                  <a:srgbClr val="FF0000"/>
                </a:solidFill>
              </a:rPr>
              <a:t>MilliQan</a:t>
            </a:r>
            <a:r>
              <a:rPr lang="en-CH" sz="1800" dirty="0">
                <a:solidFill>
                  <a:srgbClr val="0000FF"/>
                </a:solidFill>
              </a:rPr>
              <a:t> and </a:t>
            </a:r>
            <a:r>
              <a:rPr lang="en-CH" sz="1800" dirty="0">
                <a:solidFill>
                  <a:srgbClr val="FF0000"/>
                </a:solidFill>
              </a:rPr>
              <a:t>MAPP </a:t>
            </a:r>
            <a:r>
              <a:rPr lang="en-CH" sz="1800" dirty="0">
                <a:solidFill>
                  <a:srgbClr val="0000FF"/>
                </a:solidFill>
              </a:rPr>
              <a:t>now LHCC endorsed/approved projects, and being installed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•Scintillator bar and slab based detectors</a:t>
            </a:r>
          </a:p>
        </p:txBody>
      </p:sp>
      <p:pic>
        <p:nvPicPr>
          <p:cNvPr id="6" name="Picture 5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018A86B2-5347-2A4C-A3A6-075DCE144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557" y="1932961"/>
            <a:ext cx="3891923" cy="2251979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54293380-0A41-6E49-9E55-6C3EB36A1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54" y="2053239"/>
            <a:ext cx="3231170" cy="4750588"/>
          </a:xfrm>
          <a:prstGeom prst="rect">
            <a:avLst/>
          </a:prstGeom>
        </p:spPr>
      </p:pic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4203AF94-F1E9-3040-986C-CDFB6813B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7682" y="4251217"/>
            <a:ext cx="3854798" cy="25734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FD3C3F-46B9-3B47-9C74-3341240EA148}"/>
              </a:ext>
            </a:extLst>
          </p:cNvPr>
          <p:cNvSpPr txBox="1"/>
          <p:nvPr/>
        </p:nvSpPr>
        <p:spPr>
          <a:xfrm>
            <a:off x="3180680" y="2838069"/>
            <a:ext cx="2002600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Both are being </a:t>
            </a:r>
          </a:p>
          <a:p>
            <a:r>
              <a:rPr lang="en-GB" dirty="0">
                <a:solidFill>
                  <a:srgbClr val="0000FF"/>
                </a:solidFill>
              </a:rPr>
              <a:t>installed</a:t>
            </a:r>
            <a:r>
              <a:rPr lang="en-CH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f</a:t>
            </a:r>
            <a:r>
              <a:rPr lang="en-CH" dirty="0">
                <a:solidFill>
                  <a:srgbClr val="0000FF"/>
                </a:solidFill>
              </a:rPr>
              <a:t>or </a:t>
            </a:r>
          </a:p>
          <a:p>
            <a:r>
              <a:rPr lang="en-CH" dirty="0">
                <a:solidFill>
                  <a:srgbClr val="0000FF"/>
                </a:solidFill>
              </a:rPr>
              <a:t>Run 3 right now</a:t>
            </a:r>
          </a:p>
        </p:txBody>
      </p:sp>
    </p:spTree>
    <p:extLst>
      <p:ext uri="{BB962C8B-B14F-4D97-AF65-F5344CB8AC3E}">
        <p14:creationId xmlns:p14="http://schemas.microsoft.com/office/powerpoint/2010/main" val="503174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864E-D4A1-F541-A6B8-72326B125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CODEX-b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A0429-293A-F04C-BAB9-DB6331AFF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0F98FBD7-80FD-DE48-8198-17B3E5B3A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03591"/>
            <a:ext cx="7952088" cy="58097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7F8F96-D6BD-A74D-AF24-645E6A9A8341}"/>
              </a:ext>
            </a:extLst>
          </p:cNvPr>
          <p:cNvSpPr txBox="1"/>
          <p:nvPr/>
        </p:nvSpPr>
        <p:spPr>
          <a:xfrm>
            <a:off x="309361" y="5336048"/>
            <a:ext cx="8583119" cy="147732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• </a:t>
            </a:r>
            <a:r>
              <a:rPr lang="en-CH" sz="1800" dirty="0">
                <a:solidFill>
                  <a:srgbClr val="0000FF"/>
                </a:solidFill>
              </a:rPr>
              <a:t>Nominal design: </a:t>
            </a:r>
            <a:r>
              <a:rPr lang="en-CH" sz="1800" dirty="0">
                <a:solidFill>
                  <a:srgbClr val="FF0000"/>
                </a:solidFill>
              </a:rPr>
              <a:t>10x10x10m</a:t>
            </a:r>
            <a:r>
              <a:rPr lang="en-CH" sz="1800" baseline="30000" dirty="0">
                <a:solidFill>
                  <a:srgbClr val="FF0000"/>
                </a:solidFill>
              </a:rPr>
              <a:t>3</a:t>
            </a:r>
            <a:r>
              <a:rPr lang="en-CH" sz="1800" dirty="0">
                <a:solidFill>
                  <a:srgbClr val="FF0000"/>
                </a:solidFill>
              </a:rPr>
              <a:t> tracking volume 25 m away from the IP</a:t>
            </a:r>
            <a:r>
              <a:rPr lang="en-CH" sz="1800" dirty="0">
                <a:solidFill>
                  <a:srgbClr val="0000FF"/>
                </a:solidFill>
              </a:rPr>
              <a:t>, preceeded</a:t>
            </a:r>
          </a:p>
          <a:p>
            <a:r>
              <a:rPr lang="en-GB" sz="1800" dirty="0">
                <a:solidFill>
                  <a:srgbClr val="0000FF"/>
                </a:solidFill>
              </a:rPr>
              <a:t>   b</a:t>
            </a:r>
            <a:r>
              <a:rPr lang="en-CH" sz="1800" dirty="0">
                <a:solidFill>
                  <a:srgbClr val="0000FF"/>
                </a:solidFill>
              </a:rPr>
              <a:t>y an </a:t>
            </a:r>
            <a:r>
              <a:rPr lang="en-CH" sz="1800" dirty="0">
                <a:solidFill>
                  <a:srgbClr val="FF0000"/>
                </a:solidFill>
              </a:rPr>
              <a:t>active shield</a:t>
            </a:r>
            <a:r>
              <a:rPr lang="en-CH" sz="1800" dirty="0">
                <a:solidFill>
                  <a:srgbClr val="0000FF"/>
                </a:solidFill>
              </a:rPr>
              <a:t> of (25+5)𝝀 Pb + 7𝝀 concrete </a:t>
            </a:r>
            <a:r>
              <a:rPr lang="en-CH" sz="1800" dirty="0">
                <a:solidFill>
                  <a:srgbClr val="FF0000"/>
                </a:solidFill>
              </a:rPr>
              <a:t>-&gt; 1% angular acceptance</a:t>
            </a:r>
          </a:p>
          <a:p>
            <a:r>
              <a:rPr lang="en-US" sz="1800" dirty="0">
                <a:solidFill>
                  <a:srgbClr val="0000FF"/>
                </a:solidFill>
              </a:rPr>
              <a:t>• </a:t>
            </a:r>
            <a:r>
              <a:rPr lang="en-CH" sz="1800" dirty="0">
                <a:solidFill>
                  <a:srgbClr val="0000FF"/>
                </a:solidFill>
              </a:rPr>
              <a:t>RPC tracking detectors (ATLAS Phase 1 upgrade), integrated in LHCb triggerless </a:t>
            </a:r>
          </a:p>
          <a:p>
            <a:r>
              <a:rPr lang="en-GB" sz="1800" dirty="0">
                <a:solidFill>
                  <a:srgbClr val="0000FF"/>
                </a:solidFill>
              </a:rPr>
              <a:t>   r</a:t>
            </a:r>
            <a:r>
              <a:rPr lang="en-CH" sz="1800" dirty="0">
                <a:solidFill>
                  <a:srgbClr val="0000FF"/>
                </a:solidFill>
              </a:rPr>
              <a:t>eadout -&gt; </a:t>
            </a:r>
            <a:r>
              <a:rPr lang="en-CH" sz="1800" dirty="0">
                <a:solidFill>
                  <a:srgbClr val="FF0000"/>
                </a:solidFill>
              </a:rPr>
              <a:t>Good vertexing and timing</a:t>
            </a:r>
          </a:p>
          <a:p>
            <a:r>
              <a:rPr lang="en-US" sz="1800" dirty="0">
                <a:solidFill>
                  <a:srgbClr val="0000FF"/>
                </a:solidFill>
              </a:rPr>
              <a:t>• Demonstrator in preparation:  2x2x2m volume test- set up with RPCs</a:t>
            </a:r>
            <a:endParaRPr lang="en-CH" sz="1800" dirty="0">
              <a:solidFill>
                <a:srgbClr val="0000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18A5D-5FF2-DF42-92F1-3EBB146861DA}"/>
              </a:ext>
            </a:extLst>
          </p:cNvPr>
          <p:cNvSpPr txBox="1"/>
          <p:nvPr/>
        </p:nvSpPr>
        <p:spPr>
          <a:xfrm>
            <a:off x="35496" y="764704"/>
            <a:ext cx="9080371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C</a:t>
            </a:r>
            <a:r>
              <a:rPr lang="en-CH" sz="2200" dirty="0">
                <a:solidFill>
                  <a:srgbClr val="FF0000"/>
                </a:solidFill>
              </a:rPr>
              <a:t>O</a:t>
            </a:r>
            <a:r>
              <a:rPr lang="en-CH" sz="2200" dirty="0">
                <a:solidFill>
                  <a:srgbClr val="0000FF"/>
                </a:solidFill>
              </a:rPr>
              <a:t>mpact </a:t>
            </a:r>
            <a:r>
              <a:rPr lang="en-CH" sz="2200" dirty="0">
                <a:solidFill>
                  <a:srgbClr val="FF0000"/>
                </a:solidFill>
              </a:rPr>
              <a:t>D</a:t>
            </a:r>
            <a:r>
              <a:rPr lang="en-CH" sz="2200" dirty="0">
                <a:solidFill>
                  <a:srgbClr val="0000FF"/>
                </a:solidFill>
              </a:rPr>
              <a:t>etector for </a:t>
            </a:r>
            <a:r>
              <a:rPr lang="en-CH" sz="2200" dirty="0">
                <a:solidFill>
                  <a:srgbClr val="FF0000"/>
                </a:solidFill>
              </a:rPr>
              <a:t>EX</a:t>
            </a:r>
            <a:r>
              <a:rPr lang="en-CH" sz="2200" dirty="0">
                <a:solidFill>
                  <a:srgbClr val="0000FF"/>
                </a:solidFill>
              </a:rPr>
              <a:t>otics at LHCb: a dedicated LLP detector@ IP8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87AD92-25A9-FF4C-916D-0CBC9792B09A}"/>
              </a:ext>
            </a:extLst>
          </p:cNvPr>
          <p:cNvSpPr txBox="1"/>
          <p:nvPr/>
        </p:nvSpPr>
        <p:spPr>
          <a:xfrm>
            <a:off x="65996" y="1268760"/>
            <a:ext cx="3167470" cy="96949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sz="1900" dirty="0">
                <a:solidFill>
                  <a:srgbClr val="0000FF"/>
                </a:solidFill>
              </a:rPr>
              <a:t>First ideas: </a:t>
            </a:r>
            <a:r>
              <a:rPr lang="en-CH" sz="1900" dirty="0"/>
              <a:t>1708.09395</a:t>
            </a:r>
          </a:p>
          <a:p>
            <a:r>
              <a:rPr lang="en-CH" sz="1900" dirty="0">
                <a:solidFill>
                  <a:srgbClr val="0000FF"/>
                </a:solidFill>
              </a:rPr>
              <a:t>EOI:  </a:t>
            </a:r>
            <a:r>
              <a:rPr lang="en-CH" sz="1900" dirty="0"/>
              <a:t>1911.00481</a:t>
            </a:r>
          </a:p>
          <a:p>
            <a:r>
              <a:rPr lang="en-CH" sz="1900" dirty="0">
                <a:solidFill>
                  <a:srgbClr val="0000FF"/>
                </a:solidFill>
              </a:rPr>
              <a:t>Backg. </a:t>
            </a:r>
            <a:r>
              <a:rPr lang="en-GB" sz="1900" dirty="0">
                <a:solidFill>
                  <a:srgbClr val="0000FF"/>
                </a:solidFill>
              </a:rPr>
              <a:t>s</a:t>
            </a:r>
            <a:r>
              <a:rPr lang="en-CH" sz="1900" dirty="0">
                <a:solidFill>
                  <a:srgbClr val="0000FF"/>
                </a:solidFill>
              </a:rPr>
              <a:t>tudies: </a:t>
            </a:r>
            <a:r>
              <a:rPr lang="en-CH" sz="1900" dirty="0"/>
              <a:t>1912.03846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F9398E-0A5F-1DCC-BA18-6ABE525AC6F8}"/>
              </a:ext>
            </a:extLst>
          </p:cNvPr>
          <p:cNvSpPr txBox="1"/>
          <p:nvPr/>
        </p:nvSpPr>
        <p:spPr>
          <a:xfrm>
            <a:off x="35496" y="2413461"/>
            <a:ext cx="2420984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Search for weakly</a:t>
            </a:r>
          </a:p>
          <a:p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CH" dirty="0">
                <a:solidFill>
                  <a:srgbClr val="FF0000"/>
                </a:solidFill>
              </a:rPr>
              <a:t>nteracting neutral</a:t>
            </a:r>
          </a:p>
          <a:p>
            <a:r>
              <a:rPr lang="en-GB" dirty="0">
                <a:solidFill>
                  <a:srgbClr val="FF0000"/>
                </a:solidFill>
              </a:rPr>
              <a:t>L</a:t>
            </a:r>
            <a:r>
              <a:rPr lang="en-CH" dirty="0">
                <a:solidFill>
                  <a:srgbClr val="FF0000"/>
                </a:solidFill>
              </a:rPr>
              <a:t>ong Lived Particles</a:t>
            </a:r>
          </a:p>
        </p:txBody>
      </p:sp>
    </p:spTree>
    <p:extLst>
      <p:ext uri="{BB962C8B-B14F-4D97-AF65-F5344CB8AC3E}">
        <p14:creationId xmlns:p14="http://schemas.microsoft.com/office/powerpoint/2010/main" val="657758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43600" y="1810045"/>
            <a:ext cx="2984500" cy="75485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038600" y="2163722"/>
            <a:ext cx="5334000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Introduction: Why new proposals</a:t>
            </a:r>
          </a:p>
          <a:p>
            <a:pPr>
              <a:spcBef>
                <a:spcPts val="200"/>
              </a:spcBef>
            </a:pPr>
            <a:r>
              <a:rPr lang="en-GB" sz="2600" dirty="0">
                <a:solidFill>
                  <a:schemeClr val="bg1"/>
                </a:solidFill>
              </a:rPr>
              <a:t>  from new experiments @ LHC ?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Long Lived Particles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Forward experiments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Transverse experiments 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accent3"/>
                </a:solidFill>
              </a:rPr>
              <a:t>Summary/Outlook</a:t>
            </a: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7-02-04 at 10.34.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62000"/>
            <a:ext cx="3886200" cy="2911249"/>
          </a:xfrm>
          <a:prstGeom prst="rect">
            <a:avLst/>
          </a:prstGeom>
        </p:spPr>
      </p:pic>
      <p:pic>
        <p:nvPicPr>
          <p:cNvPr id="6" name="Image 5" descr="Screen Shot 2018-09-27 at 21.20.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114800"/>
            <a:ext cx="2578100" cy="2463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9B0C34-DE02-A844-82C0-24EA9F140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0100" y="5341510"/>
            <a:ext cx="1875673" cy="137346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1F3402-BE0A-1945-95BE-7BA29E672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1E49F-1485-FF43-A09D-653CAF9E4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MATHUSLA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1B916-701C-5845-883A-253DBC85F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2413AB46-5F64-CC48-966C-6B4120315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1989063"/>
            <a:ext cx="3648248" cy="2376041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7019D3BB-45EA-9549-ADE5-E2F83CF6D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4149079"/>
            <a:ext cx="3576240" cy="26492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5748E85-D357-CF48-BA78-4DE47BA9B371}"/>
              </a:ext>
            </a:extLst>
          </p:cNvPr>
          <p:cNvSpPr txBox="1"/>
          <p:nvPr/>
        </p:nvSpPr>
        <p:spPr>
          <a:xfrm>
            <a:off x="80007" y="1435423"/>
            <a:ext cx="9100505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</a:rPr>
              <a:t>Dedicated detector sensitive to neutral long-lived particles </a:t>
            </a:r>
            <a:r>
              <a:rPr lang="en-GB" sz="2200" dirty="0">
                <a:solidFill>
                  <a:srgbClr val="FF0000"/>
                </a:solidFill>
              </a:rPr>
              <a:t>with lifetime </a:t>
            </a:r>
          </a:p>
          <a:p>
            <a:r>
              <a:rPr lang="en-GB" sz="2200" dirty="0">
                <a:solidFill>
                  <a:srgbClr val="FF0000"/>
                </a:solidFill>
              </a:rPr>
              <a:t>up to the Big Bang Nucleosynthesis limit </a:t>
            </a:r>
            <a:r>
              <a:rPr lang="en-GB" sz="2200" dirty="0">
                <a:solidFill>
                  <a:srgbClr val="0000FF"/>
                </a:solidFill>
              </a:rPr>
              <a:t>(10</a:t>
            </a:r>
            <a:r>
              <a:rPr lang="en-GB" sz="2200" baseline="30000" dirty="0">
                <a:solidFill>
                  <a:srgbClr val="0000FF"/>
                </a:solidFill>
              </a:rPr>
              <a:t>7</a:t>
            </a:r>
            <a:r>
              <a:rPr lang="en-GB" sz="2200" dirty="0">
                <a:solidFill>
                  <a:srgbClr val="0000FF"/>
                </a:solidFill>
              </a:rPr>
              <a:t> – 10</a:t>
            </a:r>
            <a:r>
              <a:rPr lang="en-GB" sz="2200" baseline="30000" dirty="0">
                <a:solidFill>
                  <a:srgbClr val="0000FF"/>
                </a:solidFill>
              </a:rPr>
              <a:t>8</a:t>
            </a:r>
            <a:r>
              <a:rPr lang="en-GB" sz="2200" dirty="0">
                <a:solidFill>
                  <a:srgbClr val="0000FF"/>
                </a:solidFill>
              </a:rPr>
              <a:t> m) for the HL-LHC </a:t>
            </a:r>
          </a:p>
        </p:txBody>
      </p:sp>
      <p:pic>
        <p:nvPicPr>
          <p:cNvPr id="12" name="Picture 11" descr="Line chart&#10;&#10;Description automatically generated">
            <a:extLst>
              <a:ext uri="{FF2B5EF4-FFF2-40B4-BE49-F238E27FC236}">
                <a16:creationId xmlns:a16="http://schemas.microsoft.com/office/drawing/2014/main" id="{E83D17A4-9BA1-8D4E-AA8D-D07BBB0B4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141" y="4112679"/>
            <a:ext cx="5256206" cy="26776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AFFE7B3-F310-B64D-8905-4BC062BC66A2}"/>
              </a:ext>
            </a:extLst>
          </p:cNvPr>
          <p:cNvSpPr txBox="1"/>
          <p:nvPr/>
        </p:nvSpPr>
        <p:spPr>
          <a:xfrm>
            <a:off x="285327" y="2210088"/>
            <a:ext cx="5150769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Proposed </a:t>
            </a:r>
            <a:r>
              <a:rPr lang="en-GB" dirty="0">
                <a:solidFill>
                  <a:srgbClr val="FF0000"/>
                </a:solidFill>
              </a:rPr>
              <a:t>large area surface detector </a:t>
            </a:r>
          </a:p>
          <a:p>
            <a:r>
              <a:rPr lang="en-GB" dirty="0">
                <a:solidFill>
                  <a:srgbClr val="0000FF"/>
                </a:solidFill>
              </a:rPr>
              <a:t>located above CMS with robust tracking </a:t>
            </a:r>
          </a:p>
          <a:p>
            <a:r>
              <a:rPr lang="en-GB" dirty="0">
                <a:solidFill>
                  <a:srgbClr val="0000FF"/>
                </a:solidFill>
              </a:rPr>
              <a:t>and background rejection</a:t>
            </a:r>
          </a:p>
          <a:p>
            <a:r>
              <a:rPr lang="en-US" dirty="0">
                <a:solidFill>
                  <a:srgbClr val="0000FF"/>
                </a:solidFill>
              </a:rPr>
              <a:t>• </a:t>
            </a:r>
            <a:r>
              <a:rPr lang="en-GB" dirty="0">
                <a:solidFill>
                  <a:srgbClr val="0000FF"/>
                </a:solidFill>
              </a:rPr>
              <a:t>Large volume </a:t>
            </a:r>
            <a:r>
              <a:rPr lang="en-GB" dirty="0">
                <a:solidFill>
                  <a:srgbClr val="FF0000"/>
                </a:solidFill>
              </a:rPr>
              <a:t>~100x100x30m</a:t>
            </a:r>
            <a:r>
              <a:rPr lang="en-GB" baseline="30000" dirty="0">
                <a:solidFill>
                  <a:srgbClr val="FF0000"/>
                </a:solidFill>
              </a:rPr>
              <a:t>3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>
                <a:solidFill>
                  <a:srgbClr val="0000FF"/>
                </a:solidFill>
              </a:rPr>
              <a:t>• </a:t>
            </a:r>
            <a:r>
              <a:rPr lang="en-GB" dirty="0">
                <a:solidFill>
                  <a:srgbClr val="0000FF"/>
                </a:solidFill>
              </a:rPr>
              <a:t>4D tracking with ~ns time resolution </a:t>
            </a:r>
          </a:p>
          <a:p>
            <a:r>
              <a:rPr lang="en-US" dirty="0">
                <a:solidFill>
                  <a:srgbClr val="0000FF"/>
                </a:solidFill>
              </a:rPr>
              <a:t>• </a:t>
            </a:r>
            <a:r>
              <a:rPr lang="en-GB" dirty="0">
                <a:solidFill>
                  <a:srgbClr val="0000FF"/>
                </a:solidFill>
              </a:rPr>
              <a:t>Can run standalone or “combined” to CMS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4CAC8E-9E5E-2C40-89EE-EF045DC0059B}"/>
              </a:ext>
            </a:extLst>
          </p:cNvPr>
          <p:cNvSpPr txBox="1"/>
          <p:nvPr/>
        </p:nvSpPr>
        <p:spPr>
          <a:xfrm>
            <a:off x="225316" y="900517"/>
            <a:ext cx="8859028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100" dirty="0">
                <a:solidFill>
                  <a:srgbClr val="FF0000"/>
                </a:solidFill>
              </a:rPr>
              <a:t>MATHUSLA: </a:t>
            </a:r>
            <a:r>
              <a:rPr lang="en-GB" sz="2100" dirty="0" err="1">
                <a:solidFill>
                  <a:srgbClr val="FF0000"/>
                </a:solidFill>
              </a:rPr>
              <a:t>MA</a:t>
            </a:r>
            <a:r>
              <a:rPr lang="en-GB" sz="2100" dirty="0" err="1">
                <a:solidFill>
                  <a:srgbClr val="0000FF"/>
                </a:solidFill>
              </a:rPr>
              <a:t>ssive</a:t>
            </a:r>
            <a:r>
              <a:rPr lang="en-GB" sz="2100" dirty="0">
                <a:solidFill>
                  <a:srgbClr val="0000FF"/>
                </a:solidFill>
              </a:rPr>
              <a:t> </a:t>
            </a:r>
            <a:r>
              <a:rPr lang="en-GB" sz="2100" dirty="0">
                <a:solidFill>
                  <a:srgbClr val="FF0000"/>
                </a:solidFill>
              </a:rPr>
              <a:t>T</a:t>
            </a:r>
            <a:r>
              <a:rPr lang="en-GB" sz="2100" dirty="0">
                <a:solidFill>
                  <a:srgbClr val="0000FF"/>
                </a:solidFill>
              </a:rPr>
              <a:t>iming </a:t>
            </a:r>
            <a:r>
              <a:rPr lang="en-GB" sz="2100" dirty="0">
                <a:solidFill>
                  <a:srgbClr val="FF0000"/>
                </a:solidFill>
              </a:rPr>
              <a:t>H</a:t>
            </a:r>
            <a:r>
              <a:rPr lang="en-GB" sz="2100" dirty="0">
                <a:solidFill>
                  <a:srgbClr val="0000FF"/>
                </a:solidFill>
              </a:rPr>
              <a:t>odoscope for </a:t>
            </a:r>
            <a:r>
              <a:rPr lang="en-GB" sz="2100" dirty="0">
                <a:solidFill>
                  <a:srgbClr val="FF0000"/>
                </a:solidFill>
              </a:rPr>
              <a:t>U</a:t>
            </a:r>
            <a:r>
              <a:rPr lang="en-GB" sz="2100" dirty="0">
                <a:solidFill>
                  <a:srgbClr val="0000FF"/>
                </a:solidFill>
              </a:rPr>
              <a:t>ltra-</a:t>
            </a:r>
            <a:r>
              <a:rPr lang="en-GB" sz="2100" dirty="0">
                <a:solidFill>
                  <a:srgbClr val="FF0000"/>
                </a:solidFill>
              </a:rPr>
              <a:t>S</a:t>
            </a:r>
            <a:r>
              <a:rPr lang="en-GB" sz="2100" dirty="0">
                <a:solidFill>
                  <a:srgbClr val="0000FF"/>
                </a:solidFill>
              </a:rPr>
              <a:t>table </a:t>
            </a:r>
            <a:r>
              <a:rPr lang="en-GB" sz="2100" dirty="0" err="1">
                <a:solidFill>
                  <a:srgbClr val="0000FF"/>
                </a:solidFill>
              </a:rPr>
              <a:t>neutra</a:t>
            </a:r>
            <a:r>
              <a:rPr lang="en-GB" sz="2100" dirty="0" err="1">
                <a:solidFill>
                  <a:srgbClr val="FF0000"/>
                </a:solidFill>
              </a:rPr>
              <a:t>L</a:t>
            </a:r>
            <a:r>
              <a:rPr lang="en-GB" sz="2100" dirty="0">
                <a:solidFill>
                  <a:srgbClr val="0000FF"/>
                </a:solidFill>
              </a:rPr>
              <a:t> </a:t>
            </a:r>
            <a:r>
              <a:rPr lang="en-GB" sz="2100" dirty="0" err="1">
                <a:solidFill>
                  <a:srgbClr val="0000FF"/>
                </a:solidFill>
              </a:rPr>
              <a:t>p</a:t>
            </a:r>
            <a:r>
              <a:rPr lang="en-GB" sz="2100" dirty="0" err="1">
                <a:solidFill>
                  <a:srgbClr val="FF0000"/>
                </a:solidFill>
              </a:rPr>
              <a:t>A</a:t>
            </a:r>
            <a:r>
              <a:rPr lang="en-GB" sz="2100" dirty="0" err="1">
                <a:solidFill>
                  <a:srgbClr val="0000FF"/>
                </a:solidFill>
              </a:rPr>
              <a:t>rticles</a:t>
            </a:r>
            <a:endParaRPr lang="en-CH" sz="2100" dirty="0">
              <a:solidFill>
                <a:srgbClr val="FF0000"/>
              </a:solidFill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BD9D77F9-03D7-11E0-013B-E8824EFA85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1558" y="5656487"/>
            <a:ext cx="2266544" cy="74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63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66675"/>
            <a:ext cx="9144000" cy="904875"/>
          </a:xfrm>
        </p:spPr>
        <p:txBody>
          <a:bodyPr/>
          <a:lstStyle/>
          <a:p>
            <a:r>
              <a:rPr lang="en-GB" sz="3800" dirty="0"/>
              <a:t>ANUBIS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3147CB-3E04-E446-A7F4-BC5FD12AF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414264"/>
            <a:ext cx="3664116" cy="5399112"/>
          </a:xfrm>
          <a:prstGeom prst="rect">
            <a:avLst/>
          </a:prstGeom>
        </p:spPr>
      </p:pic>
      <p:sp>
        <p:nvSpPr>
          <p:cNvPr id="18" name="ZoneTexte 10">
            <a:extLst>
              <a:ext uri="{FF2B5EF4-FFF2-40B4-BE49-F238E27FC236}">
                <a16:creationId xmlns:a16="http://schemas.microsoft.com/office/drawing/2014/main" id="{B5431818-6D39-2045-8CD0-99D46733886E}"/>
              </a:ext>
            </a:extLst>
          </p:cNvPr>
          <p:cNvSpPr txBox="1"/>
          <p:nvPr/>
        </p:nvSpPr>
        <p:spPr>
          <a:xfrm>
            <a:off x="179512" y="838200"/>
            <a:ext cx="417646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ANUBIS:</a:t>
            </a:r>
            <a:r>
              <a:rPr lang="en-GB" dirty="0"/>
              <a:t> searches for long lived weakly interacting neutral particles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4562F4-DDB0-B442-BB27-822EAEFEC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919" y="1818598"/>
            <a:ext cx="2288651" cy="250514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7B2ACF2-B414-DA46-A520-0727C234BB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20" y="4346057"/>
            <a:ext cx="2288652" cy="244758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23C7999-CE09-704E-90F4-7FACF1711D93}"/>
              </a:ext>
            </a:extLst>
          </p:cNvPr>
          <p:cNvSpPr txBox="1"/>
          <p:nvPr/>
        </p:nvSpPr>
        <p:spPr>
          <a:xfrm>
            <a:off x="6315516" y="2162615"/>
            <a:ext cx="2794676" cy="286232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• 4 tracking stations</a:t>
            </a:r>
          </a:p>
          <a:p>
            <a:r>
              <a:rPr lang="en-US" dirty="0">
                <a:solidFill>
                  <a:srgbClr val="0000FF"/>
                </a:solidFill>
              </a:rPr>
              <a:t>   of ATLAS phase-2</a:t>
            </a:r>
          </a:p>
          <a:p>
            <a:r>
              <a:rPr lang="en-US" dirty="0">
                <a:solidFill>
                  <a:srgbClr val="0000FF"/>
                </a:solidFill>
              </a:rPr>
              <a:t>    upgrade RPCs</a:t>
            </a:r>
          </a:p>
          <a:p>
            <a:r>
              <a:rPr lang="en-US" dirty="0">
                <a:solidFill>
                  <a:srgbClr val="0000FF"/>
                </a:solidFill>
              </a:rPr>
              <a:t>• Total about 2300 m</a:t>
            </a:r>
            <a:r>
              <a:rPr lang="en-US" baseline="30000" dirty="0">
                <a:solidFill>
                  <a:srgbClr val="0000FF"/>
                </a:solidFill>
              </a:rPr>
              <a:t>2</a:t>
            </a:r>
            <a:r>
              <a:rPr lang="en-US" dirty="0">
                <a:solidFill>
                  <a:srgbClr val="0000FF"/>
                </a:solidFill>
              </a:rPr>
              <a:t> </a:t>
            </a:r>
            <a:endParaRPr lang="en-US" strike="dblStrike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   of instrumented area</a:t>
            </a:r>
          </a:p>
          <a:p>
            <a:r>
              <a:rPr lang="en-US" dirty="0">
                <a:solidFill>
                  <a:srgbClr val="0000FF"/>
                </a:solidFill>
              </a:rPr>
              <a:t>• Each tracking station</a:t>
            </a:r>
          </a:p>
          <a:p>
            <a:r>
              <a:rPr lang="en-US" dirty="0">
                <a:solidFill>
                  <a:srgbClr val="0000FF"/>
                </a:solidFill>
              </a:rPr>
              <a:t>   weighs 30 tons</a:t>
            </a:r>
          </a:p>
          <a:p>
            <a:r>
              <a:rPr lang="en-US" dirty="0">
                <a:solidFill>
                  <a:srgbClr val="0000FF"/>
                </a:solidFill>
              </a:rPr>
              <a:t>• Propose to have </a:t>
            </a:r>
          </a:p>
          <a:p>
            <a:r>
              <a:rPr lang="en-US" dirty="0">
                <a:solidFill>
                  <a:srgbClr val="0000FF"/>
                </a:solidFill>
              </a:rPr>
              <a:t>  2x1x1m</a:t>
            </a:r>
            <a:r>
              <a:rPr lang="en-US" baseline="30000" dirty="0">
                <a:solidFill>
                  <a:srgbClr val="0000FF"/>
                </a:solidFill>
              </a:rPr>
              <a:t>3</a:t>
            </a:r>
            <a:r>
              <a:rPr lang="en-US" dirty="0">
                <a:solidFill>
                  <a:srgbClr val="0000FF"/>
                </a:solidFill>
              </a:rPr>
              <a:t> test set-up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0EDA096-827D-5C48-AF3B-A7CB20C6A9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0466" y="791660"/>
            <a:ext cx="3883535" cy="1197180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1AFD2CC0-C4AD-FF4F-801D-ADA0BB1B4B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4168" y="5256155"/>
            <a:ext cx="3200973" cy="1197181"/>
          </a:xfrm>
          <a:prstGeom prst="rect">
            <a:avLst/>
          </a:prstGeom>
        </p:spPr>
      </p:pic>
      <p:pic>
        <p:nvPicPr>
          <p:cNvPr id="12" name="Picture 11" descr="A picture containing text, weapon, scissors, brass knucks&#10;&#10;Description automatically generated">
            <a:extLst>
              <a:ext uri="{FF2B5EF4-FFF2-40B4-BE49-F238E27FC236}">
                <a16:creationId xmlns:a16="http://schemas.microsoft.com/office/drawing/2014/main" id="{1D35996D-EFA3-E84E-865F-2B1B6411B0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470931" y="5492776"/>
            <a:ext cx="369487" cy="2232248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368364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C8684-C390-5B42-95D5-E03B680FF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Example Process</a:t>
            </a:r>
          </a:p>
        </p:txBody>
      </p:sp>
      <p:pic>
        <p:nvPicPr>
          <p:cNvPr id="6" name="Content Placeholder 5" descr="Application&#10;&#10;Description automatically generated with low confidence">
            <a:extLst>
              <a:ext uri="{FF2B5EF4-FFF2-40B4-BE49-F238E27FC236}">
                <a16:creationId xmlns:a16="http://schemas.microsoft.com/office/drawing/2014/main" id="{BE4EF68E-CFCE-894D-822F-56A0AE6535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40768"/>
            <a:ext cx="9086948" cy="460980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3017F-51EB-E04B-95BF-2DCB09ED8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626CE-4756-9D44-A63A-28D097D211C1}"/>
              </a:ext>
            </a:extLst>
          </p:cNvPr>
          <p:cNvSpPr txBox="1"/>
          <p:nvPr/>
        </p:nvSpPr>
        <p:spPr>
          <a:xfrm>
            <a:off x="221837" y="837873"/>
            <a:ext cx="8670643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0000FF"/>
                </a:solidFill>
              </a:rPr>
              <a:t>Higgs as a portal to the Dark Sector, with a long lived scalar states </a:t>
            </a:r>
            <a:r>
              <a:rPr lang="en-CH" sz="2200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0C2BAC-10E4-1C4E-B2C7-E25476A532D3}"/>
              </a:ext>
            </a:extLst>
          </p:cNvPr>
          <p:cNvSpPr txBox="1"/>
          <p:nvPr/>
        </p:nvSpPr>
        <p:spPr>
          <a:xfrm>
            <a:off x="57052" y="6014477"/>
            <a:ext cx="905145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The different proposals have different strengths and levels of complementarity</a:t>
            </a:r>
          </a:p>
          <a:p>
            <a:r>
              <a:rPr lang="en-CH" dirty="0">
                <a:solidFill>
                  <a:srgbClr val="FF0000"/>
                </a:solidFill>
              </a:rPr>
              <a:t>           Studies regularly reported in PBC, FIP, and LLP meetings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C17010-A409-8F45-A4BD-3245EF8914F0}"/>
              </a:ext>
            </a:extLst>
          </p:cNvPr>
          <p:cNvSpPr txBox="1"/>
          <p:nvPr/>
        </p:nvSpPr>
        <p:spPr>
          <a:xfrm>
            <a:off x="3940424" y="5749409"/>
            <a:ext cx="465192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/>
              <a:t>c</a:t>
            </a:r>
            <a:r>
              <a:rPr lang="en-CH" sz="800" dirty="0"/>
              <a:t>t (m)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CD5BA3-DB6B-3D41-B47E-5A4F67AAAA10}"/>
              </a:ext>
            </a:extLst>
          </p:cNvPr>
          <p:cNvSpPr txBox="1"/>
          <p:nvPr/>
        </p:nvSpPr>
        <p:spPr>
          <a:xfrm>
            <a:off x="7131144" y="5733256"/>
            <a:ext cx="465192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/>
              <a:t>c</a:t>
            </a:r>
            <a:r>
              <a:rPr lang="en-CH" sz="800" dirty="0"/>
              <a:t>t (m)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32598C-C131-3D49-88FA-793A4D2302A8}"/>
              </a:ext>
            </a:extLst>
          </p:cNvPr>
          <p:cNvSpPr txBox="1"/>
          <p:nvPr/>
        </p:nvSpPr>
        <p:spPr>
          <a:xfrm>
            <a:off x="8410365" y="5679933"/>
            <a:ext cx="34336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800" dirty="0"/>
              <a:t>10</a:t>
            </a:r>
            <a:r>
              <a:rPr lang="en-CH" sz="1000" baseline="30000" dirty="0"/>
              <a:t>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42523B-956E-0048-9F7C-89E9F9406072}"/>
              </a:ext>
            </a:extLst>
          </p:cNvPr>
          <p:cNvSpPr txBox="1"/>
          <p:nvPr/>
        </p:nvSpPr>
        <p:spPr>
          <a:xfrm>
            <a:off x="5210053" y="5661828"/>
            <a:ext cx="333746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800" dirty="0"/>
              <a:t>10</a:t>
            </a:r>
            <a:r>
              <a:rPr lang="en-CH" sz="800" baseline="30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89211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545FF-2D89-984F-A39F-533592380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New: Trapping Particles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C1972-73BF-494F-9282-8E7A6BFB1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961891"/>
            <a:ext cx="8686800" cy="5779477"/>
          </a:xfrm>
          <a:solidFill>
            <a:schemeClr val="bg1"/>
          </a:solidFill>
        </p:spPr>
        <p:txBody>
          <a:bodyPr/>
          <a:lstStyle/>
          <a:p>
            <a:r>
              <a:rPr lang="en-GB" sz="2400" dirty="0">
                <a:solidFill>
                  <a:srgbClr val="0000FF"/>
                </a:solidFill>
              </a:rPr>
              <a:t>Proposal for Detecting LLPs Trapped in detector material: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00FF"/>
                </a:solidFill>
              </a:rPr>
              <a:t>   -&gt; 2x2x2m</a:t>
            </a:r>
            <a:r>
              <a:rPr lang="en-GB" sz="2400" baseline="30000" dirty="0">
                <a:solidFill>
                  <a:srgbClr val="0000FF"/>
                </a:solidFill>
              </a:rPr>
              <a:t>3</a:t>
            </a:r>
            <a:r>
              <a:rPr lang="en-GB" sz="2400" dirty="0">
                <a:solidFill>
                  <a:srgbClr val="0000FF"/>
                </a:solidFill>
              </a:rPr>
              <a:t> dense target (rods), turned into a </a:t>
            </a:r>
            <a:r>
              <a:rPr lang="en-GB" sz="2400" dirty="0" err="1">
                <a:solidFill>
                  <a:srgbClr val="0000FF"/>
                </a:solidFill>
              </a:rPr>
              <a:t>LAr</a:t>
            </a:r>
            <a:r>
              <a:rPr lang="en-GB" sz="2400" dirty="0">
                <a:solidFill>
                  <a:srgbClr val="0000FF"/>
                </a:solidFill>
              </a:rPr>
              <a:t> calorimeter</a:t>
            </a:r>
          </a:p>
          <a:p>
            <a:r>
              <a:rPr lang="en-GB" sz="2400" dirty="0">
                <a:solidFill>
                  <a:srgbClr val="0000FF"/>
                </a:solidFill>
              </a:rPr>
              <a:t>Sensitivity studied for e.g. R-hadrons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marL="0" indent="0">
              <a:buNone/>
            </a:pPr>
            <a:r>
              <a:rPr lang="en-CH" sz="2400" dirty="0">
                <a:solidFill>
                  <a:srgbClr val="FF0000"/>
                </a:solidFill>
              </a:rPr>
              <a:t>   </a:t>
            </a:r>
            <a:r>
              <a:rPr lang="en-CH" sz="2200" dirty="0">
                <a:solidFill>
                  <a:srgbClr val="FF0000"/>
                </a:solidFill>
              </a:rPr>
              <a:t>Trap the particles and wait for its decay</a:t>
            </a:r>
          </a:p>
          <a:p>
            <a:pPr marL="0" indent="0">
              <a:buNone/>
            </a:pPr>
            <a:r>
              <a:rPr lang="en-CH" sz="2200" dirty="0">
                <a:solidFill>
                  <a:srgbClr val="FF0000"/>
                </a:solidFill>
              </a:rPr>
              <a:t>   Reach longer lifetimes:  &gt; weeks, months!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338BB9-3F92-C648-A2B3-4554F89E4C6F}"/>
              </a:ext>
            </a:extLst>
          </p:cNvPr>
          <p:cNvSpPr txBox="1"/>
          <p:nvPr/>
        </p:nvSpPr>
        <p:spPr>
          <a:xfrm>
            <a:off x="6917701" y="620688"/>
            <a:ext cx="225254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arXiv:2110.13837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F4D3AC-D26B-9443-81D3-25D8DC0DE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45" y="2217189"/>
            <a:ext cx="5003606" cy="22919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976645-60B7-C342-968B-4D4E224A0E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1865560"/>
            <a:ext cx="2466600" cy="18514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5F238A-9D71-C443-B045-0189A4AF0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7210" y="3819291"/>
            <a:ext cx="3223262" cy="23909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ABE77E-E813-DF40-BDEE-D2773AEB93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745" y="4581128"/>
            <a:ext cx="4805457" cy="11521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702818-63CC-F544-B8C0-FFA4A88F5D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4784" y="4691113"/>
            <a:ext cx="1238374" cy="26921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F2AA19E-FD3C-DF4E-BD99-36EA190C787C}"/>
              </a:ext>
            </a:extLst>
          </p:cNvPr>
          <p:cNvSpPr/>
          <p:nvPr/>
        </p:nvSpPr>
        <p:spPr bwMode="auto">
          <a:xfrm>
            <a:off x="2699792" y="3819291"/>
            <a:ext cx="576064" cy="545813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C395D0-12D1-5847-B701-7C08E2A76898}"/>
              </a:ext>
            </a:extLst>
          </p:cNvPr>
          <p:cNvSpPr/>
          <p:nvPr/>
        </p:nvSpPr>
        <p:spPr bwMode="auto">
          <a:xfrm>
            <a:off x="1403648" y="2518389"/>
            <a:ext cx="576064" cy="545813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730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908720"/>
            <a:ext cx="8583488" cy="5616624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LHC so far had seven operational experiments ALICE, ATLAS, CMS, </a:t>
            </a:r>
            <a:r>
              <a:rPr lang="en-GB" sz="2400" dirty="0" err="1">
                <a:solidFill>
                  <a:srgbClr val="FF0000"/>
                </a:solidFill>
              </a:rPr>
              <a:t>LHCb</a:t>
            </a:r>
            <a:r>
              <a:rPr lang="en-GB" sz="2400" dirty="0">
                <a:solidFill>
                  <a:srgbClr val="FF0000"/>
                </a:solidFill>
              </a:rPr>
              <a:t>, </a:t>
            </a:r>
            <a:r>
              <a:rPr lang="en-GB" sz="2400" dirty="0" err="1">
                <a:solidFill>
                  <a:srgbClr val="FF0000"/>
                </a:solidFill>
              </a:rPr>
              <a:t>LHCf</a:t>
            </a:r>
            <a:r>
              <a:rPr lang="en-GB" sz="2400" dirty="0">
                <a:solidFill>
                  <a:srgbClr val="FF0000"/>
                </a:solidFill>
              </a:rPr>
              <a:t>, </a:t>
            </a:r>
            <a:r>
              <a:rPr lang="en-GB" sz="2400" dirty="0" err="1">
                <a:solidFill>
                  <a:srgbClr val="FF0000"/>
                </a:solidFill>
              </a:rPr>
              <a:t>MoEDAL</a:t>
            </a:r>
            <a:r>
              <a:rPr lang="en-GB" sz="2400" dirty="0">
                <a:solidFill>
                  <a:srgbClr val="FF0000"/>
                </a:solidFill>
              </a:rPr>
              <a:t> &amp; TOTEM</a:t>
            </a:r>
          </a:p>
          <a:p>
            <a:r>
              <a:rPr lang="en-GB" sz="2400" dirty="0">
                <a:solidFill>
                  <a:srgbClr val="0000FF"/>
                </a:solidFill>
              </a:rPr>
              <a:t>For Run-3 there will be two new experiments </a:t>
            </a:r>
            <a:r>
              <a:rPr lang="en-GB" sz="2400" dirty="0">
                <a:solidFill>
                  <a:srgbClr val="FF0000"/>
                </a:solidFill>
              </a:rPr>
              <a:t>FASER(𝛎) </a:t>
            </a:r>
            <a:r>
              <a:rPr lang="en-GB" sz="2400" dirty="0">
                <a:solidFill>
                  <a:srgbClr val="0000FF"/>
                </a:solidFill>
              </a:rPr>
              <a:t>and</a:t>
            </a:r>
            <a:r>
              <a:rPr lang="en-GB" sz="2400" dirty="0">
                <a:solidFill>
                  <a:srgbClr val="FF0000"/>
                </a:solidFill>
              </a:rPr>
              <a:t> SND@LHC </a:t>
            </a:r>
            <a:r>
              <a:rPr lang="en-GB" sz="2400" dirty="0">
                <a:solidFill>
                  <a:srgbClr val="0000FF"/>
                </a:solidFill>
              </a:rPr>
              <a:t>and two extensions/upgrades </a:t>
            </a:r>
            <a:r>
              <a:rPr lang="en-GB" sz="2400" dirty="0" err="1">
                <a:solidFill>
                  <a:srgbClr val="FF0000"/>
                </a:solidFill>
              </a:rPr>
              <a:t>MilliQan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0000FF"/>
                </a:solidFill>
              </a:rPr>
              <a:t>and</a:t>
            </a:r>
            <a:r>
              <a:rPr lang="en-GB" sz="2400" dirty="0">
                <a:solidFill>
                  <a:srgbClr val="FF0000"/>
                </a:solidFill>
              </a:rPr>
              <a:t> MAPP</a:t>
            </a:r>
          </a:p>
          <a:p>
            <a:r>
              <a:rPr lang="en-GB" sz="2400" dirty="0">
                <a:solidFill>
                  <a:srgbClr val="FF0000"/>
                </a:solidFill>
              </a:rPr>
              <a:t>New ideas for additional small experiments at the LHC to increase the coverage: </a:t>
            </a:r>
            <a:r>
              <a:rPr lang="en-GB" sz="2200" dirty="0">
                <a:solidFill>
                  <a:srgbClr val="0000FF"/>
                </a:solidFill>
              </a:rPr>
              <a:t>MATHUSLA, CODEX-b, AL3X, ANUBIS, and  Forward Physics Facility and FACET. Several have test set-ups for Run-3 and will move to proposals/TDRs</a:t>
            </a:r>
            <a:endParaRPr lang="en-GB" sz="2400" dirty="0">
              <a:solidFill>
                <a:srgbClr val="0000FF"/>
              </a:solidFill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Mostly for Long-Lived Particle/New Physics Searches </a:t>
            </a:r>
            <a:r>
              <a:rPr lang="en-GB" sz="2400" dirty="0">
                <a:solidFill>
                  <a:srgbClr val="FF0000"/>
                </a:solidFill>
              </a:rPr>
              <a:t>but  some coverage of QCD, </a:t>
            </a:r>
            <a:r>
              <a:rPr lang="en-GB" sz="2400" dirty="0" err="1">
                <a:solidFill>
                  <a:srgbClr val="FF0000"/>
                </a:solidFill>
              </a:rPr>
              <a:t>astroparticle</a:t>
            </a:r>
            <a:r>
              <a:rPr lang="en-GB" sz="2400" dirty="0">
                <a:solidFill>
                  <a:srgbClr val="FF0000"/>
                </a:solidFill>
              </a:rPr>
              <a:t> physics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Snowmass21 process: </a:t>
            </a:r>
            <a:r>
              <a:rPr lang="en-GB" sz="2400" dirty="0">
                <a:solidFill>
                  <a:srgbClr val="0000FF"/>
                </a:solidFill>
              </a:rPr>
              <a:t>. Several new ideas for    experiments at the LHC: FPF, FACET..</a:t>
            </a:r>
          </a:p>
          <a:p>
            <a:r>
              <a:rPr lang="en-GB" sz="2400" dirty="0">
                <a:solidFill>
                  <a:srgbClr val="FF0000"/>
                </a:solidFill>
              </a:rPr>
              <a:t>If we would observe one significant anomaly </a:t>
            </a:r>
            <a:r>
              <a:rPr lang="en-GB" sz="2400" dirty="0">
                <a:solidFill>
                  <a:srgbClr val="0000FF"/>
                </a:solidFill>
              </a:rPr>
              <a:t>…  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0" y="-77688"/>
            <a:ext cx="9144000" cy="914400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Summary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34E3A5-7F9F-884D-ADDF-2139127BBBDC}"/>
              </a:ext>
            </a:extLst>
          </p:cNvPr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7025036" y="4797152"/>
            <a:ext cx="184483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477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566556-38CB-5242-8D6E-E1C16C7FA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915212-A874-AA4E-A2E6-871215632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2936"/>
            <a:ext cx="7772400" cy="914400"/>
          </a:xfrm>
        </p:spPr>
        <p:txBody>
          <a:bodyPr/>
          <a:lstStyle/>
          <a:p>
            <a:r>
              <a:rPr lang="en-CH" dirty="0">
                <a:effectLst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4699953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4D707-3B66-7D43-AC0A-ACCED52BB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More Example Processes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276467-5A05-A240-8B8A-18B47313A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C7FD22E-7166-4E41-A481-353179B06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886578"/>
            <a:ext cx="4465485" cy="2925663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AC7A889E-D4D2-654F-926B-13DB599F7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124400"/>
            <a:ext cx="4397171" cy="2688976"/>
          </a:xfrm>
          <a:prstGeom prst="rect">
            <a:avLst/>
          </a:prstGeom>
        </p:spPr>
      </p:pic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E2AF58A9-DABF-3A44-A9CC-BAF284411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401" y="2286992"/>
            <a:ext cx="3764199" cy="38063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43A4E4-391C-F24E-BBC2-506419050698}"/>
              </a:ext>
            </a:extLst>
          </p:cNvPr>
          <p:cNvSpPr txBox="1"/>
          <p:nvPr/>
        </p:nvSpPr>
        <p:spPr>
          <a:xfrm>
            <a:off x="5770794" y="1913057"/>
            <a:ext cx="299017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Inelastic Dark Matter Model</a:t>
            </a:r>
            <a:endParaRPr lang="en-CH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18EB74-8997-EE48-93C4-D94D5E607C8F}"/>
              </a:ext>
            </a:extLst>
          </p:cNvPr>
          <p:cNvSpPr txBox="1"/>
          <p:nvPr/>
        </p:nvSpPr>
        <p:spPr>
          <a:xfrm>
            <a:off x="1985590" y="3861048"/>
            <a:ext cx="240245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1800" dirty="0"/>
              <a:t>Heavy neutral leptons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F6AE3D-13A0-6049-8258-107A6B2B6238}"/>
              </a:ext>
            </a:extLst>
          </p:cNvPr>
          <p:cNvSpPr txBox="1"/>
          <p:nvPr/>
        </p:nvSpPr>
        <p:spPr>
          <a:xfrm>
            <a:off x="1403648" y="775055"/>
            <a:ext cx="34444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1800" dirty="0"/>
              <a:t>Singlet Scalar mixing with Higgs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D61C7C-0019-B146-AD38-9B8E9908E9AC}"/>
              </a:ext>
            </a:extLst>
          </p:cNvPr>
          <p:cNvSpPr txBox="1"/>
          <p:nvPr/>
        </p:nvSpPr>
        <p:spPr>
          <a:xfrm>
            <a:off x="7180712" y="896856"/>
            <a:ext cx="151676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2009.01693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30A159-27DD-FF4C-BBD4-4669651E691C}"/>
              </a:ext>
            </a:extLst>
          </p:cNvPr>
          <p:cNvSpPr txBox="1"/>
          <p:nvPr/>
        </p:nvSpPr>
        <p:spPr>
          <a:xfrm>
            <a:off x="5796136" y="2564904"/>
            <a:ext cx="147508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sz="1800" dirty="0"/>
              <a:t>1810.01879</a:t>
            </a:r>
            <a:r>
              <a:rPr lang="en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6685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864E-D4A1-F541-A6B8-72326B125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CODEX-𝝱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A0429-293A-F04C-BAB9-DB6331AFF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C4C82B-A2C4-5B48-9934-5BFA3339E37E}"/>
              </a:ext>
            </a:extLst>
          </p:cNvPr>
          <p:cNvSpPr txBox="1"/>
          <p:nvPr/>
        </p:nvSpPr>
        <p:spPr>
          <a:xfrm>
            <a:off x="107504" y="1484784"/>
            <a:ext cx="5929192" cy="269304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900" dirty="0">
                <a:solidFill>
                  <a:srgbClr val="0000FF"/>
                </a:solidFill>
              </a:rPr>
              <a:t>Integration with </a:t>
            </a:r>
            <a:r>
              <a:rPr lang="en-GB" sz="1900" dirty="0" err="1">
                <a:solidFill>
                  <a:srgbClr val="0000FF"/>
                </a:solidFill>
              </a:rPr>
              <a:t>LHCb</a:t>
            </a:r>
            <a:r>
              <a:rPr lang="en-GB" sz="1900" dirty="0">
                <a:solidFill>
                  <a:srgbClr val="0000FF"/>
                </a:solidFill>
              </a:rPr>
              <a:t> DAQ, measure backgrounds,   </a:t>
            </a:r>
          </a:p>
          <a:p>
            <a:r>
              <a:rPr lang="en-GB" sz="1900" dirty="0">
                <a:solidFill>
                  <a:srgbClr val="0000FF"/>
                </a:solidFill>
              </a:rPr>
              <a:t>develop &amp; test reconstruction algorithms &amp; </a:t>
            </a:r>
          </a:p>
          <a:p>
            <a:r>
              <a:rPr lang="en-GB" sz="1900" dirty="0">
                <a:solidFill>
                  <a:srgbClr val="0000FF"/>
                </a:solidFill>
              </a:rPr>
              <a:t>simulation, + physics performance (but no shield)</a:t>
            </a:r>
          </a:p>
          <a:p>
            <a:r>
              <a:rPr lang="en-US" sz="1900" dirty="0">
                <a:solidFill>
                  <a:srgbClr val="0000FF"/>
                </a:solidFill>
              </a:rPr>
              <a:t>   </a:t>
            </a:r>
            <a:r>
              <a:rPr lang="en-US" sz="1700" dirty="0">
                <a:solidFill>
                  <a:schemeClr val="tx2"/>
                </a:solidFill>
              </a:rPr>
              <a:t>•  </a:t>
            </a:r>
            <a:r>
              <a:rPr lang="en-GB" sz="1700" dirty="0">
                <a:solidFill>
                  <a:schemeClr val="tx2"/>
                </a:solidFill>
              </a:rPr>
              <a:t>2x2x2m</a:t>
            </a:r>
            <a:r>
              <a:rPr lang="en-GB" sz="1700" baseline="30000" dirty="0">
                <a:solidFill>
                  <a:schemeClr val="tx2"/>
                </a:solidFill>
              </a:rPr>
              <a:t>3</a:t>
            </a:r>
            <a:r>
              <a:rPr lang="en-GB" sz="1700" dirty="0">
                <a:solidFill>
                  <a:schemeClr val="tx2"/>
                </a:solidFill>
              </a:rPr>
              <a:t> cube in </a:t>
            </a:r>
            <a:r>
              <a:rPr lang="en-GB" sz="1700" dirty="0" err="1">
                <a:solidFill>
                  <a:schemeClr val="tx2"/>
                </a:solidFill>
              </a:rPr>
              <a:t>LHCb</a:t>
            </a:r>
            <a:r>
              <a:rPr lang="en-GB" sz="1700" dirty="0">
                <a:solidFill>
                  <a:schemeClr val="tx2"/>
                </a:solidFill>
              </a:rPr>
              <a:t> HLT D1 server room in Run 3 </a:t>
            </a:r>
          </a:p>
          <a:p>
            <a:r>
              <a:rPr lang="en-US" sz="1700" dirty="0">
                <a:solidFill>
                  <a:schemeClr val="tx2"/>
                </a:solidFill>
              </a:rPr>
              <a:t>    • </a:t>
            </a:r>
            <a:r>
              <a:rPr lang="en-GB" sz="1700" dirty="0">
                <a:solidFill>
                  <a:schemeClr val="tx2"/>
                </a:solidFill>
              </a:rPr>
              <a:t>14 triplets of RPC designed for ATLAS Phase I </a:t>
            </a:r>
          </a:p>
          <a:p>
            <a:r>
              <a:rPr lang="en-GB" sz="1700" dirty="0">
                <a:solidFill>
                  <a:schemeClr val="tx2"/>
                </a:solidFill>
              </a:rPr>
              <a:t>       upgrade of muon spectrometer. Cost O(200 </a:t>
            </a:r>
            <a:r>
              <a:rPr lang="en-GB" sz="1700" dirty="0" err="1">
                <a:solidFill>
                  <a:schemeClr val="tx2"/>
                </a:solidFill>
              </a:rPr>
              <a:t>kCHF</a:t>
            </a:r>
            <a:r>
              <a:rPr lang="en-GB" sz="1700" dirty="0">
                <a:solidFill>
                  <a:schemeClr val="tx2"/>
                </a:solidFill>
              </a:rPr>
              <a:t>) </a:t>
            </a:r>
          </a:p>
          <a:p>
            <a:r>
              <a:rPr lang="en-US" sz="1900" dirty="0">
                <a:solidFill>
                  <a:srgbClr val="0000FF"/>
                </a:solidFill>
              </a:rPr>
              <a:t>Expect 10</a:t>
            </a:r>
            <a:r>
              <a:rPr lang="en-US" sz="1900" baseline="30000" dirty="0">
                <a:solidFill>
                  <a:srgbClr val="0000FF"/>
                </a:solidFill>
              </a:rPr>
              <a:t>7</a:t>
            </a:r>
            <a:r>
              <a:rPr lang="en-US" sz="1900" dirty="0">
                <a:solidFill>
                  <a:srgbClr val="0000FF"/>
                </a:solidFill>
              </a:rPr>
              <a:t> K</a:t>
            </a:r>
            <a:r>
              <a:rPr lang="en-US" sz="1900" baseline="-25000" dirty="0">
                <a:solidFill>
                  <a:srgbClr val="0000FF"/>
                </a:solidFill>
              </a:rPr>
              <a:t>L</a:t>
            </a:r>
            <a:r>
              <a:rPr lang="en-US" sz="1900" dirty="0">
                <a:solidFill>
                  <a:srgbClr val="0000FF"/>
                </a:solidFill>
              </a:rPr>
              <a:t> to decay in the demonstrator volume. </a:t>
            </a:r>
            <a:r>
              <a:rPr lang="en-US" sz="1900" dirty="0">
                <a:solidFill>
                  <a:srgbClr val="FF0000"/>
                </a:solidFill>
              </a:rPr>
              <a:t>Some reach </a:t>
            </a:r>
            <a:r>
              <a:rPr lang="en-GB" dirty="0">
                <a:solidFill>
                  <a:srgbClr val="FF0000"/>
                </a:solidFill>
              </a:rPr>
              <a:t>for a search of multi-tracks (4+) LLP decays (appear </a:t>
            </a:r>
            <a:r>
              <a:rPr lang="en-GB" dirty="0" err="1">
                <a:solidFill>
                  <a:srgbClr val="FF0000"/>
                </a:solidFill>
              </a:rPr>
              <a:t>eg</a:t>
            </a:r>
            <a:r>
              <a:rPr lang="en-GB" dirty="0">
                <a:solidFill>
                  <a:srgbClr val="FF0000"/>
                </a:solidFill>
              </a:rPr>
              <a:t> in Hidden Valley models) 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78A7DD-EFF2-724D-B720-16497A8AC3A7}"/>
              </a:ext>
            </a:extLst>
          </p:cNvPr>
          <p:cNvSpPr txBox="1"/>
          <p:nvPr/>
        </p:nvSpPr>
        <p:spPr>
          <a:xfrm>
            <a:off x="669838" y="855084"/>
            <a:ext cx="786260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Demonstrator to test technologies planned for CODEX-b </a:t>
            </a:r>
          </a:p>
        </p:txBody>
      </p:sp>
      <p:pic>
        <p:nvPicPr>
          <p:cNvPr id="11" name="Picture 10" descr="Diagram, rectangle&#10;&#10;Description automatically generated">
            <a:extLst>
              <a:ext uri="{FF2B5EF4-FFF2-40B4-BE49-F238E27FC236}">
                <a16:creationId xmlns:a16="http://schemas.microsoft.com/office/drawing/2014/main" id="{B7A526EC-2F25-2740-94E3-EFEE2078D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051" y="1412776"/>
            <a:ext cx="3023453" cy="29020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878800-712D-FD40-9B08-D9B3EAAD1B0A}"/>
              </a:ext>
            </a:extLst>
          </p:cNvPr>
          <p:cNvSpPr txBox="1"/>
          <p:nvPr/>
        </p:nvSpPr>
        <p:spPr>
          <a:xfrm>
            <a:off x="338711" y="4391238"/>
            <a:ext cx="7756419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TDR-like installation plan document for CODEX-</a:t>
            </a:r>
            <a:r>
              <a:rPr lang="el-GR" dirty="0">
                <a:solidFill>
                  <a:srgbClr val="0000FF"/>
                </a:solidFill>
              </a:rPr>
              <a:t>β </a:t>
            </a:r>
            <a:r>
              <a:rPr lang="en-GB" dirty="0">
                <a:solidFill>
                  <a:srgbClr val="0000FF"/>
                </a:solidFill>
              </a:rPr>
              <a:t>being written and</a:t>
            </a:r>
          </a:p>
          <a:p>
            <a:r>
              <a:rPr lang="en-CH" dirty="0">
                <a:solidFill>
                  <a:srgbClr val="0000FF"/>
                </a:solidFill>
              </a:rPr>
              <a:t>will be reviewed by the LHCb technical board.</a:t>
            </a:r>
          </a:p>
          <a:p>
            <a:r>
              <a:rPr lang="en-CH" dirty="0">
                <a:solidFill>
                  <a:srgbClr val="0000FF"/>
                </a:solidFill>
              </a:rPr>
              <a:t>   </a:t>
            </a:r>
            <a:r>
              <a:rPr lang="en-CH" dirty="0">
                <a:solidFill>
                  <a:srgbClr val="FF0000"/>
                </a:solidFill>
              </a:rPr>
              <a:t>-&gt;Overall timeline shifted by 1 year w.r.t. EOI timeline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2B2D35-785B-D642-A1C2-0A94C3FB9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93" y="5877272"/>
            <a:ext cx="9055219" cy="8463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1B5C98C-23FE-6848-863F-9C77A4A1F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5517012"/>
            <a:ext cx="8189912" cy="36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026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ACFE4-A6A9-B747-9275-5124E1E33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CODEX-b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AC6B6-E70A-4349-9CA3-B3FC776BC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964406"/>
            <a:ext cx="8640960" cy="548893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Progress on CODEX-</a:t>
            </a:r>
            <a:r>
              <a:rPr lang="el-GR" sz="2400" dirty="0">
                <a:solidFill>
                  <a:srgbClr val="FF0000"/>
                </a:solidFill>
              </a:rPr>
              <a:t>β </a:t>
            </a:r>
            <a:endParaRPr lang="en-GB" sz="2400" dirty="0">
              <a:solidFill>
                <a:srgbClr val="FF0000"/>
              </a:solidFill>
            </a:endParaRPr>
          </a:p>
          <a:p>
            <a:pPr lvl="1"/>
            <a:r>
              <a:rPr lang="en-GB" sz="2200" dirty="0">
                <a:solidFill>
                  <a:srgbClr val="0000FF"/>
                </a:solidFill>
              </a:rPr>
              <a:t>Design support structures, gas services, technical drawings…</a:t>
            </a:r>
          </a:p>
          <a:p>
            <a:pPr lvl="1"/>
            <a:r>
              <a:rPr lang="en-GB" sz="2200" dirty="0">
                <a:solidFill>
                  <a:srgbClr val="0000FF"/>
                </a:solidFill>
              </a:rPr>
              <a:t>RPC readout integration with </a:t>
            </a:r>
            <a:r>
              <a:rPr lang="en-GB" sz="2200" dirty="0" err="1">
                <a:solidFill>
                  <a:srgbClr val="0000FF"/>
                </a:solidFill>
              </a:rPr>
              <a:t>LHCb</a:t>
            </a:r>
            <a:r>
              <a:rPr lang="en-GB" sz="2200" dirty="0">
                <a:solidFill>
                  <a:srgbClr val="0000FF"/>
                </a:solidFill>
              </a:rPr>
              <a:t> DAQ boards </a:t>
            </a:r>
          </a:p>
          <a:p>
            <a:pPr lvl="1"/>
            <a:r>
              <a:rPr lang="en-GB" sz="2200" dirty="0">
                <a:solidFill>
                  <a:srgbClr val="0000FF"/>
                </a:solidFill>
              </a:rPr>
              <a:t>Materials for RPC manufacturing being purchased </a:t>
            </a:r>
          </a:p>
          <a:p>
            <a:pPr lvl="1"/>
            <a:r>
              <a:rPr lang="en-GB" sz="2200" dirty="0">
                <a:solidFill>
                  <a:srgbClr val="0000FF"/>
                </a:solidFill>
              </a:rPr>
              <a:t>TDR / detailed installation plan being completed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Progress on CODEX-</a:t>
            </a:r>
            <a:r>
              <a:rPr lang="en-US" sz="2400" dirty="0">
                <a:solidFill>
                  <a:srgbClr val="FF0000"/>
                </a:solidFill>
              </a:rPr>
              <a:t>b</a:t>
            </a:r>
            <a:r>
              <a:rPr lang="el-GR" sz="2400" dirty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  <a:p>
            <a:pPr lvl="1"/>
            <a:r>
              <a:rPr lang="en-GB" sz="2200" dirty="0">
                <a:solidFill>
                  <a:srgbClr val="0000FF"/>
                </a:solidFill>
              </a:rPr>
              <a:t>Fast simulation framework based on reweighing for fast scanning over detector geometries and tracker configurations </a:t>
            </a:r>
          </a:p>
          <a:p>
            <a:pPr lvl="1"/>
            <a:r>
              <a:rPr lang="en-GB" sz="2200" dirty="0">
                <a:solidFill>
                  <a:srgbClr val="0000FF"/>
                </a:solidFill>
              </a:rPr>
              <a:t>Reconstruction algorithms &amp; fast simulation development </a:t>
            </a:r>
          </a:p>
          <a:p>
            <a:pPr lvl="1"/>
            <a:r>
              <a:rPr lang="en-GB" sz="2200" dirty="0">
                <a:solidFill>
                  <a:srgbClr val="0000FF"/>
                </a:solidFill>
              </a:rPr>
              <a:t>Integration of detector &amp; detector components in Geant4 full simulation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Plan to complete an LOI for the LHCC in 2022 </a:t>
            </a:r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33434-EB04-264A-94AB-50FB7A45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596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1E49F-1485-FF43-A09D-653CAF9E4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-99392"/>
            <a:ext cx="7239000" cy="904875"/>
          </a:xfrm>
        </p:spPr>
        <p:txBody>
          <a:bodyPr/>
          <a:lstStyle/>
          <a:p>
            <a:r>
              <a:rPr lang="en-CH" dirty="0"/>
              <a:t>MATHUSLA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1B916-701C-5845-883A-253DBC85F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B9DB4756-554C-CC4E-8ED8-2F3423FFB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443177"/>
            <a:ext cx="2662417" cy="40515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0A1FE9-54DC-E242-95FD-378F93D009A4}"/>
              </a:ext>
            </a:extLst>
          </p:cNvPr>
          <p:cNvSpPr txBox="1"/>
          <p:nvPr/>
        </p:nvSpPr>
        <p:spPr>
          <a:xfrm>
            <a:off x="251520" y="910306"/>
            <a:ext cx="6491264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MATHUSLA will be build up from 9x9x30m</a:t>
            </a:r>
            <a:r>
              <a:rPr lang="en-CH" baseline="30000" dirty="0">
                <a:solidFill>
                  <a:srgbClr val="FF0000"/>
                </a:solidFill>
              </a:rPr>
              <a:t>3</a:t>
            </a:r>
            <a:r>
              <a:rPr lang="en-CH" dirty="0">
                <a:solidFill>
                  <a:srgbClr val="FF0000"/>
                </a:solidFill>
              </a:rPr>
              <a:t> modules</a:t>
            </a:r>
          </a:p>
          <a:p>
            <a:r>
              <a:rPr lang="en-US" dirty="0">
                <a:solidFill>
                  <a:srgbClr val="0000FF"/>
                </a:solidFill>
              </a:rPr>
              <a:t>• </a:t>
            </a:r>
            <a:r>
              <a:rPr lang="en-CH" dirty="0">
                <a:solidFill>
                  <a:srgbClr val="0000FF"/>
                </a:solidFill>
              </a:rPr>
              <a:t>6-layer tracking/timing detectors at the top</a:t>
            </a:r>
          </a:p>
          <a:p>
            <a:r>
              <a:rPr lang="en-US" dirty="0">
                <a:solidFill>
                  <a:srgbClr val="0000FF"/>
                </a:solidFill>
              </a:rPr>
              <a:t>• </a:t>
            </a:r>
            <a:r>
              <a:rPr lang="en-CH" dirty="0">
                <a:solidFill>
                  <a:srgbClr val="0000FF"/>
                </a:solidFill>
              </a:rPr>
              <a:t>Add</a:t>
            </a:r>
            <a:r>
              <a:rPr lang="en-GB" dirty="0" err="1">
                <a:solidFill>
                  <a:srgbClr val="0000FF"/>
                </a:solidFill>
              </a:rPr>
              <a:t>i</a:t>
            </a:r>
            <a:r>
              <a:rPr lang="en-CH" dirty="0">
                <a:solidFill>
                  <a:srgbClr val="0000FF"/>
                </a:solidFill>
              </a:rPr>
              <a:t>tional double tracking/timing layer at ground level</a:t>
            </a:r>
          </a:p>
          <a:p>
            <a:r>
              <a:rPr lang="en-US" dirty="0">
                <a:solidFill>
                  <a:srgbClr val="0000FF"/>
                </a:solidFill>
              </a:rPr>
              <a:t>• </a:t>
            </a:r>
            <a:r>
              <a:rPr lang="en-CH" dirty="0">
                <a:solidFill>
                  <a:srgbClr val="0000FF"/>
                </a:solidFill>
              </a:rPr>
              <a:t>Double tracking/timing layer at the floor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9D49AD-9BFD-5742-8561-7639CC21AA2A}"/>
              </a:ext>
            </a:extLst>
          </p:cNvPr>
          <p:cNvSpPr txBox="1"/>
          <p:nvPr/>
        </p:nvSpPr>
        <p:spPr>
          <a:xfrm>
            <a:off x="3275856" y="2393593"/>
            <a:ext cx="5795048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Baseline technology: </a:t>
            </a:r>
            <a:r>
              <a:rPr lang="en-GB" dirty="0">
                <a:solidFill>
                  <a:srgbClr val="FF0000"/>
                </a:solidFill>
              </a:rPr>
              <a:t>extruded scintillator bars </a:t>
            </a:r>
          </a:p>
          <a:p>
            <a:r>
              <a:rPr lang="en-GB" dirty="0">
                <a:solidFill>
                  <a:srgbClr val="FF0000"/>
                </a:solidFill>
              </a:rPr>
              <a:t>with wavelength shifting </a:t>
            </a:r>
            <a:r>
              <a:rPr lang="en-GB" dirty="0" err="1">
                <a:solidFill>
                  <a:srgbClr val="FF0000"/>
                </a:solidFill>
              </a:rPr>
              <a:t>fibers</a:t>
            </a:r>
            <a:r>
              <a:rPr lang="en-GB" dirty="0">
                <a:solidFill>
                  <a:srgbClr val="FF0000"/>
                </a:solidFill>
              </a:rPr>
              <a:t> (WLSF) connected</a:t>
            </a:r>
          </a:p>
          <a:p>
            <a:r>
              <a:rPr lang="en-GB" dirty="0">
                <a:solidFill>
                  <a:srgbClr val="FF0000"/>
                </a:solidFill>
              </a:rPr>
              <a:t>to </a:t>
            </a:r>
            <a:r>
              <a:rPr lang="en-GB" dirty="0" err="1">
                <a:solidFill>
                  <a:srgbClr val="FF0000"/>
                </a:solidFill>
              </a:rPr>
              <a:t>SiPMs</a:t>
            </a:r>
            <a:r>
              <a:rPr lang="en-GB" dirty="0">
                <a:solidFill>
                  <a:srgbClr val="0000FF"/>
                </a:solidFill>
              </a:rPr>
              <a:t>. Geometry optimization ongoing</a:t>
            </a:r>
          </a:p>
          <a:p>
            <a:r>
              <a:rPr lang="en-GB" sz="1800" dirty="0">
                <a:solidFill>
                  <a:srgbClr val="0000FF"/>
                </a:solidFill>
              </a:rPr>
              <a:t>-&gt;2018 RPC test-stand feasibility study </a:t>
            </a:r>
            <a:r>
              <a:rPr lang="en-GB" dirty="0">
                <a:solidFill>
                  <a:srgbClr val="0000FF"/>
                </a:solidFill>
              </a:rPr>
              <a:t>(</a:t>
            </a:r>
            <a:r>
              <a:rPr lang="en-GB" sz="1800" dirty="0"/>
              <a:t>2005.02018</a:t>
            </a:r>
            <a:r>
              <a:rPr lang="en-GB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77063D-8BDF-0D4C-96C0-530BC0CC463D}"/>
              </a:ext>
            </a:extLst>
          </p:cNvPr>
          <p:cNvSpPr txBox="1"/>
          <p:nvPr/>
        </p:nvSpPr>
        <p:spPr>
          <a:xfrm>
            <a:off x="3276113" y="4042807"/>
            <a:ext cx="5866799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To reconstruct hit position along scintillator bar: </a:t>
            </a:r>
          </a:p>
          <a:p>
            <a:r>
              <a:rPr lang="en-GB" dirty="0">
                <a:solidFill>
                  <a:srgbClr val="0000FF"/>
                </a:solidFill>
              </a:rPr>
              <a:t>use difference in arrival time between separate </a:t>
            </a:r>
          </a:p>
          <a:p>
            <a:r>
              <a:rPr lang="en-GB" dirty="0">
                <a:solidFill>
                  <a:srgbClr val="0000FF"/>
                </a:solidFill>
              </a:rPr>
              <a:t>measurements at two ends</a:t>
            </a:r>
          </a:p>
          <a:p>
            <a:r>
              <a:rPr lang="en-GB" dirty="0">
                <a:solidFill>
                  <a:srgbClr val="FF0000"/>
                </a:solidFill>
              </a:rPr>
              <a:t>Lab tests ongoing: Target timing resolution ~1 ns </a:t>
            </a:r>
          </a:p>
          <a:p>
            <a:r>
              <a:rPr lang="en-GB" dirty="0">
                <a:solidFill>
                  <a:srgbClr val="0000FF"/>
                </a:solidFill>
              </a:rPr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CH" dirty="0"/>
          </a:p>
        </p:txBody>
      </p:sp>
      <p:pic>
        <p:nvPicPr>
          <p:cNvPr id="17" name="Picture 16" descr="A picture containing diagram&#10;&#10;Description automatically generated">
            <a:extLst>
              <a:ext uri="{FF2B5EF4-FFF2-40B4-BE49-F238E27FC236}">
                <a16:creationId xmlns:a16="http://schemas.microsoft.com/office/drawing/2014/main" id="{DE7BA144-0ABC-854B-A113-D92C3C6EC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416" y="5469259"/>
            <a:ext cx="4788024" cy="984077"/>
          </a:xfrm>
          <a:prstGeom prst="rect">
            <a:avLst/>
          </a:prstGeom>
        </p:spPr>
      </p:pic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871AD8C0-0FA9-EC4E-8EB7-C05EEFF41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040" y="883634"/>
            <a:ext cx="2266544" cy="74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72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211016"/>
              </p:ext>
            </p:extLst>
          </p:nvPr>
        </p:nvGraphicFramePr>
        <p:xfrm>
          <a:off x="0" y="0"/>
          <a:ext cx="9146931" cy="691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16888104" imgH="12770914" progId="">
                  <p:embed/>
                </p:oleObj>
              </mc:Choice>
              <mc:Fallback>
                <p:oleObj name="Image" r:id="rId3" imgW="16888104" imgH="12770914" progId="">
                  <p:embed/>
                  <p:pic>
                    <p:nvPicPr>
                      <p:cNvPr id="8704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6931" cy="691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61443" name="Text Box 3"/>
          <p:cNvSpPr txBox="1">
            <a:spLocks noChangeArrowheads="1"/>
          </p:cNvSpPr>
          <p:nvPr/>
        </p:nvSpPr>
        <p:spPr bwMode="auto">
          <a:xfrm>
            <a:off x="1969477" y="152401"/>
            <a:ext cx="5410200" cy="46166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 dirty="0">
                <a:solidFill>
                  <a:srgbClr val="3366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</a:rPr>
              <a:t>The LHC Machine and Experiments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5064369" y="4443414"/>
            <a:ext cx="674283" cy="338554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LHCf</a:t>
            </a: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1899138" y="5715001"/>
            <a:ext cx="876149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chemeClr val="tx2"/>
                </a:solidFill>
              </a:rPr>
              <a:t>totem</a:t>
            </a: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3491880" y="4509120"/>
            <a:ext cx="11416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800" b="1" dirty="0" err="1">
                <a:solidFill>
                  <a:schemeClr val="tx2"/>
                </a:solidFill>
              </a:rPr>
              <a:t>MoEDAL</a:t>
            </a:r>
            <a:endParaRPr kumimoji="1" lang="en-US" sz="2400" dirty="0">
              <a:solidFill>
                <a:schemeClr val="tx1"/>
              </a:solidFill>
              <a:latin typeface="Arial" pitchFamily="-8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16002" y="147935"/>
            <a:ext cx="6596358" cy="49244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600" dirty="0">
                <a:solidFill>
                  <a:srgbClr val="0000FF"/>
                </a:solidFill>
              </a:rPr>
              <a:t>The Large Hadron Collider and Experiments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8B1FF9-E77E-654B-B1CD-599471A22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28FF31-6493-1342-A349-6E359FBD1503}"/>
              </a:ext>
            </a:extLst>
          </p:cNvPr>
          <p:cNvSpPr txBox="1"/>
          <p:nvPr/>
        </p:nvSpPr>
        <p:spPr>
          <a:xfrm>
            <a:off x="5042352" y="4716493"/>
            <a:ext cx="122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FASER</a:t>
            </a:r>
          </a:p>
          <a:p>
            <a:r>
              <a:rPr lang="en-CH" sz="1600" b="1" dirty="0"/>
              <a:t>SND@LHC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BECC21-C51E-AF45-A432-5CDBBCCEA228}"/>
              </a:ext>
            </a:extLst>
          </p:cNvPr>
          <p:cNvSpPr txBox="1"/>
          <p:nvPr/>
        </p:nvSpPr>
        <p:spPr>
          <a:xfrm>
            <a:off x="1223570" y="6093296"/>
            <a:ext cx="564738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Run-3 started in July after a 3.5 year shutdown</a:t>
            </a:r>
          </a:p>
          <a:p>
            <a:r>
              <a:rPr lang="en-CH" dirty="0">
                <a:solidFill>
                  <a:srgbClr val="FF0000"/>
                </a:solidFill>
              </a:rPr>
              <a:t>             9 experiments are now can take data…</a:t>
            </a:r>
          </a:p>
        </p:txBody>
      </p:sp>
    </p:spTree>
    <p:extLst>
      <p:ext uri="{BB962C8B-B14F-4D97-AF65-F5344CB8AC3E}">
        <p14:creationId xmlns:p14="http://schemas.microsoft.com/office/powerpoint/2010/main" val="64023830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1E49F-1485-FF43-A09D-653CAF9E4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MATHUSLA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1B916-701C-5845-883A-253DBC85F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9BB3BE-C19E-0F4B-A64A-78014B717A68}"/>
              </a:ext>
            </a:extLst>
          </p:cNvPr>
          <p:cNvSpPr txBox="1"/>
          <p:nvPr/>
        </p:nvSpPr>
        <p:spPr>
          <a:xfrm>
            <a:off x="4499992" y="969973"/>
            <a:ext cx="449097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Measurements of cosmic ray showers </a:t>
            </a:r>
          </a:p>
          <a:p>
            <a:r>
              <a:rPr lang="en-GB" dirty="0">
                <a:solidFill>
                  <a:srgbClr val="FF0000"/>
                </a:solidFill>
              </a:rPr>
              <a:t>provide a guaranteed physics return!!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CEE33A-2A8A-4A4A-92D6-C95CA66424BF}"/>
              </a:ext>
            </a:extLst>
          </p:cNvPr>
          <p:cNvSpPr txBox="1"/>
          <p:nvPr/>
        </p:nvSpPr>
        <p:spPr>
          <a:xfrm>
            <a:off x="4572000" y="1866771"/>
            <a:ext cx="4298036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Physics case being made for adding </a:t>
            </a:r>
          </a:p>
          <a:p>
            <a:r>
              <a:rPr lang="en-GB" dirty="0">
                <a:solidFill>
                  <a:srgbClr val="0000FF"/>
                </a:solidFill>
              </a:rPr>
              <a:t>a layer of RPC detector to current </a:t>
            </a:r>
          </a:p>
          <a:p>
            <a:r>
              <a:rPr lang="en-GB" dirty="0">
                <a:solidFill>
                  <a:srgbClr val="0000FF"/>
                </a:solidFill>
              </a:rPr>
              <a:t>scintillator layers for CR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CCD76E-8DF2-0646-A2BA-773E73226517}"/>
              </a:ext>
            </a:extLst>
          </p:cNvPr>
          <p:cNvSpPr txBox="1"/>
          <p:nvPr/>
        </p:nvSpPr>
        <p:spPr>
          <a:xfrm>
            <a:off x="133738" y="3789040"/>
            <a:ext cx="8902758" cy="212365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Significant progress is being achieved on multiple fronts in MATHUSLA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• </a:t>
            </a:r>
            <a:r>
              <a:rPr lang="en-GB" dirty="0"/>
              <a:t> </a:t>
            </a:r>
            <a:r>
              <a:rPr lang="en-GB" sz="1800" dirty="0">
                <a:solidFill>
                  <a:srgbClr val="0000FF"/>
                </a:solidFill>
              </a:rPr>
              <a:t>DAQ design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•</a:t>
            </a:r>
            <a:r>
              <a:rPr lang="en-GB" sz="1800" dirty="0">
                <a:solidFill>
                  <a:srgbClr val="0000FF"/>
                </a:solidFill>
              </a:rPr>
              <a:t>  Detector plane layout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•</a:t>
            </a:r>
            <a:r>
              <a:rPr lang="en-GB" sz="1800" dirty="0">
                <a:solidFill>
                  <a:srgbClr val="0000FF"/>
                </a:solidFill>
              </a:rPr>
              <a:t>  Scintillator/</a:t>
            </a:r>
            <a:r>
              <a:rPr lang="en-GB" sz="1800" dirty="0" err="1">
                <a:solidFill>
                  <a:srgbClr val="0000FF"/>
                </a:solidFill>
              </a:rPr>
              <a:t>fiber</a:t>
            </a:r>
            <a:r>
              <a:rPr lang="en-GB" sz="1800" dirty="0">
                <a:solidFill>
                  <a:srgbClr val="0000FF"/>
                </a:solidFill>
              </a:rPr>
              <a:t>/ </a:t>
            </a:r>
            <a:r>
              <a:rPr lang="en-GB" sz="1800" dirty="0" err="1">
                <a:solidFill>
                  <a:srgbClr val="0000FF"/>
                </a:solidFill>
              </a:rPr>
              <a:t>SiPM</a:t>
            </a:r>
            <a:r>
              <a:rPr lang="en-GB" sz="1800" dirty="0">
                <a:solidFill>
                  <a:srgbClr val="0000FF"/>
                </a:solidFill>
              </a:rPr>
              <a:t> characterization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•</a:t>
            </a:r>
            <a:r>
              <a:rPr lang="en-GB" sz="1800" dirty="0">
                <a:solidFill>
                  <a:srgbClr val="0000FF"/>
                </a:solidFill>
              </a:rPr>
              <a:t>  Simulations of rare backgrounds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•</a:t>
            </a:r>
            <a:r>
              <a:rPr lang="en-GB" sz="1800" dirty="0">
                <a:solidFill>
                  <a:srgbClr val="0000FF"/>
                </a:solidFill>
              </a:rPr>
              <a:t>  Track &amp; vertex reconstruction software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• </a:t>
            </a:r>
            <a:r>
              <a:rPr lang="en-GB" sz="1800" dirty="0">
                <a:solidFill>
                  <a:srgbClr val="0000FF"/>
                </a:solidFill>
              </a:rPr>
              <a:t> Cosmic ray studies</a:t>
            </a:r>
            <a:r>
              <a:rPr lang="en-GB" sz="1800" dirty="0"/>
              <a:t>, </a:t>
            </a:r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89F4F061-6B1A-CC4B-98BD-ACD7980EF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82" y="898686"/>
            <a:ext cx="3646460" cy="27626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BFF268-FAFB-104C-8344-0F3EE9AE6910}"/>
              </a:ext>
            </a:extLst>
          </p:cNvPr>
          <p:cNvSpPr txBox="1"/>
          <p:nvPr/>
        </p:nvSpPr>
        <p:spPr>
          <a:xfrm>
            <a:off x="292878" y="6043420"/>
            <a:ext cx="860831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Plan to finish TDR by end 2022, followed by prototype module construction</a:t>
            </a:r>
          </a:p>
          <a:p>
            <a:r>
              <a:rPr lang="en-GB" dirty="0">
                <a:solidFill>
                  <a:srgbClr val="FF0000"/>
                </a:solidFill>
              </a:rPr>
              <a:t>and tests; next plan towards a full detector for HL-LHC </a:t>
            </a:r>
          </a:p>
        </p:txBody>
      </p:sp>
    </p:spTree>
    <p:extLst>
      <p:ext uri="{BB962C8B-B14F-4D97-AF65-F5344CB8AC3E}">
        <p14:creationId xmlns:p14="http://schemas.microsoft.com/office/powerpoint/2010/main" val="23155380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ED374-74C3-8D43-BFD4-3873713C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8991600" cy="904875"/>
          </a:xfrm>
        </p:spPr>
        <p:txBody>
          <a:bodyPr/>
          <a:lstStyle/>
          <a:p>
            <a:r>
              <a:rPr lang="en-US" dirty="0"/>
              <a:t>Cosmic Rays &amp; </a:t>
            </a:r>
            <a:r>
              <a:rPr lang="en-US" dirty="0" err="1"/>
              <a:t>TeV</a:t>
            </a:r>
            <a:r>
              <a:rPr lang="en-US" dirty="0"/>
              <a:t> Neutrinos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246C1-8FE4-9642-8512-8A0E3FC2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971A15-1F15-3F41-9E18-C2D24EFAD856}"/>
              </a:ext>
            </a:extLst>
          </p:cNvPr>
          <p:cNvSpPr txBox="1"/>
          <p:nvPr/>
        </p:nvSpPr>
        <p:spPr>
          <a:xfrm>
            <a:off x="107504" y="836712"/>
            <a:ext cx="434099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MATHUSLA</a:t>
            </a:r>
            <a:r>
              <a:rPr lang="en-US" dirty="0">
                <a:solidFill>
                  <a:srgbClr val="0000FF"/>
                </a:solidFill>
              </a:rPr>
              <a:t> and </a:t>
            </a:r>
            <a:r>
              <a:rPr lang="en-US" dirty="0">
                <a:solidFill>
                  <a:srgbClr val="FF0000"/>
                </a:solidFill>
              </a:rPr>
              <a:t>ANUBIS </a:t>
            </a:r>
            <a:r>
              <a:rPr lang="en-US" dirty="0">
                <a:solidFill>
                  <a:srgbClr val="0000FF"/>
                </a:solidFill>
              </a:rPr>
              <a:t> ‘on surface’</a:t>
            </a:r>
          </a:p>
          <a:p>
            <a:r>
              <a:rPr lang="en-US" dirty="0">
                <a:solidFill>
                  <a:srgbClr val="0000FF"/>
                </a:solidFill>
              </a:rPr>
              <a:t>Cosmic Ray measurements possible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3EC46FA-60A8-7143-B32D-41D3A38A8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16" y="1556792"/>
            <a:ext cx="4094452" cy="197293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BE4F6A6-01F1-8D45-8E14-E39757C912FE}"/>
              </a:ext>
            </a:extLst>
          </p:cNvPr>
          <p:cNvCxnSpPr>
            <a:cxnSpLocks/>
          </p:cNvCxnSpPr>
          <p:nvPr/>
        </p:nvCxnSpPr>
        <p:spPr bwMode="auto">
          <a:xfrm>
            <a:off x="1871700" y="1556792"/>
            <a:ext cx="396044" cy="911967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34913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E9435-0B5E-914C-9671-A2B1462009A8}"/>
              </a:ext>
            </a:extLst>
          </p:cNvPr>
          <p:cNvCxnSpPr>
            <a:cxnSpLocks/>
          </p:cNvCxnSpPr>
          <p:nvPr/>
        </p:nvCxnSpPr>
        <p:spPr bwMode="auto">
          <a:xfrm>
            <a:off x="1763688" y="1556792"/>
            <a:ext cx="306034" cy="95193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34913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02FAC9D-1A8B-CC48-87EA-E2D424DC3BB4}"/>
              </a:ext>
            </a:extLst>
          </p:cNvPr>
          <p:cNvSpPr txBox="1"/>
          <p:nvPr/>
        </p:nvSpPr>
        <p:spPr>
          <a:xfrm>
            <a:off x="899592" y="1556792"/>
            <a:ext cx="8595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34913D"/>
                </a:solidFill>
              </a:rPr>
              <a:t>Cosmic rays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3E178D-00FF-694E-BCA3-79D11C2905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5048974"/>
            <a:ext cx="2426189" cy="16923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661618-A628-B74B-83F9-78E7DF0625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272" y="3603116"/>
            <a:ext cx="4534736" cy="14458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03E416-C08F-E041-98BD-27AEC091A0E9}"/>
              </a:ext>
            </a:extLst>
          </p:cNvPr>
          <p:cNvSpPr txBox="1"/>
          <p:nvPr/>
        </p:nvSpPr>
        <p:spPr>
          <a:xfrm>
            <a:off x="2987824" y="5242873"/>
            <a:ext cx="1298753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particle</a:t>
            </a:r>
          </a:p>
          <a:p>
            <a:r>
              <a:rPr lang="en-US" dirty="0">
                <a:solidFill>
                  <a:srgbClr val="0000FF"/>
                </a:solidFill>
              </a:rPr>
              <a:t>density </a:t>
            </a:r>
          </a:p>
          <a:p>
            <a:r>
              <a:rPr lang="en-US" dirty="0">
                <a:solidFill>
                  <a:srgbClr val="0000FF"/>
                </a:solidFill>
              </a:rPr>
              <a:t>in 10</a:t>
            </a:r>
            <a:r>
              <a:rPr lang="en-US" baseline="30000" dirty="0">
                <a:solidFill>
                  <a:srgbClr val="0000FF"/>
                </a:solidFill>
              </a:rPr>
              <a:t>15</a:t>
            </a:r>
            <a:r>
              <a:rPr lang="en-US" dirty="0">
                <a:solidFill>
                  <a:srgbClr val="0000FF"/>
                </a:solidFill>
              </a:rPr>
              <a:t> eV</a:t>
            </a:r>
          </a:p>
          <a:p>
            <a:r>
              <a:rPr lang="en-US" dirty="0" err="1">
                <a:solidFill>
                  <a:srgbClr val="0000FF"/>
                </a:solidFill>
              </a:rPr>
              <a:t>airshower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A5398E-7602-704A-3EDB-1B47B85240F1}"/>
              </a:ext>
            </a:extLst>
          </p:cNvPr>
          <p:cNvSpPr txBox="1"/>
          <p:nvPr/>
        </p:nvSpPr>
        <p:spPr>
          <a:xfrm>
            <a:off x="4678164" y="764704"/>
            <a:ext cx="4315027" cy="60324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Topics under study in MATHUSLA – </a:t>
            </a:r>
          </a:p>
          <a:p>
            <a:r>
              <a:rPr lang="en-CH" dirty="0">
                <a:solidFill>
                  <a:srgbClr val="FF0000"/>
                </a:solidFill>
              </a:rPr>
              <a:t>like KASCADE but with full coverage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sz="1800" dirty="0">
                <a:solidFill>
                  <a:srgbClr val="0000FF"/>
                </a:solidFill>
              </a:rPr>
              <a:t>● Add RPC Layer for CR studies?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● </a:t>
            </a:r>
            <a:r>
              <a:rPr lang="en-GB" sz="1800" dirty="0">
                <a:solidFill>
                  <a:srgbClr val="0000FF"/>
                </a:solidFill>
              </a:rPr>
              <a:t>V</a:t>
            </a:r>
            <a:r>
              <a:rPr lang="en-CH" sz="1800" dirty="0">
                <a:solidFill>
                  <a:srgbClr val="0000FF"/>
                </a:solidFill>
              </a:rPr>
              <a:t>ertical Detector layers?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● Tailored electronics for CR studies…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FF0000"/>
                </a:solidFill>
              </a:rPr>
              <a:t>Possible Physics Study Topics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sz="1800" dirty="0">
                <a:solidFill>
                  <a:srgbClr val="0000FF"/>
                </a:solidFill>
              </a:rPr>
              <a:t>● Primary CR spectra and composition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● Cosmic Ray Anisotropies/point sources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● Highly inclined showers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● Studies of EAS/hadronic int. models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● High Multiplicity Muon Bundels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● Combine with CMS experiment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● …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FF0000"/>
                </a:solidFill>
              </a:rPr>
              <a:t>MATHUSLA: </a:t>
            </a:r>
            <a:r>
              <a:rPr lang="en-CH" dirty="0">
                <a:solidFill>
                  <a:srgbClr val="0000FF"/>
                </a:solidFill>
              </a:rPr>
              <a:t>Detailed report on CR </a:t>
            </a:r>
          </a:p>
          <a:p>
            <a:r>
              <a:rPr lang="en-CH" dirty="0">
                <a:solidFill>
                  <a:srgbClr val="0000FF"/>
                </a:solidFill>
              </a:rPr>
              <a:t>  studies in preparation</a:t>
            </a:r>
          </a:p>
          <a:p>
            <a:r>
              <a:rPr lang="en-CH" dirty="0">
                <a:solidFill>
                  <a:srgbClr val="FF0000"/>
                </a:solidFill>
              </a:rPr>
              <a:t>ANUBIS: </a:t>
            </a:r>
            <a:r>
              <a:rPr lang="en-CH" dirty="0">
                <a:solidFill>
                  <a:srgbClr val="0000FF"/>
                </a:solidFill>
              </a:rPr>
              <a:t>To be looked into ..</a:t>
            </a:r>
          </a:p>
        </p:txBody>
      </p:sp>
    </p:spTree>
    <p:extLst>
      <p:ext uri="{BB962C8B-B14F-4D97-AF65-F5344CB8AC3E}">
        <p14:creationId xmlns:p14="http://schemas.microsoft.com/office/powerpoint/2010/main" val="27516439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85C52-F3A6-CB46-B7F4-4FD6F6F23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ANUBIS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B7E6D-61E4-8243-8273-D1367DBF7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688" y="908720"/>
            <a:ext cx="8686800" cy="5832648"/>
          </a:xfrm>
          <a:solidFill>
            <a:schemeClr val="bg1"/>
          </a:solidFill>
        </p:spPr>
        <p:txBody>
          <a:bodyPr/>
          <a:lstStyle/>
          <a:p>
            <a:r>
              <a:rPr lang="en-CH" sz="2200" dirty="0">
                <a:solidFill>
                  <a:srgbClr val="0000FF"/>
                </a:solidFill>
              </a:rPr>
              <a:t>The ANUBIS (</a:t>
            </a:r>
            <a:r>
              <a:rPr lang="en-CH" sz="2200" dirty="0">
                <a:solidFill>
                  <a:srgbClr val="FF0000"/>
                </a:solidFill>
              </a:rPr>
              <a:t>AN</a:t>
            </a:r>
            <a:r>
              <a:rPr lang="en-CH" sz="2200" dirty="0">
                <a:solidFill>
                  <a:srgbClr val="0000FF"/>
                </a:solidFill>
              </a:rPr>
              <a:t> </a:t>
            </a:r>
            <a:r>
              <a:rPr lang="en-CH" sz="2200" dirty="0">
                <a:solidFill>
                  <a:srgbClr val="FF0000"/>
                </a:solidFill>
              </a:rPr>
              <a:t>U</a:t>
            </a:r>
            <a:r>
              <a:rPr lang="en-CH" sz="2200" dirty="0">
                <a:solidFill>
                  <a:srgbClr val="0000FF"/>
                </a:solidFill>
              </a:rPr>
              <a:t>nderground </a:t>
            </a:r>
            <a:r>
              <a:rPr lang="en-CH" sz="2200" dirty="0">
                <a:solidFill>
                  <a:srgbClr val="FF0000"/>
                </a:solidFill>
              </a:rPr>
              <a:t>B</a:t>
            </a:r>
            <a:r>
              <a:rPr lang="en-CH" sz="2200" dirty="0">
                <a:solidFill>
                  <a:srgbClr val="0000FF"/>
                </a:solidFill>
              </a:rPr>
              <a:t>elayed </a:t>
            </a:r>
            <a:r>
              <a:rPr lang="en-CH" sz="2200" dirty="0">
                <a:solidFill>
                  <a:srgbClr val="FF0000"/>
                </a:solidFill>
              </a:rPr>
              <a:t>I</a:t>
            </a:r>
            <a:r>
              <a:rPr lang="en-CH" sz="2200" dirty="0">
                <a:solidFill>
                  <a:srgbClr val="0000FF"/>
                </a:solidFill>
              </a:rPr>
              <a:t>n-</a:t>
            </a:r>
            <a:r>
              <a:rPr lang="en-CH" sz="2200" dirty="0">
                <a:solidFill>
                  <a:srgbClr val="FF0000"/>
                </a:solidFill>
              </a:rPr>
              <a:t>S</a:t>
            </a:r>
            <a:r>
              <a:rPr lang="en-CH" sz="2200" dirty="0">
                <a:solidFill>
                  <a:srgbClr val="0000FF"/>
                </a:solidFill>
              </a:rPr>
              <a:t>haft) search experiment </a:t>
            </a:r>
            <a:r>
              <a:rPr lang="en-CH" sz="2200" dirty="0">
                <a:solidFill>
                  <a:srgbClr val="FF0000"/>
                </a:solidFill>
              </a:rPr>
              <a:t>will probe neutral LLPs with decay lenghts &gt; 1m and masses &gt; 1 GeV</a:t>
            </a:r>
          </a:p>
          <a:p>
            <a:r>
              <a:rPr lang="en-GB" sz="2200" dirty="0">
                <a:solidFill>
                  <a:srgbClr val="0000FF"/>
                </a:solidFill>
              </a:rPr>
              <a:t>Sensitivity to large decay lengths is established by instrumenting a large decay volume (e.g. the ATLAS cavern + service shaft)</a:t>
            </a:r>
            <a:endParaRPr lang="en-CH" sz="22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B4D43-5DFD-F841-8AB1-19F874519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9" name="Content Placeholder 5" descr="A picture containing text, bed&#10;&#10;Description automatically generated">
            <a:extLst>
              <a:ext uri="{FF2B5EF4-FFF2-40B4-BE49-F238E27FC236}">
                <a16:creationId xmlns:a16="http://schemas.microsoft.com/office/drawing/2014/main" id="{5692CEFB-FD71-B146-B3DC-D38A4D0E3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7544" y="2880518"/>
            <a:ext cx="5802646" cy="350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B3EEEC-3D1D-D74E-8B21-0F56DBF8138B}"/>
              </a:ext>
            </a:extLst>
          </p:cNvPr>
          <p:cNvSpPr txBox="1"/>
          <p:nvPr/>
        </p:nvSpPr>
        <p:spPr>
          <a:xfrm>
            <a:off x="6414206" y="2995205"/>
            <a:ext cx="245210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Optimization and G4 </a:t>
            </a:r>
            <a:r>
              <a:rPr lang="en-GB" dirty="0"/>
              <a:t>b</a:t>
            </a:r>
            <a:r>
              <a:rPr lang="en-CH" dirty="0"/>
              <a:t>ased simulation studies </a:t>
            </a:r>
            <a:r>
              <a:rPr lang="en-GB" dirty="0"/>
              <a:t>o</a:t>
            </a:r>
            <a:r>
              <a:rPr lang="en-CH" dirty="0"/>
              <a:t>ngoing</a:t>
            </a:r>
          </a:p>
          <a:p>
            <a:endParaRPr lang="en-CH" dirty="0"/>
          </a:p>
          <a:p>
            <a:r>
              <a:rPr lang="en-GB" dirty="0"/>
              <a:t>P</a:t>
            </a:r>
            <a:r>
              <a:rPr lang="en-CH" dirty="0"/>
              <a:t>lan:</a:t>
            </a:r>
          </a:p>
          <a:p>
            <a:r>
              <a:rPr lang="en-US" dirty="0">
                <a:solidFill>
                  <a:srgbClr val="0000FF"/>
                </a:solidFill>
              </a:rPr>
              <a:t>• </a:t>
            </a:r>
            <a:r>
              <a:rPr lang="en-US" dirty="0" err="1">
                <a:solidFill>
                  <a:srgbClr val="0000FF"/>
                </a:solidFill>
              </a:rPr>
              <a:t>proANUBIS</a:t>
            </a:r>
            <a:r>
              <a:rPr lang="en-US" dirty="0">
                <a:solidFill>
                  <a:srgbClr val="0000FF"/>
                </a:solidFill>
              </a:rPr>
              <a:t> for </a:t>
            </a:r>
          </a:p>
          <a:p>
            <a:r>
              <a:rPr lang="en-US" dirty="0">
                <a:solidFill>
                  <a:srgbClr val="0000FF"/>
                </a:solidFill>
              </a:rPr>
              <a:t>  background study</a:t>
            </a:r>
          </a:p>
          <a:p>
            <a:r>
              <a:rPr lang="en-US" dirty="0">
                <a:solidFill>
                  <a:srgbClr val="0000FF"/>
                </a:solidFill>
              </a:rPr>
              <a:t>• EOI to LHCC in </a:t>
            </a:r>
          </a:p>
          <a:p>
            <a:r>
              <a:rPr lang="en-US" dirty="0">
                <a:solidFill>
                  <a:srgbClr val="0000FF"/>
                </a:solidFill>
              </a:rPr>
              <a:t>  due time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22362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F2AF3-AB3B-4C4D-BE1D-E3B93D521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r>
              <a:rPr lang="en-CH" dirty="0"/>
              <a:t>ANUBIS</a:t>
            </a:r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E5A3E0E0-09CC-8B4E-AE0F-352E0F3F29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115916"/>
            <a:ext cx="8534400" cy="483336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16EA3-0B03-D046-996E-B0423D9F7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C33E64-19A7-524A-9F00-48291F7A6534}"/>
              </a:ext>
            </a:extLst>
          </p:cNvPr>
          <p:cNvSpPr txBox="1"/>
          <p:nvPr/>
        </p:nvSpPr>
        <p:spPr>
          <a:xfrm>
            <a:off x="471467" y="6021288"/>
            <a:ext cx="7466146" cy="64633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</a:rPr>
              <a:t>More information on </a:t>
            </a:r>
          </a:p>
          <a:p>
            <a:r>
              <a:rPr lang="en-GB" sz="1800" dirty="0"/>
              <a:t>https://</a:t>
            </a:r>
            <a:r>
              <a:rPr lang="en-GB" sz="1800" dirty="0" err="1"/>
              <a:t>twiki.cern.ch</a:t>
            </a:r>
            <a:r>
              <a:rPr lang="en-GB" sz="1800" dirty="0"/>
              <a:t>/</a:t>
            </a:r>
            <a:r>
              <a:rPr lang="en-GB" sz="1800" dirty="0" err="1"/>
              <a:t>twiki</a:t>
            </a:r>
            <a:r>
              <a:rPr lang="en-GB" sz="1800" dirty="0"/>
              <a:t>/bin/view/ANUBIS/</a:t>
            </a:r>
            <a:r>
              <a:rPr lang="en-GB" sz="1800" dirty="0" err="1"/>
              <a:t>WebHome#Current_efforts</a:t>
            </a:r>
            <a:endParaRPr lang="en-CH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3CA745-0EBC-BE4E-8EAB-C5B1EDF5B8F5}"/>
              </a:ext>
            </a:extLst>
          </p:cNvPr>
          <p:cNvSpPr txBox="1"/>
          <p:nvPr/>
        </p:nvSpPr>
        <p:spPr>
          <a:xfrm>
            <a:off x="3114191" y="829161"/>
            <a:ext cx="5974264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</a:rPr>
              <a:t>ProANUBIS</a:t>
            </a:r>
            <a:r>
              <a:rPr lang="en-GB" dirty="0">
                <a:solidFill>
                  <a:srgbClr val="0000FF"/>
                </a:solidFill>
              </a:rPr>
              <a:t>, a 2x1x1 m</a:t>
            </a:r>
            <a:r>
              <a:rPr lang="en-GB" baseline="30000" dirty="0">
                <a:solidFill>
                  <a:srgbClr val="0000FF"/>
                </a:solidFill>
              </a:rPr>
              <a:t>3</a:t>
            </a:r>
            <a:r>
              <a:rPr lang="en-GB" dirty="0">
                <a:solidFill>
                  <a:srgbClr val="0000FF"/>
                </a:solidFill>
              </a:rPr>
              <a:t> prototype of one tracking </a:t>
            </a:r>
          </a:p>
          <a:p>
            <a:r>
              <a:rPr lang="en-GB" dirty="0">
                <a:solidFill>
                  <a:srgbClr val="0000FF"/>
                </a:solidFill>
              </a:rPr>
              <a:t>station unit module for ANUBIS based on BIS-7/8 </a:t>
            </a:r>
          </a:p>
          <a:p>
            <a:r>
              <a:rPr lang="en-GB" dirty="0">
                <a:solidFill>
                  <a:srgbClr val="0000FF"/>
                </a:solidFill>
              </a:rPr>
              <a:t>RPC technology or a Phase 2 upgrade technology</a:t>
            </a:r>
            <a:endParaRPr lang="en-CH" dirty="0">
              <a:solidFill>
                <a:srgbClr val="0000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E246C3-43C5-194A-AD5E-D5FED3E9043A}"/>
              </a:ext>
            </a:extLst>
          </p:cNvPr>
          <p:cNvSpPr txBox="1"/>
          <p:nvPr/>
        </p:nvSpPr>
        <p:spPr>
          <a:xfrm>
            <a:off x="3851920" y="5085184"/>
            <a:ext cx="461017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Goal to install proANUBIS during Run 3</a:t>
            </a:r>
          </a:p>
          <a:p>
            <a:r>
              <a:rPr lang="en-GB" dirty="0"/>
              <a:t>a</a:t>
            </a:r>
            <a:r>
              <a:rPr lang="en-CH" dirty="0"/>
              <a:t>s demonstrator; study backgrounds</a:t>
            </a:r>
          </a:p>
        </p:txBody>
      </p:sp>
    </p:spTree>
    <p:extLst>
      <p:ext uri="{BB962C8B-B14F-4D97-AF65-F5344CB8AC3E}">
        <p14:creationId xmlns:p14="http://schemas.microsoft.com/office/powerpoint/2010/main" val="20544574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42DB4D-311A-F246-EC58-E38C83D10B9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33</a:t>
            </a:fld>
            <a:endParaRPr lang="en-CH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41A36E0-EB42-1999-1CAF-EDA2B6017D4A}"/>
              </a:ext>
            </a:extLst>
          </p:cNvPr>
          <p:cNvSpPr txBox="1">
            <a:spLocks/>
          </p:cNvSpPr>
          <p:nvPr/>
        </p:nvSpPr>
        <p:spPr>
          <a:xfrm>
            <a:off x="990600" y="3845"/>
            <a:ext cx="7239000" cy="904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CH" kern="0" dirty="0"/>
              <a:t>Data taking in TI18 </a:t>
            </a:r>
          </a:p>
        </p:txBody>
      </p:sp>
      <p:pic>
        <p:nvPicPr>
          <p:cNvPr id="6" name="Picture 5" descr="Graphical user interface, chart, table, Excel&#10;&#10;Description automatically generated">
            <a:extLst>
              <a:ext uri="{FF2B5EF4-FFF2-40B4-BE49-F238E27FC236}">
                <a16:creationId xmlns:a16="http://schemas.microsoft.com/office/drawing/2014/main" id="{2AEC2BA2-FA84-ED68-794D-6ED640F33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82988"/>
            <a:ext cx="9036496" cy="468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92335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New Physics Hunters @ the LHC</a:t>
            </a:r>
          </a:p>
        </p:txBody>
      </p:sp>
      <p:pic>
        <p:nvPicPr>
          <p:cNvPr id="3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334000" cy="317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Espace réservé du contenu 4" descr="Screen shot 2012-07-11 at 3.0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42632" y="3429000"/>
            <a:ext cx="487756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410200" y="1371600"/>
            <a:ext cx="2749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ATLAS experiment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477000" y="3068960"/>
            <a:ext cx="25442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CMS experiment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1000" y="4114800"/>
            <a:ext cx="357589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…And also </a:t>
            </a:r>
            <a:r>
              <a:rPr lang="en-GB" dirty="0" err="1"/>
              <a:t>LHCb</a:t>
            </a:r>
            <a:r>
              <a:rPr lang="en-GB" dirty="0"/>
              <a:t> and </a:t>
            </a:r>
            <a:r>
              <a:rPr lang="en-GB" dirty="0" err="1"/>
              <a:t>MoEDAL</a:t>
            </a:r>
            <a:endParaRPr lang="en-GB" dirty="0"/>
          </a:p>
        </p:txBody>
      </p:sp>
      <p:pic>
        <p:nvPicPr>
          <p:cNvPr id="10" name="Image 9" descr="Screen Shot 2016-06-12 at 14.36.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72000"/>
            <a:ext cx="3405881" cy="22098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95009-0D38-9F4F-873D-A9DF14681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2C920-028E-2946-AE60-1B44A995154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913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So far no new physics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0" y="5334000"/>
            <a:ext cx="459768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No signal of new physics so far!!</a:t>
            </a:r>
          </a:p>
        </p:txBody>
      </p:sp>
      <p:sp>
        <p:nvSpPr>
          <p:cNvPr id="16" name="ZoneTexte 4">
            <a:extLst>
              <a:ext uri="{FF2B5EF4-FFF2-40B4-BE49-F238E27FC236}">
                <a16:creationId xmlns:a16="http://schemas.microsoft.com/office/drawing/2014/main" id="{BA6C0407-9385-5048-98A4-6F294A14BCA6}"/>
              </a:ext>
            </a:extLst>
          </p:cNvPr>
          <p:cNvSpPr txBox="1"/>
          <p:nvPr/>
        </p:nvSpPr>
        <p:spPr>
          <a:xfrm>
            <a:off x="6566202" y="1295400"/>
            <a:ext cx="2326278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Classical Searches</a:t>
            </a:r>
          </a:p>
          <a:p>
            <a:pPr>
              <a:buFontTx/>
              <a:buChar char="-"/>
            </a:pPr>
            <a:r>
              <a:rPr lang="en-GB" dirty="0" err="1">
                <a:solidFill>
                  <a:srgbClr val="0000FF"/>
                </a:solidFill>
              </a:rPr>
              <a:t>Superymmetry</a:t>
            </a:r>
            <a:endParaRPr lang="en-GB" dirty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en-GB" dirty="0">
                <a:solidFill>
                  <a:srgbClr val="0000FF"/>
                </a:solidFill>
              </a:rPr>
              <a:t>Exotica</a:t>
            </a:r>
          </a:p>
          <a:p>
            <a:pPr>
              <a:buFontTx/>
              <a:buChar char="-"/>
            </a:pPr>
            <a:r>
              <a:rPr lang="en-GB" dirty="0" err="1">
                <a:solidFill>
                  <a:srgbClr val="0000FF"/>
                </a:solidFill>
              </a:rPr>
              <a:t>Flavor</a:t>
            </a:r>
            <a:r>
              <a:rPr lang="en-GB" dirty="0">
                <a:solidFill>
                  <a:srgbClr val="0000FF"/>
                </a:solidFill>
              </a:rPr>
              <a:t> Universality</a:t>
            </a:r>
          </a:p>
          <a:p>
            <a:pPr>
              <a:buFontTx/>
              <a:buChar char="-"/>
            </a:pPr>
            <a:r>
              <a:rPr lang="en-GB" dirty="0">
                <a:solidFill>
                  <a:srgbClr val="0000FF"/>
                </a:solidFill>
              </a:rPr>
              <a:t>…</a:t>
            </a:r>
          </a:p>
        </p:txBody>
      </p:sp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99A8AB6-ECEC-1590-2FE5-4D34254DF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2475"/>
            <a:ext cx="5894863" cy="4116685"/>
          </a:xfrm>
          <a:prstGeom prst="rect">
            <a:avLst/>
          </a:prstGeom>
        </p:spPr>
      </p:pic>
      <p:pic>
        <p:nvPicPr>
          <p:cNvPr id="13" name="Image 6" descr="Screen Shot 2016-08-16 at 13.24.47.png">
            <a:extLst>
              <a:ext uri="{FF2B5EF4-FFF2-40B4-BE49-F238E27FC236}">
                <a16:creationId xmlns:a16="http://schemas.microsoft.com/office/drawing/2014/main" id="{E8A6FA6B-73A4-B397-7FE4-A9A80EBDB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3352800"/>
            <a:ext cx="4666624" cy="3505200"/>
          </a:xfrm>
          <a:prstGeom prst="rect">
            <a:avLst/>
          </a:prstGeom>
        </p:spPr>
      </p:pic>
      <p:pic>
        <p:nvPicPr>
          <p:cNvPr id="9" name="Picture 8" descr="Chart, timeline&#10;&#10;Description automatically generated">
            <a:extLst>
              <a:ext uri="{FF2B5EF4-FFF2-40B4-BE49-F238E27FC236}">
                <a16:creationId xmlns:a16="http://schemas.microsoft.com/office/drawing/2014/main" id="{4D028B37-52E5-CCAD-3D17-20D2ED61D1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0080" y="3356992"/>
            <a:ext cx="4683919" cy="35010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B3C23A-CCAE-5904-AD44-A99280B38D7A}"/>
              </a:ext>
            </a:extLst>
          </p:cNvPr>
          <p:cNvSpPr txBox="1"/>
          <p:nvPr/>
        </p:nvSpPr>
        <p:spPr>
          <a:xfrm>
            <a:off x="416755" y="6075839"/>
            <a:ext cx="376417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sz="1800" dirty="0"/>
              <a:t>LFU “violation” in LHCb intruiging…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12179"/>
            <a:ext cx="9296400" cy="904875"/>
          </a:xfrm>
        </p:spPr>
        <p:txBody>
          <a:bodyPr/>
          <a:lstStyle/>
          <a:p>
            <a:r>
              <a:rPr lang="en-GB" dirty="0"/>
              <a:t>Are we leaving no stones unturned?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105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0000FF"/>
                </a:solidFill>
              </a:rPr>
              <a:t>The LHC BSM searches are indispensable and should be continued in the new energy regime and with increasing statistics (higher mass, lower couplings)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But are we looking at the right place and do we leave not stones unturned? </a:t>
            </a:r>
            <a:r>
              <a:rPr lang="en-GB" sz="2400" dirty="0">
                <a:solidFill>
                  <a:srgbClr val="FF0000"/>
                </a:solidFill>
              </a:rPr>
              <a:t>-&gt;  Recent focus on long lived particles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Time for more effort in thinking of complementary searches</a:t>
            </a:r>
            <a:r>
              <a:rPr lang="en-GB" sz="2400" dirty="0">
                <a:solidFill>
                  <a:srgbClr val="FF0000"/>
                </a:solidFill>
              </a:rPr>
              <a:t>:  -&gt; What could the LHC miss with the present detectors?</a:t>
            </a:r>
          </a:p>
        </p:txBody>
      </p:sp>
      <p:pic>
        <p:nvPicPr>
          <p:cNvPr id="4" name="Image 3" descr="Screen Shot 2015-11-09 at 02.48.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862" y="4191000"/>
            <a:ext cx="3747852" cy="2743200"/>
          </a:xfrm>
          <a:prstGeom prst="rect">
            <a:avLst/>
          </a:prstGeom>
        </p:spPr>
      </p:pic>
      <p:pic>
        <p:nvPicPr>
          <p:cNvPr id="5" name="Espace réservé du contenu 3" descr="Screen Shot 2014-12-10 at 4.32.5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" y="4191000"/>
            <a:ext cx="384585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09600" y="4267200"/>
            <a:ext cx="399480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/>
              <a:t>Are we looking at the right place?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486400" y="4267200"/>
            <a:ext cx="317852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Leave no stone unturned!!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4B331F4-DB2B-8649-A61B-B8019E673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8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3048000"/>
            <a:ext cx="7562800" cy="904875"/>
          </a:xfrm>
        </p:spPr>
        <p:txBody>
          <a:bodyPr/>
          <a:lstStyle/>
          <a:p>
            <a:r>
              <a:rPr lang="en-GB" dirty="0"/>
              <a:t>New Experimental Proposals: Searching for Long Lived Particles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378770-EE3E-F048-B3BA-FD8C92FD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Image 9" descr="Screen Shot 2018-09-30 at 16.03.04.png">
            <a:extLst>
              <a:ext uri="{FF2B5EF4-FFF2-40B4-BE49-F238E27FC236}">
                <a16:creationId xmlns:a16="http://schemas.microsoft.com/office/drawing/2014/main" id="{C9B01F9A-DE42-E24E-A4DD-B736B7B9F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56" y="4828381"/>
            <a:ext cx="8307724" cy="5465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DAA3C0-4F5E-2C5C-E946-4519FB83EDC4}"/>
              </a:ext>
            </a:extLst>
          </p:cNvPr>
          <p:cNvSpPr txBox="1"/>
          <p:nvPr/>
        </p:nvSpPr>
        <p:spPr>
          <a:xfrm>
            <a:off x="1187624" y="5768181"/>
            <a:ext cx="716285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Symbol" pitchFamily="2" charset="2"/>
              <a:buChar char="Þ"/>
            </a:pPr>
            <a:r>
              <a:rPr lang="en-CH" dirty="0">
                <a:solidFill>
                  <a:srgbClr val="0000FF"/>
                </a:solidFill>
              </a:rPr>
              <a:t>Opportunities for forward QCD measurements at the LHC </a:t>
            </a:r>
          </a:p>
          <a:p>
            <a:r>
              <a:rPr lang="en-CH" dirty="0">
                <a:solidFill>
                  <a:srgbClr val="0000FF"/>
                </a:solidFill>
              </a:rPr>
              <a:t>                and measurements of Cosmic Rays </a:t>
            </a:r>
          </a:p>
        </p:txBody>
      </p:sp>
    </p:spTree>
    <p:extLst>
      <p:ext uri="{BB962C8B-B14F-4D97-AF65-F5344CB8AC3E}">
        <p14:creationId xmlns:p14="http://schemas.microsoft.com/office/powerpoint/2010/main" val="652678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BB390-7D87-4542-966E-071679DD6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New Directions/Experiments</a:t>
            </a:r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B9B29680-8B44-BD4E-83F5-FA06302374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821" y="1009688"/>
            <a:ext cx="8514659" cy="515258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B1D413-E1F4-C346-BD48-34F624449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8EEB5C-DA9E-1B42-AA44-F29DED6EA28B}"/>
              </a:ext>
            </a:extLst>
          </p:cNvPr>
          <p:cNvSpPr txBox="1"/>
          <p:nvPr/>
        </p:nvSpPr>
        <p:spPr>
          <a:xfrm>
            <a:off x="4572000" y="866182"/>
            <a:ext cx="2031325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ANUBIS</a:t>
            </a:r>
          </a:p>
          <a:p>
            <a:r>
              <a:rPr lang="en-CH" dirty="0"/>
              <a:t>MATHUSLA</a:t>
            </a:r>
          </a:p>
          <a:p>
            <a:r>
              <a:rPr lang="en-CH" dirty="0"/>
              <a:t>CODEX-b</a:t>
            </a:r>
          </a:p>
          <a:p>
            <a:r>
              <a:rPr lang="en-CH" dirty="0">
                <a:solidFill>
                  <a:srgbClr val="FF0000"/>
                </a:solidFill>
              </a:rPr>
              <a:t>MILLIQAN </a:t>
            </a:r>
          </a:p>
          <a:p>
            <a:r>
              <a:rPr lang="en-CH" dirty="0">
                <a:solidFill>
                  <a:srgbClr val="FF0000"/>
                </a:solidFill>
              </a:rPr>
              <a:t>MAPP (MoEDAL)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300F7-B6C4-6E46-93DA-2A808A8A7FDD}"/>
              </a:ext>
            </a:extLst>
          </p:cNvPr>
          <p:cNvSpPr txBox="1"/>
          <p:nvPr/>
        </p:nvSpPr>
        <p:spPr>
          <a:xfrm>
            <a:off x="7604098" y="2497398"/>
            <a:ext cx="1414683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FASER(𝛎)</a:t>
            </a:r>
          </a:p>
          <a:p>
            <a:r>
              <a:rPr lang="en-CH" dirty="0">
                <a:solidFill>
                  <a:srgbClr val="FF0000"/>
                </a:solidFill>
              </a:rPr>
              <a:t>SND@LHC</a:t>
            </a:r>
          </a:p>
          <a:p>
            <a:r>
              <a:rPr lang="en-CH" dirty="0"/>
              <a:t>FACET</a:t>
            </a:r>
          </a:p>
          <a:p>
            <a:r>
              <a:rPr lang="en-CH" dirty="0"/>
              <a:t>FPF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E62CC7-BFF2-0944-BFF9-77303A198DD1}"/>
              </a:ext>
            </a:extLst>
          </p:cNvPr>
          <p:cNvSpPr txBox="1"/>
          <p:nvPr/>
        </p:nvSpPr>
        <p:spPr>
          <a:xfrm>
            <a:off x="251520" y="6269250"/>
            <a:ext cx="873809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“Transverse Experiments” have minimal to no impact on the LHC machine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D70EE1-0E2B-D64A-99BF-BBFE38AD9C85}"/>
              </a:ext>
            </a:extLst>
          </p:cNvPr>
          <p:cNvSpPr txBox="1"/>
          <p:nvPr/>
        </p:nvSpPr>
        <p:spPr>
          <a:xfrm>
            <a:off x="5233840" y="4031193"/>
            <a:ext cx="3010568" cy="206210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Examples: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• Axions/Axion-like particles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• Heavy Neutral Leptons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• Millicharged particles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• Dark Sector scalars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• Light Dark Matter</a:t>
            </a:r>
          </a:p>
          <a:p>
            <a:r>
              <a:rPr lang="en-CH" sz="1800" dirty="0">
                <a:solidFill>
                  <a:srgbClr val="0000FF"/>
                </a:solidFill>
              </a:rPr>
              <a:t>• QCD Topics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4C386D-AF82-6BAD-FCC1-A885D5B1F96D}"/>
              </a:ext>
            </a:extLst>
          </p:cNvPr>
          <p:cNvSpPr txBox="1"/>
          <p:nvPr/>
        </p:nvSpPr>
        <p:spPr>
          <a:xfrm>
            <a:off x="395536" y="1009688"/>
            <a:ext cx="2964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Proposals/ideas</a:t>
            </a:r>
          </a:p>
          <a:p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CH" dirty="0">
                <a:solidFill>
                  <a:srgbClr val="FF0000"/>
                </a:solidFill>
              </a:rPr>
              <a:t>pproved/ data in Run-3</a:t>
            </a:r>
          </a:p>
        </p:txBody>
      </p:sp>
    </p:spTree>
    <p:extLst>
      <p:ext uri="{BB962C8B-B14F-4D97-AF65-F5344CB8AC3E}">
        <p14:creationId xmlns:p14="http://schemas.microsoft.com/office/powerpoint/2010/main" val="865890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0EEC3-11FD-1D48-8B78-EA54F617E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CH" dirty="0"/>
              <a:t>New Forward Detector Proposals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A43D340-C25B-F441-9291-9B2F404F31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8024" y="4365104"/>
            <a:ext cx="4262988" cy="154501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E88F-CF45-AD4F-A94F-646504E3D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0365998C-AEF8-8346-9A19-01146F014A18}"/>
              </a:ext>
            </a:extLst>
          </p:cNvPr>
          <p:cNvSpPr txBox="1"/>
          <p:nvPr/>
        </p:nvSpPr>
        <p:spPr>
          <a:xfrm>
            <a:off x="206812" y="752475"/>
            <a:ext cx="452380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FASER</a:t>
            </a:r>
            <a:r>
              <a:rPr lang="en-CH" dirty="0">
                <a:solidFill>
                  <a:srgbClr val="FF0000"/>
                </a:solidFill>
              </a:rPr>
              <a:t>(𝛎)</a:t>
            </a:r>
            <a:r>
              <a:rPr lang="en-GB" dirty="0">
                <a:solidFill>
                  <a:srgbClr val="FF0000"/>
                </a:solidFill>
              </a:rPr>
              <a:t>: </a:t>
            </a:r>
            <a:r>
              <a:rPr lang="en-GB" dirty="0"/>
              <a:t>searches for long lived dark</a:t>
            </a:r>
          </a:p>
          <a:p>
            <a:r>
              <a:rPr lang="en-GB" dirty="0"/>
              <a:t>photons-like particles, neutrinos </a:t>
            </a:r>
          </a:p>
        </p:txBody>
      </p:sp>
      <p:pic>
        <p:nvPicPr>
          <p:cNvPr id="7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20C5BE47-192D-BD4B-854F-774FFE929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44964" y="3501008"/>
            <a:ext cx="3578964" cy="2400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36093C-B359-524E-8730-5915BCCE2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4586" y="1474847"/>
            <a:ext cx="3977014" cy="2314193"/>
          </a:xfrm>
          <a:prstGeom prst="rect">
            <a:avLst/>
          </a:prstGeom>
        </p:spPr>
      </p:pic>
      <p:pic>
        <p:nvPicPr>
          <p:cNvPr id="13" name="Image 3" descr="Screen Shot 2017-11-22 at 15.50.22.png">
            <a:extLst>
              <a:ext uri="{FF2B5EF4-FFF2-40B4-BE49-F238E27FC236}">
                <a16:creationId xmlns:a16="http://schemas.microsoft.com/office/drawing/2014/main" id="{A64E249C-EB30-834F-B0ED-3B7B22DB1E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66" y="1429408"/>
            <a:ext cx="4602742" cy="1423528"/>
          </a:xfrm>
          <a:prstGeom prst="rect">
            <a:avLst/>
          </a:prstGeom>
        </p:spPr>
      </p:pic>
      <p:sp>
        <p:nvSpPr>
          <p:cNvPr id="14" name="ZoneTexte 10">
            <a:extLst>
              <a:ext uri="{FF2B5EF4-FFF2-40B4-BE49-F238E27FC236}">
                <a16:creationId xmlns:a16="http://schemas.microsoft.com/office/drawing/2014/main" id="{2A0C9F06-3E9B-0144-A171-903A825F2E4C}"/>
              </a:ext>
            </a:extLst>
          </p:cNvPr>
          <p:cNvSpPr txBox="1"/>
          <p:nvPr/>
        </p:nvSpPr>
        <p:spPr>
          <a:xfrm>
            <a:off x="5076056" y="775860"/>
            <a:ext cx="386368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FACET: </a:t>
            </a:r>
            <a:r>
              <a:rPr lang="en-GB" dirty="0"/>
              <a:t>Instrumented Beampipe</a:t>
            </a:r>
          </a:p>
          <a:p>
            <a:r>
              <a:rPr lang="en-GB" dirty="0"/>
              <a:t>for CMS</a:t>
            </a:r>
          </a:p>
        </p:txBody>
      </p:sp>
      <p:sp>
        <p:nvSpPr>
          <p:cNvPr id="15" name="ZoneTexte 10">
            <a:extLst>
              <a:ext uri="{FF2B5EF4-FFF2-40B4-BE49-F238E27FC236}">
                <a16:creationId xmlns:a16="http://schemas.microsoft.com/office/drawing/2014/main" id="{1AA8688F-0013-904F-8C65-9D4A0D34E162}"/>
              </a:ext>
            </a:extLst>
          </p:cNvPr>
          <p:cNvSpPr txBox="1"/>
          <p:nvPr/>
        </p:nvSpPr>
        <p:spPr>
          <a:xfrm>
            <a:off x="4904730" y="3861048"/>
            <a:ext cx="413587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FPF: </a:t>
            </a:r>
            <a:r>
              <a:rPr lang="en-GB" dirty="0"/>
              <a:t>A Facility for Forward Physics </a:t>
            </a:r>
          </a:p>
          <a:p>
            <a:r>
              <a:rPr lang="en-GB" dirty="0"/>
              <a:t>Containing several experiments</a:t>
            </a:r>
          </a:p>
        </p:txBody>
      </p:sp>
      <p:sp>
        <p:nvSpPr>
          <p:cNvPr id="16" name="ZoneTexte 10">
            <a:extLst>
              <a:ext uri="{FF2B5EF4-FFF2-40B4-BE49-F238E27FC236}">
                <a16:creationId xmlns:a16="http://schemas.microsoft.com/office/drawing/2014/main" id="{A771CB98-A813-CE47-9E75-2DAC9803903E}"/>
              </a:ext>
            </a:extLst>
          </p:cNvPr>
          <p:cNvSpPr txBox="1"/>
          <p:nvPr/>
        </p:nvSpPr>
        <p:spPr>
          <a:xfrm>
            <a:off x="101133" y="2938190"/>
            <a:ext cx="429926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SND@LHC: </a:t>
            </a:r>
            <a:r>
              <a:rPr lang="en-GB" dirty="0"/>
              <a:t>neutrino measurements </a:t>
            </a:r>
          </a:p>
          <a:p>
            <a:r>
              <a:rPr lang="en-GB" dirty="0"/>
              <a:t>and long lived particle searches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11D4CD-411B-4E45-A753-FA52B2B9A488}"/>
              </a:ext>
            </a:extLst>
          </p:cNvPr>
          <p:cNvSpPr txBox="1"/>
          <p:nvPr/>
        </p:nvSpPr>
        <p:spPr>
          <a:xfrm>
            <a:off x="179512" y="6021288"/>
            <a:ext cx="845526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FASER</a:t>
            </a:r>
            <a:r>
              <a:rPr lang="en-CH" dirty="0">
                <a:solidFill>
                  <a:srgbClr val="0000FF"/>
                </a:solidFill>
              </a:rPr>
              <a:t> and </a:t>
            </a:r>
            <a:r>
              <a:rPr lang="en-CH" dirty="0">
                <a:solidFill>
                  <a:srgbClr val="FF0000"/>
                </a:solidFill>
              </a:rPr>
              <a:t>SND@LHC</a:t>
            </a:r>
            <a:r>
              <a:rPr lang="en-CH" dirty="0">
                <a:solidFill>
                  <a:srgbClr val="0000FF"/>
                </a:solidFill>
              </a:rPr>
              <a:t> have been approved in 2019/2020 and were ready </a:t>
            </a:r>
          </a:p>
          <a:p>
            <a:r>
              <a:rPr lang="en-GB" dirty="0">
                <a:solidFill>
                  <a:srgbClr val="0000FF"/>
                </a:solidFill>
              </a:rPr>
              <a:t>in time t</a:t>
            </a:r>
            <a:r>
              <a:rPr lang="en-CH" dirty="0">
                <a:solidFill>
                  <a:srgbClr val="0000FF"/>
                </a:solidFill>
              </a:rPr>
              <a:t>o take data at the start of Run 3 in 2022; taking data now!</a:t>
            </a:r>
          </a:p>
        </p:txBody>
      </p:sp>
    </p:spTree>
    <p:extLst>
      <p:ext uri="{BB962C8B-B14F-4D97-AF65-F5344CB8AC3E}">
        <p14:creationId xmlns:p14="http://schemas.microsoft.com/office/powerpoint/2010/main" val="3355984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CB693-5AC0-51F4-C9C4-F6E538286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SND@LHC and FASER(Nu)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B9727-6CB9-C4E5-9E03-1FC6E5ED1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395C5CE-F528-F030-7B05-6EBAAAA73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36" y="865701"/>
            <a:ext cx="8868264" cy="573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43392"/>
      </p:ext>
    </p:extLst>
  </p:cSld>
  <p:clrMapOvr>
    <a:masterClrMapping/>
  </p:clrMapOvr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90547</TotalTime>
  <Words>2243</Words>
  <Application>Microsoft Macintosh PowerPoint</Application>
  <PresentationFormat>On-screen Show (4:3)</PresentationFormat>
  <Paragraphs>401</Paragraphs>
  <Slides>35</Slides>
  <Notes>10</Notes>
  <HiddenSlides>1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Arial Unicode MS</vt:lpstr>
      <vt:lpstr>Arial</vt:lpstr>
      <vt:lpstr>Helvetica</vt:lpstr>
      <vt:lpstr>Symbol</vt:lpstr>
      <vt:lpstr>Tahoma</vt:lpstr>
      <vt:lpstr>Times</vt:lpstr>
      <vt:lpstr>Times New Roman</vt:lpstr>
      <vt:lpstr>Verdana</vt:lpstr>
      <vt:lpstr>Reunion_17_01_03</vt:lpstr>
      <vt:lpstr>Image</vt:lpstr>
      <vt:lpstr> </vt:lpstr>
      <vt:lpstr>Outline</vt:lpstr>
      <vt:lpstr>PowerPoint Presentation</vt:lpstr>
      <vt:lpstr>LHC: So far no new physics </vt:lpstr>
      <vt:lpstr>Are we leaving no stones unturned?</vt:lpstr>
      <vt:lpstr>New Experimental Proposals: Searching for Long Lived Particles</vt:lpstr>
      <vt:lpstr>New Directions/Experiments</vt:lpstr>
      <vt:lpstr>New Forward Detector Proposals</vt:lpstr>
      <vt:lpstr>SND@LHC and FASER(Nu)</vt:lpstr>
      <vt:lpstr>FASER Experiment</vt:lpstr>
      <vt:lpstr>Neutrinos @ the LHC: SND@LHC &amp; FASER𝛎</vt:lpstr>
      <vt:lpstr>First Observed Neutrinos in FASER-𝞶</vt:lpstr>
      <vt:lpstr>NEW: The Forward Physics Facility  </vt:lpstr>
      <vt:lpstr>NEW: The Forward Physics Facility  </vt:lpstr>
      <vt:lpstr>FACET</vt:lpstr>
      <vt:lpstr>New Transverse Experiment Proposals</vt:lpstr>
      <vt:lpstr>PowerPoint Presentation</vt:lpstr>
      <vt:lpstr>Millicharged Particles</vt:lpstr>
      <vt:lpstr>CODEX-b</vt:lpstr>
      <vt:lpstr>MATHUSLA</vt:lpstr>
      <vt:lpstr>ANUBIS</vt:lpstr>
      <vt:lpstr>Example Process</vt:lpstr>
      <vt:lpstr>New: Trapping Particles</vt:lpstr>
      <vt:lpstr>Summary </vt:lpstr>
      <vt:lpstr>Backup</vt:lpstr>
      <vt:lpstr>More Example Processes</vt:lpstr>
      <vt:lpstr>CODEX-𝝱</vt:lpstr>
      <vt:lpstr>CODEX-b Progress</vt:lpstr>
      <vt:lpstr>MATHUSLA</vt:lpstr>
      <vt:lpstr>MATHUSLA</vt:lpstr>
      <vt:lpstr>Cosmic Rays &amp; TeV Neutrinos</vt:lpstr>
      <vt:lpstr>ANUBIS</vt:lpstr>
      <vt:lpstr>ANUBIS</vt:lpstr>
      <vt:lpstr>PowerPoint Presentation</vt:lpstr>
      <vt:lpstr>New Physics Hunters @ the LHC</vt:lpstr>
    </vt:vector>
  </TitlesOfParts>
  <Company>ѻ ]翘ԭੌ뿿큠ř㸠]翘ѻ盼뿿큐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Albert De Roeck</cp:lastModifiedBy>
  <cp:revision>6072</cp:revision>
  <cp:lastPrinted>2018-07-11T07:27:53Z</cp:lastPrinted>
  <dcterms:created xsi:type="dcterms:W3CDTF">2018-09-30T14:01:28Z</dcterms:created>
  <dcterms:modified xsi:type="dcterms:W3CDTF">2022-10-05T16:10:34Z</dcterms:modified>
</cp:coreProperties>
</file>