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2"/>
  </p:notesMasterIdLst>
  <p:sldIdLst>
    <p:sldId id="256" r:id="rId2"/>
    <p:sldId id="297" r:id="rId3"/>
    <p:sldId id="302" r:id="rId4"/>
    <p:sldId id="303" r:id="rId5"/>
    <p:sldId id="307" r:id="rId6"/>
    <p:sldId id="351" r:id="rId7"/>
    <p:sldId id="344" r:id="rId8"/>
    <p:sldId id="345" r:id="rId9"/>
    <p:sldId id="346" r:id="rId10"/>
    <p:sldId id="341" r:id="rId11"/>
    <p:sldId id="311" r:id="rId12"/>
    <p:sldId id="310" r:id="rId13"/>
    <p:sldId id="337" r:id="rId14"/>
    <p:sldId id="338" r:id="rId15"/>
    <p:sldId id="308" r:id="rId16"/>
    <p:sldId id="339" r:id="rId17"/>
    <p:sldId id="312" r:id="rId18"/>
    <p:sldId id="315" r:id="rId19"/>
    <p:sldId id="350" r:id="rId20"/>
    <p:sldId id="314" r:id="rId21"/>
    <p:sldId id="340" r:id="rId22"/>
    <p:sldId id="319" r:id="rId23"/>
    <p:sldId id="318" r:id="rId24"/>
    <p:sldId id="317" r:id="rId25"/>
    <p:sldId id="316" r:id="rId26"/>
    <p:sldId id="348" r:id="rId27"/>
    <p:sldId id="321" r:id="rId28"/>
    <p:sldId id="320" r:id="rId29"/>
    <p:sldId id="322" r:id="rId30"/>
    <p:sldId id="304" r:id="rId31"/>
    <p:sldId id="342" r:id="rId32"/>
    <p:sldId id="343" r:id="rId33"/>
    <p:sldId id="323" r:id="rId34"/>
    <p:sldId id="347" r:id="rId35"/>
    <p:sldId id="306" r:id="rId36"/>
    <p:sldId id="330" r:id="rId37"/>
    <p:sldId id="329" r:id="rId38"/>
    <p:sldId id="328" r:id="rId39"/>
    <p:sldId id="327" r:id="rId40"/>
    <p:sldId id="326" r:id="rId41"/>
    <p:sldId id="325" r:id="rId42"/>
    <p:sldId id="349" r:id="rId43"/>
    <p:sldId id="331" r:id="rId44"/>
    <p:sldId id="305" r:id="rId45"/>
    <p:sldId id="332" r:id="rId46"/>
    <p:sldId id="335" r:id="rId47"/>
    <p:sldId id="334" r:id="rId48"/>
    <p:sldId id="333" r:id="rId49"/>
    <p:sldId id="336" r:id="rId50"/>
    <p:sldId id="295" r:id="rId51"/>
    <p:sldId id="287" r:id="rId52"/>
    <p:sldId id="288" r:id="rId53"/>
    <p:sldId id="293" r:id="rId54"/>
    <p:sldId id="294" r:id="rId55"/>
    <p:sldId id="291" r:id="rId56"/>
    <p:sldId id="292" r:id="rId57"/>
    <p:sldId id="298" r:id="rId58"/>
    <p:sldId id="259" r:id="rId59"/>
    <p:sldId id="301" r:id="rId60"/>
    <p:sldId id="273"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AAE"/>
    <a:srgbClr val="FFFFFF"/>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96837" autoAdjust="0"/>
  </p:normalViewPr>
  <p:slideViewPr>
    <p:cSldViewPr snapToGrid="0" snapToObjects="1">
      <p:cViewPr varScale="1">
        <p:scale>
          <a:sx n="126" d="100"/>
          <a:sy n="126" d="100"/>
        </p:scale>
        <p:origin x="150"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00" d="100"/>
          <a:sy n="100" d="100"/>
        </p:scale>
        <p:origin x="2424"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124EB6-70F1-4864-8669-D00C3479ABF6}" type="doc">
      <dgm:prSet loTypeId="urn:microsoft.com/office/officeart/2005/8/layout/hierarchy1" loCatId="hierarchy" qsTypeId="urn:microsoft.com/office/officeart/2005/8/quickstyle/simple1" qsCatId="simple" csTypeId="urn:microsoft.com/office/officeart/2005/8/colors/accent3_3" csCatId="accent3" phldr="1"/>
      <dgm:spPr/>
      <dgm:t>
        <a:bodyPr/>
        <a:lstStyle/>
        <a:p>
          <a:endParaRPr lang="en-US"/>
        </a:p>
      </dgm:t>
    </dgm:pt>
    <dgm:pt modelId="{B5649EA7-2CD9-48B1-9315-417ED3DCDD10}">
      <dgm:prSet phldrT="[Text]" custT="1"/>
      <dgm:spPr/>
      <dgm:t>
        <a:bodyPr/>
        <a:lstStyle/>
        <a:p>
          <a:r>
            <a:rPr lang="fr-CH" sz="1400" b="1" dirty="0" smtClean="0"/>
            <a:t>DEP</a:t>
          </a:r>
          <a:endParaRPr lang="en-US" sz="1400" b="1" dirty="0"/>
        </a:p>
      </dgm:t>
    </dgm:pt>
    <dgm:pt modelId="{413D07C2-B888-4807-B15A-EF1A7B8D1EEB}" type="parTrans" cxnId="{CF5F9DFD-0D74-4AD3-8A5A-823EE878F886}">
      <dgm:prSet/>
      <dgm:spPr/>
      <dgm:t>
        <a:bodyPr/>
        <a:lstStyle/>
        <a:p>
          <a:endParaRPr lang="en-US"/>
        </a:p>
      </dgm:t>
    </dgm:pt>
    <dgm:pt modelId="{EE84A068-E0A4-44E1-A5FC-2999DAFE7C11}" type="sibTrans" cxnId="{CF5F9DFD-0D74-4AD3-8A5A-823EE878F886}">
      <dgm:prSet/>
      <dgm:spPr/>
      <dgm:t>
        <a:bodyPr/>
        <a:lstStyle/>
        <a:p>
          <a:endParaRPr lang="en-US"/>
        </a:p>
      </dgm:t>
    </dgm:pt>
    <dgm:pt modelId="{8FD5197C-4538-4FA5-AF30-50C2C23C29D8}">
      <dgm:prSet phldrT="[Text]"/>
      <dgm:spPr/>
      <dgm:t>
        <a:bodyPr/>
        <a:lstStyle/>
        <a:p>
          <a:r>
            <a:rPr lang="fr-CH" dirty="0" smtClean="0"/>
            <a:t>Group</a:t>
          </a:r>
          <a:endParaRPr lang="en-US" dirty="0"/>
        </a:p>
      </dgm:t>
    </dgm:pt>
    <dgm:pt modelId="{FAEB317B-D8B9-4E86-853B-984FEC5608E5}" type="parTrans" cxnId="{FBF4EF77-2BA1-45DC-8B54-C6D6F4CD8D75}">
      <dgm:prSet/>
      <dgm:spPr/>
      <dgm:t>
        <a:bodyPr/>
        <a:lstStyle/>
        <a:p>
          <a:endParaRPr lang="en-US"/>
        </a:p>
      </dgm:t>
    </dgm:pt>
    <dgm:pt modelId="{85C6BD89-B773-4AE4-B7EA-8FD851FD275A}" type="sibTrans" cxnId="{FBF4EF77-2BA1-45DC-8B54-C6D6F4CD8D75}">
      <dgm:prSet/>
      <dgm:spPr/>
      <dgm:t>
        <a:bodyPr/>
        <a:lstStyle/>
        <a:p>
          <a:endParaRPr lang="en-US"/>
        </a:p>
      </dgm:t>
    </dgm:pt>
    <dgm:pt modelId="{0A337195-348A-45F8-9CCB-81841118A1D7}">
      <dgm:prSet phldrT="[Text]"/>
      <dgm:spPr/>
      <dgm:t>
        <a:bodyPr/>
        <a:lstStyle/>
        <a:p>
          <a:r>
            <a:rPr lang="fr-CH" dirty="0" smtClean="0"/>
            <a:t>Group</a:t>
          </a:r>
          <a:endParaRPr lang="en-US" dirty="0"/>
        </a:p>
      </dgm:t>
    </dgm:pt>
    <dgm:pt modelId="{27F61C82-6C3B-490B-BB24-53FB41BD176B}" type="parTrans" cxnId="{CC714F0B-575A-4E01-9888-D492CBC3D643}">
      <dgm:prSet/>
      <dgm:spPr/>
      <dgm:t>
        <a:bodyPr/>
        <a:lstStyle/>
        <a:p>
          <a:endParaRPr lang="en-US"/>
        </a:p>
      </dgm:t>
    </dgm:pt>
    <dgm:pt modelId="{0735BB6B-A7D4-40B0-BB9E-F98530E71970}" type="sibTrans" cxnId="{CC714F0B-575A-4E01-9888-D492CBC3D643}">
      <dgm:prSet/>
      <dgm:spPr/>
      <dgm:t>
        <a:bodyPr/>
        <a:lstStyle/>
        <a:p>
          <a:endParaRPr lang="en-US"/>
        </a:p>
      </dgm:t>
    </dgm:pt>
    <dgm:pt modelId="{40BF82E0-BFDD-4FBB-A595-CD847CCCFA3E}">
      <dgm:prSet phldrT="[Text]"/>
      <dgm:spPr/>
      <dgm:t>
        <a:bodyPr/>
        <a:lstStyle/>
        <a:p>
          <a:r>
            <a:rPr lang="fr-CH" dirty="0" smtClean="0"/>
            <a:t>Group</a:t>
          </a:r>
          <a:endParaRPr lang="en-US" dirty="0"/>
        </a:p>
      </dgm:t>
    </dgm:pt>
    <dgm:pt modelId="{39BD5D31-2FC0-44C9-B0EE-5ABBB31542E0}" type="parTrans" cxnId="{9F5807FD-73B1-44AE-9B54-2C23AA612C20}">
      <dgm:prSet/>
      <dgm:spPr/>
      <dgm:t>
        <a:bodyPr/>
        <a:lstStyle/>
        <a:p>
          <a:endParaRPr lang="en-US"/>
        </a:p>
      </dgm:t>
    </dgm:pt>
    <dgm:pt modelId="{F6844E10-F7B3-4687-9EEE-DE4E7B38439D}" type="sibTrans" cxnId="{9F5807FD-73B1-44AE-9B54-2C23AA612C20}">
      <dgm:prSet/>
      <dgm:spPr/>
      <dgm:t>
        <a:bodyPr/>
        <a:lstStyle/>
        <a:p>
          <a:endParaRPr lang="en-US"/>
        </a:p>
      </dgm:t>
    </dgm:pt>
    <dgm:pt modelId="{6F58ED8C-9D74-4F79-8B4C-D9244E442976}">
      <dgm:prSet phldrT="[Text]"/>
      <dgm:spPr/>
      <dgm:t>
        <a:bodyPr/>
        <a:lstStyle/>
        <a:p>
          <a:r>
            <a:rPr lang="fr-CH" dirty="0" smtClean="0"/>
            <a:t>Section</a:t>
          </a:r>
          <a:endParaRPr lang="en-US" dirty="0"/>
        </a:p>
      </dgm:t>
    </dgm:pt>
    <dgm:pt modelId="{61D46771-946C-4ADD-813C-14A461F996D0}" type="parTrans" cxnId="{BF80F333-ACD9-4663-B577-44A8EF79C1D4}">
      <dgm:prSet/>
      <dgm:spPr/>
      <dgm:t>
        <a:bodyPr/>
        <a:lstStyle/>
        <a:p>
          <a:endParaRPr lang="en-US"/>
        </a:p>
      </dgm:t>
    </dgm:pt>
    <dgm:pt modelId="{75C988DA-D431-44AB-9828-3B684052365C}" type="sibTrans" cxnId="{BF80F333-ACD9-4663-B577-44A8EF79C1D4}">
      <dgm:prSet/>
      <dgm:spPr/>
      <dgm:t>
        <a:bodyPr/>
        <a:lstStyle/>
        <a:p>
          <a:endParaRPr lang="en-US"/>
        </a:p>
      </dgm:t>
    </dgm:pt>
    <dgm:pt modelId="{70EE9DE8-1DE4-4188-85E8-1F00316477C1}">
      <dgm:prSet phldrT="[Text]"/>
      <dgm:spPr/>
      <dgm:t>
        <a:bodyPr/>
        <a:lstStyle/>
        <a:p>
          <a:r>
            <a:rPr lang="fr-CH" dirty="0" smtClean="0"/>
            <a:t>Section</a:t>
          </a:r>
          <a:endParaRPr lang="en-US" dirty="0"/>
        </a:p>
      </dgm:t>
    </dgm:pt>
    <dgm:pt modelId="{0C14D468-D47B-454F-BC7B-86CA511C72AB}" type="parTrans" cxnId="{225C909C-2E92-4B56-804F-A3EC0B72AAA8}">
      <dgm:prSet/>
      <dgm:spPr/>
      <dgm:t>
        <a:bodyPr/>
        <a:lstStyle/>
        <a:p>
          <a:endParaRPr lang="en-US"/>
        </a:p>
      </dgm:t>
    </dgm:pt>
    <dgm:pt modelId="{DC226AC7-DB74-4657-A362-DB62EC6C8DBB}" type="sibTrans" cxnId="{225C909C-2E92-4B56-804F-A3EC0B72AAA8}">
      <dgm:prSet/>
      <dgm:spPr/>
      <dgm:t>
        <a:bodyPr/>
        <a:lstStyle/>
        <a:p>
          <a:endParaRPr lang="en-US"/>
        </a:p>
      </dgm:t>
    </dgm:pt>
    <dgm:pt modelId="{D196A833-76D6-4CA3-911C-B672BAE437C0}">
      <dgm:prSet phldrT="[Text]" custT="1"/>
      <dgm:spPr/>
      <dgm:t>
        <a:bodyPr/>
        <a:lstStyle/>
        <a:p>
          <a:r>
            <a:rPr lang="fr-CH" sz="1400" b="1" dirty="0" smtClean="0"/>
            <a:t>DEP</a:t>
          </a:r>
          <a:endParaRPr lang="en-US" sz="1800" b="1" dirty="0"/>
        </a:p>
      </dgm:t>
    </dgm:pt>
    <dgm:pt modelId="{F52BE522-782C-4EF9-AEC1-1861AA662E43}" type="parTrans" cxnId="{37976CDB-3618-41B9-B89F-0ED9AC3F9A63}">
      <dgm:prSet/>
      <dgm:spPr/>
      <dgm:t>
        <a:bodyPr/>
        <a:lstStyle/>
        <a:p>
          <a:endParaRPr lang="en-US"/>
        </a:p>
      </dgm:t>
    </dgm:pt>
    <dgm:pt modelId="{22DC7CC4-F02D-41C4-82F0-A206E2EE7A8A}" type="sibTrans" cxnId="{37976CDB-3618-41B9-B89F-0ED9AC3F9A63}">
      <dgm:prSet/>
      <dgm:spPr/>
      <dgm:t>
        <a:bodyPr/>
        <a:lstStyle/>
        <a:p>
          <a:endParaRPr lang="en-US"/>
        </a:p>
      </dgm:t>
    </dgm:pt>
    <dgm:pt modelId="{CE77D672-8C9C-4A85-8981-E9BD24CACF85}">
      <dgm:prSet phldrT="[Text]"/>
      <dgm:spPr/>
      <dgm:t>
        <a:bodyPr/>
        <a:lstStyle/>
        <a:p>
          <a:r>
            <a:rPr lang="fr-CH" dirty="0" smtClean="0"/>
            <a:t>Group</a:t>
          </a:r>
          <a:endParaRPr lang="en-US" dirty="0"/>
        </a:p>
      </dgm:t>
    </dgm:pt>
    <dgm:pt modelId="{1FC9FFFA-228C-4E7C-888A-A5BC5294DD11}" type="parTrans" cxnId="{8C8A1D85-83BD-4C4F-B7AA-38449468F2F0}">
      <dgm:prSet/>
      <dgm:spPr/>
      <dgm:t>
        <a:bodyPr/>
        <a:lstStyle/>
        <a:p>
          <a:endParaRPr lang="en-US"/>
        </a:p>
      </dgm:t>
    </dgm:pt>
    <dgm:pt modelId="{D134ED72-004C-45DF-BB6E-593532839A10}" type="sibTrans" cxnId="{8C8A1D85-83BD-4C4F-B7AA-38449468F2F0}">
      <dgm:prSet/>
      <dgm:spPr/>
      <dgm:t>
        <a:bodyPr/>
        <a:lstStyle/>
        <a:p>
          <a:endParaRPr lang="en-US"/>
        </a:p>
      </dgm:t>
    </dgm:pt>
    <dgm:pt modelId="{2F889D8D-8C7D-44BD-8192-70B745E18D7A}">
      <dgm:prSet phldrT="[Text]"/>
      <dgm:spPr/>
      <dgm:t>
        <a:bodyPr/>
        <a:lstStyle/>
        <a:p>
          <a:r>
            <a:rPr lang="fr-CH" dirty="0" smtClean="0"/>
            <a:t>Group</a:t>
          </a:r>
          <a:endParaRPr lang="en-US" dirty="0"/>
        </a:p>
      </dgm:t>
    </dgm:pt>
    <dgm:pt modelId="{18DBDABC-D1E1-4AAC-BE52-35C7DB6C153A}" type="parTrans" cxnId="{896724D4-7263-4EEB-8453-231EFD81442C}">
      <dgm:prSet/>
      <dgm:spPr/>
      <dgm:t>
        <a:bodyPr/>
        <a:lstStyle/>
        <a:p>
          <a:endParaRPr lang="en-US"/>
        </a:p>
      </dgm:t>
    </dgm:pt>
    <dgm:pt modelId="{893A87D2-C2B9-400D-804F-B02E44782C16}" type="sibTrans" cxnId="{896724D4-7263-4EEB-8453-231EFD81442C}">
      <dgm:prSet/>
      <dgm:spPr/>
      <dgm:t>
        <a:bodyPr/>
        <a:lstStyle/>
        <a:p>
          <a:endParaRPr lang="en-US"/>
        </a:p>
      </dgm:t>
    </dgm:pt>
    <dgm:pt modelId="{A245936B-B685-4E4C-AA67-D2CAE2F82F3B}">
      <dgm:prSet phldrT="[Text]"/>
      <dgm:spPr/>
      <dgm:t>
        <a:bodyPr/>
        <a:lstStyle/>
        <a:p>
          <a:r>
            <a:rPr lang="fr-CH" dirty="0" smtClean="0"/>
            <a:t>Group</a:t>
          </a:r>
          <a:endParaRPr lang="en-US" dirty="0"/>
        </a:p>
      </dgm:t>
    </dgm:pt>
    <dgm:pt modelId="{B187CE3C-1C6A-4C71-AD57-B2C4054A0B8D}" type="parTrans" cxnId="{75BB62C9-A812-4E43-BCDB-F50B38363CF0}">
      <dgm:prSet/>
      <dgm:spPr/>
      <dgm:t>
        <a:bodyPr/>
        <a:lstStyle/>
        <a:p>
          <a:endParaRPr lang="en-US"/>
        </a:p>
      </dgm:t>
    </dgm:pt>
    <dgm:pt modelId="{187F1112-CBC0-41C8-A020-8543E1872A45}" type="sibTrans" cxnId="{75BB62C9-A812-4E43-BCDB-F50B38363CF0}">
      <dgm:prSet/>
      <dgm:spPr/>
      <dgm:t>
        <a:bodyPr/>
        <a:lstStyle/>
        <a:p>
          <a:endParaRPr lang="en-US"/>
        </a:p>
      </dgm:t>
    </dgm:pt>
    <dgm:pt modelId="{325CA0CE-730C-429B-A770-0A274465BD70}">
      <dgm:prSet phldrT="[Text]"/>
      <dgm:spPr/>
      <dgm:t>
        <a:bodyPr/>
        <a:lstStyle/>
        <a:p>
          <a:r>
            <a:rPr lang="fr-CH" dirty="0" smtClean="0"/>
            <a:t>Section</a:t>
          </a:r>
          <a:endParaRPr lang="en-US" dirty="0"/>
        </a:p>
      </dgm:t>
    </dgm:pt>
    <dgm:pt modelId="{8C0FB555-039D-415F-8583-BEE784F245D5}" type="parTrans" cxnId="{4608D74B-2CE6-46A1-9927-DAB726D59E52}">
      <dgm:prSet/>
      <dgm:spPr/>
      <dgm:t>
        <a:bodyPr/>
        <a:lstStyle/>
        <a:p>
          <a:endParaRPr lang="en-US"/>
        </a:p>
      </dgm:t>
    </dgm:pt>
    <dgm:pt modelId="{7FC04633-7FA0-427A-96C4-66C1FF3F3B13}" type="sibTrans" cxnId="{4608D74B-2CE6-46A1-9927-DAB726D59E52}">
      <dgm:prSet/>
      <dgm:spPr/>
      <dgm:t>
        <a:bodyPr/>
        <a:lstStyle/>
        <a:p>
          <a:endParaRPr lang="en-US"/>
        </a:p>
      </dgm:t>
    </dgm:pt>
    <dgm:pt modelId="{D92DAD15-9192-4F8A-BBD7-B9E2D5D33659}">
      <dgm:prSet phldrT="[Text]"/>
      <dgm:spPr/>
      <dgm:t>
        <a:bodyPr/>
        <a:lstStyle/>
        <a:p>
          <a:r>
            <a:rPr lang="fr-CH" dirty="0" smtClean="0"/>
            <a:t>Group</a:t>
          </a:r>
          <a:endParaRPr lang="en-US" dirty="0"/>
        </a:p>
      </dgm:t>
    </dgm:pt>
    <dgm:pt modelId="{E84CA826-91A5-4E9F-A25E-F05CF615BE00}" type="parTrans" cxnId="{DA8948BD-C09E-4F28-9296-AD2C357B72CF}">
      <dgm:prSet/>
      <dgm:spPr/>
      <dgm:t>
        <a:bodyPr/>
        <a:lstStyle/>
        <a:p>
          <a:endParaRPr lang="en-US"/>
        </a:p>
      </dgm:t>
    </dgm:pt>
    <dgm:pt modelId="{45FA056A-7874-4ED9-A436-E82141AD86A7}" type="sibTrans" cxnId="{DA8948BD-C09E-4F28-9296-AD2C357B72CF}">
      <dgm:prSet/>
      <dgm:spPr/>
      <dgm:t>
        <a:bodyPr/>
        <a:lstStyle/>
        <a:p>
          <a:endParaRPr lang="en-US"/>
        </a:p>
      </dgm:t>
    </dgm:pt>
    <dgm:pt modelId="{AD48EF23-7374-48E6-B317-7CD0AEABBEF8}">
      <dgm:prSet phldrT="[Text]" custT="1"/>
      <dgm:spPr/>
      <dgm:t>
        <a:bodyPr/>
        <a:lstStyle/>
        <a:p>
          <a:r>
            <a:rPr lang="fr-CH" sz="1400" b="1" dirty="0" smtClean="0"/>
            <a:t>DEP</a:t>
          </a:r>
          <a:endParaRPr lang="en-US" sz="1400" b="1" dirty="0"/>
        </a:p>
      </dgm:t>
    </dgm:pt>
    <dgm:pt modelId="{DD30F2D8-B2D1-4707-AABD-4601D37A000C}" type="parTrans" cxnId="{B22E1701-ACFB-4544-ABE1-55B3C001553D}">
      <dgm:prSet/>
      <dgm:spPr/>
      <dgm:t>
        <a:bodyPr/>
        <a:lstStyle/>
        <a:p>
          <a:endParaRPr lang="en-US"/>
        </a:p>
      </dgm:t>
    </dgm:pt>
    <dgm:pt modelId="{BBC15DF4-9648-4218-81A7-7FFE688BB34A}" type="sibTrans" cxnId="{B22E1701-ACFB-4544-ABE1-55B3C001553D}">
      <dgm:prSet/>
      <dgm:spPr/>
      <dgm:t>
        <a:bodyPr/>
        <a:lstStyle/>
        <a:p>
          <a:endParaRPr lang="en-US"/>
        </a:p>
      </dgm:t>
    </dgm:pt>
    <dgm:pt modelId="{552CD555-091D-4BB8-BB45-821E35544ABA}">
      <dgm:prSet phldrT="[Text]"/>
      <dgm:spPr/>
      <dgm:t>
        <a:bodyPr/>
        <a:lstStyle/>
        <a:p>
          <a:r>
            <a:rPr lang="fr-CH" dirty="0" smtClean="0"/>
            <a:t>Section</a:t>
          </a:r>
          <a:endParaRPr lang="en-US" dirty="0"/>
        </a:p>
      </dgm:t>
    </dgm:pt>
    <dgm:pt modelId="{0E02EAED-02A4-4872-81B4-3C9CE9F2B65A}" type="parTrans" cxnId="{DEE528F3-8B9F-49A6-BF69-7F0D4480521F}">
      <dgm:prSet/>
      <dgm:spPr/>
      <dgm:t>
        <a:bodyPr/>
        <a:lstStyle/>
        <a:p>
          <a:endParaRPr lang="en-US"/>
        </a:p>
      </dgm:t>
    </dgm:pt>
    <dgm:pt modelId="{05FB72E5-CF2E-4785-B60D-3C29F96414EF}" type="sibTrans" cxnId="{DEE528F3-8B9F-49A6-BF69-7F0D4480521F}">
      <dgm:prSet/>
      <dgm:spPr/>
      <dgm:t>
        <a:bodyPr/>
        <a:lstStyle/>
        <a:p>
          <a:endParaRPr lang="en-US"/>
        </a:p>
      </dgm:t>
    </dgm:pt>
    <dgm:pt modelId="{D4B33CE0-A09D-40BC-B00F-2048FE3B98BC}">
      <dgm:prSet phldrT="[Text]"/>
      <dgm:spPr/>
      <dgm:t>
        <a:bodyPr/>
        <a:lstStyle/>
        <a:p>
          <a:r>
            <a:rPr lang="fr-CH" dirty="0" smtClean="0"/>
            <a:t>Group</a:t>
          </a:r>
          <a:endParaRPr lang="en-US" dirty="0"/>
        </a:p>
      </dgm:t>
    </dgm:pt>
    <dgm:pt modelId="{0DC29FCA-AC22-4257-9F01-397FA926ED33}" type="parTrans" cxnId="{1BFF1F08-A8F9-4437-B335-637E1125ABB8}">
      <dgm:prSet/>
      <dgm:spPr/>
      <dgm:t>
        <a:bodyPr/>
        <a:lstStyle/>
        <a:p>
          <a:endParaRPr lang="en-US"/>
        </a:p>
      </dgm:t>
    </dgm:pt>
    <dgm:pt modelId="{2CCCE2E4-412F-4118-A57D-9A37FA25A33F}" type="sibTrans" cxnId="{1BFF1F08-A8F9-4437-B335-637E1125ABB8}">
      <dgm:prSet/>
      <dgm:spPr/>
      <dgm:t>
        <a:bodyPr/>
        <a:lstStyle/>
        <a:p>
          <a:endParaRPr lang="en-US"/>
        </a:p>
      </dgm:t>
    </dgm:pt>
    <dgm:pt modelId="{BC4F8165-B796-4399-9DC8-F0E25F59A38B}">
      <dgm:prSet phldrT="[Text]"/>
      <dgm:spPr/>
      <dgm:t>
        <a:bodyPr/>
        <a:lstStyle/>
        <a:p>
          <a:r>
            <a:rPr lang="fr-CH" dirty="0" smtClean="0"/>
            <a:t>Group</a:t>
          </a:r>
          <a:endParaRPr lang="en-US" dirty="0"/>
        </a:p>
      </dgm:t>
    </dgm:pt>
    <dgm:pt modelId="{8D148A6C-60CB-494E-BA46-D65B4B6404E2}" type="parTrans" cxnId="{19816878-325F-4E5C-9516-C1520C6B4595}">
      <dgm:prSet/>
      <dgm:spPr/>
      <dgm:t>
        <a:bodyPr/>
        <a:lstStyle/>
        <a:p>
          <a:endParaRPr lang="en-US"/>
        </a:p>
      </dgm:t>
    </dgm:pt>
    <dgm:pt modelId="{954328BC-8ED6-489C-9D2C-EB16AFE7D1E9}" type="sibTrans" cxnId="{19816878-325F-4E5C-9516-C1520C6B4595}">
      <dgm:prSet/>
      <dgm:spPr/>
      <dgm:t>
        <a:bodyPr/>
        <a:lstStyle/>
        <a:p>
          <a:endParaRPr lang="en-US"/>
        </a:p>
      </dgm:t>
    </dgm:pt>
    <dgm:pt modelId="{D95FCF8D-AB53-46C6-9A4F-5A393FD13631}">
      <dgm:prSet phldrT="[Text]"/>
      <dgm:spPr/>
      <dgm:t>
        <a:bodyPr/>
        <a:lstStyle/>
        <a:p>
          <a:r>
            <a:rPr lang="fr-CH" dirty="0" smtClean="0"/>
            <a:t>AMM</a:t>
          </a:r>
        </a:p>
        <a:p>
          <a:r>
            <a:rPr lang="fr-CH" dirty="0" smtClean="0"/>
            <a:t>Section</a:t>
          </a:r>
          <a:endParaRPr lang="en-US" dirty="0"/>
        </a:p>
      </dgm:t>
    </dgm:pt>
    <dgm:pt modelId="{06C368BD-CAAC-4F47-AA29-CB060C6B16FC}" type="parTrans" cxnId="{22B5D154-71D4-4743-91D3-25B8AC1D4691}">
      <dgm:prSet/>
      <dgm:spPr/>
      <dgm:t>
        <a:bodyPr/>
        <a:lstStyle/>
        <a:p>
          <a:endParaRPr lang="en-US"/>
        </a:p>
      </dgm:t>
    </dgm:pt>
    <dgm:pt modelId="{7F7A88DC-EECB-4477-BB76-032234ED20D5}" type="sibTrans" cxnId="{22B5D154-71D4-4743-91D3-25B8AC1D4691}">
      <dgm:prSet/>
      <dgm:spPr/>
      <dgm:t>
        <a:bodyPr/>
        <a:lstStyle/>
        <a:p>
          <a:endParaRPr lang="en-US"/>
        </a:p>
      </dgm:t>
    </dgm:pt>
    <dgm:pt modelId="{9F8C681C-3C75-4266-B7DC-EF784A13706C}">
      <dgm:prSet phldrT="[Text]"/>
      <dgm:spPr/>
      <dgm:t>
        <a:bodyPr/>
        <a:lstStyle/>
        <a:p>
          <a:r>
            <a:rPr lang="fr-CH" dirty="0" smtClean="0"/>
            <a:t>Section</a:t>
          </a:r>
          <a:endParaRPr lang="en-US" dirty="0"/>
        </a:p>
      </dgm:t>
    </dgm:pt>
    <dgm:pt modelId="{07DD69A8-73FA-4FAF-BFA9-499A4792F583}" type="parTrans" cxnId="{605C0DD8-A951-4DF3-8A0F-6AE744D45DF9}">
      <dgm:prSet/>
      <dgm:spPr/>
      <dgm:t>
        <a:bodyPr/>
        <a:lstStyle/>
        <a:p>
          <a:endParaRPr lang="en-US"/>
        </a:p>
      </dgm:t>
    </dgm:pt>
    <dgm:pt modelId="{5D12F5A2-C6D8-4F9C-82F9-4E16C0C88D43}" type="sibTrans" cxnId="{605C0DD8-A951-4DF3-8A0F-6AE744D45DF9}">
      <dgm:prSet/>
      <dgm:spPr/>
      <dgm:t>
        <a:bodyPr/>
        <a:lstStyle/>
        <a:p>
          <a:endParaRPr lang="en-US"/>
        </a:p>
      </dgm:t>
    </dgm:pt>
    <dgm:pt modelId="{76128B8B-BD3E-490E-A859-3EE81CB3BCA7}" type="pres">
      <dgm:prSet presAssocID="{B9124EB6-70F1-4864-8669-D00C3479ABF6}" presName="hierChild1" presStyleCnt="0">
        <dgm:presLayoutVars>
          <dgm:chPref val="1"/>
          <dgm:dir/>
          <dgm:animOne val="branch"/>
          <dgm:animLvl val="lvl"/>
          <dgm:resizeHandles/>
        </dgm:presLayoutVars>
      </dgm:prSet>
      <dgm:spPr/>
      <dgm:t>
        <a:bodyPr/>
        <a:lstStyle/>
        <a:p>
          <a:endParaRPr lang="fr-CH"/>
        </a:p>
      </dgm:t>
    </dgm:pt>
    <dgm:pt modelId="{C00C10D9-71F9-43ED-97E6-1F5EB196C7ED}" type="pres">
      <dgm:prSet presAssocID="{AD48EF23-7374-48E6-B317-7CD0AEABBEF8}" presName="hierRoot1" presStyleCnt="0"/>
      <dgm:spPr/>
    </dgm:pt>
    <dgm:pt modelId="{9D4CC83B-9DFC-48B0-9FBA-816481A99AD7}" type="pres">
      <dgm:prSet presAssocID="{AD48EF23-7374-48E6-B317-7CD0AEABBEF8}" presName="composite" presStyleCnt="0"/>
      <dgm:spPr/>
    </dgm:pt>
    <dgm:pt modelId="{02867C53-3842-4646-9AC9-6A6716BDD025}" type="pres">
      <dgm:prSet presAssocID="{AD48EF23-7374-48E6-B317-7CD0AEABBEF8}" presName="background" presStyleLbl="node0" presStyleIdx="0" presStyleCnt="3"/>
      <dgm:spPr/>
    </dgm:pt>
    <dgm:pt modelId="{2B5BC55A-C31D-442C-BFA0-9A501FE99996}" type="pres">
      <dgm:prSet presAssocID="{AD48EF23-7374-48E6-B317-7CD0AEABBEF8}" presName="text" presStyleLbl="fgAcc0" presStyleIdx="0" presStyleCnt="3">
        <dgm:presLayoutVars>
          <dgm:chPref val="3"/>
        </dgm:presLayoutVars>
      </dgm:prSet>
      <dgm:spPr/>
      <dgm:t>
        <a:bodyPr/>
        <a:lstStyle/>
        <a:p>
          <a:endParaRPr lang="en-US"/>
        </a:p>
      </dgm:t>
    </dgm:pt>
    <dgm:pt modelId="{EC50C76E-88D2-458B-977E-F310C1336BB7}" type="pres">
      <dgm:prSet presAssocID="{AD48EF23-7374-48E6-B317-7CD0AEABBEF8}" presName="hierChild2" presStyleCnt="0"/>
      <dgm:spPr/>
    </dgm:pt>
    <dgm:pt modelId="{AFC07E2D-22F0-45D8-B489-FA0D7031B678}" type="pres">
      <dgm:prSet presAssocID="{8D148A6C-60CB-494E-BA46-D65B4B6404E2}" presName="Name10" presStyleLbl="parChTrans1D2" presStyleIdx="0" presStyleCnt="9"/>
      <dgm:spPr/>
      <dgm:t>
        <a:bodyPr/>
        <a:lstStyle/>
        <a:p>
          <a:endParaRPr lang="fr-CH"/>
        </a:p>
      </dgm:t>
    </dgm:pt>
    <dgm:pt modelId="{5F64A2A9-3E05-4762-A539-610BAE2B1C20}" type="pres">
      <dgm:prSet presAssocID="{BC4F8165-B796-4399-9DC8-F0E25F59A38B}" presName="hierRoot2" presStyleCnt="0"/>
      <dgm:spPr/>
    </dgm:pt>
    <dgm:pt modelId="{384CDB5B-46E1-4F49-B681-3B35DB96E0DB}" type="pres">
      <dgm:prSet presAssocID="{BC4F8165-B796-4399-9DC8-F0E25F59A38B}" presName="composite2" presStyleCnt="0"/>
      <dgm:spPr/>
    </dgm:pt>
    <dgm:pt modelId="{3D120292-9619-4EC6-AFF6-1971BD184E85}" type="pres">
      <dgm:prSet presAssocID="{BC4F8165-B796-4399-9DC8-F0E25F59A38B}" presName="background2" presStyleLbl="node2" presStyleIdx="0" presStyleCnt="9"/>
      <dgm:spPr/>
    </dgm:pt>
    <dgm:pt modelId="{009A8E40-1077-4261-ADA6-A110EB501E62}" type="pres">
      <dgm:prSet presAssocID="{BC4F8165-B796-4399-9DC8-F0E25F59A38B}" presName="text2" presStyleLbl="fgAcc2" presStyleIdx="0" presStyleCnt="9">
        <dgm:presLayoutVars>
          <dgm:chPref val="3"/>
        </dgm:presLayoutVars>
      </dgm:prSet>
      <dgm:spPr/>
      <dgm:t>
        <a:bodyPr/>
        <a:lstStyle/>
        <a:p>
          <a:endParaRPr lang="en-US"/>
        </a:p>
      </dgm:t>
    </dgm:pt>
    <dgm:pt modelId="{60B38C4A-70DA-40FE-A34B-374B7827421C}" type="pres">
      <dgm:prSet presAssocID="{BC4F8165-B796-4399-9DC8-F0E25F59A38B}" presName="hierChild3" presStyleCnt="0"/>
      <dgm:spPr/>
    </dgm:pt>
    <dgm:pt modelId="{55833509-A7DF-4FC0-B55A-4E38C90877E2}" type="pres">
      <dgm:prSet presAssocID="{06C368BD-CAAC-4F47-AA29-CB060C6B16FC}" presName="Name17" presStyleLbl="parChTrans1D3" presStyleIdx="0" presStyleCnt="6"/>
      <dgm:spPr/>
      <dgm:t>
        <a:bodyPr/>
        <a:lstStyle/>
        <a:p>
          <a:endParaRPr lang="fr-CH"/>
        </a:p>
      </dgm:t>
    </dgm:pt>
    <dgm:pt modelId="{8FE83F1D-5679-455E-8D48-59E5011414F0}" type="pres">
      <dgm:prSet presAssocID="{D95FCF8D-AB53-46C6-9A4F-5A393FD13631}" presName="hierRoot3" presStyleCnt="0"/>
      <dgm:spPr/>
    </dgm:pt>
    <dgm:pt modelId="{5D3C1CC0-D87E-4C06-BF91-63FD006843C3}" type="pres">
      <dgm:prSet presAssocID="{D95FCF8D-AB53-46C6-9A4F-5A393FD13631}" presName="composite3" presStyleCnt="0"/>
      <dgm:spPr/>
    </dgm:pt>
    <dgm:pt modelId="{12777679-2870-41FA-8632-6D4F4D8DAC03}" type="pres">
      <dgm:prSet presAssocID="{D95FCF8D-AB53-46C6-9A4F-5A393FD13631}" presName="background3" presStyleLbl="node3" presStyleIdx="0" presStyleCnt="6"/>
      <dgm:spPr/>
    </dgm:pt>
    <dgm:pt modelId="{9BC76040-266A-4601-B6E0-942B8485C3BE}" type="pres">
      <dgm:prSet presAssocID="{D95FCF8D-AB53-46C6-9A4F-5A393FD13631}" presName="text3" presStyleLbl="fgAcc3" presStyleIdx="0" presStyleCnt="6" custLinFactY="92724" custLinFactNeighborX="61046" custLinFactNeighborY="100000">
        <dgm:presLayoutVars>
          <dgm:chPref val="3"/>
        </dgm:presLayoutVars>
      </dgm:prSet>
      <dgm:spPr/>
      <dgm:t>
        <a:bodyPr/>
        <a:lstStyle/>
        <a:p>
          <a:endParaRPr lang="fr-CH"/>
        </a:p>
      </dgm:t>
    </dgm:pt>
    <dgm:pt modelId="{A108028C-594C-458D-9F2C-AAACE021D7B6}" type="pres">
      <dgm:prSet presAssocID="{D95FCF8D-AB53-46C6-9A4F-5A393FD13631}" presName="hierChild4" presStyleCnt="0"/>
      <dgm:spPr/>
    </dgm:pt>
    <dgm:pt modelId="{A1AD4D0C-01A0-491E-A7EF-073962616604}" type="pres">
      <dgm:prSet presAssocID="{0E02EAED-02A4-4872-81B4-3C9CE9F2B65A}" presName="Name17" presStyleLbl="parChTrans1D3" presStyleIdx="1" presStyleCnt="6"/>
      <dgm:spPr/>
      <dgm:t>
        <a:bodyPr/>
        <a:lstStyle/>
        <a:p>
          <a:endParaRPr lang="fr-CH"/>
        </a:p>
      </dgm:t>
    </dgm:pt>
    <dgm:pt modelId="{D9D92E1E-687E-4D08-825C-420D6054C446}" type="pres">
      <dgm:prSet presAssocID="{552CD555-091D-4BB8-BB45-821E35544ABA}" presName="hierRoot3" presStyleCnt="0"/>
      <dgm:spPr/>
    </dgm:pt>
    <dgm:pt modelId="{E639F0B5-EC07-47D3-B900-A48181D377DE}" type="pres">
      <dgm:prSet presAssocID="{552CD555-091D-4BB8-BB45-821E35544ABA}" presName="composite3" presStyleCnt="0"/>
      <dgm:spPr/>
    </dgm:pt>
    <dgm:pt modelId="{96B99491-D3F9-4E8E-8842-41A0E081FCE6}" type="pres">
      <dgm:prSet presAssocID="{552CD555-091D-4BB8-BB45-821E35544ABA}" presName="background3" presStyleLbl="node3" presStyleIdx="1" presStyleCnt="6"/>
      <dgm:spPr/>
    </dgm:pt>
    <dgm:pt modelId="{D330079B-45FB-4ED7-9D26-2242927D5CCF}" type="pres">
      <dgm:prSet presAssocID="{552CD555-091D-4BB8-BB45-821E35544ABA}" presName="text3" presStyleLbl="fgAcc3" presStyleIdx="1" presStyleCnt="6">
        <dgm:presLayoutVars>
          <dgm:chPref val="3"/>
        </dgm:presLayoutVars>
      </dgm:prSet>
      <dgm:spPr/>
      <dgm:t>
        <a:bodyPr/>
        <a:lstStyle/>
        <a:p>
          <a:endParaRPr lang="en-US"/>
        </a:p>
      </dgm:t>
    </dgm:pt>
    <dgm:pt modelId="{16A3FE2F-6F83-4D3D-B2E4-E14DDDB79CA9}" type="pres">
      <dgm:prSet presAssocID="{552CD555-091D-4BB8-BB45-821E35544ABA}" presName="hierChild4" presStyleCnt="0"/>
      <dgm:spPr/>
    </dgm:pt>
    <dgm:pt modelId="{8C8C7B06-A785-4FBD-8818-B54B9C9F99A2}" type="pres">
      <dgm:prSet presAssocID="{0DC29FCA-AC22-4257-9F01-397FA926ED33}" presName="Name10" presStyleLbl="parChTrans1D2" presStyleIdx="1" presStyleCnt="9"/>
      <dgm:spPr/>
      <dgm:t>
        <a:bodyPr/>
        <a:lstStyle/>
        <a:p>
          <a:endParaRPr lang="fr-CH"/>
        </a:p>
      </dgm:t>
    </dgm:pt>
    <dgm:pt modelId="{39983408-C0A9-4632-99AA-5C5B7A6D4E74}" type="pres">
      <dgm:prSet presAssocID="{D4B33CE0-A09D-40BC-B00F-2048FE3B98BC}" presName="hierRoot2" presStyleCnt="0"/>
      <dgm:spPr/>
    </dgm:pt>
    <dgm:pt modelId="{208F1A24-B23A-4683-B726-5DEDF292C450}" type="pres">
      <dgm:prSet presAssocID="{D4B33CE0-A09D-40BC-B00F-2048FE3B98BC}" presName="composite2" presStyleCnt="0"/>
      <dgm:spPr/>
    </dgm:pt>
    <dgm:pt modelId="{404127ED-FEB5-455B-ADEE-3B823F0098AE}" type="pres">
      <dgm:prSet presAssocID="{D4B33CE0-A09D-40BC-B00F-2048FE3B98BC}" presName="background2" presStyleLbl="node2" presStyleIdx="1" presStyleCnt="9"/>
      <dgm:spPr/>
    </dgm:pt>
    <dgm:pt modelId="{88012FAF-9B57-458E-B984-75DC405D891D}" type="pres">
      <dgm:prSet presAssocID="{D4B33CE0-A09D-40BC-B00F-2048FE3B98BC}" presName="text2" presStyleLbl="fgAcc2" presStyleIdx="1" presStyleCnt="9">
        <dgm:presLayoutVars>
          <dgm:chPref val="3"/>
        </dgm:presLayoutVars>
      </dgm:prSet>
      <dgm:spPr/>
      <dgm:t>
        <a:bodyPr/>
        <a:lstStyle/>
        <a:p>
          <a:endParaRPr lang="fr-CH"/>
        </a:p>
      </dgm:t>
    </dgm:pt>
    <dgm:pt modelId="{DD16CE90-5C3F-4AC1-A8DC-937B2084E5AB}" type="pres">
      <dgm:prSet presAssocID="{D4B33CE0-A09D-40BC-B00F-2048FE3B98BC}" presName="hierChild3" presStyleCnt="0"/>
      <dgm:spPr/>
    </dgm:pt>
    <dgm:pt modelId="{3D919519-2162-4343-8126-E05F5E9BBDA4}" type="pres">
      <dgm:prSet presAssocID="{E84CA826-91A5-4E9F-A25E-F05CF615BE00}" presName="Name10" presStyleLbl="parChTrans1D2" presStyleIdx="2" presStyleCnt="9"/>
      <dgm:spPr/>
      <dgm:t>
        <a:bodyPr/>
        <a:lstStyle/>
        <a:p>
          <a:endParaRPr lang="fr-CH"/>
        </a:p>
      </dgm:t>
    </dgm:pt>
    <dgm:pt modelId="{1643E871-AC23-4CDC-9EEF-EF870D0916AB}" type="pres">
      <dgm:prSet presAssocID="{D92DAD15-9192-4F8A-BBD7-B9E2D5D33659}" presName="hierRoot2" presStyleCnt="0"/>
      <dgm:spPr/>
    </dgm:pt>
    <dgm:pt modelId="{7884BE05-D209-441C-A0F0-414395702EB6}" type="pres">
      <dgm:prSet presAssocID="{D92DAD15-9192-4F8A-BBD7-B9E2D5D33659}" presName="composite2" presStyleCnt="0"/>
      <dgm:spPr/>
    </dgm:pt>
    <dgm:pt modelId="{F699F93F-4D15-44C5-9977-F73D7D404552}" type="pres">
      <dgm:prSet presAssocID="{D92DAD15-9192-4F8A-BBD7-B9E2D5D33659}" presName="background2" presStyleLbl="node2" presStyleIdx="2" presStyleCnt="9"/>
      <dgm:spPr/>
    </dgm:pt>
    <dgm:pt modelId="{AA85DBBF-DADF-40D4-9917-DBB31F3EED63}" type="pres">
      <dgm:prSet presAssocID="{D92DAD15-9192-4F8A-BBD7-B9E2D5D33659}" presName="text2" presStyleLbl="fgAcc2" presStyleIdx="2" presStyleCnt="9">
        <dgm:presLayoutVars>
          <dgm:chPref val="3"/>
        </dgm:presLayoutVars>
      </dgm:prSet>
      <dgm:spPr/>
      <dgm:t>
        <a:bodyPr/>
        <a:lstStyle/>
        <a:p>
          <a:endParaRPr lang="en-US"/>
        </a:p>
      </dgm:t>
    </dgm:pt>
    <dgm:pt modelId="{CD7B8846-6FB8-4046-99E4-E0EF23412BE2}" type="pres">
      <dgm:prSet presAssocID="{D92DAD15-9192-4F8A-BBD7-B9E2D5D33659}" presName="hierChild3" presStyleCnt="0"/>
      <dgm:spPr/>
    </dgm:pt>
    <dgm:pt modelId="{80A591CE-8A10-44DA-B62D-E05AD80A1B25}" type="pres">
      <dgm:prSet presAssocID="{D196A833-76D6-4CA3-911C-B672BAE437C0}" presName="hierRoot1" presStyleCnt="0"/>
      <dgm:spPr/>
    </dgm:pt>
    <dgm:pt modelId="{C7F6CF2C-F310-497F-9EC3-C96F9034F9C8}" type="pres">
      <dgm:prSet presAssocID="{D196A833-76D6-4CA3-911C-B672BAE437C0}" presName="composite" presStyleCnt="0"/>
      <dgm:spPr/>
    </dgm:pt>
    <dgm:pt modelId="{8B863CFD-1F0D-424E-9E5E-4F3E7C02A06D}" type="pres">
      <dgm:prSet presAssocID="{D196A833-76D6-4CA3-911C-B672BAE437C0}" presName="background" presStyleLbl="node0" presStyleIdx="1" presStyleCnt="3"/>
      <dgm:spPr/>
    </dgm:pt>
    <dgm:pt modelId="{162F551E-3BCD-4E30-8855-261608A2D1E0}" type="pres">
      <dgm:prSet presAssocID="{D196A833-76D6-4CA3-911C-B672BAE437C0}" presName="text" presStyleLbl="fgAcc0" presStyleIdx="1" presStyleCnt="3">
        <dgm:presLayoutVars>
          <dgm:chPref val="3"/>
        </dgm:presLayoutVars>
      </dgm:prSet>
      <dgm:spPr/>
      <dgm:t>
        <a:bodyPr/>
        <a:lstStyle/>
        <a:p>
          <a:endParaRPr lang="en-US"/>
        </a:p>
      </dgm:t>
    </dgm:pt>
    <dgm:pt modelId="{5849F189-49F7-4127-BEB1-D2C97FA3690A}" type="pres">
      <dgm:prSet presAssocID="{D196A833-76D6-4CA3-911C-B672BAE437C0}" presName="hierChild2" presStyleCnt="0"/>
      <dgm:spPr/>
    </dgm:pt>
    <dgm:pt modelId="{E409257D-099A-4A3A-A0C4-AAA9E4DB9F3A}" type="pres">
      <dgm:prSet presAssocID="{1FC9FFFA-228C-4E7C-888A-A5BC5294DD11}" presName="Name10" presStyleLbl="parChTrans1D2" presStyleIdx="3" presStyleCnt="9"/>
      <dgm:spPr/>
      <dgm:t>
        <a:bodyPr/>
        <a:lstStyle/>
        <a:p>
          <a:endParaRPr lang="fr-CH"/>
        </a:p>
      </dgm:t>
    </dgm:pt>
    <dgm:pt modelId="{2397E8C4-30EB-4012-AE52-179B37211C8E}" type="pres">
      <dgm:prSet presAssocID="{CE77D672-8C9C-4A85-8981-E9BD24CACF85}" presName="hierRoot2" presStyleCnt="0"/>
      <dgm:spPr/>
    </dgm:pt>
    <dgm:pt modelId="{796ADA15-11D2-4303-B2D1-3FCC69888C3C}" type="pres">
      <dgm:prSet presAssocID="{CE77D672-8C9C-4A85-8981-E9BD24CACF85}" presName="composite2" presStyleCnt="0"/>
      <dgm:spPr/>
    </dgm:pt>
    <dgm:pt modelId="{BD5DD81C-3203-44F8-B26E-0F96B750956B}" type="pres">
      <dgm:prSet presAssocID="{CE77D672-8C9C-4A85-8981-E9BD24CACF85}" presName="background2" presStyleLbl="node2" presStyleIdx="3" presStyleCnt="9"/>
      <dgm:spPr/>
    </dgm:pt>
    <dgm:pt modelId="{D1946E3C-59E2-4B4E-A8BD-7DD44D80EEF1}" type="pres">
      <dgm:prSet presAssocID="{CE77D672-8C9C-4A85-8981-E9BD24CACF85}" presName="text2" presStyleLbl="fgAcc2" presStyleIdx="3" presStyleCnt="9">
        <dgm:presLayoutVars>
          <dgm:chPref val="3"/>
        </dgm:presLayoutVars>
      </dgm:prSet>
      <dgm:spPr/>
      <dgm:t>
        <a:bodyPr/>
        <a:lstStyle/>
        <a:p>
          <a:endParaRPr lang="fr-CH"/>
        </a:p>
      </dgm:t>
    </dgm:pt>
    <dgm:pt modelId="{5699D699-E54B-4DDE-8141-E6F15B7DB139}" type="pres">
      <dgm:prSet presAssocID="{CE77D672-8C9C-4A85-8981-E9BD24CACF85}" presName="hierChild3" presStyleCnt="0"/>
      <dgm:spPr/>
    </dgm:pt>
    <dgm:pt modelId="{FC9683FC-A449-45C2-BCF2-5B39B9A22D5E}" type="pres">
      <dgm:prSet presAssocID="{B187CE3C-1C6A-4C71-AD57-B2C4054A0B8D}" presName="Name10" presStyleLbl="parChTrans1D2" presStyleIdx="4" presStyleCnt="9"/>
      <dgm:spPr/>
      <dgm:t>
        <a:bodyPr/>
        <a:lstStyle/>
        <a:p>
          <a:endParaRPr lang="fr-CH"/>
        </a:p>
      </dgm:t>
    </dgm:pt>
    <dgm:pt modelId="{FDFAF628-2787-4FF1-940A-63F0568BC4A9}" type="pres">
      <dgm:prSet presAssocID="{A245936B-B685-4E4C-AA67-D2CAE2F82F3B}" presName="hierRoot2" presStyleCnt="0"/>
      <dgm:spPr/>
    </dgm:pt>
    <dgm:pt modelId="{C78E38D6-CFCA-44C9-BF2E-3C7E1D10F134}" type="pres">
      <dgm:prSet presAssocID="{A245936B-B685-4E4C-AA67-D2CAE2F82F3B}" presName="composite2" presStyleCnt="0"/>
      <dgm:spPr/>
    </dgm:pt>
    <dgm:pt modelId="{99FDC4E4-01FB-4544-944F-7303BC96DC67}" type="pres">
      <dgm:prSet presAssocID="{A245936B-B685-4E4C-AA67-D2CAE2F82F3B}" presName="background2" presStyleLbl="node2" presStyleIdx="4" presStyleCnt="9"/>
      <dgm:spPr/>
    </dgm:pt>
    <dgm:pt modelId="{5A0361A4-F8AF-4F17-B626-89AB29250C68}" type="pres">
      <dgm:prSet presAssocID="{A245936B-B685-4E4C-AA67-D2CAE2F82F3B}" presName="text2" presStyleLbl="fgAcc2" presStyleIdx="4" presStyleCnt="9">
        <dgm:presLayoutVars>
          <dgm:chPref val="3"/>
        </dgm:presLayoutVars>
      </dgm:prSet>
      <dgm:spPr/>
      <dgm:t>
        <a:bodyPr/>
        <a:lstStyle/>
        <a:p>
          <a:endParaRPr lang="fr-CH"/>
        </a:p>
      </dgm:t>
    </dgm:pt>
    <dgm:pt modelId="{46BF3E6C-CB38-411B-81BE-DBC9EEADB27C}" type="pres">
      <dgm:prSet presAssocID="{A245936B-B685-4E4C-AA67-D2CAE2F82F3B}" presName="hierChild3" presStyleCnt="0"/>
      <dgm:spPr/>
    </dgm:pt>
    <dgm:pt modelId="{951B9EC7-ED7F-4611-8CEA-30F419155193}" type="pres">
      <dgm:prSet presAssocID="{8C0FB555-039D-415F-8583-BEE784F245D5}" presName="Name17" presStyleLbl="parChTrans1D3" presStyleIdx="2" presStyleCnt="6"/>
      <dgm:spPr/>
      <dgm:t>
        <a:bodyPr/>
        <a:lstStyle/>
        <a:p>
          <a:endParaRPr lang="fr-CH"/>
        </a:p>
      </dgm:t>
    </dgm:pt>
    <dgm:pt modelId="{12E97F1D-FA61-4BBB-810F-CA7B198F225A}" type="pres">
      <dgm:prSet presAssocID="{325CA0CE-730C-429B-A770-0A274465BD70}" presName="hierRoot3" presStyleCnt="0"/>
      <dgm:spPr/>
    </dgm:pt>
    <dgm:pt modelId="{21FD3931-B7FA-4EC3-8A16-29446C4230D5}" type="pres">
      <dgm:prSet presAssocID="{325CA0CE-730C-429B-A770-0A274465BD70}" presName="composite3" presStyleCnt="0"/>
      <dgm:spPr/>
    </dgm:pt>
    <dgm:pt modelId="{F607A369-6045-4433-A1EA-672CF85907DD}" type="pres">
      <dgm:prSet presAssocID="{325CA0CE-730C-429B-A770-0A274465BD70}" presName="background3" presStyleLbl="node3" presStyleIdx="2" presStyleCnt="6"/>
      <dgm:spPr/>
    </dgm:pt>
    <dgm:pt modelId="{B99C66A7-53E5-4F0A-9803-0777FB1F1C57}" type="pres">
      <dgm:prSet presAssocID="{325CA0CE-730C-429B-A770-0A274465BD70}" presName="text3" presStyleLbl="fgAcc3" presStyleIdx="2" presStyleCnt="6">
        <dgm:presLayoutVars>
          <dgm:chPref val="3"/>
        </dgm:presLayoutVars>
      </dgm:prSet>
      <dgm:spPr/>
      <dgm:t>
        <a:bodyPr/>
        <a:lstStyle/>
        <a:p>
          <a:endParaRPr lang="fr-CH"/>
        </a:p>
      </dgm:t>
    </dgm:pt>
    <dgm:pt modelId="{BBF765D2-1621-4FEA-BD62-B3413BEDE2AC}" type="pres">
      <dgm:prSet presAssocID="{325CA0CE-730C-429B-A770-0A274465BD70}" presName="hierChild4" presStyleCnt="0"/>
      <dgm:spPr/>
    </dgm:pt>
    <dgm:pt modelId="{3970EF54-8477-44E9-A50D-5189F5016799}" type="pres">
      <dgm:prSet presAssocID="{07DD69A8-73FA-4FAF-BFA9-499A4792F583}" presName="Name17" presStyleLbl="parChTrans1D3" presStyleIdx="3" presStyleCnt="6"/>
      <dgm:spPr/>
      <dgm:t>
        <a:bodyPr/>
        <a:lstStyle/>
        <a:p>
          <a:endParaRPr lang="fr-CH"/>
        </a:p>
      </dgm:t>
    </dgm:pt>
    <dgm:pt modelId="{A927D4BB-4A1E-4D31-A44F-CD248AE266CA}" type="pres">
      <dgm:prSet presAssocID="{9F8C681C-3C75-4266-B7DC-EF784A13706C}" presName="hierRoot3" presStyleCnt="0"/>
      <dgm:spPr/>
    </dgm:pt>
    <dgm:pt modelId="{1F181BB2-42A9-457C-AE6D-FCB884FE7C10}" type="pres">
      <dgm:prSet presAssocID="{9F8C681C-3C75-4266-B7DC-EF784A13706C}" presName="composite3" presStyleCnt="0"/>
      <dgm:spPr/>
    </dgm:pt>
    <dgm:pt modelId="{8BFA5398-75BC-414C-A689-DAE5B322381F}" type="pres">
      <dgm:prSet presAssocID="{9F8C681C-3C75-4266-B7DC-EF784A13706C}" presName="background3" presStyleLbl="node3" presStyleIdx="3" presStyleCnt="6"/>
      <dgm:spPr/>
    </dgm:pt>
    <dgm:pt modelId="{8ED7FE80-9195-44E7-BD8C-3090273000B0}" type="pres">
      <dgm:prSet presAssocID="{9F8C681C-3C75-4266-B7DC-EF784A13706C}" presName="text3" presStyleLbl="fgAcc3" presStyleIdx="3" presStyleCnt="6">
        <dgm:presLayoutVars>
          <dgm:chPref val="3"/>
        </dgm:presLayoutVars>
      </dgm:prSet>
      <dgm:spPr/>
      <dgm:t>
        <a:bodyPr/>
        <a:lstStyle/>
        <a:p>
          <a:endParaRPr lang="fr-CH"/>
        </a:p>
      </dgm:t>
    </dgm:pt>
    <dgm:pt modelId="{C4B96944-87ED-4014-B7C4-8D4256B8C523}" type="pres">
      <dgm:prSet presAssocID="{9F8C681C-3C75-4266-B7DC-EF784A13706C}" presName="hierChild4" presStyleCnt="0"/>
      <dgm:spPr/>
    </dgm:pt>
    <dgm:pt modelId="{B4AC7D05-C5AC-4AFD-9300-74B29B032690}" type="pres">
      <dgm:prSet presAssocID="{18DBDABC-D1E1-4AAC-BE52-35C7DB6C153A}" presName="Name10" presStyleLbl="parChTrans1D2" presStyleIdx="5" presStyleCnt="9"/>
      <dgm:spPr/>
      <dgm:t>
        <a:bodyPr/>
        <a:lstStyle/>
        <a:p>
          <a:endParaRPr lang="fr-CH"/>
        </a:p>
      </dgm:t>
    </dgm:pt>
    <dgm:pt modelId="{C6131396-DAE6-4E2C-BCD5-7B0258F52711}" type="pres">
      <dgm:prSet presAssocID="{2F889D8D-8C7D-44BD-8192-70B745E18D7A}" presName="hierRoot2" presStyleCnt="0"/>
      <dgm:spPr/>
    </dgm:pt>
    <dgm:pt modelId="{5EA68C1A-E454-4B8D-8B12-7630298D2783}" type="pres">
      <dgm:prSet presAssocID="{2F889D8D-8C7D-44BD-8192-70B745E18D7A}" presName="composite2" presStyleCnt="0"/>
      <dgm:spPr/>
    </dgm:pt>
    <dgm:pt modelId="{BB9B5E95-B9DE-4D69-A620-9BEB70FF2518}" type="pres">
      <dgm:prSet presAssocID="{2F889D8D-8C7D-44BD-8192-70B745E18D7A}" presName="background2" presStyleLbl="node2" presStyleIdx="5" presStyleCnt="9"/>
      <dgm:spPr/>
    </dgm:pt>
    <dgm:pt modelId="{933D3262-D52F-49C4-BEBE-7D23CB615839}" type="pres">
      <dgm:prSet presAssocID="{2F889D8D-8C7D-44BD-8192-70B745E18D7A}" presName="text2" presStyleLbl="fgAcc2" presStyleIdx="5" presStyleCnt="9">
        <dgm:presLayoutVars>
          <dgm:chPref val="3"/>
        </dgm:presLayoutVars>
      </dgm:prSet>
      <dgm:spPr/>
      <dgm:t>
        <a:bodyPr/>
        <a:lstStyle/>
        <a:p>
          <a:endParaRPr lang="en-US"/>
        </a:p>
      </dgm:t>
    </dgm:pt>
    <dgm:pt modelId="{5A339E2B-6A87-4353-80E5-2D03F0DEF156}" type="pres">
      <dgm:prSet presAssocID="{2F889D8D-8C7D-44BD-8192-70B745E18D7A}" presName="hierChild3" presStyleCnt="0"/>
      <dgm:spPr/>
    </dgm:pt>
    <dgm:pt modelId="{1B6FDB1D-7235-4F10-B90C-A4E3027EDFFC}" type="pres">
      <dgm:prSet presAssocID="{B5649EA7-2CD9-48B1-9315-417ED3DCDD10}" presName="hierRoot1" presStyleCnt="0"/>
      <dgm:spPr/>
    </dgm:pt>
    <dgm:pt modelId="{99B058FB-E38C-4F4F-8C4D-616A9EE905AA}" type="pres">
      <dgm:prSet presAssocID="{B5649EA7-2CD9-48B1-9315-417ED3DCDD10}" presName="composite" presStyleCnt="0"/>
      <dgm:spPr/>
    </dgm:pt>
    <dgm:pt modelId="{9826FD6D-A16D-4B04-B623-071C7C5BB39B}" type="pres">
      <dgm:prSet presAssocID="{B5649EA7-2CD9-48B1-9315-417ED3DCDD10}" presName="background" presStyleLbl="node0" presStyleIdx="2" presStyleCnt="3"/>
      <dgm:spPr/>
    </dgm:pt>
    <dgm:pt modelId="{BCAAA8E9-299F-44CE-B8A1-03F1A2CD1503}" type="pres">
      <dgm:prSet presAssocID="{B5649EA7-2CD9-48B1-9315-417ED3DCDD10}" presName="text" presStyleLbl="fgAcc0" presStyleIdx="2" presStyleCnt="3">
        <dgm:presLayoutVars>
          <dgm:chPref val="3"/>
        </dgm:presLayoutVars>
      </dgm:prSet>
      <dgm:spPr/>
      <dgm:t>
        <a:bodyPr/>
        <a:lstStyle/>
        <a:p>
          <a:endParaRPr lang="en-US"/>
        </a:p>
      </dgm:t>
    </dgm:pt>
    <dgm:pt modelId="{2256B240-C711-4813-9F5C-FD5776F7AB67}" type="pres">
      <dgm:prSet presAssocID="{B5649EA7-2CD9-48B1-9315-417ED3DCDD10}" presName="hierChild2" presStyleCnt="0"/>
      <dgm:spPr/>
    </dgm:pt>
    <dgm:pt modelId="{BAC21458-6736-4FC5-A293-77C8D58DE1BD}" type="pres">
      <dgm:prSet presAssocID="{FAEB317B-D8B9-4E86-853B-984FEC5608E5}" presName="Name10" presStyleLbl="parChTrans1D2" presStyleIdx="6" presStyleCnt="9"/>
      <dgm:spPr/>
      <dgm:t>
        <a:bodyPr/>
        <a:lstStyle/>
        <a:p>
          <a:endParaRPr lang="fr-CH"/>
        </a:p>
      </dgm:t>
    </dgm:pt>
    <dgm:pt modelId="{D2987F4D-CAE3-47C2-998F-FB62685E7BD3}" type="pres">
      <dgm:prSet presAssocID="{8FD5197C-4538-4FA5-AF30-50C2C23C29D8}" presName="hierRoot2" presStyleCnt="0"/>
      <dgm:spPr/>
    </dgm:pt>
    <dgm:pt modelId="{7E82594B-622F-4756-9920-73E129CF6C95}" type="pres">
      <dgm:prSet presAssocID="{8FD5197C-4538-4FA5-AF30-50C2C23C29D8}" presName="composite2" presStyleCnt="0"/>
      <dgm:spPr/>
    </dgm:pt>
    <dgm:pt modelId="{DACE1A72-A97C-4F4A-B405-C0C2C2DC4083}" type="pres">
      <dgm:prSet presAssocID="{8FD5197C-4538-4FA5-AF30-50C2C23C29D8}" presName="background2" presStyleLbl="node2" presStyleIdx="6" presStyleCnt="9"/>
      <dgm:spPr/>
    </dgm:pt>
    <dgm:pt modelId="{BBF6B586-6588-4AAC-9BEF-56494E59B724}" type="pres">
      <dgm:prSet presAssocID="{8FD5197C-4538-4FA5-AF30-50C2C23C29D8}" presName="text2" presStyleLbl="fgAcc2" presStyleIdx="6" presStyleCnt="9">
        <dgm:presLayoutVars>
          <dgm:chPref val="3"/>
        </dgm:presLayoutVars>
      </dgm:prSet>
      <dgm:spPr/>
      <dgm:t>
        <a:bodyPr/>
        <a:lstStyle/>
        <a:p>
          <a:endParaRPr lang="fr-CH"/>
        </a:p>
      </dgm:t>
    </dgm:pt>
    <dgm:pt modelId="{4D19AC97-7EB9-40D4-AC62-7FC4DDCC3E51}" type="pres">
      <dgm:prSet presAssocID="{8FD5197C-4538-4FA5-AF30-50C2C23C29D8}" presName="hierChild3" presStyleCnt="0"/>
      <dgm:spPr/>
    </dgm:pt>
    <dgm:pt modelId="{B6267766-BB4E-4142-9F97-CC8097789385}" type="pres">
      <dgm:prSet presAssocID="{27F61C82-6C3B-490B-BB24-53FB41BD176B}" presName="Name10" presStyleLbl="parChTrans1D2" presStyleIdx="7" presStyleCnt="9"/>
      <dgm:spPr/>
      <dgm:t>
        <a:bodyPr/>
        <a:lstStyle/>
        <a:p>
          <a:endParaRPr lang="fr-CH"/>
        </a:p>
      </dgm:t>
    </dgm:pt>
    <dgm:pt modelId="{875DAA72-4006-45CB-8099-A35D54223DD0}" type="pres">
      <dgm:prSet presAssocID="{0A337195-348A-45F8-9CCB-81841118A1D7}" presName="hierRoot2" presStyleCnt="0"/>
      <dgm:spPr/>
    </dgm:pt>
    <dgm:pt modelId="{1C49DB90-6E08-4DAD-85C1-D1C86C7C2A1D}" type="pres">
      <dgm:prSet presAssocID="{0A337195-348A-45F8-9CCB-81841118A1D7}" presName="composite2" presStyleCnt="0"/>
      <dgm:spPr/>
    </dgm:pt>
    <dgm:pt modelId="{EB4ACC55-40CD-4E5C-96F8-2FE86A609FB0}" type="pres">
      <dgm:prSet presAssocID="{0A337195-348A-45F8-9CCB-81841118A1D7}" presName="background2" presStyleLbl="node2" presStyleIdx="7" presStyleCnt="9"/>
      <dgm:spPr/>
    </dgm:pt>
    <dgm:pt modelId="{515EDDCA-AF49-4AA5-8FE5-FC2E69FE05A1}" type="pres">
      <dgm:prSet presAssocID="{0A337195-348A-45F8-9CCB-81841118A1D7}" presName="text2" presStyleLbl="fgAcc2" presStyleIdx="7" presStyleCnt="9">
        <dgm:presLayoutVars>
          <dgm:chPref val="3"/>
        </dgm:presLayoutVars>
      </dgm:prSet>
      <dgm:spPr/>
      <dgm:t>
        <a:bodyPr/>
        <a:lstStyle/>
        <a:p>
          <a:endParaRPr lang="fr-CH"/>
        </a:p>
      </dgm:t>
    </dgm:pt>
    <dgm:pt modelId="{A6ED2E41-F784-4234-A30E-BB8B45B7B1F1}" type="pres">
      <dgm:prSet presAssocID="{0A337195-348A-45F8-9CCB-81841118A1D7}" presName="hierChild3" presStyleCnt="0"/>
      <dgm:spPr/>
    </dgm:pt>
    <dgm:pt modelId="{D1926546-D36F-4FEF-9F1D-4B30F6648C89}" type="pres">
      <dgm:prSet presAssocID="{39BD5D31-2FC0-44C9-B0EE-5ABBB31542E0}" presName="Name10" presStyleLbl="parChTrans1D2" presStyleIdx="8" presStyleCnt="9"/>
      <dgm:spPr/>
      <dgm:t>
        <a:bodyPr/>
        <a:lstStyle/>
        <a:p>
          <a:endParaRPr lang="fr-CH"/>
        </a:p>
      </dgm:t>
    </dgm:pt>
    <dgm:pt modelId="{1D1B7921-52A4-4BCB-9110-78F1D89B2FB3}" type="pres">
      <dgm:prSet presAssocID="{40BF82E0-BFDD-4FBB-A595-CD847CCCFA3E}" presName="hierRoot2" presStyleCnt="0"/>
      <dgm:spPr/>
    </dgm:pt>
    <dgm:pt modelId="{81C554E7-F2E7-43F0-BEFA-611483365FB7}" type="pres">
      <dgm:prSet presAssocID="{40BF82E0-BFDD-4FBB-A595-CD847CCCFA3E}" presName="composite2" presStyleCnt="0"/>
      <dgm:spPr/>
    </dgm:pt>
    <dgm:pt modelId="{11EB30B8-C065-4FFD-AC44-8848AA051EA5}" type="pres">
      <dgm:prSet presAssocID="{40BF82E0-BFDD-4FBB-A595-CD847CCCFA3E}" presName="background2" presStyleLbl="node2" presStyleIdx="8" presStyleCnt="9"/>
      <dgm:spPr/>
    </dgm:pt>
    <dgm:pt modelId="{7CB1E0BA-98DB-4E44-B695-4A0C6E9DD8BA}" type="pres">
      <dgm:prSet presAssocID="{40BF82E0-BFDD-4FBB-A595-CD847CCCFA3E}" presName="text2" presStyleLbl="fgAcc2" presStyleIdx="8" presStyleCnt="9">
        <dgm:presLayoutVars>
          <dgm:chPref val="3"/>
        </dgm:presLayoutVars>
      </dgm:prSet>
      <dgm:spPr/>
      <dgm:t>
        <a:bodyPr/>
        <a:lstStyle/>
        <a:p>
          <a:endParaRPr lang="en-US"/>
        </a:p>
      </dgm:t>
    </dgm:pt>
    <dgm:pt modelId="{F9C36EA7-23AB-49DB-A660-7D735F63A58E}" type="pres">
      <dgm:prSet presAssocID="{40BF82E0-BFDD-4FBB-A595-CD847CCCFA3E}" presName="hierChild3" presStyleCnt="0"/>
      <dgm:spPr/>
    </dgm:pt>
    <dgm:pt modelId="{996D3918-224C-41C4-B585-DD41DF0EE581}" type="pres">
      <dgm:prSet presAssocID="{61D46771-946C-4ADD-813C-14A461F996D0}" presName="Name17" presStyleLbl="parChTrans1D3" presStyleIdx="4" presStyleCnt="6"/>
      <dgm:spPr/>
      <dgm:t>
        <a:bodyPr/>
        <a:lstStyle/>
        <a:p>
          <a:endParaRPr lang="fr-CH"/>
        </a:p>
      </dgm:t>
    </dgm:pt>
    <dgm:pt modelId="{FD87582B-E629-49CF-B400-C8E5CDF6B9B8}" type="pres">
      <dgm:prSet presAssocID="{6F58ED8C-9D74-4F79-8B4C-D9244E442976}" presName="hierRoot3" presStyleCnt="0"/>
      <dgm:spPr/>
    </dgm:pt>
    <dgm:pt modelId="{FEAE6E17-2DD5-48F5-8637-4C7E3088CAD9}" type="pres">
      <dgm:prSet presAssocID="{6F58ED8C-9D74-4F79-8B4C-D9244E442976}" presName="composite3" presStyleCnt="0"/>
      <dgm:spPr/>
    </dgm:pt>
    <dgm:pt modelId="{89291375-D6E2-4057-9443-EC31275E50BA}" type="pres">
      <dgm:prSet presAssocID="{6F58ED8C-9D74-4F79-8B4C-D9244E442976}" presName="background3" presStyleLbl="node3" presStyleIdx="4" presStyleCnt="6"/>
      <dgm:spPr/>
    </dgm:pt>
    <dgm:pt modelId="{DFE2661A-DCCF-4543-A897-6EAAC0DC53BF}" type="pres">
      <dgm:prSet presAssocID="{6F58ED8C-9D74-4F79-8B4C-D9244E442976}" presName="text3" presStyleLbl="fgAcc3" presStyleIdx="4" presStyleCnt="6">
        <dgm:presLayoutVars>
          <dgm:chPref val="3"/>
        </dgm:presLayoutVars>
      </dgm:prSet>
      <dgm:spPr/>
      <dgm:t>
        <a:bodyPr/>
        <a:lstStyle/>
        <a:p>
          <a:endParaRPr lang="fr-CH"/>
        </a:p>
      </dgm:t>
    </dgm:pt>
    <dgm:pt modelId="{A0511D23-6301-48C5-A143-80AA55751B27}" type="pres">
      <dgm:prSet presAssocID="{6F58ED8C-9D74-4F79-8B4C-D9244E442976}" presName="hierChild4" presStyleCnt="0"/>
      <dgm:spPr/>
    </dgm:pt>
    <dgm:pt modelId="{E5711410-151C-475C-B77B-7D6428558168}" type="pres">
      <dgm:prSet presAssocID="{0C14D468-D47B-454F-BC7B-86CA511C72AB}" presName="Name17" presStyleLbl="parChTrans1D3" presStyleIdx="5" presStyleCnt="6"/>
      <dgm:spPr/>
      <dgm:t>
        <a:bodyPr/>
        <a:lstStyle/>
        <a:p>
          <a:endParaRPr lang="fr-CH"/>
        </a:p>
      </dgm:t>
    </dgm:pt>
    <dgm:pt modelId="{6DF79AF1-2867-42E5-BAD0-A442A6279F60}" type="pres">
      <dgm:prSet presAssocID="{70EE9DE8-1DE4-4188-85E8-1F00316477C1}" presName="hierRoot3" presStyleCnt="0"/>
      <dgm:spPr/>
    </dgm:pt>
    <dgm:pt modelId="{DC847004-CA47-4E7E-AD08-82592B917436}" type="pres">
      <dgm:prSet presAssocID="{70EE9DE8-1DE4-4188-85E8-1F00316477C1}" presName="composite3" presStyleCnt="0"/>
      <dgm:spPr/>
    </dgm:pt>
    <dgm:pt modelId="{2A79D3E4-99CA-43FE-9BA3-C7201F755E10}" type="pres">
      <dgm:prSet presAssocID="{70EE9DE8-1DE4-4188-85E8-1F00316477C1}" presName="background3" presStyleLbl="node3" presStyleIdx="5" presStyleCnt="6"/>
      <dgm:spPr/>
    </dgm:pt>
    <dgm:pt modelId="{11FD50DF-3E28-46D9-96C3-0A6F106D0B10}" type="pres">
      <dgm:prSet presAssocID="{70EE9DE8-1DE4-4188-85E8-1F00316477C1}" presName="text3" presStyleLbl="fgAcc3" presStyleIdx="5" presStyleCnt="6">
        <dgm:presLayoutVars>
          <dgm:chPref val="3"/>
        </dgm:presLayoutVars>
      </dgm:prSet>
      <dgm:spPr/>
      <dgm:t>
        <a:bodyPr/>
        <a:lstStyle/>
        <a:p>
          <a:endParaRPr lang="en-US"/>
        </a:p>
      </dgm:t>
    </dgm:pt>
    <dgm:pt modelId="{69B289E7-CE01-461B-84B9-D5531D7DB976}" type="pres">
      <dgm:prSet presAssocID="{70EE9DE8-1DE4-4188-85E8-1F00316477C1}" presName="hierChild4" presStyleCnt="0"/>
      <dgm:spPr/>
    </dgm:pt>
  </dgm:ptLst>
  <dgm:cxnLst>
    <dgm:cxn modelId="{1BFF1F08-A8F9-4437-B335-637E1125ABB8}" srcId="{AD48EF23-7374-48E6-B317-7CD0AEABBEF8}" destId="{D4B33CE0-A09D-40BC-B00F-2048FE3B98BC}" srcOrd="1" destOrd="0" parTransId="{0DC29FCA-AC22-4257-9F01-397FA926ED33}" sibTransId="{2CCCE2E4-412F-4118-A57D-9A37FA25A33F}"/>
    <dgm:cxn modelId="{A49A4845-FCE1-8843-8B34-74F3F32A9188}" type="presOf" srcId="{BC4F8165-B796-4399-9DC8-F0E25F59A38B}" destId="{009A8E40-1077-4261-ADA6-A110EB501E62}" srcOrd="0" destOrd="0" presId="urn:microsoft.com/office/officeart/2005/8/layout/hierarchy1"/>
    <dgm:cxn modelId="{8A215ECD-85F2-9C4C-9B65-CC93510CE1BA}" type="presOf" srcId="{325CA0CE-730C-429B-A770-0A274465BD70}" destId="{B99C66A7-53E5-4F0A-9803-0777FB1F1C57}" srcOrd="0" destOrd="0" presId="urn:microsoft.com/office/officeart/2005/8/layout/hierarchy1"/>
    <dgm:cxn modelId="{D95B3BB8-ABD3-114D-B2CF-EE9552B0BC40}" type="presOf" srcId="{70EE9DE8-1DE4-4188-85E8-1F00316477C1}" destId="{11FD50DF-3E28-46D9-96C3-0A6F106D0B10}" srcOrd="0" destOrd="0" presId="urn:microsoft.com/office/officeart/2005/8/layout/hierarchy1"/>
    <dgm:cxn modelId="{561DCA5D-11B0-3E4D-BE6D-95ECBE588799}" type="presOf" srcId="{0A337195-348A-45F8-9CCB-81841118A1D7}" destId="{515EDDCA-AF49-4AA5-8FE5-FC2E69FE05A1}" srcOrd="0" destOrd="0" presId="urn:microsoft.com/office/officeart/2005/8/layout/hierarchy1"/>
    <dgm:cxn modelId="{86B5A479-D259-114D-A36E-9401058232D7}" type="presOf" srcId="{AD48EF23-7374-48E6-B317-7CD0AEABBEF8}" destId="{2B5BC55A-C31D-442C-BFA0-9A501FE99996}" srcOrd="0" destOrd="0" presId="urn:microsoft.com/office/officeart/2005/8/layout/hierarchy1"/>
    <dgm:cxn modelId="{8C8A1D85-83BD-4C4F-B7AA-38449468F2F0}" srcId="{D196A833-76D6-4CA3-911C-B672BAE437C0}" destId="{CE77D672-8C9C-4A85-8981-E9BD24CACF85}" srcOrd="0" destOrd="0" parTransId="{1FC9FFFA-228C-4E7C-888A-A5BC5294DD11}" sibTransId="{D134ED72-004C-45DF-BB6E-593532839A10}"/>
    <dgm:cxn modelId="{9F5807FD-73B1-44AE-9B54-2C23AA612C20}" srcId="{B5649EA7-2CD9-48B1-9315-417ED3DCDD10}" destId="{40BF82E0-BFDD-4FBB-A595-CD847CCCFA3E}" srcOrd="2" destOrd="0" parTransId="{39BD5D31-2FC0-44C9-B0EE-5ABBB31542E0}" sibTransId="{F6844E10-F7B3-4687-9EEE-DE4E7B38439D}"/>
    <dgm:cxn modelId="{DEE528F3-8B9F-49A6-BF69-7F0D4480521F}" srcId="{BC4F8165-B796-4399-9DC8-F0E25F59A38B}" destId="{552CD555-091D-4BB8-BB45-821E35544ABA}" srcOrd="1" destOrd="0" parTransId="{0E02EAED-02A4-4872-81B4-3C9CE9F2B65A}" sibTransId="{05FB72E5-CF2E-4785-B60D-3C29F96414EF}"/>
    <dgm:cxn modelId="{896724D4-7263-4EEB-8453-231EFD81442C}" srcId="{D196A833-76D6-4CA3-911C-B672BAE437C0}" destId="{2F889D8D-8C7D-44BD-8192-70B745E18D7A}" srcOrd="2" destOrd="0" parTransId="{18DBDABC-D1E1-4AAC-BE52-35C7DB6C153A}" sibTransId="{893A87D2-C2B9-400D-804F-B02E44782C16}"/>
    <dgm:cxn modelId="{B22E1701-ACFB-4544-ABE1-55B3C001553D}" srcId="{B9124EB6-70F1-4864-8669-D00C3479ABF6}" destId="{AD48EF23-7374-48E6-B317-7CD0AEABBEF8}" srcOrd="0" destOrd="0" parTransId="{DD30F2D8-B2D1-4707-AABD-4601D37A000C}" sibTransId="{BBC15DF4-9648-4218-81A7-7FFE688BB34A}"/>
    <dgm:cxn modelId="{28A35119-0B5A-4C47-9995-47AD96029AEB}" type="presOf" srcId="{D196A833-76D6-4CA3-911C-B672BAE437C0}" destId="{162F551E-3BCD-4E30-8855-261608A2D1E0}" srcOrd="0" destOrd="0" presId="urn:microsoft.com/office/officeart/2005/8/layout/hierarchy1"/>
    <dgm:cxn modelId="{10D3A17F-BEF4-2A46-B569-6CD60685BE5B}" type="presOf" srcId="{0DC29FCA-AC22-4257-9F01-397FA926ED33}" destId="{8C8C7B06-A785-4FBD-8818-B54B9C9F99A2}" srcOrd="0" destOrd="0" presId="urn:microsoft.com/office/officeart/2005/8/layout/hierarchy1"/>
    <dgm:cxn modelId="{8EDEFB4C-2DFD-ED4A-A082-B5460B83403F}" type="presOf" srcId="{6F58ED8C-9D74-4F79-8B4C-D9244E442976}" destId="{DFE2661A-DCCF-4543-A897-6EAAC0DC53BF}" srcOrd="0" destOrd="0" presId="urn:microsoft.com/office/officeart/2005/8/layout/hierarchy1"/>
    <dgm:cxn modelId="{532292D9-0080-4640-AF15-FCDD2F81584D}" type="presOf" srcId="{27F61C82-6C3B-490B-BB24-53FB41BD176B}" destId="{B6267766-BB4E-4142-9F97-CC8097789385}" srcOrd="0" destOrd="0" presId="urn:microsoft.com/office/officeart/2005/8/layout/hierarchy1"/>
    <dgm:cxn modelId="{AB35BC7F-BB0A-9C42-92D4-88DAEB03FE36}" type="presOf" srcId="{D4B33CE0-A09D-40BC-B00F-2048FE3B98BC}" destId="{88012FAF-9B57-458E-B984-75DC405D891D}" srcOrd="0" destOrd="0" presId="urn:microsoft.com/office/officeart/2005/8/layout/hierarchy1"/>
    <dgm:cxn modelId="{A3127EC7-24B4-3046-AF69-BD95EFB7DC8F}" type="presOf" srcId="{D92DAD15-9192-4F8A-BBD7-B9E2D5D33659}" destId="{AA85DBBF-DADF-40D4-9917-DBB31F3EED63}" srcOrd="0" destOrd="0" presId="urn:microsoft.com/office/officeart/2005/8/layout/hierarchy1"/>
    <dgm:cxn modelId="{7CA4FFB1-AF04-9E46-99A2-C9E34565C34C}" type="presOf" srcId="{8C0FB555-039D-415F-8583-BEE784F245D5}" destId="{951B9EC7-ED7F-4611-8CEA-30F419155193}" srcOrd="0" destOrd="0" presId="urn:microsoft.com/office/officeart/2005/8/layout/hierarchy1"/>
    <dgm:cxn modelId="{2BB76CFD-75CF-7A47-ACD0-D035390B1EC4}" type="presOf" srcId="{1FC9FFFA-228C-4E7C-888A-A5BC5294DD11}" destId="{E409257D-099A-4A3A-A0C4-AAA9E4DB9F3A}" srcOrd="0" destOrd="0" presId="urn:microsoft.com/office/officeart/2005/8/layout/hierarchy1"/>
    <dgm:cxn modelId="{81EB6976-ECC6-3F49-B78C-258CAA521AD9}" type="presOf" srcId="{B5649EA7-2CD9-48B1-9315-417ED3DCDD10}" destId="{BCAAA8E9-299F-44CE-B8A1-03F1A2CD1503}" srcOrd="0" destOrd="0" presId="urn:microsoft.com/office/officeart/2005/8/layout/hierarchy1"/>
    <dgm:cxn modelId="{2548B00D-AA12-6348-A779-AB773CD103B5}" type="presOf" srcId="{61D46771-946C-4ADD-813C-14A461F996D0}" destId="{996D3918-224C-41C4-B585-DD41DF0EE581}" srcOrd="0" destOrd="0" presId="urn:microsoft.com/office/officeart/2005/8/layout/hierarchy1"/>
    <dgm:cxn modelId="{C2240FA9-9C05-804F-B448-D1EA9CF8AF99}" type="presOf" srcId="{8FD5197C-4538-4FA5-AF30-50C2C23C29D8}" destId="{BBF6B586-6588-4AAC-9BEF-56494E59B724}" srcOrd="0" destOrd="0" presId="urn:microsoft.com/office/officeart/2005/8/layout/hierarchy1"/>
    <dgm:cxn modelId="{96C1061A-F994-4444-AAD1-C952FB8FC7B2}" type="presOf" srcId="{E84CA826-91A5-4E9F-A25E-F05CF615BE00}" destId="{3D919519-2162-4343-8126-E05F5E9BBDA4}" srcOrd="0" destOrd="0" presId="urn:microsoft.com/office/officeart/2005/8/layout/hierarchy1"/>
    <dgm:cxn modelId="{8A172579-2A35-6C45-82C7-84CFBF534D63}" type="presOf" srcId="{D95FCF8D-AB53-46C6-9A4F-5A393FD13631}" destId="{9BC76040-266A-4601-B6E0-942B8485C3BE}" srcOrd="0" destOrd="0" presId="urn:microsoft.com/office/officeart/2005/8/layout/hierarchy1"/>
    <dgm:cxn modelId="{22B5D154-71D4-4743-91D3-25B8AC1D4691}" srcId="{BC4F8165-B796-4399-9DC8-F0E25F59A38B}" destId="{D95FCF8D-AB53-46C6-9A4F-5A393FD13631}" srcOrd="0" destOrd="0" parTransId="{06C368BD-CAAC-4F47-AA29-CB060C6B16FC}" sibTransId="{7F7A88DC-EECB-4477-BB76-032234ED20D5}"/>
    <dgm:cxn modelId="{BF80F333-ACD9-4663-B577-44A8EF79C1D4}" srcId="{40BF82E0-BFDD-4FBB-A595-CD847CCCFA3E}" destId="{6F58ED8C-9D74-4F79-8B4C-D9244E442976}" srcOrd="0" destOrd="0" parTransId="{61D46771-946C-4ADD-813C-14A461F996D0}" sibTransId="{75C988DA-D431-44AB-9828-3B684052365C}"/>
    <dgm:cxn modelId="{FEB84948-72C8-F042-99CD-25F5272BE55E}" type="presOf" srcId="{FAEB317B-D8B9-4E86-853B-984FEC5608E5}" destId="{BAC21458-6736-4FC5-A293-77C8D58DE1BD}" srcOrd="0" destOrd="0" presId="urn:microsoft.com/office/officeart/2005/8/layout/hierarchy1"/>
    <dgm:cxn modelId="{E10BF1A0-D0E3-D944-B904-88CBA104C943}" type="presOf" srcId="{2F889D8D-8C7D-44BD-8192-70B745E18D7A}" destId="{933D3262-D52F-49C4-BEBE-7D23CB615839}" srcOrd="0" destOrd="0" presId="urn:microsoft.com/office/officeart/2005/8/layout/hierarchy1"/>
    <dgm:cxn modelId="{65F4E660-61E2-1142-8186-23BC993FF133}" type="presOf" srcId="{0E02EAED-02A4-4872-81B4-3C9CE9F2B65A}" destId="{A1AD4D0C-01A0-491E-A7EF-073962616604}" srcOrd="0" destOrd="0" presId="urn:microsoft.com/office/officeart/2005/8/layout/hierarchy1"/>
    <dgm:cxn modelId="{75BB62C9-A812-4E43-BCDB-F50B38363CF0}" srcId="{D196A833-76D6-4CA3-911C-B672BAE437C0}" destId="{A245936B-B685-4E4C-AA67-D2CAE2F82F3B}" srcOrd="1" destOrd="0" parTransId="{B187CE3C-1C6A-4C71-AD57-B2C4054A0B8D}" sibTransId="{187F1112-CBC0-41C8-A020-8543E1872A45}"/>
    <dgm:cxn modelId="{225C909C-2E92-4B56-804F-A3EC0B72AAA8}" srcId="{40BF82E0-BFDD-4FBB-A595-CD847CCCFA3E}" destId="{70EE9DE8-1DE4-4188-85E8-1F00316477C1}" srcOrd="1" destOrd="0" parTransId="{0C14D468-D47B-454F-BC7B-86CA511C72AB}" sibTransId="{DC226AC7-DB74-4657-A362-DB62EC6C8DBB}"/>
    <dgm:cxn modelId="{970DD643-02CA-074C-9A81-A2364FE643D9}" type="presOf" srcId="{8D148A6C-60CB-494E-BA46-D65B4B6404E2}" destId="{AFC07E2D-22F0-45D8-B489-FA0D7031B678}" srcOrd="0" destOrd="0" presId="urn:microsoft.com/office/officeart/2005/8/layout/hierarchy1"/>
    <dgm:cxn modelId="{1705AB37-81C0-274E-9D81-DA06CAC0483B}" type="presOf" srcId="{552CD555-091D-4BB8-BB45-821E35544ABA}" destId="{D330079B-45FB-4ED7-9D26-2242927D5CCF}" srcOrd="0" destOrd="0" presId="urn:microsoft.com/office/officeart/2005/8/layout/hierarchy1"/>
    <dgm:cxn modelId="{91E38C23-6335-964F-96A7-9D98B07B3146}" type="presOf" srcId="{B9124EB6-70F1-4864-8669-D00C3479ABF6}" destId="{76128B8B-BD3E-490E-A859-3EE81CB3BCA7}" srcOrd="0" destOrd="0" presId="urn:microsoft.com/office/officeart/2005/8/layout/hierarchy1"/>
    <dgm:cxn modelId="{3B8C2C4E-21CA-6B42-9AFF-63C84DF30AF7}" type="presOf" srcId="{9F8C681C-3C75-4266-B7DC-EF784A13706C}" destId="{8ED7FE80-9195-44E7-BD8C-3090273000B0}" srcOrd="0" destOrd="0" presId="urn:microsoft.com/office/officeart/2005/8/layout/hierarchy1"/>
    <dgm:cxn modelId="{B583EA8D-2590-3D49-82A4-F8C5A484D74B}" type="presOf" srcId="{07DD69A8-73FA-4FAF-BFA9-499A4792F583}" destId="{3970EF54-8477-44E9-A50D-5189F5016799}" srcOrd="0" destOrd="0" presId="urn:microsoft.com/office/officeart/2005/8/layout/hierarchy1"/>
    <dgm:cxn modelId="{019D0A3C-BC75-3B49-AF70-9CF2E3D312F9}" type="presOf" srcId="{18DBDABC-D1E1-4AAC-BE52-35C7DB6C153A}" destId="{B4AC7D05-C5AC-4AFD-9300-74B29B032690}" srcOrd="0" destOrd="0" presId="urn:microsoft.com/office/officeart/2005/8/layout/hierarchy1"/>
    <dgm:cxn modelId="{39AD0EE6-ABD3-264A-829D-D92B1C673E5C}" type="presOf" srcId="{39BD5D31-2FC0-44C9-B0EE-5ABBB31542E0}" destId="{D1926546-D36F-4FEF-9F1D-4B30F6648C89}" srcOrd="0" destOrd="0" presId="urn:microsoft.com/office/officeart/2005/8/layout/hierarchy1"/>
    <dgm:cxn modelId="{C26E2E17-BCF2-1F47-A466-2F2509C5F8AA}" type="presOf" srcId="{06C368BD-CAAC-4F47-AA29-CB060C6B16FC}" destId="{55833509-A7DF-4FC0-B55A-4E38C90877E2}" srcOrd="0" destOrd="0" presId="urn:microsoft.com/office/officeart/2005/8/layout/hierarchy1"/>
    <dgm:cxn modelId="{CC714F0B-575A-4E01-9888-D492CBC3D643}" srcId="{B5649EA7-2CD9-48B1-9315-417ED3DCDD10}" destId="{0A337195-348A-45F8-9CCB-81841118A1D7}" srcOrd="1" destOrd="0" parTransId="{27F61C82-6C3B-490B-BB24-53FB41BD176B}" sibTransId="{0735BB6B-A7D4-40B0-BB9E-F98530E71970}"/>
    <dgm:cxn modelId="{19816878-325F-4E5C-9516-C1520C6B4595}" srcId="{AD48EF23-7374-48E6-B317-7CD0AEABBEF8}" destId="{BC4F8165-B796-4399-9DC8-F0E25F59A38B}" srcOrd="0" destOrd="0" parTransId="{8D148A6C-60CB-494E-BA46-D65B4B6404E2}" sibTransId="{954328BC-8ED6-489C-9D2C-EB16AFE7D1E9}"/>
    <dgm:cxn modelId="{FBF4EF77-2BA1-45DC-8B54-C6D6F4CD8D75}" srcId="{B5649EA7-2CD9-48B1-9315-417ED3DCDD10}" destId="{8FD5197C-4538-4FA5-AF30-50C2C23C29D8}" srcOrd="0" destOrd="0" parTransId="{FAEB317B-D8B9-4E86-853B-984FEC5608E5}" sibTransId="{85C6BD89-B773-4AE4-B7EA-8FD851FD275A}"/>
    <dgm:cxn modelId="{37976CDB-3618-41B9-B89F-0ED9AC3F9A63}" srcId="{B9124EB6-70F1-4864-8669-D00C3479ABF6}" destId="{D196A833-76D6-4CA3-911C-B672BAE437C0}" srcOrd="1" destOrd="0" parTransId="{F52BE522-782C-4EF9-AEC1-1861AA662E43}" sibTransId="{22DC7CC4-F02D-41C4-82F0-A206E2EE7A8A}"/>
    <dgm:cxn modelId="{4A2384E4-9149-FC47-8C75-E5E0ABD0EEC3}" type="presOf" srcId="{40BF82E0-BFDD-4FBB-A595-CD847CCCFA3E}" destId="{7CB1E0BA-98DB-4E44-B695-4A0C6E9DD8BA}" srcOrd="0" destOrd="0" presId="urn:microsoft.com/office/officeart/2005/8/layout/hierarchy1"/>
    <dgm:cxn modelId="{DA8948BD-C09E-4F28-9296-AD2C357B72CF}" srcId="{AD48EF23-7374-48E6-B317-7CD0AEABBEF8}" destId="{D92DAD15-9192-4F8A-BBD7-B9E2D5D33659}" srcOrd="2" destOrd="0" parTransId="{E84CA826-91A5-4E9F-A25E-F05CF615BE00}" sibTransId="{45FA056A-7874-4ED9-A436-E82141AD86A7}"/>
    <dgm:cxn modelId="{605C0DD8-A951-4DF3-8A0F-6AE744D45DF9}" srcId="{A245936B-B685-4E4C-AA67-D2CAE2F82F3B}" destId="{9F8C681C-3C75-4266-B7DC-EF784A13706C}" srcOrd="1" destOrd="0" parTransId="{07DD69A8-73FA-4FAF-BFA9-499A4792F583}" sibTransId="{5D12F5A2-C6D8-4F9C-82F9-4E16C0C88D43}"/>
    <dgm:cxn modelId="{969A21E2-C110-4C46-B829-151C24DC0B93}" type="presOf" srcId="{CE77D672-8C9C-4A85-8981-E9BD24CACF85}" destId="{D1946E3C-59E2-4B4E-A8BD-7DD44D80EEF1}" srcOrd="0" destOrd="0" presId="urn:microsoft.com/office/officeart/2005/8/layout/hierarchy1"/>
    <dgm:cxn modelId="{CF5F9DFD-0D74-4AD3-8A5A-823EE878F886}" srcId="{B9124EB6-70F1-4864-8669-D00C3479ABF6}" destId="{B5649EA7-2CD9-48B1-9315-417ED3DCDD10}" srcOrd="2" destOrd="0" parTransId="{413D07C2-B888-4807-B15A-EF1A7B8D1EEB}" sibTransId="{EE84A068-E0A4-44E1-A5FC-2999DAFE7C11}"/>
    <dgm:cxn modelId="{4608D74B-2CE6-46A1-9927-DAB726D59E52}" srcId="{A245936B-B685-4E4C-AA67-D2CAE2F82F3B}" destId="{325CA0CE-730C-429B-A770-0A274465BD70}" srcOrd="0" destOrd="0" parTransId="{8C0FB555-039D-415F-8583-BEE784F245D5}" sibTransId="{7FC04633-7FA0-427A-96C4-66C1FF3F3B13}"/>
    <dgm:cxn modelId="{0EA43EA3-C594-364C-8A8C-F010977E2487}" type="presOf" srcId="{B187CE3C-1C6A-4C71-AD57-B2C4054A0B8D}" destId="{FC9683FC-A449-45C2-BCF2-5B39B9A22D5E}" srcOrd="0" destOrd="0" presId="urn:microsoft.com/office/officeart/2005/8/layout/hierarchy1"/>
    <dgm:cxn modelId="{14D41E2A-CE5D-BC4E-B2B9-5C8802B88A12}" type="presOf" srcId="{A245936B-B685-4E4C-AA67-D2CAE2F82F3B}" destId="{5A0361A4-F8AF-4F17-B626-89AB29250C68}" srcOrd="0" destOrd="0" presId="urn:microsoft.com/office/officeart/2005/8/layout/hierarchy1"/>
    <dgm:cxn modelId="{B67565CB-0172-044B-AABD-3242C6894A43}" type="presOf" srcId="{0C14D468-D47B-454F-BC7B-86CA511C72AB}" destId="{E5711410-151C-475C-B77B-7D6428558168}" srcOrd="0" destOrd="0" presId="urn:microsoft.com/office/officeart/2005/8/layout/hierarchy1"/>
    <dgm:cxn modelId="{609221AA-0565-3541-BE3D-BECBA8890BB8}" type="presParOf" srcId="{76128B8B-BD3E-490E-A859-3EE81CB3BCA7}" destId="{C00C10D9-71F9-43ED-97E6-1F5EB196C7ED}" srcOrd="0" destOrd="0" presId="urn:microsoft.com/office/officeart/2005/8/layout/hierarchy1"/>
    <dgm:cxn modelId="{04740DF6-600C-1F4C-8942-CDEDEF2DD18F}" type="presParOf" srcId="{C00C10D9-71F9-43ED-97E6-1F5EB196C7ED}" destId="{9D4CC83B-9DFC-48B0-9FBA-816481A99AD7}" srcOrd="0" destOrd="0" presId="urn:microsoft.com/office/officeart/2005/8/layout/hierarchy1"/>
    <dgm:cxn modelId="{140BE818-7B8D-6A49-A0BB-397098884DDF}" type="presParOf" srcId="{9D4CC83B-9DFC-48B0-9FBA-816481A99AD7}" destId="{02867C53-3842-4646-9AC9-6A6716BDD025}" srcOrd="0" destOrd="0" presId="urn:microsoft.com/office/officeart/2005/8/layout/hierarchy1"/>
    <dgm:cxn modelId="{1E6A3B5C-667D-2342-8A88-82CDEC0C834D}" type="presParOf" srcId="{9D4CC83B-9DFC-48B0-9FBA-816481A99AD7}" destId="{2B5BC55A-C31D-442C-BFA0-9A501FE99996}" srcOrd="1" destOrd="0" presId="urn:microsoft.com/office/officeart/2005/8/layout/hierarchy1"/>
    <dgm:cxn modelId="{FD577C11-77F1-5442-8A7C-3DBA60A54603}" type="presParOf" srcId="{C00C10D9-71F9-43ED-97E6-1F5EB196C7ED}" destId="{EC50C76E-88D2-458B-977E-F310C1336BB7}" srcOrd="1" destOrd="0" presId="urn:microsoft.com/office/officeart/2005/8/layout/hierarchy1"/>
    <dgm:cxn modelId="{997CA869-7E38-FA4E-82DE-AC16232ABE6C}" type="presParOf" srcId="{EC50C76E-88D2-458B-977E-F310C1336BB7}" destId="{AFC07E2D-22F0-45D8-B489-FA0D7031B678}" srcOrd="0" destOrd="0" presId="urn:microsoft.com/office/officeart/2005/8/layout/hierarchy1"/>
    <dgm:cxn modelId="{28AA88A1-B2CD-9247-94A1-BE70C431A600}" type="presParOf" srcId="{EC50C76E-88D2-458B-977E-F310C1336BB7}" destId="{5F64A2A9-3E05-4762-A539-610BAE2B1C20}" srcOrd="1" destOrd="0" presId="urn:microsoft.com/office/officeart/2005/8/layout/hierarchy1"/>
    <dgm:cxn modelId="{5E937384-791E-F840-8AEA-0116399E281C}" type="presParOf" srcId="{5F64A2A9-3E05-4762-A539-610BAE2B1C20}" destId="{384CDB5B-46E1-4F49-B681-3B35DB96E0DB}" srcOrd="0" destOrd="0" presId="urn:microsoft.com/office/officeart/2005/8/layout/hierarchy1"/>
    <dgm:cxn modelId="{92F055DE-9E54-5E41-AED0-3E9457BF70E9}" type="presParOf" srcId="{384CDB5B-46E1-4F49-B681-3B35DB96E0DB}" destId="{3D120292-9619-4EC6-AFF6-1971BD184E85}" srcOrd="0" destOrd="0" presId="urn:microsoft.com/office/officeart/2005/8/layout/hierarchy1"/>
    <dgm:cxn modelId="{32F4FFAE-0361-4444-AB85-2FAD0E3D62BD}" type="presParOf" srcId="{384CDB5B-46E1-4F49-B681-3B35DB96E0DB}" destId="{009A8E40-1077-4261-ADA6-A110EB501E62}" srcOrd="1" destOrd="0" presId="urn:microsoft.com/office/officeart/2005/8/layout/hierarchy1"/>
    <dgm:cxn modelId="{A3D3A640-6F34-D741-984E-19029C26F072}" type="presParOf" srcId="{5F64A2A9-3E05-4762-A539-610BAE2B1C20}" destId="{60B38C4A-70DA-40FE-A34B-374B7827421C}" srcOrd="1" destOrd="0" presId="urn:microsoft.com/office/officeart/2005/8/layout/hierarchy1"/>
    <dgm:cxn modelId="{6BEBC1D1-6842-0247-89C6-D1CECE595CC5}" type="presParOf" srcId="{60B38C4A-70DA-40FE-A34B-374B7827421C}" destId="{55833509-A7DF-4FC0-B55A-4E38C90877E2}" srcOrd="0" destOrd="0" presId="urn:microsoft.com/office/officeart/2005/8/layout/hierarchy1"/>
    <dgm:cxn modelId="{E8833C0B-E9CF-0F41-A181-02409384590A}" type="presParOf" srcId="{60B38C4A-70DA-40FE-A34B-374B7827421C}" destId="{8FE83F1D-5679-455E-8D48-59E5011414F0}" srcOrd="1" destOrd="0" presId="urn:microsoft.com/office/officeart/2005/8/layout/hierarchy1"/>
    <dgm:cxn modelId="{C4C35224-EAB8-4842-B739-A116779AA5AC}" type="presParOf" srcId="{8FE83F1D-5679-455E-8D48-59E5011414F0}" destId="{5D3C1CC0-D87E-4C06-BF91-63FD006843C3}" srcOrd="0" destOrd="0" presId="urn:microsoft.com/office/officeart/2005/8/layout/hierarchy1"/>
    <dgm:cxn modelId="{8DB2B679-CF27-5948-9F09-C2712E82450C}" type="presParOf" srcId="{5D3C1CC0-D87E-4C06-BF91-63FD006843C3}" destId="{12777679-2870-41FA-8632-6D4F4D8DAC03}" srcOrd="0" destOrd="0" presId="urn:microsoft.com/office/officeart/2005/8/layout/hierarchy1"/>
    <dgm:cxn modelId="{33A9AF44-45A7-094E-91C2-FDC011C915CE}" type="presParOf" srcId="{5D3C1CC0-D87E-4C06-BF91-63FD006843C3}" destId="{9BC76040-266A-4601-B6E0-942B8485C3BE}" srcOrd="1" destOrd="0" presId="urn:microsoft.com/office/officeart/2005/8/layout/hierarchy1"/>
    <dgm:cxn modelId="{697BE143-B64A-D145-8F1B-B32CA9C55BC8}" type="presParOf" srcId="{8FE83F1D-5679-455E-8D48-59E5011414F0}" destId="{A108028C-594C-458D-9F2C-AAACE021D7B6}" srcOrd="1" destOrd="0" presId="urn:microsoft.com/office/officeart/2005/8/layout/hierarchy1"/>
    <dgm:cxn modelId="{DC9B8534-356A-E940-A81F-6F6A2061DC64}" type="presParOf" srcId="{60B38C4A-70DA-40FE-A34B-374B7827421C}" destId="{A1AD4D0C-01A0-491E-A7EF-073962616604}" srcOrd="2" destOrd="0" presId="urn:microsoft.com/office/officeart/2005/8/layout/hierarchy1"/>
    <dgm:cxn modelId="{DEFA92FB-42F9-DF4B-9CA3-1D728E45F5AC}" type="presParOf" srcId="{60B38C4A-70DA-40FE-A34B-374B7827421C}" destId="{D9D92E1E-687E-4D08-825C-420D6054C446}" srcOrd="3" destOrd="0" presId="urn:microsoft.com/office/officeart/2005/8/layout/hierarchy1"/>
    <dgm:cxn modelId="{29810747-43EA-FF43-9022-F0EB83331C70}" type="presParOf" srcId="{D9D92E1E-687E-4D08-825C-420D6054C446}" destId="{E639F0B5-EC07-47D3-B900-A48181D377DE}" srcOrd="0" destOrd="0" presId="urn:microsoft.com/office/officeart/2005/8/layout/hierarchy1"/>
    <dgm:cxn modelId="{8EFBE9E2-952E-4744-9CC6-7FD2F23ADDF4}" type="presParOf" srcId="{E639F0B5-EC07-47D3-B900-A48181D377DE}" destId="{96B99491-D3F9-4E8E-8842-41A0E081FCE6}" srcOrd="0" destOrd="0" presId="urn:microsoft.com/office/officeart/2005/8/layout/hierarchy1"/>
    <dgm:cxn modelId="{20DB2894-C9D0-B645-80E2-5E73CFA836DD}" type="presParOf" srcId="{E639F0B5-EC07-47D3-B900-A48181D377DE}" destId="{D330079B-45FB-4ED7-9D26-2242927D5CCF}" srcOrd="1" destOrd="0" presId="urn:microsoft.com/office/officeart/2005/8/layout/hierarchy1"/>
    <dgm:cxn modelId="{3C007787-FADD-6B45-9A30-D0A1F5207D78}" type="presParOf" srcId="{D9D92E1E-687E-4D08-825C-420D6054C446}" destId="{16A3FE2F-6F83-4D3D-B2E4-E14DDDB79CA9}" srcOrd="1" destOrd="0" presId="urn:microsoft.com/office/officeart/2005/8/layout/hierarchy1"/>
    <dgm:cxn modelId="{53A1B3DF-42D4-7E42-8220-11D6AF695D44}" type="presParOf" srcId="{EC50C76E-88D2-458B-977E-F310C1336BB7}" destId="{8C8C7B06-A785-4FBD-8818-B54B9C9F99A2}" srcOrd="2" destOrd="0" presId="urn:microsoft.com/office/officeart/2005/8/layout/hierarchy1"/>
    <dgm:cxn modelId="{02AFB2B3-FA5D-7A4E-B6F7-EB756237D7DF}" type="presParOf" srcId="{EC50C76E-88D2-458B-977E-F310C1336BB7}" destId="{39983408-C0A9-4632-99AA-5C5B7A6D4E74}" srcOrd="3" destOrd="0" presId="urn:microsoft.com/office/officeart/2005/8/layout/hierarchy1"/>
    <dgm:cxn modelId="{9A38BAC6-00DD-8C43-9BB7-E5EACFA751C9}" type="presParOf" srcId="{39983408-C0A9-4632-99AA-5C5B7A6D4E74}" destId="{208F1A24-B23A-4683-B726-5DEDF292C450}" srcOrd="0" destOrd="0" presId="urn:microsoft.com/office/officeart/2005/8/layout/hierarchy1"/>
    <dgm:cxn modelId="{A366744E-D9C4-F742-A82F-C6949FB54301}" type="presParOf" srcId="{208F1A24-B23A-4683-B726-5DEDF292C450}" destId="{404127ED-FEB5-455B-ADEE-3B823F0098AE}" srcOrd="0" destOrd="0" presId="urn:microsoft.com/office/officeart/2005/8/layout/hierarchy1"/>
    <dgm:cxn modelId="{892843CF-D2EB-B34E-B616-727E617EC80B}" type="presParOf" srcId="{208F1A24-B23A-4683-B726-5DEDF292C450}" destId="{88012FAF-9B57-458E-B984-75DC405D891D}" srcOrd="1" destOrd="0" presId="urn:microsoft.com/office/officeart/2005/8/layout/hierarchy1"/>
    <dgm:cxn modelId="{2FF2B5F2-4294-4C4C-902D-8A671759F0C1}" type="presParOf" srcId="{39983408-C0A9-4632-99AA-5C5B7A6D4E74}" destId="{DD16CE90-5C3F-4AC1-A8DC-937B2084E5AB}" srcOrd="1" destOrd="0" presId="urn:microsoft.com/office/officeart/2005/8/layout/hierarchy1"/>
    <dgm:cxn modelId="{98E13CBE-43DF-B645-908D-1C0BB6845809}" type="presParOf" srcId="{EC50C76E-88D2-458B-977E-F310C1336BB7}" destId="{3D919519-2162-4343-8126-E05F5E9BBDA4}" srcOrd="4" destOrd="0" presId="urn:microsoft.com/office/officeart/2005/8/layout/hierarchy1"/>
    <dgm:cxn modelId="{62190B22-E66C-2542-BC2E-E37624DEF064}" type="presParOf" srcId="{EC50C76E-88D2-458B-977E-F310C1336BB7}" destId="{1643E871-AC23-4CDC-9EEF-EF870D0916AB}" srcOrd="5" destOrd="0" presId="urn:microsoft.com/office/officeart/2005/8/layout/hierarchy1"/>
    <dgm:cxn modelId="{F5DBCC14-9CFD-F545-AF94-EE80A1BAB738}" type="presParOf" srcId="{1643E871-AC23-4CDC-9EEF-EF870D0916AB}" destId="{7884BE05-D209-441C-A0F0-414395702EB6}" srcOrd="0" destOrd="0" presId="urn:microsoft.com/office/officeart/2005/8/layout/hierarchy1"/>
    <dgm:cxn modelId="{AF89AC50-CFF6-FF43-865F-8333615D2E9C}" type="presParOf" srcId="{7884BE05-D209-441C-A0F0-414395702EB6}" destId="{F699F93F-4D15-44C5-9977-F73D7D404552}" srcOrd="0" destOrd="0" presId="urn:microsoft.com/office/officeart/2005/8/layout/hierarchy1"/>
    <dgm:cxn modelId="{50269CBB-F17D-4449-89F4-600682A58A2F}" type="presParOf" srcId="{7884BE05-D209-441C-A0F0-414395702EB6}" destId="{AA85DBBF-DADF-40D4-9917-DBB31F3EED63}" srcOrd="1" destOrd="0" presId="urn:microsoft.com/office/officeart/2005/8/layout/hierarchy1"/>
    <dgm:cxn modelId="{9DB9A870-C547-C147-B4F8-72250DDDA7FF}" type="presParOf" srcId="{1643E871-AC23-4CDC-9EEF-EF870D0916AB}" destId="{CD7B8846-6FB8-4046-99E4-E0EF23412BE2}" srcOrd="1" destOrd="0" presId="urn:microsoft.com/office/officeart/2005/8/layout/hierarchy1"/>
    <dgm:cxn modelId="{A25ACAD4-B7DE-904C-8867-83C0C66758D2}" type="presParOf" srcId="{76128B8B-BD3E-490E-A859-3EE81CB3BCA7}" destId="{80A591CE-8A10-44DA-B62D-E05AD80A1B25}" srcOrd="1" destOrd="0" presId="urn:microsoft.com/office/officeart/2005/8/layout/hierarchy1"/>
    <dgm:cxn modelId="{C3F01EA5-B2A6-EF40-A390-220D5EE2C597}" type="presParOf" srcId="{80A591CE-8A10-44DA-B62D-E05AD80A1B25}" destId="{C7F6CF2C-F310-497F-9EC3-C96F9034F9C8}" srcOrd="0" destOrd="0" presId="urn:microsoft.com/office/officeart/2005/8/layout/hierarchy1"/>
    <dgm:cxn modelId="{F36D170D-908F-A648-9B8B-3C9A84E97066}" type="presParOf" srcId="{C7F6CF2C-F310-497F-9EC3-C96F9034F9C8}" destId="{8B863CFD-1F0D-424E-9E5E-4F3E7C02A06D}" srcOrd="0" destOrd="0" presId="urn:microsoft.com/office/officeart/2005/8/layout/hierarchy1"/>
    <dgm:cxn modelId="{0966DAF8-38CC-F04A-98E2-84BD49D53BC2}" type="presParOf" srcId="{C7F6CF2C-F310-497F-9EC3-C96F9034F9C8}" destId="{162F551E-3BCD-4E30-8855-261608A2D1E0}" srcOrd="1" destOrd="0" presId="urn:microsoft.com/office/officeart/2005/8/layout/hierarchy1"/>
    <dgm:cxn modelId="{416E15D4-ECC8-B14A-9E40-1FEF35E3C2A6}" type="presParOf" srcId="{80A591CE-8A10-44DA-B62D-E05AD80A1B25}" destId="{5849F189-49F7-4127-BEB1-D2C97FA3690A}" srcOrd="1" destOrd="0" presId="urn:microsoft.com/office/officeart/2005/8/layout/hierarchy1"/>
    <dgm:cxn modelId="{518BA1E1-8576-8041-A873-8DCA2D717E4D}" type="presParOf" srcId="{5849F189-49F7-4127-BEB1-D2C97FA3690A}" destId="{E409257D-099A-4A3A-A0C4-AAA9E4DB9F3A}" srcOrd="0" destOrd="0" presId="urn:microsoft.com/office/officeart/2005/8/layout/hierarchy1"/>
    <dgm:cxn modelId="{3AB213FC-E098-844E-A29F-C6EC1164B4A3}" type="presParOf" srcId="{5849F189-49F7-4127-BEB1-D2C97FA3690A}" destId="{2397E8C4-30EB-4012-AE52-179B37211C8E}" srcOrd="1" destOrd="0" presId="urn:microsoft.com/office/officeart/2005/8/layout/hierarchy1"/>
    <dgm:cxn modelId="{61496270-F0EF-CE41-B183-38C4660C72B8}" type="presParOf" srcId="{2397E8C4-30EB-4012-AE52-179B37211C8E}" destId="{796ADA15-11D2-4303-B2D1-3FCC69888C3C}" srcOrd="0" destOrd="0" presId="urn:microsoft.com/office/officeart/2005/8/layout/hierarchy1"/>
    <dgm:cxn modelId="{AB237925-07CA-054C-A894-A8D57F53BE6D}" type="presParOf" srcId="{796ADA15-11D2-4303-B2D1-3FCC69888C3C}" destId="{BD5DD81C-3203-44F8-B26E-0F96B750956B}" srcOrd="0" destOrd="0" presId="urn:microsoft.com/office/officeart/2005/8/layout/hierarchy1"/>
    <dgm:cxn modelId="{C2BD4FCA-6F77-6140-849A-902A31D70794}" type="presParOf" srcId="{796ADA15-11D2-4303-B2D1-3FCC69888C3C}" destId="{D1946E3C-59E2-4B4E-A8BD-7DD44D80EEF1}" srcOrd="1" destOrd="0" presId="urn:microsoft.com/office/officeart/2005/8/layout/hierarchy1"/>
    <dgm:cxn modelId="{EF8D0CBE-DEA8-9147-851E-1B1851A2CE6C}" type="presParOf" srcId="{2397E8C4-30EB-4012-AE52-179B37211C8E}" destId="{5699D699-E54B-4DDE-8141-E6F15B7DB139}" srcOrd="1" destOrd="0" presId="urn:microsoft.com/office/officeart/2005/8/layout/hierarchy1"/>
    <dgm:cxn modelId="{D61D810B-A770-604B-A89C-986BEFD0D773}" type="presParOf" srcId="{5849F189-49F7-4127-BEB1-D2C97FA3690A}" destId="{FC9683FC-A449-45C2-BCF2-5B39B9A22D5E}" srcOrd="2" destOrd="0" presId="urn:microsoft.com/office/officeart/2005/8/layout/hierarchy1"/>
    <dgm:cxn modelId="{F9EA5BD7-EFA9-F540-9D56-8BBB09521C26}" type="presParOf" srcId="{5849F189-49F7-4127-BEB1-D2C97FA3690A}" destId="{FDFAF628-2787-4FF1-940A-63F0568BC4A9}" srcOrd="3" destOrd="0" presId="urn:microsoft.com/office/officeart/2005/8/layout/hierarchy1"/>
    <dgm:cxn modelId="{DC421F62-32B1-604B-9C96-38497B356A1D}" type="presParOf" srcId="{FDFAF628-2787-4FF1-940A-63F0568BC4A9}" destId="{C78E38D6-CFCA-44C9-BF2E-3C7E1D10F134}" srcOrd="0" destOrd="0" presId="urn:microsoft.com/office/officeart/2005/8/layout/hierarchy1"/>
    <dgm:cxn modelId="{718C22DB-7729-474E-A331-0669C6E2BAC9}" type="presParOf" srcId="{C78E38D6-CFCA-44C9-BF2E-3C7E1D10F134}" destId="{99FDC4E4-01FB-4544-944F-7303BC96DC67}" srcOrd="0" destOrd="0" presId="urn:microsoft.com/office/officeart/2005/8/layout/hierarchy1"/>
    <dgm:cxn modelId="{F8EE7072-5DAB-2741-B5A1-31297C0FFD2C}" type="presParOf" srcId="{C78E38D6-CFCA-44C9-BF2E-3C7E1D10F134}" destId="{5A0361A4-F8AF-4F17-B626-89AB29250C68}" srcOrd="1" destOrd="0" presId="urn:microsoft.com/office/officeart/2005/8/layout/hierarchy1"/>
    <dgm:cxn modelId="{49D078F4-C083-1545-8E1A-7D6DFC56C13B}" type="presParOf" srcId="{FDFAF628-2787-4FF1-940A-63F0568BC4A9}" destId="{46BF3E6C-CB38-411B-81BE-DBC9EEADB27C}" srcOrd="1" destOrd="0" presId="urn:microsoft.com/office/officeart/2005/8/layout/hierarchy1"/>
    <dgm:cxn modelId="{CE5E11E3-C04C-8348-967A-61E7B7CC0AC6}" type="presParOf" srcId="{46BF3E6C-CB38-411B-81BE-DBC9EEADB27C}" destId="{951B9EC7-ED7F-4611-8CEA-30F419155193}" srcOrd="0" destOrd="0" presId="urn:microsoft.com/office/officeart/2005/8/layout/hierarchy1"/>
    <dgm:cxn modelId="{5840779F-5344-ED4A-91D6-4C2B0B03C017}" type="presParOf" srcId="{46BF3E6C-CB38-411B-81BE-DBC9EEADB27C}" destId="{12E97F1D-FA61-4BBB-810F-CA7B198F225A}" srcOrd="1" destOrd="0" presId="urn:microsoft.com/office/officeart/2005/8/layout/hierarchy1"/>
    <dgm:cxn modelId="{8EB1D7DC-3DBF-F44D-B077-23A5B65C2702}" type="presParOf" srcId="{12E97F1D-FA61-4BBB-810F-CA7B198F225A}" destId="{21FD3931-B7FA-4EC3-8A16-29446C4230D5}" srcOrd="0" destOrd="0" presId="urn:microsoft.com/office/officeart/2005/8/layout/hierarchy1"/>
    <dgm:cxn modelId="{2B38AA48-D8BE-7842-98C6-ADE07D25323C}" type="presParOf" srcId="{21FD3931-B7FA-4EC3-8A16-29446C4230D5}" destId="{F607A369-6045-4433-A1EA-672CF85907DD}" srcOrd="0" destOrd="0" presId="urn:microsoft.com/office/officeart/2005/8/layout/hierarchy1"/>
    <dgm:cxn modelId="{B8125597-83E3-E346-8B10-B98D3CA98A23}" type="presParOf" srcId="{21FD3931-B7FA-4EC3-8A16-29446C4230D5}" destId="{B99C66A7-53E5-4F0A-9803-0777FB1F1C57}" srcOrd="1" destOrd="0" presId="urn:microsoft.com/office/officeart/2005/8/layout/hierarchy1"/>
    <dgm:cxn modelId="{D9E17FE9-CFDB-B444-BE0E-B2C055F68344}" type="presParOf" srcId="{12E97F1D-FA61-4BBB-810F-CA7B198F225A}" destId="{BBF765D2-1621-4FEA-BD62-B3413BEDE2AC}" srcOrd="1" destOrd="0" presId="urn:microsoft.com/office/officeart/2005/8/layout/hierarchy1"/>
    <dgm:cxn modelId="{E58C3DF2-6B82-F64C-BCBD-F59BA72347C6}" type="presParOf" srcId="{46BF3E6C-CB38-411B-81BE-DBC9EEADB27C}" destId="{3970EF54-8477-44E9-A50D-5189F5016799}" srcOrd="2" destOrd="0" presId="urn:microsoft.com/office/officeart/2005/8/layout/hierarchy1"/>
    <dgm:cxn modelId="{5319F9BA-353E-714C-AECD-76F92A730D95}" type="presParOf" srcId="{46BF3E6C-CB38-411B-81BE-DBC9EEADB27C}" destId="{A927D4BB-4A1E-4D31-A44F-CD248AE266CA}" srcOrd="3" destOrd="0" presId="urn:microsoft.com/office/officeart/2005/8/layout/hierarchy1"/>
    <dgm:cxn modelId="{E41E6255-B5A8-3649-A826-3804CF59B99C}" type="presParOf" srcId="{A927D4BB-4A1E-4D31-A44F-CD248AE266CA}" destId="{1F181BB2-42A9-457C-AE6D-FCB884FE7C10}" srcOrd="0" destOrd="0" presId="urn:microsoft.com/office/officeart/2005/8/layout/hierarchy1"/>
    <dgm:cxn modelId="{04B60D17-6A87-4C42-A8B3-DDFBF12A276E}" type="presParOf" srcId="{1F181BB2-42A9-457C-AE6D-FCB884FE7C10}" destId="{8BFA5398-75BC-414C-A689-DAE5B322381F}" srcOrd="0" destOrd="0" presId="urn:microsoft.com/office/officeart/2005/8/layout/hierarchy1"/>
    <dgm:cxn modelId="{76AF84FB-C24F-9842-8861-C3BA65B8BC6F}" type="presParOf" srcId="{1F181BB2-42A9-457C-AE6D-FCB884FE7C10}" destId="{8ED7FE80-9195-44E7-BD8C-3090273000B0}" srcOrd="1" destOrd="0" presId="urn:microsoft.com/office/officeart/2005/8/layout/hierarchy1"/>
    <dgm:cxn modelId="{BEBE9DBF-9064-694B-9B39-D934C1BE60DC}" type="presParOf" srcId="{A927D4BB-4A1E-4D31-A44F-CD248AE266CA}" destId="{C4B96944-87ED-4014-B7C4-8D4256B8C523}" srcOrd="1" destOrd="0" presId="urn:microsoft.com/office/officeart/2005/8/layout/hierarchy1"/>
    <dgm:cxn modelId="{FD60A73D-16F8-4A46-B8EB-3C0FD6DC6612}" type="presParOf" srcId="{5849F189-49F7-4127-BEB1-D2C97FA3690A}" destId="{B4AC7D05-C5AC-4AFD-9300-74B29B032690}" srcOrd="4" destOrd="0" presId="urn:microsoft.com/office/officeart/2005/8/layout/hierarchy1"/>
    <dgm:cxn modelId="{7115464A-9A30-0A40-8F3F-931057E75F14}" type="presParOf" srcId="{5849F189-49F7-4127-BEB1-D2C97FA3690A}" destId="{C6131396-DAE6-4E2C-BCD5-7B0258F52711}" srcOrd="5" destOrd="0" presId="urn:microsoft.com/office/officeart/2005/8/layout/hierarchy1"/>
    <dgm:cxn modelId="{4E4B19A3-649E-7A4C-BAA3-19B182AFB482}" type="presParOf" srcId="{C6131396-DAE6-4E2C-BCD5-7B0258F52711}" destId="{5EA68C1A-E454-4B8D-8B12-7630298D2783}" srcOrd="0" destOrd="0" presId="urn:microsoft.com/office/officeart/2005/8/layout/hierarchy1"/>
    <dgm:cxn modelId="{9851D70B-33C5-F442-811B-836A06321ADD}" type="presParOf" srcId="{5EA68C1A-E454-4B8D-8B12-7630298D2783}" destId="{BB9B5E95-B9DE-4D69-A620-9BEB70FF2518}" srcOrd="0" destOrd="0" presId="urn:microsoft.com/office/officeart/2005/8/layout/hierarchy1"/>
    <dgm:cxn modelId="{4C69F7B9-A030-604B-8454-16982FB5F231}" type="presParOf" srcId="{5EA68C1A-E454-4B8D-8B12-7630298D2783}" destId="{933D3262-D52F-49C4-BEBE-7D23CB615839}" srcOrd="1" destOrd="0" presId="urn:microsoft.com/office/officeart/2005/8/layout/hierarchy1"/>
    <dgm:cxn modelId="{B6BF34FA-DD23-E94A-89EA-6343FDBD18BA}" type="presParOf" srcId="{C6131396-DAE6-4E2C-BCD5-7B0258F52711}" destId="{5A339E2B-6A87-4353-80E5-2D03F0DEF156}" srcOrd="1" destOrd="0" presId="urn:microsoft.com/office/officeart/2005/8/layout/hierarchy1"/>
    <dgm:cxn modelId="{D65EA0E8-14DF-E741-BE10-777FB0074F14}" type="presParOf" srcId="{76128B8B-BD3E-490E-A859-3EE81CB3BCA7}" destId="{1B6FDB1D-7235-4F10-B90C-A4E3027EDFFC}" srcOrd="2" destOrd="0" presId="urn:microsoft.com/office/officeart/2005/8/layout/hierarchy1"/>
    <dgm:cxn modelId="{435DF30F-C637-344F-9DA2-25C745DE796C}" type="presParOf" srcId="{1B6FDB1D-7235-4F10-B90C-A4E3027EDFFC}" destId="{99B058FB-E38C-4F4F-8C4D-616A9EE905AA}" srcOrd="0" destOrd="0" presId="urn:microsoft.com/office/officeart/2005/8/layout/hierarchy1"/>
    <dgm:cxn modelId="{6B40E23E-DCC0-6444-B027-A4A763EC5883}" type="presParOf" srcId="{99B058FB-E38C-4F4F-8C4D-616A9EE905AA}" destId="{9826FD6D-A16D-4B04-B623-071C7C5BB39B}" srcOrd="0" destOrd="0" presId="urn:microsoft.com/office/officeart/2005/8/layout/hierarchy1"/>
    <dgm:cxn modelId="{65327C9C-C4E3-6242-B78B-21B5D45CF528}" type="presParOf" srcId="{99B058FB-E38C-4F4F-8C4D-616A9EE905AA}" destId="{BCAAA8E9-299F-44CE-B8A1-03F1A2CD1503}" srcOrd="1" destOrd="0" presId="urn:microsoft.com/office/officeart/2005/8/layout/hierarchy1"/>
    <dgm:cxn modelId="{A78EAE88-8D64-4344-B35C-138B7CC106BE}" type="presParOf" srcId="{1B6FDB1D-7235-4F10-B90C-A4E3027EDFFC}" destId="{2256B240-C711-4813-9F5C-FD5776F7AB67}" srcOrd="1" destOrd="0" presId="urn:microsoft.com/office/officeart/2005/8/layout/hierarchy1"/>
    <dgm:cxn modelId="{9F11099F-96F4-1B44-87EB-E1F75B8BF8AE}" type="presParOf" srcId="{2256B240-C711-4813-9F5C-FD5776F7AB67}" destId="{BAC21458-6736-4FC5-A293-77C8D58DE1BD}" srcOrd="0" destOrd="0" presId="urn:microsoft.com/office/officeart/2005/8/layout/hierarchy1"/>
    <dgm:cxn modelId="{E45418C9-CCBB-EC43-94FA-728C256B3D8A}" type="presParOf" srcId="{2256B240-C711-4813-9F5C-FD5776F7AB67}" destId="{D2987F4D-CAE3-47C2-998F-FB62685E7BD3}" srcOrd="1" destOrd="0" presId="urn:microsoft.com/office/officeart/2005/8/layout/hierarchy1"/>
    <dgm:cxn modelId="{26EA6AE0-6B7F-0A45-910E-5BEFCFE0A2B4}" type="presParOf" srcId="{D2987F4D-CAE3-47C2-998F-FB62685E7BD3}" destId="{7E82594B-622F-4756-9920-73E129CF6C95}" srcOrd="0" destOrd="0" presId="urn:microsoft.com/office/officeart/2005/8/layout/hierarchy1"/>
    <dgm:cxn modelId="{3E56A519-D458-9A47-9BE1-B10332F2EAB8}" type="presParOf" srcId="{7E82594B-622F-4756-9920-73E129CF6C95}" destId="{DACE1A72-A97C-4F4A-B405-C0C2C2DC4083}" srcOrd="0" destOrd="0" presId="urn:microsoft.com/office/officeart/2005/8/layout/hierarchy1"/>
    <dgm:cxn modelId="{6B4BF955-5432-AB4F-80E3-8AB9346CDBAF}" type="presParOf" srcId="{7E82594B-622F-4756-9920-73E129CF6C95}" destId="{BBF6B586-6588-4AAC-9BEF-56494E59B724}" srcOrd="1" destOrd="0" presId="urn:microsoft.com/office/officeart/2005/8/layout/hierarchy1"/>
    <dgm:cxn modelId="{93507F5B-C392-EA4E-96E4-FC159CDF50DB}" type="presParOf" srcId="{D2987F4D-CAE3-47C2-998F-FB62685E7BD3}" destId="{4D19AC97-7EB9-40D4-AC62-7FC4DDCC3E51}" srcOrd="1" destOrd="0" presId="urn:microsoft.com/office/officeart/2005/8/layout/hierarchy1"/>
    <dgm:cxn modelId="{ACD8EDFA-CEEA-A245-A11A-E4D3C661C3E2}" type="presParOf" srcId="{2256B240-C711-4813-9F5C-FD5776F7AB67}" destId="{B6267766-BB4E-4142-9F97-CC8097789385}" srcOrd="2" destOrd="0" presId="urn:microsoft.com/office/officeart/2005/8/layout/hierarchy1"/>
    <dgm:cxn modelId="{319CC018-784D-484C-B66F-B727909A6BB9}" type="presParOf" srcId="{2256B240-C711-4813-9F5C-FD5776F7AB67}" destId="{875DAA72-4006-45CB-8099-A35D54223DD0}" srcOrd="3" destOrd="0" presId="urn:microsoft.com/office/officeart/2005/8/layout/hierarchy1"/>
    <dgm:cxn modelId="{B6714EEA-FF1D-334A-8762-12F721FC6611}" type="presParOf" srcId="{875DAA72-4006-45CB-8099-A35D54223DD0}" destId="{1C49DB90-6E08-4DAD-85C1-D1C86C7C2A1D}" srcOrd="0" destOrd="0" presId="urn:microsoft.com/office/officeart/2005/8/layout/hierarchy1"/>
    <dgm:cxn modelId="{92EF3330-8A77-194B-9145-103B70CAAE6D}" type="presParOf" srcId="{1C49DB90-6E08-4DAD-85C1-D1C86C7C2A1D}" destId="{EB4ACC55-40CD-4E5C-96F8-2FE86A609FB0}" srcOrd="0" destOrd="0" presId="urn:microsoft.com/office/officeart/2005/8/layout/hierarchy1"/>
    <dgm:cxn modelId="{1D560FEF-A54D-D24B-B25C-C9B8F8D82D10}" type="presParOf" srcId="{1C49DB90-6E08-4DAD-85C1-D1C86C7C2A1D}" destId="{515EDDCA-AF49-4AA5-8FE5-FC2E69FE05A1}" srcOrd="1" destOrd="0" presId="urn:microsoft.com/office/officeart/2005/8/layout/hierarchy1"/>
    <dgm:cxn modelId="{DA1EC431-D1F5-934C-9D3A-ABAF0572BA5E}" type="presParOf" srcId="{875DAA72-4006-45CB-8099-A35D54223DD0}" destId="{A6ED2E41-F784-4234-A30E-BB8B45B7B1F1}" srcOrd="1" destOrd="0" presId="urn:microsoft.com/office/officeart/2005/8/layout/hierarchy1"/>
    <dgm:cxn modelId="{772C2475-DE78-3049-B49C-5A4708AF1E13}" type="presParOf" srcId="{2256B240-C711-4813-9F5C-FD5776F7AB67}" destId="{D1926546-D36F-4FEF-9F1D-4B30F6648C89}" srcOrd="4" destOrd="0" presId="urn:microsoft.com/office/officeart/2005/8/layout/hierarchy1"/>
    <dgm:cxn modelId="{D109134A-111A-814B-A5AB-B6907135E7EF}" type="presParOf" srcId="{2256B240-C711-4813-9F5C-FD5776F7AB67}" destId="{1D1B7921-52A4-4BCB-9110-78F1D89B2FB3}" srcOrd="5" destOrd="0" presId="urn:microsoft.com/office/officeart/2005/8/layout/hierarchy1"/>
    <dgm:cxn modelId="{231BDA64-44F6-4443-AB2E-F3E3206809DF}" type="presParOf" srcId="{1D1B7921-52A4-4BCB-9110-78F1D89B2FB3}" destId="{81C554E7-F2E7-43F0-BEFA-611483365FB7}" srcOrd="0" destOrd="0" presId="urn:microsoft.com/office/officeart/2005/8/layout/hierarchy1"/>
    <dgm:cxn modelId="{3E07D3E0-0CAB-8445-A2E9-1208BB6B527B}" type="presParOf" srcId="{81C554E7-F2E7-43F0-BEFA-611483365FB7}" destId="{11EB30B8-C065-4FFD-AC44-8848AA051EA5}" srcOrd="0" destOrd="0" presId="urn:microsoft.com/office/officeart/2005/8/layout/hierarchy1"/>
    <dgm:cxn modelId="{AC18C059-8680-4E43-9BC3-4517F29AE994}" type="presParOf" srcId="{81C554E7-F2E7-43F0-BEFA-611483365FB7}" destId="{7CB1E0BA-98DB-4E44-B695-4A0C6E9DD8BA}" srcOrd="1" destOrd="0" presId="urn:microsoft.com/office/officeart/2005/8/layout/hierarchy1"/>
    <dgm:cxn modelId="{CBB29759-F8FD-7B4F-86E6-24BE3310B8E6}" type="presParOf" srcId="{1D1B7921-52A4-4BCB-9110-78F1D89B2FB3}" destId="{F9C36EA7-23AB-49DB-A660-7D735F63A58E}" srcOrd="1" destOrd="0" presId="urn:microsoft.com/office/officeart/2005/8/layout/hierarchy1"/>
    <dgm:cxn modelId="{BCD65432-5B00-6D4C-8918-BA4FAE141BDF}" type="presParOf" srcId="{F9C36EA7-23AB-49DB-A660-7D735F63A58E}" destId="{996D3918-224C-41C4-B585-DD41DF0EE581}" srcOrd="0" destOrd="0" presId="urn:microsoft.com/office/officeart/2005/8/layout/hierarchy1"/>
    <dgm:cxn modelId="{C865B575-27C3-7643-9346-73BE77176493}" type="presParOf" srcId="{F9C36EA7-23AB-49DB-A660-7D735F63A58E}" destId="{FD87582B-E629-49CF-B400-C8E5CDF6B9B8}" srcOrd="1" destOrd="0" presId="urn:microsoft.com/office/officeart/2005/8/layout/hierarchy1"/>
    <dgm:cxn modelId="{86545F18-A13E-4548-A551-B6BEC34FF190}" type="presParOf" srcId="{FD87582B-E629-49CF-B400-C8E5CDF6B9B8}" destId="{FEAE6E17-2DD5-48F5-8637-4C7E3088CAD9}" srcOrd="0" destOrd="0" presId="urn:microsoft.com/office/officeart/2005/8/layout/hierarchy1"/>
    <dgm:cxn modelId="{00AABCE7-A622-3745-A873-0575A798D812}" type="presParOf" srcId="{FEAE6E17-2DD5-48F5-8637-4C7E3088CAD9}" destId="{89291375-D6E2-4057-9443-EC31275E50BA}" srcOrd="0" destOrd="0" presId="urn:microsoft.com/office/officeart/2005/8/layout/hierarchy1"/>
    <dgm:cxn modelId="{2B5B319D-E14F-8E47-83E0-538AF9879EAF}" type="presParOf" srcId="{FEAE6E17-2DD5-48F5-8637-4C7E3088CAD9}" destId="{DFE2661A-DCCF-4543-A897-6EAAC0DC53BF}" srcOrd="1" destOrd="0" presId="urn:microsoft.com/office/officeart/2005/8/layout/hierarchy1"/>
    <dgm:cxn modelId="{8CB3B93E-F3B0-5A4A-B3CE-6DF17FB12D8E}" type="presParOf" srcId="{FD87582B-E629-49CF-B400-C8E5CDF6B9B8}" destId="{A0511D23-6301-48C5-A143-80AA55751B27}" srcOrd="1" destOrd="0" presId="urn:microsoft.com/office/officeart/2005/8/layout/hierarchy1"/>
    <dgm:cxn modelId="{01C0250C-B991-7D43-9A62-2E49FB2B92E0}" type="presParOf" srcId="{F9C36EA7-23AB-49DB-A660-7D735F63A58E}" destId="{E5711410-151C-475C-B77B-7D6428558168}" srcOrd="2" destOrd="0" presId="urn:microsoft.com/office/officeart/2005/8/layout/hierarchy1"/>
    <dgm:cxn modelId="{3B2B0333-1E5F-A641-BEA4-F43C9CF228DC}" type="presParOf" srcId="{F9C36EA7-23AB-49DB-A660-7D735F63A58E}" destId="{6DF79AF1-2867-42E5-BAD0-A442A6279F60}" srcOrd="3" destOrd="0" presId="urn:microsoft.com/office/officeart/2005/8/layout/hierarchy1"/>
    <dgm:cxn modelId="{5EF85F9B-95BD-C24B-AC06-5F402AC5DDAB}" type="presParOf" srcId="{6DF79AF1-2867-42E5-BAD0-A442A6279F60}" destId="{DC847004-CA47-4E7E-AD08-82592B917436}" srcOrd="0" destOrd="0" presId="urn:microsoft.com/office/officeart/2005/8/layout/hierarchy1"/>
    <dgm:cxn modelId="{D2909279-7BA4-514F-9E7E-856865ABB054}" type="presParOf" srcId="{DC847004-CA47-4E7E-AD08-82592B917436}" destId="{2A79D3E4-99CA-43FE-9BA3-C7201F755E10}" srcOrd="0" destOrd="0" presId="urn:microsoft.com/office/officeart/2005/8/layout/hierarchy1"/>
    <dgm:cxn modelId="{3FD3458B-5D43-C843-8EBB-09EEC9E065D6}" type="presParOf" srcId="{DC847004-CA47-4E7E-AD08-82592B917436}" destId="{11FD50DF-3E28-46D9-96C3-0A6F106D0B10}" srcOrd="1" destOrd="0" presId="urn:microsoft.com/office/officeart/2005/8/layout/hierarchy1"/>
    <dgm:cxn modelId="{EBEC4E1C-4E4E-3B49-9119-A39B0AAE685A}" type="presParOf" srcId="{6DF79AF1-2867-42E5-BAD0-A442A6279F60}" destId="{69B289E7-CE01-461B-84B9-D5531D7DB976}" srcOrd="1" destOrd="0" presId="urn:microsoft.com/office/officeart/2005/8/layout/hierarchy1"/>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711410-151C-475C-B77B-7D6428558168}">
      <dsp:nvSpPr>
        <dsp:cNvPr id="0" name=""/>
        <dsp:cNvSpPr/>
      </dsp:nvSpPr>
      <dsp:spPr>
        <a:xfrm>
          <a:off x="6345542" y="1622084"/>
          <a:ext cx="355979" cy="169414"/>
        </a:xfrm>
        <a:custGeom>
          <a:avLst/>
          <a:gdLst/>
          <a:ahLst/>
          <a:cxnLst/>
          <a:rect l="0" t="0" r="0" b="0"/>
          <a:pathLst>
            <a:path>
              <a:moveTo>
                <a:pt x="0" y="0"/>
              </a:moveTo>
              <a:lnTo>
                <a:pt x="0" y="115450"/>
              </a:lnTo>
              <a:lnTo>
                <a:pt x="355979" y="115450"/>
              </a:lnTo>
              <a:lnTo>
                <a:pt x="355979" y="169414"/>
              </a:lnTo>
            </a:path>
          </a:pathLst>
        </a:custGeom>
        <a:noFill/>
        <a:ln w="19050" cap="flat" cmpd="sng" algn="ctr">
          <a:solidFill>
            <a:schemeClr val="accent3">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6D3918-224C-41C4-B585-DD41DF0EE581}">
      <dsp:nvSpPr>
        <dsp:cNvPr id="0" name=""/>
        <dsp:cNvSpPr/>
      </dsp:nvSpPr>
      <dsp:spPr>
        <a:xfrm>
          <a:off x="5989562" y="1622084"/>
          <a:ext cx="355979" cy="169414"/>
        </a:xfrm>
        <a:custGeom>
          <a:avLst/>
          <a:gdLst/>
          <a:ahLst/>
          <a:cxnLst/>
          <a:rect l="0" t="0" r="0" b="0"/>
          <a:pathLst>
            <a:path>
              <a:moveTo>
                <a:pt x="355979" y="0"/>
              </a:moveTo>
              <a:lnTo>
                <a:pt x="355979" y="115450"/>
              </a:lnTo>
              <a:lnTo>
                <a:pt x="0" y="115450"/>
              </a:lnTo>
              <a:lnTo>
                <a:pt x="0" y="169414"/>
              </a:lnTo>
            </a:path>
          </a:pathLst>
        </a:custGeom>
        <a:noFill/>
        <a:ln w="19050" cap="flat" cmpd="sng" algn="ctr">
          <a:solidFill>
            <a:schemeClr val="accent3">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926546-D36F-4FEF-9F1D-4B30F6648C89}">
      <dsp:nvSpPr>
        <dsp:cNvPr id="0" name=""/>
        <dsp:cNvSpPr/>
      </dsp:nvSpPr>
      <dsp:spPr>
        <a:xfrm>
          <a:off x="5633582" y="1082774"/>
          <a:ext cx="711959" cy="169414"/>
        </a:xfrm>
        <a:custGeom>
          <a:avLst/>
          <a:gdLst/>
          <a:ahLst/>
          <a:cxnLst/>
          <a:rect l="0" t="0" r="0" b="0"/>
          <a:pathLst>
            <a:path>
              <a:moveTo>
                <a:pt x="0" y="0"/>
              </a:moveTo>
              <a:lnTo>
                <a:pt x="0" y="115450"/>
              </a:lnTo>
              <a:lnTo>
                <a:pt x="711959" y="115450"/>
              </a:lnTo>
              <a:lnTo>
                <a:pt x="711959" y="169414"/>
              </a:lnTo>
            </a:path>
          </a:pathLst>
        </a:custGeom>
        <a:noFill/>
        <a:ln w="1905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267766-BB4E-4142-9F97-CC8097789385}">
      <dsp:nvSpPr>
        <dsp:cNvPr id="0" name=""/>
        <dsp:cNvSpPr/>
      </dsp:nvSpPr>
      <dsp:spPr>
        <a:xfrm>
          <a:off x="5587862" y="1082774"/>
          <a:ext cx="91440" cy="169414"/>
        </a:xfrm>
        <a:custGeom>
          <a:avLst/>
          <a:gdLst/>
          <a:ahLst/>
          <a:cxnLst/>
          <a:rect l="0" t="0" r="0" b="0"/>
          <a:pathLst>
            <a:path>
              <a:moveTo>
                <a:pt x="45720" y="0"/>
              </a:moveTo>
              <a:lnTo>
                <a:pt x="45720" y="169414"/>
              </a:lnTo>
            </a:path>
          </a:pathLst>
        </a:custGeom>
        <a:noFill/>
        <a:ln w="1905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C21458-6736-4FC5-A293-77C8D58DE1BD}">
      <dsp:nvSpPr>
        <dsp:cNvPr id="0" name=""/>
        <dsp:cNvSpPr/>
      </dsp:nvSpPr>
      <dsp:spPr>
        <a:xfrm>
          <a:off x="4921623" y="1082774"/>
          <a:ext cx="711959" cy="169414"/>
        </a:xfrm>
        <a:custGeom>
          <a:avLst/>
          <a:gdLst/>
          <a:ahLst/>
          <a:cxnLst/>
          <a:rect l="0" t="0" r="0" b="0"/>
          <a:pathLst>
            <a:path>
              <a:moveTo>
                <a:pt x="711959" y="0"/>
              </a:moveTo>
              <a:lnTo>
                <a:pt x="711959" y="115450"/>
              </a:lnTo>
              <a:lnTo>
                <a:pt x="0" y="115450"/>
              </a:lnTo>
              <a:lnTo>
                <a:pt x="0" y="169414"/>
              </a:lnTo>
            </a:path>
          </a:pathLst>
        </a:custGeom>
        <a:noFill/>
        <a:ln w="1905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AC7D05-C5AC-4AFD-9300-74B29B032690}">
      <dsp:nvSpPr>
        <dsp:cNvPr id="0" name=""/>
        <dsp:cNvSpPr/>
      </dsp:nvSpPr>
      <dsp:spPr>
        <a:xfrm>
          <a:off x="3497703" y="1082774"/>
          <a:ext cx="711959" cy="169414"/>
        </a:xfrm>
        <a:custGeom>
          <a:avLst/>
          <a:gdLst/>
          <a:ahLst/>
          <a:cxnLst/>
          <a:rect l="0" t="0" r="0" b="0"/>
          <a:pathLst>
            <a:path>
              <a:moveTo>
                <a:pt x="0" y="0"/>
              </a:moveTo>
              <a:lnTo>
                <a:pt x="0" y="115450"/>
              </a:lnTo>
              <a:lnTo>
                <a:pt x="711959" y="115450"/>
              </a:lnTo>
              <a:lnTo>
                <a:pt x="711959" y="169414"/>
              </a:lnTo>
            </a:path>
          </a:pathLst>
        </a:custGeom>
        <a:noFill/>
        <a:ln w="1905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70EF54-8477-44E9-A50D-5189F5016799}">
      <dsp:nvSpPr>
        <dsp:cNvPr id="0" name=""/>
        <dsp:cNvSpPr/>
      </dsp:nvSpPr>
      <dsp:spPr>
        <a:xfrm>
          <a:off x="3497703" y="1622084"/>
          <a:ext cx="355979" cy="169414"/>
        </a:xfrm>
        <a:custGeom>
          <a:avLst/>
          <a:gdLst/>
          <a:ahLst/>
          <a:cxnLst/>
          <a:rect l="0" t="0" r="0" b="0"/>
          <a:pathLst>
            <a:path>
              <a:moveTo>
                <a:pt x="0" y="0"/>
              </a:moveTo>
              <a:lnTo>
                <a:pt x="0" y="115450"/>
              </a:lnTo>
              <a:lnTo>
                <a:pt x="355979" y="115450"/>
              </a:lnTo>
              <a:lnTo>
                <a:pt x="355979" y="169414"/>
              </a:lnTo>
            </a:path>
          </a:pathLst>
        </a:custGeom>
        <a:noFill/>
        <a:ln w="19050" cap="flat" cmpd="sng" algn="ctr">
          <a:solidFill>
            <a:schemeClr val="accent3">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1B9EC7-ED7F-4611-8CEA-30F419155193}">
      <dsp:nvSpPr>
        <dsp:cNvPr id="0" name=""/>
        <dsp:cNvSpPr/>
      </dsp:nvSpPr>
      <dsp:spPr>
        <a:xfrm>
          <a:off x="3141723" y="1622084"/>
          <a:ext cx="355979" cy="169414"/>
        </a:xfrm>
        <a:custGeom>
          <a:avLst/>
          <a:gdLst/>
          <a:ahLst/>
          <a:cxnLst/>
          <a:rect l="0" t="0" r="0" b="0"/>
          <a:pathLst>
            <a:path>
              <a:moveTo>
                <a:pt x="355979" y="0"/>
              </a:moveTo>
              <a:lnTo>
                <a:pt x="355979" y="115450"/>
              </a:lnTo>
              <a:lnTo>
                <a:pt x="0" y="115450"/>
              </a:lnTo>
              <a:lnTo>
                <a:pt x="0" y="169414"/>
              </a:lnTo>
            </a:path>
          </a:pathLst>
        </a:custGeom>
        <a:noFill/>
        <a:ln w="19050" cap="flat" cmpd="sng" algn="ctr">
          <a:solidFill>
            <a:schemeClr val="accent3">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9683FC-A449-45C2-BCF2-5B39B9A22D5E}">
      <dsp:nvSpPr>
        <dsp:cNvPr id="0" name=""/>
        <dsp:cNvSpPr/>
      </dsp:nvSpPr>
      <dsp:spPr>
        <a:xfrm>
          <a:off x="3451983" y="1082774"/>
          <a:ext cx="91440" cy="169414"/>
        </a:xfrm>
        <a:custGeom>
          <a:avLst/>
          <a:gdLst/>
          <a:ahLst/>
          <a:cxnLst/>
          <a:rect l="0" t="0" r="0" b="0"/>
          <a:pathLst>
            <a:path>
              <a:moveTo>
                <a:pt x="45720" y="0"/>
              </a:moveTo>
              <a:lnTo>
                <a:pt x="45720" y="169414"/>
              </a:lnTo>
            </a:path>
          </a:pathLst>
        </a:custGeom>
        <a:noFill/>
        <a:ln w="1905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09257D-099A-4A3A-A0C4-AAA9E4DB9F3A}">
      <dsp:nvSpPr>
        <dsp:cNvPr id="0" name=""/>
        <dsp:cNvSpPr/>
      </dsp:nvSpPr>
      <dsp:spPr>
        <a:xfrm>
          <a:off x="2785743" y="1082774"/>
          <a:ext cx="711959" cy="169414"/>
        </a:xfrm>
        <a:custGeom>
          <a:avLst/>
          <a:gdLst/>
          <a:ahLst/>
          <a:cxnLst/>
          <a:rect l="0" t="0" r="0" b="0"/>
          <a:pathLst>
            <a:path>
              <a:moveTo>
                <a:pt x="711959" y="0"/>
              </a:moveTo>
              <a:lnTo>
                <a:pt x="711959" y="115450"/>
              </a:lnTo>
              <a:lnTo>
                <a:pt x="0" y="115450"/>
              </a:lnTo>
              <a:lnTo>
                <a:pt x="0" y="169414"/>
              </a:lnTo>
            </a:path>
          </a:pathLst>
        </a:custGeom>
        <a:noFill/>
        <a:ln w="1905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919519-2162-4343-8126-E05F5E9BBDA4}">
      <dsp:nvSpPr>
        <dsp:cNvPr id="0" name=""/>
        <dsp:cNvSpPr/>
      </dsp:nvSpPr>
      <dsp:spPr>
        <a:xfrm>
          <a:off x="1361824" y="1082774"/>
          <a:ext cx="711959" cy="169414"/>
        </a:xfrm>
        <a:custGeom>
          <a:avLst/>
          <a:gdLst/>
          <a:ahLst/>
          <a:cxnLst/>
          <a:rect l="0" t="0" r="0" b="0"/>
          <a:pathLst>
            <a:path>
              <a:moveTo>
                <a:pt x="0" y="0"/>
              </a:moveTo>
              <a:lnTo>
                <a:pt x="0" y="115450"/>
              </a:lnTo>
              <a:lnTo>
                <a:pt x="711959" y="115450"/>
              </a:lnTo>
              <a:lnTo>
                <a:pt x="711959" y="169414"/>
              </a:lnTo>
            </a:path>
          </a:pathLst>
        </a:custGeom>
        <a:noFill/>
        <a:ln w="1905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8C7B06-A785-4FBD-8818-B54B9C9F99A2}">
      <dsp:nvSpPr>
        <dsp:cNvPr id="0" name=""/>
        <dsp:cNvSpPr/>
      </dsp:nvSpPr>
      <dsp:spPr>
        <a:xfrm>
          <a:off x="1316104" y="1082774"/>
          <a:ext cx="91440" cy="169414"/>
        </a:xfrm>
        <a:custGeom>
          <a:avLst/>
          <a:gdLst/>
          <a:ahLst/>
          <a:cxnLst/>
          <a:rect l="0" t="0" r="0" b="0"/>
          <a:pathLst>
            <a:path>
              <a:moveTo>
                <a:pt x="45720" y="0"/>
              </a:moveTo>
              <a:lnTo>
                <a:pt x="45720" y="169414"/>
              </a:lnTo>
            </a:path>
          </a:pathLst>
        </a:custGeom>
        <a:noFill/>
        <a:ln w="1905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AD4D0C-01A0-491E-A7EF-073962616604}">
      <dsp:nvSpPr>
        <dsp:cNvPr id="0" name=""/>
        <dsp:cNvSpPr/>
      </dsp:nvSpPr>
      <dsp:spPr>
        <a:xfrm>
          <a:off x="649864" y="1622084"/>
          <a:ext cx="355979" cy="169414"/>
        </a:xfrm>
        <a:custGeom>
          <a:avLst/>
          <a:gdLst/>
          <a:ahLst/>
          <a:cxnLst/>
          <a:rect l="0" t="0" r="0" b="0"/>
          <a:pathLst>
            <a:path>
              <a:moveTo>
                <a:pt x="0" y="0"/>
              </a:moveTo>
              <a:lnTo>
                <a:pt x="0" y="115450"/>
              </a:lnTo>
              <a:lnTo>
                <a:pt x="355979" y="115450"/>
              </a:lnTo>
              <a:lnTo>
                <a:pt x="355979" y="169414"/>
              </a:lnTo>
            </a:path>
          </a:pathLst>
        </a:custGeom>
        <a:noFill/>
        <a:ln w="19050" cap="flat" cmpd="sng" algn="ctr">
          <a:solidFill>
            <a:schemeClr val="accent3">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833509-A7DF-4FC0-B55A-4E38C90877E2}">
      <dsp:nvSpPr>
        <dsp:cNvPr id="0" name=""/>
        <dsp:cNvSpPr/>
      </dsp:nvSpPr>
      <dsp:spPr>
        <a:xfrm>
          <a:off x="603765" y="1622084"/>
          <a:ext cx="91440" cy="882291"/>
        </a:xfrm>
        <a:custGeom>
          <a:avLst/>
          <a:gdLst/>
          <a:ahLst/>
          <a:cxnLst/>
          <a:rect l="0" t="0" r="0" b="0"/>
          <a:pathLst>
            <a:path>
              <a:moveTo>
                <a:pt x="46099" y="0"/>
              </a:moveTo>
              <a:lnTo>
                <a:pt x="46099" y="828328"/>
              </a:lnTo>
              <a:lnTo>
                <a:pt x="45720" y="828328"/>
              </a:lnTo>
              <a:lnTo>
                <a:pt x="45720" y="882291"/>
              </a:lnTo>
            </a:path>
          </a:pathLst>
        </a:custGeom>
        <a:noFill/>
        <a:ln w="19050" cap="flat" cmpd="sng" algn="ctr">
          <a:solidFill>
            <a:schemeClr val="accent3">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C07E2D-22F0-45D8-B489-FA0D7031B678}">
      <dsp:nvSpPr>
        <dsp:cNvPr id="0" name=""/>
        <dsp:cNvSpPr/>
      </dsp:nvSpPr>
      <dsp:spPr>
        <a:xfrm>
          <a:off x="649864" y="1082774"/>
          <a:ext cx="711959" cy="169414"/>
        </a:xfrm>
        <a:custGeom>
          <a:avLst/>
          <a:gdLst/>
          <a:ahLst/>
          <a:cxnLst/>
          <a:rect l="0" t="0" r="0" b="0"/>
          <a:pathLst>
            <a:path>
              <a:moveTo>
                <a:pt x="711959" y="0"/>
              </a:moveTo>
              <a:lnTo>
                <a:pt x="711959" y="115450"/>
              </a:lnTo>
              <a:lnTo>
                <a:pt x="0" y="115450"/>
              </a:lnTo>
              <a:lnTo>
                <a:pt x="0" y="169414"/>
              </a:lnTo>
            </a:path>
          </a:pathLst>
        </a:custGeom>
        <a:noFill/>
        <a:ln w="1905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867C53-3842-4646-9AC9-6A6716BDD025}">
      <dsp:nvSpPr>
        <dsp:cNvPr id="0" name=""/>
        <dsp:cNvSpPr/>
      </dsp:nvSpPr>
      <dsp:spPr>
        <a:xfrm>
          <a:off x="1070568" y="712879"/>
          <a:ext cx="582512" cy="369895"/>
        </a:xfrm>
        <a:prstGeom prst="roundRect">
          <a:avLst>
            <a:gd name="adj" fmla="val 10000"/>
          </a:avLst>
        </a:prstGeom>
        <a:solidFill>
          <a:schemeClr val="accent3">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5BC55A-C31D-442C-BFA0-9A501FE99996}">
      <dsp:nvSpPr>
        <dsp:cNvPr id="0" name=""/>
        <dsp:cNvSpPr/>
      </dsp:nvSpPr>
      <dsp:spPr>
        <a:xfrm>
          <a:off x="1135291" y="774366"/>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CH" sz="1400" b="1" kern="1200" dirty="0" smtClean="0"/>
            <a:t>DEP</a:t>
          </a:r>
          <a:endParaRPr lang="en-US" sz="1400" b="1" kern="1200" dirty="0"/>
        </a:p>
      </dsp:txBody>
      <dsp:txXfrm>
        <a:off x="1146125" y="785200"/>
        <a:ext cx="560844" cy="348227"/>
      </dsp:txXfrm>
    </dsp:sp>
    <dsp:sp modelId="{3D120292-9619-4EC6-AFF6-1971BD184E85}">
      <dsp:nvSpPr>
        <dsp:cNvPr id="0" name=""/>
        <dsp:cNvSpPr/>
      </dsp:nvSpPr>
      <dsp:spPr>
        <a:xfrm>
          <a:off x="358608" y="1252188"/>
          <a:ext cx="582512" cy="369895"/>
        </a:xfrm>
        <a:prstGeom prst="roundRect">
          <a:avLst>
            <a:gd name="adj" fmla="val 10000"/>
          </a:avLst>
        </a:prstGeom>
        <a:solidFill>
          <a:schemeClr val="accent3">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9A8E40-1077-4261-ADA6-A110EB501E62}">
      <dsp:nvSpPr>
        <dsp:cNvPr id="0" name=""/>
        <dsp:cNvSpPr/>
      </dsp:nvSpPr>
      <dsp:spPr>
        <a:xfrm>
          <a:off x="423332" y="131367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99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Group</a:t>
          </a:r>
          <a:endParaRPr lang="en-US" sz="800" kern="1200" dirty="0"/>
        </a:p>
      </dsp:txBody>
      <dsp:txXfrm>
        <a:off x="434166" y="1324509"/>
        <a:ext cx="560844" cy="348227"/>
      </dsp:txXfrm>
    </dsp:sp>
    <dsp:sp modelId="{12777679-2870-41FA-8632-6D4F4D8DAC03}">
      <dsp:nvSpPr>
        <dsp:cNvPr id="0" name=""/>
        <dsp:cNvSpPr/>
      </dsp:nvSpPr>
      <dsp:spPr>
        <a:xfrm>
          <a:off x="358229" y="2504375"/>
          <a:ext cx="582512" cy="369895"/>
        </a:xfrm>
        <a:prstGeom prst="roundRect">
          <a:avLst>
            <a:gd name="adj" fmla="val 10000"/>
          </a:avLst>
        </a:prstGeom>
        <a:solidFill>
          <a:schemeClr val="accent3">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C76040-266A-4601-B6E0-942B8485C3BE}">
      <dsp:nvSpPr>
        <dsp:cNvPr id="0" name=""/>
        <dsp:cNvSpPr/>
      </dsp:nvSpPr>
      <dsp:spPr>
        <a:xfrm>
          <a:off x="422952" y="2565862"/>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AMM</a:t>
          </a:r>
        </a:p>
        <a:p>
          <a:pPr lvl="0" algn="ctr" defTabSz="355600">
            <a:lnSpc>
              <a:spcPct val="90000"/>
            </a:lnSpc>
            <a:spcBef>
              <a:spcPct val="0"/>
            </a:spcBef>
            <a:spcAft>
              <a:spcPct val="35000"/>
            </a:spcAft>
          </a:pPr>
          <a:r>
            <a:rPr lang="fr-CH" sz="800" kern="1200" dirty="0" smtClean="0"/>
            <a:t>Section</a:t>
          </a:r>
          <a:endParaRPr lang="en-US" sz="800" kern="1200" dirty="0"/>
        </a:p>
      </dsp:txBody>
      <dsp:txXfrm>
        <a:off x="433786" y="2576696"/>
        <a:ext cx="560844" cy="348227"/>
      </dsp:txXfrm>
    </dsp:sp>
    <dsp:sp modelId="{96B99491-D3F9-4E8E-8842-41A0E081FCE6}">
      <dsp:nvSpPr>
        <dsp:cNvPr id="0" name=""/>
        <dsp:cNvSpPr/>
      </dsp:nvSpPr>
      <dsp:spPr>
        <a:xfrm>
          <a:off x="714588" y="1791498"/>
          <a:ext cx="582512" cy="369895"/>
        </a:xfrm>
        <a:prstGeom prst="roundRect">
          <a:avLst>
            <a:gd name="adj" fmla="val 10000"/>
          </a:avLst>
        </a:prstGeom>
        <a:solidFill>
          <a:schemeClr val="accent3">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30079B-45FB-4ED7-9D26-2242927D5CCF}">
      <dsp:nvSpPr>
        <dsp:cNvPr id="0" name=""/>
        <dsp:cNvSpPr/>
      </dsp:nvSpPr>
      <dsp:spPr>
        <a:xfrm>
          <a:off x="779311" y="185298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Section</a:t>
          </a:r>
          <a:endParaRPr lang="en-US" sz="800" kern="1200" dirty="0"/>
        </a:p>
      </dsp:txBody>
      <dsp:txXfrm>
        <a:off x="790145" y="1863819"/>
        <a:ext cx="560844" cy="348227"/>
      </dsp:txXfrm>
    </dsp:sp>
    <dsp:sp modelId="{404127ED-FEB5-455B-ADEE-3B823F0098AE}">
      <dsp:nvSpPr>
        <dsp:cNvPr id="0" name=""/>
        <dsp:cNvSpPr/>
      </dsp:nvSpPr>
      <dsp:spPr>
        <a:xfrm>
          <a:off x="1070568" y="1252188"/>
          <a:ext cx="582512" cy="369895"/>
        </a:xfrm>
        <a:prstGeom prst="roundRect">
          <a:avLst>
            <a:gd name="adj" fmla="val 10000"/>
          </a:avLst>
        </a:prstGeom>
        <a:solidFill>
          <a:schemeClr val="accent3">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012FAF-9B57-458E-B984-75DC405D891D}">
      <dsp:nvSpPr>
        <dsp:cNvPr id="0" name=""/>
        <dsp:cNvSpPr/>
      </dsp:nvSpPr>
      <dsp:spPr>
        <a:xfrm>
          <a:off x="1135291" y="131367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99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Group</a:t>
          </a:r>
          <a:endParaRPr lang="en-US" sz="800" kern="1200" dirty="0"/>
        </a:p>
      </dsp:txBody>
      <dsp:txXfrm>
        <a:off x="1146125" y="1324509"/>
        <a:ext cx="560844" cy="348227"/>
      </dsp:txXfrm>
    </dsp:sp>
    <dsp:sp modelId="{F699F93F-4D15-44C5-9977-F73D7D404552}">
      <dsp:nvSpPr>
        <dsp:cNvPr id="0" name=""/>
        <dsp:cNvSpPr/>
      </dsp:nvSpPr>
      <dsp:spPr>
        <a:xfrm>
          <a:off x="1782527" y="1252188"/>
          <a:ext cx="582512" cy="369895"/>
        </a:xfrm>
        <a:prstGeom prst="roundRect">
          <a:avLst>
            <a:gd name="adj" fmla="val 10000"/>
          </a:avLst>
        </a:prstGeom>
        <a:solidFill>
          <a:schemeClr val="accent3">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A85DBBF-DADF-40D4-9917-DBB31F3EED63}">
      <dsp:nvSpPr>
        <dsp:cNvPr id="0" name=""/>
        <dsp:cNvSpPr/>
      </dsp:nvSpPr>
      <dsp:spPr>
        <a:xfrm>
          <a:off x="1847251" y="131367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99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Group</a:t>
          </a:r>
          <a:endParaRPr lang="en-US" sz="800" kern="1200" dirty="0"/>
        </a:p>
      </dsp:txBody>
      <dsp:txXfrm>
        <a:off x="1858085" y="1324509"/>
        <a:ext cx="560844" cy="348227"/>
      </dsp:txXfrm>
    </dsp:sp>
    <dsp:sp modelId="{8B863CFD-1F0D-424E-9E5E-4F3E7C02A06D}">
      <dsp:nvSpPr>
        <dsp:cNvPr id="0" name=""/>
        <dsp:cNvSpPr/>
      </dsp:nvSpPr>
      <dsp:spPr>
        <a:xfrm>
          <a:off x="3206447" y="712879"/>
          <a:ext cx="582512" cy="369895"/>
        </a:xfrm>
        <a:prstGeom prst="roundRect">
          <a:avLst>
            <a:gd name="adj" fmla="val 10000"/>
          </a:avLst>
        </a:prstGeom>
        <a:solidFill>
          <a:schemeClr val="accent3">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2F551E-3BCD-4E30-8855-261608A2D1E0}">
      <dsp:nvSpPr>
        <dsp:cNvPr id="0" name=""/>
        <dsp:cNvSpPr/>
      </dsp:nvSpPr>
      <dsp:spPr>
        <a:xfrm>
          <a:off x="3271171" y="774366"/>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CH" sz="1400" b="1" kern="1200" dirty="0" smtClean="0"/>
            <a:t>DEP</a:t>
          </a:r>
          <a:endParaRPr lang="en-US" sz="1800" b="1" kern="1200" dirty="0"/>
        </a:p>
      </dsp:txBody>
      <dsp:txXfrm>
        <a:off x="3282005" y="785200"/>
        <a:ext cx="560844" cy="348227"/>
      </dsp:txXfrm>
    </dsp:sp>
    <dsp:sp modelId="{BD5DD81C-3203-44F8-B26E-0F96B750956B}">
      <dsp:nvSpPr>
        <dsp:cNvPr id="0" name=""/>
        <dsp:cNvSpPr/>
      </dsp:nvSpPr>
      <dsp:spPr>
        <a:xfrm>
          <a:off x="2494487" y="1252188"/>
          <a:ext cx="582512" cy="369895"/>
        </a:xfrm>
        <a:prstGeom prst="roundRect">
          <a:avLst>
            <a:gd name="adj" fmla="val 10000"/>
          </a:avLst>
        </a:prstGeom>
        <a:solidFill>
          <a:schemeClr val="accent3">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946E3C-59E2-4B4E-A8BD-7DD44D80EEF1}">
      <dsp:nvSpPr>
        <dsp:cNvPr id="0" name=""/>
        <dsp:cNvSpPr/>
      </dsp:nvSpPr>
      <dsp:spPr>
        <a:xfrm>
          <a:off x="2559211" y="131367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99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Group</a:t>
          </a:r>
          <a:endParaRPr lang="en-US" sz="800" kern="1200" dirty="0"/>
        </a:p>
      </dsp:txBody>
      <dsp:txXfrm>
        <a:off x="2570045" y="1324509"/>
        <a:ext cx="560844" cy="348227"/>
      </dsp:txXfrm>
    </dsp:sp>
    <dsp:sp modelId="{99FDC4E4-01FB-4544-944F-7303BC96DC67}">
      <dsp:nvSpPr>
        <dsp:cNvPr id="0" name=""/>
        <dsp:cNvSpPr/>
      </dsp:nvSpPr>
      <dsp:spPr>
        <a:xfrm>
          <a:off x="3206447" y="1252188"/>
          <a:ext cx="582512" cy="369895"/>
        </a:xfrm>
        <a:prstGeom prst="roundRect">
          <a:avLst>
            <a:gd name="adj" fmla="val 10000"/>
          </a:avLst>
        </a:prstGeom>
        <a:solidFill>
          <a:schemeClr val="accent3">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0361A4-F8AF-4F17-B626-89AB29250C68}">
      <dsp:nvSpPr>
        <dsp:cNvPr id="0" name=""/>
        <dsp:cNvSpPr/>
      </dsp:nvSpPr>
      <dsp:spPr>
        <a:xfrm>
          <a:off x="3271171" y="131367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99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Group</a:t>
          </a:r>
          <a:endParaRPr lang="en-US" sz="800" kern="1200" dirty="0"/>
        </a:p>
      </dsp:txBody>
      <dsp:txXfrm>
        <a:off x="3282005" y="1324509"/>
        <a:ext cx="560844" cy="348227"/>
      </dsp:txXfrm>
    </dsp:sp>
    <dsp:sp modelId="{F607A369-6045-4433-A1EA-672CF85907DD}">
      <dsp:nvSpPr>
        <dsp:cNvPr id="0" name=""/>
        <dsp:cNvSpPr/>
      </dsp:nvSpPr>
      <dsp:spPr>
        <a:xfrm>
          <a:off x="2850467" y="1791498"/>
          <a:ext cx="582512" cy="369895"/>
        </a:xfrm>
        <a:prstGeom prst="roundRect">
          <a:avLst>
            <a:gd name="adj" fmla="val 10000"/>
          </a:avLst>
        </a:prstGeom>
        <a:solidFill>
          <a:schemeClr val="accent3">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9C66A7-53E5-4F0A-9803-0777FB1F1C57}">
      <dsp:nvSpPr>
        <dsp:cNvPr id="0" name=""/>
        <dsp:cNvSpPr/>
      </dsp:nvSpPr>
      <dsp:spPr>
        <a:xfrm>
          <a:off x="2915191" y="185298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Section</a:t>
          </a:r>
          <a:endParaRPr lang="en-US" sz="800" kern="1200" dirty="0"/>
        </a:p>
      </dsp:txBody>
      <dsp:txXfrm>
        <a:off x="2926025" y="1863819"/>
        <a:ext cx="560844" cy="348227"/>
      </dsp:txXfrm>
    </dsp:sp>
    <dsp:sp modelId="{8BFA5398-75BC-414C-A689-DAE5B322381F}">
      <dsp:nvSpPr>
        <dsp:cNvPr id="0" name=""/>
        <dsp:cNvSpPr/>
      </dsp:nvSpPr>
      <dsp:spPr>
        <a:xfrm>
          <a:off x="3562427" y="1791498"/>
          <a:ext cx="582512" cy="369895"/>
        </a:xfrm>
        <a:prstGeom prst="roundRect">
          <a:avLst>
            <a:gd name="adj" fmla="val 10000"/>
          </a:avLst>
        </a:prstGeom>
        <a:solidFill>
          <a:schemeClr val="accent3">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D7FE80-9195-44E7-BD8C-3090273000B0}">
      <dsp:nvSpPr>
        <dsp:cNvPr id="0" name=""/>
        <dsp:cNvSpPr/>
      </dsp:nvSpPr>
      <dsp:spPr>
        <a:xfrm>
          <a:off x="3627150" y="185298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Section</a:t>
          </a:r>
          <a:endParaRPr lang="en-US" sz="800" kern="1200" dirty="0"/>
        </a:p>
      </dsp:txBody>
      <dsp:txXfrm>
        <a:off x="3637984" y="1863819"/>
        <a:ext cx="560844" cy="348227"/>
      </dsp:txXfrm>
    </dsp:sp>
    <dsp:sp modelId="{BB9B5E95-B9DE-4D69-A620-9BEB70FF2518}">
      <dsp:nvSpPr>
        <dsp:cNvPr id="0" name=""/>
        <dsp:cNvSpPr/>
      </dsp:nvSpPr>
      <dsp:spPr>
        <a:xfrm>
          <a:off x="3918407" y="1252188"/>
          <a:ext cx="582512" cy="369895"/>
        </a:xfrm>
        <a:prstGeom prst="roundRect">
          <a:avLst>
            <a:gd name="adj" fmla="val 10000"/>
          </a:avLst>
        </a:prstGeom>
        <a:solidFill>
          <a:schemeClr val="accent3">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3D3262-D52F-49C4-BEBE-7D23CB615839}">
      <dsp:nvSpPr>
        <dsp:cNvPr id="0" name=""/>
        <dsp:cNvSpPr/>
      </dsp:nvSpPr>
      <dsp:spPr>
        <a:xfrm>
          <a:off x="3983130" y="131367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99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Group</a:t>
          </a:r>
          <a:endParaRPr lang="en-US" sz="800" kern="1200" dirty="0"/>
        </a:p>
      </dsp:txBody>
      <dsp:txXfrm>
        <a:off x="3993964" y="1324509"/>
        <a:ext cx="560844" cy="348227"/>
      </dsp:txXfrm>
    </dsp:sp>
    <dsp:sp modelId="{9826FD6D-A16D-4B04-B623-071C7C5BB39B}">
      <dsp:nvSpPr>
        <dsp:cNvPr id="0" name=""/>
        <dsp:cNvSpPr/>
      </dsp:nvSpPr>
      <dsp:spPr>
        <a:xfrm>
          <a:off x="5342326" y="712879"/>
          <a:ext cx="582512" cy="369895"/>
        </a:xfrm>
        <a:prstGeom prst="roundRect">
          <a:avLst>
            <a:gd name="adj" fmla="val 10000"/>
          </a:avLst>
        </a:prstGeom>
        <a:solidFill>
          <a:schemeClr val="accent3">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AAA8E9-299F-44CE-B8A1-03F1A2CD1503}">
      <dsp:nvSpPr>
        <dsp:cNvPr id="0" name=""/>
        <dsp:cNvSpPr/>
      </dsp:nvSpPr>
      <dsp:spPr>
        <a:xfrm>
          <a:off x="5407050" y="774366"/>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CH" sz="1400" b="1" kern="1200" dirty="0" smtClean="0"/>
            <a:t>DEP</a:t>
          </a:r>
          <a:endParaRPr lang="en-US" sz="1400" b="1" kern="1200" dirty="0"/>
        </a:p>
      </dsp:txBody>
      <dsp:txXfrm>
        <a:off x="5417884" y="785200"/>
        <a:ext cx="560844" cy="348227"/>
      </dsp:txXfrm>
    </dsp:sp>
    <dsp:sp modelId="{DACE1A72-A97C-4F4A-B405-C0C2C2DC4083}">
      <dsp:nvSpPr>
        <dsp:cNvPr id="0" name=""/>
        <dsp:cNvSpPr/>
      </dsp:nvSpPr>
      <dsp:spPr>
        <a:xfrm>
          <a:off x="4630366" y="1252188"/>
          <a:ext cx="582512" cy="369895"/>
        </a:xfrm>
        <a:prstGeom prst="roundRect">
          <a:avLst>
            <a:gd name="adj" fmla="val 10000"/>
          </a:avLst>
        </a:prstGeom>
        <a:solidFill>
          <a:schemeClr val="accent3">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F6B586-6588-4AAC-9BEF-56494E59B724}">
      <dsp:nvSpPr>
        <dsp:cNvPr id="0" name=""/>
        <dsp:cNvSpPr/>
      </dsp:nvSpPr>
      <dsp:spPr>
        <a:xfrm>
          <a:off x="4695090" y="131367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99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Group</a:t>
          </a:r>
          <a:endParaRPr lang="en-US" sz="800" kern="1200" dirty="0"/>
        </a:p>
      </dsp:txBody>
      <dsp:txXfrm>
        <a:off x="4705924" y="1324509"/>
        <a:ext cx="560844" cy="348227"/>
      </dsp:txXfrm>
    </dsp:sp>
    <dsp:sp modelId="{EB4ACC55-40CD-4E5C-96F8-2FE86A609FB0}">
      <dsp:nvSpPr>
        <dsp:cNvPr id="0" name=""/>
        <dsp:cNvSpPr/>
      </dsp:nvSpPr>
      <dsp:spPr>
        <a:xfrm>
          <a:off x="5342326" y="1252188"/>
          <a:ext cx="582512" cy="369895"/>
        </a:xfrm>
        <a:prstGeom prst="roundRect">
          <a:avLst>
            <a:gd name="adj" fmla="val 10000"/>
          </a:avLst>
        </a:prstGeom>
        <a:solidFill>
          <a:schemeClr val="accent3">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5EDDCA-AF49-4AA5-8FE5-FC2E69FE05A1}">
      <dsp:nvSpPr>
        <dsp:cNvPr id="0" name=""/>
        <dsp:cNvSpPr/>
      </dsp:nvSpPr>
      <dsp:spPr>
        <a:xfrm>
          <a:off x="5407050" y="131367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99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Group</a:t>
          </a:r>
          <a:endParaRPr lang="en-US" sz="800" kern="1200" dirty="0"/>
        </a:p>
      </dsp:txBody>
      <dsp:txXfrm>
        <a:off x="5417884" y="1324509"/>
        <a:ext cx="560844" cy="348227"/>
      </dsp:txXfrm>
    </dsp:sp>
    <dsp:sp modelId="{11EB30B8-C065-4FFD-AC44-8848AA051EA5}">
      <dsp:nvSpPr>
        <dsp:cNvPr id="0" name=""/>
        <dsp:cNvSpPr/>
      </dsp:nvSpPr>
      <dsp:spPr>
        <a:xfrm>
          <a:off x="6054286" y="1252188"/>
          <a:ext cx="582512" cy="369895"/>
        </a:xfrm>
        <a:prstGeom prst="roundRect">
          <a:avLst>
            <a:gd name="adj" fmla="val 10000"/>
          </a:avLst>
        </a:prstGeom>
        <a:solidFill>
          <a:schemeClr val="accent3">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B1E0BA-98DB-4E44-B695-4A0C6E9DD8BA}">
      <dsp:nvSpPr>
        <dsp:cNvPr id="0" name=""/>
        <dsp:cNvSpPr/>
      </dsp:nvSpPr>
      <dsp:spPr>
        <a:xfrm>
          <a:off x="6119010" y="131367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99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Group</a:t>
          </a:r>
          <a:endParaRPr lang="en-US" sz="800" kern="1200" dirty="0"/>
        </a:p>
      </dsp:txBody>
      <dsp:txXfrm>
        <a:off x="6129844" y="1324509"/>
        <a:ext cx="560844" cy="348227"/>
      </dsp:txXfrm>
    </dsp:sp>
    <dsp:sp modelId="{89291375-D6E2-4057-9443-EC31275E50BA}">
      <dsp:nvSpPr>
        <dsp:cNvPr id="0" name=""/>
        <dsp:cNvSpPr/>
      </dsp:nvSpPr>
      <dsp:spPr>
        <a:xfrm>
          <a:off x="5698306" y="1791498"/>
          <a:ext cx="582512" cy="369895"/>
        </a:xfrm>
        <a:prstGeom prst="roundRect">
          <a:avLst>
            <a:gd name="adj" fmla="val 10000"/>
          </a:avLst>
        </a:prstGeom>
        <a:solidFill>
          <a:schemeClr val="accent3">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E2661A-DCCF-4543-A897-6EAAC0DC53BF}">
      <dsp:nvSpPr>
        <dsp:cNvPr id="0" name=""/>
        <dsp:cNvSpPr/>
      </dsp:nvSpPr>
      <dsp:spPr>
        <a:xfrm>
          <a:off x="5763030" y="185298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Section</a:t>
          </a:r>
          <a:endParaRPr lang="en-US" sz="800" kern="1200" dirty="0"/>
        </a:p>
      </dsp:txBody>
      <dsp:txXfrm>
        <a:off x="5773864" y="1863819"/>
        <a:ext cx="560844" cy="348227"/>
      </dsp:txXfrm>
    </dsp:sp>
    <dsp:sp modelId="{2A79D3E4-99CA-43FE-9BA3-C7201F755E10}">
      <dsp:nvSpPr>
        <dsp:cNvPr id="0" name=""/>
        <dsp:cNvSpPr/>
      </dsp:nvSpPr>
      <dsp:spPr>
        <a:xfrm>
          <a:off x="6410266" y="1791498"/>
          <a:ext cx="582512" cy="369895"/>
        </a:xfrm>
        <a:prstGeom prst="roundRect">
          <a:avLst>
            <a:gd name="adj" fmla="val 10000"/>
          </a:avLst>
        </a:prstGeom>
        <a:solidFill>
          <a:schemeClr val="accent3">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FD50DF-3E28-46D9-96C3-0A6F106D0B10}">
      <dsp:nvSpPr>
        <dsp:cNvPr id="0" name=""/>
        <dsp:cNvSpPr/>
      </dsp:nvSpPr>
      <dsp:spPr>
        <a:xfrm>
          <a:off x="6474989" y="1852985"/>
          <a:ext cx="582512" cy="369895"/>
        </a:xfrm>
        <a:prstGeom prst="roundRect">
          <a:avLst>
            <a:gd name="adj" fmla="val 10000"/>
          </a:avLst>
        </a:prstGeom>
        <a:solidFill>
          <a:schemeClr val="lt1">
            <a:alpha val="90000"/>
            <a:hueOff val="0"/>
            <a:satOff val="0"/>
            <a:lumOff val="0"/>
            <a:alphaOff val="0"/>
          </a:schemeClr>
        </a:solidFill>
        <a:ln w="19050" cap="flat" cmpd="sng" algn="ctr">
          <a:solidFill>
            <a:schemeClr val="accent3">
              <a:tint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CH" sz="800" kern="1200" dirty="0" smtClean="0"/>
            <a:t>Section</a:t>
          </a:r>
          <a:endParaRPr lang="en-US" sz="800" kern="1200" dirty="0"/>
        </a:p>
      </dsp:txBody>
      <dsp:txXfrm>
        <a:off x="6485823" y="1863819"/>
        <a:ext cx="560844" cy="34822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ED95A5-D287-464E-911E-A32C4D6B4C3C}" type="datetimeFigureOut">
              <a:rPr lang="en-GB" smtClean="0"/>
              <a:t>28.1.20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1DBB7E-CD6A-433D-B9C1-4E41D3F00A73}" type="slidenum">
              <a:rPr lang="en-GB" smtClean="0"/>
              <a:t>‹#›</a:t>
            </a:fld>
            <a:endParaRPr lang="en-GB"/>
          </a:p>
        </p:txBody>
      </p:sp>
    </p:spTree>
    <p:extLst>
      <p:ext uri="{BB962C8B-B14F-4D97-AF65-F5344CB8AC3E}">
        <p14:creationId xmlns:p14="http://schemas.microsoft.com/office/powerpoint/2010/main" val="3308546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err="1"/>
              <a:t>We</a:t>
            </a:r>
            <a:r>
              <a:rPr lang="de-CH" dirty="0"/>
              <a:t> also </a:t>
            </a:r>
            <a:r>
              <a:rPr lang="de-CH" dirty="0" err="1"/>
              <a:t>saw</a:t>
            </a:r>
            <a:r>
              <a:rPr lang="de-CH" baseline="0" dirty="0"/>
              <a:t> </a:t>
            </a:r>
            <a:r>
              <a:rPr lang="de-CH" baseline="0" dirty="0" err="1"/>
              <a:t>that</a:t>
            </a:r>
            <a:r>
              <a:rPr lang="de-CH" baseline="0" dirty="0"/>
              <a:t> </a:t>
            </a:r>
            <a:r>
              <a:rPr lang="de-CH" baseline="0" dirty="0" err="1"/>
              <a:t>many</a:t>
            </a:r>
            <a:r>
              <a:rPr lang="de-CH" baseline="0" dirty="0"/>
              <a:t> </a:t>
            </a:r>
            <a:r>
              <a:rPr lang="de-CH" baseline="0" dirty="0" err="1"/>
              <a:t>of</a:t>
            </a:r>
            <a:r>
              <a:rPr lang="de-CH" baseline="0" dirty="0"/>
              <a:t> </a:t>
            </a:r>
            <a:r>
              <a:rPr lang="de-CH" baseline="0" dirty="0" err="1"/>
              <a:t>our</a:t>
            </a:r>
            <a:r>
              <a:rPr lang="de-CH" baseline="0" dirty="0"/>
              <a:t> </a:t>
            </a:r>
            <a:r>
              <a:rPr lang="de-CH" baseline="0" dirty="0" err="1"/>
              <a:t>strakeholders</a:t>
            </a:r>
            <a:r>
              <a:rPr lang="de-CH" baseline="0" dirty="0"/>
              <a:t> </a:t>
            </a:r>
            <a:r>
              <a:rPr lang="de-CH" baseline="0" dirty="0" err="1"/>
              <a:t>were</a:t>
            </a:r>
            <a:r>
              <a:rPr lang="de-CH" baseline="0" dirty="0"/>
              <a:t> </a:t>
            </a:r>
            <a:r>
              <a:rPr lang="de-CH" baseline="0" dirty="0" err="1"/>
              <a:t>starting</a:t>
            </a:r>
            <a:r>
              <a:rPr lang="de-CH" baseline="0" dirty="0"/>
              <a:t> </a:t>
            </a:r>
            <a:r>
              <a:rPr lang="de-CH" baseline="0" dirty="0" err="1"/>
              <a:t>from</a:t>
            </a:r>
            <a:r>
              <a:rPr lang="de-CH" baseline="0" dirty="0"/>
              <a:t> </a:t>
            </a:r>
            <a:r>
              <a:rPr lang="de-CH" baseline="0" dirty="0" err="1"/>
              <a:t>scratch</a:t>
            </a:r>
            <a:r>
              <a:rPr lang="de-CH" baseline="0" dirty="0"/>
              <a:t> </a:t>
            </a:r>
            <a:r>
              <a:rPr lang="de-CH" baseline="0" dirty="0" err="1"/>
              <a:t>and</a:t>
            </a:r>
            <a:r>
              <a:rPr lang="de-CH" baseline="0" dirty="0"/>
              <a:t> </a:t>
            </a:r>
            <a:r>
              <a:rPr lang="de-CH" baseline="0" dirty="0" err="1"/>
              <a:t>we</a:t>
            </a:r>
            <a:r>
              <a:rPr lang="de-CH" baseline="0" dirty="0"/>
              <a:t> </a:t>
            </a:r>
            <a:r>
              <a:rPr lang="de-CH" baseline="0" dirty="0" err="1"/>
              <a:t>needed</a:t>
            </a:r>
            <a:r>
              <a:rPr lang="de-CH" baseline="0" dirty="0"/>
              <a:t> </a:t>
            </a:r>
            <a:r>
              <a:rPr lang="de-CH" baseline="0" dirty="0" err="1"/>
              <a:t>to</a:t>
            </a:r>
            <a:r>
              <a:rPr lang="de-CH" baseline="0" dirty="0"/>
              <a:t> </a:t>
            </a:r>
            <a:r>
              <a:rPr lang="de-CH" baseline="0" dirty="0" err="1"/>
              <a:t>give</a:t>
            </a:r>
            <a:r>
              <a:rPr lang="de-CH" baseline="0" dirty="0"/>
              <a:t> </a:t>
            </a:r>
            <a:r>
              <a:rPr lang="de-CH" baseline="0" dirty="0" err="1"/>
              <a:t>them</a:t>
            </a:r>
            <a:r>
              <a:rPr lang="de-CH" baseline="0" dirty="0"/>
              <a:t> simple </a:t>
            </a:r>
            <a:r>
              <a:rPr lang="de-CH" baseline="0" dirty="0" err="1"/>
              <a:t>guidelines</a:t>
            </a:r>
            <a:r>
              <a:rPr lang="de-CH" baseline="0" dirty="0"/>
              <a:t>.</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89FF60-4A91-5545-9516-2212F609671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82204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Network of links / not a tree</a:t>
            </a:r>
            <a:endParaRPr lang="en-US" dirty="0"/>
          </a:p>
        </p:txBody>
      </p:sp>
      <p:sp>
        <p:nvSpPr>
          <p:cNvPr id="4" name="Slide Number Placeholder 3"/>
          <p:cNvSpPr>
            <a:spLocks noGrp="1"/>
          </p:cNvSpPr>
          <p:nvPr>
            <p:ph type="sldNum" sz="quarter" idx="10"/>
          </p:nvPr>
        </p:nvSpPr>
        <p:spPr/>
        <p:txBody>
          <a:bodyPr/>
          <a:lstStyle/>
          <a:p>
            <a:fld id="{47B0AF8A-1928-4F8C-9ED7-08689213C190}" type="slidenum">
              <a:rPr lang="en-GB" smtClean="0"/>
              <a:t>59</a:t>
            </a:fld>
            <a:endParaRPr lang="en-GB"/>
          </a:p>
        </p:txBody>
      </p:sp>
    </p:spTree>
    <p:extLst>
      <p:ext uri="{BB962C8B-B14F-4D97-AF65-F5344CB8AC3E}">
        <p14:creationId xmlns:p14="http://schemas.microsoft.com/office/powerpoint/2010/main" val="16955832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30.01.2020</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EDMS 2316963   Indico 877527</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30.01.2020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EDMS 2316963   Indico 877527</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30.01.2020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EDMS 2316963   Indico 877527</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30.01.2020</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EDMS 2316963   Indico 877527</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3200"/>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p:txBody>
          <a:bodyPr>
            <a:normAutofit/>
          </a:bodyPr>
          <a:lstStyle>
            <a:lvl1pPr>
              <a:defRPr sz="1600"/>
            </a:lvl1pPr>
            <a:lvl2pPr>
              <a:defRPr sz="1400"/>
            </a:lvl2pPr>
            <a:lvl3pPr>
              <a:defRPr sz="1200"/>
            </a:lvl3pPr>
            <a:lvl4pPr>
              <a:defRPr sz="1100"/>
            </a:lvl4pPr>
            <a:lvl5pPr>
              <a:defRPr sz="1100"/>
            </a:lvl5pPr>
          </a:lstStyle>
          <a:p>
            <a:pPr lvl="0" eaLnBrk="1" latinLnBrk="0" hangingPunct="1"/>
            <a:r>
              <a:rPr lang="en-US" dirty="0" smtClean="0"/>
              <a:t>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30.01.2020</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EDMS 2316963   Indico 877527</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30.01.2020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EDMS 2316963   Indico 877527</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30.01.2020</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EDMS 2316963   Indico 877527</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30.01.2020</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EDMS 2316963   Indico 877527</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cern.ch/eam-light" TargetMode="External"/><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gif"/><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47.gif"/><Relationship Id="rId5" Type="http://schemas.openxmlformats.org/officeDocument/2006/relationships/image" Target="../media/image46.png"/><Relationship Id="rId4" Type="http://schemas.openxmlformats.org/officeDocument/2006/relationships/image" Target="../media/image45.gi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jpeg"/><Relationship Id="rId1" Type="http://schemas.openxmlformats.org/officeDocument/2006/relationships/slideLayout" Target="../slideLayouts/slideLayout7.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5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 Id="rId6" Type="http://schemas.openxmlformats.org/officeDocument/2006/relationships/hyperlink" Target="https://cern.ch/eam-light" TargetMode="External"/><Relationship Id="rId5" Type="http://schemas.openxmlformats.org/officeDocument/2006/relationships/image" Target="../media/image77.png"/><Relationship Id="rId4" Type="http://schemas.openxmlformats.org/officeDocument/2006/relationships/image" Target="../media/image76.png"/></Relationships>
</file>

<file path=ppt/slides/_rels/slide56.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gif"/><Relationship Id="rId1" Type="http://schemas.openxmlformats.org/officeDocument/2006/relationships/slideLayout" Target="../slideLayouts/slideLayout7.xml"/><Relationship Id="rId4" Type="http://schemas.openxmlformats.org/officeDocument/2006/relationships/image" Target="../media/image81.png"/></Relationships>
</file>

<file path=ppt/slides/_rels/slide5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2.png"/><Relationship Id="rId1" Type="http://schemas.openxmlformats.org/officeDocument/2006/relationships/slideLayout" Target="../slideLayouts/slideLayout7.xml"/><Relationship Id="rId5" Type="http://schemas.openxmlformats.org/officeDocument/2006/relationships/image" Target="../media/image84.jpeg"/><Relationship Id="rId4" Type="http://schemas.openxmlformats.org/officeDocument/2006/relationships/image" Target="../media/image83.png"/></Relationships>
</file>

<file path=ppt/slides/_rels/slide5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6.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Asset Management</a:t>
            </a:r>
            <a:r>
              <a:rPr lang="de-CH" smtClean="0"/>
              <a:t> – Interfacebeispiele</a:t>
            </a:r>
            <a:endParaRPr lang="de-CH" dirty="0"/>
          </a:p>
        </p:txBody>
      </p:sp>
      <p:sp>
        <p:nvSpPr>
          <p:cNvPr id="3" name="Content Placeholder 2"/>
          <p:cNvSpPr>
            <a:spLocks noGrp="1"/>
          </p:cNvSpPr>
          <p:nvPr>
            <p:ph idx="1"/>
          </p:nvPr>
        </p:nvSpPr>
        <p:spPr/>
        <p:txBody>
          <a:bodyPr/>
          <a:lstStyle/>
          <a:p>
            <a:r>
              <a:rPr lang="de-CH" smtClean="0"/>
              <a:t>UI ist an den Bedarf der Nutzer angepasst. </a:t>
            </a:r>
          </a:p>
          <a:p>
            <a:endParaRPr lang="de-CH" smtClean="0"/>
          </a:p>
          <a:p>
            <a:r>
              <a:rPr lang="de-CH" smtClean="0"/>
              <a:t>Das Infor UI wird im Wesentlichen von den fortgeschrittenen Nutzern verwendet.</a:t>
            </a:r>
            <a:br>
              <a:rPr lang="de-CH" smtClean="0"/>
            </a:br>
            <a:endParaRPr lang="de-CH" smtClean="0"/>
          </a:p>
          <a:p>
            <a:r>
              <a:rPr lang="de-CH" smtClean="0"/>
              <a:t>Die Formattierungen in der Infor UI werden auch in unserem CERN UI respektiert, d.h. Felder werden je nach Einstellung verborgen oder geschützt.</a:t>
            </a:r>
            <a:endParaRPr lang="de-CH" dirty="0" smtClean="0"/>
          </a:p>
        </p:txBody>
      </p:sp>
      <p:sp>
        <p:nvSpPr>
          <p:cNvPr id="13" name="Date Placeholder 12"/>
          <p:cNvSpPr>
            <a:spLocks noGrp="1"/>
          </p:cNvSpPr>
          <p:nvPr>
            <p:ph type="dt" sz="half" idx="2"/>
          </p:nvPr>
        </p:nvSpPr>
        <p:spPr/>
        <p:txBody>
          <a:bodyPr/>
          <a:lstStyle/>
          <a:p>
            <a:r>
              <a:rPr lang="de-DE" smtClean="0"/>
              <a:t>30.01.2020</a:t>
            </a:r>
            <a:endParaRPr lang="en-US" dirty="0"/>
          </a:p>
        </p:txBody>
      </p:sp>
      <p:sp>
        <p:nvSpPr>
          <p:cNvPr id="14" name="Footer Placeholder 13"/>
          <p:cNvSpPr>
            <a:spLocks noGrp="1"/>
          </p:cNvSpPr>
          <p:nvPr>
            <p:ph type="ftr" sz="quarter" idx="3"/>
          </p:nvPr>
        </p:nvSpPr>
        <p:spPr/>
        <p:txBody>
          <a:bodyPr/>
          <a:lstStyle/>
          <a:p>
            <a:r>
              <a:rPr lang="en-US" smtClean="0"/>
              <a:t>EDMS 2316963   Indico 877527</a:t>
            </a:r>
            <a:endParaRPr lang="en-US" dirty="0"/>
          </a:p>
        </p:txBody>
      </p:sp>
      <p:sp>
        <p:nvSpPr>
          <p:cNvPr id="15" name="Slide Number Placeholder 14"/>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12" name="Picture 11"/>
          <p:cNvPicPr>
            <a:picLocks noChangeAspect="1"/>
          </p:cNvPicPr>
          <p:nvPr/>
        </p:nvPicPr>
        <p:blipFill>
          <a:blip r:embed="rId2"/>
          <a:stretch>
            <a:fillRect/>
          </a:stretch>
        </p:blipFill>
        <p:spPr>
          <a:xfrm>
            <a:off x="32183" y="967904"/>
            <a:ext cx="9076888" cy="5148006"/>
          </a:xfrm>
          <a:prstGeom prst="rect">
            <a:avLst/>
          </a:prstGeom>
        </p:spPr>
      </p:pic>
      <p:pic>
        <p:nvPicPr>
          <p:cNvPr id="4" name="Picture 3"/>
          <p:cNvPicPr>
            <a:picLocks noChangeAspect="1"/>
          </p:cNvPicPr>
          <p:nvPr/>
        </p:nvPicPr>
        <p:blipFill>
          <a:blip r:embed="rId3"/>
          <a:stretch>
            <a:fillRect/>
          </a:stretch>
        </p:blipFill>
        <p:spPr>
          <a:xfrm>
            <a:off x="1162635" y="1022317"/>
            <a:ext cx="6124575" cy="5924550"/>
          </a:xfrm>
          <a:prstGeom prst="rect">
            <a:avLst/>
          </a:prstGeom>
        </p:spPr>
      </p:pic>
      <p:pic>
        <p:nvPicPr>
          <p:cNvPr id="5" name="Picture 4"/>
          <p:cNvPicPr>
            <a:picLocks noChangeAspect="1"/>
          </p:cNvPicPr>
          <p:nvPr/>
        </p:nvPicPr>
        <p:blipFill>
          <a:blip r:embed="rId4"/>
          <a:stretch>
            <a:fillRect/>
          </a:stretch>
        </p:blipFill>
        <p:spPr>
          <a:xfrm>
            <a:off x="1652393" y="1022317"/>
            <a:ext cx="6129338" cy="5991225"/>
          </a:xfrm>
          <a:prstGeom prst="rect">
            <a:avLst/>
          </a:prstGeom>
        </p:spPr>
      </p:pic>
      <p:pic>
        <p:nvPicPr>
          <p:cNvPr id="6" name="Picture 5"/>
          <p:cNvPicPr>
            <a:picLocks noChangeAspect="1"/>
          </p:cNvPicPr>
          <p:nvPr/>
        </p:nvPicPr>
        <p:blipFill>
          <a:blip r:embed="rId5"/>
          <a:stretch>
            <a:fillRect/>
          </a:stretch>
        </p:blipFill>
        <p:spPr>
          <a:xfrm>
            <a:off x="2232809" y="1024342"/>
            <a:ext cx="6129338" cy="5976938"/>
          </a:xfrm>
          <a:prstGeom prst="rect">
            <a:avLst/>
          </a:prstGeom>
        </p:spPr>
      </p:pic>
      <p:pic>
        <p:nvPicPr>
          <p:cNvPr id="7" name="Picture 6"/>
          <p:cNvPicPr>
            <a:picLocks noChangeAspect="1"/>
          </p:cNvPicPr>
          <p:nvPr/>
        </p:nvPicPr>
        <p:blipFill>
          <a:blip r:embed="rId6"/>
          <a:stretch>
            <a:fillRect/>
          </a:stretch>
        </p:blipFill>
        <p:spPr>
          <a:xfrm>
            <a:off x="2673512" y="1022317"/>
            <a:ext cx="6339224" cy="5924550"/>
          </a:xfrm>
          <a:prstGeom prst="rect">
            <a:avLst/>
          </a:prstGeom>
        </p:spPr>
      </p:pic>
      <p:sp>
        <p:nvSpPr>
          <p:cNvPr id="11" name="Rectangle 10"/>
          <p:cNvSpPr/>
          <p:nvPr/>
        </p:nvSpPr>
        <p:spPr>
          <a:xfrm>
            <a:off x="3909905" y="1708760"/>
            <a:ext cx="824933"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8" name="Rectangle 7"/>
          <p:cNvSpPr/>
          <p:nvPr/>
        </p:nvSpPr>
        <p:spPr>
          <a:xfrm>
            <a:off x="1227230" y="2268256"/>
            <a:ext cx="543959"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9" name="Rectangle 8"/>
          <p:cNvSpPr/>
          <p:nvPr/>
        </p:nvSpPr>
        <p:spPr>
          <a:xfrm>
            <a:off x="2736936" y="2273826"/>
            <a:ext cx="369519"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10" name="Rectangle 9"/>
          <p:cNvSpPr/>
          <p:nvPr/>
        </p:nvSpPr>
        <p:spPr>
          <a:xfrm>
            <a:off x="7193116" y="2267213"/>
            <a:ext cx="613667"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803710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8"/>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9"/>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10"/>
                                        </p:tgtEl>
                                        <p:attrNameLst>
                                          <p:attrName>style.visibility</p:attrName>
                                        </p:attrNameLst>
                                      </p:cBhvr>
                                      <p:to>
                                        <p:strVal val="hidden"/>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11" grpId="0" animBg="1"/>
      <p:bldP spid="8" grpId="0" animBg="1"/>
      <p:bldP spid="8" grpId="1" animBg="1"/>
      <p:bldP spid="9" grpId="0" animBg="1"/>
      <p:bldP spid="9" grpId="1" animBg="1"/>
      <p:bldP spid="10" grpId="0" animBg="1"/>
      <p:bldP spid="10"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Zeitlicher Pflegeaufwand, Ressourcenbedarf</a:t>
            </a:r>
            <a:endParaRPr lang="de-CH" dirty="0"/>
          </a:p>
        </p:txBody>
      </p:sp>
      <p:sp>
        <p:nvSpPr>
          <p:cNvPr id="3" name="Content Placeholder 2"/>
          <p:cNvSpPr>
            <a:spLocks noGrp="1"/>
          </p:cNvSpPr>
          <p:nvPr>
            <p:ph idx="1"/>
          </p:nvPr>
        </p:nvSpPr>
        <p:spPr/>
        <p:txBody>
          <a:bodyPr/>
          <a:lstStyle/>
          <a:p>
            <a:r>
              <a:rPr lang="de-CH" dirty="0" smtClean="0"/>
              <a:t>Schwierig zu beantworten, da bei uns die Asset-Eigentümer für die Datenpflege zuständig sind.</a:t>
            </a:r>
          </a:p>
          <a:p>
            <a:endParaRPr lang="de-CH" dirty="0" smtClean="0"/>
          </a:p>
          <a:p>
            <a:r>
              <a:rPr lang="de-CH" dirty="0" smtClean="0"/>
              <a:t>Wir beobachten, dass die Daten nur da gepflegt werden, wo die Datenpflege einen Mehrwert für den Eigentümer der Assets bringt.</a:t>
            </a:r>
          </a:p>
          <a:p>
            <a:endParaRPr lang="de-CH" dirty="0" smtClean="0"/>
          </a:p>
          <a:p>
            <a:r>
              <a:rPr lang="de-CH" dirty="0" smtClean="0"/>
              <a:t>Richtig aufwändig wird es allerdings, wenn die Daten aufgrund schlechter Pflege komplett neu erfasst werden müssen.</a:t>
            </a:r>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37571251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CH" dirty="0" smtClean="0"/>
              <a:t>Notwendiges Team, Akzeptanz, </a:t>
            </a:r>
            <a:br>
              <a:rPr lang="de-CH" dirty="0" smtClean="0"/>
            </a:br>
            <a:r>
              <a:rPr lang="de-CH" dirty="0" smtClean="0"/>
              <a:t>benötigtes </a:t>
            </a:r>
            <a:r>
              <a:rPr lang="de-CH" dirty="0" err="1" smtClean="0"/>
              <a:t>Know</a:t>
            </a:r>
            <a:r>
              <a:rPr lang="de-CH" dirty="0" smtClean="0"/>
              <a:t> </a:t>
            </a:r>
            <a:r>
              <a:rPr lang="de-CH" dirty="0" err="1" smtClean="0"/>
              <a:t>How</a:t>
            </a:r>
            <a:endParaRPr lang="de-CH" dirty="0"/>
          </a:p>
        </p:txBody>
      </p:sp>
      <p:sp>
        <p:nvSpPr>
          <p:cNvPr id="3" name="Content Placeholder 2"/>
          <p:cNvSpPr>
            <a:spLocks noGrp="1"/>
          </p:cNvSpPr>
          <p:nvPr>
            <p:ph idx="1"/>
          </p:nvPr>
        </p:nvSpPr>
        <p:spPr/>
        <p:txBody>
          <a:bodyPr>
            <a:normAutofit fontScale="92500"/>
          </a:bodyPr>
          <a:lstStyle/>
          <a:p>
            <a:pPr marL="36576" indent="0">
              <a:buNone/>
            </a:pPr>
            <a:r>
              <a:rPr lang="de-CH" dirty="0" smtClean="0"/>
              <a:t>Im CERN sind die einzelnen Technologiebereiche für den kompletten Produkt-</a:t>
            </a:r>
            <a:r>
              <a:rPr lang="de-CH" dirty="0" err="1" smtClean="0"/>
              <a:t>Lifecycle</a:t>
            </a:r>
            <a:r>
              <a:rPr lang="de-CH" dirty="0" smtClean="0"/>
              <a:t> Ihrer Assets verantwortlich. Verschiedene Technologiebereiche sind verschieden organisiert.</a:t>
            </a:r>
          </a:p>
          <a:p>
            <a:pPr marL="36576" indent="0">
              <a:buNone/>
            </a:pPr>
            <a:r>
              <a:rPr lang="de-CH" dirty="0" smtClean="0"/>
              <a:t>In manchen Fällen ist ein Projektingenieur für die Spezifikation, den Bau/Kauf, die Inbetriebnahme, den Betrieb und die Instandhaltung eines Produkttyps zuständig (z.B. Signalverstärkersteckkarten).</a:t>
            </a:r>
          </a:p>
          <a:p>
            <a:pPr marL="36576" indent="0">
              <a:buNone/>
            </a:pPr>
            <a:r>
              <a:rPr lang="de-CH" dirty="0" smtClean="0"/>
              <a:t>In anderen Technologiebereichen sind bestimmte Asset-Aufgaben in einem </a:t>
            </a:r>
            <a:r>
              <a:rPr lang="de-CH" dirty="0" err="1" smtClean="0"/>
              <a:t>Methods</a:t>
            </a:r>
            <a:r>
              <a:rPr lang="de-CH" dirty="0" smtClean="0"/>
              <a:t>-Office zusammengefasst - typischerweise in instandhaltungsintensiven Bereichen wie Kältetechnik, </a:t>
            </a:r>
            <a:r>
              <a:rPr lang="de-CH" dirty="0" err="1" smtClean="0"/>
              <a:t>Kryotechnik</a:t>
            </a:r>
            <a:r>
              <a:rPr lang="de-CH" dirty="0" smtClean="0"/>
              <a:t> etc.</a:t>
            </a:r>
          </a:p>
          <a:p>
            <a:pPr marL="36576" indent="0">
              <a:buNone/>
            </a:pPr>
            <a:endParaRPr lang="de-CH" dirty="0" smtClean="0"/>
          </a:p>
          <a:p>
            <a:pPr marL="36576" indent="0">
              <a:buNone/>
            </a:pPr>
            <a:r>
              <a:rPr lang="de-CH" dirty="0" smtClean="0"/>
              <a:t>Akzeptanz – Im CERN werden Betriebsziele gesteckt. Die Technologiebereiche haben keine Pflichtvorgaben für Methoden und Taktiken, um diese Ziele zu erfüllen.</a:t>
            </a:r>
          </a:p>
          <a:p>
            <a:pPr marL="36576" indent="0">
              <a:buNone/>
            </a:pPr>
            <a:r>
              <a:rPr lang="de-CH" dirty="0" smtClean="0"/>
              <a:t>Asset Management ist also ein Service, der in Konkurrenz zu anderen Methoden steht und die Nutzer durch den erzielten Mehrwert überzeugen muss.</a:t>
            </a:r>
          </a:p>
          <a:p>
            <a:pPr marL="36576" indent="0">
              <a:buNone/>
            </a:pPr>
            <a:endParaRPr lang="de-CH" dirty="0" smtClean="0"/>
          </a:p>
          <a:p>
            <a:pPr marL="36576" indent="0">
              <a:buNone/>
            </a:pPr>
            <a:r>
              <a:rPr lang="de-CH" dirty="0" err="1" smtClean="0"/>
              <a:t>Know</a:t>
            </a:r>
            <a:r>
              <a:rPr lang="de-CH" dirty="0" smtClean="0"/>
              <a:t> </a:t>
            </a:r>
            <a:r>
              <a:rPr lang="de-CH" dirty="0" err="1" smtClean="0"/>
              <a:t>How</a:t>
            </a:r>
            <a:r>
              <a:rPr lang="de-CH" dirty="0" smtClean="0"/>
              <a:t> – Wir haben </a:t>
            </a:r>
          </a:p>
          <a:p>
            <a:pPr marL="36576" indent="0">
              <a:buNone/>
            </a:pPr>
            <a:r>
              <a:rPr lang="de-CH" dirty="0" smtClean="0"/>
              <a:t>Software Entwicklung – Notwendig für die Verwaltung einer lokalen Implementierung</a:t>
            </a:r>
          </a:p>
          <a:p>
            <a:pPr marL="36576" indent="0">
              <a:buNone/>
            </a:pPr>
            <a:r>
              <a:rPr lang="de-CH" dirty="0" smtClean="0"/>
              <a:t>Datenbankoperationen – Datenimport, Datenexport, Datenbankverknüpfungen</a:t>
            </a:r>
          </a:p>
          <a:p>
            <a:pPr marL="36576" indent="0">
              <a:buNone/>
            </a:pPr>
            <a:r>
              <a:rPr lang="de-CH" dirty="0" smtClean="0"/>
              <a:t>Konfigurierung und Support – Verständnis für die Nutzerprozesse und Kenntnis der Software</a:t>
            </a:r>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30385976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Unsere Organisation</a:t>
            </a:r>
            <a:endParaRPr lang="de-CH" dirty="0"/>
          </a:p>
        </p:txBody>
      </p:sp>
      <p:sp>
        <p:nvSpPr>
          <p:cNvPr id="3" name="Content Placeholder 2"/>
          <p:cNvSpPr>
            <a:spLocks noGrp="1"/>
          </p:cNvSpPr>
          <p:nvPr>
            <p:ph idx="1"/>
          </p:nvPr>
        </p:nvSpPr>
        <p:spPr/>
        <p:txBody>
          <a:bodyPr/>
          <a:lstStyle/>
          <a:p>
            <a:pPr marL="36576" indent="0">
              <a:buNone/>
            </a:pPr>
            <a:r>
              <a:rPr lang="de-CH" dirty="0" smtClean="0"/>
              <a:t>AMM Service:</a:t>
            </a:r>
          </a:p>
          <a:p>
            <a:pPr marL="36576" indent="0">
              <a:buNone/>
            </a:pPr>
            <a:r>
              <a:rPr lang="de-CH" dirty="0" smtClean="0"/>
              <a:t>~10 Personen (Support &amp; Entwicklung)</a:t>
            </a:r>
          </a:p>
          <a:p>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graphicFrame>
        <p:nvGraphicFramePr>
          <p:cNvPr id="7" name="Content Placeholder 3"/>
          <p:cNvGraphicFramePr>
            <a:graphicFrameLocks/>
          </p:cNvGraphicFramePr>
          <p:nvPr>
            <p:extLst/>
          </p:nvPr>
        </p:nvGraphicFramePr>
        <p:xfrm>
          <a:off x="1866390" y="1913290"/>
          <a:ext cx="7060131" cy="2935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6" name="Straight Connector 15"/>
          <p:cNvCxnSpPr/>
          <p:nvPr/>
        </p:nvCxnSpPr>
        <p:spPr>
          <a:xfrm>
            <a:off x="2876550" y="4667250"/>
            <a:ext cx="5283426" cy="0"/>
          </a:xfrm>
          <a:prstGeom prst="line">
            <a:avLst/>
          </a:prstGeom>
          <a:ln>
            <a:solidFill>
              <a:srgbClr val="C5C5C5"/>
            </a:solidFill>
          </a:ln>
          <a:effectLst/>
        </p:spPr>
        <p:style>
          <a:lnRef idx="2">
            <a:schemeClr val="accent1"/>
          </a:lnRef>
          <a:fillRef idx="0">
            <a:schemeClr val="accent1"/>
          </a:fillRef>
          <a:effectRef idx="1">
            <a:schemeClr val="accent1"/>
          </a:effectRef>
          <a:fontRef idx="minor">
            <a:schemeClr val="tx1"/>
          </a:fontRef>
        </p:style>
      </p:cxnSp>
      <p:sp>
        <p:nvSpPr>
          <p:cNvPr id="9" name="Oval 8"/>
          <p:cNvSpPr/>
          <p:nvPr/>
        </p:nvSpPr>
        <p:spPr>
          <a:xfrm>
            <a:off x="4248150" y="4610100"/>
            <a:ext cx="107950" cy="1143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800" dirty="0" smtClean="0">
                <a:solidFill>
                  <a:schemeClr val="tx2">
                    <a:lumMod val="75000"/>
                  </a:schemeClr>
                </a:solidFill>
              </a:rPr>
              <a:t>S</a:t>
            </a:r>
            <a:endParaRPr lang="en-GB" dirty="0">
              <a:solidFill>
                <a:schemeClr val="tx2">
                  <a:lumMod val="75000"/>
                </a:schemeClr>
              </a:solidFill>
            </a:endParaRPr>
          </a:p>
        </p:txBody>
      </p:sp>
      <p:sp>
        <p:nvSpPr>
          <p:cNvPr id="10" name="Oval 9"/>
          <p:cNvSpPr/>
          <p:nvPr/>
        </p:nvSpPr>
        <p:spPr>
          <a:xfrm>
            <a:off x="5010150" y="4610100"/>
            <a:ext cx="107950" cy="1143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800" dirty="0" smtClean="0">
                <a:solidFill>
                  <a:schemeClr val="tx2">
                    <a:lumMod val="75000"/>
                  </a:schemeClr>
                </a:solidFill>
              </a:rPr>
              <a:t>S</a:t>
            </a:r>
            <a:endParaRPr lang="en-GB" dirty="0">
              <a:solidFill>
                <a:schemeClr val="tx2">
                  <a:lumMod val="75000"/>
                </a:schemeClr>
              </a:solidFill>
            </a:endParaRPr>
          </a:p>
        </p:txBody>
      </p:sp>
      <p:sp>
        <p:nvSpPr>
          <p:cNvPr id="12" name="Oval 11"/>
          <p:cNvSpPr/>
          <p:nvPr/>
        </p:nvSpPr>
        <p:spPr>
          <a:xfrm>
            <a:off x="6534150" y="4610100"/>
            <a:ext cx="107950" cy="1143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800" dirty="0" smtClean="0">
                <a:solidFill>
                  <a:schemeClr val="tx2">
                    <a:lumMod val="75000"/>
                  </a:schemeClr>
                </a:solidFill>
              </a:rPr>
              <a:t>S</a:t>
            </a:r>
            <a:endParaRPr lang="en-GB" dirty="0">
              <a:solidFill>
                <a:schemeClr val="tx2">
                  <a:lumMod val="75000"/>
                </a:schemeClr>
              </a:solidFill>
            </a:endParaRPr>
          </a:p>
        </p:txBody>
      </p:sp>
      <p:sp>
        <p:nvSpPr>
          <p:cNvPr id="14" name="Oval 13"/>
          <p:cNvSpPr/>
          <p:nvPr/>
        </p:nvSpPr>
        <p:spPr>
          <a:xfrm>
            <a:off x="8058150" y="4610100"/>
            <a:ext cx="107950" cy="1143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800" dirty="0" smtClean="0">
                <a:solidFill>
                  <a:schemeClr val="tx2">
                    <a:lumMod val="75000"/>
                  </a:schemeClr>
                </a:solidFill>
              </a:rPr>
              <a:t>S</a:t>
            </a:r>
            <a:endParaRPr lang="en-GB" dirty="0">
              <a:solidFill>
                <a:schemeClr val="tx2">
                  <a:lumMod val="75000"/>
                </a:schemeClr>
              </a:solidFill>
            </a:endParaRPr>
          </a:p>
        </p:txBody>
      </p:sp>
      <p:sp>
        <p:nvSpPr>
          <p:cNvPr id="17" name="Oval 16"/>
          <p:cNvSpPr/>
          <p:nvPr/>
        </p:nvSpPr>
        <p:spPr>
          <a:xfrm>
            <a:off x="1485900" y="5594350"/>
            <a:ext cx="107950" cy="1143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800" dirty="0" smtClean="0">
                <a:solidFill>
                  <a:schemeClr val="tx2">
                    <a:lumMod val="75000"/>
                  </a:schemeClr>
                </a:solidFill>
              </a:rPr>
              <a:t>S</a:t>
            </a:r>
            <a:endParaRPr lang="en-GB" dirty="0">
              <a:solidFill>
                <a:schemeClr val="tx2">
                  <a:lumMod val="75000"/>
                </a:schemeClr>
              </a:solidFill>
            </a:endParaRPr>
          </a:p>
        </p:txBody>
      </p:sp>
      <p:sp>
        <p:nvSpPr>
          <p:cNvPr id="18" name="Oval 17"/>
          <p:cNvSpPr/>
          <p:nvPr/>
        </p:nvSpPr>
        <p:spPr>
          <a:xfrm>
            <a:off x="1485900" y="5224419"/>
            <a:ext cx="107950" cy="114300"/>
          </a:xfrm>
          <a:prstGeom prst="ellipse">
            <a:avLst/>
          </a:prstGeom>
          <a:effectLst/>
        </p:spPr>
        <p:style>
          <a:lnRef idx="1">
            <a:schemeClr val="dk1"/>
          </a:lnRef>
          <a:fillRef idx="3">
            <a:schemeClr val="dk1"/>
          </a:fillRef>
          <a:effectRef idx="2">
            <a:schemeClr val="dk1"/>
          </a:effectRef>
          <a:fontRef idx="minor">
            <a:schemeClr val="lt1"/>
          </a:fontRef>
        </p:style>
        <p:txBody>
          <a:bodyPr rtlCol="0" anchor="ctr"/>
          <a:lstStyle/>
          <a:p>
            <a:pPr algn="ctr"/>
            <a:r>
              <a:rPr lang="fr-CH" sz="800" dirty="0" smtClean="0">
                <a:solidFill>
                  <a:schemeClr val="bg1"/>
                </a:solidFill>
              </a:rPr>
              <a:t>L</a:t>
            </a:r>
            <a:endParaRPr lang="en-GB" dirty="0">
              <a:solidFill>
                <a:schemeClr val="bg1"/>
              </a:solidFill>
            </a:endParaRPr>
          </a:p>
        </p:txBody>
      </p:sp>
      <p:sp>
        <p:nvSpPr>
          <p:cNvPr id="19" name="Oval 18"/>
          <p:cNvSpPr/>
          <p:nvPr/>
        </p:nvSpPr>
        <p:spPr>
          <a:xfrm>
            <a:off x="3421833" y="3488390"/>
            <a:ext cx="107950" cy="114300"/>
          </a:xfrm>
          <a:prstGeom prst="ellipse">
            <a:avLst/>
          </a:prstGeom>
          <a:effectLst/>
        </p:spPr>
        <p:style>
          <a:lnRef idx="1">
            <a:schemeClr val="dk1"/>
          </a:lnRef>
          <a:fillRef idx="3">
            <a:schemeClr val="dk1"/>
          </a:fillRef>
          <a:effectRef idx="2">
            <a:schemeClr val="dk1"/>
          </a:effectRef>
          <a:fontRef idx="minor">
            <a:schemeClr val="lt1"/>
          </a:fontRef>
        </p:style>
        <p:txBody>
          <a:bodyPr rtlCol="0" anchor="ctr"/>
          <a:lstStyle/>
          <a:p>
            <a:pPr algn="ctr"/>
            <a:r>
              <a:rPr lang="fr-CH" sz="800" dirty="0" smtClean="0">
                <a:solidFill>
                  <a:schemeClr val="bg1"/>
                </a:solidFill>
              </a:rPr>
              <a:t>L</a:t>
            </a:r>
            <a:endParaRPr lang="en-GB" dirty="0">
              <a:solidFill>
                <a:schemeClr val="bg1"/>
              </a:solidFill>
            </a:endParaRPr>
          </a:p>
        </p:txBody>
      </p:sp>
      <p:sp>
        <p:nvSpPr>
          <p:cNvPr id="20" name="Oval 19"/>
          <p:cNvSpPr/>
          <p:nvPr/>
        </p:nvSpPr>
        <p:spPr>
          <a:xfrm>
            <a:off x="4140200" y="3488390"/>
            <a:ext cx="107950" cy="114300"/>
          </a:xfrm>
          <a:prstGeom prst="ellipse">
            <a:avLst/>
          </a:prstGeom>
          <a:effectLst/>
        </p:spPr>
        <p:style>
          <a:lnRef idx="1">
            <a:schemeClr val="dk1"/>
          </a:lnRef>
          <a:fillRef idx="3">
            <a:schemeClr val="dk1"/>
          </a:fillRef>
          <a:effectRef idx="2">
            <a:schemeClr val="dk1"/>
          </a:effectRef>
          <a:fontRef idx="minor">
            <a:schemeClr val="lt1"/>
          </a:fontRef>
        </p:style>
        <p:txBody>
          <a:bodyPr rtlCol="0" anchor="ctr"/>
          <a:lstStyle/>
          <a:p>
            <a:pPr algn="ctr"/>
            <a:r>
              <a:rPr lang="fr-CH" sz="800" dirty="0" smtClean="0">
                <a:solidFill>
                  <a:schemeClr val="bg1"/>
                </a:solidFill>
              </a:rPr>
              <a:t>L</a:t>
            </a:r>
            <a:endParaRPr lang="en-GB" dirty="0">
              <a:solidFill>
                <a:schemeClr val="bg1"/>
              </a:solidFill>
            </a:endParaRPr>
          </a:p>
        </p:txBody>
      </p:sp>
      <p:sp>
        <p:nvSpPr>
          <p:cNvPr id="21" name="Oval 20"/>
          <p:cNvSpPr/>
          <p:nvPr/>
        </p:nvSpPr>
        <p:spPr>
          <a:xfrm>
            <a:off x="4804592" y="3488390"/>
            <a:ext cx="107950" cy="114300"/>
          </a:xfrm>
          <a:prstGeom prst="ellipse">
            <a:avLst/>
          </a:prstGeom>
          <a:effectLst/>
        </p:spPr>
        <p:style>
          <a:lnRef idx="1">
            <a:schemeClr val="dk1"/>
          </a:lnRef>
          <a:fillRef idx="3">
            <a:schemeClr val="dk1"/>
          </a:fillRef>
          <a:effectRef idx="2">
            <a:schemeClr val="dk1"/>
          </a:effectRef>
          <a:fontRef idx="minor">
            <a:schemeClr val="lt1"/>
          </a:fontRef>
        </p:style>
        <p:txBody>
          <a:bodyPr rtlCol="0" anchor="ctr"/>
          <a:lstStyle/>
          <a:p>
            <a:pPr algn="ctr"/>
            <a:r>
              <a:rPr lang="fr-CH" sz="800" dirty="0" smtClean="0">
                <a:solidFill>
                  <a:schemeClr val="bg1"/>
                </a:solidFill>
              </a:rPr>
              <a:t>L</a:t>
            </a:r>
            <a:endParaRPr lang="en-GB" dirty="0">
              <a:solidFill>
                <a:schemeClr val="bg1"/>
              </a:solidFill>
            </a:endParaRPr>
          </a:p>
        </p:txBody>
      </p:sp>
      <p:sp>
        <p:nvSpPr>
          <p:cNvPr id="22" name="Oval 21"/>
          <p:cNvSpPr/>
          <p:nvPr/>
        </p:nvSpPr>
        <p:spPr>
          <a:xfrm>
            <a:off x="5182756" y="4020670"/>
            <a:ext cx="107950" cy="114300"/>
          </a:xfrm>
          <a:prstGeom prst="ellipse">
            <a:avLst/>
          </a:prstGeom>
          <a:effectLst/>
        </p:spPr>
        <p:style>
          <a:lnRef idx="1">
            <a:schemeClr val="dk1"/>
          </a:lnRef>
          <a:fillRef idx="3">
            <a:schemeClr val="dk1"/>
          </a:fillRef>
          <a:effectRef idx="2">
            <a:schemeClr val="dk1"/>
          </a:effectRef>
          <a:fontRef idx="minor">
            <a:schemeClr val="lt1"/>
          </a:fontRef>
        </p:style>
        <p:txBody>
          <a:bodyPr rtlCol="0" anchor="ctr"/>
          <a:lstStyle/>
          <a:p>
            <a:pPr algn="ctr"/>
            <a:r>
              <a:rPr lang="fr-CH" sz="800" dirty="0" smtClean="0">
                <a:solidFill>
                  <a:schemeClr val="bg1"/>
                </a:solidFill>
              </a:rPr>
              <a:t>L</a:t>
            </a:r>
            <a:endParaRPr lang="en-GB" dirty="0">
              <a:solidFill>
                <a:schemeClr val="bg1"/>
              </a:solidFill>
            </a:endParaRPr>
          </a:p>
        </p:txBody>
      </p:sp>
      <p:sp>
        <p:nvSpPr>
          <p:cNvPr id="23" name="Oval 22"/>
          <p:cNvSpPr/>
          <p:nvPr/>
        </p:nvSpPr>
        <p:spPr>
          <a:xfrm>
            <a:off x="5828074" y="4020670"/>
            <a:ext cx="107950" cy="114300"/>
          </a:xfrm>
          <a:prstGeom prst="ellipse">
            <a:avLst/>
          </a:prstGeom>
          <a:effectLst/>
        </p:spPr>
        <p:style>
          <a:lnRef idx="1">
            <a:schemeClr val="dk1"/>
          </a:lnRef>
          <a:fillRef idx="3">
            <a:schemeClr val="dk1"/>
          </a:fillRef>
          <a:effectRef idx="2">
            <a:schemeClr val="dk1"/>
          </a:effectRef>
          <a:fontRef idx="minor">
            <a:schemeClr val="lt1"/>
          </a:fontRef>
        </p:style>
        <p:txBody>
          <a:bodyPr rtlCol="0" anchor="ctr"/>
          <a:lstStyle/>
          <a:p>
            <a:pPr algn="ctr"/>
            <a:r>
              <a:rPr lang="fr-CH" sz="800" dirty="0" smtClean="0">
                <a:solidFill>
                  <a:schemeClr val="bg1"/>
                </a:solidFill>
              </a:rPr>
              <a:t>L</a:t>
            </a:r>
            <a:endParaRPr lang="en-GB" dirty="0">
              <a:solidFill>
                <a:schemeClr val="bg1"/>
              </a:solidFill>
            </a:endParaRPr>
          </a:p>
        </p:txBody>
      </p:sp>
      <p:sp>
        <p:nvSpPr>
          <p:cNvPr id="24" name="Oval 23"/>
          <p:cNvSpPr/>
          <p:nvPr/>
        </p:nvSpPr>
        <p:spPr>
          <a:xfrm>
            <a:off x="6875050" y="3488390"/>
            <a:ext cx="107950" cy="114300"/>
          </a:xfrm>
          <a:prstGeom prst="ellipse">
            <a:avLst/>
          </a:prstGeom>
          <a:effectLst/>
        </p:spPr>
        <p:style>
          <a:lnRef idx="1">
            <a:schemeClr val="dk1"/>
          </a:lnRef>
          <a:fillRef idx="3">
            <a:schemeClr val="dk1"/>
          </a:fillRef>
          <a:effectRef idx="2">
            <a:schemeClr val="dk1"/>
          </a:effectRef>
          <a:fontRef idx="minor">
            <a:schemeClr val="lt1"/>
          </a:fontRef>
        </p:style>
        <p:txBody>
          <a:bodyPr rtlCol="0" anchor="ctr"/>
          <a:lstStyle/>
          <a:p>
            <a:pPr algn="ctr"/>
            <a:r>
              <a:rPr lang="fr-CH" sz="800" dirty="0" smtClean="0">
                <a:solidFill>
                  <a:schemeClr val="bg1"/>
                </a:solidFill>
              </a:rPr>
              <a:t>L</a:t>
            </a:r>
            <a:endParaRPr lang="en-GB" dirty="0">
              <a:solidFill>
                <a:schemeClr val="bg1"/>
              </a:solidFill>
            </a:endParaRPr>
          </a:p>
        </p:txBody>
      </p:sp>
      <p:sp>
        <p:nvSpPr>
          <p:cNvPr id="25" name="Oval 24"/>
          <p:cNvSpPr/>
          <p:nvPr/>
        </p:nvSpPr>
        <p:spPr>
          <a:xfrm>
            <a:off x="8004018" y="4013503"/>
            <a:ext cx="107950" cy="114300"/>
          </a:xfrm>
          <a:prstGeom prst="ellipse">
            <a:avLst/>
          </a:prstGeom>
          <a:effectLst/>
        </p:spPr>
        <p:style>
          <a:lnRef idx="1">
            <a:schemeClr val="dk1"/>
          </a:lnRef>
          <a:fillRef idx="3">
            <a:schemeClr val="dk1"/>
          </a:fillRef>
          <a:effectRef idx="2">
            <a:schemeClr val="dk1"/>
          </a:effectRef>
          <a:fontRef idx="minor">
            <a:schemeClr val="lt1"/>
          </a:fontRef>
        </p:style>
        <p:txBody>
          <a:bodyPr rtlCol="0" anchor="ctr"/>
          <a:lstStyle/>
          <a:p>
            <a:pPr algn="ctr"/>
            <a:r>
              <a:rPr lang="fr-CH" sz="800" dirty="0" smtClean="0">
                <a:solidFill>
                  <a:schemeClr val="bg1"/>
                </a:solidFill>
              </a:rPr>
              <a:t>L</a:t>
            </a:r>
            <a:endParaRPr lang="en-GB" dirty="0">
              <a:solidFill>
                <a:schemeClr val="bg1"/>
              </a:solidFill>
            </a:endParaRPr>
          </a:p>
        </p:txBody>
      </p:sp>
      <p:sp>
        <p:nvSpPr>
          <p:cNvPr id="26" name="Oval 25"/>
          <p:cNvSpPr/>
          <p:nvPr/>
        </p:nvSpPr>
        <p:spPr>
          <a:xfrm>
            <a:off x="7477785" y="3481223"/>
            <a:ext cx="107950" cy="114300"/>
          </a:xfrm>
          <a:prstGeom prst="ellipse">
            <a:avLst/>
          </a:prstGeom>
          <a:effectLst/>
        </p:spPr>
        <p:style>
          <a:lnRef idx="1">
            <a:schemeClr val="dk1"/>
          </a:lnRef>
          <a:fillRef idx="3">
            <a:schemeClr val="dk1"/>
          </a:fillRef>
          <a:effectRef idx="2">
            <a:schemeClr val="dk1"/>
          </a:effectRef>
          <a:fontRef idx="minor">
            <a:schemeClr val="lt1"/>
          </a:fontRef>
        </p:style>
        <p:txBody>
          <a:bodyPr rtlCol="0" anchor="ctr"/>
          <a:lstStyle/>
          <a:p>
            <a:pPr algn="ctr"/>
            <a:r>
              <a:rPr lang="fr-CH" sz="800" dirty="0" smtClean="0">
                <a:solidFill>
                  <a:schemeClr val="bg1"/>
                </a:solidFill>
              </a:rPr>
              <a:t>L</a:t>
            </a:r>
            <a:endParaRPr lang="en-GB" dirty="0">
              <a:solidFill>
                <a:schemeClr val="bg1"/>
              </a:solidFill>
            </a:endParaRPr>
          </a:p>
        </p:txBody>
      </p:sp>
      <p:cxnSp>
        <p:nvCxnSpPr>
          <p:cNvPr id="28" name="Straight Connector 27"/>
          <p:cNvCxnSpPr/>
          <p:nvPr/>
        </p:nvCxnSpPr>
        <p:spPr>
          <a:xfrm flipV="1">
            <a:off x="6624167" y="3652673"/>
            <a:ext cx="259057" cy="977597"/>
          </a:xfrm>
          <a:prstGeom prst="line">
            <a:avLst/>
          </a:prstGeom>
          <a:ln>
            <a:solidFill>
              <a:srgbClr val="ECECEC"/>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a:stCxn id="9" idx="0"/>
            <a:endCxn id="19" idx="4"/>
          </p:cNvCxnSpPr>
          <p:nvPr/>
        </p:nvCxnSpPr>
        <p:spPr>
          <a:xfrm flipH="1" flipV="1">
            <a:off x="3475808" y="3602690"/>
            <a:ext cx="826317" cy="1007410"/>
          </a:xfrm>
          <a:prstGeom prst="line">
            <a:avLst/>
          </a:prstGeom>
          <a:ln>
            <a:solidFill>
              <a:srgbClr val="ECECEC"/>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a:stCxn id="9" idx="0"/>
            <a:endCxn id="20" idx="4"/>
          </p:cNvCxnSpPr>
          <p:nvPr/>
        </p:nvCxnSpPr>
        <p:spPr>
          <a:xfrm flipH="1" flipV="1">
            <a:off x="4194175" y="3602690"/>
            <a:ext cx="107950" cy="1007410"/>
          </a:xfrm>
          <a:prstGeom prst="line">
            <a:avLst/>
          </a:prstGeom>
          <a:ln>
            <a:solidFill>
              <a:srgbClr val="ECECEC"/>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a:stCxn id="10" idx="0"/>
          </p:cNvCxnSpPr>
          <p:nvPr/>
        </p:nvCxnSpPr>
        <p:spPr>
          <a:xfrm flipH="1" flipV="1">
            <a:off x="4877956" y="3621075"/>
            <a:ext cx="186169" cy="989025"/>
          </a:xfrm>
          <a:prstGeom prst="line">
            <a:avLst/>
          </a:prstGeom>
          <a:ln>
            <a:solidFill>
              <a:srgbClr val="ECECEC"/>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a:stCxn id="14" idx="0"/>
            <a:endCxn id="26" idx="4"/>
          </p:cNvCxnSpPr>
          <p:nvPr/>
        </p:nvCxnSpPr>
        <p:spPr>
          <a:xfrm flipH="1" flipV="1">
            <a:off x="7531760" y="3595523"/>
            <a:ext cx="580365" cy="1014577"/>
          </a:xfrm>
          <a:prstGeom prst="line">
            <a:avLst/>
          </a:prstGeom>
          <a:ln>
            <a:solidFill>
              <a:srgbClr val="ECECEC"/>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a:stCxn id="12" idx="0"/>
            <a:endCxn id="22" idx="4"/>
          </p:cNvCxnSpPr>
          <p:nvPr/>
        </p:nvCxnSpPr>
        <p:spPr>
          <a:xfrm flipH="1" flipV="1">
            <a:off x="5236731" y="4134970"/>
            <a:ext cx="1351394" cy="475130"/>
          </a:xfrm>
          <a:prstGeom prst="line">
            <a:avLst/>
          </a:prstGeom>
          <a:ln>
            <a:solidFill>
              <a:srgbClr val="ECECEC"/>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a:endCxn id="23" idx="4"/>
          </p:cNvCxnSpPr>
          <p:nvPr/>
        </p:nvCxnSpPr>
        <p:spPr>
          <a:xfrm flipV="1">
            <a:off x="5115441" y="4134970"/>
            <a:ext cx="766608" cy="462847"/>
          </a:xfrm>
          <a:prstGeom prst="line">
            <a:avLst/>
          </a:prstGeom>
          <a:ln>
            <a:solidFill>
              <a:srgbClr val="ECECEC"/>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a:stCxn id="14" idx="0"/>
            <a:endCxn id="25" idx="4"/>
          </p:cNvCxnSpPr>
          <p:nvPr/>
        </p:nvCxnSpPr>
        <p:spPr>
          <a:xfrm flipH="1" flipV="1">
            <a:off x="8057993" y="4127803"/>
            <a:ext cx="54132" cy="482297"/>
          </a:xfrm>
          <a:prstGeom prst="line">
            <a:avLst/>
          </a:prstGeom>
          <a:ln>
            <a:solidFill>
              <a:srgbClr val="ECECEC"/>
            </a:solidFill>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1665838" y="5143069"/>
            <a:ext cx="1479892" cy="276999"/>
          </a:xfrm>
          <a:prstGeom prst="rect">
            <a:avLst/>
          </a:prstGeom>
          <a:noFill/>
        </p:spPr>
        <p:txBody>
          <a:bodyPr wrap="none" rtlCol="0">
            <a:spAutoFit/>
          </a:bodyPr>
          <a:lstStyle/>
          <a:p>
            <a:r>
              <a:rPr lang="fr-CH" sz="1200" dirty="0" smtClean="0"/>
              <a:t>Local </a:t>
            </a:r>
            <a:r>
              <a:rPr lang="fr-CH" sz="1200" dirty="0" err="1" smtClean="0"/>
              <a:t>administrator</a:t>
            </a:r>
            <a:endParaRPr lang="en-GB" sz="1200" dirty="0"/>
          </a:p>
        </p:txBody>
      </p:sp>
      <p:sp>
        <p:nvSpPr>
          <p:cNvPr id="57" name="TextBox 56"/>
          <p:cNvSpPr txBox="1"/>
          <p:nvPr/>
        </p:nvSpPr>
        <p:spPr>
          <a:xfrm>
            <a:off x="1665838" y="5514360"/>
            <a:ext cx="857927" cy="276999"/>
          </a:xfrm>
          <a:prstGeom prst="rect">
            <a:avLst/>
          </a:prstGeom>
          <a:noFill/>
        </p:spPr>
        <p:txBody>
          <a:bodyPr wrap="none" rtlCol="0">
            <a:spAutoFit/>
          </a:bodyPr>
          <a:lstStyle/>
          <a:p>
            <a:r>
              <a:rPr lang="fr-CH" sz="1200" dirty="0" smtClean="0"/>
              <a:t>Supporter</a:t>
            </a:r>
            <a:endParaRPr lang="en-GB" sz="1200" dirty="0"/>
          </a:p>
        </p:txBody>
      </p:sp>
    </p:spTree>
    <p:extLst>
      <p:ext uri="{BB962C8B-B14F-4D97-AF65-F5344CB8AC3E}">
        <p14:creationId xmlns:p14="http://schemas.microsoft.com/office/powerpoint/2010/main" val="3817001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Und nach der Implementierung</a:t>
            </a:r>
            <a:endParaRPr lang="de-CH" noProof="0" dirty="0"/>
          </a:p>
        </p:txBody>
      </p:sp>
      <p:sp>
        <p:nvSpPr>
          <p:cNvPr id="3" name="Content Placeholder 2"/>
          <p:cNvSpPr>
            <a:spLocks noGrp="1"/>
          </p:cNvSpPr>
          <p:nvPr>
            <p:ph idx="1"/>
          </p:nvPr>
        </p:nvSpPr>
        <p:spPr/>
        <p:txBody>
          <a:bodyPr/>
          <a:lstStyle/>
          <a:p>
            <a:pPr marL="36576" indent="0">
              <a:buNone/>
            </a:pPr>
            <a:r>
              <a:rPr lang="de-CH" noProof="0" dirty="0" smtClean="0"/>
              <a:t>Kommunikation &amp; Training</a:t>
            </a:r>
          </a:p>
          <a:p>
            <a:pPr lvl="1"/>
            <a:r>
              <a:rPr lang="de-CH" dirty="0" smtClean="0"/>
              <a:t>Regelmässige Nutzer</a:t>
            </a:r>
            <a:r>
              <a:rPr lang="de-CH" noProof="0" dirty="0" err="1" smtClean="0"/>
              <a:t>meetings</a:t>
            </a:r>
            <a:r>
              <a:rPr lang="de-CH" noProof="0" dirty="0" smtClean="0"/>
              <a:t> (4-5/</a:t>
            </a:r>
            <a:r>
              <a:rPr lang="de-CH" noProof="0" dirty="0" err="1" smtClean="0"/>
              <a:t>yr</a:t>
            </a:r>
            <a:r>
              <a:rPr lang="de-CH" noProof="0" dirty="0" smtClean="0"/>
              <a:t>)</a:t>
            </a:r>
          </a:p>
          <a:p>
            <a:pPr lvl="1"/>
            <a:r>
              <a:rPr lang="de-CH" noProof="0" dirty="0" smtClean="0"/>
              <a:t>Dokumentation (Infor </a:t>
            </a:r>
            <a:r>
              <a:rPr lang="de-CH" dirty="0" smtClean="0"/>
              <a:t>u</a:t>
            </a:r>
            <a:r>
              <a:rPr lang="de-CH" noProof="0" dirty="0" err="1" smtClean="0"/>
              <a:t>nd</a:t>
            </a:r>
            <a:r>
              <a:rPr lang="de-CH" noProof="0" dirty="0" smtClean="0"/>
              <a:t> CERN)</a:t>
            </a:r>
          </a:p>
          <a:p>
            <a:pPr lvl="1"/>
            <a:r>
              <a:rPr lang="de-CH" noProof="0" dirty="0" smtClean="0"/>
              <a:t>Newsletter</a:t>
            </a:r>
          </a:p>
          <a:p>
            <a:pPr lvl="1"/>
            <a:r>
              <a:rPr lang="de-CH" noProof="0" dirty="0" smtClean="0"/>
              <a:t>Website</a:t>
            </a:r>
          </a:p>
          <a:p>
            <a:pPr lvl="1"/>
            <a:r>
              <a:rPr lang="de-CH" noProof="0" dirty="0" smtClean="0"/>
              <a:t>Training (Maintenance Management, </a:t>
            </a:r>
            <a:br>
              <a:rPr lang="de-CH" noProof="0" dirty="0" smtClean="0"/>
            </a:br>
            <a:r>
              <a:rPr lang="de-CH" noProof="0" dirty="0" smtClean="0"/>
              <a:t>Einführung in Infor EAM, Nutzerspezifisch)</a:t>
            </a:r>
          </a:p>
          <a:p>
            <a:pPr lvl="1"/>
            <a:endParaRPr lang="de-CH" noProof="0" dirty="0" smtClean="0"/>
          </a:p>
          <a:p>
            <a:pPr marL="36576" indent="0">
              <a:buNone/>
            </a:pPr>
            <a:r>
              <a:rPr lang="de-CH" noProof="0" dirty="0" smtClean="0"/>
              <a:t>Sammeln </a:t>
            </a:r>
            <a:r>
              <a:rPr lang="de-CH" dirty="0" smtClean="0"/>
              <a:t>von </a:t>
            </a:r>
            <a:r>
              <a:rPr lang="de-CH" noProof="0" dirty="0" err="1" smtClean="0"/>
              <a:t>Requirements</a:t>
            </a:r>
            <a:endParaRPr lang="de-CH" noProof="0" dirty="0" smtClean="0"/>
          </a:p>
          <a:p>
            <a:pPr lvl="1"/>
            <a:r>
              <a:rPr lang="de-CH" noProof="0" dirty="0" smtClean="0"/>
              <a:t>Regelmässige Treffen der </a:t>
            </a:r>
            <a:r>
              <a:rPr lang="de-CH" noProof="0" dirty="0" err="1" smtClean="0"/>
              <a:t>Supporters</a:t>
            </a:r>
            <a:r>
              <a:rPr lang="de-CH" noProof="0" dirty="0" smtClean="0"/>
              <a:t> </a:t>
            </a:r>
            <a:br>
              <a:rPr lang="de-CH" noProof="0" dirty="0" smtClean="0"/>
            </a:br>
            <a:r>
              <a:rPr lang="de-CH" noProof="0" dirty="0" smtClean="0"/>
              <a:t>mit den </a:t>
            </a:r>
            <a:r>
              <a:rPr lang="de-CH" dirty="0" err="1" smtClean="0"/>
              <a:t>lok</a:t>
            </a:r>
            <a:r>
              <a:rPr lang="de-CH" noProof="0" dirty="0" err="1" smtClean="0"/>
              <a:t>alen</a:t>
            </a:r>
            <a:r>
              <a:rPr lang="de-CH" noProof="0" dirty="0" smtClean="0"/>
              <a:t> Administratoren </a:t>
            </a:r>
            <a:br>
              <a:rPr lang="de-CH" noProof="0" dirty="0" smtClean="0"/>
            </a:br>
            <a:r>
              <a:rPr lang="de-CH" noProof="0" dirty="0" smtClean="0"/>
              <a:t>und </a:t>
            </a:r>
            <a:r>
              <a:rPr lang="de-CH" dirty="0" smtClean="0"/>
              <a:t>P</a:t>
            </a:r>
            <a:r>
              <a:rPr lang="de-CH" noProof="0" dirty="0" err="1" smtClean="0"/>
              <a:t>rojektverantwortlichen</a:t>
            </a:r>
            <a:endParaRPr lang="de-CH" noProof="0" dirty="0" smtClean="0"/>
          </a:p>
          <a:p>
            <a:pPr lvl="1"/>
            <a:r>
              <a:rPr lang="de-CH" noProof="0" dirty="0" smtClean="0"/>
              <a:t>Meeting für Systementwicklung und Konfiguration</a:t>
            </a:r>
          </a:p>
          <a:p>
            <a:pPr lvl="1"/>
            <a:endParaRPr lang="de-CH" noProof="0" dirty="0" smtClean="0"/>
          </a:p>
          <a:p>
            <a:pPr marL="36576" indent="0">
              <a:buNone/>
            </a:pPr>
            <a:r>
              <a:rPr lang="de-CH" noProof="0" dirty="0" smtClean="0"/>
              <a:t>Support</a:t>
            </a:r>
          </a:p>
          <a:p>
            <a:pPr lvl="1"/>
            <a:r>
              <a:rPr lang="de-CH" dirty="0" smtClean="0"/>
              <a:t>Z</a:t>
            </a:r>
            <a:r>
              <a:rPr lang="de-CH" noProof="0" dirty="0" err="1" smtClean="0"/>
              <a:t>entral</a:t>
            </a:r>
            <a:r>
              <a:rPr lang="de-CH" noProof="0" dirty="0" smtClean="0"/>
              <a:t>: Mail und Telefon-Hotline</a:t>
            </a:r>
          </a:p>
          <a:p>
            <a:pPr lvl="1"/>
            <a:r>
              <a:rPr lang="de-CH" noProof="0" dirty="0" smtClean="0"/>
              <a:t>De</a:t>
            </a:r>
            <a:r>
              <a:rPr lang="de-CH" dirty="0" smtClean="0"/>
              <a:t>z</a:t>
            </a:r>
            <a:r>
              <a:rPr lang="de-CH" noProof="0" dirty="0" err="1" smtClean="0"/>
              <a:t>entralisiert</a:t>
            </a:r>
            <a:r>
              <a:rPr lang="de-CH" noProof="0" dirty="0" smtClean="0"/>
              <a:t>: Lokale </a:t>
            </a:r>
            <a:r>
              <a:rPr lang="de-CH" dirty="0" smtClean="0"/>
              <a:t>A</a:t>
            </a:r>
            <a:r>
              <a:rPr lang="de-CH" noProof="0" dirty="0" err="1" smtClean="0"/>
              <a:t>dministratoren</a:t>
            </a:r>
            <a:endParaRPr lang="de-CH" noProof="0" dirty="0" smtClean="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sp>
        <p:nvSpPr>
          <p:cNvPr id="7" name="TextBox 6"/>
          <p:cNvSpPr txBox="1"/>
          <p:nvPr/>
        </p:nvSpPr>
        <p:spPr>
          <a:xfrm>
            <a:off x="6417455" y="1783469"/>
            <a:ext cx="1181734" cy="523220"/>
          </a:xfrm>
          <a:prstGeom prst="rect">
            <a:avLst/>
          </a:prstGeom>
          <a:noFill/>
        </p:spPr>
        <p:txBody>
          <a:bodyPr wrap="none" rtlCol="0">
            <a:spAutoFit/>
          </a:bodyPr>
          <a:lstStyle/>
          <a:p>
            <a:r>
              <a:rPr lang="fr-CH" sz="2800" b="1" dirty="0" smtClean="0">
                <a:solidFill>
                  <a:srgbClr val="FFC000"/>
                </a:solidFill>
                <a:effectLst>
                  <a:outerShdw blurRad="38100" dist="38100" dir="2700000" algn="tl">
                    <a:srgbClr val="000000">
                      <a:alpha val="43137"/>
                    </a:srgbClr>
                  </a:outerShdw>
                </a:effectLst>
              </a:rPr>
              <a:t>PUSH</a:t>
            </a:r>
            <a:endParaRPr lang="en-GB" sz="2800" b="1" dirty="0">
              <a:solidFill>
                <a:srgbClr val="FFC000"/>
              </a:solidFill>
              <a:effectLst>
                <a:outerShdw blurRad="38100" dist="38100" dir="2700000" algn="tl">
                  <a:srgbClr val="000000">
                    <a:alpha val="43137"/>
                  </a:srgbClr>
                </a:outerShdw>
              </a:effectLst>
            </a:endParaRPr>
          </a:p>
        </p:txBody>
      </p:sp>
      <p:sp>
        <p:nvSpPr>
          <p:cNvPr id="8" name="TextBox 7"/>
          <p:cNvSpPr txBox="1"/>
          <p:nvPr/>
        </p:nvSpPr>
        <p:spPr>
          <a:xfrm>
            <a:off x="6048766" y="5129167"/>
            <a:ext cx="1919115" cy="523220"/>
          </a:xfrm>
          <a:prstGeom prst="rect">
            <a:avLst/>
          </a:prstGeom>
          <a:noFill/>
        </p:spPr>
        <p:txBody>
          <a:bodyPr wrap="none" rtlCol="0">
            <a:spAutoFit/>
          </a:bodyPr>
          <a:lstStyle/>
          <a:p>
            <a:r>
              <a:rPr lang="fr-CH" sz="2800" b="1" dirty="0" smtClean="0">
                <a:solidFill>
                  <a:srgbClr val="FFC000"/>
                </a:solidFill>
                <a:effectLst>
                  <a:outerShdw blurRad="38100" dist="38100" dir="2700000" algn="tl">
                    <a:srgbClr val="000000">
                      <a:alpha val="43137"/>
                    </a:srgbClr>
                  </a:outerShdw>
                </a:effectLst>
              </a:rPr>
              <a:t>SUPPORT</a:t>
            </a:r>
            <a:endParaRPr lang="en-GB" sz="2800" b="1" dirty="0">
              <a:solidFill>
                <a:srgbClr val="FFC000"/>
              </a:solidFill>
              <a:effectLst>
                <a:outerShdw blurRad="38100" dist="38100" dir="2700000" algn="tl">
                  <a:srgbClr val="000000">
                    <a:alpha val="43137"/>
                  </a:srgbClr>
                </a:outerShdw>
              </a:effectLst>
            </a:endParaRPr>
          </a:p>
        </p:txBody>
      </p:sp>
      <p:sp>
        <p:nvSpPr>
          <p:cNvPr id="9" name="TextBox 8"/>
          <p:cNvSpPr txBox="1"/>
          <p:nvPr/>
        </p:nvSpPr>
        <p:spPr>
          <a:xfrm>
            <a:off x="6447111" y="3787402"/>
            <a:ext cx="1122423" cy="523220"/>
          </a:xfrm>
          <a:prstGeom prst="rect">
            <a:avLst/>
          </a:prstGeom>
          <a:noFill/>
        </p:spPr>
        <p:txBody>
          <a:bodyPr wrap="none" rtlCol="0">
            <a:spAutoFit/>
          </a:bodyPr>
          <a:lstStyle/>
          <a:p>
            <a:r>
              <a:rPr lang="fr-CH" sz="2800" b="1" dirty="0" smtClean="0">
                <a:solidFill>
                  <a:srgbClr val="FFC000"/>
                </a:solidFill>
                <a:effectLst>
                  <a:outerShdw blurRad="38100" dist="38100" dir="2700000" algn="tl">
                    <a:srgbClr val="000000">
                      <a:alpha val="43137"/>
                    </a:srgbClr>
                  </a:outerShdw>
                </a:effectLst>
              </a:rPr>
              <a:t>PULL</a:t>
            </a:r>
            <a:endParaRPr lang="en-GB" sz="2800" b="1" dirty="0">
              <a:solidFill>
                <a:srgbClr val="FFC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229121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Ersatzteilverwaltung</a:t>
            </a:r>
            <a:endParaRPr lang="de-CH" dirty="0"/>
          </a:p>
        </p:txBody>
      </p:sp>
      <p:sp>
        <p:nvSpPr>
          <p:cNvPr id="3" name="Content Placeholder 2"/>
          <p:cNvSpPr>
            <a:spLocks noGrp="1"/>
          </p:cNvSpPr>
          <p:nvPr>
            <p:ph idx="1"/>
          </p:nvPr>
        </p:nvSpPr>
        <p:spPr>
          <a:xfrm>
            <a:off x="457200" y="1325606"/>
            <a:ext cx="8564880" cy="4667421"/>
          </a:xfrm>
        </p:spPr>
        <p:txBody>
          <a:bodyPr/>
          <a:lstStyle/>
          <a:p>
            <a:pPr marL="36576" indent="0">
              <a:buNone/>
            </a:pPr>
            <a:r>
              <a:rPr lang="de-CH" dirty="0" smtClean="0"/>
              <a:t>Aus der Organisation nach Technologiebereichen ist auch der Bedarf nach verschiedenen Ersatzteilverwaltungsmethoden entstanden. Viele der Lager sind Versicherungslager.</a:t>
            </a:r>
          </a:p>
          <a:p>
            <a:endParaRPr lang="de-CH" dirty="0" smtClean="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7" name="Picture 2" descr="http://cds.cern.ch/record/2258979/files/44__MAX8099.jpg?subformat=icon-1440"/>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28278" r="9950" b="26698"/>
          <a:stretch/>
        </p:blipFill>
        <p:spPr bwMode="auto">
          <a:xfrm>
            <a:off x="5748429" y="3140752"/>
            <a:ext cx="3112444" cy="246479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3"/>
          <a:stretch>
            <a:fillRect/>
          </a:stretch>
        </p:blipFill>
        <p:spPr>
          <a:xfrm>
            <a:off x="576270" y="4428197"/>
            <a:ext cx="5053089" cy="2464796"/>
          </a:xfrm>
          <a:prstGeom prst="rect">
            <a:avLst/>
          </a:prstGeom>
        </p:spPr>
      </p:pic>
      <p:pic>
        <p:nvPicPr>
          <p:cNvPr id="11" name="Picture 10"/>
          <p:cNvPicPr>
            <a:picLocks noChangeAspect="1"/>
          </p:cNvPicPr>
          <p:nvPr/>
        </p:nvPicPr>
        <p:blipFill>
          <a:blip r:embed="rId4"/>
          <a:stretch>
            <a:fillRect/>
          </a:stretch>
        </p:blipFill>
        <p:spPr>
          <a:xfrm>
            <a:off x="576270" y="1910859"/>
            <a:ext cx="5053089" cy="2459786"/>
          </a:xfrm>
          <a:prstGeom prst="rect">
            <a:avLst/>
          </a:prstGeom>
        </p:spPr>
      </p:pic>
    </p:spTree>
    <p:extLst>
      <p:ext uri="{BB962C8B-B14F-4D97-AF65-F5344CB8AC3E}">
        <p14:creationId xmlns:p14="http://schemas.microsoft.com/office/powerpoint/2010/main" val="14359210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SAP Anbindung</a:t>
            </a:r>
            <a:endParaRPr lang="de-CH" dirty="0"/>
          </a:p>
        </p:txBody>
      </p:sp>
      <p:sp>
        <p:nvSpPr>
          <p:cNvPr id="3" name="Content Placeholder 2"/>
          <p:cNvSpPr>
            <a:spLocks noGrp="1"/>
          </p:cNvSpPr>
          <p:nvPr>
            <p:ph idx="1"/>
          </p:nvPr>
        </p:nvSpPr>
        <p:spPr/>
        <p:txBody>
          <a:bodyPr/>
          <a:lstStyle/>
          <a:p>
            <a:pPr marL="36576" indent="0">
              <a:buNone/>
            </a:pPr>
            <a:r>
              <a:rPr lang="de-CH" dirty="0" smtClean="0"/>
              <a:t>CERN hat kein SAP, aber Anbindungen</a:t>
            </a:r>
            <a:r>
              <a:rPr lang="de-CH" dirty="0" smtClean="0"/>
              <a:t> mit anderen Systemen</a:t>
            </a:r>
          </a:p>
          <a:p>
            <a:pPr lvl="1"/>
            <a:r>
              <a:rPr lang="de-CH" dirty="0" smtClean="0"/>
              <a:t>via Webservice – gerne und immer</a:t>
            </a:r>
          </a:p>
          <a:p>
            <a:pPr lvl="1"/>
            <a:r>
              <a:rPr lang="de-CH" dirty="0" smtClean="0"/>
              <a:t>per Databridge – ist möglich</a:t>
            </a:r>
          </a:p>
          <a:p>
            <a:pPr lvl="1"/>
            <a:r>
              <a:rPr lang="de-CH" dirty="0" smtClean="0"/>
              <a:t>direkter Zugriff auf die Datenbank – eigentlich nicht (Altlasten…)</a:t>
            </a:r>
            <a:endParaRPr lang="de-CH" dirty="0" smtClean="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7" name="Picture 6"/>
          <p:cNvPicPr>
            <a:picLocks noChangeAspect="1"/>
          </p:cNvPicPr>
          <p:nvPr/>
        </p:nvPicPr>
        <p:blipFill>
          <a:blip r:embed="rId2"/>
          <a:stretch>
            <a:fillRect/>
          </a:stretch>
        </p:blipFill>
        <p:spPr>
          <a:xfrm>
            <a:off x="3676740" y="4153714"/>
            <a:ext cx="1313195" cy="798018"/>
          </a:xfrm>
          <a:prstGeom prst="rect">
            <a:avLst/>
          </a:prstGeom>
        </p:spPr>
      </p:pic>
      <p:grpSp>
        <p:nvGrpSpPr>
          <p:cNvPr id="8" name="Group 7"/>
          <p:cNvGrpSpPr/>
          <p:nvPr/>
        </p:nvGrpSpPr>
        <p:grpSpPr>
          <a:xfrm>
            <a:off x="68545" y="2833102"/>
            <a:ext cx="2739216" cy="3172788"/>
            <a:chOff x="236325" y="1111785"/>
            <a:chExt cx="2739216" cy="3172788"/>
          </a:xfrm>
        </p:grpSpPr>
        <p:sp>
          <p:nvSpPr>
            <p:cNvPr id="9" name="TextBox 8"/>
            <p:cNvSpPr txBox="1"/>
            <p:nvPr/>
          </p:nvSpPr>
          <p:spPr>
            <a:xfrm>
              <a:off x="473959" y="3463291"/>
              <a:ext cx="763351" cy="307777"/>
            </a:xfrm>
            <a:prstGeom prst="rect">
              <a:avLst/>
            </a:prstGeom>
            <a:noFill/>
          </p:spPr>
          <p:txBody>
            <a:bodyPr wrap="none" rtlCol="0">
              <a:spAutoFit/>
            </a:bodyPr>
            <a:lstStyle/>
            <a:p>
              <a:pPr algn="ctr"/>
              <a:r>
                <a:rPr lang="en-US" sz="1400" dirty="0"/>
                <a:t>ERP(s)</a:t>
              </a:r>
            </a:p>
          </p:txBody>
        </p:sp>
        <p:sp>
          <p:nvSpPr>
            <p:cNvPr id="10" name="TextBox 9"/>
            <p:cNvSpPr txBox="1"/>
            <p:nvPr/>
          </p:nvSpPr>
          <p:spPr>
            <a:xfrm>
              <a:off x="236325" y="2315079"/>
              <a:ext cx="1279517" cy="307777"/>
            </a:xfrm>
            <a:prstGeom prst="rect">
              <a:avLst/>
            </a:prstGeom>
            <a:noFill/>
          </p:spPr>
          <p:txBody>
            <a:bodyPr wrap="none" rtlCol="0">
              <a:spAutoFit/>
            </a:bodyPr>
            <a:lstStyle/>
            <a:p>
              <a:r>
                <a:rPr lang="en-US" sz="1400" dirty="0"/>
                <a:t>Reporting / BI</a:t>
              </a:r>
            </a:p>
          </p:txBody>
        </p:sp>
        <p:sp>
          <p:nvSpPr>
            <p:cNvPr id="11" name="TextBox 10"/>
            <p:cNvSpPr txBox="1"/>
            <p:nvPr/>
          </p:nvSpPr>
          <p:spPr>
            <a:xfrm>
              <a:off x="410250" y="2918662"/>
              <a:ext cx="931665" cy="307777"/>
            </a:xfrm>
            <a:prstGeom prst="rect">
              <a:avLst/>
            </a:prstGeom>
            <a:noFill/>
          </p:spPr>
          <p:txBody>
            <a:bodyPr wrap="none" rtlCol="0">
              <a:spAutoFit/>
            </a:bodyPr>
            <a:lstStyle/>
            <a:p>
              <a:r>
                <a:rPr lang="en-US" sz="1400" dirty="0"/>
                <a:t>Planning </a:t>
              </a:r>
            </a:p>
          </p:txBody>
        </p:sp>
        <p:sp>
          <p:nvSpPr>
            <p:cNvPr id="12" name="TextBox 11"/>
            <p:cNvSpPr txBox="1"/>
            <p:nvPr/>
          </p:nvSpPr>
          <p:spPr>
            <a:xfrm>
              <a:off x="254477" y="1782842"/>
              <a:ext cx="1202317" cy="307777"/>
            </a:xfrm>
            <a:prstGeom prst="rect">
              <a:avLst/>
            </a:prstGeom>
            <a:noFill/>
          </p:spPr>
          <p:txBody>
            <a:bodyPr wrap="none" rtlCol="0">
              <a:spAutoFit/>
            </a:bodyPr>
            <a:lstStyle/>
            <a:p>
              <a:pPr algn="ctr"/>
              <a:r>
                <a:rPr lang="en-US" sz="1400" dirty="0"/>
                <a:t>SCADA /</a:t>
              </a:r>
              <a:r>
                <a:rPr lang="en-US" sz="1400" dirty="0" err="1"/>
                <a:t>IIoT</a:t>
              </a:r>
              <a:endParaRPr lang="en-US" sz="1400" dirty="0"/>
            </a:p>
          </p:txBody>
        </p:sp>
        <p:sp>
          <p:nvSpPr>
            <p:cNvPr id="13" name="TextBox 12"/>
            <p:cNvSpPr txBox="1"/>
            <p:nvPr/>
          </p:nvSpPr>
          <p:spPr>
            <a:xfrm>
              <a:off x="614374" y="1191822"/>
              <a:ext cx="494046" cy="307777"/>
            </a:xfrm>
            <a:prstGeom prst="rect">
              <a:avLst/>
            </a:prstGeom>
            <a:noFill/>
          </p:spPr>
          <p:txBody>
            <a:bodyPr wrap="none" rtlCol="0">
              <a:spAutoFit/>
            </a:bodyPr>
            <a:lstStyle/>
            <a:p>
              <a:r>
                <a:rPr lang="en-US" sz="1400" dirty="0"/>
                <a:t>GIS</a:t>
              </a:r>
            </a:p>
          </p:txBody>
        </p:sp>
        <p:sp>
          <p:nvSpPr>
            <p:cNvPr id="14" name="TextBox 13"/>
            <p:cNvSpPr txBox="1"/>
            <p:nvPr/>
          </p:nvSpPr>
          <p:spPr>
            <a:xfrm>
              <a:off x="473959" y="3976796"/>
              <a:ext cx="1750992" cy="307777"/>
            </a:xfrm>
            <a:prstGeom prst="rect">
              <a:avLst/>
            </a:prstGeom>
            <a:noFill/>
          </p:spPr>
          <p:txBody>
            <a:bodyPr wrap="none" rtlCol="0">
              <a:spAutoFit/>
            </a:bodyPr>
            <a:lstStyle/>
            <a:p>
              <a:r>
                <a:rPr lang="en-US" sz="1400" dirty="0"/>
                <a:t>Contractor</a:t>
              </a:r>
              <a:r>
                <a:rPr lang="en-GB" sz="1400" dirty="0"/>
                <a:t>’s CMMS</a:t>
              </a:r>
              <a:endParaRPr lang="en-US" sz="1400" dirty="0"/>
            </a:p>
          </p:txBody>
        </p:sp>
        <p:pic>
          <p:nvPicPr>
            <p:cNvPr id="15" name="Picture 14"/>
            <p:cNvPicPr>
              <a:picLocks noChangeAspect="1"/>
            </p:cNvPicPr>
            <p:nvPr/>
          </p:nvPicPr>
          <p:blipFill rotWithShape="1">
            <a:blip r:embed="rId3"/>
            <a:srcRect l="381" t="15123" b="24623"/>
            <a:stretch/>
          </p:blipFill>
          <p:spPr>
            <a:xfrm>
              <a:off x="1558676" y="2859012"/>
              <a:ext cx="969201" cy="412321"/>
            </a:xfrm>
            <a:prstGeom prst="rect">
              <a:avLst/>
            </a:prstGeom>
            <a:ln>
              <a:solidFill>
                <a:schemeClr val="accent2"/>
              </a:solidFill>
            </a:ln>
          </p:spPr>
        </p:pic>
        <p:pic>
          <p:nvPicPr>
            <p:cNvPr id="16" name="Picture 15"/>
            <p:cNvPicPr>
              <a:picLocks noChangeAspect="1"/>
            </p:cNvPicPr>
            <p:nvPr/>
          </p:nvPicPr>
          <p:blipFill rotWithShape="1">
            <a:blip r:embed="rId4"/>
            <a:srcRect l="2604" t="42933" r="55781" b="29929"/>
            <a:stretch/>
          </p:blipFill>
          <p:spPr>
            <a:xfrm>
              <a:off x="1558676" y="1156017"/>
              <a:ext cx="969201" cy="411176"/>
            </a:xfrm>
            <a:prstGeom prst="rect">
              <a:avLst/>
            </a:prstGeom>
            <a:ln>
              <a:solidFill>
                <a:schemeClr val="accent2"/>
              </a:solidFill>
            </a:ln>
          </p:spPr>
        </p:pic>
        <p:pic>
          <p:nvPicPr>
            <p:cNvPr id="17" name="Picture 16"/>
            <p:cNvPicPr>
              <a:picLocks noChangeAspect="1"/>
            </p:cNvPicPr>
            <p:nvPr/>
          </p:nvPicPr>
          <p:blipFill rotWithShape="1">
            <a:blip r:embed="rId5"/>
            <a:srcRect l="7205" t="15109" r="76991" b="58622"/>
            <a:stretch/>
          </p:blipFill>
          <p:spPr>
            <a:xfrm>
              <a:off x="1558676" y="1732332"/>
              <a:ext cx="969201" cy="377337"/>
            </a:xfrm>
            <a:prstGeom prst="rect">
              <a:avLst/>
            </a:prstGeom>
            <a:ln>
              <a:solidFill>
                <a:schemeClr val="accent2"/>
              </a:solidFill>
            </a:ln>
          </p:spPr>
        </p:pic>
        <p:pic>
          <p:nvPicPr>
            <p:cNvPr id="18" name="Picture 17"/>
            <p:cNvPicPr>
              <a:picLocks noChangeAspect="1"/>
            </p:cNvPicPr>
            <p:nvPr/>
          </p:nvPicPr>
          <p:blipFill rotWithShape="1">
            <a:blip r:embed="rId6"/>
            <a:srcRect l="1967" t="59805" r="1"/>
            <a:stretch/>
          </p:blipFill>
          <p:spPr>
            <a:xfrm>
              <a:off x="1558676" y="2275048"/>
              <a:ext cx="974974" cy="414307"/>
            </a:xfrm>
            <a:prstGeom prst="rect">
              <a:avLst/>
            </a:prstGeom>
            <a:ln>
              <a:solidFill>
                <a:schemeClr val="accent2"/>
              </a:solidFill>
            </a:ln>
          </p:spPr>
        </p:pic>
        <p:pic>
          <p:nvPicPr>
            <p:cNvPr id="19" name="Picture 18"/>
            <p:cNvPicPr>
              <a:picLocks noChangeAspect="1"/>
            </p:cNvPicPr>
            <p:nvPr/>
          </p:nvPicPr>
          <p:blipFill>
            <a:blip r:embed="rId7"/>
            <a:stretch>
              <a:fillRect/>
            </a:stretch>
          </p:blipFill>
          <p:spPr>
            <a:xfrm>
              <a:off x="1558676" y="3428568"/>
              <a:ext cx="969201" cy="396274"/>
            </a:xfrm>
            <a:prstGeom prst="rect">
              <a:avLst/>
            </a:prstGeom>
          </p:spPr>
        </p:pic>
        <p:sp>
          <p:nvSpPr>
            <p:cNvPr id="20" name="Left Brace 19"/>
            <p:cNvSpPr/>
            <p:nvPr/>
          </p:nvSpPr>
          <p:spPr>
            <a:xfrm rot="10800000">
              <a:off x="2676495" y="1111785"/>
              <a:ext cx="299046" cy="3172787"/>
            </a:xfrm>
            <a:prstGeom prst="leftBrace">
              <a:avLst>
                <a:gd name="adj1" fmla="val 8333"/>
                <a:gd name="adj2" fmla="val 50000"/>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lang="en-GB"/>
            </a:p>
          </p:txBody>
        </p:sp>
      </p:grpSp>
      <p:grpSp>
        <p:nvGrpSpPr>
          <p:cNvPr id="21" name="Group 20"/>
          <p:cNvGrpSpPr/>
          <p:nvPr/>
        </p:nvGrpSpPr>
        <p:grpSpPr>
          <a:xfrm>
            <a:off x="3111977" y="2710258"/>
            <a:ext cx="2614818" cy="1089778"/>
            <a:chOff x="3279757" y="988941"/>
            <a:chExt cx="2614818" cy="1089778"/>
          </a:xfrm>
        </p:grpSpPr>
        <p:sp>
          <p:nvSpPr>
            <p:cNvPr id="22" name="TextBox 21"/>
            <p:cNvSpPr txBox="1"/>
            <p:nvPr/>
          </p:nvSpPr>
          <p:spPr>
            <a:xfrm>
              <a:off x="3279757" y="988941"/>
              <a:ext cx="2614818" cy="307777"/>
            </a:xfrm>
            <a:prstGeom prst="rect">
              <a:avLst/>
            </a:prstGeom>
            <a:noFill/>
          </p:spPr>
          <p:txBody>
            <a:bodyPr wrap="none" rtlCol="0">
              <a:spAutoFit/>
            </a:bodyPr>
            <a:lstStyle/>
            <a:p>
              <a:r>
                <a:rPr lang="en-US" sz="1400" dirty="0"/>
                <a:t>Control Room &amp; Service Desk</a:t>
              </a:r>
            </a:p>
          </p:txBody>
        </p:sp>
        <p:pic>
          <p:nvPicPr>
            <p:cNvPr id="23" name="Picture 22"/>
            <p:cNvPicPr>
              <a:picLocks noChangeAspect="1"/>
            </p:cNvPicPr>
            <p:nvPr/>
          </p:nvPicPr>
          <p:blipFill rotWithShape="1">
            <a:blip r:embed="rId8" cstate="email">
              <a:extLst>
                <a:ext uri="{28A0092B-C50C-407E-A947-70E740481C1C}">
                  <a14:useLocalDpi xmlns:a14="http://schemas.microsoft.com/office/drawing/2010/main" val="0"/>
                </a:ext>
              </a:extLst>
            </a:blip>
            <a:srcRect l="195" t="31919" r="25" b="28428"/>
            <a:stretch/>
          </p:blipFill>
          <p:spPr>
            <a:xfrm>
              <a:off x="3656986" y="1331346"/>
              <a:ext cx="1626570" cy="430266"/>
            </a:xfrm>
            <a:prstGeom prst="rect">
              <a:avLst/>
            </a:prstGeom>
            <a:noFill/>
            <a:ln>
              <a:noFill/>
            </a:ln>
            <a:effectLst/>
          </p:spPr>
        </p:pic>
        <p:sp>
          <p:nvSpPr>
            <p:cNvPr id="24" name="Left Brace 23"/>
            <p:cNvSpPr/>
            <p:nvPr/>
          </p:nvSpPr>
          <p:spPr>
            <a:xfrm rot="16200000">
              <a:off x="4377963" y="880464"/>
              <a:ext cx="299046" cy="2097464"/>
            </a:xfrm>
            <a:prstGeom prst="leftBrace">
              <a:avLst>
                <a:gd name="adj1" fmla="val 8333"/>
                <a:gd name="adj2" fmla="val 50000"/>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lang="en-GB"/>
            </a:p>
          </p:txBody>
        </p:sp>
      </p:grpSp>
      <p:grpSp>
        <p:nvGrpSpPr>
          <p:cNvPr id="25" name="Group 24"/>
          <p:cNvGrpSpPr/>
          <p:nvPr/>
        </p:nvGrpSpPr>
        <p:grpSpPr>
          <a:xfrm>
            <a:off x="3182898" y="5398516"/>
            <a:ext cx="2342308" cy="748555"/>
            <a:chOff x="3350678" y="3677198"/>
            <a:chExt cx="2342308" cy="748555"/>
          </a:xfrm>
        </p:grpSpPr>
        <p:sp>
          <p:nvSpPr>
            <p:cNvPr id="26" name="TextBox 25"/>
            <p:cNvSpPr txBox="1"/>
            <p:nvPr/>
          </p:nvSpPr>
          <p:spPr>
            <a:xfrm>
              <a:off x="3350678" y="3902533"/>
              <a:ext cx="2342308" cy="523220"/>
            </a:xfrm>
            <a:prstGeom prst="rect">
              <a:avLst/>
            </a:prstGeom>
            <a:noFill/>
          </p:spPr>
          <p:txBody>
            <a:bodyPr wrap="none" rtlCol="0">
              <a:spAutoFit/>
            </a:bodyPr>
            <a:lstStyle/>
            <a:p>
              <a:pPr algn="ctr"/>
              <a:r>
                <a:rPr lang="en-US" sz="1400" dirty="0"/>
                <a:t>Accelerator Layout / </a:t>
              </a:r>
              <a:br>
                <a:rPr lang="en-US" sz="1400" dirty="0"/>
              </a:br>
              <a:r>
                <a:rPr lang="en-US" sz="1400" dirty="0"/>
                <a:t>Configuration Management</a:t>
              </a:r>
              <a:endParaRPr lang="en-US" sz="1100" dirty="0"/>
            </a:p>
          </p:txBody>
        </p:sp>
        <p:sp>
          <p:nvSpPr>
            <p:cNvPr id="27" name="Left Brace 26"/>
            <p:cNvSpPr/>
            <p:nvPr/>
          </p:nvSpPr>
          <p:spPr>
            <a:xfrm rot="5400000">
              <a:off x="4379000" y="2777989"/>
              <a:ext cx="299046" cy="2097464"/>
            </a:xfrm>
            <a:prstGeom prst="leftBrace">
              <a:avLst>
                <a:gd name="adj1" fmla="val 8333"/>
                <a:gd name="adj2" fmla="val 50000"/>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lang="en-GB"/>
            </a:p>
          </p:txBody>
        </p:sp>
      </p:grpSp>
      <p:grpSp>
        <p:nvGrpSpPr>
          <p:cNvPr id="28" name="Group 27"/>
          <p:cNvGrpSpPr/>
          <p:nvPr/>
        </p:nvGrpSpPr>
        <p:grpSpPr>
          <a:xfrm>
            <a:off x="5793037" y="2775722"/>
            <a:ext cx="3192709" cy="3230167"/>
            <a:chOff x="5960816" y="1054404"/>
            <a:chExt cx="3192709" cy="3230167"/>
          </a:xfrm>
        </p:grpSpPr>
        <p:sp>
          <p:nvSpPr>
            <p:cNvPr id="29" name="TextBox 28"/>
            <p:cNvSpPr txBox="1"/>
            <p:nvPr/>
          </p:nvSpPr>
          <p:spPr>
            <a:xfrm>
              <a:off x="7600074" y="1145217"/>
              <a:ext cx="949093" cy="307777"/>
            </a:xfrm>
            <a:prstGeom prst="rect">
              <a:avLst/>
            </a:prstGeom>
            <a:noFill/>
          </p:spPr>
          <p:txBody>
            <a:bodyPr wrap="square" rtlCol="0">
              <a:spAutoFit/>
            </a:bodyPr>
            <a:lstStyle/>
            <a:p>
              <a:pPr algn="ctr"/>
              <a:r>
                <a:rPr lang="en-US" sz="1400" dirty="0"/>
                <a:t>PLM</a:t>
              </a:r>
            </a:p>
          </p:txBody>
        </p:sp>
        <p:pic>
          <p:nvPicPr>
            <p:cNvPr id="30" name="Picture 2"/>
            <p:cNvPicPr>
              <a:picLocks noChangeAspect="1" noChangeArrowheads="1"/>
            </p:cNvPicPr>
            <p:nvPr/>
          </p:nvPicPr>
          <p:blipFill rotWithShape="1">
            <a:blip r:embed="rId9" cstate="email">
              <a:extLst>
                <a:ext uri="{28A0092B-C50C-407E-A947-70E740481C1C}">
                  <a14:useLocalDpi xmlns:a14="http://schemas.microsoft.com/office/drawing/2010/main" val="0"/>
                </a:ext>
              </a:extLst>
            </a:blip>
            <a:srcRect l="899" t="16943" r="5322" b="31491"/>
            <a:stretch/>
          </p:blipFill>
          <p:spPr bwMode="auto">
            <a:xfrm>
              <a:off x="6352132" y="1656139"/>
              <a:ext cx="980652" cy="365451"/>
            </a:xfrm>
            <a:prstGeom prst="rect">
              <a:avLst/>
            </a:prstGeom>
            <a:noFill/>
            <a:ln w="9525">
              <a:solidFill>
                <a:schemeClr val="accent2"/>
              </a:solidFill>
              <a:miter lim="800000"/>
              <a:headEnd/>
              <a:tailEnd/>
            </a:ln>
            <a:extLst>
              <a:ext uri="{909E8E84-426E-40DD-AFC4-6F175D3DCCD1}">
                <a14:hiddenFill xmlns:a14="http://schemas.microsoft.com/office/drawing/2010/main">
                  <a:solidFill>
                    <a:schemeClr val="accent1"/>
                  </a:solidFill>
                </a14:hiddenFill>
              </a:ext>
            </a:extLst>
          </p:spPr>
        </p:pic>
        <p:sp>
          <p:nvSpPr>
            <p:cNvPr id="31" name="TextBox 30"/>
            <p:cNvSpPr txBox="1"/>
            <p:nvPr/>
          </p:nvSpPr>
          <p:spPr>
            <a:xfrm>
              <a:off x="7526381" y="1699000"/>
              <a:ext cx="1317990" cy="307777"/>
            </a:xfrm>
            <a:prstGeom prst="rect">
              <a:avLst/>
            </a:prstGeom>
            <a:noFill/>
          </p:spPr>
          <p:txBody>
            <a:bodyPr wrap="none" rtlCol="0">
              <a:spAutoFit/>
            </a:bodyPr>
            <a:lstStyle/>
            <a:p>
              <a:r>
                <a:rPr lang="en-US" sz="1400" dirty="0"/>
                <a:t>Manufacturing</a:t>
              </a:r>
            </a:p>
          </p:txBody>
        </p:sp>
        <p:sp>
          <p:nvSpPr>
            <p:cNvPr id="32" name="TextBox 31"/>
            <p:cNvSpPr txBox="1"/>
            <p:nvPr/>
          </p:nvSpPr>
          <p:spPr>
            <a:xfrm>
              <a:off x="7454835" y="2800495"/>
              <a:ext cx="1671996" cy="307777"/>
            </a:xfrm>
            <a:prstGeom prst="rect">
              <a:avLst/>
            </a:prstGeom>
            <a:noFill/>
          </p:spPr>
          <p:txBody>
            <a:bodyPr wrap="none" rtlCol="0">
              <a:spAutoFit/>
            </a:bodyPr>
            <a:lstStyle/>
            <a:p>
              <a:r>
                <a:rPr lang="en-US" sz="1400" dirty="0"/>
                <a:t>Radioactive Waste</a:t>
              </a:r>
            </a:p>
          </p:txBody>
        </p:sp>
        <p:pic>
          <p:nvPicPr>
            <p:cNvPr id="33" name="Picture 32"/>
            <p:cNvPicPr>
              <a:picLocks noChangeAspect="1"/>
            </p:cNvPicPr>
            <p:nvPr/>
          </p:nvPicPr>
          <p:blipFill rotWithShape="1">
            <a:blip r:embed="rId10"/>
            <a:srcRect l="255" t="19216" r="493" b="24194"/>
            <a:stretch/>
          </p:blipFill>
          <p:spPr>
            <a:xfrm>
              <a:off x="6348096" y="1111785"/>
              <a:ext cx="984688" cy="374912"/>
            </a:xfrm>
            <a:prstGeom prst="rect">
              <a:avLst/>
            </a:prstGeom>
            <a:ln>
              <a:solidFill>
                <a:schemeClr val="accent2"/>
              </a:solidFill>
            </a:ln>
          </p:spPr>
        </p:pic>
        <p:sp>
          <p:nvSpPr>
            <p:cNvPr id="34" name="TextBox 33"/>
            <p:cNvSpPr txBox="1"/>
            <p:nvPr/>
          </p:nvSpPr>
          <p:spPr>
            <a:xfrm>
              <a:off x="7357487" y="3387778"/>
              <a:ext cx="1796038" cy="307777"/>
            </a:xfrm>
            <a:prstGeom prst="rect">
              <a:avLst/>
            </a:prstGeom>
            <a:noFill/>
          </p:spPr>
          <p:txBody>
            <a:bodyPr wrap="square" rtlCol="0">
              <a:spAutoFit/>
            </a:bodyPr>
            <a:lstStyle/>
            <a:p>
              <a:r>
                <a:rPr lang="en-US" sz="1400" dirty="0"/>
                <a:t>Operation Logbooks</a:t>
              </a:r>
            </a:p>
          </p:txBody>
        </p:sp>
        <p:sp>
          <p:nvSpPr>
            <p:cNvPr id="35" name="TextBox 34"/>
            <p:cNvSpPr txBox="1"/>
            <p:nvPr/>
          </p:nvSpPr>
          <p:spPr>
            <a:xfrm>
              <a:off x="7526381" y="2229133"/>
              <a:ext cx="1409360" cy="307777"/>
            </a:xfrm>
            <a:prstGeom prst="rect">
              <a:avLst/>
            </a:prstGeom>
            <a:noFill/>
          </p:spPr>
          <p:txBody>
            <a:bodyPr wrap="none" rtlCol="0">
              <a:spAutoFit/>
            </a:bodyPr>
            <a:lstStyle/>
            <a:p>
              <a:r>
                <a:rPr lang="en-US" sz="1400" dirty="0"/>
                <a:t>Commissioning</a:t>
              </a:r>
            </a:p>
          </p:txBody>
        </p:sp>
        <p:sp>
          <p:nvSpPr>
            <p:cNvPr id="36" name="Left Brace 35"/>
            <p:cNvSpPr/>
            <p:nvPr/>
          </p:nvSpPr>
          <p:spPr>
            <a:xfrm>
              <a:off x="5960816" y="1054404"/>
              <a:ext cx="299046" cy="3230167"/>
            </a:xfrm>
            <a:prstGeom prst="leftBrace">
              <a:avLst>
                <a:gd name="adj1" fmla="val 8333"/>
                <a:gd name="adj2" fmla="val 50000"/>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lang="en-GB"/>
            </a:p>
          </p:txBody>
        </p:sp>
        <p:pic>
          <p:nvPicPr>
            <p:cNvPr id="37" name="Picture 36"/>
            <p:cNvPicPr>
              <a:picLocks noChangeAspect="1"/>
            </p:cNvPicPr>
            <p:nvPr/>
          </p:nvPicPr>
          <p:blipFill rotWithShape="1">
            <a:blip r:embed="rId11"/>
            <a:srcRect l="472" t="11314" r="1556" b="25210"/>
            <a:stretch/>
          </p:blipFill>
          <p:spPr>
            <a:xfrm>
              <a:off x="6357173" y="2738021"/>
              <a:ext cx="990789" cy="416790"/>
            </a:xfrm>
            <a:prstGeom prst="rect">
              <a:avLst/>
            </a:prstGeom>
            <a:ln>
              <a:solidFill>
                <a:schemeClr val="accent2"/>
              </a:solidFill>
            </a:ln>
          </p:spPr>
        </p:pic>
        <p:pic>
          <p:nvPicPr>
            <p:cNvPr id="38" name="Picture 37"/>
            <p:cNvPicPr>
              <a:picLocks noChangeAspect="1"/>
            </p:cNvPicPr>
            <p:nvPr/>
          </p:nvPicPr>
          <p:blipFill rotWithShape="1">
            <a:blip r:embed="rId12"/>
            <a:srcRect l="423" t="11335" r="10316" b="25906"/>
            <a:stretch/>
          </p:blipFill>
          <p:spPr>
            <a:xfrm>
              <a:off x="6341546" y="3337907"/>
              <a:ext cx="986354" cy="403442"/>
            </a:xfrm>
            <a:prstGeom prst="rect">
              <a:avLst/>
            </a:prstGeom>
            <a:ln>
              <a:solidFill>
                <a:schemeClr val="accent2"/>
              </a:solidFill>
            </a:ln>
          </p:spPr>
        </p:pic>
        <p:pic>
          <p:nvPicPr>
            <p:cNvPr id="39" name="Picture 38"/>
            <p:cNvPicPr>
              <a:picLocks noChangeAspect="1"/>
            </p:cNvPicPr>
            <p:nvPr/>
          </p:nvPicPr>
          <p:blipFill rotWithShape="1">
            <a:blip r:embed="rId13"/>
            <a:srcRect l="465" t="17929" r="568" b="5429"/>
            <a:stretch/>
          </p:blipFill>
          <p:spPr>
            <a:xfrm>
              <a:off x="6341546" y="2191033"/>
              <a:ext cx="990789" cy="361011"/>
            </a:xfrm>
            <a:prstGeom prst="rect">
              <a:avLst/>
            </a:prstGeom>
            <a:ln>
              <a:solidFill>
                <a:schemeClr val="accent2"/>
              </a:solidFill>
            </a:ln>
          </p:spPr>
        </p:pic>
        <p:sp>
          <p:nvSpPr>
            <p:cNvPr id="40" name="TextBox 39"/>
            <p:cNvSpPr txBox="1"/>
            <p:nvPr/>
          </p:nvSpPr>
          <p:spPr>
            <a:xfrm>
              <a:off x="6402499" y="3972165"/>
              <a:ext cx="2523448" cy="307777"/>
            </a:xfrm>
            <a:prstGeom prst="rect">
              <a:avLst/>
            </a:prstGeom>
            <a:noFill/>
          </p:spPr>
          <p:txBody>
            <a:bodyPr wrap="none" rtlCol="0">
              <a:spAutoFit/>
            </a:bodyPr>
            <a:lstStyle/>
            <a:p>
              <a:r>
                <a:rPr lang="en-US" sz="1400" dirty="0"/>
                <a:t>Access / Permit Management</a:t>
              </a:r>
            </a:p>
          </p:txBody>
        </p:sp>
      </p:grpSp>
    </p:spTree>
    <p:extLst>
      <p:ext uri="{BB962C8B-B14F-4D97-AF65-F5344CB8AC3E}">
        <p14:creationId xmlns:p14="http://schemas.microsoft.com/office/powerpoint/2010/main" val="3369174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Maintenance Planung</a:t>
            </a:r>
            <a:endParaRPr lang="de-CH" dirty="0"/>
          </a:p>
        </p:txBody>
      </p:sp>
      <p:sp>
        <p:nvSpPr>
          <p:cNvPr id="3" name="Content Placeholder 2"/>
          <p:cNvSpPr>
            <a:spLocks noGrp="1"/>
          </p:cNvSpPr>
          <p:nvPr>
            <p:ph idx="1"/>
          </p:nvPr>
        </p:nvSpPr>
        <p:spPr/>
        <p:txBody>
          <a:bodyPr/>
          <a:lstStyle/>
          <a:p>
            <a:r>
              <a:rPr lang="de-CH" smtClean="0"/>
              <a:t>Unterschiedlich ausgeprägt je nach Technologiebereich.</a:t>
            </a:r>
          </a:p>
          <a:p>
            <a:endParaRPr lang="de-CH" smtClean="0"/>
          </a:p>
          <a:p>
            <a:r>
              <a:rPr lang="de-CH" smtClean="0"/>
              <a:t>Über die letzten 12 Monate hatten wir 88’000 PM basierte Arbeitsaufträge.</a:t>
            </a:r>
          </a:p>
          <a:p>
            <a:endParaRPr lang="de-CH" smtClean="0"/>
          </a:p>
          <a:p>
            <a:r>
              <a:rPr lang="de-CH" smtClean="0"/>
              <a:t>In einigen wenigen Technologiebereichen werden vordefinierte Aktivitäten und Materiallisten verwendet und Arbeitspakete vorbereitet.</a:t>
            </a:r>
          </a:p>
          <a:p>
            <a:endParaRPr lang="de-CH" smtClean="0"/>
          </a:p>
          <a:p>
            <a:r>
              <a:rPr lang="de-CH" smtClean="0"/>
              <a:t>In anderen Bereichen werden Arbeitsaufträge in Excel vorbereitet und per Upload ins System geladen.</a:t>
            </a:r>
            <a:endParaRPr lang="de-CH" dirty="0" smtClean="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spTree>
    <p:extLst>
      <p:ext uri="{BB962C8B-B14F-4D97-AF65-F5344CB8AC3E}">
        <p14:creationId xmlns:p14="http://schemas.microsoft.com/office/powerpoint/2010/main" val="1518252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KPIs + individuelle Dashboards pro Rolle</a:t>
            </a:r>
            <a:endParaRPr lang="de-CH" dirty="0"/>
          </a:p>
        </p:txBody>
      </p:sp>
      <p:sp>
        <p:nvSpPr>
          <p:cNvPr id="3" name="Content Placeholder 2"/>
          <p:cNvSpPr>
            <a:spLocks noGrp="1"/>
          </p:cNvSpPr>
          <p:nvPr>
            <p:ph idx="1"/>
          </p:nvPr>
        </p:nvSpPr>
        <p:spPr/>
        <p:txBody>
          <a:bodyPr/>
          <a:lstStyle/>
          <a:p>
            <a:r>
              <a:rPr lang="de-CH" dirty="0" smtClean="0"/>
              <a:t>Die Power-User verwenden massgeschneiderte KPIs und </a:t>
            </a:r>
            <a:r>
              <a:rPr lang="de-CH" dirty="0" err="1" smtClean="0"/>
              <a:t>Inboxen</a:t>
            </a:r>
            <a:r>
              <a:rPr lang="de-CH" dirty="0" smtClean="0"/>
              <a:t> .</a:t>
            </a:r>
            <a:br>
              <a:rPr lang="de-CH" dirty="0" smtClean="0"/>
            </a:br>
            <a:r>
              <a:rPr lang="de-CH" dirty="0" smtClean="0"/>
              <a:t/>
            </a:r>
            <a:br>
              <a:rPr lang="de-CH" dirty="0" smtClean="0"/>
            </a:br>
            <a:r>
              <a:rPr lang="de-CH" dirty="0" smtClean="0"/>
              <a:t>Bei Gelegenheitsnutzern – bei uns sind das 80 % der Nutzer funktionieren Mail-Erinnerungen besser als </a:t>
            </a:r>
            <a:r>
              <a:rPr lang="de-CH" dirty="0" err="1" smtClean="0"/>
              <a:t>Inboxen</a:t>
            </a:r>
            <a:r>
              <a:rPr lang="de-CH" dirty="0" smtClean="0"/>
              <a:t>.</a:t>
            </a:r>
          </a:p>
          <a:p>
            <a:endParaRPr lang="de-CH" dirty="0" smtClean="0"/>
          </a:p>
          <a:p>
            <a:r>
              <a:rPr lang="de-CH" dirty="0" smtClean="0"/>
              <a:t>Alle User haben grundsätzlich zwei Standard-</a:t>
            </a:r>
            <a:r>
              <a:rPr lang="de-CH" dirty="0" err="1" smtClean="0"/>
              <a:t>Inboxen</a:t>
            </a:r>
            <a:r>
              <a:rPr lang="de-CH" dirty="0" smtClean="0"/>
              <a:t>:</a:t>
            </a:r>
          </a:p>
          <a:p>
            <a:endParaRPr lang="de-CH" dirty="0" smtClean="0"/>
          </a:p>
          <a:p>
            <a:pPr lvl="1"/>
            <a:r>
              <a:rPr lang="de-CH" dirty="0" smtClean="0"/>
              <a:t>Meine Arbeitsaufträge</a:t>
            </a:r>
          </a:p>
          <a:p>
            <a:pPr lvl="1"/>
            <a:r>
              <a:rPr lang="de-CH" dirty="0" smtClean="0"/>
              <a:t>Arbeitsaufträge meines Teams</a:t>
            </a:r>
          </a:p>
          <a:p>
            <a:pPr lvl="1"/>
            <a:endParaRPr lang="de-CH" dirty="0"/>
          </a:p>
          <a:p>
            <a:endParaRPr lang="de-CH" dirty="0" smtClean="0"/>
          </a:p>
          <a:p>
            <a:endParaRPr lang="de-CH" dirty="0" smtClean="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28894747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Native Interface</a:t>
            </a:r>
            <a:endParaRPr lang="de-CH" dirty="0"/>
          </a:p>
        </p:txBody>
      </p:sp>
      <p:pic>
        <p:nvPicPr>
          <p:cNvPr id="5" name="Inhaltsplatzhalter 4"/>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2217409" y="1973027"/>
            <a:ext cx="4706007" cy="3372321"/>
          </a:xfrm>
        </p:spPr>
      </p:pic>
      <p:sp>
        <p:nvSpPr>
          <p:cNvPr id="23" name="Date Placeholder 22"/>
          <p:cNvSpPr>
            <a:spLocks noGrp="1"/>
          </p:cNvSpPr>
          <p:nvPr>
            <p:ph type="dt" sz="half" idx="2"/>
          </p:nvPr>
        </p:nvSpPr>
        <p:spPr/>
        <p:txBody>
          <a:bodyPr/>
          <a:lstStyle/>
          <a:p>
            <a:r>
              <a:rPr lang="de-DE" smtClean="0"/>
              <a:t>30.01.2020</a:t>
            </a:r>
            <a:endParaRPr lang="en-US" dirty="0"/>
          </a:p>
        </p:txBody>
      </p:sp>
      <p:sp>
        <p:nvSpPr>
          <p:cNvPr id="4" name="Fußzeilenplatzhalter 3"/>
          <p:cNvSpPr>
            <a:spLocks noGrp="1"/>
          </p:cNvSpPr>
          <p:nvPr>
            <p:ph type="ftr" sz="quarter" idx="3"/>
          </p:nvPr>
        </p:nvSpPr>
        <p:spPr/>
        <p:txBody>
          <a:bodyPr/>
          <a:lstStyle/>
          <a:p>
            <a:r>
              <a:rPr lang="en-US" smtClean="0"/>
              <a:t>EDMS 2316963   Indico 877527</a:t>
            </a:r>
            <a:endParaRPr lang="en-US" dirty="0"/>
          </a:p>
        </p:txBody>
      </p:sp>
      <p:sp>
        <p:nvSpPr>
          <p:cNvPr id="24" name="Slide Number Placeholder 23"/>
          <p:cNvSpPr>
            <a:spLocks noGrp="1"/>
          </p:cNvSpPr>
          <p:nvPr>
            <p:ph type="sldNum" sz="quarter" idx="4"/>
          </p:nvPr>
        </p:nvSpPr>
        <p:spPr/>
        <p:txBody>
          <a:bodyPr/>
          <a:lstStyle/>
          <a:p>
            <a:fld id="{17918391-D411-FE40-AAD7-861AE5233E0E}" type="slidenum">
              <a:rPr lang="en-US" smtClean="0"/>
              <a:pPr/>
              <a:t>19</a:t>
            </a:fld>
            <a:endParaRPr lang="en-US" dirty="0"/>
          </a:p>
        </p:txBody>
      </p:sp>
      <p:grpSp>
        <p:nvGrpSpPr>
          <p:cNvPr id="3" name="Gruppierung 2"/>
          <p:cNvGrpSpPr/>
          <p:nvPr/>
        </p:nvGrpSpPr>
        <p:grpSpPr>
          <a:xfrm>
            <a:off x="6115917" y="1828575"/>
            <a:ext cx="1085850" cy="475961"/>
            <a:chOff x="6630556" y="1295098"/>
            <a:chExt cx="1447800" cy="634615"/>
          </a:xfrm>
        </p:grpSpPr>
        <p:cxnSp>
          <p:nvCxnSpPr>
            <p:cNvPr id="7" name="Straight Connector 6"/>
            <p:cNvCxnSpPr/>
            <p:nvPr/>
          </p:nvCxnSpPr>
          <p:spPr>
            <a:xfrm flipH="1" flipV="1">
              <a:off x="7728668" y="1602875"/>
              <a:ext cx="349688" cy="326838"/>
            </a:xfrm>
            <a:prstGeom prst="line">
              <a:avLst/>
            </a:prstGeom>
          </p:spPr>
          <p:style>
            <a:lnRef idx="2">
              <a:schemeClr val="dk1"/>
            </a:lnRef>
            <a:fillRef idx="0">
              <a:schemeClr val="dk1"/>
            </a:fillRef>
            <a:effectRef idx="1">
              <a:schemeClr val="dk1"/>
            </a:effectRef>
            <a:fontRef idx="minor">
              <a:schemeClr val="tx1"/>
            </a:fontRef>
          </p:style>
        </p:cxnSp>
        <p:sp>
          <p:nvSpPr>
            <p:cNvPr id="8" name="TextBox 7"/>
            <p:cNvSpPr txBox="1"/>
            <p:nvPr/>
          </p:nvSpPr>
          <p:spPr>
            <a:xfrm>
              <a:off x="6630556" y="1295098"/>
              <a:ext cx="1288943" cy="338555"/>
            </a:xfrm>
            <a:prstGeom prst="rect">
              <a:avLst/>
            </a:prstGeom>
            <a:noFill/>
          </p:spPr>
          <p:txBody>
            <a:bodyPr wrap="square" rtlCol="0">
              <a:spAutoFit/>
            </a:bodyPr>
            <a:lstStyle/>
            <a:p>
              <a:r>
                <a:rPr lang="en-US" sz="1050" dirty="0"/>
                <a:t>User details</a:t>
              </a:r>
              <a:endParaRPr lang="en-GB" sz="1050" dirty="0"/>
            </a:p>
          </p:txBody>
        </p:sp>
      </p:grpSp>
      <p:grpSp>
        <p:nvGrpSpPr>
          <p:cNvPr id="6" name="Gruppierung 5"/>
          <p:cNvGrpSpPr/>
          <p:nvPr/>
        </p:nvGrpSpPr>
        <p:grpSpPr>
          <a:xfrm>
            <a:off x="3486648" y="4440724"/>
            <a:ext cx="1472979" cy="264079"/>
            <a:chOff x="3124863" y="4777963"/>
            <a:chExt cx="1963972" cy="352105"/>
          </a:xfrm>
        </p:grpSpPr>
        <p:sp>
          <p:nvSpPr>
            <p:cNvPr id="9" name="TextBox 8"/>
            <p:cNvSpPr txBox="1"/>
            <p:nvPr/>
          </p:nvSpPr>
          <p:spPr>
            <a:xfrm>
              <a:off x="3124863" y="4777963"/>
              <a:ext cx="844615" cy="338554"/>
            </a:xfrm>
            <a:prstGeom prst="rect">
              <a:avLst/>
            </a:prstGeom>
            <a:noFill/>
          </p:spPr>
          <p:txBody>
            <a:bodyPr wrap="square" rtlCol="0">
              <a:spAutoFit/>
            </a:bodyPr>
            <a:lstStyle/>
            <a:p>
              <a:r>
                <a:rPr lang="en-US" sz="1050"/>
                <a:t>KPIs</a:t>
              </a:r>
              <a:endParaRPr lang="en-GB" sz="1050"/>
            </a:p>
          </p:txBody>
        </p:sp>
        <p:cxnSp>
          <p:nvCxnSpPr>
            <p:cNvPr id="10" name="Straight Connector 15"/>
            <p:cNvCxnSpPr/>
            <p:nvPr/>
          </p:nvCxnSpPr>
          <p:spPr>
            <a:xfrm flipH="1" flipV="1">
              <a:off x="3688736" y="5011305"/>
              <a:ext cx="1400099" cy="118763"/>
            </a:xfrm>
            <a:prstGeom prst="line">
              <a:avLst/>
            </a:prstGeom>
          </p:spPr>
          <p:style>
            <a:lnRef idx="2">
              <a:schemeClr val="dk1"/>
            </a:lnRef>
            <a:fillRef idx="0">
              <a:schemeClr val="dk1"/>
            </a:fillRef>
            <a:effectRef idx="1">
              <a:schemeClr val="dk1"/>
            </a:effectRef>
            <a:fontRef idx="minor">
              <a:schemeClr val="tx1"/>
            </a:fontRef>
          </p:style>
        </p:cxnSp>
      </p:grpSp>
      <p:grpSp>
        <p:nvGrpSpPr>
          <p:cNvPr id="11" name="Group 40"/>
          <p:cNvGrpSpPr/>
          <p:nvPr/>
        </p:nvGrpSpPr>
        <p:grpSpPr>
          <a:xfrm>
            <a:off x="3177790" y="3139445"/>
            <a:ext cx="677351" cy="613788"/>
            <a:chOff x="-323498" y="2722530"/>
            <a:chExt cx="1254912" cy="818384"/>
          </a:xfrm>
        </p:grpSpPr>
        <p:sp>
          <p:nvSpPr>
            <p:cNvPr id="12" name="TextBox 9"/>
            <p:cNvSpPr txBox="1"/>
            <p:nvPr/>
          </p:nvSpPr>
          <p:spPr>
            <a:xfrm>
              <a:off x="-323498" y="3202359"/>
              <a:ext cx="1254912" cy="338555"/>
            </a:xfrm>
            <a:prstGeom prst="rect">
              <a:avLst/>
            </a:prstGeom>
            <a:noFill/>
          </p:spPr>
          <p:txBody>
            <a:bodyPr wrap="square" rtlCol="0">
              <a:spAutoFit/>
            </a:bodyPr>
            <a:lstStyle/>
            <a:p>
              <a:r>
                <a:rPr lang="en-US" sz="1050"/>
                <a:t>Inboxes</a:t>
              </a:r>
              <a:endParaRPr lang="en-GB" sz="1050"/>
            </a:p>
          </p:txBody>
        </p:sp>
        <p:cxnSp>
          <p:nvCxnSpPr>
            <p:cNvPr id="13" name="Straight Connector 20"/>
            <p:cNvCxnSpPr/>
            <p:nvPr/>
          </p:nvCxnSpPr>
          <p:spPr>
            <a:xfrm>
              <a:off x="248717" y="2722530"/>
              <a:ext cx="110484" cy="428326"/>
            </a:xfrm>
            <a:prstGeom prst="line">
              <a:avLst/>
            </a:prstGeom>
          </p:spPr>
          <p:style>
            <a:lnRef idx="2">
              <a:schemeClr val="dk1"/>
            </a:lnRef>
            <a:fillRef idx="0">
              <a:schemeClr val="dk1"/>
            </a:fillRef>
            <a:effectRef idx="1">
              <a:schemeClr val="dk1"/>
            </a:effectRef>
            <a:fontRef idx="minor">
              <a:schemeClr val="tx1"/>
            </a:fontRef>
          </p:style>
        </p:cxnSp>
      </p:grpSp>
      <p:grpSp>
        <p:nvGrpSpPr>
          <p:cNvPr id="14" name="Group 41"/>
          <p:cNvGrpSpPr/>
          <p:nvPr/>
        </p:nvGrpSpPr>
        <p:grpSpPr>
          <a:xfrm>
            <a:off x="1860054" y="2222993"/>
            <a:ext cx="1036209" cy="253916"/>
            <a:chOff x="1017082" y="3559138"/>
            <a:chExt cx="1381612" cy="338555"/>
          </a:xfrm>
        </p:grpSpPr>
        <p:sp>
          <p:nvSpPr>
            <p:cNvPr id="15" name="TextBox 10"/>
            <p:cNvSpPr txBox="1"/>
            <p:nvPr/>
          </p:nvSpPr>
          <p:spPr>
            <a:xfrm>
              <a:off x="1017082" y="3559138"/>
              <a:ext cx="879280" cy="338555"/>
            </a:xfrm>
            <a:prstGeom prst="rect">
              <a:avLst/>
            </a:prstGeom>
            <a:noFill/>
          </p:spPr>
          <p:txBody>
            <a:bodyPr wrap="square" rtlCol="0">
              <a:spAutoFit/>
            </a:bodyPr>
            <a:lstStyle/>
            <a:p>
              <a:r>
                <a:rPr lang="en-US" sz="1050"/>
                <a:t>Menus</a:t>
              </a:r>
              <a:endParaRPr lang="en-GB" sz="1050"/>
            </a:p>
          </p:txBody>
        </p:sp>
        <p:cxnSp>
          <p:nvCxnSpPr>
            <p:cNvPr id="16" name="Straight Connector 23"/>
            <p:cNvCxnSpPr/>
            <p:nvPr/>
          </p:nvCxnSpPr>
          <p:spPr>
            <a:xfrm flipH="1" flipV="1">
              <a:off x="1858062" y="3734221"/>
              <a:ext cx="540632" cy="8199"/>
            </a:xfrm>
            <a:prstGeom prst="line">
              <a:avLst/>
            </a:prstGeom>
          </p:spPr>
          <p:style>
            <a:lnRef idx="2">
              <a:schemeClr val="dk1"/>
            </a:lnRef>
            <a:fillRef idx="0">
              <a:schemeClr val="dk1"/>
            </a:fillRef>
            <a:effectRef idx="1">
              <a:schemeClr val="dk1"/>
            </a:effectRef>
            <a:fontRef idx="minor">
              <a:schemeClr val="tx1"/>
            </a:fontRef>
          </p:style>
        </p:cxnSp>
      </p:grpSp>
      <p:grpSp>
        <p:nvGrpSpPr>
          <p:cNvPr id="17" name="Group 43"/>
          <p:cNvGrpSpPr/>
          <p:nvPr/>
        </p:nvGrpSpPr>
        <p:grpSpPr>
          <a:xfrm>
            <a:off x="3319898" y="3614733"/>
            <a:ext cx="1401191" cy="579612"/>
            <a:chOff x="908155" y="3601900"/>
            <a:chExt cx="1868254" cy="772816"/>
          </a:xfrm>
        </p:grpSpPr>
        <p:sp>
          <p:nvSpPr>
            <p:cNvPr id="18" name="TextBox 11"/>
            <p:cNvSpPr txBox="1"/>
            <p:nvPr/>
          </p:nvSpPr>
          <p:spPr>
            <a:xfrm>
              <a:off x="908155" y="4036161"/>
              <a:ext cx="903134" cy="338555"/>
            </a:xfrm>
            <a:prstGeom prst="rect">
              <a:avLst/>
            </a:prstGeom>
            <a:noFill/>
          </p:spPr>
          <p:txBody>
            <a:bodyPr wrap="square" rtlCol="0">
              <a:spAutoFit/>
            </a:bodyPr>
            <a:lstStyle/>
            <a:p>
              <a:r>
                <a:rPr lang="en-US" sz="1050"/>
                <a:t>Charts</a:t>
              </a:r>
              <a:endParaRPr lang="en-GB" sz="1050"/>
            </a:p>
          </p:txBody>
        </p:sp>
        <p:cxnSp>
          <p:nvCxnSpPr>
            <p:cNvPr id="19" name="Straight Connector 26"/>
            <p:cNvCxnSpPr/>
            <p:nvPr/>
          </p:nvCxnSpPr>
          <p:spPr>
            <a:xfrm flipH="1">
              <a:off x="1621812" y="3601900"/>
              <a:ext cx="1154597" cy="434261"/>
            </a:xfrm>
            <a:prstGeom prst="line">
              <a:avLst/>
            </a:prstGeom>
          </p:spPr>
          <p:style>
            <a:lnRef idx="2">
              <a:schemeClr val="dk1"/>
            </a:lnRef>
            <a:fillRef idx="0">
              <a:schemeClr val="dk1"/>
            </a:fillRef>
            <a:effectRef idx="1">
              <a:schemeClr val="dk1"/>
            </a:effectRef>
            <a:fontRef idx="minor">
              <a:schemeClr val="tx1"/>
            </a:fontRef>
          </p:style>
        </p:cxnSp>
      </p:grpSp>
      <p:sp>
        <p:nvSpPr>
          <p:cNvPr id="48" name="Rectangle 2"/>
          <p:cNvSpPr/>
          <p:nvPr/>
        </p:nvSpPr>
        <p:spPr>
          <a:xfrm>
            <a:off x="5141891" y="1599202"/>
            <a:ext cx="2791149" cy="300082"/>
          </a:xfrm>
          <a:prstGeom prst="rect">
            <a:avLst/>
          </a:prstGeom>
        </p:spPr>
        <p:txBody>
          <a:bodyPr wrap="none">
            <a:spAutoFit/>
          </a:bodyPr>
          <a:lstStyle/>
          <a:p>
            <a:r>
              <a:rPr lang="en-US" sz="1350" dirty="0" smtClean="0"/>
              <a:t>Access:</a:t>
            </a:r>
            <a:r>
              <a:rPr lang="en-US" sz="1350" dirty="0"/>
              <a:t>	</a:t>
            </a:r>
            <a:r>
              <a:rPr lang="en-US" sz="1350" dirty="0">
                <a:hlinkClick r:id="rId3"/>
              </a:rPr>
              <a:t>https://cmmsx.cern.ch</a:t>
            </a:r>
            <a:endParaRPr lang="en-US" sz="1350" dirty="0"/>
          </a:p>
        </p:txBody>
      </p:sp>
    </p:spTree>
    <p:extLst>
      <p:ext uri="{BB962C8B-B14F-4D97-AF65-F5344CB8AC3E}">
        <p14:creationId xmlns:p14="http://schemas.microsoft.com/office/powerpoint/2010/main" val="38993546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CH" dirty="0" smtClean="0"/>
              <a:t>Nutzung von Infor EAM am CERN</a:t>
            </a:r>
            <a:endParaRPr lang="de-CH" dirty="0"/>
          </a:p>
        </p:txBody>
      </p:sp>
      <p:sp>
        <p:nvSpPr>
          <p:cNvPr id="3" name="Text Placeholder 2"/>
          <p:cNvSpPr>
            <a:spLocks noGrp="1"/>
          </p:cNvSpPr>
          <p:nvPr>
            <p:ph type="body" idx="10"/>
          </p:nvPr>
        </p:nvSpPr>
        <p:spPr>
          <a:xfrm>
            <a:off x="457199" y="3391124"/>
            <a:ext cx="3532909" cy="419653"/>
          </a:xfrm>
        </p:spPr>
        <p:txBody>
          <a:bodyPr>
            <a:normAutofit/>
          </a:bodyPr>
          <a:lstStyle/>
          <a:p>
            <a:r>
              <a:rPr lang="de-CH" dirty="0" smtClean="0"/>
              <a:t>Goran Perinic, Peter Jurcso, CERN </a:t>
            </a:r>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7433899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Sinnvolles Rollenkonzept</a:t>
            </a:r>
            <a:endParaRPr lang="de-CH" dirty="0"/>
          </a:p>
        </p:txBody>
      </p:sp>
      <p:sp>
        <p:nvSpPr>
          <p:cNvPr id="3" name="Content Placeholder 2"/>
          <p:cNvSpPr>
            <a:spLocks noGrp="1"/>
          </p:cNvSpPr>
          <p:nvPr>
            <p:ph idx="1"/>
          </p:nvPr>
        </p:nvSpPr>
        <p:spPr/>
        <p:txBody>
          <a:bodyPr/>
          <a:lstStyle/>
          <a:p>
            <a:pPr marL="36576" indent="0">
              <a:buNone/>
            </a:pPr>
            <a:r>
              <a:rPr lang="de-CH" dirty="0" smtClean="0"/>
              <a:t>User Group = Rolle</a:t>
            </a:r>
          </a:p>
          <a:p>
            <a:endParaRPr lang="de-CH" dirty="0" smtClean="0"/>
          </a:p>
          <a:p>
            <a:pPr marL="36576" indent="0">
              <a:buNone/>
            </a:pPr>
            <a:r>
              <a:rPr lang="de-CH" dirty="0" smtClean="0"/>
              <a:t>Da in Infor EAM alle Zugangsberechtigungen im Wesentlichen per User Group vermittelt werden, ist die Definition sehr wichtig und gleichzeitig nicht leicht.</a:t>
            </a:r>
          </a:p>
          <a:p>
            <a:pPr marL="36576" indent="0">
              <a:buNone/>
            </a:pPr>
            <a:r>
              <a:rPr lang="de-CH" dirty="0" smtClean="0"/>
              <a:t>Wir haben oft </a:t>
            </a:r>
          </a:p>
          <a:p>
            <a:r>
              <a:rPr lang="de-CH" dirty="0" smtClean="0"/>
              <a:t>eine Endnutzerrolle, </a:t>
            </a:r>
          </a:p>
          <a:p>
            <a:r>
              <a:rPr lang="de-CH" dirty="0" smtClean="0"/>
              <a:t>eine Lagerverwaltungsrolle</a:t>
            </a:r>
          </a:p>
          <a:p>
            <a:r>
              <a:rPr lang="de-CH" dirty="0" smtClean="0"/>
              <a:t>eine Administratorenrolle </a:t>
            </a:r>
          </a:p>
          <a:p>
            <a:r>
              <a:rPr lang="de-CH" dirty="0" smtClean="0"/>
              <a:t>eine Rolle pro externem Service,</a:t>
            </a:r>
          </a:p>
          <a:p>
            <a:pPr marL="36576" indent="0">
              <a:buNone/>
            </a:pPr>
            <a:r>
              <a:rPr lang="de-CH" dirty="0" smtClean="0"/>
              <a:t>aber wegen der unterschiedlichen Organisationsstrukturen in den Technologiebereichen  vervielfältigen sich die User Groups.</a:t>
            </a:r>
          </a:p>
          <a:p>
            <a:endParaRPr lang="de-CH" dirty="0" smtClean="0"/>
          </a:p>
          <a:p>
            <a:endParaRPr lang="de-CH" dirty="0" smtClean="0"/>
          </a:p>
          <a:p>
            <a:pPr marL="36576" indent="0">
              <a:buNone/>
            </a:pPr>
            <a:r>
              <a:rPr lang="de-CH" dirty="0" smtClean="0"/>
              <a:t>Wir hoffen, dass Infor in naher Zukunft ein modulareres System der Rollenverwaltung implementiert.</a:t>
            </a:r>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spTree>
    <p:extLst>
      <p:ext uri="{BB962C8B-B14F-4D97-AF65-F5344CB8AC3E}">
        <p14:creationId xmlns:p14="http://schemas.microsoft.com/office/powerpoint/2010/main" val="26065512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Work Orders – Das solide Kerngeschäft!</a:t>
            </a:r>
            <a:endParaRPr lang="de-CH" dirty="0"/>
          </a:p>
        </p:txBody>
      </p:sp>
      <p:sp>
        <p:nvSpPr>
          <p:cNvPr id="44" name="Content Placeholder 43"/>
          <p:cNvSpPr>
            <a:spLocks noGrp="1"/>
          </p:cNvSpPr>
          <p:nvPr>
            <p:ph idx="1"/>
          </p:nvPr>
        </p:nvSpPr>
        <p:spPr/>
        <p:txBody>
          <a:bodyPr/>
          <a:lstStyle/>
          <a:p>
            <a:endParaRPr lang="en-GB"/>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grpSp>
        <p:nvGrpSpPr>
          <p:cNvPr id="10" name="Group 9"/>
          <p:cNvGrpSpPr/>
          <p:nvPr/>
        </p:nvGrpSpPr>
        <p:grpSpPr>
          <a:xfrm>
            <a:off x="158663" y="1023546"/>
            <a:ext cx="7162800" cy="4491038"/>
            <a:chOff x="158663" y="1023546"/>
            <a:chExt cx="7162800" cy="4491038"/>
          </a:xfrm>
          <a:effectLst>
            <a:outerShdw blurRad="63500" sx="102000" sy="102000" algn="ctr" rotWithShape="0">
              <a:prstClr val="black">
                <a:alpha val="40000"/>
              </a:prstClr>
            </a:outerShdw>
          </a:effectLst>
        </p:grpSpPr>
        <p:pic>
          <p:nvPicPr>
            <p:cNvPr id="7" name="Picture 6"/>
            <p:cNvPicPr>
              <a:picLocks noChangeAspect="1"/>
            </p:cNvPicPr>
            <p:nvPr/>
          </p:nvPicPr>
          <p:blipFill>
            <a:blip r:embed="rId2"/>
            <a:stretch>
              <a:fillRect/>
            </a:stretch>
          </p:blipFill>
          <p:spPr>
            <a:xfrm>
              <a:off x="158663" y="1023546"/>
              <a:ext cx="7162800" cy="4491038"/>
            </a:xfrm>
            <a:prstGeom prst="rect">
              <a:avLst/>
            </a:prstGeom>
          </p:spPr>
        </p:pic>
        <p:sp>
          <p:nvSpPr>
            <p:cNvPr id="8" name="Rectangle 7"/>
            <p:cNvSpPr/>
            <p:nvPr/>
          </p:nvSpPr>
          <p:spPr>
            <a:xfrm>
              <a:off x="233516" y="1753483"/>
              <a:ext cx="499257"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grpSp>
      <p:grpSp>
        <p:nvGrpSpPr>
          <p:cNvPr id="16" name="Group 15"/>
          <p:cNvGrpSpPr/>
          <p:nvPr/>
        </p:nvGrpSpPr>
        <p:grpSpPr>
          <a:xfrm>
            <a:off x="502531" y="1125609"/>
            <a:ext cx="7162800" cy="4476750"/>
            <a:chOff x="732773" y="1025308"/>
            <a:chExt cx="7162800" cy="4476750"/>
          </a:xfrm>
          <a:effectLst>
            <a:outerShdw blurRad="63500" sx="102000" sy="102000" algn="ctr" rotWithShape="0">
              <a:prstClr val="black">
                <a:alpha val="40000"/>
              </a:prstClr>
            </a:outerShdw>
          </a:effectLst>
        </p:grpSpPr>
        <p:pic>
          <p:nvPicPr>
            <p:cNvPr id="11" name="Picture 10"/>
            <p:cNvPicPr>
              <a:picLocks noChangeAspect="1"/>
            </p:cNvPicPr>
            <p:nvPr/>
          </p:nvPicPr>
          <p:blipFill>
            <a:blip r:embed="rId3"/>
            <a:stretch>
              <a:fillRect/>
            </a:stretch>
          </p:blipFill>
          <p:spPr>
            <a:xfrm>
              <a:off x="732773" y="1025308"/>
              <a:ext cx="7162800" cy="4476750"/>
            </a:xfrm>
            <a:prstGeom prst="rect">
              <a:avLst/>
            </a:prstGeom>
          </p:spPr>
        </p:pic>
        <p:sp>
          <p:nvSpPr>
            <p:cNvPr id="9" name="Rectangle 8"/>
            <p:cNvSpPr/>
            <p:nvPr/>
          </p:nvSpPr>
          <p:spPr>
            <a:xfrm>
              <a:off x="1269305" y="1749494"/>
              <a:ext cx="499257"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grpSp>
      <p:grpSp>
        <p:nvGrpSpPr>
          <p:cNvPr id="17" name="Group 16"/>
          <p:cNvGrpSpPr/>
          <p:nvPr/>
        </p:nvGrpSpPr>
        <p:grpSpPr>
          <a:xfrm>
            <a:off x="844293" y="1225187"/>
            <a:ext cx="7186613" cy="4038600"/>
            <a:chOff x="1324520" y="1025308"/>
            <a:chExt cx="7186613" cy="4038600"/>
          </a:xfrm>
          <a:effectLst>
            <a:outerShdw blurRad="63500" sx="102000" sy="102000" algn="ctr" rotWithShape="0">
              <a:prstClr val="black">
                <a:alpha val="40000"/>
              </a:prstClr>
            </a:outerShdw>
          </a:effectLst>
        </p:grpSpPr>
        <p:pic>
          <p:nvPicPr>
            <p:cNvPr id="15" name="Picture 14"/>
            <p:cNvPicPr>
              <a:picLocks noChangeAspect="1"/>
            </p:cNvPicPr>
            <p:nvPr/>
          </p:nvPicPr>
          <p:blipFill>
            <a:blip r:embed="rId4"/>
            <a:stretch>
              <a:fillRect/>
            </a:stretch>
          </p:blipFill>
          <p:spPr>
            <a:xfrm>
              <a:off x="1324520" y="1025308"/>
              <a:ext cx="7186613" cy="4038600"/>
            </a:xfrm>
            <a:prstGeom prst="rect">
              <a:avLst/>
            </a:prstGeom>
          </p:spPr>
        </p:pic>
        <p:sp>
          <p:nvSpPr>
            <p:cNvPr id="12" name="Rectangle 11"/>
            <p:cNvSpPr/>
            <p:nvPr/>
          </p:nvSpPr>
          <p:spPr>
            <a:xfrm>
              <a:off x="2906931" y="1747432"/>
              <a:ext cx="499257"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grpSp>
      <p:grpSp>
        <p:nvGrpSpPr>
          <p:cNvPr id="27" name="Group 26"/>
          <p:cNvGrpSpPr/>
          <p:nvPr/>
        </p:nvGrpSpPr>
        <p:grpSpPr>
          <a:xfrm>
            <a:off x="1200325" y="1325606"/>
            <a:ext cx="7167563" cy="4500563"/>
            <a:chOff x="1206903" y="1332184"/>
            <a:chExt cx="7167563" cy="4500563"/>
          </a:xfrm>
        </p:grpSpPr>
        <p:pic>
          <p:nvPicPr>
            <p:cNvPr id="18" name="Picture 17"/>
            <p:cNvPicPr>
              <a:picLocks noChangeAspect="1"/>
            </p:cNvPicPr>
            <p:nvPr/>
          </p:nvPicPr>
          <p:blipFill>
            <a:blip r:embed="rId5"/>
            <a:stretch>
              <a:fillRect/>
            </a:stretch>
          </p:blipFill>
          <p:spPr>
            <a:xfrm>
              <a:off x="1206903" y="1332184"/>
              <a:ext cx="7167563" cy="4500563"/>
            </a:xfrm>
            <a:prstGeom prst="rect">
              <a:avLst/>
            </a:prstGeom>
            <a:effectLst>
              <a:outerShdw blurRad="63500" sx="102000" sy="102000" algn="ctr" rotWithShape="0">
                <a:prstClr val="black">
                  <a:alpha val="40000"/>
                </a:prstClr>
              </a:outerShdw>
            </a:effectLst>
          </p:spPr>
        </p:pic>
        <p:sp>
          <p:nvSpPr>
            <p:cNvPr id="13" name="Rectangle 12"/>
            <p:cNvSpPr/>
            <p:nvPr/>
          </p:nvSpPr>
          <p:spPr>
            <a:xfrm>
              <a:off x="3746641" y="2039761"/>
              <a:ext cx="356681"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grpSp>
      <p:grpSp>
        <p:nvGrpSpPr>
          <p:cNvPr id="24" name="Group 23"/>
          <p:cNvGrpSpPr/>
          <p:nvPr/>
        </p:nvGrpSpPr>
        <p:grpSpPr>
          <a:xfrm>
            <a:off x="1543688" y="1422255"/>
            <a:ext cx="7191375" cy="4500563"/>
            <a:chOff x="2504354" y="1465026"/>
            <a:chExt cx="7191375" cy="4500563"/>
          </a:xfrm>
          <a:effectLst>
            <a:outerShdw blurRad="63500" sx="102000" sy="102000" algn="ctr" rotWithShape="0">
              <a:prstClr val="black">
                <a:alpha val="40000"/>
              </a:prstClr>
            </a:outerShdw>
          </a:effectLst>
        </p:grpSpPr>
        <p:pic>
          <p:nvPicPr>
            <p:cNvPr id="19" name="Picture 18"/>
            <p:cNvPicPr>
              <a:picLocks noChangeAspect="1"/>
            </p:cNvPicPr>
            <p:nvPr/>
          </p:nvPicPr>
          <p:blipFill>
            <a:blip r:embed="rId6"/>
            <a:stretch>
              <a:fillRect/>
            </a:stretch>
          </p:blipFill>
          <p:spPr>
            <a:xfrm>
              <a:off x="2504354" y="1465026"/>
              <a:ext cx="7191375" cy="4500563"/>
            </a:xfrm>
            <a:prstGeom prst="rect">
              <a:avLst/>
            </a:prstGeom>
          </p:spPr>
        </p:pic>
        <p:sp>
          <p:nvSpPr>
            <p:cNvPr id="14" name="Rectangle 13"/>
            <p:cNvSpPr/>
            <p:nvPr/>
          </p:nvSpPr>
          <p:spPr>
            <a:xfrm>
              <a:off x="5417922" y="2176730"/>
              <a:ext cx="645679"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grpSp>
      <p:grpSp>
        <p:nvGrpSpPr>
          <p:cNvPr id="25" name="Group 24"/>
          <p:cNvGrpSpPr/>
          <p:nvPr/>
        </p:nvGrpSpPr>
        <p:grpSpPr>
          <a:xfrm>
            <a:off x="1908189" y="1536464"/>
            <a:ext cx="7177088" cy="4491038"/>
            <a:chOff x="3156559" y="1613971"/>
            <a:chExt cx="7177088" cy="4491038"/>
          </a:xfrm>
          <a:effectLst>
            <a:outerShdw blurRad="63500" sx="102000" sy="102000" algn="ctr" rotWithShape="0">
              <a:prstClr val="black">
                <a:alpha val="40000"/>
              </a:prstClr>
            </a:outerShdw>
          </a:effectLst>
        </p:grpSpPr>
        <p:pic>
          <p:nvPicPr>
            <p:cNvPr id="20" name="Picture 19"/>
            <p:cNvPicPr>
              <a:picLocks noChangeAspect="1"/>
            </p:cNvPicPr>
            <p:nvPr/>
          </p:nvPicPr>
          <p:blipFill>
            <a:blip r:embed="rId7"/>
            <a:stretch>
              <a:fillRect/>
            </a:stretch>
          </p:blipFill>
          <p:spPr>
            <a:xfrm>
              <a:off x="3156559" y="1613971"/>
              <a:ext cx="7177088" cy="4491038"/>
            </a:xfrm>
            <a:prstGeom prst="rect">
              <a:avLst/>
            </a:prstGeom>
          </p:spPr>
        </p:pic>
        <p:sp>
          <p:nvSpPr>
            <p:cNvPr id="22" name="Rectangle 21"/>
            <p:cNvSpPr/>
            <p:nvPr/>
          </p:nvSpPr>
          <p:spPr>
            <a:xfrm>
              <a:off x="9097540" y="2349886"/>
              <a:ext cx="736931"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grpSp>
      <p:grpSp>
        <p:nvGrpSpPr>
          <p:cNvPr id="28" name="Group 27"/>
          <p:cNvGrpSpPr/>
          <p:nvPr/>
        </p:nvGrpSpPr>
        <p:grpSpPr>
          <a:xfrm>
            <a:off x="2260469" y="1634153"/>
            <a:ext cx="7181850" cy="4495800"/>
            <a:chOff x="2261990" y="1632346"/>
            <a:chExt cx="7181850" cy="4495800"/>
          </a:xfrm>
          <a:effectLst>
            <a:outerShdw blurRad="63500" sx="102000" sy="102000" algn="ctr" rotWithShape="0">
              <a:prstClr val="black">
                <a:alpha val="40000"/>
              </a:prstClr>
            </a:outerShdw>
          </a:effectLst>
        </p:grpSpPr>
        <p:pic>
          <p:nvPicPr>
            <p:cNvPr id="26" name="Picture 25"/>
            <p:cNvPicPr>
              <a:picLocks noChangeAspect="1"/>
            </p:cNvPicPr>
            <p:nvPr/>
          </p:nvPicPr>
          <p:blipFill>
            <a:blip r:embed="rId8"/>
            <a:stretch>
              <a:fillRect/>
            </a:stretch>
          </p:blipFill>
          <p:spPr>
            <a:xfrm>
              <a:off x="2261990" y="1632346"/>
              <a:ext cx="7181850" cy="4495800"/>
            </a:xfrm>
            <a:prstGeom prst="rect">
              <a:avLst/>
            </a:prstGeom>
          </p:spPr>
        </p:pic>
        <p:sp>
          <p:nvSpPr>
            <p:cNvPr id="23" name="Rectangle 22"/>
            <p:cNvSpPr/>
            <p:nvPr/>
          </p:nvSpPr>
          <p:spPr>
            <a:xfrm>
              <a:off x="7937770" y="2352799"/>
              <a:ext cx="931643"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grpSp>
      <p:grpSp>
        <p:nvGrpSpPr>
          <p:cNvPr id="31" name="Group 30"/>
          <p:cNvGrpSpPr/>
          <p:nvPr/>
        </p:nvGrpSpPr>
        <p:grpSpPr>
          <a:xfrm>
            <a:off x="2617131" y="1747056"/>
            <a:ext cx="7181850" cy="4500563"/>
            <a:chOff x="2618652" y="1738671"/>
            <a:chExt cx="7181850" cy="4500563"/>
          </a:xfrm>
          <a:effectLst>
            <a:outerShdw blurRad="63500" sx="102000" sy="102000" algn="ctr" rotWithShape="0">
              <a:prstClr val="black">
                <a:alpha val="40000"/>
              </a:prstClr>
            </a:outerShdw>
          </a:effectLst>
        </p:grpSpPr>
        <p:pic>
          <p:nvPicPr>
            <p:cNvPr id="29" name="Picture 28"/>
            <p:cNvPicPr>
              <a:picLocks noChangeAspect="1"/>
            </p:cNvPicPr>
            <p:nvPr/>
          </p:nvPicPr>
          <p:blipFill>
            <a:blip r:embed="rId9"/>
            <a:stretch>
              <a:fillRect/>
            </a:stretch>
          </p:blipFill>
          <p:spPr>
            <a:xfrm>
              <a:off x="2618652" y="1738671"/>
              <a:ext cx="7181850" cy="4500563"/>
            </a:xfrm>
            <a:prstGeom prst="rect">
              <a:avLst/>
            </a:prstGeom>
          </p:spPr>
        </p:pic>
        <p:sp>
          <p:nvSpPr>
            <p:cNvPr id="30" name="Rectangle 29"/>
            <p:cNvSpPr/>
            <p:nvPr/>
          </p:nvSpPr>
          <p:spPr>
            <a:xfrm>
              <a:off x="8433323" y="2456409"/>
              <a:ext cx="931643"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grpSp>
      <p:grpSp>
        <p:nvGrpSpPr>
          <p:cNvPr id="41" name="Group 40"/>
          <p:cNvGrpSpPr/>
          <p:nvPr/>
        </p:nvGrpSpPr>
        <p:grpSpPr>
          <a:xfrm>
            <a:off x="2967262" y="1860744"/>
            <a:ext cx="7181850" cy="4491038"/>
            <a:chOff x="2968783" y="1858937"/>
            <a:chExt cx="7181850" cy="4491038"/>
          </a:xfrm>
          <a:effectLst>
            <a:outerShdw blurRad="63500" sx="102000" sy="102000" algn="ctr" rotWithShape="0">
              <a:prstClr val="black">
                <a:alpha val="40000"/>
              </a:prstClr>
            </a:outerShdw>
          </a:effectLst>
        </p:grpSpPr>
        <p:pic>
          <p:nvPicPr>
            <p:cNvPr id="32" name="Picture 31"/>
            <p:cNvPicPr>
              <a:picLocks noChangeAspect="1"/>
            </p:cNvPicPr>
            <p:nvPr/>
          </p:nvPicPr>
          <p:blipFill>
            <a:blip r:embed="rId10"/>
            <a:stretch>
              <a:fillRect/>
            </a:stretch>
          </p:blipFill>
          <p:spPr>
            <a:xfrm>
              <a:off x="2968783" y="1858937"/>
              <a:ext cx="7181850" cy="4491038"/>
            </a:xfrm>
            <a:prstGeom prst="rect">
              <a:avLst/>
            </a:prstGeom>
          </p:spPr>
        </p:pic>
        <p:sp>
          <p:nvSpPr>
            <p:cNvPr id="33" name="Rectangle 32"/>
            <p:cNvSpPr/>
            <p:nvPr/>
          </p:nvSpPr>
          <p:spPr>
            <a:xfrm>
              <a:off x="8789985" y="2572396"/>
              <a:ext cx="931643"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grpSp>
      <p:grpSp>
        <p:nvGrpSpPr>
          <p:cNvPr id="40" name="Group 39"/>
          <p:cNvGrpSpPr/>
          <p:nvPr/>
        </p:nvGrpSpPr>
        <p:grpSpPr>
          <a:xfrm>
            <a:off x="3321231" y="1974171"/>
            <a:ext cx="7177088" cy="4495800"/>
            <a:chOff x="3323676" y="1970923"/>
            <a:chExt cx="7177088" cy="4495800"/>
          </a:xfrm>
          <a:effectLst>
            <a:outerShdw blurRad="63500" sx="102000" sy="102000" algn="ctr" rotWithShape="0">
              <a:prstClr val="black">
                <a:alpha val="40000"/>
              </a:prstClr>
            </a:outerShdw>
          </a:effectLst>
        </p:grpSpPr>
        <p:pic>
          <p:nvPicPr>
            <p:cNvPr id="35" name="Picture 34"/>
            <p:cNvPicPr>
              <a:picLocks noChangeAspect="1"/>
            </p:cNvPicPr>
            <p:nvPr/>
          </p:nvPicPr>
          <p:blipFill>
            <a:blip r:embed="rId11"/>
            <a:stretch>
              <a:fillRect/>
            </a:stretch>
          </p:blipFill>
          <p:spPr>
            <a:xfrm>
              <a:off x="3323676" y="1970923"/>
              <a:ext cx="7177088" cy="4495800"/>
            </a:xfrm>
            <a:prstGeom prst="rect">
              <a:avLst/>
            </a:prstGeom>
          </p:spPr>
        </p:pic>
        <p:sp>
          <p:nvSpPr>
            <p:cNvPr id="34" name="Rectangle 33"/>
            <p:cNvSpPr/>
            <p:nvPr/>
          </p:nvSpPr>
          <p:spPr>
            <a:xfrm>
              <a:off x="7580175" y="2687684"/>
              <a:ext cx="484414"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grpSp>
      <p:grpSp>
        <p:nvGrpSpPr>
          <p:cNvPr id="39" name="Group 38"/>
          <p:cNvGrpSpPr/>
          <p:nvPr/>
        </p:nvGrpSpPr>
        <p:grpSpPr>
          <a:xfrm>
            <a:off x="3669886" y="2081093"/>
            <a:ext cx="7181850" cy="4495800"/>
            <a:chOff x="2452597" y="2845017"/>
            <a:chExt cx="7181850" cy="4495800"/>
          </a:xfrm>
          <a:effectLst>
            <a:outerShdw blurRad="63500" sx="102000" sy="102000" algn="ctr" rotWithShape="0">
              <a:prstClr val="black">
                <a:alpha val="40000"/>
              </a:prstClr>
            </a:outerShdw>
          </a:effectLst>
        </p:grpSpPr>
        <p:pic>
          <p:nvPicPr>
            <p:cNvPr id="36" name="Picture 35"/>
            <p:cNvPicPr>
              <a:picLocks noChangeAspect="1"/>
            </p:cNvPicPr>
            <p:nvPr/>
          </p:nvPicPr>
          <p:blipFill>
            <a:blip r:embed="rId12"/>
            <a:stretch>
              <a:fillRect/>
            </a:stretch>
          </p:blipFill>
          <p:spPr>
            <a:xfrm>
              <a:off x="2452597" y="2845017"/>
              <a:ext cx="7181850" cy="4495800"/>
            </a:xfrm>
            <a:prstGeom prst="rect">
              <a:avLst/>
            </a:prstGeom>
          </p:spPr>
        </p:pic>
        <p:sp>
          <p:nvSpPr>
            <p:cNvPr id="37" name="Rectangle 36"/>
            <p:cNvSpPr/>
            <p:nvPr/>
          </p:nvSpPr>
          <p:spPr>
            <a:xfrm>
              <a:off x="7206633" y="3561778"/>
              <a:ext cx="619960" cy="203200"/>
            </a:xfrm>
            <a:prstGeom prst="rect">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grpSp>
    </p:spTree>
    <p:extLst>
      <p:ext uri="{BB962C8B-B14F-4D97-AF65-F5344CB8AC3E}">
        <p14:creationId xmlns:p14="http://schemas.microsoft.com/office/powerpoint/2010/main" val="1176616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Abnahmen</a:t>
            </a:r>
            <a:endParaRPr lang="de-CH" dirty="0"/>
          </a:p>
        </p:txBody>
      </p:sp>
      <p:sp>
        <p:nvSpPr>
          <p:cNvPr id="3" name="Content Placeholder 2"/>
          <p:cNvSpPr>
            <a:spLocks noGrp="1"/>
          </p:cNvSpPr>
          <p:nvPr>
            <p:ph idx="1"/>
          </p:nvPr>
        </p:nvSpPr>
        <p:spPr/>
        <p:txBody>
          <a:bodyPr/>
          <a:lstStyle/>
          <a:p>
            <a:pPr marL="36576" indent="0">
              <a:buNone/>
            </a:pPr>
            <a:r>
              <a:rPr lang="de-CH" dirty="0" smtClean="0"/>
              <a:t>Sämtliche Aktivitäten werden in der Form eines Arbeitsauftrags (Work Orders) dokumentiert:</a:t>
            </a:r>
          </a:p>
          <a:p>
            <a:endParaRPr lang="de-CH" dirty="0" smtClean="0"/>
          </a:p>
          <a:p>
            <a:r>
              <a:rPr lang="de-CH" dirty="0" smtClean="0"/>
              <a:t>Fertigungsschritte</a:t>
            </a:r>
          </a:p>
          <a:p>
            <a:r>
              <a:rPr lang="de-CH" dirty="0" smtClean="0"/>
              <a:t>Abnahmen</a:t>
            </a:r>
          </a:p>
          <a:p>
            <a:r>
              <a:rPr lang="de-CH" dirty="0" smtClean="0"/>
              <a:t>Instandhaltungen</a:t>
            </a:r>
          </a:p>
          <a:p>
            <a:r>
              <a:rPr lang="de-CH" dirty="0" smtClean="0"/>
              <a:t>Inspektionen </a:t>
            </a:r>
          </a:p>
          <a:p>
            <a:r>
              <a:rPr lang="de-CH" dirty="0" smtClean="0"/>
              <a:t>etc.</a:t>
            </a:r>
          </a:p>
          <a:p>
            <a:endParaRPr lang="de-CH" dirty="0" smtClean="0"/>
          </a:p>
          <a:p>
            <a:pPr marL="36576" indent="0">
              <a:buNone/>
            </a:pPr>
            <a:r>
              <a:rPr lang="de-CH" dirty="0" smtClean="0"/>
              <a:t>Unterschieden wird per WO-Type und WO-Klasse</a:t>
            </a:r>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p:spTree>
    <p:extLst>
      <p:ext uri="{BB962C8B-B14F-4D97-AF65-F5344CB8AC3E}">
        <p14:creationId xmlns:p14="http://schemas.microsoft.com/office/powerpoint/2010/main" val="26308743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CH" smtClean="0"/>
              <a:t>Freigaben von  Maintenance Plänen + Wartungsergebnissen</a:t>
            </a:r>
            <a:endParaRPr lang="de-CH" dirty="0"/>
          </a:p>
        </p:txBody>
      </p:sp>
      <p:sp>
        <p:nvSpPr>
          <p:cNvPr id="3" name="Content Placeholder 2"/>
          <p:cNvSpPr>
            <a:spLocks noGrp="1"/>
          </p:cNvSpPr>
          <p:nvPr>
            <p:ph idx="1"/>
          </p:nvPr>
        </p:nvSpPr>
        <p:spPr/>
        <p:txBody>
          <a:bodyPr/>
          <a:lstStyle/>
          <a:p>
            <a:r>
              <a:rPr lang="de-CH" smtClean="0"/>
              <a:t>Maintenance Pläne werden von den Technologiebereichen verwaltet. Freigaben und Revisionen werden nicht genutzt.</a:t>
            </a:r>
          </a:p>
          <a:p>
            <a:endParaRPr lang="de-CH" smtClean="0"/>
          </a:p>
          <a:p>
            <a:r>
              <a:rPr lang="de-CH" smtClean="0"/>
              <a:t>Wartungsergebnisse werden per Arbeitsfluss Status akzeptiert, zur Zahlung freigegeben, abgelehnt etc.</a:t>
            </a:r>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31513713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CH" smtClean="0"/>
              <a:t>Einbindung externer Dienstleister in das System</a:t>
            </a:r>
            <a:endParaRPr lang="de-CH" dirty="0"/>
          </a:p>
        </p:txBody>
      </p:sp>
      <p:sp>
        <p:nvSpPr>
          <p:cNvPr id="3" name="Content Placeholder 2"/>
          <p:cNvSpPr>
            <a:spLocks noGrp="1"/>
          </p:cNvSpPr>
          <p:nvPr>
            <p:ph idx="1"/>
          </p:nvPr>
        </p:nvSpPr>
        <p:spPr/>
        <p:txBody>
          <a:bodyPr/>
          <a:lstStyle/>
          <a:p>
            <a:r>
              <a:rPr lang="de-CH" dirty="0" smtClean="0"/>
              <a:t>Wir haben mehrere Dienstleister, die das System verwenden, wenn es der jeweilige Wartungsvertrag vorsieht oder vorschreibt.</a:t>
            </a:r>
          </a:p>
          <a:p>
            <a:endParaRPr lang="de-CH" dirty="0" smtClean="0"/>
          </a:p>
          <a:p>
            <a:r>
              <a:rPr lang="de-CH" dirty="0" smtClean="0"/>
              <a:t>In einigen Fällen wird Infor EAM genutzt, um die Leistungen des Dienstleisters entweder auf Stundenbasis oder auf der Basis von Standard-Aktivitäten abzurechnen.</a:t>
            </a:r>
          </a:p>
          <a:p>
            <a:endParaRPr lang="de-CH" dirty="0" smtClean="0"/>
          </a:p>
          <a:p>
            <a:pPr marL="36576" indent="0">
              <a:buNone/>
            </a:pPr>
            <a:r>
              <a:rPr lang="de-CH" dirty="0" smtClean="0"/>
              <a:t>Siehe Beispiel </a:t>
            </a:r>
            <a:r>
              <a:rPr lang="de-CH" dirty="0" err="1" smtClean="0"/>
              <a:t>Kryotechnik</a:t>
            </a:r>
            <a:r>
              <a:rPr lang="de-CH" dirty="0" smtClean="0"/>
              <a:t> – Thomas Ytterdal</a:t>
            </a:r>
          </a:p>
          <a:p>
            <a:endParaRPr lang="de-CH" dirty="0" smtClean="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spTree>
    <p:extLst>
      <p:ext uri="{BB962C8B-B14F-4D97-AF65-F5344CB8AC3E}">
        <p14:creationId xmlns:p14="http://schemas.microsoft.com/office/powerpoint/2010/main" val="20766837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Shutdown Planung</a:t>
            </a:r>
            <a:endParaRPr lang="de-CH" dirty="0"/>
          </a:p>
        </p:txBody>
      </p:sp>
      <p:sp>
        <p:nvSpPr>
          <p:cNvPr id="3" name="Content Placeholder 2"/>
          <p:cNvSpPr>
            <a:spLocks noGrp="1"/>
          </p:cNvSpPr>
          <p:nvPr>
            <p:ph idx="1"/>
          </p:nvPr>
        </p:nvSpPr>
        <p:spPr/>
        <p:txBody>
          <a:bodyPr/>
          <a:lstStyle/>
          <a:p>
            <a:r>
              <a:rPr lang="de-CH" smtClean="0"/>
              <a:t>Die Planung beschränkt sich oft auf das gezielte Freigeben von PM Wartungsplan Arbeitsaufträgen.</a:t>
            </a:r>
          </a:p>
          <a:p>
            <a:endParaRPr lang="de-CH" smtClean="0"/>
          </a:p>
          <a:p>
            <a:r>
              <a:rPr lang="de-CH" smtClean="0"/>
              <a:t>In anderen Bereichen werden Arbeitsaufträge in Excel vorbereitet und per Upload ins System geladen.</a:t>
            </a:r>
          </a:p>
          <a:p>
            <a:endParaRPr lang="de-CH" smtClean="0"/>
          </a:p>
          <a:p>
            <a:r>
              <a:rPr lang="de-CH" smtClean="0"/>
              <a:t>Da wir keine Vollzeit-Disponenten haben, nutzen wir die Planungstools in Infor EAM nicht.</a:t>
            </a:r>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spTree>
    <p:extLst>
      <p:ext uri="{BB962C8B-B14F-4D97-AF65-F5344CB8AC3E}">
        <p14:creationId xmlns:p14="http://schemas.microsoft.com/office/powerpoint/2010/main" val="1681670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Disposition</a:t>
            </a:r>
            <a:endParaRPr lang="de-CH" dirty="0"/>
          </a:p>
        </p:txBody>
      </p:sp>
      <p:sp>
        <p:nvSpPr>
          <p:cNvPr id="3" name="Content Placeholder 2"/>
          <p:cNvSpPr>
            <a:spLocks noGrp="1"/>
          </p:cNvSpPr>
          <p:nvPr>
            <p:ph idx="1"/>
          </p:nvPr>
        </p:nvSpPr>
        <p:spPr/>
        <p:txBody>
          <a:bodyPr/>
          <a:lstStyle/>
          <a:p>
            <a:pPr marL="36576" indent="0">
              <a:buNone/>
            </a:pPr>
            <a:r>
              <a:rPr lang="de-CH" dirty="0" smtClean="0"/>
              <a:t>Im CERN wird in vielen Fällen nach dem </a:t>
            </a:r>
            <a:r>
              <a:rPr lang="de-CH" dirty="0" err="1" smtClean="0"/>
              <a:t>Sebstbedienungs</a:t>
            </a:r>
            <a:r>
              <a:rPr lang="de-CH" dirty="0" smtClean="0"/>
              <a:t>-Prinzip disponiert. </a:t>
            </a:r>
            <a:br>
              <a:rPr lang="de-CH" dirty="0" smtClean="0"/>
            </a:br>
            <a:r>
              <a:rPr lang="de-CH" dirty="0" smtClean="0"/>
              <a:t>Arbeitsaufträge werden automatisch oder vom Disponenten der zuständigen Serviceeinheit (Department) zugeteilt. Die Serviceeinheiten sind kleine Teams in denen sich die Servicemitarbeiter entweder selbst die Aufgaben aus der Auftragsliste nehmen oder der Teamleiter vergibt die Aufgaben tageweise oder wochenweise.</a:t>
            </a:r>
          </a:p>
          <a:p>
            <a:endParaRPr lang="de-CH" dirty="0" smtClean="0"/>
          </a:p>
          <a:p>
            <a:pPr marL="36576" indent="0">
              <a:buNone/>
            </a:pPr>
            <a:r>
              <a:rPr lang="de-CH" dirty="0" smtClean="0"/>
              <a:t>Bei externen Dienstleistern sind die Prioritäten und Reaktionszeiten im Wartungsvertrag festgelegt.</a:t>
            </a:r>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26</a:t>
            </a:fld>
            <a:endParaRPr lang="en-US" dirty="0"/>
          </a:p>
        </p:txBody>
      </p:sp>
    </p:spTree>
    <p:extLst>
      <p:ext uri="{BB962C8B-B14F-4D97-AF65-F5344CB8AC3E}">
        <p14:creationId xmlns:p14="http://schemas.microsoft.com/office/powerpoint/2010/main" val="11951001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System Performance</a:t>
            </a:r>
            <a:endParaRPr lang="de-CH" dirty="0"/>
          </a:p>
        </p:txBody>
      </p:sp>
      <p:sp>
        <p:nvSpPr>
          <p:cNvPr id="3" name="Content Placeholder 2"/>
          <p:cNvSpPr>
            <a:spLocks noGrp="1"/>
          </p:cNvSpPr>
          <p:nvPr>
            <p:ph idx="1"/>
          </p:nvPr>
        </p:nvSpPr>
        <p:spPr/>
        <p:txBody>
          <a:bodyPr/>
          <a:lstStyle/>
          <a:p>
            <a:r>
              <a:rPr lang="de-CH" dirty="0" smtClean="0"/>
              <a:t>An normalen Tagen sind 70-90 Nutzer in Infor EAM eingeloggt. Ca. XXX Nutzer greifen per Webservice-Applikationen auf Daten zu.</a:t>
            </a:r>
          </a:p>
          <a:p>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spTree>
    <p:extLst>
      <p:ext uri="{BB962C8B-B14F-4D97-AF65-F5344CB8AC3E}">
        <p14:creationId xmlns:p14="http://schemas.microsoft.com/office/powerpoint/2010/main" val="40947990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Systemschwächen</a:t>
            </a:r>
            <a:endParaRPr lang="de-CH" dirty="0"/>
          </a:p>
        </p:txBody>
      </p:sp>
      <p:sp>
        <p:nvSpPr>
          <p:cNvPr id="3" name="Content Placeholder 2"/>
          <p:cNvSpPr>
            <a:spLocks noGrp="1"/>
          </p:cNvSpPr>
          <p:nvPr>
            <p:ph idx="1"/>
          </p:nvPr>
        </p:nvSpPr>
        <p:spPr/>
        <p:txBody>
          <a:bodyPr/>
          <a:lstStyle/>
          <a:p>
            <a:r>
              <a:rPr lang="de-CH" dirty="0" smtClean="0"/>
              <a:t>Das System ist sehr zuverlässig. Wir hatten in den letzten Jahren praktisch keinen Ausfall wegen Infor EAM.</a:t>
            </a:r>
          </a:p>
          <a:p>
            <a:endParaRPr lang="de-CH" dirty="0" smtClean="0"/>
          </a:p>
          <a:p>
            <a:r>
              <a:rPr lang="de-CH" dirty="0" smtClean="0"/>
              <a:t>In seltenen Fällen kommt es zu einem Time Out bei ausgefallenen Funktionen (z.B. Löschen einer User Group), der aber nur den eingeloggten Nutzer betrifft.</a:t>
            </a:r>
          </a:p>
          <a:p>
            <a:endParaRPr lang="de-CH" dirty="0" smtClean="0"/>
          </a:p>
          <a:p>
            <a:r>
              <a:rPr lang="de-CH" dirty="0" smtClean="0"/>
              <a:t>Störungen werden bei uns im Wesentlichen durch direkte Datenbankzugriffe, durch Störungen im SSO System oder durch allgemeine Netzwerkstörungen verursacht.</a:t>
            </a:r>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spTree>
    <p:extLst>
      <p:ext uri="{BB962C8B-B14F-4D97-AF65-F5344CB8AC3E}">
        <p14:creationId xmlns:p14="http://schemas.microsoft.com/office/powerpoint/2010/main" val="24040106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CH" smtClean="0"/>
              <a:t>Erfahrungsberichte verschiedener Benutzerrollen – Manager, Maintenance Planer, Techniker…</a:t>
            </a:r>
            <a:endParaRPr lang="de-CH" dirty="0"/>
          </a:p>
        </p:txBody>
      </p:sp>
      <p:sp>
        <p:nvSpPr>
          <p:cNvPr id="3" name="Content Placeholder 2"/>
          <p:cNvSpPr>
            <a:spLocks noGrp="1"/>
          </p:cNvSpPr>
          <p:nvPr>
            <p:ph idx="1"/>
          </p:nvPr>
        </p:nvSpPr>
        <p:spPr/>
        <p:txBody>
          <a:bodyPr/>
          <a:lstStyle/>
          <a:p>
            <a:pPr marL="36576" indent="0">
              <a:buNone/>
            </a:pPr>
            <a:r>
              <a:rPr lang="de-CH" dirty="0" smtClean="0"/>
              <a:t>Drei Vorträge von Maintenance Managern heute Nachmittag.</a:t>
            </a:r>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29</a:t>
            </a:fld>
            <a:endParaRPr lang="en-US" dirty="0"/>
          </a:p>
        </p:txBody>
      </p:sp>
    </p:spTree>
    <p:extLst>
      <p:ext uri="{BB962C8B-B14F-4D97-AF65-F5344CB8AC3E}">
        <p14:creationId xmlns:p14="http://schemas.microsoft.com/office/powerpoint/2010/main" val="1711209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normAutofit/>
          </a:bodyPr>
          <a:lstStyle/>
          <a:p>
            <a:r>
              <a:rPr lang="fr-CH" sz="3200" dirty="0" smtClean="0"/>
              <a:t>Bayer </a:t>
            </a:r>
            <a:r>
              <a:rPr lang="fr-CH" sz="3200" dirty="0" err="1" smtClean="0"/>
              <a:t>Bitterfeld</a:t>
            </a:r>
            <a:r>
              <a:rPr lang="fr-CH" sz="3200" dirty="0" smtClean="0"/>
              <a:t> </a:t>
            </a:r>
            <a:r>
              <a:rPr lang="fr-CH" sz="3200" dirty="0" err="1" smtClean="0"/>
              <a:t>Fragen</a:t>
            </a:r>
            <a:endParaRPr lang="en-GB" sz="3200" dirty="0"/>
          </a:p>
        </p:txBody>
      </p:sp>
      <p:sp>
        <p:nvSpPr>
          <p:cNvPr id="10" name="Content Placeholder 9"/>
          <p:cNvSpPr>
            <a:spLocks noGrp="1"/>
          </p:cNvSpPr>
          <p:nvPr>
            <p:ph sz="half" idx="1"/>
          </p:nvPr>
        </p:nvSpPr>
        <p:spPr/>
        <p:txBody>
          <a:bodyPr>
            <a:normAutofit fontScale="47500" lnSpcReduction="20000"/>
          </a:bodyPr>
          <a:lstStyle/>
          <a:p>
            <a:pPr marL="36576" lvl="0" indent="0">
              <a:buNone/>
            </a:pPr>
            <a:r>
              <a:rPr lang="de-CH" dirty="0" smtClean="0"/>
              <a:t>1. Asset-Maintenance</a:t>
            </a:r>
          </a:p>
          <a:p>
            <a:pPr lvl="1"/>
            <a:r>
              <a:rPr lang="de-CH" dirty="0" smtClean="0"/>
              <a:t>Aufbau einer Asset Struktur, Flexibilität</a:t>
            </a:r>
          </a:p>
          <a:p>
            <a:pPr lvl="1"/>
            <a:r>
              <a:rPr lang="de-CH" dirty="0" smtClean="0"/>
              <a:t>Zeitlicher Pflegeaufwand, Ressourcenbedarf</a:t>
            </a:r>
          </a:p>
          <a:p>
            <a:pPr lvl="1"/>
            <a:r>
              <a:rPr lang="de-CH" dirty="0" smtClean="0"/>
              <a:t>Notwendiges Team, Akzeptanz, </a:t>
            </a:r>
            <a:br>
              <a:rPr lang="de-CH" dirty="0" smtClean="0"/>
            </a:br>
            <a:r>
              <a:rPr lang="de-CH" dirty="0" smtClean="0"/>
              <a:t>benötigtes </a:t>
            </a:r>
            <a:r>
              <a:rPr lang="de-CH" dirty="0" err="1" smtClean="0"/>
              <a:t>Know</a:t>
            </a:r>
            <a:r>
              <a:rPr lang="de-CH" dirty="0" smtClean="0"/>
              <a:t> </a:t>
            </a:r>
            <a:r>
              <a:rPr lang="de-CH" dirty="0" err="1" smtClean="0"/>
              <a:t>How</a:t>
            </a:r>
            <a:endParaRPr lang="de-CH" dirty="0" smtClean="0"/>
          </a:p>
          <a:p>
            <a:pPr lvl="1"/>
            <a:r>
              <a:rPr lang="de-CH" dirty="0" smtClean="0"/>
              <a:t>Ersatzteilverwaltung</a:t>
            </a:r>
          </a:p>
          <a:p>
            <a:pPr lvl="1"/>
            <a:r>
              <a:rPr lang="de-CH" dirty="0" smtClean="0"/>
              <a:t>SAP Anbindung ?</a:t>
            </a:r>
          </a:p>
          <a:p>
            <a:pPr lvl="1"/>
            <a:r>
              <a:rPr lang="de-CH" dirty="0" smtClean="0"/>
              <a:t>Maintenance Planung</a:t>
            </a:r>
          </a:p>
          <a:p>
            <a:pPr lvl="1"/>
            <a:r>
              <a:rPr lang="de-CH" dirty="0" smtClean="0"/>
              <a:t>KPIs + individuelle Dashboards pro Rolle</a:t>
            </a:r>
          </a:p>
          <a:p>
            <a:pPr lvl="1"/>
            <a:r>
              <a:rPr lang="de-CH" dirty="0" smtClean="0"/>
              <a:t>Sinnvolles Rollenkonzept</a:t>
            </a:r>
          </a:p>
          <a:p>
            <a:pPr lvl="1"/>
            <a:r>
              <a:rPr lang="de-CH" dirty="0" smtClean="0"/>
              <a:t>Work Orders</a:t>
            </a:r>
          </a:p>
          <a:p>
            <a:pPr lvl="1"/>
            <a:r>
              <a:rPr lang="de-CH" dirty="0" smtClean="0"/>
              <a:t>Abnahmen</a:t>
            </a:r>
          </a:p>
          <a:p>
            <a:pPr lvl="1"/>
            <a:r>
              <a:rPr lang="de-CH" dirty="0" smtClean="0"/>
              <a:t>Freigaben von  Maintenance Plänen + Wartungsergebnissen</a:t>
            </a:r>
          </a:p>
          <a:p>
            <a:pPr lvl="1"/>
            <a:r>
              <a:rPr lang="de-CH" dirty="0" smtClean="0"/>
              <a:t>Einbindung externer Dienstleister in das System</a:t>
            </a:r>
          </a:p>
          <a:p>
            <a:pPr lvl="1"/>
            <a:r>
              <a:rPr lang="de-CH" dirty="0" err="1" smtClean="0"/>
              <a:t>Shutdown</a:t>
            </a:r>
            <a:r>
              <a:rPr lang="de-CH" dirty="0" smtClean="0"/>
              <a:t> Planung ?</a:t>
            </a:r>
          </a:p>
          <a:p>
            <a:pPr lvl="1"/>
            <a:r>
              <a:rPr lang="de-CH" dirty="0" smtClean="0"/>
              <a:t>System Performance</a:t>
            </a:r>
          </a:p>
          <a:p>
            <a:pPr lvl="1"/>
            <a:r>
              <a:rPr lang="de-CH" dirty="0" smtClean="0"/>
              <a:t>Systemschwächen ?</a:t>
            </a:r>
          </a:p>
          <a:p>
            <a:pPr lvl="1"/>
            <a:r>
              <a:rPr lang="de-CH" dirty="0" smtClean="0"/>
              <a:t>Erfahrungsberichte verschiedener Benutzerrollen – Manager, Maintenance Planer, Techniker…</a:t>
            </a:r>
          </a:p>
          <a:p>
            <a:pPr lvl="1"/>
            <a:endParaRPr lang="de-CH" dirty="0" smtClean="0"/>
          </a:p>
          <a:p>
            <a:pPr marL="36576" lvl="0" indent="0">
              <a:buNone/>
            </a:pPr>
            <a:r>
              <a:rPr lang="de-CH" dirty="0" smtClean="0"/>
              <a:t>2. Mobile Maintenance</a:t>
            </a:r>
          </a:p>
          <a:p>
            <a:pPr lvl="1"/>
            <a:r>
              <a:rPr lang="de-CH" dirty="0" smtClean="0"/>
              <a:t>Papierlose Maintenance – möglich?</a:t>
            </a:r>
          </a:p>
          <a:p>
            <a:pPr lvl="1"/>
            <a:r>
              <a:rPr lang="de-CH" dirty="0" smtClean="0"/>
              <a:t>Abschätzung der Zeiteinsparung durch papierlose Maintenance</a:t>
            </a:r>
          </a:p>
          <a:p>
            <a:pPr lvl="1"/>
            <a:endParaRPr lang="de-CH" dirty="0"/>
          </a:p>
        </p:txBody>
      </p:sp>
      <p:sp>
        <p:nvSpPr>
          <p:cNvPr id="11" name="Content Placeholder 10"/>
          <p:cNvSpPr>
            <a:spLocks noGrp="1"/>
          </p:cNvSpPr>
          <p:nvPr>
            <p:ph sz="half" idx="2"/>
          </p:nvPr>
        </p:nvSpPr>
        <p:spPr/>
        <p:txBody>
          <a:bodyPr>
            <a:normAutofit fontScale="47500" lnSpcReduction="20000"/>
          </a:bodyPr>
          <a:lstStyle/>
          <a:p>
            <a:pPr marL="36576" lvl="0" indent="0">
              <a:buNone/>
            </a:pPr>
            <a:r>
              <a:rPr lang="de-CH" dirty="0" smtClean="0"/>
              <a:t>3. Facility Management</a:t>
            </a:r>
          </a:p>
          <a:p>
            <a:pPr lvl="1"/>
            <a:r>
              <a:rPr lang="de-CH" dirty="0" smtClean="0"/>
              <a:t>Reinigungsmanagement mit externen Firmen</a:t>
            </a:r>
          </a:p>
          <a:p>
            <a:pPr lvl="1"/>
            <a:r>
              <a:rPr lang="de-CH" dirty="0" smtClean="0"/>
              <a:t>Vertragsmanagement</a:t>
            </a:r>
          </a:p>
          <a:p>
            <a:pPr lvl="1"/>
            <a:r>
              <a:rPr lang="de-CH" dirty="0" smtClean="0"/>
              <a:t>Flächenpläne</a:t>
            </a:r>
          </a:p>
          <a:p>
            <a:pPr lvl="1"/>
            <a:r>
              <a:rPr lang="de-CH" dirty="0" smtClean="0"/>
              <a:t>Flächenarten basierte Reinigungspläne + Kosten</a:t>
            </a:r>
          </a:p>
          <a:p>
            <a:pPr lvl="1"/>
            <a:r>
              <a:rPr lang="de-CH" dirty="0" smtClean="0"/>
              <a:t>KPIs</a:t>
            </a:r>
          </a:p>
          <a:p>
            <a:pPr lvl="1"/>
            <a:r>
              <a:rPr lang="de-CH" dirty="0" smtClean="0"/>
              <a:t>Erstellung und Abarbeitung von Reinigungsplänen</a:t>
            </a:r>
          </a:p>
          <a:p>
            <a:pPr lvl="1"/>
            <a:r>
              <a:rPr lang="de-CH" dirty="0" smtClean="0"/>
              <a:t>Freigaben</a:t>
            </a:r>
          </a:p>
          <a:p>
            <a:pPr marL="36576" lvl="0" indent="0">
              <a:buNone/>
            </a:pPr>
            <a:r>
              <a:rPr lang="de-CH" dirty="0" smtClean="0"/>
              <a:t>4. IT</a:t>
            </a:r>
          </a:p>
          <a:p>
            <a:pPr lvl="1"/>
            <a:r>
              <a:rPr lang="de-CH" dirty="0" smtClean="0"/>
              <a:t>Hosting Ansatz (extern oder eigenes Data-Center)</a:t>
            </a:r>
          </a:p>
          <a:p>
            <a:pPr lvl="1"/>
            <a:r>
              <a:rPr lang="de-CH" dirty="0" smtClean="0"/>
              <a:t>Preis- Leistungsverhältnis / - Zufriedenheit mit Services und Verfügbarkeit</a:t>
            </a:r>
          </a:p>
          <a:p>
            <a:pPr lvl="1"/>
            <a:r>
              <a:rPr lang="de-CH" dirty="0" smtClean="0"/>
              <a:t>System Aktualität</a:t>
            </a:r>
          </a:p>
          <a:p>
            <a:pPr lvl="1"/>
            <a:r>
              <a:rPr lang="de-CH" dirty="0" smtClean="0"/>
              <a:t>Response auf Änderungsvorschläge / Verbesserungsvorschläge</a:t>
            </a:r>
          </a:p>
          <a:p>
            <a:pPr lvl="1"/>
            <a:r>
              <a:rPr lang="de-CH" dirty="0" smtClean="0"/>
              <a:t>Systemschwächen ?</a:t>
            </a:r>
          </a:p>
          <a:p>
            <a:endParaRPr lang="de-CH" dirty="0"/>
          </a:p>
        </p:txBody>
      </p:sp>
      <p:sp>
        <p:nvSpPr>
          <p:cNvPr id="3" name="Date Placeholder 2"/>
          <p:cNvSpPr>
            <a:spLocks noGrp="1"/>
          </p:cNvSpPr>
          <p:nvPr>
            <p:ph type="dt" sz="half" idx="10"/>
          </p:nvPr>
        </p:nvSpPr>
        <p:spPr/>
        <p:txBody>
          <a:bodyPr/>
          <a:lstStyle/>
          <a:p>
            <a:r>
              <a:rPr lang="de-DE" smtClean="0"/>
              <a:t>30.01.2020</a:t>
            </a:r>
            <a:endParaRPr lang="en-US" dirty="0"/>
          </a:p>
        </p:txBody>
      </p:sp>
      <p:sp>
        <p:nvSpPr>
          <p:cNvPr id="4" name="Footer Placeholder 3"/>
          <p:cNvSpPr>
            <a:spLocks noGrp="1"/>
          </p:cNvSpPr>
          <p:nvPr>
            <p:ph type="ftr" sz="quarter" idx="3"/>
          </p:nvPr>
        </p:nvSpPr>
        <p:spPr/>
        <p:txBody>
          <a:bodyPr/>
          <a:lstStyle/>
          <a:p>
            <a:r>
              <a:rPr lang="en-US" smtClean="0"/>
              <a:t>EDMS 2316963   Indico 877527</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11038455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2278698"/>
            <a:ext cx="7467600" cy="1143000"/>
          </a:xfrm>
        </p:spPr>
        <p:txBody>
          <a:bodyPr/>
          <a:lstStyle/>
          <a:p>
            <a:pPr algn="ctr"/>
            <a:r>
              <a:rPr lang="de-CH" dirty="0" smtClean="0"/>
              <a:t>2. Mobile Maintenance</a:t>
            </a:r>
            <a:endParaRPr lang="de-CH" dirty="0"/>
          </a:p>
        </p:txBody>
      </p:sp>
      <p:sp>
        <p:nvSpPr>
          <p:cNvPr id="5" name="Date Placeholder 4"/>
          <p:cNvSpPr>
            <a:spLocks noGrp="1"/>
          </p:cNvSpPr>
          <p:nvPr>
            <p:ph type="dt" sz="half" idx="10"/>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30</a:t>
            </a:fld>
            <a:endParaRPr lang="en-US" dirty="0"/>
          </a:p>
        </p:txBody>
      </p:sp>
    </p:spTree>
    <p:extLst>
      <p:ext uri="{BB962C8B-B14F-4D97-AF65-F5344CB8AC3E}">
        <p14:creationId xmlns:p14="http://schemas.microsoft.com/office/powerpoint/2010/main" val="4352164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Papierlose Maintenance – möglich?</a:t>
            </a:r>
            <a:endParaRPr lang="de-CH" dirty="0"/>
          </a:p>
        </p:txBody>
      </p:sp>
      <p:sp>
        <p:nvSpPr>
          <p:cNvPr id="3" name="Content Placeholder 2"/>
          <p:cNvSpPr>
            <a:spLocks noGrp="1"/>
          </p:cNvSpPr>
          <p:nvPr>
            <p:ph idx="1"/>
          </p:nvPr>
        </p:nvSpPr>
        <p:spPr>
          <a:xfrm>
            <a:off x="457200" y="1325606"/>
            <a:ext cx="4312920" cy="4667421"/>
          </a:xfrm>
        </p:spPr>
        <p:txBody>
          <a:bodyPr>
            <a:normAutofit/>
          </a:bodyPr>
          <a:lstStyle/>
          <a:p>
            <a:pPr marL="36576" indent="0">
              <a:buNone/>
            </a:pPr>
            <a:r>
              <a:rPr lang="de-CH" dirty="0" smtClean="0"/>
              <a:t>Unbedingt! Vorbedingung mobile Plattform</a:t>
            </a:r>
          </a:p>
          <a:p>
            <a:endParaRPr lang="de-CH" dirty="0" smtClean="0"/>
          </a:p>
          <a:p>
            <a:pPr marL="36576" indent="0">
              <a:buNone/>
            </a:pPr>
            <a:r>
              <a:rPr lang="de-CH" dirty="0" smtClean="0"/>
              <a:t>Wir bieten den Nutzern folgende Lösungen</a:t>
            </a:r>
          </a:p>
          <a:p>
            <a:r>
              <a:rPr lang="de-CH" dirty="0" smtClean="0"/>
              <a:t>Infor EAM Mobile </a:t>
            </a:r>
            <a:r>
              <a:rPr lang="de-CH" dirty="0" err="1" smtClean="0"/>
              <a:t>Disconnected</a:t>
            </a:r>
            <a:r>
              <a:rPr lang="de-CH" dirty="0" smtClean="0"/>
              <a:t/>
            </a:r>
            <a:br>
              <a:rPr lang="de-CH" dirty="0" smtClean="0"/>
            </a:br>
            <a:r>
              <a:rPr lang="de-CH" dirty="0" smtClean="0"/>
              <a:t>(Tablet)</a:t>
            </a:r>
          </a:p>
          <a:p>
            <a:r>
              <a:rPr lang="de-CH" dirty="0" smtClean="0"/>
              <a:t>EAM Light (Tablet oder Smartphone)</a:t>
            </a:r>
          </a:p>
          <a:p>
            <a:r>
              <a:rPr lang="de-CH" dirty="0" smtClean="0"/>
              <a:t>Checklistenunterstützung</a:t>
            </a:r>
          </a:p>
          <a:p>
            <a:pPr marL="36576" indent="0">
              <a:buNone/>
            </a:pPr>
            <a:r>
              <a:rPr lang="de-CH" dirty="0" smtClean="0"/>
              <a:t>Wir empfehlen </a:t>
            </a:r>
          </a:p>
          <a:p>
            <a:r>
              <a:rPr lang="de-CH" dirty="0" smtClean="0"/>
              <a:t>Bluetooth </a:t>
            </a:r>
            <a:r>
              <a:rPr lang="de-CH" dirty="0" smtClean="0"/>
              <a:t>B</a:t>
            </a:r>
            <a:r>
              <a:rPr lang="de-CH" dirty="0" smtClean="0"/>
              <a:t>arcodescanner</a:t>
            </a:r>
          </a:p>
          <a:p>
            <a:r>
              <a:rPr lang="de-CH" dirty="0" smtClean="0"/>
              <a:t>Asset-Aufkleber mit 1D Barcode</a:t>
            </a:r>
          </a:p>
          <a:p>
            <a:endParaRPr lang="de-CH" dirty="0" smtClean="0"/>
          </a:p>
          <a:p>
            <a:endParaRPr lang="de-CH" dirty="0" smtClean="0"/>
          </a:p>
          <a:p>
            <a:endParaRPr lang="de-CH" dirty="0" smtClean="0"/>
          </a:p>
          <a:p>
            <a:pPr marL="36576" indent="0">
              <a:buNone/>
            </a:pPr>
            <a:endParaRPr lang="de-CH" dirty="0" smtClean="0"/>
          </a:p>
          <a:p>
            <a:pPr marL="36576" indent="0">
              <a:buNone/>
            </a:pPr>
            <a:r>
              <a:rPr lang="de-CH" dirty="0" smtClean="0"/>
              <a:t>Nur noch wenige Nutzer drucken ihre Arbeitsaufträge aus.</a:t>
            </a:r>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pic>
        <p:nvPicPr>
          <p:cNvPr id="2050" name="Picture 2" descr="http://cds.cern.ch/record/2258979/files/46__MAX8329.jpg?subformat=icon-1440"/>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9519" t="5050" r="5677" b="21018"/>
          <a:stretch/>
        </p:blipFill>
        <p:spPr bwMode="auto">
          <a:xfrm>
            <a:off x="4570627" y="1614684"/>
            <a:ext cx="4505821" cy="304367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804627" y="4375511"/>
            <a:ext cx="1418573" cy="756572"/>
          </a:xfrm>
          <a:prstGeom prst="rect">
            <a:avLst/>
          </a:prstGeom>
          <a:ln>
            <a:solidFill>
              <a:schemeClr val="accent1">
                <a:lumMod val="25000"/>
              </a:schemeClr>
            </a:solidFill>
          </a:ln>
        </p:spPr>
      </p:pic>
    </p:spTree>
    <p:extLst>
      <p:ext uri="{BB962C8B-B14F-4D97-AF65-F5344CB8AC3E}">
        <p14:creationId xmlns:p14="http://schemas.microsoft.com/office/powerpoint/2010/main" val="2118426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Examples of Mobile Interfaces </a:t>
            </a:r>
            <a:endParaRPr lang="de-CH" dirty="0"/>
          </a:p>
        </p:txBody>
      </p:sp>
      <p:sp>
        <p:nvSpPr>
          <p:cNvPr id="20" name="Content Placeholder 19"/>
          <p:cNvSpPr>
            <a:spLocks noGrp="1"/>
          </p:cNvSpPr>
          <p:nvPr>
            <p:ph idx="1"/>
          </p:nvPr>
        </p:nvSpPr>
        <p:spPr/>
        <p:txBody>
          <a:bodyPr/>
          <a:lstStyle/>
          <a:p>
            <a:endParaRPr lang="en-GB"/>
          </a:p>
        </p:txBody>
      </p:sp>
      <p:sp>
        <p:nvSpPr>
          <p:cNvPr id="3" name="Date Placeholder 2"/>
          <p:cNvSpPr>
            <a:spLocks noGrp="1"/>
          </p:cNvSpPr>
          <p:nvPr>
            <p:ph type="dt" sz="half" idx="2"/>
          </p:nvPr>
        </p:nvSpPr>
        <p:spPr/>
        <p:txBody>
          <a:bodyPr/>
          <a:lstStyle/>
          <a:p>
            <a:r>
              <a:rPr lang="de-DE" smtClean="0"/>
              <a:t>30.01.2020</a:t>
            </a:r>
            <a:endParaRPr lang="en-US" dirty="0"/>
          </a:p>
        </p:txBody>
      </p:sp>
      <p:sp>
        <p:nvSpPr>
          <p:cNvPr id="4" name="Footer Placeholder 3"/>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32</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88527" y="1737703"/>
            <a:ext cx="2206488" cy="3963463"/>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14105" y="2270959"/>
            <a:ext cx="1630810" cy="2848481"/>
          </a:xfrm>
          <a:prstGeom prst="rect">
            <a:avLst/>
          </a:prstGeom>
        </p:spPr>
      </p:pic>
      <p:grpSp>
        <p:nvGrpSpPr>
          <p:cNvPr id="13" name="Group 12"/>
          <p:cNvGrpSpPr/>
          <p:nvPr/>
        </p:nvGrpSpPr>
        <p:grpSpPr>
          <a:xfrm>
            <a:off x="2720673" y="1737703"/>
            <a:ext cx="2206488" cy="3963463"/>
            <a:chOff x="2720673" y="880452"/>
            <a:chExt cx="2206488" cy="3963463"/>
          </a:xfrm>
        </p:grpSpPr>
        <p:pic>
          <p:nvPicPr>
            <p:cNvPr id="9" name="Picture 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720673" y="880452"/>
              <a:ext cx="2206488" cy="3963463"/>
            </a:xfrm>
            <a:prstGeom prst="rect">
              <a:avLst/>
            </a:prstGeom>
          </p:spPr>
        </p:pic>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38564" y="1409992"/>
              <a:ext cx="1630367" cy="2899880"/>
            </a:xfrm>
            <a:prstGeom prst="rect">
              <a:avLst/>
            </a:prstGeom>
          </p:spPr>
        </p:pic>
      </p:grpSp>
      <p:grpSp>
        <p:nvGrpSpPr>
          <p:cNvPr id="14" name="Group 13"/>
          <p:cNvGrpSpPr/>
          <p:nvPr/>
        </p:nvGrpSpPr>
        <p:grpSpPr>
          <a:xfrm>
            <a:off x="5079358" y="1997965"/>
            <a:ext cx="3924389" cy="2781887"/>
            <a:chOff x="5079357" y="1140714"/>
            <a:chExt cx="3924389" cy="2781887"/>
          </a:xfrm>
        </p:grpSpPr>
        <p:pic>
          <p:nvPicPr>
            <p:cNvPr id="11" name="Picture 2" descr="Bildergebnis für ipad frame white"/>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079357" y="1140714"/>
              <a:ext cx="3924389" cy="278188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414193" y="1299197"/>
              <a:ext cx="3325393" cy="2494045"/>
            </a:xfrm>
            <a:prstGeom prst="rect">
              <a:avLst/>
            </a:prstGeom>
          </p:spPr>
        </p:pic>
      </p:grpSp>
      <p:pic>
        <p:nvPicPr>
          <p:cNvPr id="16" name="Picture 15"/>
          <p:cNvPicPr>
            <a:picLocks noChangeAspect="1"/>
          </p:cNvPicPr>
          <p:nvPr/>
        </p:nvPicPr>
        <p:blipFill>
          <a:blip r:embed="rId7"/>
          <a:stretch>
            <a:fillRect/>
          </a:stretch>
        </p:blipFill>
        <p:spPr>
          <a:xfrm>
            <a:off x="814106" y="2272361"/>
            <a:ext cx="1627773" cy="2847079"/>
          </a:xfrm>
          <a:prstGeom prst="rect">
            <a:avLst/>
          </a:prstGeom>
        </p:spPr>
      </p:pic>
      <p:pic>
        <p:nvPicPr>
          <p:cNvPr id="17" name="Picture 16"/>
          <p:cNvPicPr>
            <a:picLocks noChangeAspect="1"/>
          </p:cNvPicPr>
          <p:nvPr/>
        </p:nvPicPr>
        <p:blipFill>
          <a:blip r:embed="rId8"/>
          <a:stretch>
            <a:fillRect/>
          </a:stretch>
        </p:blipFill>
        <p:spPr>
          <a:xfrm>
            <a:off x="3038564" y="2265174"/>
            <a:ext cx="1633870" cy="2901948"/>
          </a:xfrm>
          <a:prstGeom prst="rect">
            <a:avLst/>
          </a:prstGeom>
        </p:spPr>
      </p:pic>
    </p:spTree>
    <p:extLst>
      <p:ext uri="{BB962C8B-B14F-4D97-AF65-F5344CB8AC3E}">
        <p14:creationId xmlns:p14="http://schemas.microsoft.com/office/powerpoint/2010/main" val="1100705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de-CH" dirty="0" smtClean="0"/>
              <a:t>Abschätzung der Zeiteinsparung durch </a:t>
            </a:r>
            <a:br>
              <a:rPr lang="de-CH" dirty="0" smtClean="0"/>
            </a:br>
            <a:r>
              <a:rPr lang="de-CH" dirty="0" smtClean="0"/>
              <a:t>papierlose Maintenance</a:t>
            </a:r>
            <a:endParaRPr lang="de-CH" dirty="0"/>
          </a:p>
        </p:txBody>
      </p:sp>
      <p:sp>
        <p:nvSpPr>
          <p:cNvPr id="9" name="Content Placeholder 8"/>
          <p:cNvSpPr>
            <a:spLocks noGrp="1"/>
          </p:cNvSpPr>
          <p:nvPr>
            <p:ph idx="1"/>
          </p:nvPr>
        </p:nvSpPr>
        <p:spPr/>
        <p:txBody>
          <a:bodyPr/>
          <a:lstStyle/>
          <a:p>
            <a:pPr marL="36576" indent="0">
              <a:buNone/>
            </a:pPr>
            <a:r>
              <a:rPr lang="de-CH" dirty="0" smtClean="0"/>
              <a:t>Zwei Beispiele:</a:t>
            </a:r>
          </a:p>
          <a:p>
            <a:endParaRPr lang="de-CH" dirty="0" smtClean="0"/>
          </a:p>
          <a:p>
            <a:r>
              <a:rPr lang="de-CH" dirty="0" smtClean="0"/>
              <a:t>SMB – Elektrische Installationen in Bürogebäuden und Infrastrukturgebäuden - Mehrere 1000 Arbeitsaufträge pro Jahr – Einsparung 15-20 Minuten pro Arbeitsauftrag.</a:t>
            </a:r>
          </a:p>
          <a:p>
            <a:endParaRPr lang="de-CH" dirty="0" smtClean="0"/>
          </a:p>
          <a:p>
            <a:r>
              <a:rPr lang="de-CH" dirty="0" err="1" smtClean="0"/>
              <a:t>Kryotechnik</a:t>
            </a:r>
            <a:r>
              <a:rPr lang="de-CH" dirty="0" smtClean="0"/>
              <a:t> – In vielen Fällen Einsparung des «Erkundungsgangs» und des «Lagerbesuchs», da früher zuerst die Panne besichtigt wurde, dann wurden die Ersatzteile aus dem Lager geholt, dann wurde repariert und zuletzt wurden die unnötigen oder falschen Ersatzteile ins Lager zurückgebracht. </a:t>
            </a:r>
            <a:br>
              <a:rPr lang="de-CH" dirty="0" smtClean="0"/>
            </a:br>
            <a:r>
              <a:rPr lang="de-CH" dirty="0" smtClean="0"/>
              <a:t>Die eingepflegten Daten erlauben es heute in vielen Fällen bereits das richtige Ersatzteil auf dem Weg zur Panne mitzunehmen und dadurch mehrere Fahrten (Distanzen bis zu 12 km) zu vermeiden.</a:t>
            </a:r>
          </a:p>
          <a:p>
            <a:pPr marL="36576" indent="0">
              <a:buNone/>
            </a:pPr>
            <a:endParaRPr lang="de-CH" dirty="0"/>
          </a:p>
        </p:txBody>
      </p:sp>
      <p:sp>
        <p:nvSpPr>
          <p:cNvPr id="5" name="Date Placeholder 4"/>
          <p:cNvSpPr>
            <a:spLocks noGrp="1"/>
          </p:cNvSpPr>
          <p:nvPr>
            <p:ph type="dt" sz="half" idx="2"/>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33</a:t>
            </a:fld>
            <a:endParaRPr lang="en-US" dirty="0"/>
          </a:p>
        </p:txBody>
      </p:sp>
    </p:spTree>
    <p:extLst>
      <p:ext uri="{BB962C8B-B14F-4D97-AF65-F5344CB8AC3E}">
        <p14:creationId xmlns:p14="http://schemas.microsoft.com/office/powerpoint/2010/main" val="19076528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cstate="email">
            <a:extLst>
              <a:ext uri="{28A0092B-C50C-407E-A947-70E740481C1C}">
                <a14:useLocalDpi xmlns:a14="http://schemas.microsoft.com/office/drawing/2010/main" val="0"/>
              </a:ext>
            </a:extLst>
          </a:blip>
          <a:srcRect l="2895" t="3096" r="5132" b="913"/>
          <a:stretch/>
        </p:blipFill>
        <p:spPr>
          <a:xfrm rot="5400000">
            <a:off x="3359558" y="2357135"/>
            <a:ext cx="3141601" cy="2459111"/>
          </a:xfrm>
          <a:prstGeom prst="rect">
            <a:avLst/>
          </a:prstGeom>
        </p:spPr>
      </p:pic>
      <p:sp>
        <p:nvSpPr>
          <p:cNvPr id="2" name="Title 1"/>
          <p:cNvSpPr>
            <a:spLocks noGrp="1"/>
          </p:cNvSpPr>
          <p:nvPr>
            <p:ph type="title"/>
          </p:nvPr>
        </p:nvSpPr>
        <p:spPr/>
        <p:txBody>
          <a:bodyPr/>
          <a:lstStyle/>
          <a:p>
            <a:r>
              <a:rPr lang="de-CH" smtClean="0"/>
              <a:t>Beispiel papierlose Maintenance</a:t>
            </a:r>
            <a:endParaRPr lang="de-CH" dirty="0"/>
          </a:p>
        </p:txBody>
      </p:sp>
      <p:sp>
        <p:nvSpPr>
          <p:cNvPr id="18" name="Content Placeholder 17"/>
          <p:cNvSpPr>
            <a:spLocks noGrp="1"/>
          </p:cNvSpPr>
          <p:nvPr>
            <p:ph idx="1"/>
          </p:nvPr>
        </p:nvSpPr>
        <p:spPr/>
        <p:txBody>
          <a:bodyPr/>
          <a:lstStyle/>
          <a:p>
            <a:endParaRPr lang="en-GB"/>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34</a:t>
            </a:fld>
            <a:endParaRPr lang="en-US" dirty="0"/>
          </a:p>
        </p:txBody>
      </p:sp>
      <p:pic>
        <p:nvPicPr>
          <p:cNvPr id="7" name="Picture 6"/>
          <p:cNvPicPr>
            <a:picLocks noChangeAspect="1"/>
          </p:cNvPicPr>
          <p:nvPr/>
        </p:nvPicPr>
        <p:blipFill rotWithShape="1">
          <a:blip r:embed="rId3"/>
          <a:srcRect l="180" t="10172" r="337" b="5294"/>
          <a:stretch/>
        </p:blipFill>
        <p:spPr>
          <a:xfrm>
            <a:off x="1085526" y="1871052"/>
            <a:ext cx="6970203" cy="3340030"/>
          </a:xfrm>
          <a:prstGeom prst="rect">
            <a:avLst/>
          </a:prstGeom>
        </p:spPr>
      </p:pic>
      <p:pic>
        <p:nvPicPr>
          <p:cNvPr id="8" name="Picture 7"/>
          <p:cNvPicPr>
            <a:picLocks noChangeAspect="1"/>
          </p:cNvPicPr>
          <p:nvPr/>
        </p:nvPicPr>
        <p:blipFill rotWithShape="1">
          <a:blip r:embed="rId4"/>
          <a:srcRect l="190" t="10541" r="325" b="5316"/>
          <a:stretch/>
        </p:blipFill>
        <p:spPr>
          <a:xfrm>
            <a:off x="1085525" y="1871053"/>
            <a:ext cx="6992984" cy="3335383"/>
          </a:xfrm>
          <a:prstGeom prst="rect">
            <a:avLst/>
          </a:prstGeom>
        </p:spPr>
      </p:pic>
      <p:pic>
        <p:nvPicPr>
          <p:cNvPr id="9" name="Picture 8"/>
          <p:cNvPicPr>
            <a:picLocks noChangeAspect="1"/>
          </p:cNvPicPr>
          <p:nvPr/>
        </p:nvPicPr>
        <p:blipFill rotWithShape="1">
          <a:blip r:embed="rId5"/>
          <a:srcRect l="343" t="10352" r="667" b="6382"/>
          <a:stretch/>
        </p:blipFill>
        <p:spPr>
          <a:xfrm>
            <a:off x="1085526" y="1871053"/>
            <a:ext cx="6958149" cy="3300549"/>
          </a:xfrm>
          <a:prstGeom prst="rect">
            <a:avLst/>
          </a:prstGeom>
        </p:spPr>
      </p:pic>
      <p:pic>
        <p:nvPicPr>
          <p:cNvPr id="10" name="Picture 9"/>
          <p:cNvPicPr>
            <a:picLocks noChangeAspect="1"/>
          </p:cNvPicPr>
          <p:nvPr/>
        </p:nvPicPr>
        <p:blipFill rotWithShape="1">
          <a:blip r:embed="rId6"/>
          <a:srcRect l="284" t="10470" r="354" b="6265"/>
          <a:stretch/>
        </p:blipFill>
        <p:spPr>
          <a:xfrm>
            <a:off x="1089880" y="1878032"/>
            <a:ext cx="6984274" cy="3300550"/>
          </a:xfrm>
          <a:prstGeom prst="rect">
            <a:avLst/>
          </a:prstGeom>
        </p:spPr>
      </p:pic>
      <p:pic>
        <p:nvPicPr>
          <p:cNvPr id="12" name="Picture 11"/>
          <p:cNvPicPr>
            <a:picLocks noChangeAspect="1"/>
          </p:cNvPicPr>
          <p:nvPr/>
        </p:nvPicPr>
        <p:blipFill rotWithShape="1">
          <a:blip r:embed="rId7"/>
          <a:srcRect l="10640" t="14322" r="12150" b="1414"/>
          <a:stretch/>
        </p:blipFill>
        <p:spPr>
          <a:xfrm>
            <a:off x="2184906" y="1913555"/>
            <a:ext cx="4611200" cy="3215543"/>
          </a:xfrm>
          <a:prstGeom prst="rect">
            <a:avLst/>
          </a:prstGeom>
        </p:spPr>
      </p:pic>
      <p:pic>
        <p:nvPicPr>
          <p:cNvPr id="13" name="Picture 12"/>
          <p:cNvPicPr>
            <a:picLocks noChangeAspect="1"/>
          </p:cNvPicPr>
          <p:nvPr/>
        </p:nvPicPr>
        <p:blipFill rotWithShape="1">
          <a:blip r:embed="rId8"/>
          <a:srcRect l="419" t="10748" r="172" b="3792"/>
          <a:stretch/>
        </p:blipFill>
        <p:spPr>
          <a:xfrm>
            <a:off x="1095212" y="1878033"/>
            <a:ext cx="6987653" cy="3387601"/>
          </a:xfrm>
          <a:prstGeom prst="rect">
            <a:avLst/>
          </a:prstGeom>
        </p:spPr>
      </p:pic>
      <p:sp>
        <p:nvSpPr>
          <p:cNvPr id="3" name="TextBox 2"/>
          <p:cNvSpPr txBox="1"/>
          <p:nvPr/>
        </p:nvSpPr>
        <p:spPr>
          <a:xfrm>
            <a:off x="594534" y="5563031"/>
            <a:ext cx="7443128" cy="369332"/>
          </a:xfrm>
          <a:prstGeom prst="rect">
            <a:avLst/>
          </a:prstGeom>
          <a:noFill/>
        </p:spPr>
        <p:txBody>
          <a:bodyPr wrap="none" rtlCol="0">
            <a:spAutoFit/>
          </a:bodyPr>
          <a:lstStyle/>
          <a:p>
            <a:r>
              <a:rPr lang="fr-CH" dirty="0" smtClean="0"/>
              <a:t>die </a:t>
            </a:r>
            <a:r>
              <a:rPr lang="fr-CH" dirty="0" err="1" smtClean="0"/>
              <a:t>dem</a:t>
            </a:r>
            <a:r>
              <a:rPr lang="fr-CH" dirty="0" smtClean="0"/>
              <a:t> </a:t>
            </a:r>
            <a:r>
              <a:rPr lang="fr-CH" dirty="0" err="1"/>
              <a:t>B</a:t>
            </a:r>
            <a:r>
              <a:rPr lang="fr-CH" dirty="0" err="1" smtClean="0"/>
              <a:t>ereich</a:t>
            </a:r>
            <a:r>
              <a:rPr lang="fr-CH" dirty="0" smtClean="0"/>
              <a:t> 15-20 </a:t>
            </a:r>
            <a:r>
              <a:rPr lang="fr-CH" dirty="0" err="1" smtClean="0"/>
              <a:t>Minuten</a:t>
            </a:r>
            <a:r>
              <a:rPr lang="fr-CH" dirty="0" smtClean="0"/>
              <a:t> </a:t>
            </a:r>
            <a:r>
              <a:rPr lang="fr-CH" dirty="0" err="1" smtClean="0"/>
              <a:t>Zeitersparnis</a:t>
            </a:r>
            <a:r>
              <a:rPr lang="fr-CH" dirty="0" smtClean="0"/>
              <a:t> pro </a:t>
            </a:r>
            <a:r>
              <a:rPr lang="fr-CH" dirty="0" err="1" smtClean="0"/>
              <a:t>Arbeitsauftrag</a:t>
            </a:r>
            <a:r>
              <a:rPr lang="fr-CH" dirty="0" smtClean="0"/>
              <a:t> </a:t>
            </a:r>
            <a:r>
              <a:rPr lang="fr-CH" dirty="0" err="1" smtClean="0"/>
              <a:t>bringt</a:t>
            </a:r>
            <a:r>
              <a:rPr lang="fr-CH" dirty="0" smtClean="0"/>
              <a:t>!</a:t>
            </a:r>
            <a:endParaRPr lang="en-GB" dirty="0"/>
          </a:p>
        </p:txBody>
      </p:sp>
    </p:spTree>
    <p:extLst>
      <p:ext uri="{BB962C8B-B14F-4D97-AF65-F5344CB8AC3E}">
        <p14:creationId xmlns:p14="http://schemas.microsoft.com/office/powerpoint/2010/main" val="28471210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340" y="2271078"/>
            <a:ext cx="7467600" cy="1143000"/>
          </a:xfrm>
        </p:spPr>
        <p:txBody>
          <a:bodyPr/>
          <a:lstStyle/>
          <a:p>
            <a:pPr algn="ctr"/>
            <a:r>
              <a:rPr lang="de-CH" dirty="0" smtClean="0"/>
              <a:t>3. Facility Management</a:t>
            </a:r>
            <a:endParaRPr lang="de-CH" dirty="0"/>
          </a:p>
        </p:txBody>
      </p:sp>
      <p:sp>
        <p:nvSpPr>
          <p:cNvPr id="5" name="Date Placeholder 4"/>
          <p:cNvSpPr>
            <a:spLocks noGrp="1"/>
          </p:cNvSpPr>
          <p:nvPr>
            <p:ph type="dt" sz="half" idx="10"/>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15553275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de-CH" smtClean="0"/>
              <a:t>Reinigungsmanagement mit externen Firmen</a:t>
            </a:r>
            <a:endParaRPr lang="de-CH" dirty="0"/>
          </a:p>
        </p:txBody>
      </p:sp>
      <p:sp>
        <p:nvSpPr>
          <p:cNvPr id="9" name="Content Placeholder 8"/>
          <p:cNvSpPr>
            <a:spLocks noGrp="1"/>
          </p:cNvSpPr>
          <p:nvPr>
            <p:ph idx="1"/>
          </p:nvPr>
        </p:nvSpPr>
        <p:spPr/>
        <p:txBody>
          <a:bodyPr/>
          <a:lstStyle/>
          <a:p>
            <a:r>
              <a:rPr lang="de-CH" dirty="0" smtClean="0"/>
              <a:t>Kein Reinigungsmanagement, jedoch präventive Instandhaltung verschiedener Art – ca. 88’000 im letzten Jahr.</a:t>
            </a:r>
          </a:p>
          <a:p>
            <a:endParaRPr lang="de-CH" dirty="0" smtClean="0"/>
          </a:p>
          <a:p>
            <a:endParaRPr lang="de-CH" dirty="0"/>
          </a:p>
        </p:txBody>
      </p:sp>
      <p:sp>
        <p:nvSpPr>
          <p:cNvPr id="5" name="Date Placeholder 4"/>
          <p:cNvSpPr>
            <a:spLocks noGrp="1"/>
          </p:cNvSpPr>
          <p:nvPr>
            <p:ph type="dt" sz="half" idx="2"/>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36</a:t>
            </a:fld>
            <a:endParaRPr lang="en-US" dirty="0"/>
          </a:p>
        </p:txBody>
      </p:sp>
    </p:spTree>
    <p:extLst>
      <p:ext uri="{BB962C8B-B14F-4D97-AF65-F5344CB8AC3E}">
        <p14:creationId xmlns:p14="http://schemas.microsoft.com/office/powerpoint/2010/main" val="31403786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de-CH" smtClean="0"/>
              <a:t>Vertragsmanagement</a:t>
            </a:r>
            <a:endParaRPr lang="de-CH" dirty="0"/>
          </a:p>
        </p:txBody>
      </p:sp>
      <p:sp>
        <p:nvSpPr>
          <p:cNvPr id="9" name="Content Placeholder 8"/>
          <p:cNvSpPr>
            <a:spLocks noGrp="1"/>
          </p:cNvSpPr>
          <p:nvPr>
            <p:ph idx="1"/>
          </p:nvPr>
        </p:nvSpPr>
        <p:spPr/>
        <p:txBody>
          <a:bodyPr/>
          <a:lstStyle/>
          <a:p>
            <a:pPr marL="36576" indent="0">
              <a:buNone/>
            </a:pPr>
            <a:r>
              <a:rPr lang="de-CH" dirty="0" smtClean="0"/>
              <a:t>Verschiedene Methoden in verschiedenen Technologiebereichen</a:t>
            </a:r>
          </a:p>
          <a:p>
            <a:endParaRPr lang="de-CH" dirty="0" smtClean="0"/>
          </a:p>
          <a:p>
            <a:r>
              <a:rPr lang="de-CH" dirty="0" smtClean="0"/>
              <a:t>Fixed </a:t>
            </a:r>
            <a:r>
              <a:rPr lang="de-CH" dirty="0" err="1" smtClean="0"/>
              <a:t>price</a:t>
            </a:r>
            <a:r>
              <a:rPr lang="de-CH" dirty="0" smtClean="0"/>
              <a:t> per </a:t>
            </a:r>
            <a:r>
              <a:rPr lang="de-CH" dirty="0" err="1" smtClean="0"/>
              <a:t>task</a:t>
            </a:r>
            <a:r>
              <a:rPr lang="de-CH" dirty="0" smtClean="0"/>
              <a:t> – Vordefinierte Aktivitäten.</a:t>
            </a:r>
          </a:p>
          <a:p>
            <a:endParaRPr lang="de-CH" dirty="0" smtClean="0"/>
          </a:p>
          <a:p>
            <a:r>
              <a:rPr lang="de-CH" dirty="0" err="1" smtClean="0"/>
              <a:t>Cost</a:t>
            </a:r>
            <a:r>
              <a:rPr lang="de-CH" dirty="0" smtClean="0"/>
              <a:t> per </a:t>
            </a:r>
            <a:r>
              <a:rPr lang="de-CH" dirty="0" err="1" smtClean="0"/>
              <a:t>hour</a:t>
            </a:r>
            <a:r>
              <a:rPr lang="de-CH" dirty="0" smtClean="0"/>
              <a:t> – Durch Erfassen der effektiven Arbeitsstunden per Arbeitsauftrag.</a:t>
            </a:r>
          </a:p>
          <a:p>
            <a:endParaRPr lang="de-CH" dirty="0" smtClean="0"/>
          </a:p>
          <a:p>
            <a:pPr marL="36576" indent="0">
              <a:buNone/>
            </a:pPr>
            <a:r>
              <a:rPr lang="de-CH" dirty="0" smtClean="0"/>
              <a:t>Siehe Beispiel </a:t>
            </a:r>
            <a:r>
              <a:rPr lang="de-CH" dirty="0" err="1" smtClean="0"/>
              <a:t>Kryotechnik</a:t>
            </a:r>
            <a:r>
              <a:rPr lang="de-CH" dirty="0" smtClean="0"/>
              <a:t> – Thomas Ytterdal</a:t>
            </a:r>
          </a:p>
          <a:p>
            <a:endParaRPr lang="de-CH" dirty="0" smtClean="0"/>
          </a:p>
          <a:p>
            <a:endParaRPr lang="de-CH" dirty="0"/>
          </a:p>
        </p:txBody>
      </p:sp>
      <p:sp>
        <p:nvSpPr>
          <p:cNvPr id="5" name="Date Placeholder 4"/>
          <p:cNvSpPr>
            <a:spLocks noGrp="1"/>
          </p:cNvSpPr>
          <p:nvPr>
            <p:ph type="dt" sz="half" idx="2"/>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37</a:t>
            </a:fld>
            <a:endParaRPr lang="en-US" dirty="0"/>
          </a:p>
        </p:txBody>
      </p:sp>
    </p:spTree>
    <p:extLst>
      <p:ext uri="{BB962C8B-B14F-4D97-AF65-F5344CB8AC3E}">
        <p14:creationId xmlns:p14="http://schemas.microsoft.com/office/powerpoint/2010/main" val="5466081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de-CH" smtClean="0"/>
              <a:t>Flächenpläne</a:t>
            </a:r>
            <a:endParaRPr lang="de-CH" dirty="0"/>
          </a:p>
        </p:txBody>
      </p:sp>
      <p:sp>
        <p:nvSpPr>
          <p:cNvPr id="9" name="Content Placeholder 8"/>
          <p:cNvSpPr>
            <a:spLocks noGrp="1"/>
          </p:cNvSpPr>
          <p:nvPr>
            <p:ph idx="1"/>
          </p:nvPr>
        </p:nvSpPr>
        <p:spPr/>
        <p:txBody>
          <a:bodyPr/>
          <a:lstStyle/>
          <a:p>
            <a:endParaRPr lang="de-CH" smtClean="0"/>
          </a:p>
          <a:p>
            <a:r>
              <a:rPr lang="de-CH" smtClean="0"/>
              <a:t>Workspaces – Ist eine eher neue Funktionalität und wird im CERN bisher nicht genutzt</a:t>
            </a:r>
            <a:br>
              <a:rPr lang="de-CH" smtClean="0"/>
            </a:br>
            <a:endParaRPr lang="de-CH" smtClean="0"/>
          </a:p>
          <a:p>
            <a:endParaRPr lang="de-CH" smtClean="0"/>
          </a:p>
          <a:p>
            <a:r>
              <a:rPr lang="de-CH" smtClean="0"/>
              <a:t>OpenCAD – Erste Versuche laufen im Bereich Tieftemperaturtechnik</a:t>
            </a:r>
          </a:p>
          <a:p>
            <a:endParaRPr lang="de-CH" dirty="0"/>
          </a:p>
        </p:txBody>
      </p:sp>
      <p:sp>
        <p:nvSpPr>
          <p:cNvPr id="5" name="Date Placeholder 4"/>
          <p:cNvSpPr>
            <a:spLocks noGrp="1"/>
          </p:cNvSpPr>
          <p:nvPr>
            <p:ph type="dt" sz="half" idx="2"/>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38</a:t>
            </a:fld>
            <a:endParaRPr lang="en-US" dirty="0"/>
          </a:p>
        </p:txBody>
      </p:sp>
    </p:spTree>
    <p:extLst>
      <p:ext uri="{BB962C8B-B14F-4D97-AF65-F5344CB8AC3E}">
        <p14:creationId xmlns:p14="http://schemas.microsoft.com/office/powerpoint/2010/main" val="26004452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de-CH" smtClean="0"/>
              <a:t>Flächenarten basierte Reinigungspläne + Kosten</a:t>
            </a:r>
            <a:endParaRPr lang="de-CH" dirty="0"/>
          </a:p>
        </p:txBody>
      </p:sp>
      <p:sp>
        <p:nvSpPr>
          <p:cNvPr id="14" name="Content Placeholder 13"/>
          <p:cNvSpPr>
            <a:spLocks noGrp="1"/>
          </p:cNvSpPr>
          <p:nvPr>
            <p:ph idx="1"/>
          </p:nvPr>
        </p:nvSpPr>
        <p:spPr/>
        <p:txBody>
          <a:bodyPr/>
          <a:lstStyle/>
          <a:p>
            <a:endParaRPr lang="en-GB"/>
          </a:p>
        </p:txBody>
      </p:sp>
      <p:sp>
        <p:nvSpPr>
          <p:cNvPr id="5" name="Date Placeholder 4"/>
          <p:cNvSpPr>
            <a:spLocks noGrp="1"/>
          </p:cNvSpPr>
          <p:nvPr>
            <p:ph type="dt" sz="half" idx="2"/>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39</a:t>
            </a:fld>
            <a:endParaRPr lang="en-US" dirty="0"/>
          </a:p>
        </p:txBody>
      </p:sp>
    </p:spTree>
    <p:extLst>
      <p:ext uri="{BB962C8B-B14F-4D97-AF65-F5344CB8AC3E}">
        <p14:creationId xmlns:p14="http://schemas.microsoft.com/office/powerpoint/2010/main" val="1294337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334" y="2566919"/>
            <a:ext cx="8563369" cy="1143000"/>
          </a:xfrm>
        </p:spPr>
        <p:txBody>
          <a:bodyPr/>
          <a:lstStyle/>
          <a:p>
            <a:pPr algn="ctr"/>
            <a:r>
              <a:rPr lang="de-CH" dirty="0" smtClean="0"/>
              <a:t>1. Asset-Maintenance</a:t>
            </a:r>
            <a:endParaRPr lang="de-CH" dirty="0"/>
          </a:p>
        </p:txBody>
      </p:sp>
      <p:sp>
        <p:nvSpPr>
          <p:cNvPr id="5" name="Date Placeholder 4"/>
          <p:cNvSpPr>
            <a:spLocks noGrp="1"/>
          </p:cNvSpPr>
          <p:nvPr>
            <p:ph type="dt" sz="half" idx="10"/>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31341450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de-CH" smtClean="0"/>
              <a:t>KPIs</a:t>
            </a:r>
            <a:endParaRPr lang="de-CH" dirty="0"/>
          </a:p>
        </p:txBody>
      </p:sp>
      <p:sp>
        <p:nvSpPr>
          <p:cNvPr id="9" name="Content Placeholder 8"/>
          <p:cNvSpPr>
            <a:spLocks noGrp="1"/>
          </p:cNvSpPr>
          <p:nvPr>
            <p:ph idx="1"/>
          </p:nvPr>
        </p:nvSpPr>
        <p:spPr>
          <a:xfrm>
            <a:off x="457200" y="1325607"/>
            <a:ext cx="8226854" cy="1006114"/>
          </a:xfrm>
        </p:spPr>
        <p:txBody>
          <a:bodyPr/>
          <a:lstStyle/>
          <a:p>
            <a:pPr marL="36576" indent="0">
              <a:buNone/>
            </a:pPr>
            <a:r>
              <a:rPr lang="de-CH" dirty="0" smtClean="0"/>
              <a:t>Power Nutzer haben KPIs, </a:t>
            </a:r>
            <a:endParaRPr lang="de-CH" dirty="0"/>
          </a:p>
        </p:txBody>
      </p:sp>
      <p:sp>
        <p:nvSpPr>
          <p:cNvPr id="5" name="Date Placeholder 4"/>
          <p:cNvSpPr>
            <a:spLocks noGrp="1"/>
          </p:cNvSpPr>
          <p:nvPr>
            <p:ph type="dt" sz="half" idx="2"/>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40</a:t>
            </a:fld>
            <a:endParaRPr lang="en-US" dirty="0"/>
          </a:p>
        </p:txBody>
      </p:sp>
    </p:spTree>
    <p:extLst>
      <p:ext uri="{BB962C8B-B14F-4D97-AF65-F5344CB8AC3E}">
        <p14:creationId xmlns:p14="http://schemas.microsoft.com/office/powerpoint/2010/main" val="5902604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de-CH" smtClean="0"/>
              <a:t>Erstellung und Abarbeitung von Reinigungsplänen</a:t>
            </a:r>
            <a:endParaRPr lang="de-CH" dirty="0"/>
          </a:p>
        </p:txBody>
      </p:sp>
      <p:sp>
        <p:nvSpPr>
          <p:cNvPr id="9" name="Content Placeholder 8"/>
          <p:cNvSpPr>
            <a:spLocks noGrp="1"/>
          </p:cNvSpPr>
          <p:nvPr>
            <p:ph idx="1"/>
          </p:nvPr>
        </p:nvSpPr>
        <p:spPr/>
        <p:txBody>
          <a:bodyPr/>
          <a:lstStyle/>
          <a:p>
            <a:endParaRPr lang="de-CH" dirty="0"/>
          </a:p>
        </p:txBody>
      </p:sp>
      <p:sp>
        <p:nvSpPr>
          <p:cNvPr id="5" name="Date Placeholder 4"/>
          <p:cNvSpPr>
            <a:spLocks noGrp="1"/>
          </p:cNvSpPr>
          <p:nvPr>
            <p:ph type="dt" sz="half" idx="2"/>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41</a:t>
            </a:fld>
            <a:endParaRPr lang="en-US" dirty="0"/>
          </a:p>
        </p:txBody>
      </p:sp>
    </p:spTree>
    <p:extLst>
      <p:ext uri="{BB962C8B-B14F-4D97-AF65-F5344CB8AC3E}">
        <p14:creationId xmlns:p14="http://schemas.microsoft.com/office/powerpoint/2010/main" val="9418986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Vorausschauende Instandhaltung</a:t>
            </a:r>
            <a:endParaRPr lang="de-CH" dirty="0"/>
          </a:p>
        </p:txBody>
      </p:sp>
      <p:sp>
        <p:nvSpPr>
          <p:cNvPr id="3" name="Content Placeholder 2"/>
          <p:cNvSpPr>
            <a:spLocks noGrp="1"/>
          </p:cNvSpPr>
          <p:nvPr>
            <p:ph idx="1"/>
          </p:nvPr>
        </p:nvSpPr>
        <p:spPr/>
        <p:txBody>
          <a:bodyPr/>
          <a:lstStyle/>
          <a:p>
            <a:r>
              <a:rPr lang="de-CH" smtClean="0"/>
              <a:t>Viele VI Funktionen werden im CERN intensiv genutzt.</a:t>
            </a:r>
            <a:endParaRPr lang="de-CH" dirty="0" smtClean="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42</a:t>
            </a:fld>
            <a:endParaRPr lang="en-US" dirty="0"/>
          </a:p>
        </p:txBody>
      </p:sp>
      <p:pic>
        <p:nvPicPr>
          <p:cNvPr id="10" name="Picture 9"/>
          <p:cNvPicPr>
            <a:picLocks noChangeAspect="1"/>
          </p:cNvPicPr>
          <p:nvPr/>
        </p:nvPicPr>
        <p:blipFill>
          <a:blip r:embed="rId2"/>
          <a:stretch>
            <a:fillRect/>
          </a:stretch>
        </p:blipFill>
        <p:spPr>
          <a:xfrm>
            <a:off x="45999" y="1044109"/>
            <a:ext cx="7586663" cy="4919663"/>
          </a:xfrm>
          <a:prstGeom prst="rect">
            <a:avLst/>
          </a:prstGeom>
        </p:spPr>
      </p:pic>
      <p:pic>
        <p:nvPicPr>
          <p:cNvPr id="7" name="Picture 6"/>
          <p:cNvPicPr>
            <a:picLocks noChangeAspect="1"/>
          </p:cNvPicPr>
          <p:nvPr/>
        </p:nvPicPr>
        <p:blipFill>
          <a:blip r:embed="rId3"/>
          <a:stretch>
            <a:fillRect/>
          </a:stretch>
        </p:blipFill>
        <p:spPr>
          <a:xfrm>
            <a:off x="777042" y="1508460"/>
            <a:ext cx="6124575" cy="4195763"/>
          </a:xfrm>
          <a:prstGeom prst="rect">
            <a:avLst/>
          </a:prstGeom>
          <a:ln w="19050">
            <a:noFill/>
          </a:ln>
          <a:effectLst>
            <a:outerShdw blurRad="50800" dist="38100" dir="10800000" algn="r" rotWithShape="0">
              <a:prstClr val="black">
                <a:alpha val="40000"/>
              </a:prstClr>
            </a:outerShdw>
          </a:effectLst>
        </p:spPr>
      </p:pic>
      <p:pic>
        <p:nvPicPr>
          <p:cNvPr id="8" name="Picture 7"/>
          <p:cNvPicPr>
            <a:picLocks noChangeAspect="1"/>
          </p:cNvPicPr>
          <p:nvPr/>
        </p:nvPicPr>
        <p:blipFill>
          <a:blip r:embed="rId4"/>
          <a:stretch>
            <a:fillRect/>
          </a:stretch>
        </p:blipFill>
        <p:spPr>
          <a:xfrm>
            <a:off x="1641059" y="1674200"/>
            <a:ext cx="6206350" cy="4181694"/>
          </a:xfrm>
          <a:prstGeom prst="rect">
            <a:avLst/>
          </a:prstGeom>
          <a:effectLst>
            <a:outerShdw blurRad="50800" dist="38100" dir="10800000" algn="r" rotWithShape="0">
              <a:prstClr val="black">
                <a:alpha val="40000"/>
              </a:prstClr>
            </a:outerShdw>
          </a:effectLst>
        </p:spPr>
      </p:pic>
      <p:pic>
        <p:nvPicPr>
          <p:cNvPr id="11" name="Picture 10"/>
          <p:cNvPicPr>
            <a:picLocks noChangeAspect="1"/>
          </p:cNvPicPr>
          <p:nvPr/>
        </p:nvPicPr>
        <p:blipFill>
          <a:blip r:embed="rId5"/>
          <a:stretch>
            <a:fillRect/>
          </a:stretch>
        </p:blipFill>
        <p:spPr>
          <a:xfrm>
            <a:off x="3009900" y="2337681"/>
            <a:ext cx="6134100" cy="4324350"/>
          </a:xfrm>
          <a:prstGeom prst="rect">
            <a:avLst/>
          </a:prstGeom>
        </p:spPr>
      </p:pic>
      <p:pic>
        <p:nvPicPr>
          <p:cNvPr id="12" name="Picture 11"/>
          <p:cNvPicPr>
            <a:picLocks noChangeAspect="1"/>
          </p:cNvPicPr>
          <p:nvPr/>
        </p:nvPicPr>
        <p:blipFill>
          <a:blip r:embed="rId6"/>
          <a:stretch>
            <a:fillRect/>
          </a:stretch>
        </p:blipFill>
        <p:spPr>
          <a:xfrm>
            <a:off x="3009900" y="2337681"/>
            <a:ext cx="6134100" cy="4324350"/>
          </a:xfrm>
          <a:prstGeom prst="rect">
            <a:avLst/>
          </a:prstGeom>
        </p:spPr>
      </p:pic>
    </p:spTree>
    <p:extLst>
      <p:ext uri="{BB962C8B-B14F-4D97-AF65-F5344CB8AC3E}">
        <p14:creationId xmlns:p14="http://schemas.microsoft.com/office/powerpoint/2010/main" val="3371350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Freigaben</a:t>
            </a:r>
            <a:endParaRPr lang="de-CH" dirty="0"/>
          </a:p>
        </p:txBody>
      </p:sp>
      <p:sp>
        <p:nvSpPr>
          <p:cNvPr id="11" name="Content Placeholder 10"/>
          <p:cNvSpPr>
            <a:spLocks noGrp="1"/>
          </p:cNvSpPr>
          <p:nvPr>
            <p:ph idx="1"/>
          </p:nvPr>
        </p:nvSpPr>
        <p:spPr/>
        <p:txBody>
          <a:bodyPr/>
          <a:lstStyle/>
          <a:p>
            <a:endParaRPr lang="en-GB"/>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43</a:t>
            </a:fld>
            <a:endParaRPr lang="en-US" dirty="0"/>
          </a:p>
        </p:txBody>
      </p:sp>
    </p:spTree>
    <p:extLst>
      <p:ext uri="{BB962C8B-B14F-4D97-AF65-F5344CB8AC3E}">
        <p14:creationId xmlns:p14="http://schemas.microsoft.com/office/powerpoint/2010/main" val="7806440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776" y="2164398"/>
            <a:ext cx="7467600" cy="1143000"/>
          </a:xfrm>
        </p:spPr>
        <p:txBody>
          <a:bodyPr/>
          <a:lstStyle/>
          <a:p>
            <a:pPr algn="ctr"/>
            <a:r>
              <a:rPr lang="de-CH" dirty="0" smtClean="0"/>
              <a:t>4. IT</a:t>
            </a:r>
            <a:endParaRPr lang="de-CH" dirty="0"/>
          </a:p>
        </p:txBody>
      </p:sp>
      <p:sp>
        <p:nvSpPr>
          <p:cNvPr id="5" name="Date Placeholder 4"/>
          <p:cNvSpPr>
            <a:spLocks noGrp="1"/>
          </p:cNvSpPr>
          <p:nvPr>
            <p:ph type="dt" sz="half" idx="10"/>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44</a:t>
            </a:fld>
            <a:endParaRPr lang="en-US" dirty="0"/>
          </a:p>
        </p:txBody>
      </p:sp>
    </p:spTree>
    <p:extLst>
      <p:ext uri="{BB962C8B-B14F-4D97-AF65-F5344CB8AC3E}">
        <p14:creationId xmlns:p14="http://schemas.microsoft.com/office/powerpoint/2010/main" val="23121367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de-CH" dirty="0" smtClean="0"/>
              <a:t>Hosting Ansatz </a:t>
            </a:r>
            <a:br>
              <a:rPr lang="de-CH" dirty="0" smtClean="0"/>
            </a:br>
            <a:r>
              <a:rPr lang="de-CH" dirty="0" smtClean="0"/>
              <a:t>(extern oder eigenes Data-Center)</a:t>
            </a:r>
            <a:endParaRPr lang="de-CH" dirty="0"/>
          </a:p>
        </p:txBody>
      </p:sp>
      <p:sp>
        <p:nvSpPr>
          <p:cNvPr id="9" name="Content Placeholder 8"/>
          <p:cNvSpPr>
            <a:spLocks noGrp="1"/>
          </p:cNvSpPr>
          <p:nvPr>
            <p:ph idx="1"/>
          </p:nvPr>
        </p:nvSpPr>
        <p:spPr/>
        <p:txBody>
          <a:bodyPr/>
          <a:lstStyle/>
          <a:p>
            <a:pPr marL="36576" indent="0">
              <a:buNone/>
            </a:pPr>
            <a:r>
              <a:rPr lang="de-CH" dirty="0" smtClean="0"/>
              <a:t>Wir haben im Augenblick eine «On </a:t>
            </a:r>
            <a:r>
              <a:rPr lang="de-CH" dirty="0" err="1" smtClean="0"/>
              <a:t>Premise</a:t>
            </a:r>
            <a:r>
              <a:rPr lang="de-CH" dirty="0" smtClean="0"/>
              <a:t>» Installation, könnten uns aber prinzipiell auch ein Hosting im Cloud vorstellen.</a:t>
            </a:r>
          </a:p>
          <a:p>
            <a:endParaRPr lang="de-CH" dirty="0" smtClean="0"/>
          </a:p>
          <a:p>
            <a:pPr marL="36576" indent="0">
              <a:buNone/>
            </a:pPr>
            <a:r>
              <a:rPr lang="de-CH" dirty="0" smtClean="0"/>
              <a:t>Im Augenblick können wir aber wegen verschiedener (z.T. historischer) Anbindungen anderer Systeme mit direktem Datenbankzugriff noch nicht auf die Version mit eigener Datenbank verzichten.</a:t>
            </a:r>
            <a:endParaRPr lang="de-CH" dirty="0"/>
          </a:p>
        </p:txBody>
      </p:sp>
      <p:sp>
        <p:nvSpPr>
          <p:cNvPr id="5" name="Date Placeholder 4"/>
          <p:cNvSpPr>
            <a:spLocks noGrp="1"/>
          </p:cNvSpPr>
          <p:nvPr>
            <p:ph type="dt" sz="half" idx="2"/>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45</a:t>
            </a:fld>
            <a:endParaRPr lang="en-US" dirty="0"/>
          </a:p>
        </p:txBody>
      </p:sp>
    </p:spTree>
    <p:extLst>
      <p:ext uri="{BB962C8B-B14F-4D97-AF65-F5344CB8AC3E}">
        <p14:creationId xmlns:p14="http://schemas.microsoft.com/office/powerpoint/2010/main" val="11782514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CH" smtClean="0"/>
              <a:t>Preis- Leistungsverhältnis / - Zufriedenheit mit Services und Verfügbarkeit</a:t>
            </a:r>
            <a:endParaRPr lang="de-CH" dirty="0"/>
          </a:p>
        </p:txBody>
      </p:sp>
      <p:sp>
        <p:nvSpPr>
          <p:cNvPr id="3" name="Content Placeholder 2"/>
          <p:cNvSpPr>
            <a:spLocks noGrp="1"/>
          </p:cNvSpPr>
          <p:nvPr>
            <p:ph idx="1"/>
          </p:nvPr>
        </p:nvSpPr>
        <p:spPr/>
        <p:txBody>
          <a:bodyPr/>
          <a:lstStyle/>
          <a:p>
            <a:pPr marL="36576" indent="0">
              <a:buNone/>
            </a:pPr>
            <a:r>
              <a:rPr lang="de-CH" dirty="0" smtClean="0"/>
              <a:t>Wir haben als Forschungszentrum und als Non-Profit Organisation spezielle Vertragsbedingungen.</a:t>
            </a:r>
          </a:p>
          <a:p>
            <a:endParaRPr lang="de-CH" dirty="0" smtClean="0"/>
          </a:p>
          <a:p>
            <a:pPr marL="36576" indent="0">
              <a:buNone/>
            </a:pPr>
            <a:r>
              <a:rPr lang="de-CH" dirty="0" smtClean="0"/>
              <a:t>CERN nutzt Infor EAM und die Vorgängerversionen seit 1995.</a:t>
            </a:r>
          </a:p>
          <a:p>
            <a:endParaRPr lang="de-CH" dirty="0" smtClean="0"/>
          </a:p>
          <a:p>
            <a:pPr marL="36576" indent="0">
              <a:buNone/>
            </a:pPr>
            <a:r>
              <a:rPr lang="de-CH" dirty="0" smtClean="0"/>
              <a:t>Services und Verfügbarkeit – Nutzen wir nur in Ausnahmefällen, da wir praktisch alles mit den eigenen Ressourcen lösen.</a:t>
            </a:r>
          </a:p>
          <a:p>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46</a:t>
            </a:fld>
            <a:endParaRPr lang="en-US" dirty="0"/>
          </a:p>
        </p:txBody>
      </p:sp>
    </p:spTree>
    <p:extLst>
      <p:ext uri="{BB962C8B-B14F-4D97-AF65-F5344CB8AC3E}">
        <p14:creationId xmlns:p14="http://schemas.microsoft.com/office/powerpoint/2010/main" val="32614725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System Aktualität</a:t>
            </a:r>
            <a:endParaRPr lang="de-CH" dirty="0"/>
          </a:p>
        </p:txBody>
      </p:sp>
      <p:sp>
        <p:nvSpPr>
          <p:cNvPr id="3" name="Content Placeholder 2"/>
          <p:cNvSpPr>
            <a:spLocks noGrp="1"/>
          </p:cNvSpPr>
          <p:nvPr>
            <p:ph idx="1"/>
          </p:nvPr>
        </p:nvSpPr>
        <p:spPr/>
        <p:txBody>
          <a:bodyPr/>
          <a:lstStyle/>
          <a:p>
            <a:pPr marL="36576" indent="0">
              <a:buNone/>
            </a:pPr>
            <a:r>
              <a:rPr lang="de-CH" dirty="0" smtClean="0"/>
              <a:t>Wir spielen die jeweils neueste Version so bald wie möglich auf unser DEV System. Ein paar Wochen danach auf das TEST System und wieder ein paar Wochen später auf das PROD System.</a:t>
            </a:r>
          </a:p>
          <a:p>
            <a:pPr marL="36576" indent="0">
              <a:buNone/>
            </a:pPr>
            <a:endParaRPr lang="de-CH" dirty="0" smtClean="0"/>
          </a:p>
          <a:p>
            <a:pPr marL="36576" indent="0">
              <a:buNone/>
            </a:pPr>
            <a:r>
              <a:rPr lang="de-CH" dirty="0" smtClean="0"/>
              <a:t>Patches spielen wir zuerst auf TEST und dann 1-2 Wochen später auf PROD ein.</a:t>
            </a:r>
          </a:p>
          <a:p>
            <a:endParaRPr lang="de-CH" dirty="0" smtClean="0"/>
          </a:p>
          <a:p>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47</a:t>
            </a:fld>
            <a:endParaRPr lang="en-US" dirty="0"/>
          </a:p>
        </p:txBody>
      </p:sp>
    </p:spTree>
    <p:extLst>
      <p:ext uri="{BB962C8B-B14F-4D97-AF65-F5344CB8AC3E}">
        <p14:creationId xmlns:p14="http://schemas.microsoft.com/office/powerpoint/2010/main" val="14560035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CH" smtClean="0"/>
              <a:t>Response auf Änderungsvorschläge / Verbesserungsvorschläge</a:t>
            </a:r>
            <a:endParaRPr lang="de-CH" dirty="0"/>
          </a:p>
        </p:txBody>
      </p:sp>
      <p:sp>
        <p:nvSpPr>
          <p:cNvPr id="3" name="Content Placeholder 2"/>
          <p:cNvSpPr>
            <a:spLocks noGrp="1"/>
          </p:cNvSpPr>
          <p:nvPr>
            <p:ph idx="1"/>
          </p:nvPr>
        </p:nvSpPr>
        <p:spPr/>
        <p:txBody>
          <a:bodyPr/>
          <a:lstStyle/>
          <a:p>
            <a:pPr marL="36576" indent="0">
              <a:buNone/>
            </a:pPr>
            <a:r>
              <a:rPr lang="de-CH" dirty="0" smtClean="0"/>
              <a:t>Wir sind wahrscheinlich eine der grösseren Quellen von Verbesserungsvorschlägen.</a:t>
            </a:r>
          </a:p>
          <a:p>
            <a:endParaRPr lang="de-CH" dirty="0" smtClean="0"/>
          </a:p>
          <a:p>
            <a:pPr marL="36576" indent="0">
              <a:buNone/>
            </a:pPr>
            <a:r>
              <a:rPr lang="de-CH" dirty="0" smtClean="0"/>
              <a:t>Infor nimmt Änderungs- und Verbesserungsvorschläge auf zwei Arten auf:</a:t>
            </a:r>
          </a:p>
          <a:p>
            <a:pPr lvl="1"/>
            <a:endParaRPr lang="de-CH" dirty="0" smtClean="0"/>
          </a:p>
          <a:p>
            <a:pPr lvl="1"/>
            <a:r>
              <a:rPr lang="de-CH" dirty="0" smtClean="0"/>
              <a:t>Einzelne Verbesserungen, </a:t>
            </a:r>
            <a:br>
              <a:rPr lang="de-CH" dirty="0" smtClean="0"/>
            </a:br>
            <a:r>
              <a:rPr lang="de-CH" dirty="0" smtClean="0"/>
              <a:t>die von den grossen Kunden als wichtig eingestuft werden</a:t>
            </a:r>
          </a:p>
          <a:p>
            <a:pPr lvl="1"/>
            <a:endParaRPr lang="de-CH" dirty="0" smtClean="0"/>
          </a:p>
          <a:p>
            <a:pPr lvl="1"/>
            <a:r>
              <a:rPr lang="de-CH" dirty="0" smtClean="0"/>
              <a:t>Eine Anzahl von Verbesserungsvorschlägen, </a:t>
            </a:r>
            <a:br>
              <a:rPr lang="de-CH" dirty="0" smtClean="0"/>
            </a:br>
            <a:r>
              <a:rPr lang="de-CH" dirty="0" smtClean="0"/>
              <a:t>die die User Community ausgewählt  hat</a:t>
            </a:r>
          </a:p>
          <a:p>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48</a:t>
            </a:fld>
            <a:endParaRPr lang="en-US" dirty="0"/>
          </a:p>
        </p:txBody>
      </p:sp>
    </p:spTree>
    <p:extLst>
      <p:ext uri="{BB962C8B-B14F-4D97-AF65-F5344CB8AC3E}">
        <p14:creationId xmlns:p14="http://schemas.microsoft.com/office/powerpoint/2010/main" val="41470207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Systemschwächen ?</a:t>
            </a:r>
            <a:endParaRPr lang="de-CH" dirty="0"/>
          </a:p>
        </p:txBody>
      </p:sp>
      <p:sp>
        <p:nvSpPr>
          <p:cNvPr id="3" name="Content Placeholder 2"/>
          <p:cNvSpPr>
            <a:spLocks noGrp="1"/>
          </p:cNvSpPr>
          <p:nvPr>
            <p:ph idx="1"/>
          </p:nvPr>
        </p:nvSpPr>
        <p:spPr/>
        <p:txBody>
          <a:bodyPr/>
          <a:lstStyle/>
          <a:p>
            <a:endParaRPr lang="de-CH" dirty="0" smtClean="0"/>
          </a:p>
          <a:p>
            <a:endParaRPr lang="de-CH" dirty="0" smtClean="0"/>
          </a:p>
          <a:p>
            <a:endParaRPr lang="de-CH" dirty="0" smtClean="0"/>
          </a:p>
          <a:p>
            <a:endParaRPr lang="de-CH" dirty="0" smtClean="0"/>
          </a:p>
          <a:p>
            <a:endParaRPr lang="de-CH" dirty="0" smtClean="0"/>
          </a:p>
          <a:p>
            <a:endParaRPr lang="de-CH" dirty="0" smtClean="0"/>
          </a:p>
          <a:p>
            <a:endParaRPr lang="de-CH" dirty="0" smtClean="0"/>
          </a:p>
          <a:p>
            <a:pPr marL="36576" indent="0">
              <a:buNone/>
            </a:pPr>
            <a:r>
              <a:rPr lang="de-CH" dirty="0" smtClean="0"/>
              <a:t>Wir sind intensiver Nutzer von Webservices und hoffen auf weitere Verbesserungen beim Management der Zugangsrechten bei Webservice Zugriffen.</a:t>
            </a:r>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49</a:t>
            </a:fld>
            <a:endParaRPr lang="en-US" dirty="0"/>
          </a:p>
        </p:txBody>
      </p:sp>
    </p:spTree>
    <p:extLst>
      <p:ext uri="{BB962C8B-B14F-4D97-AF65-F5344CB8AC3E}">
        <p14:creationId xmlns:p14="http://schemas.microsoft.com/office/powerpoint/2010/main" val="1463469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de-CH" smtClean="0"/>
              <a:t>Aufbau einer Asset Struktur, Flexibilität</a:t>
            </a:r>
            <a:endParaRPr lang="de-CH" dirty="0"/>
          </a:p>
        </p:txBody>
      </p:sp>
      <p:sp>
        <p:nvSpPr>
          <p:cNvPr id="9" name="Content Placeholder 8"/>
          <p:cNvSpPr>
            <a:spLocks noGrp="1"/>
          </p:cNvSpPr>
          <p:nvPr>
            <p:ph idx="1"/>
          </p:nvPr>
        </p:nvSpPr>
        <p:spPr/>
        <p:txBody>
          <a:bodyPr/>
          <a:lstStyle/>
          <a:p>
            <a:pPr marL="36576" indent="0">
              <a:buNone/>
            </a:pPr>
            <a:r>
              <a:rPr lang="de-CH" dirty="0" smtClean="0"/>
              <a:t>Im CERN ist in vielen Fällen die dominierende Struktur die Funktionsstruktur an der die Assets in unterster Ebene angebunden sind. </a:t>
            </a:r>
          </a:p>
          <a:p>
            <a:pPr marL="36576" indent="0">
              <a:buNone/>
            </a:pPr>
            <a:r>
              <a:rPr lang="de-CH" dirty="0" smtClean="0"/>
              <a:t>Komplexe, im CERN montierte und gefertigte Assets, z.B. Magnete der Beschleuniger, sind als </a:t>
            </a:r>
            <a:r>
              <a:rPr lang="de-CH" dirty="0" err="1" smtClean="0"/>
              <a:t>Assetstruktur</a:t>
            </a:r>
            <a:r>
              <a:rPr lang="de-CH" dirty="0" smtClean="0"/>
              <a:t> dargestellt.</a:t>
            </a:r>
          </a:p>
          <a:p>
            <a:pPr marL="36576" indent="0">
              <a:buNone/>
            </a:pPr>
            <a:endParaRPr lang="de-CH" dirty="0" smtClean="0"/>
          </a:p>
          <a:p>
            <a:pPr marL="36576" indent="0">
              <a:buNone/>
            </a:pPr>
            <a:r>
              <a:rPr lang="de-CH" dirty="0" smtClean="0"/>
              <a:t>Manche Technologiebereiche kommen ohne Funktionsstellen aus, manche Technologiebereiche kommen ohne Assets aus.</a:t>
            </a:r>
          </a:p>
          <a:p>
            <a:pPr marL="36576" indent="0">
              <a:buNone/>
            </a:pPr>
            <a:endParaRPr lang="de-CH" dirty="0" smtClean="0"/>
          </a:p>
          <a:p>
            <a:pPr marL="36576" indent="0">
              <a:buNone/>
            </a:pPr>
            <a:r>
              <a:rPr lang="de-CH" dirty="0" smtClean="0"/>
              <a:t>Neue Nutzer benötigen oft Unterstützung bei der Erstellung der Struktur.</a:t>
            </a:r>
          </a:p>
          <a:p>
            <a:pPr marL="36576" indent="0">
              <a:buNone/>
            </a:pPr>
            <a:r>
              <a:rPr lang="de-CH" dirty="0" err="1" smtClean="0"/>
              <a:t>Tip</a:t>
            </a:r>
            <a:r>
              <a:rPr lang="de-CH" dirty="0" smtClean="0"/>
              <a:t>: «kleinste Einheit» = «Womit ich arbeite»</a:t>
            </a:r>
          </a:p>
          <a:p>
            <a:pPr marL="36576" indent="0">
              <a:buNone/>
            </a:pPr>
            <a:endParaRPr lang="de-CH" dirty="0" smtClean="0"/>
          </a:p>
          <a:p>
            <a:pPr marL="36576" indent="0">
              <a:buNone/>
            </a:pPr>
            <a:r>
              <a:rPr lang="de-CH" dirty="0" smtClean="0"/>
              <a:t>Flexibilität – Strukturen können problemlos erweitert oder komplett umgebaut werden.</a:t>
            </a:r>
          </a:p>
          <a:p>
            <a:pPr marL="36576" indent="0">
              <a:buNone/>
            </a:pPr>
            <a:endParaRPr lang="de-CH" dirty="0" smtClean="0"/>
          </a:p>
          <a:p>
            <a:pPr marL="36576" indent="0">
              <a:buNone/>
            </a:pPr>
            <a:r>
              <a:rPr lang="de-CH" dirty="0" smtClean="0"/>
              <a:t>Strukturen werden bei uns per Upload generiert.</a:t>
            </a:r>
          </a:p>
        </p:txBody>
      </p:sp>
      <p:sp>
        <p:nvSpPr>
          <p:cNvPr id="5" name="Date Placeholder 4"/>
          <p:cNvSpPr>
            <a:spLocks noGrp="1"/>
          </p:cNvSpPr>
          <p:nvPr>
            <p:ph type="dt" sz="half" idx="2"/>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22837834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noProof="0" smtClean="0"/>
              <a:t>EAM-Light 3.0</a:t>
            </a:r>
            <a:endParaRPr lang="de-CH" noProof="0" dirty="0"/>
          </a:p>
        </p:txBody>
      </p:sp>
      <p:sp>
        <p:nvSpPr>
          <p:cNvPr id="17" name="Content Placeholder 16"/>
          <p:cNvSpPr>
            <a:spLocks noGrp="1"/>
          </p:cNvSpPr>
          <p:nvPr>
            <p:ph idx="1"/>
          </p:nvPr>
        </p:nvSpPr>
        <p:spPr/>
        <p:txBody>
          <a:bodyPr/>
          <a:lstStyle/>
          <a:p>
            <a:endParaRPr lang="en-GB"/>
          </a:p>
        </p:txBody>
      </p:sp>
      <p:sp>
        <p:nvSpPr>
          <p:cNvPr id="3" name="Date Placeholder 2"/>
          <p:cNvSpPr>
            <a:spLocks noGrp="1"/>
          </p:cNvSpPr>
          <p:nvPr>
            <p:ph type="dt" sz="half" idx="2"/>
          </p:nvPr>
        </p:nvSpPr>
        <p:spPr/>
        <p:txBody>
          <a:bodyPr/>
          <a:lstStyle/>
          <a:p>
            <a:r>
              <a:rPr lang="de-DE" smtClean="0"/>
              <a:t>30.01.2020</a:t>
            </a:r>
            <a:endParaRPr lang="en-US" dirty="0"/>
          </a:p>
        </p:txBody>
      </p:sp>
      <p:sp>
        <p:nvSpPr>
          <p:cNvPr id="4" name="Footer Placeholder 3"/>
          <p:cNvSpPr>
            <a:spLocks noGrp="1"/>
          </p:cNvSpPr>
          <p:nvPr>
            <p:ph type="ftr" sz="quarter" idx="3"/>
          </p:nvPr>
        </p:nvSpPr>
        <p:spPr/>
        <p:txBody>
          <a:bodyPr/>
          <a:lstStyle/>
          <a:p>
            <a:r>
              <a:rPr lang="en-US" smtClean="0"/>
              <a:t>EDMS 2316963   Indico 877527</a:t>
            </a:r>
            <a:endParaRPr lang="en-US" dirty="0"/>
          </a:p>
        </p:txBody>
      </p:sp>
      <p:sp>
        <p:nvSpPr>
          <p:cNvPr id="12" name="Slide Number Placeholder 11"/>
          <p:cNvSpPr>
            <a:spLocks noGrp="1"/>
          </p:cNvSpPr>
          <p:nvPr>
            <p:ph type="sldNum" sz="quarter" idx="4"/>
          </p:nvPr>
        </p:nvSpPr>
        <p:spPr/>
        <p:txBody>
          <a:bodyPr/>
          <a:lstStyle/>
          <a:p>
            <a:fld id="{17918391-D411-FE40-AAD7-861AE5233E0E}" type="slidenum">
              <a:rPr lang="en-US" smtClean="0"/>
              <a:pPr/>
              <a:t>50</a:t>
            </a:fld>
            <a:endParaRPr lang="en-US" dirty="0"/>
          </a:p>
        </p:txBody>
      </p:sp>
      <p:pic>
        <p:nvPicPr>
          <p:cNvPr id="1028" name="Picture 4" descr="Computer Screen 20"/>
          <p:cNvPicPr>
            <a:picLocks noChangeAspect="1" noChangeArrowheads="1"/>
          </p:cNvPicPr>
          <p:nvPr/>
        </p:nvPicPr>
        <p:blipFill rotWithShape="1">
          <a:blip r:embed="rId2">
            <a:extLst>
              <a:ext uri="{28A0092B-C50C-407E-A947-70E740481C1C}">
                <a14:useLocalDpi xmlns:a14="http://schemas.microsoft.com/office/drawing/2010/main" val="0"/>
              </a:ext>
            </a:extLst>
          </a:blip>
          <a:srcRect b="14331"/>
          <a:stretch/>
        </p:blipFill>
        <p:spPr bwMode="auto">
          <a:xfrm>
            <a:off x="1771727" y="1851456"/>
            <a:ext cx="5569082" cy="362592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3"/>
          <a:srcRect b="10253"/>
          <a:stretch/>
        </p:blipFill>
        <p:spPr>
          <a:xfrm>
            <a:off x="1986588" y="2079427"/>
            <a:ext cx="5125854" cy="2875166"/>
          </a:xfrm>
          <a:prstGeom prst="rect">
            <a:avLst/>
          </a:prstGeom>
        </p:spPr>
      </p:pic>
      <p:grpSp>
        <p:nvGrpSpPr>
          <p:cNvPr id="6" name="Group 5"/>
          <p:cNvGrpSpPr/>
          <p:nvPr/>
        </p:nvGrpSpPr>
        <p:grpSpPr>
          <a:xfrm>
            <a:off x="3465079" y="1965673"/>
            <a:ext cx="3761546" cy="2539406"/>
            <a:chOff x="1322522" y="1418975"/>
            <a:chExt cx="6184265" cy="4383850"/>
          </a:xfrm>
          <a:effectLst>
            <a:glow rad="88900">
              <a:schemeClr val="bg1">
                <a:alpha val="79000"/>
              </a:schemeClr>
            </a:glow>
            <a:outerShdw blurRad="50800" dist="533400" dir="8400000" algn="t" rotWithShape="0">
              <a:prstClr val="black">
                <a:alpha val="40000"/>
              </a:prstClr>
            </a:outerShdw>
          </a:effectLst>
        </p:grpSpPr>
        <p:pic>
          <p:nvPicPr>
            <p:cNvPr id="7" name="Picture 2" descr="Bildergebnis für ipad frame white"/>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322522" y="1418975"/>
              <a:ext cx="6184265" cy="43838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rotWithShape="1">
            <a:blip r:embed="rId5"/>
            <a:srcRect l="16052" t="14175" r="30439" b="19619"/>
            <a:stretch/>
          </p:blipFill>
          <p:spPr>
            <a:xfrm>
              <a:off x="1857714" y="1681355"/>
              <a:ext cx="5128901" cy="3834064"/>
            </a:xfrm>
            <a:prstGeom prst="rect">
              <a:avLst/>
            </a:prstGeom>
          </p:spPr>
        </p:pic>
      </p:grpSp>
      <p:grpSp>
        <p:nvGrpSpPr>
          <p:cNvPr id="9" name="Group 8"/>
          <p:cNvGrpSpPr>
            <a:grpSpLocks noChangeAspect="1"/>
          </p:cNvGrpSpPr>
          <p:nvPr/>
        </p:nvGrpSpPr>
        <p:grpSpPr>
          <a:xfrm>
            <a:off x="6158421" y="2383832"/>
            <a:ext cx="808904" cy="1453014"/>
            <a:chOff x="5552591" y="498276"/>
            <a:chExt cx="3151959" cy="5661789"/>
          </a:xfrm>
          <a:effectLst>
            <a:outerShdw blurRad="50800" dist="342900" dir="7800000" algn="t" rotWithShape="0">
              <a:prstClr val="black">
                <a:alpha val="40000"/>
              </a:prstClr>
            </a:outerShdw>
          </a:effectLst>
        </p:grpSpPr>
        <p:pic>
          <p:nvPicPr>
            <p:cNvPr id="10" name="Picture 9"/>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552591" y="498276"/>
              <a:ext cx="3151959" cy="5661789"/>
            </a:xfrm>
            <a:prstGeom prst="rect">
              <a:avLst/>
            </a:prstGeom>
          </p:spPr>
        </p:pic>
        <p:pic>
          <p:nvPicPr>
            <p:cNvPr id="11" name="Picture 10"/>
            <p:cNvPicPr>
              <a:picLocks noChangeAspect="1"/>
            </p:cNvPicPr>
            <p:nvPr/>
          </p:nvPicPr>
          <p:blipFill rotWithShape="1">
            <a:blip r:embed="rId7"/>
            <a:srcRect l="33044" t="14288" r="47348" b="27797"/>
            <a:stretch/>
          </p:blipFill>
          <p:spPr>
            <a:xfrm>
              <a:off x="6007114" y="1270136"/>
              <a:ext cx="2305858" cy="4114631"/>
            </a:xfrm>
            <a:prstGeom prst="rect">
              <a:avLst/>
            </a:prstGeom>
          </p:spPr>
        </p:pic>
      </p:grpSp>
    </p:spTree>
    <p:extLst>
      <p:ext uri="{BB962C8B-B14F-4D97-AF65-F5344CB8AC3E}">
        <p14:creationId xmlns:p14="http://schemas.microsoft.com/office/powerpoint/2010/main" val="6962978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1000" fill="hold"/>
                                        <p:tgtEl>
                                          <p:spTgt spid="9"/>
                                        </p:tgtEl>
                                        <p:attrNameLst>
                                          <p:attrName>ppt_w</p:attrName>
                                        </p:attrNameLst>
                                      </p:cBhvr>
                                      <p:tavLst>
                                        <p:tav tm="0">
                                          <p:val>
                                            <p:fltVal val="0"/>
                                          </p:val>
                                        </p:tav>
                                        <p:tav tm="100000">
                                          <p:val>
                                            <p:strVal val="#ppt_w"/>
                                          </p:val>
                                        </p:tav>
                                      </p:tavLst>
                                    </p:anim>
                                    <p:anim calcmode="lin" valueType="num">
                                      <p:cBhvr>
                                        <p:cTn id="16" dur="1000" fill="hold"/>
                                        <p:tgtEl>
                                          <p:spTgt spid="9"/>
                                        </p:tgtEl>
                                        <p:attrNameLst>
                                          <p:attrName>ppt_h</p:attrName>
                                        </p:attrNameLst>
                                      </p:cBhvr>
                                      <p:tavLst>
                                        <p:tav tm="0">
                                          <p:val>
                                            <p:fltVal val="0"/>
                                          </p:val>
                                        </p:tav>
                                        <p:tav tm="100000">
                                          <p:val>
                                            <p:strVal val="#ppt_h"/>
                                          </p:val>
                                        </p:tav>
                                      </p:tavLst>
                                    </p:anim>
                                    <p:anim calcmode="lin" valueType="num">
                                      <p:cBhvr>
                                        <p:cTn id="17" dur="1000" fill="hold"/>
                                        <p:tgtEl>
                                          <p:spTgt spid="9"/>
                                        </p:tgtEl>
                                        <p:attrNameLst>
                                          <p:attrName>style.rotation</p:attrName>
                                        </p:attrNameLst>
                                      </p:cBhvr>
                                      <p:tavLst>
                                        <p:tav tm="0">
                                          <p:val>
                                            <p:fltVal val="90"/>
                                          </p:val>
                                        </p:tav>
                                        <p:tav tm="100000">
                                          <p:val>
                                            <p:fltVal val="0"/>
                                          </p:val>
                                        </p:tav>
                                      </p:tavLst>
                                    </p:anim>
                                    <p:animEffect transition="in" filter="fade">
                                      <p:cBhvr>
                                        <p:cTn id="1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Native interface</a:t>
            </a:r>
            <a:endParaRPr lang="de-CH" dirty="0"/>
          </a:p>
        </p:txBody>
      </p:sp>
      <p:pic>
        <p:nvPicPr>
          <p:cNvPr id="5" name="Inhaltsplatzhalter 4"/>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b="37776"/>
          <a:stretch/>
        </p:blipFill>
        <p:spPr>
          <a:xfrm>
            <a:off x="2255514" y="2630738"/>
            <a:ext cx="4629796" cy="2056899"/>
          </a:xfrm>
        </p:spPr>
      </p:pic>
      <p:sp>
        <p:nvSpPr>
          <p:cNvPr id="20" name="Date Placeholder 19"/>
          <p:cNvSpPr>
            <a:spLocks noGrp="1"/>
          </p:cNvSpPr>
          <p:nvPr>
            <p:ph type="dt" sz="half" idx="2"/>
          </p:nvPr>
        </p:nvSpPr>
        <p:spPr/>
        <p:txBody>
          <a:bodyPr/>
          <a:lstStyle/>
          <a:p>
            <a:r>
              <a:rPr lang="de-DE" smtClean="0"/>
              <a:t>30.01.2020</a:t>
            </a:r>
            <a:endParaRPr lang="en-US" dirty="0"/>
          </a:p>
        </p:txBody>
      </p:sp>
      <p:sp>
        <p:nvSpPr>
          <p:cNvPr id="4" name="Fußzeilenplatzhalter 3"/>
          <p:cNvSpPr>
            <a:spLocks noGrp="1"/>
          </p:cNvSpPr>
          <p:nvPr>
            <p:ph type="ftr" sz="quarter" idx="3"/>
          </p:nvPr>
        </p:nvSpPr>
        <p:spPr/>
        <p:txBody>
          <a:bodyPr/>
          <a:lstStyle/>
          <a:p>
            <a:r>
              <a:rPr lang="en-US" smtClean="0"/>
              <a:t>EDMS 2316963   Indico 877527</a:t>
            </a:r>
            <a:endParaRPr lang="en-US" dirty="0"/>
          </a:p>
        </p:txBody>
      </p:sp>
      <p:sp>
        <p:nvSpPr>
          <p:cNvPr id="21" name="Slide Number Placeholder 20"/>
          <p:cNvSpPr>
            <a:spLocks noGrp="1"/>
          </p:cNvSpPr>
          <p:nvPr>
            <p:ph type="sldNum" sz="quarter" idx="4"/>
          </p:nvPr>
        </p:nvSpPr>
        <p:spPr/>
        <p:txBody>
          <a:bodyPr/>
          <a:lstStyle/>
          <a:p>
            <a:fld id="{17918391-D411-FE40-AAD7-861AE5233E0E}" type="slidenum">
              <a:rPr lang="en-US" smtClean="0"/>
              <a:pPr/>
              <a:t>51</a:t>
            </a:fld>
            <a:endParaRPr lang="en-US" dirty="0"/>
          </a:p>
        </p:txBody>
      </p:sp>
      <p:pic>
        <p:nvPicPr>
          <p:cNvPr id="6" name="Bild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963" y="3031735"/>
            <a:ext cx="5781675" cy="400050"/>
          </a:xfrm>
          <a:prstGeom prst="rect">
            <a:avLst/>
          </a:prstGeom>
          <a:ln w="15875">
            <a:solidFill>
              <a:schemeClr val="accent6">
                <a:lumMod val="50000"/>
              </a:schemeClr>
            </a:solidFill>
          </a:ln>
        </p:spPr>
      </p:pic>
      <p:sp>
        <p:nvSpPr>
          <p:cNvPr id="7" name="Rechteck 6"/>
          <p:cNvSpPr/>
          <p:nvPr/>
        </p:nvSpPr>
        <p:spPr>
          <a:xfrm>
            <a:off x="3033423" y="3812557"/>
            <a:ext cx="2104186" cy="141401"/>
          </a:xfrm>
          <a:prstGeom prst="rect">
            <a:avLst/>
          </a:prstGeom>
          <a:no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350"/>
          </a:p>
        </p:txBody>
      </p:sp>
      <p:grpSp>
        <p:nvGrpSpPr>
          <p:cNvPr id="16" name="Gruppierung 15"/>
          <p:cNvGrpSpPr/>
          <p:nvPr/>
        </p:nvGrpSpPr>
        <p:grpSpPr>
          <a:xfrm>
            <a:off x="2634063" y="2155950"/>
            <a:ext cx="930777" cy="802135"/>
            <a:chOff x="1972147" y="1731598"/>
            <a:chExt cx="907555" cy="1069513"/>
          </a:xfrm>
        </p:grpSpPr>
        <p:cxnSp>
          <p:nvCxnSpPr>
            <p:cNvPr id="9" name="Straight Connector 6"/>
            <p:cNvCxnSpPr>
              <a:cxnSpLocks noChangeAspect="1"/>
            </p:cNvCxnSpPr>
            <p:nvPr/>
          </p:nvCxnSpPr>
          <p:spPr>
            <a:xfrm flipH="1">
              <a:off x="1972147" y="2126998"/>
              <a:ext cx="511681" cy="674113"/>
            </a:xfrm>
            <a:prstGeom prst="line">
              <a:avLst/>
            </a:prstGeom>
          </p:spPr>
          <p:style>
            <a:lnRef idx="2">
              <a:schemeClr val="dk1"/>
            </a:lnRef>
            <a:fillRef idx="0">
              <a:schemeClr val="dk1"/>
            </a:fillRef>
            <a:effectRef idx="1">
              <a:schemeClr val="dk1"/>
            </a:effectRef>
            <a:fontRef idx="minor">
              <a:schemeClr val="tx1"/>
            </a:fontRef>
          </p:style>
        </p:cxnSp>
        <p:sp>
          <p:nvSpPr>
            <p:cNvPr id="10" name="TextBox 7"/>
            <p:cNvSpPr txBox="1"/>
            <p:nvPr/>
          </p:nvSpPr>
          <p:spPr>
            <a:xfrm>
              <a:off x="2274604" y="1731598"/>
              <a:ext cx="605098" cy="338555"/>
            </a:xfrm>
            <a:prstGeom prst="rect">
              <a:avLst/>
            </a:prstGeom>
            <a:noFill/>
          </p:spPr>
          <p:txBody>
            <a:bodyPr wrap="square" rtlCol="0">
              <a:spAutoFit/>
            </a:bodyPr>
            <a:lstStyle/>
            <a:p>
              <a:r>
                <a:rPr lang="en-US" sz="1050" dirty="0"/>
                <a:t>Save</a:t>
              </a:r>
              <a:endParaRPr lang="en-GB" sz="1050" dirty="0"/>
            </a:p>
          </p:txBody>
        </p:sp>
      </p:grpSp>
      <p:grpSp>
        <p:nvGrpSpPr>
          <p:cNvPr id="14" name="Gruppierung 13"/>
          <p:cNvGrpSpPr/>
          <p:nvPr/>
        </p:nvGrpSpPr>
        <p:grpSpPr>
          <a:xfrm>
            <a:off x="2954761" y="1907045"/>
            <a:ext cx="1282513" cy="1050641"/>
            <a:chOff x="2415680" y="1399725"/>
            <a:chExt cx="1250516" cy="1400854"/>
          </a:xfrm>
        </p:grpSpPr>
        <p:sp>
          <p:nvSpPr>
            <p:cNvPr id="11" name="TextBox 8"/>
            <p:cNvSpPr txBox="1"/>
            <p:nvPr/>
          </p:nvSpPr>
          <p:spPr>
            <a:xfrm>
              <a:off x="2947920" y="1399725"/>
              <a:ext cx="718276" cy="338555"/>
            </a:xfrm>
            <a:prstGeom prst="rect">
              <a:avLst/>
            </a:prstGeom>
            <a:noFill/>
          </p:spPr>
          <p:txBody>
            <a:bodyPr wrap="square" rtlCol="0">
              <a:spAutoFit/>
            </a:bodyPr>
            <a:lstStyle/>
            <a:p>
              <a:r>
                <a:rPr lang="en-US" sz="1050"/>
                <a:t>New</a:t>
              </a:r>
              <a:endParaRPr lang="en-GB" sz="1050"/>
            </a:p>
          </p:txBody>
        </p:sp>
        <p:cxnSp>
          <p:nvCxnSpPr>
            <p:cNvPr id="25" name="Straight Connector 6"/>
            <p:cNvCxnSpPr>
              <a:cxnSpLocks noChangeAspect="1"/>
            </p:cNvCxnSpPr>
            <p:nvPr/>
          </p:nvCxnSpPr>
          <p:spPr>
            <a:xfrm flipH="1">
              <a:off x="2415680" y="1822640"/>
              <a:ext cx="742297" cy="977939"/>
            </a:xfrm>
            <a:prstGeom prst="line">
              <a:avLst/>
            </a:prstGeom>
          </p:spPr>
          <p:style>
            <a:lnRef idx="2">
              <a:schemeClr val="dk1"/>
            </a:lnRef>
            <a:fillRef idx="0">
              <a:schemeClr val="dk1"/>
            </a:fillRef>
            <a:effectRef idx="1">
              <a:schemeClr val="dk1"/>
            </a:effectRef>
            <a:fontRef idx="minor">
              <a:schemeClr val="tx1"/>
            </a:fontRef>
          </p:style>
        </p:cxnSp>
      </p:grpSp>
      <p:grpSp>
        <p:nvGrpSpPr>
          <p:cNvPr id="12" name="Gruppierung 11"/>
          <p:cNvGrpSpPr/>
          <p:nvPr/>
        </p:nvGrpSpPr>
        <p:grpSpPr>
          <a:xfrm>
            <a:off x="4458263" y="2167965"/>
            <a:ext cx="1222433" cy="790507"/>
            <a:chOff x="4420346" y="1747618"/>
            <a:chExt cx="1191934" cy="1054009"/>
          </a:xfrm>
        </p:grpSpPr>
        <p:sp>
          <p:nvSpPr>
            <p:cNvPr id="13" name="TextBox 9"/>
            <p:cNvSpPr txBox="1"/>
            <p:nvPr/>
          </p:nvSpPr>
          <p:spPr>
            <a:xfrm>
              <a:off x="4471905" y="1747618"/>
              <a:ext cx="1140375" cy="338555"/>
            </a:xfrm>
            <a:prstGeom prst="rect">
              <a:avLst/>
            </a:prstGeom>
            <a:noFill/>
          </p:spPr>
          <p:txBody>
            <a:bodyPr wrap="square" rtlCol="0">
              <a:spAutoFit/>
            </a:bodyPr>
            <a:lstStyle/>
            <a:p>
              <a:r>
                <a:rPr lang="en-US" sz="1050"/>
                <a:t>Copy/Clone</a:t>
              </a:r>
              <a:endParaRPr lang="en-GB" sz="1050"/>
            </a:p>
          </p:txBody>
        </p:sp>
        <p:cxnSp>
          <p:nvCxnSpPr>
            <p:cNvPr id="26" name="Straight Connector 6"/>
            <p:cNvCxnSpPr>
              <a:cxnSpLocks noChangeAspect="1"/>
            </p:cNvCxnSpPr>
            <p:nvPr/>
          </p:nvCxnSpPr>
          <p:spPr>
            <a:xfrm flipH="1">
              <a:off x="4420346" y="2127514"/>
              <a:ext cx="511681" cy="674113"/>
            </a:xfrm>
            <a:prstGeom prst="line">
              <a:avLst/>
            </a:prstGeom>
          </p:spPr>
          <p:style>
            <a:lnRef idx="2">
              <a:schemeClr val="dk1"/>
            </a:lnRef>
            <a:fillRef idx="0">
              <a:schemeClr val="dk1"/>
            </a:fillRef>
            <a:effectRef idx="1">
              <a:schemeClr val="dk1"/>
            </a:effectRef>
            <a:fontRef idx="minor">
              <a:schemeClr val="tx1"/>
            </a:fontRef>
          </p:style>
        </p:cxnSp>
      </p:grpSp>
      <p:grpSp>
        <p:nvGrpSpPr>
          <p:cNvPr id="3" name="Gruppierung 2"/>
          <p:cNvGrpSpPr/>
          <p:nvPr/>
        </p:nvGrpSpPr>
        <p:grpSpPr>
          <a:xfrm>
            <a:off x="6716888" y="2058412"/>
            <a:ext cx="1781653" cy="896642"/>
            <a:chOff x="7431850" y="1601549"/>
            <a:chExt cx="1737203" cy="1195523"/>
          </a:xfrm>
        </p:grpSpPr>
        <p:sp>
          <p:nvSpPr>
            <p:cNvPr id="15" name="TextBox 10"/>
            <p:cNvSpPr txBox="1"/>
            <p:nvPr/>
          </p:nvSpPr>
          <p:spPr>
            <a:xfrm>
              <a:off x="7431850" y="1601549"/>
              <a:ext cx="1737203" cy="553997"/>
            </a:xfrm>
            <a:prstGeom prst="rect">
              <a:avLst/>
            </a:prstGeom>
            <a:noFill/>
          </p:spPr>
          <p:txBody>
            <a:bodyPr wrap="square" rtlCol="0">
              <a:spAutoFit/>
            </a:bodyPr>
            <a:lstStyle/>
            <a:p>
              <a:pPr algn="ctr"/>
              <a:r>
                <a:rPr lang="en-US" sz="1050"/>
                <a:t>Record-/Split-/List-</a:t>
              </a:r>
            </a:p>
            <a:p>
              <a:pPr algn="ctr"/>
              <a:r>
                <a:rPr lang="en-US" sz="1050"/>
                <a:t>View</a:t>
              </a:r>
              <a:endParaRPr lang="en-GB" sz="1050"/>
            </a:p>
          </p:txBody>
        </p:sp>
        <p:cxnSp>
          <p:nvCxnSpPr>
            <p:cNvPr id="27" name="Straight Connector 6"/>
            <p:cNvCxnSpPr>
              <a:cxnSpLocks noChangeAspect="1"/>
            </p:cNvCxnSpPr>
            <p:nvPr/>
          </p:nvCxnSpPr>
          <p:spPr>
            <a:xfrm flipH="1">
              <a:off x="7896893" y="2122959"/>
              <a:ext cx="511681" cy="674113"/>
            </a:xfrm>
            <a:prstGeom prst="line">
              <a:avLst/>
            </a:prstGeom>
          </p:spPr>
          <p:style>
            <a:lnRef idx="2">
              <a:schemeClr val="dk1"/>
            </a:lnRef>
            <a:fillRef idx="0">
              <a:schemeClr val="dk1"/>
            </a:fillRef>
            <a:effectRef idx="1">
              <a:schemeClr val="dk1"/>
            </a:effectRef>
            <a:fontRef idx="minor">
              <a:schemeClr val="tx1"/>
            </a:fontRef>
          </p:style>
        </p:cxnSp>
      </p:grpSp>
      <p:grpSp>
        <p:nvGrpSpPr>
          <p:cNvPr id="8" name="Gruppierung 7"/>
          <p:cNvGrpSpPr/>
          <p:nvPr/>
        </p:nvGrpSpPr>
        <p:grpSpPr>
          <a:xfrm>
            <a:off x="4858147" y="1907045"/>
            <a:ext cx="1282513" cy="1050641"/>
            <a:chOff x="4953528" y="1399725"/>
            <a:chExt cx="1250516" cy="1400854"/>
          </a:xfrm>
        </p:grpSpPr>
        <p:sp>
          <p:nvSpPr>
            <p:cNvPr id="29" name="TextBox 8"/>
            <p:cNvSpPr txBox="1"/>
            <p:nvPr/>
          </p:nvSpPr>
          <p:spPr>
            <a:xfrm>
              <a:off x="5485768" y="1399725"/>
              <a:ext cx="718276" cy="338555"/>
            </a:xfrm>
            <a:prstGeom prst="rect">
              <a:avLst/>
            </a:prstGeom>
            <a:noFill/>
          </p:spPr>
          <p:txBody>
            <a:bodyPr wrap="square" rtlCol="0">
              <a:spAutoFit/>
            </a:bodyPr>
            <a:lstStyle/>
            <a:p>
              <a:r>
                <a:rPr lang="en-US" sz="1050"/>
                <a:t>Reset</a:t>
              </a:r>
              <a:endParaRPr lang="en-GB" sz="1050"/>
            </a:p>
          </p:txBody>
        </p:sp>
        <p:cxnSp>
          <p:nvCxnSpPr>
            <p:cNvPr id="30" name="Straight Connector 6"/>
            <p:cNvCxnSpPr>
              <a:cxnSpLocks noChangeAspect="1"/>
            </p:cNvCxnSpPr>
            <p:nvPr/>
          </p:nvCxnSpPr>
          <p:spPr>
            <a:xfrm flipH="1">
              <a:off x="4953528" y="1822640"/>
              <a:ext cx="742297" cy="977939"/>
            </a:xfrm>
            <a:prstGeom prst="line">
              <a:avLst/>
            </a:prstGeom>
          </p:spPr>
          <p:style>
            <a:lnRef idx="2">
              <a:schemeClr val="dk1"/>
            </a:lnRef>
            <a:fillRef idx="0">
              <a:schemeClr val="dk1"/>
            </a:fillRef>
            <a:effectRef idx="1">
              <a:schemeClr val="dk1"/>
            </a:effectRef>
            <a:fontRef idx="minor">
              <a:schemeClr val="tx1"/>
            </a:fontRef>
          </p:style>
        </p:cxnSp>
      </p:grpSp>
      <p:sp>
        <p:nvSpPr>
          <p:cNvPr id="28" name="Rectangle 27"/>
          <p:cNvSpPr/>
          <p:nvPr/>
        </p:nvSpPr>
        <p:spPr>
          <a:xfrm>
            <a:off x="3039658" y="3962457"/>
            <a:ext cx="2975788" cy="160508"/>
          </a:xfrm>
          <a:prstGeom prst="rect">
            <a:avLst/>
          </a:prstGeom>
          <a:noFill/>
          <a:ln w="2857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296012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childTnLst>
                                </p:cTn>
                              </p:par>
                              <p:par>
                                <p:cTn id="9" presetID="64" presetClass="path" presetSubtype="0" accel="50000" decel="50000" fill="hold" nodeType="withEffect">
                                  <p:stCondLst>
                                    <p:cond delay="0"/>
                                  </p:stCondLst>
                                  <p:childTnLst>
                                    <p:animMotion origin="layout" path="M -0.07986 0.12824 L -2.22222E-6 -0.00023 " pathEditMode="relative" rAng="0" ptsTypes="AA">
                                      <p:cBhvr>
                                        <p:cTn id="10" dur="2000" fill="hold"/>
                                        <p:tgtEl>
                                          <p:spTgt spid="6"/>
                                        </p:tgtEl>
                                        <p:attrNameLst>
                                          <p:attrName>ppt_x</p:attrName>
                                          <p:attrName>ppt_y</p:attrName>
                                        </p:attrNameLst>
                                      </p:cBhvr>
                                      <p:rCtr x="3993" y="-6435"/>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Search functions</a:t>
            </a:r>
            <a:endParaRPr lang="de-CH" dirty="0"/>
          </a:p>
        </p:txBody>
      </p:sp>
      <p:pic>
        <p:nvPicPr>
          <p:cNvPr id="5" name="Inhaltsplatzhalter 4"/>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b="49263"/>
          <a:stretch/>
        </p:blipFill>
        <p:spPr>
          <a:xfrm>
            <a:off x="2193593" y="2794014"/>
            <a:ext cx="4753638" cy="1730348"/>
          </a:xfrm>
        </p:spPr>
      </p:pic>
      <p:sp>
        <p:nvSpPr>
          <p:cNvPr id="19" name="Date Placeholder 18"/>
          <p:cNvSpPr>
            <a:spLocks noGrp="1"/>
          </p:cNvSpPr>
          <p:nvPr>
            <p:ph type="dt" sz="half" idx="2"/>
          </p:nvPr>
        </p:nvSpPr>
        <p:spPr/>
        <p:txBody>
          <a:bodyPr/>
          <a:lstStyle/>
          <a:p>
            <a:r>
              <a:rPr lang="de-DE" smtClean="0"/>
              <a:t>30.01.2020</a:t>
            </a:r>
            <a:endParaRPr lang="en-US" dirty="0"/>
          </a:p>
        </p:txBody>
      </p:sp>
      <p:sp>
        <p:nvSpPr>
          <p:cNvPr id="4" name="Fußzeilenplatzhalter 3"/>
          <p:cNvSpPr>
            <a:spLocks noGrp="1"/>
          </p:cNvSpPr>
          <p:nvPr>
            <p:ph type="ftr" sz="quarter" idx="3"/>
          </p:nvPr>
        </p:nvSpPr>
        <p:spPr/>
        <p:txBody>
          <a:bodyPr/>
          <a:lstStyle/>
          <a:p>
            <a:r>
              <a:rPr lang="en-US" smtClean="0"/>
              <a:t>EDMS 2316963   Indico 877527</a:t>
            </a:r>
            <a:endParaRPr lang="en-US" dirty="0" smtClean="0"/>
          </a:p>
        </p:txBody>
      </p:sp>
      <p:sp>
        <p:nvSpPr>
          <p:cNvPr id="20" name="Slide Number Placeholder 19"/>
          <p:cNvSpPr>
            <a:spLocks noGrp="1"/>
          </p:cNvSpPr>
          <p:nvPr>
            <p:ph type="sldNum" sz="quarter" idx="4"/>
          </p:nvPr>
        </p:nvSpPr>
        <p:spPr/>
        <p:txBody>
          <a:bodyPr/>
          <a:lstStyle/>
          <a:p>
            <a:fld id="{17918391-D411-FE40-AAD7-861AE5233E0E}" type="slidenum">
              <a:rPr lang="en-US" smtClean="0"/>
              <a:pPr/>
              <a:t>52</a:t>
            </a:fld>
            <a:endParaRPr lang="en-US" dirty="0"/>
          </a:p>
        </p:txBody>
      </p:sp>
      <p:pic>
        <p:nvPicPr>
          <p:cNvPr id="6" name="Bild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13701" y="3242313"/>
            <a:ext cx="6716598" cy="234328"/>
          </a:xfrm>
          <a:prstGeom prst="rect">
            <a:avLst/>
          </a:prstGeom>
          <a:ln w="19050">
            <a:solidFill>
              <a:schemeClr val="accent6">
                <a:lumMod val="50000"/>
              </a:schemeClr>
            </a:solidFill>
          </a:ln>
        </p:spPr>
      </p:pic>
      <p:sp>
        <p:nvSpPr>
          <p:cNvPr id="7" name="Rechteck 6"/>
          <p:cNvSpPr/>
          <p:nvPr/>
        </p:nvSpPr>
        <p:spPr>
          <a:xfrm>
            <a:off x="2896262" y="3975168"/>
            <a:ext cx="4759778" cy="141400"/>
          </a:xfrm>
          <a:prstGeom prst="rect">
            <a:avLst/>
          </a:prstGeom>
          <a:no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350"/>
          </a:p>
        </p:txBody>
      </p:sp>
      <p:grpSp>
        <p:nvGrpSpPr>
          <p:cNvPr id="3" name="Gruppierung 2"/>
          <p:cNvGrpSpPr/>
          <p:nvPr/>
        </p:nvGrpSpPr>
        <p:grpSpPr>
          <a:xfrm>
            <a:off x="1851467" y="2105765"/>
            <a:ext cx="1529766" cy="1007863"/>
            <a:chOff x="944623" y="1664685"/>
            <a:chExt cx="1317010" cy="1343817"/>
          </a:xfrm>
        </p:grpSpPr>
        <p:cxnSp>
          <p:nvCxnSpPr>
            <p:cNvPr id="8" name="Straight Connector 6"/>
            <p:cNvCxnSpPr>
              <a:cxnSpLocks noChangeAspect="1"/>
            </p:cNvCxnSpPr>
            <p:nvPr/>
          </p:nvCxnSpPr>
          <p:spPr>
            <a:xfrm flipH="1">
              <a:off x="944623" y="2334389"/>
              <a:ext cx="511681" cy="674113"/>
            </a:xfrm>
            <a:prstGeom prst="line">
              <a:avLst/>
            </a:prstGeom>
          </p:spPr>
          <p:style>
            <a:lnRef idx="2">
              <a:schemeClr val="dk1"/>
            </a:lnRef>
            <a:fillRef idx="0">
              <a:schemeClr val="dk1"/>
            </a:fillRef>
            <a:effectRef idx="1">
              <a:schemeClr val="dk1"/>
            </a:effectRef>
            <a:fontRef idx="minor">
              <a:schemeClr val="tx1"/>
            </a:fontRef>
          </p:style>
        </p:cxnSp>
        <p:sp>
          <p:nvSpPr>
            <p:cNvPr id="9" name="TextBox 7"/>
            <p:cNvSpPr txBox="1"/>
            <p:nvPr/>
          </p:nvSpPr>
          <p:spPr>
            <a:xfrm>
              <a:off x="944623" y="1664685"/>
              <a:ext cx="1317010" cy="553997"/>
            </a:xfrm>
            <a:prstGeom prst="rect">
              <a:avLst/>
            </a:prstGeom>
            <a:noFill/>
          </p:spPr>
          <p:txBody>
            <a:bodyPr wrap="square" rtlCol="0">
              <a:spAutoFit/>
            </a:bodyPr>
            <a:lstStyle/>
            <a:p>
              <a:pPr algn="ctr"/>
              <a:r>
                <a:rPr lang="en-US" sz="1050" dirty="0"/>
                <a:t>Preconfigured</a:t>
              </a:r>
            </a:p>
            <a:p>
              <a:pPr algn="ctr"/>
              <a:r>
                <a:rPr lang="en-US" sz="1050" dirty="0"/>
                <a:t>filters</a:t>
              </a:r>
              <a:endParaRPr lang="en-GB" sz="1050" dirty="0"/>
            </a:p>
          </p:txBody>
        </p:sp>
      </p:grpSp>
      <p:grpSp>
        <p:nvGrpSpPr>
          <p:cNvPr id="16" name="Gruppierung 15"/>
          <p:cNvGrpSpPr/>
          <p:nvPr/>
        </p:nvGrpSpPr>
        <p:grpSpPr>
          <a:xfrm>
            <a:off x="2792148" y="1904714"/>
            <a:ext cx="1902886" cy="1208515"/>
            <a:chOff x="2198864" y="1396617"/>
            <a:chExt cx="1638237" cy="1611353"/>
          </a:xfrm>
        </p:grpSpPr>
        <p:sp>
          <p:nvSpPr>
            <p:cNvPr id="10" name="TextBox 8"/>
            <p:cNvSpPr txBox="1"/>
            <p:nvPr/>
          </p:nvSpPr>
          <p:spPr>
            <a:xfrm>
              <a:off x="2571239" y="1396617"/>
              <a:ext cx="1265862" cy="553997"/>
            </a:xfrm>
            <a:prstGeom prst="rect">
              <a:avLst/>
            </a:prstGeom>
            <a:noFill/>
          </p:spPr>
          <p:txBody>
            <a:bodyPr wrap="square" rtlCol="0">
              <a:spAutoFit/>
            </a:bodyPr>
            <a:lstStyle/>
            <a:p>
              <a:pPr algn="ctr"/>
              <a:r>
                <a:rPr lang="en-US" sz="1050"/>
                <a:t>Personalize</a:t>
              </a:r>
            </a:p>
            <a:p>
              <a:pPr algn="ctr"/>
              <a:r>
                <a:rPr lang="en-US" sz="1050"/>
                <a:t>filters</a:t>
              </a:r>
              <a:endParaRPr lang="en-GB" sz="1050"/>
            </a:p>
          </p:txBody>
        </p:sp>
        <p:cxnSp>
          <p:nvCxnSpPr>
            <p:cNvPr id="12" name="Straight Connector 6"/>
            <p:cNvCxnSpPr>
              <a:cxnSpLocks/>
            </p:cNvCxnSpPr>
            <p:nvPr/>
          </p:nvCxnSpPr>
          <p:spPr>
            <a:xfrm flipH="1">
              <a:off x="2198864" y="2071197"/>
              <a:ext cx="1005306" cy="936773"/>
            </a:xfrm>
            <a:prstGeom prst="line">
              <a:avLst/>
            </a:prstGeom>
          </p:spPr>
          <p:style>
            <a:lnRef idx="2">
              <a:schemeClr val="dk1"/>
            </a:lnRef>
            <a:fillRef idx="0">
              <a:schemeClr val="dk1"/>
            </a:fillRef>
            <a:effectRef idx="1">
              <a:schemeClr val="dk1"/>
            </a:effectRef>
            <a:fontRef idx="minor">
              <a:schemeClr val="tx1"/>
            </a:fontRef>
          </p:style>
        </p:cxnSp>
      </p:grpSp>
      <p:grpSp>
        <p:nvGrpSpPr>
          <p:cNvPr id="17" name="Gruppierung 16"/>
          <p:cNvGrpSpPr/>
          <p:nvPr/>
        </p:nvGrpSpPr>
        <p:grpSpPr>
          <a:xfrm>
            <a:off x="4366837" y="2264100"/>
            <a:ext cx="1602126" cy="849914"/>
            <a:chOff x="5039526" y="1875799"/>
            <a:chExt cx="1379307" cy="1133219"/>
          </a:xfrm>
        </p:grpSpPr>
        <p:sp>
          <p:nvSpPr>
            <p:cNvPr id="11" name="TextBox 9"/>
            <p:cNvSpPr txBox="1"/>
            <p:nvPr/>
          </p:nvSpPr>
          <p:spPr>
            <a:xfrm>
              <a:off x="5039526" y="1875799"/>
              <a:ext cx="1140374" cy="338555"/>
            </a:xfrm>
            <a:prstGeom prst="rect">
              <a:avLst/>
            </a:prstGeom>
            <a:noFill/>
          </p:spPr>
          <p:txBody>
            <a:bodyPr wrap="square" rtlCol="0">
              <a:spAutoFit/>
            </a:bodyPr>
            <a:lstStyle/>
            <a:p>
              <a:r>
                <a:rPr lang="en-US" sz="1050" dirty="0"/>
                <a:t>Quick filter</a:t>
              </a:r>
              <a:endParaRPr lang="en-GB" sz="1050" dirty="0"/>
            </a:p>
          </p:txBody>
        </p:sp>
        <p:cxnSp>
          <p:nvCxnSpPr>
            <p:cNvPr id="13" name="Straight Connector 6"/>
            <p:cNvCxnSpPr>
              <a:cxnSpLocks/>
            </p:cNvCxnSpPr>
            <p:nvPr/>
          </p:nvCxnSpPr>
          <p:spPr>
            <a:xfrm>
              <a:off x="5703216" y="2334389"/>
              <a:ext cx="715617" cy="674629"/>
            </a:xfrm>
            <a:prstGeom prst="line">
              <a:avLst/>
            </a:prstGeom>
          </p:spPr>
          <p:style>
            <a:lnRef idx="2">
              <a:schemeClr val="dk1"/>
            </a:lnRef>
            <a:fillRef idx="0">
              <a:schemeClr val="dk1"/>
            </a:fillRef>
            <a:effectRef idx="1">
              <a:schemeClr val="dk1"/>
            </a:effectRef>
            <a:fontRef idx="minor">
              <a:schemeClr val="tx1"/>
            </a:fontRef>
          </p:style>
        </p:cxnSp>
      </p:grpSp>
      <p:grpSp>
        <p:nvGrpSpPr>
          <p:cNvPr id="18" name="Gruppierung 17"/>
          <p:cNvGrpSpPr/>
          <p:nvPr/>
        </p:nvGrpSpPr>
        <p:grpSpPr>
          <a:xfrm>
            <a:off x="6398889" y="1920022"/>
            <a:ext cx="1280880" cy="1193207"/>
            <a:chOff x="7645335" y="1417028"/>
            <a:chExt cx="1102739" cy="1590942"/>
          </a:xfrm>
        </p:grpSpPr>
        <p:sp>
          <p:nvSpPr>
            <p:cNvPr id="14" name="TextBox 8"/>
            <p:cNvSpPr txBox="1"/>
            <p:nvPr/>
          </p:nvSpPr>
          <p:spPr>
            <a:xfrm>
              <a:off x="7645335" y="1417028"/>
              <a:ext cx="853315" cy="338555"/>
            </a:xfrm>
            <a:prstGeom prst="rect">
              <a:avLst/>
            </a:prstGeom>
            <a:noFill/>
          </p:spPr>
          <p:txBody>
            <a:bodyPr wrap="square" rtlCol="0">
              <a:spAutoFit/>
            </a:bodyPr>
            <a:lstStyle/>
            <a:p>
              <a:pPr algn="ctr"/>
              <a:r>
                <a:rPr lang="en-US" sz="1050" dirty="0"/>
                <a:t>Execute filter</a:t>
              </a:r>
              <a:endParaRPr lang="en-GB" sz="1050" dirty="0"/>
            </a:p>
          </p:txBody>
        </p:sp>
        <p:cxnSp>
          <p:nvCxnSpPr>
            <p:cNvPr id="15" name="Straight Connector 6"/>
            <p:cNvCxnSpPr>
              <a:cxnSpLocks/>
            </p:cNvCxnSpPr>
            <p:nvPr/>
          </p:nvCxnSpPr>
          <p:spPr>
            <a:xfrm>
              <a:off x="8254189" y="2061766"/>
              <a:ext cx="493885" cy="946204"/>
            </a:xfrm>
            <a:prstGeom prst="line">
              <a:avLst/>
            </a:prstGeom>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1922596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childTnLst>
                                </p:cTn>
                              </p:par>
                              <p:par>
                                <p:cTn id="9" presetID="64" presetClass="path" presetSubtype="0" accel="50000" decel="50000" fill="hold" nodeType="withEffect">
                                  <p:stCondLst>
                                    <p:cond delay="0"/>
                                  </p:stCondLst>
                                  <p:childTnLst>
                                    <p:animMotion origin="layout" path="M 0 0.13704 L 0 -2.59259E-6 " pathEditMode="relative" rAng="0" ptsTypes="AA">
                                      <p:cBhvr>
                                        <p:cTn id="10" dur="2000" fill="hold"/>
                                        <p:tgtEl>
                                          <p:spTgt spid="6"/>
                                        </p:tgtEl>
                                        <p:attrNameLst>
                                          <p:attrName>ppt_x</p:attrName>
                                          <p:attrName>ppt_y</p:attrName>
                                        </p:attrNameLst>
                                      </p:cBhvr>
                                      <p:rCtr x="0" y="-6852"/>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CH" smtClean="0"/>
              <a:t>Access rights management</a:t>
            </a:r>
            <a:endParaRPr lang="de-CH" dirty="0"/>
          </a:p>
        </p:txBody>
      </p:sp>
      <p:pic>
        <p:nvPicPr>
          <p:cNvPr id="7" name="Inhaltsplatzhalter 4"/>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b="37776"/>
          <a:stretch/>
        </p:blipFill>
        <p:spPr>
          <a:xfrm>
            <a:off x="1722040" y="2387704"/>
            <a:ext cx="5696745" cy="2542967"/>
          </a:xfrm>
        </p:spPr>
      </p:pic>
      <p:sp>
        <p:nvSpPr>
          <p:cNvPr id="2" name="Date Placeholder 1"/>
          <p:cNvSpPr>
            <a:spLocks noGrp="1"/>
          </p:cNvSpPr>
          <p:nvPr>
            <p:ph type="dt" sz="half" idx="2"/>
          </p:nvPr>
        </p:nvSpPr>
        <p:spPr/>
        <p:txBody>
          <a:bodyPr/>
          <a:lstStyle/>
          <a:p>
            <a:r>
              <a:rPr lang="de-DE" smtClean="0"/>
              <a:t>30.01.2020</a:t>
            </a:r>
            <a:endParaRPr lang="en-US" dirty="0"/>
          </a:p>
        </p:txBody>
      </p:sp>
      <p:sp>
        <p:nvSpPr>
          <p:cNvPr id="4" name="Fußzeilenplatzhalter 3"/>
          <p:cNvSpPr>
            <a:spLocks noGrp="1"/>
          </p:cNvSpPr>
          <p:nvPr>
            <p:ph type="ftr" sz="quarter" idx="3"/>
          </p:nvPr>
        </p:nvSpPr>
        <p:spPr/>
        <p:txBody>
          <a:bodyPr/>
          <a:lstStyle/>
          <a:p>
            <a:r>
              <a:rPr lang="en-US" smtClean="0"/>
              <a:t>EDMS 2316963   Indico 877527</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53</a:t>
            </a:fld>
            <a:endParaRPr lang="en-US" dirty="0"/>
          </a:p>
        </p:txBody>
      </p:sp>
      <p:grpSp>
        <p:nvGrpSpPr>
          <p:cNvPr id="25" name="Gruppierung 24"/>
          <p:cNvGrpSpPr/>
          <p:nvPr/>
        </p:nvGrpSpPr>
        <p:grpSpPr>
          <a:xfrm>
            <a:off x="2853161" y="1864464"/>
            <a:ext cx="3807731" cy="1328123"/>
            <a:chOff x="2280213" y="1342951"/>
            <a:chExt cx="5076975" cy="1770830"/>
          </a:xfrm>
        </p:grpSpPr>
        <p:grpSp>
          <p:nvGrpSpPr>
            <p:cNvPr id="18" name="Gruppierung 17"/>
            <p:cNvGrpSpPr/>
            <p:nvPr/>
          </p:nvGrpSpPr>
          <p:grpSpPr>
            <a:xfrm>
              <a:off x="2280213" y="1342951"/>
              <a:ext cx="2804129" cy="1770830"/>
              <a:chOff x="2280213" y="1342951"/>
              <a:chExt cx="2804129" cy="1770830"/>
            </a:xfrm>
          </p:grpSpPr>
          <p:cxnSp>
            <p:nvCxnSpPr>
              <p:cNvPr id="9" name="Straight Connector 6"/>
              <p:cNvCxnSpPr>
                <a:cxnSpLocks/>
              </p:cNvCxnSpPr>
              <p:nvPr/>
            </p:nvCxnSpPr>
            <p:spPr>
              <a:xfrm flipH="1">
                <a:off x="2280213" y="1807154"/>
                <a:ext cx="1900584" cy="588805"/>
              </a:xfrm>
              <a:prstGeom prst="line">
                <a:avLst/>
              </a:prstGeom>
              <a:ln>
                <a:tailEnd type="triangle"/>
              </a:ln>
            </p:spPr>
            <p:style>
              <a:lnRef idx="2">
                <a:schemeClr val="dk1"/>
              </a:lnRef>
              <a:fillRef idx="0">
                <a:schemeClr val="dk1"/>
              </a:fillRef>
              <a:effectRef idx="1">
                <a:schemeClr val="dk1"/>
              </a:effectRef>
              <a:fontRef idx="minor">
                <a:schemeClr val="tx1"/>
              </a:fontRef>
            </p:style>
          </p:cxnSp>
          <p:grpSp>
            <p:nvGrpSpPr>
              <p:cNvPr id="11" name="Gruppierung 10"/>
              <p:cNvGrpSpPr/>
              <p:nvPr/>
            </p:nvGrpSpPr>
            <p:grpSpPr>
              <a:xfrm>
                <a:off x="3237480" y="1342951"/>
                <a:ext cx="1846862" cy="1770830"/>
                <a:chOff x="2415680" y="1475209"/>
                <a:chExt cx="1453302" cy="1325370"/>
              </a:xfrm>
            </p:grpSpPr>
            <p:sp>
              <p:nvSpPr>
                <p:cNvPr id="12" name="TextBox 8"/>
                <p:cNvSpPr txBox="1"/>
                <p:nvPr/>
              </p:nvSpPr>
              <p:spPr>
                <a:xfrm>
                  <a:off x="2415680" y="1475209"/>
                  <a:ext cx="1453302" cy="253390"/>
                </a:xfrm>
                <a:prstGeom prst="rect">
                  <a:avLst/>
                </a:prstGeom>
                <a:noFill/>
              </p:spPr>
              <p:txBody>
                <a:bodyPr wrap="square" rtlCol="0">
                  <a:spAutoFit/>
                </a:bodyPr>
                <a:lstStyle/>
                <a:p>
                  <a:pPr algn="ctr"/>
                  <a:r>
                    <a:rPr lang="en-US" sz="1050" dirty="0"/>
                    <a:t>Screen permissions</a:t>
                  </a:r>
                  <a:endParaRPr lang="en-GB" sz="1050" dirty="0"/>
                </a:p>
              </p:txBody>
            </p:sp>
            <p:cxnSp>
              <p:nvCxnSpPr>
                <p:cNvPr id="13" name="Straight Connector 6"/>
                <p:cNvCxnSpPr>
                  <a:cxnSpLocks noChangeAspect="1"/>
                </p:cNvCxnSpPr>
                <p:nvPr/>
              </p:nvCxnSpPr>
              <p:spPr>
                <a:xfrm flipH="1">
                  <a:off x="2415680" y="1822640"/>
                  <a:ext cx="742297" cy="977939"/>
                </a:xfrm>
                <a:prstGeom prst="line">
                  <a:avLst/>
                </a:prstGeom>
                <a:ln>
                  <a:tailEnd type="triangle"/>
                </a:ln>
              </p:spPr>
              <p:style>
                <a:lnRef idx="2">
                  <a:schemeClr val="dk1"/>
                </a:lnRef>
                <a:fillRef idx="0">
                  <a:schemeClr val="dk1"/>
                </a:fillRef>
                <a:effectRef idx="1">
                  <a:schemeClr val="dk1"/>
                </a:effectRef>
                <a:fontRef idx="minor">
                  <a:schemeClr val="tx1"/>
                </a:fontRef>
              </p:style>
            </p:cxnSp>
          </p:grpSp>
        </p:grpSp>
        <p:cxnSp>
          <p:nvCxnSpPr>
            <p:cNvPr id="21" name="Straight Connector 6"/>
            <p:cNvCxnSpPr>
              <a:cxnSpLocks/>
            </p:cNvCxnSpPr>
            <p:nvPr/>
          </p:nvCxnSpPr>
          <p:spPr>
            <a:xfrm flipH="1" flipV="1">
              <a:off x="4180795" y="1807155"/>
              <a:ext cx="3176393" cy="588804"/>
            </a:xfrm>
            <a:prstGeom prst="line">
              <a:avLst/>
            </a:prstGeom>
            <a:ln>
              <a:headEnd type="none"/>
              <a:tailEnd type="triangle"/>
            </a:ln>
          </p:spPr>
          <p:style>
            <a:lnRef idx="2">
              <a:schemeClr val="dk1"/>
            </a:lnRef>
            <a:fillRef idx="0">
              <a:schemeClr val="dk1"/>
            </a:fillRef>
            <a:effectRef idx="1">
              <a:schemeClr val="dk1"/>
            </a:effectRef>
            <a:fontRef idx="minor">
              <a:schemeClr val="tx1"/>
            </a:fontRef>
          </p:style>
        </p:cxnSp>
      </p:grpSp>
      <p:grpSp>
        <p:nvGrpSpPr>
          <p:cNvPr id="26" name="Gruppierung 25"/>
          <p:cNvGrpSpPr/>
          <p:nvPr/>
        </p:nvGrpSpPr>
        <p:grpSpPr>
          <a:xfrm>
            <a:off x="6033109" y="1659081"/>
            <a:ext cx="1168659" cy="1654455"/>
            <a:chOff x="3976095" y="1302284"/>
            <a:chExt cx="3736765" cy="1954371"/>
          </a:xfrm>
        </p:grpSpPr>
        <p:grpSp>
          <p:nvGrpSpPr>
            <p:cNvPr id="30" name="Gruppierung 29"/>
            <p:cNvGrpSpPr/>
            <p:nvPr/>
          </p:nvGrpSpPr>
          <p:grpSpPr>
            <a:xfrm>
              <a:off x="3976095" y="1302284"/>
              <a:ext cx="3736765" cy="1954371"/>
              <a:chOff x="2996899" y="1444772"/>
              <a:chExt cx="2940473" cy="1462740"/>
            </a:xfrm>
          </p:grpSpPr>
          <p:sp>
            <p:nvSpPr>
              <p:cNvPr id="31" name="TextBox 8"/>
              <p:cNvSpPr txBox="1"/>
              <p:nvPr/>
            </p:nvSpPr>
            <p:spPr>
              <a:xfrm>
                <a:off x="2996899" y="1444772"/>
                <a:ext cx="2940473" cy="367351"/>
              </a:xfrm>
              <a:prstGeom prst="rect">
                <a:avLst/>
              </a:prstGeom>
              <a:noFill/>
            </p:spPr>
            <p:txBody>
              <a:bodyPr wrap="square" rtlCol="0">
                <a:spAutoFit/>
              </a:bodyPr>
              <a:lstStyle/>
              <a:p>
                <a:pPr algn="ctr"/>
                <a:r>
                  <a:rPr lang="en-US" sz="1050" dirty="0"/>
                  <a:t>Status authorizations</a:t>
                </a:r>
                <a:endParaRPr lang="en-GB" sz="1050" dirty="0"/>
              </a:p>
            </p:txBody>
          </p:sp>
          <p:cxnSp>
            <p:nvCxnSpPr>
              <p:cNvPr id="32" name="Straight Connector 6"/>
              <p:cNvCxnSpPr>
                <a:cxnSpLocks/>
              </p:cNvCxnSpPr>
              <p:nvPr/>
            </p:nvCxnSpPr>
            <p:spPr>
              <a:xfrm flipH="1">
                <a:off x="4303549" y="1830440"/>
                <a:ext cx="272919" cy="1077072"/>
              </a:xfrm>
              <a:prstGeom prst="line">
                <a:avLst/>
              </a:prstGeom>
              <a:ln>
                <a:tailEnd type="triangle"/>
              </a:ln>
            </p:spPr>
            <p:style>
              <a:lnRef idx="2">
                <a:schemeClr val="dk1"/>
              </a:lnRef>
              <a:fillRef idx="0">
                <a:schemeClr val="dk1"/>
              </a:fillRef>
              <a:effectRef idx="1">
                <a:schemeClr val="dk1"/>
              </a:effectRef>
              <a:fontRef idx="minor">
                <a:schemeClr val="tx1"/>
              </a:fontRef>
            </p:style>
          </p:cxnSp>
        </p:grpSp>
        <p:cxnSp>
          <p:nvCxnSpPr>
            <p:cNvPr id="28" name="Straight Connector 6"/>
            <p:cNvCxnSpPr>
              <a:cxnSpLocks/>
            </p:cNvCxnSpPr>
            <p:nvPr/>
          </p:nvCxnSpPr>
          <p:spPr>
            <a:xfrm flipH="1" flipV="1">
              <a:off x="5983419" y="1817578"/>
              <a:ext cx="1042557" cy="643997"/>
            </a:xfrm>
            <a:prstGeom prst="line">
              <a:avLst/>
            </a:prstGeom>
            <a:ln>
              <a:headEnd type="none"/>
              <a:tailEnd type="triangle"/>
            </a:ln>
          </p:spPr>
          <p:style>
            <a:lnRef idx="2">
              <a:schemeClr val="dk1"/>
            </a:lnRef>
            <a:fillRef idx="0">
              <a:schemeClr val="dk1"/>
            </a:fillRef>
            <a:effectRef idx="1">
              <a:schemeClr val="dk1"/>
            </a:effectRef>
            <a:fontRef idx="minor">
              <a:schemeClr val="tx1"/>
            </a:fontRef>
          </p:style>
        </p:cxnSp>
      </p:grpSp>
      <p:grpSp>
        <p:nvGrpSpPr>
          <p:cNvPr id="38" name="Gruppierung 37"/>
          <p:cNvGrpSpPr/>
          <p:nvPr/>
        </p:nvGrpSpPr>
        <p:grpSpPr>
          <a:xfrm>
            <a:off x="1506939" y="1813240"/>
            <a:ext cx="1168659" cy="1754694"/>
            <a:chOff x="3976095" y="1302284"/>
            <a:chExt cx="3736765" cy="2072781"/>
          </a:xfrm>
        </p:grpSpPr>
        <p:grpSp>
          <p:nvGrpSpPr>
            <p:cNvPr id="39" name="Gruppierung 38"/>
            <p:cNvGrpSpPr/>
            <p:nvPr/>
          </p:nvGrpSpPr>
          <p:grpSpPr>
            <a:xfrm>
              <a:off x="3976095" y="1302284"/>
              <a:ext cx="3736765" cy="1912153"/>
              <a:chOff x="2996899" y="1444772"/>
              <a:chExt cx="2940473" cy="1431142"/>
            </a:xfrm>
          </p:grpSpPr>
          <p:sp>
            <p:nvSpPr>
              <p:cNvPr id="41" name="TextBox 8"/>
              <p:cNvSpPr txBox="1"/>
              <p:nvPr/>
            </p:nvSpPr>
            <p:spPr>
              <a:xfrm>
                <a:off x="2996899" y="1444772"/>
                <a:ext cx="2940473" cy="367351"/>
              </a:xfrm>
              <a:prstGeom prst="rect">
                <a:avLst/>
              </a:prstGeom>
              <a:noFill/>
            </p:spPr>
            <p:txBody>
              <a:bodyPr wrap="square" rtlCol="0">
                <a:spAutoFit/>
              </a:bodyPr>
              <a:lstStyle/>
              <a:p>
                <a:pPr algn="ctr"/>
                <a:r>
                  <a:rPr lang="en-US" sz="1050" dirty="0"/>
                  <a:t>Department</a:t>
                </a:r>
              </a:p>
              <a:p>
                <a:pPr algn="ctr"/>
                <a:r>
                  <a:rPr lang="en-US" sz="1050" dirty="0"/>
                  <a:t>security</a:t>
                </a:r>
                <a:endParaRPr lang="en-GB" sz="1050" dirty="0"/>
              </a:p>
            </p:txBody>
          </p:sp>
          <p:cxnSp>
            <p:nvCxnSpPr>
              <p:cNvPr id="42" name="Straight Connector 6"/>
              <p:cNvCxnSpPr>
                <a:cxnSpLocks/>
              </p:cNvCxnSpPr>
              <p:nvPr/>
            </p:nvCxnSpPr>
            <p:spPr>
              <a:xfrm>
                <a:off x="4576469" y="1830440"/>
                <a:ext cx="1360903" cy="1045474"/>
              </a:xfrm>
              <a:prstGeom prst="line">
                <a:avLst/>
              </a:prstGeom>
              <a:ln>
                <a:tailEnd type="triangle"/>
              </a:ln>
            </p:spPr>
            <p:style>
              <a:lnRef idx="2">
                <a:schemeClr val="dk1"/>
              </a:lnRef>
              <a:fillRef idx="0">
                <a:schemeClr val="dk1"/>
              </a:fillRef>
              <a:effectRef idx="1">
                <a:schemeClr val="dk1"/>
              </a:effectRef>
              <a:fontRef idx="minor">
                <a:schemeClr val="tx1"/>
              </a:fontRef>
            </p:style>
          </p:cxnSp>
        </p:grpSp>
        <p:cxnSp>
          <p:nvCxnSpPr>
            <p:cNvPr id="40" name="Straight Connector 6"/>
            <p:cNvCxnSpPr>
              <a:cxnSpLocks/>
            </p:cNvCxnSpPr>
            <p:nvPr/>
          </p:nvCxnSpPr>
          <p:spPr>
            <a:xfrm flipH="1" flipV="1">
              <a:off x="5983422" y="1817579"/>
              <a:ext cx="1254634" cy="1557486"/>
            </a:xfrm>
            <a:prstGeom prst="line">
              <a:avLst/>
            </a:prstGeom>
            <a:ln>
              <a:headEnd type="none"/>
              <a:tailEnd type="triangle"/>
            </a:ln>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2102870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CH" smtClean="0"/>
              <a:t>Editing content</a:t>
            </a:r>
            <a:endParaRPr lang="de-CH" dirty="0"/>
          </a:p>
        </p:txBody>
      </p:sp>
      <p:pic>
        <p:nvPicPr>
          <p:cNvPr id="7" name="Inhaltsplatzhalter 4"/>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b="37776"/>
          <a:stretch/>
        </p:blipFill>
        <p:spPr>
          <a:xfrm>
            <a:off x="812275" y="1987587"/>
            <a:ext cx="7516274" cy="3343202"/>
          </a:xfrm>
        </p:spPr>
      </p:pic>
      <p:sp>
        <p:nvSpPr>
          <p:cNvPr id="6" name="Date Placeholder 5"/>
          <p:cNvSpPr>
            <a:spLocks noGrp="1"/>
          </p:cNvSpPr>
          <p:nvPr>
            <p:ph type="dt" sz="half" idx="2"/>
          </p:nvPr>
        </p:nvSpPr>
        <p:spPr/>
        <p:txBody>
          <a:bodyPr/>
          <a:lstStyle/>
          <a:p>
            <a:r>
              <a:rPr lang="de-DE" smtClean="0"/>
              <a:t>30.01.2020</a:t>
            </a:r>
            <a:endParaRPr lang="en-US" dirty="0"/>
          </a:p>
        </p:txBody>
      </p:sp>
      <p:sp>
        <p:nvSpPr>
          <p:cNvPr id="4" name="Fußzeilenplatzhalter 3"/>
          <p:cNvSpPr>
            <a:spLocks noGrp="1"/>
          </p:cNvSpPr>
          <p:nvPr>
            <p:ph type="ftr" sz="quarter" idx="3"/>
          </p:nvPr>
        </p:nvSpPr>
        <p:spPr/>
        <p:txBody>
          <a:bodyPr/>
          <a:lstStyle/>
          <a:p>
            <a:r>
              <a:rPr lang="en-US" smtClean="0"/>
              <a:t>EDMS 2316963   Indico 877527</a:t>
            </a:r>
            <a:endParaRPr lang="en-US" dirty="0"/>
          </a:p>
        </p:txBody>
      </p:sp>
      <p:sp>
        <p:nvSpPr>
          <p:cNvPr id="8" name="Slide Number Placeholder 7"/>
          <p:cNvSpPr>
            <a:spLocks noGrp="1"/>
          </p:cNvSpPr>
          <p:nvPr>
            <p:ph type="sldNum" sz="quarter" idx="4"/>
          </p:nvPr>
        </p:nvSpPr>
        <p:spPr/>
        <p:txBody>
          <a:bodyPr/>
          <a:lstStyle/>
          <a:p>
            <a:fld id="{17918391-D411-FE40-AAD7-861AE5233E0E}" type="slidenum">
              <a:rPr lang="en-US" smtClean="0"/>
              <a:pPr/>
              <a:t>54</a:t>
            </a:fld>
            <a:endParaRPr lang="en-US" dirty="0"/>
          </a:p>
        </p:txBody>
      </p:sp>
      <p:sp>
        <p:nvSpPr>
          <p:cNvPr id="2" name="Rectangle 1"/>
          <p:cNvSpPr/>
          <p:nvPr/>
        </p:nvSpPr>
        <p:spPr>
          <a:xfrm>
            <a:off x="2620132" y="3432311"/>
            <a:ext cx="1064901" cy="209288"/>
          </a:xfrm>
          <a:prstGeom prst="rect">
            <a:avLst/>
          </a:prstGeom>
          <a:noFill/>
          <a:ln w="317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3" name="Oval 2"/>
          <p:cNvSpPr/>
          <p:nvPr/>
        </p:nvSpPr>
        <p:spPr>
          <a:xfrm>
            <a:off x="4078224" y="3989070"/>
            <a:ext cx="237744" cy="237600"/>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62628475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1" nodeType="clickEffect">
                                  <p:stCondLst>
                                    <p:cond delay="0"/>
                                  </p:stCondLst>
                                  <p:childTnLst>
                                    <p:animMotion origin="layout" path="M 1.94444E-6 2.34568E-6 L -0.10938 0.03765 " pathEditMode="relative" rAng="0" ptsTypes="AA">
                                      <p:cBhvr>
                                        <p:cTn id="10" dur="750" fill="hold"/>
                                        <p:tgtEl>
                                          <p:spTgt spid="2"/>
                                        </p:tgtEl>
                                        <p:attrNameLst>
                                          <p:attrName>ppt_x</p:attrName>
                                          <p:attrName>ppt_y</p:attrName>
                                        </p:attrNameLst>
                                      </p:cBhvr>
                                      <p:rCtr x="-5469" y="1883"/>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2" nodeType="clickEffect">
                                  <p:stCondLst>
                                    <p:cond delay="0"/>
                                  </p:stCondLst>
                                  <p:childTnLst>
                                    <p:animMotion origin="layout" path="M -0.10938 0.03765 L 0.16996 0.12099 " pathEditMode="relative" rAng="0" ptsTypes="AA">
                                      <p:cBhvr>
                                        <p:cTn id="14" dur="1250" fill="hold"/>
                                        <p:tgtEl>
                                          <p:spTgt spid="2"/>
                                        </p:tgtEl>
                                        <p:attrNameLst>
                                          <p:attrName>ppt_x</p:attrName>
                                          <p:attrName>ppt_y</p:attrName>
                                        </p:attrNameLst>
                                      </p:cBhvr>
                                      <p:rCtr x="13906" y="4198"/>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4" nodeType="clickEffect">
                                  <p:stCondLst>
                                    <p:cond delay="0"/>
                                  </p:stCondLst>
                                  <p:childTnLst>
                                    <p:animMotion origin="layout" path="M 0.16997 0.12099 L 0.45712 0.00339 " pathEditMode="relative" rAng="0" ptsTypes="AA">
                                      <p:cBhvr>
                                        <p:cTn id="18" dur="1500" fill="hold"/>
                                        <p:tgtEl>
                                          <p:spTgt spid="2"/>
                                        </p:tgtEl>
                                        <p:attrNameLst>
                                          <p:attrName>ppt_x</p:attrName>
                                          <p:attrName>ppt_y</p:attrName>
                                        </p:attrNameLst>
                                      </p:cBhvr>
                                      <p:rCtr x="14392" y="-5833"/>
                                    </p:animMotion>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3" nodeType="clickEffect">
                                  <p:stCondLst>
                                    <p:cond delay="0"/>
                                  </p:stCondLst>
                                  <p:childTnLst>
                                    <p:animEffect transition="out" filter="fade">
                                      <p:cBhvr>
                                        <p:cTn id="22" dur="500"/>
                                        <p:tgtEl>
                                          <p:spTgt spid="2"/>
                                        </p:tgtEl>
                                      </p:cBhvr>
                                    </p:animEffect>
                                    <p:set>
                                      <p:cBhvr>
                                        <p:cTn id="23" dur="1" fill="hold">
                                          <p:stCondLst>
                                            <p:cond delay="499"/>
                                          </p:stCondLst>
                                        </p:cTn>
                                        <p:tgtEl>
                                          <p:spTgt spid="2"/>
                                        </p:tgtEl>
                                        <p:attrNameLst>
                                          <p:attrName>style.visibility</p:attrName>
                                        </p:attrNameLst>
                                      </p:cBhvr>
                                      <p:to>
                                        <p:strVal val="hidden"/>
                                      </p:to>
                                    </p:set>
                                  </p:childTnLst>
                                </p:cTn>
                              </p:par>
                              <p:par>
                                <p:cTn id="24" presetID="10" presetClass="entr" presetSubtype="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1" nodeType="clickEffect">
                                  <p:stCondLst>
                                    <p:cond delay="0"/>
                                  </p:stCondLst>
                                  <p:childTnLst>
                                    <p:animMotion origin="layout" path="M 2.22222E-6 -1.23457E-7 L -0.275 0.15957 " pathEditMode="relative" rAng="0" ptsTypes="AA">
                                      <p:cBhvr>
                                        <p:cTn id="30" dur="1500" fill="hold"/>
                                        <p:tgtEl>
                                          <p:spTgt spid="3"/>
                                        </p:tgtEl>
                                        <p:attrNameLst>
                                          <p:attrName>ppt_x</p:attrName>
                                          <p:attrName>ppt_y</p:attrName>
                                        </p:attrNameLst>
                                      </p:cBhvr>
                                      <p:rCtr x="-13750" y="796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2" grpId="3" animBg="1"/>
      <p:bldP spid="2" grpId="4" animBg="1"/>
      <p:bldP spid="3" grpId="0" animBg="1"/>
      <p:bldP spid="3" grpId="1" animBg="1"/>
    </p:bld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EAM Light 3.0</a:t>
            </a:r>
            <a:endParaRPr lang="de-CH" dirty="0"/>
          </a:p>
        </p:txBody>
      </p:sp>
      <p:sp>
        <p:nvSpPr>
          <p:cNvPr id="20" name="Content Placeholder 19"/>
          <p:cNvSpPr>
            <a:spLocks noGrp="1"/>
          </p:cNvSpPr>
          <p:nvPr>
            <p:ph idx="1"/>
          </p:nvPr>
        </p:nvSpPr>
        <p:spPr/>
        <p:txBody>
          <a:bodyPr/>
          <a:lstStyle/>
          <a:p>
            <a:endParaRPr lang="en-GB"/>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13" name="Footer Placeholder 12"/>
          <p:cNvSpPr>
            <a:spLocks noGrp="1"/>
          </p:cNvSpPr>
          <p:nvPr>
            <p:ph type="ftr" sz="quarter" idx="3"/>
          </p:nvPr>
        </p:nvSpPr>
        <p:spPr/>
        <p:txBody>
          <a:bodyPr/>
          <a:lstStyle/>
          <a:p>
            <a:r>
              <a:rPr lang="en-US" smtClean="0"/>
              <a:t>EDMS 2316963   Indico 877527</a:t>
            </a:r>
            <a:endParaRPr lang="en-US" dirty="0"/>
          </a:p>
        </p:txBody>
      </p:sp>
      <p:sp>
        <p:nvSpPr>
          <p:cNvPr id="14" name="Slide Number Placeholder 13"/>
          <p:cNvSpPr>
            <a:spLocks noGrp="1"/>
          </p:cNvSpPr>
          <p:nvPr>
            <p:ph type="sldNum" sz="quarter" idx="4"/>
          </p:nvPr>
        </p:nvSpPr>
        <p:spPr/>
        <p:txBody>
          <a:bodyPr/>
          <a:lstStyle/>
          <a:p>
            <a:fld id="{17918391-D411-FE40-AAD7-861AE5233E0E}" type="slidenum">
              <a:rPr lang="en-US" smtClean="0"/>
              <a:pPr/>
              <a:t>55</a:t>
            </a:fld>
            <a:endParaRPr lang="en-US" dirty="0"/>
          </a:p>
        </p:txBody>
      </p:sp>
      <p:grpSp>
        <p:nvGrpSpPr>
          <p:cNvPr id="5" name="Gruppierung 4"/>
          <p:cNvGrpSpPr/>
          <p:nvPr/>
        </p:nvGrpSpPr>
        <p:grpSpPr>
          <a:xfrm>
            <a:off x="1352168" y="2016810"/>
            <a:ext cx="1519049" cy="603644"/>
            <a:chOff x="278889" y="1671340"/>
            <a:chExt cx="2025399" cy="804858"/>
          </a:xfrm>
        </p:grpSpPr>
        <p:cxnSp>
          <p:nvCxnSpPr>
            <p:cNvPr id="7" name="Straight Connector 6"/>
            <p:cNvCxnSpPr/>
            <p:nvPr/>
          </p:nvCxnSpPr>
          <p:spPr>
            <a:xfrm flipH="1" flipV="1">
              <a:off x="1858061" y="2011765"/>
              <a:ext cx="446227" cy="464433"/>
            </a:xfrm>
            <a:prstGeom prst="line">
              <a:avLst/>
            </a:prstGeom>
          </p:spPr>
          <p:style>
            <a:lnRef idx="2">
              <a:schemeClr val="dk1"/>
            </a:lnRef>
            <a:fillRef idx="0">
              <a:schemeClr val="dk1"/>
            </a:fillRef>
            <a:effectRef idx="1">
              <a:schemeClr val="dk1"/>
            </a:effectRef>
            <a:fontRef idx="minor">
              <a:schemeClr val="tx1"/>
            </a:fontRef>
          </p:style>
        </p:cxnSp>
        <p:sp>
          <p:nvSpPr>
            <p:cNvPr id="8" name="TextBox 7"/>
            <p:cNvSpPr txBox="1"/>
            <p:nvPr/>
          </p:nvSpPr>
          <p:spPr>
            <a:xfrm>
              <a:off x="278889" y="1671340"/>
              <a:ext cx="1754738" cy="553997"/>
            </a:xfrm>
            <a:prstGeom prst="rect">
              <a:avLst/>
            </a:prstGeom>
            <a:noFill/>
          </p:spPr>
          <p:txBody>
            <a:bodyPr wrap="square" rtlCol="0">
              <a:spAutoFit/>
            </a:bodyPr>
            <a:lstStyle/>
            <a:p>
              <a:r>
                <a:rPr lang="en-US" sz="1050"/>
                <a:t>Open Work Orders assigned to me.</a:t>
              </a:r>
              <a:endParaRPr lang="en-GB" sz="1050"/>
            </a:p>
          </p:txBody>
        </p:sp>
      </p:grpSp>
      <p:grpSp>
        <p:nvGrpSpPr>
          <p:cNvPr id="6" name="Gruppierung 5"/>
          <p:cNvGrpSpPr/>
          <p:nvPr/>
        </p:nvGrpSpPr>
        <p:grpSpPr>
          <a:xfrm>
            <a:off x="1329538" y="2494265"/>
            <a:ext cx="1585570" cy="577081"/>
            <a:chOff x="248717" y="2307945"/>
            <a:chExt cx="2114093" cy="769441"/>
          </a:xfrm>
        </p:grpSpPr>
        <p:sp>
          <p:nvSpPr>
            <p:cNvPr id="9" name="TextBox 8"/>
            <p:cNvSpPr txBox="1"/>
            <p:nvPr/>
          </p:nvSpPr>
          <p:spPr>
            <a:xfrm>
              <a:off x="248717" y="2307945"/>
              <a:ext cx="1784909" cy="769441"/>
            </a:xfrm>
            <a:prstGeom prst="rect">
              <a:avLst/>
            </a:prstGeom>
            <a:noFill/>
          </p:spPr>
          <p:txBody>
            <a:bodyPr wrap="square" rtlCol="0">
              <a:spAutoFit/>
            </a:bodyPr>
            <a:lstStyle/>
            <a:p>
              <a:r>
                <a:rPr lang="en-US" sz="1050"/>
                <a:t>Open Work Orders assigned to my Department(s).</a:t>
              </a:r>
              <a:endParaRPr lang="en-GB" sz="1050"/>
            </a:p>
          </p:txBody>
        </p:sp>
        <p:cxnSp>
          <p:nvCxnSpPr>
            <p:cNvPr id="16" name="Straight Connector 15"/>
            <p:cNvCxnSpPr/>
            <p:nvPr/>
          </p:nvCxnSpPr>
          <p:spPr>
            <a:xfrm flipH="1" flipV="1">
              <a:off x="1858061" y="2653855"/>
              <a:ext cx="504749" cy="155618"/>
            </a:xfrm>
            <a:prstGeom prst="line">
              <a:avLst/>
            </a:prstGeom>
          </p:spPr>
          <p:style>
            <a:lnRef idx="2">
              <a:schemeClr val="dk1"/>
            </a:lnRef>
            <a:fillRef idx="0">
              <a:schemeClr val="dk1"/>
            </a:fillRef>
            <a:effectRef idx="1">
              <a:schemeClr val="dk1"/>
            </a:effectRef>
            <a:fontRef idx="minor">
              <a:schemeClr val="tx1"/>
            </a:fontRef>
          </p:style>
        </p:cxnSp>
      </p:grpSp>
      <p:grpSp>
        <p:nvGrpSpPr>
          <p:cNvPr id="41" name="Group 40"/>
          <p:cNvGrpSpPr/>
          <p:nvPr/>
        </p:nvGrpSpPr>
        <p:grpSpPr>
          <a:xfrm>
            <a:off x="1329538" y="3166778"/>
            <a:ext cx="1541678" cy="321835"/>
            <a:chOff x="248717" y="3079365"/>
            <a:chExt cx="2055571" cy="429112"/>
          </a:xfrm>
        </p:grpSpPr>
        <p:sp>
          <p:nvSpPr>
            <p:cNvPr id="10" name="TextBox 9"/>
            <p:cNvSpPr txBox="1"/>
            <p:nvPr/>
          </p:nvSpPr>
          <p:spPr>
            <a:xfrm>
              <a:off x="248717" y="3169923"/>
              <a:ext cx="1784910" cy="338554"/>
            </a:xfrm>
            <a:prstGeom prst="rect">
              <a:avLst/>
            </a:prstGeom>
            <a:noFill/>
          </p:spPr>
          <p:txBody>
            <a:bodyPr wrap="square" rtlCol="0">
              <a:spAutoFit/>
            </a:bodyPr>
            <a:lstStyle/>
            <a:p>
              <a:r>
                <a:rPr lang="en-US" sz="1050"/>
                <a:t>Work Order menu</a:t>
              </a:r>
              <a:endParaRPr lang="en-GB" sz="1050"/>
            </a:p>
          </p:txBody>
        </p:sp>
        <p:cxnSp>
          <p:nvCxnSpPr>
            <p:cNvPr id="21" name="Straight Connector 20"/>
            <p:cNvCxnSpPr/>
            <p:nvPr/>
          </p:nvCxnSpPr>
          <p:spPr>
            <a:xfrm flipH="1">
              <a:off x="1805944" y="3079365"/>
              <a:ext cx="498344" cy="268948"/>
            </a:xfrm>
            <a:prstGeom prst="line">
              <a:avLst/>
            </a:prstGeom>
          </p:spPr>
          <p:style>
            <a:lnRef idx="2">
              <a:schemeClr val="dk1"/>
            </a:lnRef>
            <a:fillRef idx="0">
              <a:schemeClr val="dk1"/>
            </a:fillRef>
            <a:effectRef idx="1">
              <a:schemeClr val="dk1"/>
            </a:effectRef>
            <a:fontRef idx="minor">
              <a:schemeClr val="tx1"/>
            </a:fontRef>
          </p:style>
        </p:cxnSp>
      </p:grpSp>
      <p:grpSp>
        <p:nvGrpSpPr>
          <p:cNvPr id="42" name="Group 41"/>
          <p:cNvGrpSpPr/>
          <p:nvPr/>
        </p:nvGrpSpPr>
        <p:grpSpPr>
          <a:xfrm>
            <a:off x="1329536" y="3436407"/>
            <a:ext cx="1541681" cy="366162"/>
            <a:chOff x="248714" y="3438871"/>
            <a:chExt cx="2055574" cy="488215"/>
          </a:xfrm>
        </p:grpSpPr>
        <p:sp>
          <p:nvSpPr>
            <p:cNvPr id="11" name="TextBox 10"/>
            <p:cNvSpPr txBox="1"/>
            <p:nvPr/>
          </p:nvSpPr>
          <p:spPr>
            <a:xfrm>
              <a:off x="248714" y="3588532"/>
              <a:ext cx="1784909" cy="338554"/>
            </a:xfrm>
            <a:prstGeom prst="rect">
              <a:avLst/>
            </a:prstGeom>
            <a:noFill/>
          </p:spPr>
          <p:txBody>
            <a:bodyPr wrap="square" rtlCol="0">
              <a:spAutoFit/>
            </a:bodyPr>
            <a:lstStyle/>
            <a:p>
              <a:r>
                <a:rPr lang="en-US" sz="1050"/>
                <a:t>Equipment menu</a:t>
              </a:r>
              <a:endParaRPr lang="en-GB" sz="1050"/>
            </a:p>
          </p:txBody>
        </p:sp>
        <p:cxnSp>
          <p:nvCxnSpPr>
            <p:cNvPr id="24" name="Straight Connector 23"/>
            <p:cNvCxnSpPr/>
            <p:nvPr/>
          </p:nvCxnSpPr>
          <p:spPr>
            <a:xfrm flipH="1">
              <a:off x="1858061" y="3438871"/>
              <a:ext cx="446227" cy="295350"/>
            </a:xfrm>
            <a:prstGeom prst="line">
              <a:avLst/>
            </a:prstGeom>
          </p:spPr>
          <p:style>
            <a:lnRef idx="2">
              <a:schemeClr val="dk1"/>
            </a:lnRef>
            <a:fillRef idx="0">
              <a:schemeClr val="dk1"/>
            </a:fillRef>
            <a:effectRef idx="1">
              <a:schemeClr val="dk1"/>
            </a:effectRef>
            <a:fontRef idx="minor">
              <a:schemeClr val="tx1"/>
            </a:fontRef>
          </p:style>
        </p:cxnSp>
      </p:grpSp>
      <p:grpSp>
        <p:nvGrpSpPr>
          <p:cNvPr id="44" name="Group 43"/>
          <p:cNvGrpSpPr/>
          <p:nvPr/>
        </p:nvGrpSpPr>
        <p:grpSpPr>
          <a:xfrm>
            <a:off x="1329536" y="3664068"/>
            <a:ext cx="1541681" cy="460248"/>
            <a:chOff x="248714" y="3742420"/>
            <a:chExt cx="2055574" cy="613663"/>
          </a:xfrm>
        </p:grpSpPr>
        <p:sp>
          <p:nvSpPr>
            <p:cNvPr id="12" name="TextBox 11"/>
            <p:cNvSpPr txBox="1"/>
            <p:nvPr/>
          </p:nvSpPr>
          <p:spPr>
            <a:xfrm>
              <a:off x="248714" y="4017529"/>
              <a:ext cx="1784909" cy="338554"/>
            </a:xfrm>
            <a:prstGeom prst="rect">
              <a:avLst/>
            </a:prstGeom>
            <a:noFill/>
          </p:spPr>
          <p:txBody>
            <a:bodyPr wrap="square" rtlCol="0">
              <a:spAutoFit/>
            </a:bodyPr>
            <a:lstStyle/>
            <a:p>
              <a:r>
                <a:rPr lang="en-US" sz="1050"/>
                <a:t>Materials menu</a:t>
              </a:r>
              <a:endParaRPr lang="en-GB" sz="1050"/>
            </a:p>
          </p:txBody>
        </p:sp>
        <p:cxnSp>
          <p:nvCxnSpPr>
            <p:cNvPr id="27" name="Straight Connector 26"/>
            <p:cNvCxnSpPr/>
            <p:nvPr/>
          </p:nvCxnSpPr>
          <p:spPr>
            <a:xfrm flipH="1">
              <a:off x="1805944" y="3742420"/>
              <a:ext cx="498344" cy="353330"/>
            </a:xfrm>
            <a:prstGeom prst="line">
              <a:avLst/>
            </a:prstGeom>
          </p:spPr>
          <p:style>
            <a:lnRef idx="2">
              <a:schemeClr val="dk1"/>
            </a:lnRef>
            <a:fillRef idx="0">
              <a:schemeClr val="dk1"/>
            </a:fillRef>
            <a:effectRef idx="1">
              <a:schemeClr val="dk1"/>
            </a:effectRef>
            <a:fontRef idx="minor">
              <a:schemeClr val="tx1"/>
            </a:fontRef>
          </p:style>
        </p:cxnSp>
      </p:grpSp>
      <p:pic>
        <p:nvPicPr>
          <p:cNvPr id="48" name="Picture 47"/>
          <p:cNvPicPr>
            <a:picLocks noChangeAspect="1"/>
          </p:cNvPicPr>
          <p:nvPr/>
        </p:nvPicPr>
        <p:blipFill rotWithShape="1">
          <a:blip r:embed="rId2"/>
          <a:srcRect t="12166" r="251" b="441"/>
          <a:stretch/>
        </p:blipFill>
        <p:spPr>
          <a:xfrm>
            <a:off x="2977526" y="2260976"/>
            <a:ext cx="4747805" cy="3037013"/>
          </a:xfrm>
          <a:prstGeom prst="rect">
            <a:avLst/>
          </a:prstGeom>
        </p:spPr>
      </p:pic>
      <p:pic>
        <p:nvPicPr>
          <p:cNvPr id="49" name="Picture 48"/>
          <p:cNvPicPr>
            <a:picLocks noChangeAspect="1"/>
          </p:cNvPicPr>
          <p:nvPr/>
        </p:nvPicPr>
        <p:blipFill rotWithShape="1">
          <a:blip r:embed="rId3"/>
          <a:srcRect t="12047" r="579" b="418"/>
          <a:stretch/>
        </p:blipFill>
        <p:spPr>
          <a:xfrm>
            <a:off x="2977523" y="2260975"/>
            <a:ext cx="4732271" cy="3041936"/>
          </a:xfrm>
          <a:prstGeom prst="rect">
            <a:avLst/>
          </a:prstGeom>
        </p:spPr>
      </p:pic>
      <p:pic>
        <p:nvPicPr>
          <p:cNvPr id="50" name="Picture 49"/>
          <p:cNvPicPr>
            <a:picLocks noChangeAspect="1"/>
          </p:cNvPicPr>
          <p:nvPr/>
        </p:nvPicPr>
        <p:blipFill rotWithShape="1">
          <a:blip r:embed="rId4"/>
          <a:srcRect t="12470" r="502" b="522"/>
          <a:stretch/>
        </p:blipFill>
        <p:spPr>
          <a:xfrm>
            <a:off x="2977522" y="2278049"/>
            <a:ext cx="4735896" cy="3023645"/>
          </a:xfrm>
          <a:prstGeom prst="rect">
            <a:avLst/>
          </a:prstGeom>
        </p:spPr>
      </p:pic>
      <p:pic>
        <p:nvPicPr>
          <p:cNvPr id="51" name="Picture 50"/>
          <p:cNvPicPr>
            <a:picLocks noChangeAspect="1"/>
          </p:cNvPicPr>
          <p:nvPr/>
        </p:nvPicPr>
        <p:blipFill rotWithShape="1">
          <a:blip r:embed="rId5"/>
          <a:srcRect t="11998" r="504" b="749"/>
          <a:stretch/>
        </p:blipFill>
        <p:spPr>
          <a:xfrm>
            <a:off x="2976385" y="2259088"/>
            <a:ext cx="4735796" cy="3032091"/>
          </a:xfrm>
          <a:prstGeom prst="rect">
            <a:avLst/>
          </a:prstGeom>
        </p:spPr>
      </p:pic>
      <p:pic>
        <p:nvPicPr>
          <p:cNvPr id="52" name="Picture 51"/>
          <p:cNvPicPr>
            <a:picLocks noChangeAspect="1"/>
          </p:cNvPicPr>
          <p:nvPr/>
        </p:nvPicPr>
        <p:blipFill rotWithShape="1">
          <a:blip r:embed="rId2"/>
          <a:srcRect t="11970" r="331" b="778"/>
          <a:stretch/>
        </p:blipFill>
        <p:spPr>
          <a:xfrm>
            <a:off x="2981270" y="2257271"/>
            <a:ext cx="4744061" cy="3032091"/>
          </a:xfrm>
          <a:prstGeom prst="rect">
            <a:avLst/>
          </a:prstGeom>
        </p:spPr>
      </p:pic>
      <p:grpSp>
        <p:nvGrpSpPr>
          <p:cNvPr id="56" name="Group 55"/>
          <p:cNvGrpSpPr/>
          <p:nvPr/>
        </p:nvGrpSpPr>
        <p:grpSpPr>
          <a:xfrm>
            <a:off x="6392788" y="4046723"/>
            <a:ext cx="1077278" cy="622678"/>
            <a:chOff x="6999717" y="4252628"/>
            <a:chExt cx="1436371" cy="830236"/>
          </a:xfrm>
        </p:grpSpPr>
        <p:cxnSp>
          <p:nvCxnSpPr>
            <p:cNvPr id="53" name="Straight Connector 52"/>
            <p:cNvCxnSpPr/>
            <p:nvPr/>
          </p:nvCxnSpPr>
          <p:spPr>
            <a:xfrm>
              <a:off x="7054303" y="4252628"/>
              <a:ext cx="380167" cy="518155"/>
            </a:xfrm>
            <a:prstGeom prst="line">
              <a:avLst/>
            </a:prstGeom>
          </p:spPr>
          <p:style>
            <a:lnRef idx="2">
              <a:schemeClr val="dk1"/>
            </a:lnRef>
            <a:fillRef idx="0">
              <a:schemeClr val="dk1"/>
            </a:fillRef>
            <a:effectRef idx="1">
              <a:schemeClr val="dk1"/>
            </a:effectRef>
            <a:fontRef idx="minor">
              <a:schemeClr val="tx1"/>
            </a:fontRef>
          </p:style>
        </p:cxnSp>
        <p:sp>
          <p:nvSpPr>
            <p:cNvPr id="54" name="TextBox 53"/>
            <p:cNvSpPr txBox="1"/>
            <p:nvPr/>
          </p:nvSpPr>
          <p:spPr>
            <a:xfrm>
              <a:off x="6999717" y="4744310"/>
              <a:ext cx="1436371" cy="338554"/>
            </a:xfrm>
            <a:prstGeom prst="rect">
              <a:avLst/>
            </a:prstGeom>
            <a:noFill/>
          </p:spPr>
          <p:txBody>
            <a:bodyPr wrap="square" rtlCol="0">
              <a:spAutoFit/>
            </a:bodyPr>
            <a:lstStyle/>
            <a:p>
              <a:r>
                <a:rPr lang="en-US" sz="1050"/>
                <a:t>Quick Search</a:t>
              </a:r>
              <a:endParaRPr lang="en-GB" sz="1050"/>
            </a:p>
          </p:txBody>
        </p:sp>
      </p:grpSp>
      <p:sp>
        <p:nvSpPr>
          <p:cNvPr id="3" name="Rectangle 2"/>
          <p:cNvSpPr/>
          <p:nvPr/>
        </p:nvSpPr>
        <p:spPr>
          <a:xfrm>
            <a:off x="4978386" y="1616275"/>
            <a:ext cx="2954655" cy="300082"/>
          </a:xfrm>
          <a:prstGeom prst="rect">
            <a:avLst/>
          </a:prstGeom>
        </p:spPr>
        <p:txBody>
          <a:bodyPr wrap="none">
            <a:spAutoFit/>
          </a:bodyPr>
          <a:lstStyle/>
          <a:p>
            <a:r>
              <a:rPr lang="en-US" sz="1350"/>
              <a:t>Access:	</a:t>
            </a:r>
            <a:r>
              <a:rPr lang="en-US" sz="1350">
                <a:hlinkClick r:id="rId6"/>
              </a:rPr>
              <a:t>https://cern.ch/eam-light</a:t>
            </a:r>
            <a:endParaRPr lang="en-US" sz="1350"/>
          </a:p>
        </p:txBody>
      </p:sp>
    </p:spTree>
    <p:extLst>
      <p:ext uri="{BB962C8B-B14F-4D97-AF65-F5344CB8AC3E}">
        <p14:creationId xmlns:p14="http://schemas.microsoft.com/office/powerpoint/2010/main" val="3587922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EAM Light 3.0</a:t>
            </a:r>
            <a:endParaRPr lang="de-CH" dirty="0"/>
          </a:p>
        </p:txBody>
      </p:sp>
      <p:sp>
        <p:nvSpPr>
          <p:cNvPr id="23" name="Content Placeholder 22"/>
          <p:cNvSpPr>
            <a:spLocks noGrp="1"/>
          </p:cNvSpPr>
          <p:nvPr>
            <p:ph idx="1"/>
          </p:nvPr>
        </p:nvSpPr>
        <p:spPr/>
        <p:txBody>
          <a:bodyPr/>
          <a:lstStyle/>
          <a:p>
            <a:endParaRPr lang="en-GB"/>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15" name="Footer Placeholder 14"/>
          <p:cNvSpPr>
            <a:spLocks noGrp="1"/>
          </p:cNvSpPr>
          <p:nvPr>
            <p:ph type="ftr" sz="quarter" idx="3"/>
          </p:nvPr>
        </p:nvSpPr>
        <p:spPr/>
        <p:txBody>
          <a:bodyPr/>
          <a:lstStyle/>
          <a:p>
            <a:r>
              <a:rPr lang="en-US" smtClean="0"/>
              <a:t>EDMS 2316963   Indico 877527</a:t>
            </a:r>
            <a:endParaRPr lang="en-US"/>
          </a:p>
        </p:txBody>
      </p:sp>
      <p:sp>
        <p:nvSpPr>
          <p:cNvPr id="17" name="Slide Number Placeholder 16"/>
          <p:cNvSpPr>
            <a:spLocks noGrp="1"/>
          </p:cNvSpPr>
          <p:nvPr>
            <p:ph type="sldNum" sz="quarter" idx="4"/>
          </p:nvPr>
        </p:nvSpPr>
        <p:spPr/>
        <p:txBody>
          <a:bodyPr/>
          <a:lstStyle/>
          <a:p>
            <a:fld id="{17918391-D411-FE40-AAD7-861AE5233E0E}" type="slidenum">
              <a:rPr lang="en-US" smtClean="0"/>
              <a:pPr/>
              <a:t>56</a:t>
            </a:fld>
            <a:endParaRPr lang="en-US" dirty="0"/>
          </a:p>
        </p:txBody>
      </p:sp>
      <p:pic>
        <p:nvPicPr>
          <p:cNvPr id="3" name="Picture 2"/>
          <p:cNvPicPr>
            <a:picLocks noChangeAspect="1"/>
          </p:cNvPicPr>
          <p:nvPr/>
        </p:nvPicPr>
        <p:blipFill rotWithShape="1">
          <a:blip r:embed="rId2"/>
          <a:srcRect l="6859" t="18054" r="25083" b="7066"/>
          <a:stretch/>
        </p:blipFill>
        <p:spPr>
          <a:xfrm>
            <a:off x="4020741" y="2591004"/>
            <a:ext cx="3731404" cy="2810416"/>
          </a:xfrm>
          <a:prstGeom prst="rect">
            <a:avLst/>
          </a:prstGeom>
          <a:ln>
            <a:solidFill>
              <a:schemeClr val="accent4">
                <a:lumMod val="50000"/>
              </a:schemeClr>
            </a:solidFill>
          </a:ln>
        </p:spPr>
      </p:pic>
      <p:grpSp>
        <p:nvGrpSpPr>
          <p:cNvPr id="46" name="Group 45"/>
          <p:cNvGrpSpPr/>
          <p:nvPr/>
        </p:nvGrpSpPr>
        <p:grpSpPr>
          <a:xfrm>
            <a:off x="5404939" y="2018441"/>
            <a:ext cx="2328416" cy="920802"/>
            <a:chOff x="5917959" y="1738101"/>
            <a:chExt cx="3104555" cy="1227736"/>
          </a:xfrm>
        </p:grpSpPr>
        <p:sp>
          <p:nvSpPr>
            <p:cNvPr id="12" name="TextBox 11"/>
            <p:cNvSpPr txBox="1"/>
            <p:nvPr/>
          </p:nvSpPr>
          <p:spPr>
            <a:xfrm>
              <a:off x="5917959" y="1738101"/>
              <a:ext cx="3104555" cy="553997"/>
            </a:xfrm>
            <a:prstGeom prst="rect">
              <a:avLst/>
            </a:prstGeom>
            <a:noFill/>
          </p:spPr>
          <p:txBody>
            <a:bodyPr wrap="square" rtlCol="0">
              <a:spAutoFit/>
            </a:bodyPr>
            <a:lstStyle/>
            <a:p>
              <a:pPr algn="ctr"/>
              <a:r>
                <a:rPr lang="en-US" sz="1050" dirty="0"/>
                <a:t>Link </a:t>
              </a:r>
            </a:p>
            <a:p>
              <a:pPr algn="ctr"/>
              <a:r>
                <a:rPr lang="en-US" sz="1050" dirty="0"/>
                <a:t>to the EDMS Document List</a:t>
              </a:r>
              <a:endParaRPr lang="en-GB" sz="1050" dirty="0"/>
            </a:p>
          </p:txBody>
        </p:sp>
        <p:cxnSp>
          <p:nvCxnSpPr>
            <p:cNvPr id="27" name="Straight Connector 26"/>
            <p:cNvCxnSpPr>
              <a:stCxn id="12" idx="2"/>
            </p:cNvCxnSpPr>
            <p:nvPr/>
          </p:nvCxnSpPr>
          <p:spPr>
            <a:xfrm>
              <a:off x="7470237" y="2261321"/>
              <a:ext cx="3991" cy="704516"/>
            </a:xfrm>
            <a:prstGeom prst="line">
              <a:avLst/>
            </a:prstGeom>
          </p:spPr>
          <p:style>
            <a:lnRef idx="2">
              <a:schemeClr val="dk1"/>
            </a:lnRef>
            <a:fillRef idx="0">
              <a:schemeClr val="dk1"/>
            </a:fillRef>
            <a:effectRef idx="1">
              <a:schemeClr val="dk1"/>
            </a:effectRef>
            <a:fontRef idx="minor">
              <a:schemeClr val="tx1"/>
            </a:fontRef>
          </p:style>
        </p:cxnSp>
      </p:grpSp>
      <p:pic>
        <p:nvPicPr>
          <p:cNvPr id="50" name="Picture 49"/>
          <p:cNvPicPr>
            <a:picLocks noChangeAspect="1"/>
          </p:cNvPicPr>
          <p:nvPr/>
        </p:nvPicPr>
        <p:blipFill rotWithShape="1">
          <a:blip r:embed="rId2"/>
          <a:srcRect l="11240" t="22678" r="61235" b="72555"/>
          <a:stretch/>
        </p:blipFill>
        <p:spPr>
          <a:xfrm>
            <a:off x="4258196" y="2762692"/>
            <a:ext cx="1509135" cy="178904"/>
          </a:xfrm>
          <a:prstGeom prst="rect">
            <a:avLst/>
          </a:prstGeom>
          <a:ln>
            <a:noFill/>
          </a:ln>
        </p:spPr>
      </p:pic>
      <p:pic>
        <p:nvPicPr>
          <p:cNvPr id="26" name="Picture 25"/>
          <p:cNvPicPr>
            <a:picLocks noChangeAspect="1"/>
          </p:cNvPicPr>
          <p:nvPr/>
        </p:nvPicPr>
        <p:blipFill rotWithShape="1">
          <a:blip r:embed="rId2"/>
          <a:srcRect l="11204" t="22381" r="59867" b="72141"/>
          <a:stretch/>
        </p:blipFill>
        <p:spPr>
          <a:xfrm>
            <a:off x="1423865" y="1911821"/>
            <a:ext cx="2711237" cy="351473"/>
          </a:xfrm>
          <a:prstGeom prst="rect">
            <a:avLst/>
          </a:prstGeom>
          <a:ln>
            <a:solidFill>
              <a:schemeClr val="accent2"/>
            </a:solidFill>
          </a:ln>
        </p:spPr>
      </p:pic>
      <p:grpSp>
        <p:nvGrpSpPr>
          <p:cNvPr id="5" name="Gruppierung 4"/>
          <p:cNvGrpSpPr/>
          <p:nvPr/>
        </p:nvGrpSpPr>
        <p:grpSpPr>
          <a:xfrm>
            <a:off x="1640232" y="2260040"/>
            <a:ext cx="1453289" cy="638357"/>
            <a:chOff x="662975" y="1795231"/>
            <a:chExt cx="1937718" cy="851143"/>
          </a:xfrm>
        </p:grpSpPr>
        <p:cxnSp>
          <p:nvCxnSpPr>
            <p:cNvPr id="7" name="Straight Connector 6"/>
            <p:cNvCxnSpPr/>
            <p:nvPr/>
          </p:nvCxnSpPr>
          <p:spPr>
            <a:xfrm flipH="1">
              <a:off x="1995777" y="1795231"/>
              <a:ext cx="604916" cy="663534"/>
            </a:xfrm>
            <a:prstGeom prst="line">
              <a:avLst/>
            </a:prstGeom>
          </p:spPr>
          <p:style>
            <a:lnRef idx="2">
              <a:schemeClr val="dk1"/>
            </a:lnRef>
            <a:fillRef idx="0">
              <a:schemeClr val="dk1"/>
            </a:fillRef>
            <a:effectRef idx="1">
              <a:schemeClr val="dk1"/>
            </a:effectRef>
            <a:fontRef idx="minor">
              <a:schemeClr val="tx1"/>
            </a:fontRef>
          </p:style>
        </p:cxnSp>
        <p:sp>
          <p:nvSpPr>
            <p:cNvPr id="8" name="TextBox 7"/>
            <p:cNvSpPr txBox="1"/>
            <p:nvPr/>
          </p:nvSpPr>
          <p:spPr>
            <a:xfrm>
              <a:off x="662975" y="2307819"/>
              <a:ext cx="1754737" cy="338555"/>
            </a:xfrm>
            <a:prstGeom prst="rect">
              <a:avLst/>
            </a:prstGeom>
            <a:noFill/>
          </p:spPr>
          <p:txBody>
            <a:bodyPr wrap="square" rtlCol="0">
              <a:spAutoFit/>
            </a:bodyPr>
            <a:lstStyle/>
            <a:p>
              <a:r>
                <a:rPr lang="en-US" sz="1050"/>
                <a:t>Copy/Clone</a:t>
              </a:r>
              <a:endParaRPr lang="en-GB" sz="1050"/>
            </a:p>
          </p:txBody>
        </p:sp>
      </p:grpSp>
      <p:grpSp>
        <p:nvGrpSpPr>
          <p:cNvPr id="6" name="Gruppierung 5"/>
          <p:cNvGrpSpPr/>
          <p:nvPr/>
        </p:nvGrpSpPr>
        <p:grpSpPr>
          <a:xfrm>
            <a:off x="1617601" y="2256501"/>
            <a:ext cx="1718258" cy="953836"/>
            <a:chOff x="632802" y="1815563"/>
            <a:chExt cx="2291010" cy="1271780"/>
          </a:xfrm>
        </p:grpSpPr>
        <p:sp>
          <p:nvSpPr>
            <p:cNvPr id="9" name="TextBox 8"/>
            <p:cNvSpPr txBox="1"/>
            <p:nvPr/>
          </p:nvSpPr>
          <p:spPr>
            <a:xfrm>
              <a:off x="632802" y="2748789"/>
              <a:ext cx="1784909" cy="338554"/>
            </a:xfrm>
            <a:prstGeom prst="rect">
              <a:avLst/>
            </a:prstGeom>
            <a:noFill/>
          </p:spPr>
          <p:txBody>
            <a:bodyPr wrap="square" rtlCol="0">
              <a:spAutoFit/>
            </a:bodyPr>
            <a:lstStyle/>
            <a:p>
              <a:r>
                <a:rPr lang="en-US" sz="1050"/>
                <a:t>Send email link</a:t>
              </a:r>
              <a:endParaRPr lang="en-GB" sz="1050"/>
            </a:p>
          </p:txBody>
        </p:sp>
        <p:cxnSp>
          <p:nvCxnSpPr>
            <p:cNvPr id="16" name="Straight Connector 15"/>
            <p:cNvCxnSpPr/>
            <p:nvPr/>
          </p:nvCxnSpPr>
          <p:spPr>
            <a:xfrm flipH="1">
              <a:off x="2092653" y="1815563"/>
              <a:ext cx="831159" cy="1052672"/>
            </a:xfrm>
            <a:prstGeom prst="line">
              <a:avLst/>
            </a:prstGeom>
          </p:spPr>
          <p:style>
            <a:lnRef idx="2">
              <a:schemeClr val="dk1"/>
            </a:lnRef>
            <a:fillRef idx="0">
              <a:schemeClr val="dk1"/>
            </a:fillRef>
            <a:effectRef idx="1">
              <a:schemeClr val="dk1"/>
            </a:effectRef>
            <a:fontRef idx="minor">
              <a:schemeClr val="tx1"/>
            </a:fontRef>
          </p:style>
        </p:cxnSp>
      </p:grpSp>
      <p:grpSp>
        <p:nvGrpSpPr>
          <p:cNvPr id="13" name="Gruppierung 12"/>
          <p:cNvGrpSpPr/>
          <p:nvPr/>
        </p:nvGrpSpPr>
        <p:grpSpPr>
          <a:xfrm>
            <a:off x="1640232" y="2261150"/>
            <a:ext cx="1964254" cy="1361350"/>
            <a:chOff x="662975" y="1796711"/>
            <a:chExt cx="2619005" cy="1815133"/>
          </a:xfrm>
        </p:grpSpPr>
        <p:sp>
          <p:nvSpPr>
            <p:cNvPr id="10" name="TextBox 9"/>
            <p:cNvSpPr txBox="1"/>
            <p:nvPr/>
          </p:nvSpPr>
          <p:spPr>
            <a:xfrm>
              <a:off x="662975" y="3273289"/>
              <a:ext cx="1784909" cy="338555"/>
            </a:xfrm>
            <a:prstGeom prst="rect">
              <a:avLst/>
            </a:prstGeom>
            <a:noFill/>
          </p:spPr>
          <p:txBody>
            <a:bodyPr wrap="square" rtlCol="0">
              <a:spAutoFit/>
            </a:bodyPr>
            <a:lstStyle/>
            <a:p>
              <a:r>
                <a:rPr lang="en-US" sz="1050"/>
                <a:t>Print Report</a:t>
              </a:r>
              <a:endParaRPr lang="en-GB" sz="1050"/>
            </a:p>
          </p:txBody>
        </p:sp>
        <p:cxnSp>
          <p:nvCxnSpPr>
            <p:cNvPr id="21" name="Straight Connector 20"/>
            <p:cNvCxnSpPr/>
            <p:nvPr/>
          </p:nvCxnSpPr>
          <p:spPr>
            <a:xfrm flipH="1">
              <a:off x="2100534" y="1796711"/>
              <a:ext cx="1181446" cy="1641103"/>
            </a:xfrm>
            <a:prstGeom prst="line">
              <a:avLst/>
            </a:prstGeom>
          </p:spPr>
          <p:style>
            <a:lnRef idx="2">
              <a:schemeClr val="dk1"/>
            </a:lnRef>
            <a:fillRef idx="0">
              <a:schemeClr val="dk1"/>
            </a:fillRef>
            <a:effectRef idx="1">
              <a:schemeClr val="dk1"/>
            </a:effectRef>
            <a:fontRef idx="minor">
              <a:schemeClr val="tx1"/>
            </a:fontRef>
          </p:style>
        </p:cxnSp>
      </p:grpSp>
      <p:grpSp>
        <p:nvGrpSpPr>
          <p:cNvPr id="14" name="Gruppierung 13"/>
          <p:cNvGrpSpPr/>
          <p:nvPr/>
        </p:nvGrpSpPr>
        <p:grpSpPr>
          <a:xfrm>
            <a:off x="1617603" y="2256501"/>
            <a:ext cx="2220893" cy="1745297"/>
            <a:chOff x="632803" y="1815563"/>
            <a:chExt cx="2961190" cy="2327063"/>
          </a:xfrm>
        </p:grpSpPr>
        <p:sp>
          <p:nvSpPr>
            <p:cNvPr id="11" name="TextBox 10"/>
            <p:cNvSpPr txBox="1"/>
            <p:nvPr/>
          </p:nvSpPr>
          <p:spPr>
            <a:xfrm>
              <a:off x="632803" y="3804071"/>
              <a:ext cx="1784909" cy="338555"/>
            </a:xfrm>
            <a:prstGeom prst="rect">
              <a:avLst/>
            </a:prstGeom>
            <a:noFill/>
          </p:spPr>
          <p:txBody>
            <a:bodyPr wrap="square" rtlCol="0">
              <a:spAutoFit/>
            </a:bodyPr>
            <a:lstStyle/>
            <a:p>
              <a:r>
                <a:rPr lang="en-US" sz="1050"/>
                <a:t>Show on Map</a:t>
              </a:r>
              <a:endParaRPr lang="en-GB" sz="1050"/>
            </a:p>
          </p:txBody>
        </p:sp>
        <p:cxnSp>
          <p:nvCxnSpPr>
            <p:cNvPr id="24" name="Straight Connector 23"/>
            <p:cNvCxnSpPr/>
            <p:nvPr/>
          </p:nvCxnSpPr>
          <p:spPr>
            <a:xfrm flipH="1">
              <a:off x="2145785" y="1815563"/>
              <a:ext cx="1448208" cy="2151538"/>
            </a:xfrm>
            <a:prstGeom prst="line">
              <a:avLst/>
            </a:prstGeom>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6175752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500" fill="hold"/>
                                        <p:tgtEl>
                                          <p:spTgt spid="26"/>
                                        </p:tgtEl>
                                        <p:attrNameLst>
                                          <p:attrName>ppt_w</p:attrName>
                                        </p:attrNameLst>
                                      </p:cBhvr>
                                      <p:tavLst>
                                        <p:tav tm="0">
                                          <p:val>
                                            <p:fltVal val="0"/>
                                          </p:val>
                                        </p:tav>
                                        <p:tav tm="100000">
                                          <p:val>
                                            <p:strVal val="#ppt_w"/>
                                          </p:val>
                                        </p:tav>
                                      </p:tavLst>
                                    </p:anim>
                                    <p:anim calcmode="lin" valueType="num">
                                      <p:cBhvr>
                                        <p:cTn id="8" dur="1500" fill="hold"/>
                                        <p:tgtEl>
                                          <p:spTgt spid="26"/>
                                        </p:tgtEl>
                                        <p:attrNameLst>
                                          <p:attrName>ppt_h</p:attrName>
                                        </p:attrNameLst>
                                      </p:cBhvr>
                                      <p:tavLst>
                                        <p:tav tm="0">
                                          <p:val>
                                            <p:fltVal val="0"/>
                                          </p:val>
                                        </p:tav>
                                        <p:tav tm="100000">
                                          <p:val>
                                            <p:strVal val="#ppt_h"/>
                                          </p:val>
                                        </p:tav>
                                      </p:tavLst>
                                    </p:anim>
                                  </p:childTnLst>
                                </p:cTn>
                              </p:par>
                              <p:par>
                                <p:cTn id="9" presetID="56" presetClass="path" presetSubtype="0" accel="50000" decel="50000" fill="hold" nodeType="withEffect">
                                  <p:stCondLst>
                                    <p:cond delay="0"/>
                                  </p:stCondLst>
                                  <p:childTnLst>
                                    <p:animMotion origin="layout" path="M 0.32813 0.14792 L -1.66667E-6 -3.7037E-7 " pathEditMode="relative" rAng="0" ptsTypes="AA">
                                      <p:cBhvr>
                                        <p:cTn id="10" dur="2000" fill="hold"/>
                                        <p:tgtEl>
                                          <p:spTgt spid="26"/>
                                        </p:tgtEl>
                                        <p:attrNameLst>
                                          <p:attrName>ppt_x</p:attrName>
                                          <p:attrName>ppt_y</p:attrName>
                                        </p:attrNameLst>
                                      </p:cBhvr>
                                      <p:rCtr x="-16406" y="-7407"/>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56492" y="1873889"/>
            <a:ext cx="7635243" cy="3426697"/>
          </a:xfrm>
          <a:prstGeom prst="rect">
            <a:avLst/>
          </a:prstGeom>
        </p:spPr>
      </p:pic>
      <p:sp>
        <p:nvSpPr>
          <p:cNvPr id="2" name="Title 1"/>
          <p:cNvSpPr>
            <a:spLocks noGrp="1"/>
          </p:cNvSpPr>
          <p:nvPr>
            <p:ph type="title"/>
          </p:nvPr>
        </p:nvSpPr>
        <p:spPr/>
        <p:txBody>
          <a:bodyPr/>
          <a:lstStyle/>
          <a:p>
            <a:r>
              <a:rPr lang="de-CH" smtClean="0"/>
              <a:t>Beispiel Störungsmeldungen</a:t>
            </a:r>
            <a:endParaRPr lang="de-CH" dirty="0"/>
          </a:p>
        </p:txBody>
      </p:sp>
      <p:sp>
        <p:nvSpPr>
          <p:cNvPr id="20" name="Content Placeholder 19"/>
          <p:cNvSpPr>
            <a:spLocks noGrp="1"/>
          </p:cNvSpPr>
          <p:nvPr>
            <p:ph idx="1"/>
          </p:nvPr>
        </p:nvSpPr>
        <p:spPr/>
        <p:txBody>
          <a:bodyPr/>
          <a:lstStyle/>
          <a:p>
            <a:endParaRPr lang="en-GB"/>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6" name="Footer Placeholder 5"/>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57</a:t>
            </a:fld>
            <a:endParaRPr lang="en-US" dirty="0"/>
          </a:p>
        </p:txBody>
      </p:sp>
      <p:pic>
        <p:nvPicPr>
          <p:cNvPr id="5"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6874" r="17463" b="62635"/>
          <a:stretch/>
        </p:blipFill>
        <p:spPr bwMode="auto">
          <a:xfrm>
            <a:off x="843437" y="2582673"/>
            <a:ext cx="3768788" cy="10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nvGrpSpPr>
          <p:cNvPr id="9" name="Group 8"/>
          <p:cNvGrpSpPr/>
          <p:nvPr/>
        </p:nvGrpSpPr>
        <p:grpSpPr>
          <a:xfrm>
            <a:off x="4722069" y="2390116"/>
            <a:ext cx="3674237" cy="1469322"/>
            <a:chOff x="3878301" y="2923677"/>
            <a:chExt cx="3674237" cy="1469322"/>
          </a:xfrm>
        </p:grpSpPr>
        <p:grpSp>
          <p:nvGrpSpPr>
            <p:cNvPr id="10" name="Group 9"/>
            <p:cNvGrpSpPr/>
            <p:nvPr/>
          </p:nvGrpSpPr>
          <p:grpSpPr>
            <a:xfrm>
              <a:off x="5183988" y="3068250"/>
              <a:ext cx="2368550" cy="1324749"/>
              <a:chOff x="4871243" y="3004488"/>
              <a:chExt cx="2368550" cy="1324749"/>
            </a:xfrm>
          </p:grpSpPr>
          <p:pic>
            <p:nvPicPr>
              <p:cNvPr id="14" name="Picture 5"/>
              <p:cNvPicPr>
                <a:picLocks noChangeArrowheads="1"/>
              </p:cNvPicPr>
              <p:nvPr/>
            </p:nvPicPr>
            <p:blipFill rotWithShape="1">
              <a:blip r:embed="rId4" cstate="email">
                <a:extLst>
                  <a:ext uri="{28A0092B-C50C-407E-A947-70E740481C1C}">
                    <a14:useLocalDpi xmlns:a14="http://schemas.microsoft.com/office/drawing/2010/main" val="0"/>
                  </a:ext>
                </a:extLst>
              </a:blip>
              <a:srcRect t="4233" b="8466"/>
              <a:stretch/>
            </p:blipFill>
            <p:spPr bwMode="auto">
              <a:xfrm>
                <a:off x="4871243" y="3004488"/>
                <a:ext cx="2368550" cy="1047750"/>
              </a:xfrm>
              <a:prstGeom prst="rect">
                <a:avLst/>
              </a:prstGeom>
              <a:noFill/>
              <a:ln w="12700" cap="flat">
                <a:solidFill>
                  <a:schemeClr val="accent2">
                    <a:lumMod val="40000"/>
                    <a:lumOff val="60000"/>
                  </a:schemeClr>
                </a:solidFill>
                <a:miter lim="800000"/>
                <a:headEnd/>
                <a:tailEnd/>
              </a:ln>
              <a:effectLst/>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5426640" y="4052238"/>
                <a:ext cx="1608582" cy="276999"/>
              </a:xfrm>
              <a:prstGeom prst="rect">
                <a:avLst/>
              </a:prstGeom>
              <a:noFill/>
            </p:spPr>
            <p:txBody>
              <a:bodyPr wrap="none" rtlCol="0">
                <a:spAutoFit/>
              </a:bodyPr>
              <a:lstStyle/>
              <a:p>
                <a:r>
                  <a:rPr lang="en-GB" sz="1200" dirty="0"/>
                  <a:t>Work Order creation </a:t>
                </a:r>
              </a:p>
            </p:txBody>
          </p:sp>
        </p:grpSp>
        <p:grpSp>
          <p:nvGrpSpPr>
            <p:cNvPr id="11" name="Group 10"/>
            <p:cNvGrpSpPr/>
            <p:nvPr/>
          </p:nvGrpSpPr>
          <p:grpSpPr>
            <a:xfrm>
              <a:off x="3878301" y="2923677"/>
              <a:ext cx="989645" cy="1200329"/>
              <a:chOff x="3878301" y="2923677"/>
              <a:chExt cx="989645" cy="1200329"/>
            </a:xfrm>
          </p:grpSpPr>
          <p:sp>
            <p:nvSpPr>
              <p:cNvPr id="12" name="Right Arrow 11"/>
              <p:cNvSpPr/>
              <p:nvPr/>
            </p:nvSpPr>
            <p:spPr>
              <a:xfrm>
                <a:off x="3946379" y="3405095"/>
                <a:ext cx="921567" cy="237495"/>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Box 12"/>
              <p:cNvSpPr txBox="1"/>
              <p:nvPr/>
            </p:nvSpPr>
            <p:spPr>
              <a:xfrm>
                <a:off x="3878301" y="2923677"/>
                <a:ext cx="906017" cy="1200329"/>
              </a:xfrm>
              <a:prstGeom prst="rect">
                <a:avLst/>
              </a:prstGeom>
              <a:noFill/>
            </p:spPr>
            <p:txBody>
              <a:bodyPr wrap="none" rtlCol="0">
                <a:spAutoFit/>
              </a:bodyPr>
              <a:lstStyle/>
              <a:p>
                <a:pPr algn="ctr"/>
                <a:r>
                  <a:rPr lang="en-GB" sz="1200" dirty="0"/>
                  <a:t>Operator </a:t>
                </a:r>
              </a:p>
              <a:p>
                <a:pPr algn="ctr"/>
                <a:r>
                  <a:rPr lang="en-GB" sz="1200" dirty="0"/>
                  <a:t>Analysis </a:t>
                </a:r>
              </a:p>
              <a:p>
                <a:pPr algn="ctr"/>
                <a:endParaRPr lang="en-GB" sz="1200" dirty="0"/>
              </a:p>
              <a:p>
                <a:pPr algn="ctr"/>
                <a:endParaRPr lang="en-GB" sz="1200" dirty="0"/>
              </a:p>
              <a:p>
                <a:pPr algn="ctr"/>
                <a:r>
                  <a:rPr lang="en-GB" sz="1200" dirty="0"/>
                  <a:t>+ 1 mouse</a:t>
                </a:r>
              </a:p>
              <a:p>
                <a:pPr algn="ctr"/>
                <a:r>
                  <a:rPr lang="en-GB" sz="1200" dirty="0"/>
                  <a:t>click</a:t>
                </a:r>
              </a:p>
            </p:txBody>
          </p:sp>
        </p:grpSp>
      </p:grpSp>
      <p:sp>
        <p:nvSpPr>
          <p:cNvPr id="16" name="Rectangle 15"/>
          <p:cNvSpPr/>
          <p:nvPr/>
        </p:nvSpPr>
        <p:spPr>
          <a:xfrm>
            <a:off x="972923" y="4143203"/>
            <a:ext cx="7185840" cy="895117"/>
          </a:xfrm>
          <a:prstGeom prst="rect">
            <a:avLst/>
          </a:prstGeom>
        </p:spPr>
        <p:txBody>
          <a:bodyPr wrap="square">
            <a:spAutoFit/>
          </a:bodyPr>
          <a:lstStyle/>
          <a:p>
            <a:pPr marL="285750" indent="-285750">
              <a:spcAft>
                <a:spcPts val="450"/>
              </a:spcAft>
              <a:buFont typeface="Arial" panose="020B0604020202020204" pitchFamily="34" charset="0"/>
              <a:buChar char="•"/>
            </a:pPr>
            <a:r>
              <a:rPr lang="en-US" sz="1600" dirty="0"/>
              <a:t>By integrating the control room with EAM, </a:t>
            </a:r>
            <a:r>
              <a:rPr lang="en-GB" sz="1600" dirty="0"/>
              <a:t>the operator can decide to transform an alarm to a Work Order with a single click.</a:t>
            </a:r>
          </a:p>
          <a:p>
            <a:pPr marL="285750" indent="-285750">
              <a:spcAft>
                <a:spcPts val="450"/>
              </a:spcAft>
              <a:buFont typeface="Arial" panose="020B0604020202020204" pitchFamily="34" charset="0"/>
              <a:buChar char="•"/>
            </a:pPr>
            <a:r>
              <a:rPr lang="en-US" sz="1600" dirty="0"/>
              <a:t>10.000+ Corrective Work Orders created annually from the control center.</a:t>
            </a:r>
          </a:p>
        </p:txBody>
      </p:sp>
    </p:spTree>
    <p:extLst>
      <p:ext uri="{BB962C8B-B14F-4D97-AF65-F5344CB8AC3E}">
        <p14:creationId xmlns:p14="http://schemas.microsoft.com/office/powerpoint/2010/main" val="19820143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23500"/>
                                  </p:stCondLst>
                                  <p:childTnLst>
                                    <p:set>
                                      <p:cBhvr>
                                        <p:cTn id="6" dur="1" fill="hold">
                                          <p:stCondLst>
                                            <p:cond delay="9"/>
                                          </p:stCondLst>
                                        </p:cTn>
                                        <p:tgtEl>
                                          <p:spTgt spid="5"/>
                                        </p:tgtEl>
                                        <p:attrNameLst>
                                          <p:attrName>style.visibility</p:attrName>
                                        </p:attrNameLst>
                                      </p:cBhvr>
                                      <p:to>
                                        <p:strVal val="visible"/>
                                      </p:to>
                                    </p:set>
                                  </p:childTnLst>
                                </p:cTn>
                              </p:par>
                              <p:par>
                                <p:cTn id="7" presetID="10" presetClass="exit" presetSubtype="0" fill="hold" nodeType="withEffect">
                                  <p:stCondLst>
                                    <p:cond delay="24000"/>
                                  </p:stCondLst>
                                  <p:childTnLst>
                                    <p:animEffect transition="out" filter="fade">
                                      <p:cBhvr>
                                        <p:cTn id="8" dur="500"/>
                                        <p:tgtEl>
                                          <p:spTgt spid="3"/>
                                        </p:tgtEl>
                                      </p:cBhvr>
                                    </p:animEffect>
                                    <p:set>
                                      <p:cBhvr>
                                        <p:cTn id="9" dur="1" fill="hold">
                                          <p:stCondLst>
                                            <p:cond delay="499"/>
                                          </p:stCondLst>
                                        </p:cTn>
                                        <p:tgtEl>
                                          <p:spTgt spid="3"/>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Störmeldezentrale und Nutzermeldung</a:t>
            </a:r>
            <a:endParaRPr lang="de-CH" dirty="0"/>
          </a:p>
        </p:txBody>
      </p:sp>
      <p:sp>
        <p:nvSpPr>
          <p:cNvPr id="3" name="Content Placeholder 2"/>
          <p:cNvSpPr>
            <a:spLocks noGrp="1"/>
          </p:cNvSpPr>
          <p:nvPr>
            <p:ph idx="1"/>
          </p:nvPr>
        </p:nvSpPr>
        <p:spPr/>
        <p:txBody>
          <a:bodyPr/>
          <a:lstStyle/>
          <a:p>
            <a:r>
              <a:rPr lang="de-CH" smtClean="0"/>
              <a:t>Alarm -&gt; Arbeitsauftrag – Filterung durch Operateure, da die Entwicklung der Auslöseregeln als aufwändig angesehen wird (Beispiel Stromausfall)</a:t>
            </a:r>
            <a:br>
              <a:rPr lang="de-CH" smtClean="0"/>
            </a:br>
            <a:r>
              <a:rPr lang="de-CH" smtClean="0"/>
              <a:t/>
            </a:r>
            <a:br>
              <a:rPr lang="de-CH" smtClean="0"/>
            </a:br>
            <a:r>
              <a:rPr lang="de-CH" smtClean="0"/>
              <a:t/>
            </a:r>
            <a:br>
              <a:rPr lang="de-CH" smtClean="0"/>
            </a:br>
            <a:r>
              <a:rPr lang="de-CH" smtClean="0"/>
              <a:t/>
            </a:r>
            <a:br>
              <a:rPr lang="de-CH" smtClean="0"/>
            </a:br>
            <a:r>
              <a:rPr lang="de-CH" smtClean="0"/>
              <a:t/>
            </a:r>
            <a:br>
              <a:rPr lang="de-CH" smtClean="0"/>
            </a:br>
            <a:r>
              <a:rPr lang="de-CH" smtClean="0"/>
              <a:t/>
            </a:r>
            <a:br>
              <a:rPr lang="de-CH" smtClean="0"/>
            </a:br>
            <a:endParaRPr lang="de-CH" smtClean="0"/>
          </a:p>
          <a:p>
            <a:r>
              <a:rPr lang="de-CH" smtClean="0"/>
              <a:t>Callcenter - Wird im CERN nicht genutzt </a:t>
            </a:r>
          </a:p>
          <a:p>
            <a:endParaRPr lang="de-CH" smtClean="0"/>
          </a:p>
          <a:p>
            <a:r>
              <a:rPr lang="de-CH" smtClean="0"/>
              <a:t>IoT - z.B. per Webservice einfach </a:t>
            </a:r>
            <a:br>
              <a:rPr lang="de-CH" smtClean="0"/>
            </a:br>
            <a:r>
              <a:rPr lang="de-CH" smtClean="0"/>
              <a:t>einbindbar</a:t>
            </a:r>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58</a:t>
            </a:fld>
            <a:endParaRPr lang="en-US" dirty="0"/>
          </a:p>
        </p:txBody>
      </p:sp>
      <p:grpSp>
        <p:nvGrpSpPr>
          <p:cNvPr id="10" name="Group 9"/>
          <p:cNvGrpSpPr/>
          <p:nvPr/>
        </p:nvGrpSpPr>
        <p:grpSpPr>
          <a:xfrm>
            <a:off x="1213665" y="2043310"/>
            <a:ext cx="7094339" cy="1469322"/>
            <a:chOff x="709812" y="2923677"/>
            <a:chExt cx="7094339" cy="1469322"/>
          </a:xfrm>
        </p:grpSpPr>
        <p:pic>
          <p:nvPicPr>
            <p:cNvPr id="11"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6081" r="17463" b="62889"/>
            <a:stretch/>
          </p:blipFill>
          <p:spPr bwMode="auto">
            <a:xfrm>
              <a:off x="709812" y="3127644"/>
              <a:ext cx="3367377" cy="79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sp>
          <p:nvSpPr>
            <p:cNvPr id="12" name="TextBox 11"/>
            <p:cNvSpPr txBox="1"/>
            <p:nvPr/>
          </p:nvSpPr>
          <p:spPr>
            <a:xfrm>
              <a:off x="1757018" y="3920038"/>
              <a:ext cx="1274708" cy="276999"/>
            </a:xfrm>
            <a:prstGeom prst="rect">
              <a:avLst/>
            </a:prstGeom>
            <a:noFill/>
          </p:spPr>
          <p:txBody>
            <a:bodyPr wrap="none" rtlCol="0">
              <a:spAutoFit/>
            </a:bodyPr>
            <a:lstStyle/>
            <a:p>
              <a:r>
                <a:rPr lang="en-GB" sz="1200" dirty="0" err="1" smtClean="0"/>
                <a:t>Alarmbildschirm</a:t>
              </a:r>
              <a:endParaRPr lang="en-GB" sz="1200" dirty="0"/>
            </a:p>
          </p:txBody>
        </p:sp>
        <p:grpSp>
          <p:nvGrpSpPr>
            <p:cNvPr id="13" name="Group 12"/>
            <p:cNvGrpSpPr/>
            <p:nvPr/>
          </p:nvGrpSpPr>
          <p:grpSpPr>
            <a:xfrm>
              <a:off x="4204116" y="2923677"/>
              <a:ext cx="3600035" cy="1469322"/>
              <a:chOff x="4127916" y="2923677"/>
              <a:chExt cx="3600035" cy="1469322"/>
            </a:xfrm>
          </p:grpSpPr>
          <p:grpSp>
            <p:nvGrpSpPr>
              <p:cNvPr id="14" name="Group 13"/>
              <p:cNvGrpSpPr/>
              <p:nvPr/>
            </p:nvGrpSpPr>
            <p:grpSpPr>
              <a:xfrm>
                <a:off x="5359401" y="3105150"/>
                <a:ext cx="2368550" cy="1287849"/>
                <a:chOff x="5046656" y="3041388"/>
                <a:chExt cx="2368550" cy="1287849"/>
              </a:xfrm>
            </p:grpSpPr>
            <p:pic>
              <p:nvPicPr>
                <p:cNvPr id="18" name="Picture 5"/>
                <p:cNvPicPr>
                  <a:picLocks noChangeArrowheads="1"/>
                </p:cNvPicPr>
                <p:nvPr/>
              </p:nvPicPr>
              <p:blipFill rotWithShape="1">
                <a:blip r:embed="rId3" cstate="email">
                  <a:extLst>
                    <a:ext uri="{28A0092B-C50C-407E-A947-70E740481C1C}">
                      <a14:useLocalDpi xmlns:a14="http://schemas.microsoft.com/office/drawing/2010/main" val="0"/>
                    </a:ext>
                  </a:extLst>
                </a:blip>
                <a:srcRect t="4233" b="8466"/>
                <a:stretch/>
              </p:blipFill>
              <p:spPr bwMode="auto">
                <a:xfrm>
                  <a:off x="5046656" y="3041388"/>
                  <a:ext cx="2368550" cy="1047750"/>
                </a:xfrm>
                <a:prstGeom prst="rect">
                  <a:avLst/>
                </a:prstGeom>
                <a:noFill/>
                <a:ln w="12700" cap="flat">
                  <a:solidFill>
                    <a:schemeClr val="accent2">
                      <a:lumMod val="40000"/>
                      <a:lumOff val="60000"/>
                    </a:schemeClr>
                  </a:solidFill>
                  <a:miter lim="800000"/>
                  <a:headEnd/>
                  <a:tailEnd/>
                </a:ln>
                <a:effectLst/>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5426640" y="4052238"/>
                  <a:ext cx="1880643" cy="276999"/>
                </a:xfrm>
                <a:prstGeom prst="rect">
                  <a:avLst/>
                </a:prstGeom>
                <a:noFill/>
              </p:spPr>
              <p:txBody>
                <a:bodyPr wrap="none" rtlCol="0">
                  <a:spAutoFit/>
                </a:bodyPr>
                <a:lstStyle/>
                <a:p>
                  <a:r>
                    <a:rPr lang="fr-CH" sz="1200" dirty="0" err="1" smtClean="0"/>
                    <a:t>Arbeitsauftragserstellung</a:t>
                  </a:r>
                  <a:endParaRPr lang="en-GB" sz="1200" dirty="0"/>
                </a:p>
              </p:txBody>
            </p:sp>
          </p:grpSp>
          <p:grpSp>
            <p:nvGrpSpPr>
              <p:cNvPr id="15" name="Group 14"/>
              <p:cNvGrpSpPr/>
              <p:nvPr/>
            </p:nvGrpSpPr>
            <p:grpSpPr>
              <a:xfrm>
                <a:off x="4127916" y="2923677"/>
                <a:ext cx="1112804" cy="1015663"/>
                <a:chOff x="4127916" y="2923677"/>
                <a:chExt cx="1112804" cy="1015663"/>
              </a:xfrm>
            </p:grpSpPr>
            <p:sp>
              <p:nvSpPr>
                <p:cNvPr id="16" name="Right Arrow 15"/>
                <p:cNvSpPr/>
                <p:nvPr/>
              </p:nvSpPr>
              <p:spPr>
                <a:xfrm>
                  <a:off x="4230879" y="3405095"/>
                  <a:ext cx="921567" cy="237495"/>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7" name="TextBox 16"/>
                <p:cNvSpPr txBox="1"/>
                <p:nvPr/>
              </p:nvSpPr>
              <p:spPr>
                <a:xfrm>
                  <a:off x="4127916" y="2923677"/>
                  <a:ext cx="1112804" cy="1015663"/>
                </a:xfrm>
                <a:prstGeom prst="rect">
                  <a:avLst/>
                </a:prstGeom>
                <a:noFill/>
              </p:spPr>
              <p:txBody>
                <a:bodyPr wrap="none" rtlCol="0">
                  <a:spAutoFit/>
                </a:bodyPr>
                <a:lstStyle/>
                <a:p>
                  <a:pPr algn="ctr"/>
                  <a:r>
                    <a:rPr lang="fr-CH" sz="1200" dirty="0" err="1" smtClean="0"/>
                    <a:t>Entscheidung</a:t>
                  </a:r>
                  <a:endParaRPr lang="en-GB" sz="1200" dirty="0" smtClean="0"/>
                </a:p>
                <a:p>
                  <a:pPr algn="ctr"/>
                  <a:r>
                    <a:rPr lang="en-GB" sz="1200" dirty="0" err="1" smtClean="0"/>
                    <a:t>Operateur</a:t>
                  </a:r>
                  <a:r>
                    <a:rPr lang="en-GB" sz="1200" dirty="0" smtClean="0"/>
                    <a:t> </a:t>
                  </a:r>
                </a:p>
                <a:p>
                  <a:pPr algn="ctr"/>
                  <a:endParaRPr lang="en-GB" sz="1200" dirty="0"/>
                </a:p>
                <a:p>
                  <a:pPr algn="ctr"/>
                  <a:endParaRPr lang="en-GB" sz="1200" dirty="0" smtClean="0"/>
                </a:p>
                <a:p>
                  <a:pPr algn="ctr"/>
                  <a:r>
                    <a:rPr lang="en-GB" sz="1200" dirty="0" smtClean="0"/>
                    <a:t>+ 1 Klick</a:t>
                  </a:r>
                  <a:endParaRPr lang="en-GB" sz="1200" dirty="0"/>
                </a:p>
              </p:txBody>
            </p:sp>
          </p:grpSp>
        </p:grpSp>
      </p:grpSp>
      <p:grpSp>
        <p:nvGrpSpPr>
          <p:cNvPr id="7" name="Group 6"/>
          <p:cNvGrpSpPr/>
          <p:nvPr/>
        </p:nvGrpSpPr>
        <p:grpSpPr>
          <a:xfrm>
            <a:off x="4808122" y="1193477"/>
            <a:ext cx="5153025" cy="5534025"/>
            <a:chOff x="3832354" y="3346064"/>
            <a:chExt cx="5153025" cy="5534025"/>
          </a:xfrm>
          <a:effectLst>
            <a:outerShdw blurRad="50800" dist="101600" dir="10800000" algn="r" rotWithShape="0">
              <a:prstClr val="black">
                <a:alpha val="40000"/>
              </a:prstClr>
            </a:outerShdw>
          </a:effectLst>
        </p:grpSpPr>
        <p:pic>
          <p:nvPicPr>
            <p:cNvPr id="1027" name="ED44AF23-4469-4D9D-9479-1675D27A83DF" descr="F5B4EB2B-849A-4D20-BAAF-9B629C5A710A@fritz"/>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32354" y="3346064"/>
              <a:ext cx="5153025" cy="553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descr="Arduino mkr1000 avec douilles empilables permettre, SAMD 21 ARM Cortex-m0+, 48 MHz"/>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10613" t="13306" r="-61" b="16001"/>
            <a:stretch/>
          </p:blipFill>
          <p:spPr bwMode="auto">
            <a:xfrm>
              <a:off x="5991263" y="7347338"/>
              <a:ext cx="1872000" cy="1476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029459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l="769" t="26304" r="1652" b="21487"/>
          <a:stretch/>
        </p:blipFill>
        <p:spPr>
          <a:xfrm>
            <a:off x="999032" y="2308931"/>
            <a:ext cx="7086608" cy="2305662"/>
          </a:xfrm>
          <a:prstGeom prst="rect">
            <a:avLst/>
          </a:prstGeom>
        </p:spPr>
      </p:pic>
      <p:pic>
        <p:nvPicPr>
          <p:cNvPr id="9" name="Picture 8"/>
          <p:cNvPicPr>
            <a:picLocks noChangeAspect="1"/>
          </p:cNvPicPr>
          <p:nvPr/>
        </p:nvPicPr>
        <p:blipFill rotWithShape="1">
          <a:blip r:embed="rId4"/>
          <a:srcRect l="627" t="26154" r="788" b="6553"/>
          <a:stretch/>
        </p:blipFill>
        <p:spPr>
          <a:xfrm>
            <a:off x="999033" y="2308930"/>
            <a:ext cx="7131851" cy="2960228"/>
          </a:xfrm>
          <a:prstGeom prst="rect">
            <a:avLst/>
          </a:prstGeom>
        </p:spPr>
      </p:pic>
      <p:sp>
        <p:nvSpPr>
          <p:cNvPr id="2" name="Title 1"/>
          <p:cNvSpPr>
            <a:spLocks noGrp="1"/>
          </p:cNvSpPr>
          <p:nvPr>
            <p:ph type="title"/>
          </p:nvPr>
        </p:nvSpPr>
        <p:spPr/>
        <p:txBody>
          <a:bodyPr/>
          <a:lstStyle/>
          <a:p>
            <a:r>
              <a:rPr lang="de-CH" smtClean="0"/>
              <a:t>Modelling Equipment Dependencies</a:t>
            </a:r>
            <a:endParaRPr lang="de-CH" dirty="0"/>
          </a:p>
        </p:txBody>
      </p:sp>
      <p:sp>
        <p:nvSpPr>
          <p:cNvPr id="3" name="Content Placeholder 2"/>
          <p:cNvSpPr>
            <a:spLocks noGrp="1"/>
          </p:cNvSpPr>
          <p:nvPr>
            <p:ph idx="1"/>
          </p:nvPr>
        </p:nvSpPr>
        <p:spPr/>
        <p:txBody>
          <a:bodyPr/>
          <a:lstStyle/>
          <a:p>
            <a:r>
              <a:rPr lang="de-CH" smtClean="0"/>
              <a:t>Modelling of dependencies between equipment others than just the classic “installed in” structure.  </a:t>
            </a:r>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59</a:t>
            </a:fld>
            <a:endParaRPr lang="en-US" dirty="0"/>
          </a:p>
        </p:txBody>
      </p:sp>
    </p:spTree>
    <p:extLst>
      <p:ext uri="{BB962C8B-B14F-4D97-AF65-F5344CB8AC3E}">
        <p14:creationId xmlns:p14="http://schemas.microsoft.com/office/powerpoint/2010/main" val="16500339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Implementierungsbeispiel</a:t>
            </a:r>
            <a:endParaRPr lang="de-CH" dirty="0"/>
          </a:p>
        </p:txBody>
      </p:sp>
      <p:sp>
        <p:nvSpPr>
          <p:cNvPr id="3" name="Content Placeholder 2"/>
          <p:cNvSpPr>
            <a:spLocks noGrp="1"/>
          </p:cNvSpPr>
          <p:nvPr>
            <p:ph idx="1"/>
          </p:nvPr>
        </p:nvSpPr>
        <p:spPr/>
        <p:txBody>
          <a:bodyPr/>
          <a:lstStyle/>
          <a:p>
            <a:pPr marL="36576" indent="0">
              <a:buNone/>
            </a:pPr>
            <a:r>
              <a:rPr lang="de-CH" dirty="0" smtClean="0"/>
              <a:t>Steuer- und Messtechnik für </a:t>
            </a:r>
            <a:r>
              <a:rPr lang="de-CH" dirty="0" smtClean="0"/>
              <a:t>Teilchens</a:t>
            </a:r>
            <a:r>
              <a:rPr lang="de-CH" dirty="0" smtClean="0"/>
              <a:t>trahlmessgeräte</a:t>
            </a:r>
          </a:p>
          <a:p>
            <a:pPr marL="448056" lvl="1" indent="0">
              <a:buNone/>
            </a:pPr>
            <a:r>
              <a:rPr lang="de-CH" dirty="0" smtClean="0"/>
              <a:t>Objekte sind schon eingepflegt – Kundenwunsch ist es eine Struktur einzupflegen</a:t>
            </a:r>
          </a:p>
          <a:p>
            <a:pPr marL="448056" lvl="1" indent="0">
              <a:buNone/>
            </a:pPr>
            <a:r>
              <a:rPr lang="de-CH" dirty="0" err="1" smtClean="0"/>
              <a:t>Hauptätigkeit</a:t>
            </a:r>
            <a:r>
              <a:rPr lang="de-CH" dirty="0" smtClean="0"/>
              <a:t> (Kunde) – Prüfen der Strukturdaten vor der Implementierung.  </a:t>
            </a:r>
            <a:endParaRPr lang="de-CH" dirty="0" smtClean="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pic>
        <p:nvPicPr>
          <p:cNvPr id="7" name="Picture 6"/>
          <p:cNvPicPr>
            <a:picLocks noChangeAspect="1"/>
          </p:cNvPicPr>
          <p:nvPr/>
        </p:nvPicPr>
        <p:blipFill>
          <a:blip r:embed="rId2"/>
          <a:stretch>
            <a:fillRect/>
          </a:stretch>
        </p:blipFill>
        <p:spPr>
          <a:xfrm>
            <a:off x="1270331" y="2264229"/>
            <a:ext cx="6131955" cy="3880469"/>
          </a:xfrm>
          <a:prstGeom prst="rect">
            <a:avLst/>
          </a:prstGeom>
        </p:spPr>
      </p:pic>
    </p:spTree>
    <p:extLst>
      <p:ext uri="{BB962C8B-B14F-4D97-AF65-F5344CB8AC3E}">
        <p14:creationId xmlns:p14="http://schemas.microsoft.com/office/powerpoint/2010/main" val="411970900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84688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noProof="0" smtClean="0"/>
              <a:t>Implementierung</a:t>
            </a:r>
            <a:endParaRPr lang="de-CH" noProof="0" dirty="0"/>
          </a:p>
        </p:txBody>
      </p:sp>
      <p:sp>
        <p:nvSpPr>
          <p:cNvPr id="3" name="Content Placeholder 2"/>
          <p:cNvSpPr>
            <a:spLocks noGrp="1"/>
          </p:cNvSpPr>
          <p:nvPr>
            <p:ph idx="1"/>
          </p:nvPr>
        </p:nvSpPr>
        <p:spPr/>
        <p:txBody>
          <a:bodyPr/>
          <a:lstStyle/>
          <a:p>
            <a:r>
              <a:rPr lang="de-CH" smtClean="0"/>
              <a:t>Für jede Implementierung vereinbaren wir eine Zusammenarbeit zwischen dem jeweiligen Projektleiter und unserem </a:t>
            </a:r>
            <a:r>
              <a:rPr lang="de-CH" smtClean="0"/>
              <a:t>T</a:t>
            </a:r>
            <a:r>
              <a:rPr lang="de-CH" smtClean="0"/>
              <a:t>eam. Dazu gehört </a:t>
            </a:r>
            <a:r>
              <a:rPr lang="de-CH" noProof="0" smtClean="0"/>
              <a:t>:</a:t>
            </a:r>
          </a:p>
          <a:p>
            <a:endParaRPr lang="de-CH" noProof="0" smtClean="0"/>
          </a:p>
          <a:p>
            <a:r>
              <a:rPr lang="de-CH" smtClean="0"/>
              <a:t>das Durchsehen des Lastenhefts</a:t>
            </a:r>
            <a:r>
              <a:rPr lang="de-CH" noProof="0" smtClean="0"/>
              <a:t> </a:t>
            </a:r>
          </a:p>
          <a:p>
            <a:endParaRPr lang="de-CH" noProof="0" smtClean="0"/>
          </a:p>
          <a:p>
            <a:r>
              <a:rPr lang="de-CH" noProof="0" smtClean="0"/>
              <a:t>das Festlegen der Reihenfolge der Implementierung</a:t>
            </a:r>
          </a:p>
          <a:p>
            <a:endParaRPr lang="de-CH" noProof="0" smtClean="0"/>
          </a:p>
          <a:p>
            <a:r>
              <a:rPr lang="de-CH" smtClean="0"/>
              <a:t>Anschliessend</a:t>
            </a:r>
            <a:r>
              <a:rPr lang="de-CH" noProof="0" smtClean="0"/>
              <a:t> konfigurieren wir Infor während der Projektleiter</a:t>
            </a:r>
            <a:r>
              <a:rPr lang="de-CH" smtClean="0"/>
              <a:t>/</a:t>
            </a:r>
            <a:r>
              <a:rPr lang="de-CH" noProof="0" smtClean="0"/>
              <a:t>Nutzer die </a:t>
            </a:r>
            <a:r>
              <a:rPr lang="de-CH" smtClean="0"/>
              <a:t>Betriebsmitteld</a:t>
            </a:r>
            <a:r>
              <a:rPr lang="de-CH" noProof="0" smtClean="0"/>
              <a:t>aten erfassen</a:t>
            </a:r>
          </a:p>
          <a:p>
            <a:endParaRPr lang="de-CH" noProof="0" smtClean="0"/>
          </a:p>
          <a:p>
            <a:r>
              <a:rPr lang="de-CH" smtClean="0"/>
              <a:t>Wir führen ein spezifisches Training für die Endnutzer durch</a:t>
            </a:r>
            <a:endParaRPr lang="de-CH" noProof="0"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19845834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Reihenfolge der Implementierung</a:t>
            </a:r>
            <a:endParaRPr lang="de-CH" dirty="0"/>
          </a:p>
        </p:txBody>
      </p:sp>
      <p:sp>
        <p:nvSpPr>
          <p:cNvPr id="11" name="Content Placeholder 10"/>
          <p:cNvSpPr>
            <a:spLocks noGrp="1"/>
          </p:cNvSpPr>
          <p:nvPr>
            <p:ph idx="1"/>
          </p:nvPr>
        </p:nvSpPr>
        <p:spPr/>
        <p:txBody>
          <a:bodyPr/>
          <a:lstStyle/>
          <a:p>
            <a:endParaRPr lang="en-GB"/>
          </a:p>
        </p:txBody>
      </p:sp>
      <p:sp>
        <p:nvSpPr>
          <p:cNvPr id="6" name="Date Placeholder 5"/>
          <p:cNvSpPr>
            <a:spLocks noGrp="1"/>
          </p:cNvSpPr>
          <p:nvPr>
            <p:ph type="dt" sz="half" idx="2"/>
          </p:nvPr>
        </p:nvSpPr>
        <p:spPr/>
        <p:txBody>
          <a:bodyPr/>
          <a:lstStyle/>
          <a:p>
            <a:r>
              <a:rPr lang="de-DE" smtClean="0"/>
              <a:t>30.01.2020</a:t>
            </a:r>
            <a:endParaRPr lang="en-US" dirty="0"/>
          </a:p>
        </p:txBody>
      </p:sp>
      <p:sp>
        <p:nvSpPr>
          <p:cNvPr id="7" name="Footer Placeholder 6"/>
          <p:cNvSpPr>
            <a:spLocks noGrp="1"/>
          </p:cNvSpPr>
          <p:nvPr>
            <p:ph type="ftr" sz="quarter" idx="3"/>
          </p:nvPr>
        </p:nvSpPr>
        <p:spPr/>
        <p:txBody>
          <a:bodyPr/>
          <a:lstStyle/>
          <a:p>
            <a:r>
              <a:rPr lang="en-US" smtClean="0"/>
              <a:t>EDMS 2316963   Indico 877527</a:t>
            </a:r>
            <a:endParaRPr lang="en-US" dirty="0"/>
          </a:p>
        </p:txBody>
      </p:sp>
      <p:sp>
        <p:nvSpPr>
          <p:cNvPr id="8" name="Slide Number Placeholder 7"/>
          <p:cNvSpPr>
            <a:spLocks noGrp="1"/>
          </p:cNvSpPr>
          <p:nvPr>
            <p:ph type="sldNum" sz="quarter" idx="4"/>
          </p:nvPr>
        </p:nvSpPr>
        <p:spPr/>
        <p:txBody>
          <a:bodyPr/>
          <a:lstStyle/>
          <a:p>
            <a:fld id="{17918391-D411-FE40-AAD7-861AE5233E0E}" type="slidenum">
              <a:rPr lang="en-US" smtClean="0"/>
              <a:pPr/>
              <a:t>8</a:t>
            </a:fld>
            <a:endParaRPr lang="en-US" dirty="0"/>
          </a:p>
        </p:txBody>
      </p:sp>
      <p:sp>
        <p:nvSpPr>
          <p:cNvPr id="24" name="Rectangle 25"/>
          <p:cNvSpPr>
            <a:spLocks noChangeArrowheads="1"/>
          </p:cNvSpPr>
          <p:nvPr/>
        </p:nvSpPr>
        <p:spPr bwMode="auto">
          <a:xfrm>
            <a:off x="390525" y="-2819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C377B"/>
              </a:solidFill>
              <a:effectLst/>
              <a:uLnTx/>
              <a:uFillTx/>
              <a:latin typeface="Arial"/>
              <a:ea typeface="+mn-ea"/>
              <a:cs typeface="+mn-cs"/>
            </a:endParaRPr>
          </a:p>
        </p:txBody>
      </p:sp>
      <p:sp>
        <p:nvSpPr>
          <p:cNvPr id="25" name="Rectangle 30"/>
          <p:cNvSpPr>
            <a:spLocks noChangeArrowheads="1"/>
          </p:cNvSpPr>
          <p:nvPr/>
        </p:nvSpPr>
        <p:spPr bwMode="auto">
          <a:xfrm>
            <a:off x="390525" y="-2362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C377B"/>
              </a:solidFill>
              <a:effectLst/>
              <a:uLnTx/>
              <a:uFillTx/>
              <a:latin typeface="Arial"/>
              <a:ea typeface="+mn-ea"/>
              <a:cs typeface="+mn-cs"/>
            </a:endParaRPr>
          </a:p>
        </p:txBody>
      </p:sp>
      <p:sp>
        <p:nvSpPr>
          <p:cNvPr id="51" name="Freeform 50"/>
          <p:cNvSpPr/>
          <p:nvPr/>
        </p:nvSpPr>
        <p:spPr>
          <a:xfrm>
            <a:off x="1477010" y="4699466"/>
            <a:ext cx="4498975" cy="951706"/>
          </a:xfrm>
          <a:custGeom>
            <a:avLst/>
            <a:gdLst>
              <a:gd name="connsiteX0" fmla="*/ 0 w 4498975"/>
              <a:gd name="connsiteY0" fmla="*/ 951706 h 951706"/>
              <a:gd name="connsiteX1" fmla="*/ 562373 w 4498975"/>
              <a:gd name="connsiteY1" fmla="*/ 0 h 951706"/>
              <a:gd name="connsiteX2" fmla="*/ 3936602 w 4498975"/>
              <a:gd name="connsiteY2" fmla="*/ 0 h 951706"/>
              <a:gd name="connsiteX3" fmla="*/ 4498975 w 4498975"/>
              <a:gd name="connsiteY3" fmla="*/ 951706 h 951706"/>
              <a:gd name="connsiteX4" fmla="*/ 0 w 4498975"/>
              <a:gd name="connsiteY4" fmla="*/ 951706 h 951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8975" h="951706">
                <a:moveTo>
                  <a:pt x="0" y="951706"/>
                </a:moveTo>
                <a:lnTo>
                  <a:pt x="562373" y="0"/>
                </a:lnTo>
                <a:lnTo>
                  <a:pt x="3936602" y="0"/>
                </a:lnTo>
                <a:lnTo>
                  <a:pt x="4498975" y="951706"/>
                </a:lnTo>
                <a:lnTo>
                  <a:pt x="0" y="951706"/>
                </a:lnTo>
                <a:close/>
              </a:path>
            </a:pathLst>
          </a:custGeom>
          <a:solidFill>
            <a:srgbClr val="A40000">
              <a:hueOff val="5424238"/>
              <a:satOff val="-7495"/>
              <a:lumOff val="-785"/>
              <a:alphaOff val="0"/>
            </a:srgbClr>
          </a:solidFill>
          <a:ln w="19050" cap="flat" cmpd="sng" algn="ctr">
            <a:solidFill>
              <a:srgbClr val="FFFFFF">
                <a:hueOff val="0"/>
                <a:satOff val="0"/>
                <a:lumOff val="0"/>
                <a:alphaOff val="0"/>
              </a:srgbClr>
            </a:solidFill>
            <a:prstDash val="solid"/>
          </a:ln>
          <a:effectLst/>
        </p:spPr>
        <p:txBody>
          <a:bodyPr spcFirstLastPara="0" vert="horz" wrap="square" lIns="805100" tIns="17780" rIns="805102" bIns="17780"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GB" sz="1400" b="1" i="0" u="none" strike="noStrike" kern="0" cap="none" spc="0" normalizeH="0" baseline="0" noProof="0" dirty="0" smtClean="0">
                <a:ln>
                  <a:noFill/>
                </a:ln>
                <a:solidFill>
                  <a:srgbClr val="FFFFFF"/>
                </a:solidFill>
                <a:effectLst/>
                <a:uLnTx/>
                <a:uFillTx/>
                <a:latin typeface="Verdana"/>
                <a:ea typeface="+mn-ea"/>
                <a:cs typeface="Verdana"/>
              </a:rPr>
              <a:t>Asset Management</a:t>
            </a:r>
            <a:endParaRPr kumimoji="0" lang="en-GB" sz="1600" b="1" i="0" u="none" strike="noStrike" kern="0" cap="none" spc="0" normalizeH="0" baseline="0" noProof="0" dirty="0">
              <a:ln>
                <a:noFill/>
              </a:ln>
              <a:solidFill>
                <a:srgbClr val="FFFFFF"/>
              </a:solidFill>
              <a:effectLst/>
              <a:uLnTx/>
              <a:uFillTx/>
              <a:latin typeface="Verdana"/>
              <a:ea typeface="+mn-ea"/>
              <a:cs typeface="Verdana"/>
            </a:endParaRPr>
          </a:p>
        </p:txBody>
      </p:sp>
      <p:sp>
        <p:nvSpPr>
          <p:cNvPr id="52" name="Rectangle 51"/>
          <p:cNvSpPr/>
          <p:nvPr/>
        </p:nvSpPr>
        <p:spPr>
          <a:xfrm>
            <a:off x="868045" y="5127669"/>
            <a:ext cx="723706" cy="347609"/>
          </a:xfrm>
          <a:prstGeom prst="rect">
            <a:avLst/>
          </a:prstGeom>
        </p:spPr>
        <p:txBody>
          <a:bodyPr wrap="square">
            <a:noAutofit/>
          </a:bodyPr>
          <a:lstStyle/>
          <a:p>
            <a:pPr>
              <a:defRPr/>
            </a:pPr>
            <a:r>
              <a:rPr lang="fr-CH" b="1" dirty="0">
                <a:solidFill>
                  <a:srgbClr val="92D050"/>
                </a:solidFill>
                <a:latin typeface="Calibri" panose="020F0502020204030204" pitchFamily="34" charset="0"/>
                <a:ea typeface="MS PGothic" panose="020B0600070205080204" pitchFamily="34" charset="-128"/>
                <a:cs typeface="Times New Roman" panose="02020603050405020304" pitchFamily="18" charset="0"/>
              </a:rPr>
              <a:t>Data</a:t>
            </a:r>
            <a:endParaRPr lang="en-GB" sz="1200" dirty="0">
              <a:solidFill>
                <a:srgbClr val="0C377B"/>
              </a:solidFill>
              <a:latin typeface="Times New Roman" panose="02020603050405020304" pitchFamily="18" charset="0"/>
              <a:ea typeface="MS PGothic" panose="020B0600070205080204" pitchFamily="34" charset="-128"/>
            </a:endParaRPr>
          </a:p>
        </p:txBody>
      </p:sp>
      <p:grpSp>
        <p:nvGrpSpPr>
          <p:cNvPr id="53" name="Group 52"/>
          <p:cNvGrpSpPr/>
          <p:nvPr/>
        </p:nvGrpSpPr>
        <p:grpSpPr>
          <a:xfrm>
            <a:off x="916341" y="3747760"/>
            <a:ext cx="4488161" cy="1364712"/>
            <a:chOff x="916341" y="3201352"/>
            <a:chExt cx="4488161" cy="1364712"/>
          </a:xfrm>
        </p:grpSpPr>
        <p:sp>
          <p:nvSpPr>
            <p:cNvPr id="54" name="Freeform 53"/>
            <p:cNvSpPr/>
            <p:nvPr/>
          </p:nvSpPr>
          <p:spPr>
            <a:xfrm>
              <a:off x="2030271" y="3201352"/>
              <a:ext cx="3374231" cy="951706"/>
            </a:xfrm>
            <a:custGeom>
              <a:avLst/>
              <a:gdLst>
                <a:gd name="connsiteX0" fmla="*/ 0 w 3374231"/>
                <a:gd name="connsiteY0" fmla="*/ 951706 h 951706"/>
                <a:gd name="connsiteX1" fmla="*/ 562373 w 3374231"/>
                <a:gd name="connsiteY1" fmla="*/ 0 h 951706"/>
                <a:gd name="connsiteX2" fmla="*/ 2811858 w 3374231"/>
                <a:gd name="connsiteY2" fmla="*/ 0 h 951706"/>
                <a:gd name="connsiteX3" fmla="*/ 3374231 w 3374231"/>
                <a:gd name="connsiteY3" fmla="*/ 951706 h 951706"/>
                <a:gd name="connsiteX4" fmla="*/ 0 w 3374231"/>
                <a:gd name="connsiteY4" fmla="*/ 951706 h 951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4231" h="951706">
                  <a:moveTo>
                    <a:pt x="0" y="951706"/>
                  </a:moveTo>
                  <a:lnTo>
                    <a:pt x="562373" y="0"/>
                  </a:lnTo>
                  <a:lnTo>
                    <a:pt x="2811858" y="0"/>
                  </a:lnTo>
                  <a:lnTo>
                    <a:pt x="3374231" y="951706"/>
                  </a:lnTo>
                  <a:lnTo>
                    <a:pt x="0" y="951706"/>
                  </a:lnTo>
                  <a:close/>
                </a:path>
              </a:pathLst>
            </a:custGeom>
            <a:solidFill>
              <a:srgbClr val="A40000">
                <a:hueOff val="3616159"/>
                <a:satOff val="-4997"/>
                <a:lumOff val="-523"/>
                <a:alphaOff val="0"/>
              </a:srgbClr>
            </a:solidFill>
            <a:ln w="19050" cap="flat" cmpd="sng" algn="ctr">
              <a:solidFill>
                <a:srgbClr val="FFFFFF">
                  <a:hueOff val="0"/>
                  <a:satOff val="0"/>
                  <a:lumOff val="0"/>
                  <a:alphaOff val="0"/>
                </a:srgbClr>
              </a:solidFill>
              <a:prstDash val="solid"/>
            </a:ln>
            <a:effectLst/>
          </p:spPr>
          <p:txBody>
            <a:bodyPr spcFirstLastPara="0" vert="horz" wrap="square" lIns="608270" tIns="17780" rIns="608271" bIns="17780"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GB" sz="1400" b="1" i="0" u="none" strike="noStrike" kern="0" cap="none" spc="0" normalizeH="0" baseline="0" noProof="0" dirty="0" smtClean="0">
                  <a:ln>
                    <a:noFill/>
                  </a:ln>
                  <a:solidFill>
                    <a:srgbClr val="FFFFFF"/>
                  </a:solidFill>
                  <a:effectLst/>
                  <a:uLnTx/>
                  <a:uFillTx/>
                  <a:latin typeface="Verdana"/>
                  <a:ea typeface="+mn-ea"/>
                  <a:cs typeface="Verdana"/>
                </a:rPr>
                <a:t>Documentation Management</a:t>
              </a:r>
              <a:endParaRPr kumimoji="0" lang="en-GB" sz="1400" b="1" i="0" u="none" strike="noStrike" kern="0" cap="none" spc="0" normalizeH="0" baseline="0" noProof="0" dirty="0">
                <a:ln>
                  <a:noFill/>
                </a:ln>
                <a:solidFill>
                  <a:srgbClr val="FFFFFF"/>
                </a:solidFill>
                <a:effectLst/>
                <a:uLnTx/>
                <a:uFillTx/>
                <a:latin typeface="Verdana"/>
                <a:ea typeface="+mn-ea"/>
                <a:cs typeface="Verdana"/>
              </a:endParaRPr>
            </a:p>
          </p:txBody>
        </p:sp>
        <p:sp>
          <p:nvSpPr>
            <p:cNvPr id="55" name="Rectangle 54"/>
            <p:cNvSpPr/>
            <p:nvPr/>
          </p:nvSpPr>
          <p:spPr>
            <a:xfrm>
              <a:off x="916341" y="3499680"/>
              <a:ext cx="1516928" cy="347609"/>
            </a:xfrm>
            <a:prstGeom prst="rect">
              <a:avLst/>
            </a:prstGeom>
          </p:spPr>
          <p:txBody>
            <a:bodyPr wrap="square">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srgbClr val="92D050"/>
                  </a:solidFill>
                  <a:effectLst/>
                  <a:uLnTx/>
                  <a:uFillTx/>
                  <a:latin typeface="Calibri" panose="020F0502020204030204" pitchFamily="34" charset="0"/>
                  <a:ea typeface="MS PGothic" panose="020B0600070205080204" pitchFamily="34" charset="-128"/>
                  <a:cs typeface="Times New Roman" panose="02020603050405020304" pitchFamily="18" charset="0"/>
                </a:rPr>
                <a:t>Information</a:t>
              </a:r>
              <a:endParaRPr kumimoji="0" lang="en-GB" sz="1200" b="0" i="0" u="none" strike="noStrike" kern="0" cap="none" spc="0" normalizeH="0" baseline="0" noProof="0" dirty="0">
                <a:ln>
                  <a:noFill/>
                </a:ln>
                <a:solidFill>
                  <a:srgbClr val="0C377B"/>
                </a:solidFill>
                <a:effectLst/>
                <a:uLnTx/>
                <a:uFillTx/>
                <a:latin typeface="Times New Roman" panose="02020603050405020304" pitchFamily="18" charset="0"/>
                <a:ea typeface="MS PGothic" panose="020B0600070205080204" pitchFamily="34" charset="-128"/>
              </a:endParaRPr>
            </a:p>
          </p:txBody>
        </p:sp>
        <p:sp>
          <p:nvSpPr>
            <p:cNvPr id="56" name="Circular Arrow 55"/>
            <p:cNvSpPr/>
            <p:nvPr/>
          </p:nvSpPr>
          <p:spPr>
            <a:xfrm rot="17669111">
              <a:off x="1147087" y="3859791"/>
              <a:ext cx="687922" cy="724624"/>
            </a:xfrm>
            <a:prstGeom prst="circularArrow">
              <a:avLst/>
            </a:prstGeom>
            <a:solidFill>
              <a:srgbClr val="204987"/>
            </a:solidFill>
            <a:ln w="19050" cap="flat" cmpd="sng" algn="ctr">
              <a:solidFill>
                <a:srgbClr val="204987">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ea typeface="+mn-ea"/>
                <a:cs typeface="+mn-cs"/>
              </a:endParaRPr>
            </a:p>
          </p:txBody>
        </p:sp>
      </p:grpSp>
      <p:grpSp>
        <p:nvGrpSpPr>
          <p:cNvPr id="57" name="Group 56"/>
          <p:cNvGrpSpPr/>
          <p:nvPr/>
        </p:nvGrpSpPr>
        <p:grpSpPr>
          <a:xfrm>
            <a:off x="2344727" y="1844348"/>
            <a:ext cx="1944141" cy="1175317"/>
            <a:chOff x="2344727" y="1297940"/>
            <a:chExt cx="1944141" cy="1175317"/>
          </a:xfrm>
        </p:grpSpPr>
        <p:sp>
          <p:nvSpPr>
            <p:cNvPr id="58" name="Freeform 57"/>
            <p:cNvSpPr/>
            <p:nvPr/>
          </p:nvSpPr>
          <p:spPr>
            <a:xfrm>
              <a:off x="3164125" y="1297940"/>
              <a:ext cx="1124743" cy="951706"/>
            </a:xfrm>
            <a:custGeom>
              <a:avLst/>
              <a:gdLst>
                <a:gd name="connsiteX0" fmla="*/ 0 w 1124743"/>
                <a:gd name="connsiteY0" fmla="*/ 951706 h 951706"/>
                <a:gd name="connsiteX1" fmla="*/ 562372 w 1124743"/>
                <a:gd name="connsiteY1" fmla="*/ 0 h 951706"/>
                <a:gd name="connsiteX2" fmla="*/ 562372 w 1124743"/>
                <a:gd name="connsiteY2" fmla="*/ 0 h 951706"/>
                <a:gd name="connsiteX3" fmla="*/ 1124743 w 1124743"/>
                <a:gd name="connsiteY3" fmla="*/ 951706 h 951706"/>
                <a:gd name="connsiteX4" fmla="*/ 0 w 1124743"/>
                <a:gd name="connsiteY4" fmla="*/ 951706 h 951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743" h="951706">
                  <a:moveTo>
                    <a:pt x="0" y="951706"/>
                  </a:moveTo>
                  <a:lnTo>
                    <a:pt x="562372" y="0"/>
                  </a:lnTo>
                  <a:lnTo>
                    <a:pt x="562372" y="0"/>
                  </a:lnTo>
                  <a:lnTo>
                    <a:pt x="1124743" y="951706"/>
                  </a:lnTo>
                  <a:lnTo>
                    <a:pt x="0" y="951706"/>
                  </a:lnTo>
                  <a:close/>
                </a:path>
              </a:pathLst>
            </a:custGeom>
            <a:solidFill>
              <a:srgbClr val="A40000">
                <a:hueOff val="0"/>
                <a:satOff val="0"/>
                <a:lumOff val="0"/>
                <a:alphaOff val="0"/>
              </a:srgbClr>
            </a:solidFill>
            <a:ln w="19050" cap="flat" cmpd="sng" algn="ctr">
              <a:solidFill>
                <a:srgbClr val="FFFFFF">
                  <a:hueOff val="0"/>
                  <a:satOff val="0"/>
                  <a:lumOff val="0"/>
                  <a:alphaOff val="0"/>
                </a:srgbClr>
              </a:solidFill>
              <a:prstDash val="solid"/>
            </a:ln>
            <a:effectLst/>
          </p:spPr>
          <p:txBody>
            <a:bodyPr spcFirstLastPara="0" vert="horz" wrap="square" lIns="20320" tIns="20320" rIns="20320" bIns="20320" numCol="1" spcCol="1270" anchor="ctr" anchorCtr="0">
              <a:noAutofit/>
            </a:bodyPr>
            <a:lstStyle/>
            <a:p>
              <a:pPr marL="0" marR="0" lvl="0" indent="0" algn="ctr" defTabSz="711200" eaLnBrk="1" fontAlgn="auto" latinLnBrk="0" hangingPunct="1">
                <a:lnSpc>
                  <a:spcPct val="90000"/>
                </a:lnSpc>
                <a:spcBef>
                  <a:spcPct val="0"/>
                </a:spcBef>
                <a:spcAft>
                  <a:spcPct val="35000"/>
                </a:spcAft>
                <a:buClrTx/>
                <a:buSzTx/>
                <a:buFontTx/>
                <a:buNone/>
                <a:tabLst/>
                <a:defRPr/>
              </a:pPr>
              <a:endParaRPr kumimoji="0" lang="en-GB" sz="1600" b="1" i="0" u="none" strike="noStrike" kern="0" cap="none" spc="0" normalizeH="0" baseline="0" noProof="0" dirty="0" smtClean="0">
                <a:ln>
                  <a:noFill/>
                </a:ln>
                <a:solidFill>
                  <a:srgbClr val="FFFFFF"/>
                </a:solidFill>
                <a:effectLst/>
                <a:uLnTx/>
                <a:uFillTx/>
                <a:latin typeface="Verdana"/>
                <a:ea typeface="+mn-ea"/>
                <a:cs typeface="Verdana"/>
              </a:endParaRPr>
            </a:p>
            <a:p>
              <a:pPr marL="0" marR="0" lvl="0" indent="0" algn="ctr" defTabSz="71120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dirty="0" smtClean="0">
                  <a:ln>
                    <a:noFill/>
                  </a:ln>
                  <a:solidFill>
                    <a:srgbClr val="FFFFFF"/>
                  </a:solidFill>
                  <a:effectLst/>
                  <a:uLnTx/>
                  <a:uFillTx/>
                  <a:latin typeface="Verdana"/>
                  <a:ea typeface="+mn-ea"/>
                  <a:cs typeface="Verdana"/>
                </a:rPr>
                <a:t>KPIs</a:t>
              </a:r>
              <a:endParaRPr kumimoji="0" lang="en-GB" sz="1600" b="1" i="0" u="none" strike="noStrike" kern="0" cap="none" spc="0" normalizeH="0" baseline="0" noProof="0" dirty="0">
                <a:ln>
                  <a:noFill/>
                </a:ln>
                <a:solidFill>
                  <a:srgbClr val="FFFFFF"/>
                </a:solidFill>
                <a:effectLst/>
                <a:uLnTx/>
                <a:uFillTx/>
                <a:latin typeface="Verdana"/>
                <a:ea typeface="+mn-ea"/>
                <a:cs typeface="Verdana"/>
              </a:endParaRPr>
            </a:p>
          </p:txBody>
        </p:sp>
        <p:sp>
          <p:nvSpPr>
            <p:cNvPr id="59" name="Rectangle 58"/>
            <p:cNvSpPr/>
            <p:nvPr/>
          </p:nvSpPr>
          <p:spPr>
            <a:xfrm>
              <a:off x="2344727" y="1412240"/>
              <a:ext cx="1116658" cy="347609"/>
            </a:xfrm>
            <a:prstGeom prst="rect">
              <a:avLst/>
            </a:prstGeom>
          </p:spPr>
          <p:txBody>
            <a:bodyPr wrap="square">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srgbClr val="92D050"/>
                  </a:solidFill>
                  <a:effectLst/>
                  <a:uLnTx/>
                  <a:uFillTx/>
                  <a:latin typeface="Calibri" panose="020F0502020204030204" pitchFamily="34" charset="0"/>
                  <a:ea typeface="MS PGothic" panose="020B0600070205080204" pitchFamily="34" charset="-128"/>
                  <a:cs typeface="Times New Roman" panose="02020603050405020304" pitchFamily="18" charset="0"/>
                </a:rPr>
                <a:t>Wisdom</a:t>
              </a:r>
              <a:endParaRPr kumimoji="0" lang="en-GB" sz="1200" b="0" i="0" u="none" strike="noStrike" kern="0" cap="none" spc="0" normalizeH="0" baseline="0" noProof="0" dirty="0">
                <a:ln>
                  <a:noFill/>
                </a:ln>
                <a:solidFill>
                  <a:srgbClr val="0C377B"/>
                </a:solidFill>
                <a:effectLst/>
                <a:uLnTx/>
                <a:uFillTx/>
                <a:latin typeface="Times New Roman" panose="02020603050405020304" pitchFamily="18" charset="0"/>
                <a:ea typeface="MS PGothic" panose="020B0600070205080204" pitchFamily="34" charset="-128"/>
              </a:endParaRPr>
            </a:p>
          </p:txBody>
        </p:sp>
        <p:sp>
          <p:nvSpPr>
            <p:cNvPr id="60" name="Circular Arrow 59"/>
            <p:cNvSpPr/>
            <p:nvPr/>
          </p:nvSpPr>
          <p:spPr>
            <a:xfrm rot="17669111">
              <a:off x="2467905" y="1766984"/>
              <a:ext cx="687922" cy="724624"/>
            </a:xfrm>
            <a:prstGeom prst="circular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C377B"/>
                </a:solidFill>
                <a:effectLst/>
                <a:uLnTx/>
                <a:uFillTx/>
              </a:endParaRPr>
            </a:p>
          </p:txBody>
        </p:sp>
      </p:grpSp>
      <p:grpSp>
        <p:nvGrpSpPr>
          <p:cNvPr id="61" name="Group 60"/>
          <p:cNvGrpSpPr/>
          <p:nvPr/>
        </p:nvGrpSpPr>
        <p:grpSpPr>
          <a:xfrm>
            <a:off x="1628339" y="2796054"/>
            <a:ext cx="3222901" cy="1200254"/>
            <a:chOff x="1628339" y="2249646"/>
            <a:chExt cx="3222901" cy="1200254"/>
          </a:xfrm>
        </p:grpSpPr>
        <p:sp>
          <p:nvSpPr>
            <p:cNvPr id="62" name="Freeform 61"/>
            <p:cNvSpPr/>
            <p:nvPr/>
          </p:nvSpPr>
          <p:spPr>
            <a:xfrm>
              <a:off x="2601753" y="2249646"/>
              <a:ext cx="2249487" cy="951706"/>
            </a:xfrm>
            <a:custGeom>
              <a:avLst/>
              <a:gdLst>
                <a:gd name="connsiteX0" fmla="*/ 0 w 2249487"/>
                <a:gd name="connsiteY0" fmla="*/ 951706 h 951706"/>
                <a:gd name="connsiteX1" fmla="*/ 562373 w 2249487"/>
                <a:gd name="connsiteY1" fmla="*/ 0 h 951706"/>
                <a:gd name="connsiteX2" fmla="*/ 1687114 w 2249487"/>
                <a:gd name="connsiteY2" fmla="*/ 0 h 951706"/>
                <a:gd name="connsiteX3" fmla="*/ 2249487 w 2249487"/>
                <a:gd name="connsiteY3" fmla="*/ 951706 h 951706"/>
                <a:gd name="connsiteX4" fmla="*/ 0 w 2249487"/>
                <a:gd name="connsiteY4" fmla="*/ 951706 h 951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9487" h="951706">
                  <a:moveTo>
                    <a:pt x="0" y="951706"/>
                  </a:moveTo>
                  <a:lnTo>
                    <a:pt x="562373" y="0"/>
                  </a:lnTo>
                  <a:lnTo>
                    <a:pt x="1687114" y="0"/>
                  </a:lnTo>
                  <a:lnTo>
                    <a:pt x="2249487" y="951706"/>
                  </a:lnTo>
                  <a:lnTo>
                    <a:pt x="0" y="951706"/>
                  </a:lnTo>
                  <a:close/>
                </a:path>
              </a:pathLst>
            </a:custGeom>
            <a:solidFill>
              <a:srgbClr val="A40000">
                <a:hueOff val="1808079"/>
                <a:satOff val="-2498"/>
                <a:lumOff val="-262"/>
                <a:alphaOff val="0"/>
              </a:srgbClr>
            </a:solidFill>
            <a:ln w="19050" cap="flat" cmpd="sng" algn="ctr">
              <a:solidFill>
                <a:srgbClr val="FFFFFF">
                  <a:hueOff val="0"/>
                  <a:satOff val="0"/>
                  <a:lumOff val="0"/>
                  <a:alphaOff val="0"/>
                </a:srgbClr>
              </a:solidFill>
              <a:prstDash val="solid"/>
            </a:ln>
            <a:effectLst/>
          </p:spPr>
          <p:txBody>
            <a:bodyPr spcFirstLastPara="0" vert="horz" wrap="square" lIns="411441" tIns="17780" rIns="411440" bIns="17780"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GB" sz="1400" b="1" i="0" u="none" strike="noStrike" kern="0" cap="none" spc="0" normalizeH="0" baseline="0" noProof="0" dirty="0" smtClean="0">
                  <a:ln>
                    <a:noFill/>
                  </a:ln>
                  <a:solidFill>
                    <a:srgbClr val="FFFFFF"/>
                  </a:solidFill>
                  <a:effectLst/>
                  <a:uLnTx/>
                  <a:uFillTx/>
                  <a:latin typeface="Verdana"/>
                  <a:ea typeface="+mn-ea"/>
                  <a:cs typeface="Verdana"/>
                </a:rPr>
                <a:t>Work Management</a:t>
              </a:r>
              <a:endParaRPr kumimoji="0" lang="en-GB" sz="1400" b="1" i="0" u="none" strike="noStrike" kern="0" cap="none" spc="0" normalizeH="0" baseline="0" noProof="0" dirty="0">
                <a:ln>
                  <a:noFill/>
                </a:ln>
                <a:solidFill>
                  <a:srgbClr val="FFFFFF"/>
                </a:solidFill>
                <a:effectLst/>
                <a:uLnTx/>
                <a:uFillTx/>
                <a:latin typeface="Verdana"/>
                <a:ea typeface="+mn-ea"/>
                <a:cs typeface="Verdana"/>
              </a:endParaRPr>
            </a:p>
          </p:txBody>
        </p:sp>
        <p:sp>
          <p:nvSpPr>
            <p:cNvPr id="63" name="Rectangle 62"/>
            <p:cNvSpPr/>
            <p:nvPr/>
          </p:nvSpPr>
          <p:spPr>
            <a:xfrm>
              <a:off x="1628339" y="2426446"/>
              <a:ext cx="1424727" cy="347609"/>
            </a:xfrm>
            <a:prstGeom prst="rect">
              <a:avLst/>
            </a:prstGeom>
          </p:spPr>
          <p:txBody>
            <a:bodyPr wrap="square">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srgbClr val="92D050"/>
                  </a:solidFill>
                  <a:effectLst/>
                  <a:uLnTx/>
                  <a:uFillTx/>
                  <a:latin typeface="Calibri" panose="020F0502020204030204" pitchFamily="34" charset="0"/>
                  <a:ea typeface="MS PGothic" panose="020B0600070205080204" pitchFamily="34" charset="-128"/>
                  <a:cs typeface="Times New Roman" panose="02020603050405020304" pitchFamily="18" charset="0"/>
                </a:rPr>
                <a:t>Knowledge</a:t>
              </a:r>
              <a:endParaRPr kumimoji="0" lang="en-GB" sz="1200" b="0" i="0" u="none" strike="noStrike" kern="0" cap="none" spc="0" normalizeH="0" baseline="0" noProof="0" dirty="0">
                <a:ln>
                  <a:noFill/>
                </a:ln>
                <a:solidFill>
                  <a:srgbClr val="0C377B"/>
                </a:solidFill>
                <a:effectLst/>
                <a:uLnTx/>
                <a:uFillTx/>
                <a:latin typeface="Times New Roman" panose="02020603050405020304" pitchFamily="18" charset="0"/>
                <a:ea typeface="MS PGothic" panose="020B0600070205080204" pitchFamily="34" charset="-128"/>
              </a:endParaRPr>
            </a:p>
          </p:txBody>
        </p:sp>
        <p:sp>
          <p:nvSpPr>
            <p:cNvPr id="64" name="Circular Arrow 63"/>
            <p:cNvSpPr/>
            <p:nvPr/>
          </p:nvSpPr>
          <p:spPr>
            <a:xfrm rot="17669111">
              <a:off x="1790300" y="2743627"/>
              <a:ext cx="687922" cy="724624"/>
            </a:xfrm>
            <a:prstGeom prst="circularArrow">
              <a:avLst/>
            </a:prstGeom>
            <a:solidFill>
              <a:srgbClr val="204987"/>
            </a:solidFill>
            <a:ln w="19050" cap="flat" cmpd="sng" algn="ctr">
              <a:solidFill>
                <a:srgbClr val="204987">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ea typeface="+mn-ea"/>
                <a:cs typeface="+mn-cs"/>
              </a:endParaRPr>
            </a:p>
          </p:txBody>
        </p:sp>
      </p:grpSp>
      <p:sp>
        <p:nvSpPr>
          <p:cNvPr id="65" name="Up Arrow 64"/>
          <p:cNvSpPr/>
          <p:nvPr/>
        </p:nvSpPr>
        <p:spPr>
          <a:xfrm>
            <a:off x="5873079" y="2156922"/>
            <a:ext cx="704850" cy="2990850"/>
          </a:xfrm>
          <a:prstGeom prst="upArrow">
            <a:avLst/>
          </a:prstGeom>
          <a:gradFill rotWithShape="1">
            <a:gsLst>
              <a:gs pos="0">
                <a:srgbClr val="204987">
                  <a:tint val="73000"/>
                  <a:satMod val="150000"/>
                </a:srgbClr>
              </a:gs>
              <a:gs pos="25000">
                <a:srgbClr val="204987">
                  <a:tint val="96000"/>
                  <a:shade val="80000"/>
                  <a:satMod val="105000"/>
                </a:srgbClr>
              </a:gs>
              <a:gs pos="38000">
                <a:srgbClr val="204987">
                  <a:tint val="96000"/>
                  <a:shade val="59000"/>
                  <a:satMod val="120000"/>
                </a:srgbClr>
              </a:gs>
              <a:gs pos="55000">
                <a:srgbClr val="204987">
                  <a:shade val="57000"/>
                  <a:satMod val="120000"/>
                </a:srgbClr>
              </a:gs>
              <a:gs pos="80000">
                <a:srgbClr val="204987">
                  <a:shade val="56000"/>
                  <a:satMod val="145000"/>
                </a:srgbClr>
              </a:gs>
              <a:gs pos="88000">
                <a:srgbClr val="204987">
                  <a:shade val="63000"/>
                  <a:satMod val="160000"/>
                </a:srgbClr>
              </a:gs>
              <a:gs pos="100000">
                <a:srgbClr val="204987">
                  <a:tint val="99555"/>
                  <a:satMod val="155000"/>
                </a:srgbClr>
              </a:gs>
            </a:gsLst>
            <a:lin ang="5400000" scaled="1"/>
          </a:gradFill>
          <a:ln w="9525" cap="flat" cmpd="sng" algn="ctr">
            <a:solidFill>
              <a:srgbClr val="204987">
                <a:shade val="60000"/>
                <a:satMod val="300000"/>
              </a:srgbClr>
            </a:solidFill>
            <a:prstDash val="solid"/>
          </a:ln>
          <a:effectLst>
            <a:glow rad="70000">
              <a:srgbClr val="204987">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6" name="TextBox 65"/>
          <p:cNvSpPr txBox="1"/>
          <p:nvPr/>
        </p:nvSpPr>
        <p:spPr>
          <a:xfrm>
            <a:off x="6557823" y="2015876"/>
            <a:ext cx="2502608" cy="3293209"/>
          </a:xfrm>
          <a:prstGeom prst="rect">
            <a:avLst/>
          </a:prstGeom>
          <a:noFill/>
        </p:spPr>
        <p:txBody>
          <a:bodyPr wrap="non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1" i="0" u="none" strike="noStrike" kern="0" cap="none" spc="0" normalizeH="0" baseline="0" noProof="0" dirty="0" smtClean="0">
                <a:ln>
                  <a:noFill/>
                </a:ln>
                <a:solidFill>
                  <a:srgbClr val="0C377B"/>
                </a:solidFill>
                <a:effectLst/>
                <a:uLnTx/>
                <a:uFillTx/>
              </a:rPr>
              <a:t>Take informed </a:t>
            </a:r>
            <a:br>
              <a:rPr kumimoji="0" lang="en-GB" sz="1600" b="1" i="0" u="none" strike="noStrike" kern="0" cap="none" spc="0" normalizeH="0" baseline="0" noProof="0" dirty="0" smtClean="0">
                <a:ln>
                  <a:noFill/>
                </a:ln>
                <a:solidFill>
                  <a:srgbClr val="0C377B"/>
                </a:solidFill>
                <a:effectLst/>
                <a:uLnTx/>
                <a:uFillTx/>
              </a:rPr>
            </a:br>
            <a:r>
              <a:rPr kumimoji="0" lang="en-GB" sz="1600" b="1" i="0" u="none" strike="noStrike" kern="0" cap="none" spc="0" normalizeH="0" baseline="0" noProof="0" dirty="0" smtClean="0">
                <a:ln>
                  <a:noFill/>
                </a:ln>
                <a:solidFill>
                  <a:srgbClr val="0C377B"/>
                </a:solidFill>
                <a:effectLst/>
                <a:uLnTx/>
                <a:uFillTx/>
              </a:rPr>
              <a:t>decisions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0" cap="none" spc="0" normalizeH="0" baseline="0" noProof="0" dirty="0" smtClean="0">
              <a:ln>
                <a:noFill/>
              </a:ln>
              <a:solidFill>
                <a:srgbClr val="0C377B"/>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0" cap="none" spc="0" normalizeH="0" baseline="0" noProof="0" dirty="0" smtClean="0">
              <a:ln>
                <a:noFill/>
              </a:ln>
              <a:solidFill>
                <a:srgbClr val="0C377B"/>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1" i="0" u="none" strike="noStrike" kern="0" cap="none" spc="0" normalizeH="0" baseline="0" noProof="0" dirty="0" smtClean="0">
                <a:ln>
                  <a:noFill/>
                </a:ln>
                <a:solidFill>
                  <a:srgbClr val="0C377B"/>
                </a:solidFill>
                <a:effectLst/>
                <a:uLnTx/>
                <a:uFillTx/>
              </a:rPr>
              <a:t>Record activities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0" cap="none" spc="0" normalizeH="0" baseline="0" noProof="0" dirty="0" smtClean="0">
              <a:ln>
                <a:noFill/>
              </a:ln>
              <a:solidFill>
                <a:srgbClr val="0C377B"/>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0" cap="none" spc="0" normalizeH="0" baseline="0" noProof="0" dirty="0" smtClean="0">
              <a:ln>
                <a:noFill/>
              </a:ln>
              <a:solidFill>
                <a:srgbClr val="0C377B"/>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0" cap="none" spc="0" normalizeH="0" baseline="0" noProof="0" dirty="0" smtClean="0">
              <a:ln>
                <a:noFill/>
              </a:ln>
              <a:solidFill>
                <a:srgbClr val="0C377B"/>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1" i="0" u="none" strike="noStrike" kern="0" cap="none" spc="0" normalizeH="0" baseline="0" noProof="0" dirty="0" smtClean="0">
                <a:ln>
                  <a:noFill/>
                </a:ln>
                <a:solidFill>
                  <a:srgbClr val="0C377B"/>
                </a:solidFill>
                <a:effectLst/>
                <a:uLnTx/>
                <a:uFillTx/>
              </a:rPr>
              <a:t>Know all about </a:t>
            </a:r>
            <a:br>
              <a:rPr kumimoji="0" lang="en-GB" sz="1600" b="1" i="0" u="none" strike="noStrike" kern="0" cap="none" spc="0" normalizeH="0" baseline="0" noProof="0" dirty="0" smtClean="0">
                <a:ln>
                  <a:noFill/>
                </a:ln>
                <a:solidFill>
                  <a:srgbClr val="0C377B"/>
                </a:solidFill>
                <a:effectLst/>
                <a:uLnTx/>
                <a:uFillTx/>
              </a:rPr>
            </a:br>
            <a:r>
              <a:rPr kumimoji="0" lang="en-GB" sz="1600" b="1" i="0" u="none" strike="noStrike" kern="0" cap="none" spc="0" normalizeH="0" baseline="0" noProof="0" dirty="0" smtClean="0">
                <a:ln>
                  <a:noFill/>
                </a:ln>
                <a:solidFill>
                  <a:srgbClr val="0C377B"/>
                </a:solidFill>
                <a:effectLst/>
                <a:uLnTx/>
                <a:uFillTx/>
              </a:rPr>
              <a:t>what you have</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0" cap="none" spc="0" normalizeH="0" baseline="0" noProof="0" dirty="0" smtClean="0">
              <a:ln>
                <a:noFill/>
              </a:ln>
              <a:solidFill>
                <a:srgbClr val="0C377B"/>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0" cap="none" spc="0" normalizeH="0" baseline="0" noProof="0" dirty="0" smtClean="0">
              <a:ln>
                <a:noFill/>
              </a:ln>
              <a:solidFill>
                <a:srgbClr val="0C377B"/>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1" i="0" u="none" strike="noStrike" kern="0" cap="none" spc="0" normalizeH="0" baseline="0" noProof="0" dirty="0" smtClean="0">
                <a:ln>
                  <a:noFill/>
                </a:ln>
                <a:solidFill>
                  <a:srgbClr val="0C377B"/>
                </a:solidFill>
                <a:effectLst/>
                <a:uLnTx/>
                <a:uFillTx/>
              </a:rPr>
              <a:t>Know what you have</a:t>
            </a:r>
            <a:endParaRPr kumimoji="0" lang="en-GB" sz="1600" b="1" i="0" u="none" strike="noStrike" kern="0" cap="none" spc="0" normalizeH="0" baseline="0" noProof="0" dirty="0">
              <a:ln>
                <a:noFill/>
              </a:ln>
              <a:solidFill>
                <a:srgbClr val="0C377B"/>
              </a:solidFill>
              <a:effectLst/>
              <a:uLnTx/>
              <a:uFillTx/>
            </a:endParaRPr>
          </a:p>
        </p:txBody>
      </p:sp>
    </p:spTree>
    <p:extLst>
      <p:ext uri="{BB962C8B-B14F-4D97-AF65-F5344CB8AC3E}">
        <p14:creationId xmlns:p14="http://schemas.microsoft.com/office/powerpoint/2010/main" val="17224086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
                                            <p:txEl>
                                              <p:pRg st="10" end="1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6">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6">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66" grpId="0" uiExpand="1" build="p" rev="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Implementierungsbeispiel</a:t>
            </a:r>
            <a:endParaRPr lang="de-CH" dirty="0"/>
          </a:p>
        </p:txBody>
      </p:sp>
      <p:sp>
        <p:nvSpPr>
          <p:cNvPr id="3" name="Content Placeholder 2"/>
          <p:cNvSpPr>
            <a:spLocks noGrp="1"/>
          </p:cNvSpPr>
          <p:nvPr>
            <p:ph idx="1"/>
          </p:nvPr>
        </p:nvSpPr>
        <p:spPr/>
        <p:txBody>
          <a:bodyPr/>
          <a:lstStyle/>
          <a:p>
            <a:pPr marL="36576" indent="0">
              <a:buNone/>
            </a:pPr>
            <a:r>
              <a:rPr lang="de-CH" dirty="0" smtClean="0"/>
              <a:t>Abzugshauben und -systeme</a:t>
            </a:r>
          </a:p>
          <a:p>
            <a:pPr lvl="1"/>
            <a:r>
              <a:rPr lang="de-CH" dirty="0" smtClean="0"/>
              <a:t>300 Apparate, die einmal jährlich inspiziert werden sollen</a:t>
            </a:r>
          </a:p>
          <a:p>
            <a:pPr lvl="1"/>
            <a:r>
              <a:rPr lang="de-CH" dirty="0" smtClean="0"/>
              <a:t>auf unserer Seite 2 Tage Konfigurierung</a:t>
            </a:r>
            <a:endParaRPr lang="de-CH" dirty="0"/>
          </a:p>
        </p:txBody>
      </p:sp>
      <p:sp>
        <p:nvSpPr>
          <p:cNvPr id="4" name="Date Placeholder 3"/>
          <p:cNvSpPr>
            <a:spLocks noGrp="1"/>
          </p:cNvSpPr>
          <p:nvPr>
            <p:ph type="dt" sz="half" idx="2"/>
          </p:nvPr>
        </p:nvSpPr>
        <p:spPr/>
        <p:txBody>
          <a:bodyPr/>
          <a:lstStyle/>
          <a:p>
            <a:r>
              <a:rPr lang="de-DE" smtClean="0"/>
              <a:t>30.01.2020</a:t>
            </a:r>
            <a:endParaRPr lang="en-US" dirty="0"/>
          </a:p>
        </p:txBody>
      </p:sp>
      <p:sp>
        <p:nvSpPr>
          <p:cNvPr id="5" name="Footer Placeholder 4"/>
          <p:cNvSpPr>
            <a:spLocks noGrp="1"/>
          </p:cNvSpPr>
          <p:nvPr>
            <p:ph type="ftr" sz="quarter" idx="3"/>
          </p:nvPr>
        </p:nvSpPr>
        <p:spPr/>
        <p:txBody>
          <a:bodyPr/>
          <a:lstStyle/>
          <a:p>
            <a:r>
              <a:rPr lang="en-US" smtClean="0"/>
              <a:t>EDMS 2316963   Indico 877527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pic>
        <p:nvPicPr>
          <p:cNvPr id="7" name="Picture 6"/>
          <p:cNvPicPr>
            <a:picLocks noChangeAspect="1"/>
          </p:cNvPicPr>
          <p:nvPr/>
        </p:nvPicPr>
        <p:blipFill>
          <a:blip r:embed="rId2"/>
          <a:stretch>
            <a:fillRect/>
          </a:stretch>
        </p:blipFill>
        <p:spPr>
          <a:xfrm>
            <a:off x="316637" y="2467808"/>
            <a:ext cx="17068800" cy="7124700"/>
          </a:xfrm>
          <a:prstGeom prst="rect">
            <a:avLst/>
          </a:prstGeom>
        </p:spPr>
      </p:pic>
      <p:pic>
        <p:nvPicPr>
          <p:cNvPr id="8" name="Picture 7"/>
          <p:cNvPicPr>
            <a:picLocks noChangeAspect="1"/>
          </p:cNvPicPr>
          <p:nvPr/>
        </p:nvPicPr>
        <p:blipFill>
          <a:blip r:embed="rId3"/>
          <a:stretch>
            <a:fillRect/>
          </a:stretch>
        </p:blipFill>
        <p:spPr>
          <a:xfrm>
            <a:off x="3502180" y="2491127"/>
            <a:ext cx="5181874" cy="4795773"/>
          </a:xfrm>
          <a:prstGeom prst="rect">
            <a:avLst/>
          </a:prstGeom>
        </p:spPr>
      </p:pic>
    </p:spTree>
    <p:extLst>
      <p:ext uri="{BB962C8B-B14F-4D97-AF65-F5344CB8AC3E}">
        <p14:creationId xmlns:p14="http://schemas.microsoft.com/office/powerpoint/2010/main" val="1715728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Template>
  <TotalTime>13732</TotalTime>
  <Words>2504</Words>
  <Application>Microsoft Office PowerPoint</Application>
  <PresentationFormat>On-screen Show (4:3)</PresentationFormat>
  <Paragraphs>585</Paragraphs>
  <Slides>60</Slides>
  <Notes>2</Notes>
  <HiddenSlides>7</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60</vt:i4>
      </vt:variant>
    </vt:vector>
  </HeadingPairs>
  <TitlesOfParts>
    <vt:vector size="66" baseType="lpstr">
      <vt:lpstr>MS PGothic</vt:lpstr>
      <vt:lpstr>Arial</vt:lpstr>
      <vt:lpstr>Calibri</vt:lpstr>
      <vt:lpstr>Times New Roman</vt:lpstr>
      <vt:lpstr>Verdana</vt:lpstr>
      <vt:lpstr>CERNCorporate4-3</vt:lpstr>
      <vt:lpstr>PowerPoint Presentation</vt:lpstr>
      <vt:lpstr>Nutzung von Infor EAM am CERN</vt:lpstr>
      <vt:lpstr>Bayer Bitterfeld Fragen</vt:lpstr>
      <vt:lpstr>1. Asset-Maintenance</vt:lpstr>
      <vt:lpstr>Aufbau einer Asset Struktur, Flexibilität</vt:lpstr>
      <vt:lpstr>Implementierungsbeispiel</vt:lpstr>
      <vt:lpstr>Implementierung</vt:lpstr>
      <vt:lpstr>Reihenfolge der Implementierung</vt:lpstr>
      <vt:lpstr>Implementierungsbeispiel</vt:lpstr>
      <vt:lpstr>Asset Management – Interfacebeispiele</vt:lpstr>
      <vt:lpstr>Zeitlicher Pflegeaufwand, Ressourcenbedarf</vt:lpstr>
      <vt:lpstr>Notwendiges Team, Akzeptanz,  benötigtes Know How</vt:lpstr>
      <vt:lpstr>Unsere Organisation</vt:lpstr>
      <vt:lpstr>Und nach der Implementierung</vt:lpstr>
      <vt:lpstr>Ersatzteilverwaltung</vt:lpstr>
      <vt:lpstr>SAP Anbindung</vt:lpstr>
      <vt:lpstr>Maintenance Planung</vt:lpstr>
      <vt:lpstr>KPIs + individuelle Dashboards pro Rolle</vt:lpstr>
      <vt:lpstr>Native Interface</vt:lpstr>
      <vt:lpstr>Sinnvolles Rollenkonzept</vt:lpstr>
      <vt:lpstr>Work Orders – Das solide Kerngeschäft!</vt:lpstr>
      <vt:lpstr>Abnahmen</vt:lpstr>
      <vt:lpstr>Freigaben von  Maintenance Plänen + Wartungsergebnissen</vt:lpstr>
      <vt:lpstr>Einbindung externer Dienstleister in das System</vt:lpstr>
      <vt:lpstr>Shutdown Planung</vt:lpstr>
      <vt:lpstr>Disposition</vt:lpstr>
      <vt:lpstr>System Performance</vt:lpstr>
      <vt:lpstr>Systemschwächen</vt:lpstr>
      <vt:lpstr>Erfahrungsberichte verschiedener Benutzerrollen – Manager, Maintenance Planer, Techniker…</vt:lpstr>
      <vt:lpstr>2. Mobile Maintenance</vt:lpstr>
      <vt:lpstr>Papierlose Maintenance – möglich?</vt:lpstr>
      <vt:lpstr>Examples of Mobile Interfaces </vt:lpstr>
      <vt:lpstr>Abschätzung der Zeiteinsparung durch  papierlose Maintenance</vt:lpstr>
      <vt:lpstr>Beispiel papierlose Maintenance</vt:lpstr>
      <vt:lpstr>3. Facility Management</vt:lpstr>
      <vt:lpstr>Reinigungsmanagement mit externen Firmen</vt:lpstr>
      <vt:lpstr>Vertragsmanagement</vt:lpstr>
      <vt:lpstr>Flächenpläne</vt:lpstr>
      <vt:lpstr>Flächenarten basierte Reinigungspläne + Kosten</vt:lpstr>
      <vt:lpstr>KPIs</vt:lpstr>
      <vt:lpstr>Erstellung und Abarbeitung von Reinigungsplänen</vt:lpstr>
      <vt:lpstr>Vorausschauende Instandhaltung</vt:lpstr>
      <vt:lpstr>Freigaben</vt:lpstr>
      <vt:lpstr>4. IT</vt:lpstr>
      <vt:lpstr>Hosting Ansatz  (extern oder eigenes Data-Center)</vt:lpstr>
      <vt:lpstr>Preis- Leistungsverhältnis / - Zufriedenheit mit Services und Verfügbarkeit</vt:lpstr>
      <vt:lpstr>System Aktualität</vt:lpstr>
      <vt:lpstr>Response auf Änderungsvorschläge / Verbesserungsvorschläge</vt:lpstr>
      <vt:lpstr>Systemschwächen ?</vt:lpstr>
      <vt:lpstr>EAM-Light 3.0</vt:lpstr>
      <vt:lpstr>Native interface</vt:lpstr>
      <vt:lpstr>Search functions</vt:lpstr>
      <vt:lpstr>Access rights management</vt:lpstr>
      <vt:lpstr>Editing content</vt:lpstr>
      <vt:lpstr>EAM Light 3.0</vt:lpstr>
      <vt:lpstr>EAM Light 3.0</vt:lpstr>
      <vt:lpstr>Beispiel Störungsmeldungen</vt:lpstr>
      <vt:lpstr>Störmeldezentrale und Nutzermeldung</vt:lpstr>
      <vt:lpstr>Modelling Equipment Dependencies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Goran Perinic</dc:creator>
  <cp:lastModifiedBy>Goran Perinic</cp:lastModifiedBy>
  <cp:revision>86</cp:revision>
  <dcterms:created xsi:type="dcterms:W3CDTF">2018-05-07T09:05:29Z</dcterms:created>
  <dcterms:modified xsi:type="dcterms:W3CDTF">2020-01-30T15:10:31Z</dcterms:modified>
</cp:coreProperties>
</file>