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2" r:id="rId2"/>
    <p:sldId id="265" r:id="rId3"/>
    <p:sldId id="266" r:id="rId4"/>
    <p:sldId id="267" r:id="rId5"/>
    <p:sldId id="268" r:id="rId6"/>
    <p:sldId id="269" r:id="rId7"/>
    <p:sldId id="270" r:id="rId8"/>
  </p:sldIdLst>
  <p:sldSz cx="9144000" cy="6858000" type="screen4x3"/>
  <p:notesSz cx="6934200" cy="9232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8">
          <p15:clr>
            <a:srgbClr val="A4A3A4"/>
          </p15:clr>
        </p15:guide>
        <p15:guide id="2" pos="218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mian Lukasz Wojas" initials="DLW" lastIdx="3" clrIdx="0">
    <p:extLst>
      <p:ext uri="{19B8F6BF-5375-455C-9EA6-DF929625EA0E}">
        <p15:presenceInfo xmlns:p15="http://schemas.microsoft.com/office/powerpoint/2012/main" userId="S-1-5-21-1526224874-1540688658-1361462980-15137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129" autoAdjust="0"/>
    <p:restoredTop sz="94660"/>
  </p:normalViewPr>
  <p:slideViewPr>
    <p:cSldViewPr>
      <p:cViewPr varScale="1">
        <p:scale>
          <a:sx n="105" d="100"/>
          <a:sy n="105" d="100"/>
        </p:scale>
        <p:origin x="133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46" y="-96"/>
      </p:cViewPr>
      <p:guideLst>
        <p:guide orient="horz" pos="2908"/>
        <p:guide pos="218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04234" cy="4623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8368" y="0"/>
            <a:ext cx="3004233" cy="4623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014DF9-8C09-493D-9094-C3D62DFAF88C}" type="datetimeFigureOut">
              <a:rPr lang="en-US" smtClean="0"/>
              <a:pPr/>
              <a:t>1/15/2020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69133"/>
            <a:ext cx="3004234" cy="4623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8368" y="8769133"/>
            <a:ext cx="3004233" cy="4623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A7D86-0F4E-4FA7-BA53-BDF59D2D9E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04234" cy="4623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8368" y="0"/>
            <a:ext cx="3004233" cy="4623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E459A0-651B-408D-83D3-82CBD3AFDC15}" type="datetimeFigureOut">
              <a:rPr lang="en-US" smtClean="0"/>
              <a:pPr/>
              <a:t>1/15/2020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692150"/>
            <a:ext cx="4616450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900" y="4386030"/>
            <a:ext cx="5546401" cy="4154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69133"/>
            <a:ext cx="3004234" cy="4623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8368" y="8769133"/>
            <a:ext cx="3004233" cy="4623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CF910-C59F-43FE-9D23-DE5CCCE617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761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1553D-D713-40D2-AB46-7B381D053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6912768" cy="69269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1553D-D713-40D2-AB46-7B381D053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1553D-D713-40D2-AB46-7B381D0537C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Logo CERN width=144,      height=14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7"/>
          <p:cNvSpPr>
            <a:spLocks noChangeArrowheads="1"/>
          </p:cNvSpPr>
          <p:nvPr userDrawn="1"/>
        </p:nvSpPr>
        <p:spPr bwMode="auto">
          <a:xfrm>
            <a:off x="683568" y="0"/>
            <a:ext cx="6984776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 userDrawn="1"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 userDrawn="1"/>
        </p:nvSpPr>
        <p:spPr bwMode="auto">
          <a:xfrm rot="-5400000">
            <a:off x="-2857500" y="3695700"/>
            <a:ext cx="594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dirty="0" smtClean="0"/>
              <a:t>11T Dipole Technical Meeting</a:t>
            </a:r>
            <a:r>
              <a:rPr lang="en-US" sz="1100" b="1" baseline="0" dirty="0" smtClean="0"/>
              <a:t> #2</a:t>
            </a:r>
            <a:r>
              <a:rPr lang="pl-PL" sz="1100" b="1" baseline="0" dirty="0" smtClean="0"/>
              <a:t>2</a:t>
            </a:r>
            <a:r>
              <a:rPr lang="en-US" sz="1100" b="1" dirty="0" smtClean="0">
                <a:solidFill>
                  <a:schemeClr val="tx1"/>
                </a:solidFill>
              </a:rPr>
              <a:t> </a:t>
            </a:r>
            <a:r>
              <a:rPr lang="pl-PL" sz="1100" b="0" dirty="0" smtClean="0">
                <a:solidFill>
                  <a:schemeClr val="tx1"/>
                </a:solidFill>
              </a:rPr>
              <a:t>15</a:t>
            </a:r>
            <a:r>
              <a:rPr lang="en-US" sz="1100" b="0" dirty="0" smtClean="0">
                <a:solidFill>
                  <a:schemeClr val="tx1"/>
                </a:solidFill>
              </a:rPr>
              <a:t>/</a:t>
            </a:r>
            <a:r>
              <a:rPr lang="pl-PL" sz="1100" b="0" dirty="0" smtClean="0">
                <a:solidFill>
                  <a:schemeClr val="tx1"/>
                </a:solidFill>
              </a:rPr>
              <a:t>01</a:t>
            </a:r>
            <a:r>
              <a:rPr lang="en-US" sz="1100" b="0" dirty="0" smtClean="0">
                <a:solidFill>
                  <a:schemeClr val="tx1"/>
                </a:solidFill>
              </a:rPr>
              <a:t>/20</a:t>
            </a:r>
            <a:r>
              <a:rPr lang="pl-PL" sz="1100" b="0" dirty="0" smtClean="0">
                <a:solidFill>
                  <a:schemeClr val="tx1"/>
                </a:solidFill>
              </a:rPr>
              <a:t>20</a:t>
            </a:r>
            <a:r>
              <a:rPr lang="en-GB" sz="1100" b="0" dirty="0" smtClean="0">
                <a:solidFill>
                  <a:schemeClr val="tx1"/>
                </a:solidFill>
              </a:rPr>
              <a:t>, M. Bednarek, J. Ludwin,</a:t>
            </a:r>
            <a:r>
              <a:rPr lang="en-GB" sz="1100" b="0" baseline="0" dirty="0" smtClean="0">
                <a:solidFill>
                  <a:schemeClr val="tx1"/>
                </a:solidFill>
              </a:rPr>
              <a:t> T. </a:t>
            </a:r>
            <a:r>
              <a:rPr lang="pt-PT" sz="1200" dirty="0" smtClean="0"/>
              <a:t>Catalão da Rosa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\\cern.ch\dfs\Divisions\AT\Groups\MEL\EM\ELQA\ELQA_logo\ELQA_logo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000" y="0"/>
            <a:ext cx="1472116" cy="6804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Summary of ELQA measurements </a:t>
            </a:r>
            <a:r>
              <a:rPr lang="pl-PL" dirty="0" smtClean="0"/>
              <a:t>on </a:t>
            </a:r>
            <a:r>
              <a:rPr lang="en-US" dirty="0" smtClean="0"/>
              <a:t>LMBHA001 in SM18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1800" dirty="0"/>
              <a:t>Mateusz Bednarek, Jaromir Ludwin, </a:t>
            </a:r>
          </a:p>
          <a:p>
            <a:r>
              <a:rPr lang="pt-PT" sz="1800" dirty="0"/>
              <a:t>Tiago Catalão da </a:t>
            </a:r>
            <a:r>
              <a:rPr lang="pt-PT" sz="1800" dirty="0" smtClean="0"/>
              <a:t>Rosa</a:t>
            </a:r>
          </a:p>
          <a:p>
            <a:endParaRPr lang="pt-PT" sz="1800" dirty="0"/>
          </a:p>
          <a:p>
            <a:r>
              <a:rPr lang="pt-PT" sz="1400" dirty="0"/>
              <a:t>With important input form Felix Rodriguez Mateos and Jan Petřík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Brief overview of tests</a:t>
            </a:r>
            <a:r>
              <a:rPr lang="pl-PL" dirty="0" smtClean="0"/>
              <a:t> in SM18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b="1" dirty="0" smtClean="0"/>
              <a:t>2019-11-27: </a:t>
            </a:r>
            <a:r>
              <a:rPr lang="en-GB" dirty="0"/>
              <a:t>F</a:t>
            </a:r>
            <a:r>
              <a:rPr lang="en-GB" dirty="0" smtClean="0"/>
              <a:t>irst tests with the ELQA hardware up to 2.6 kV,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The insulation was perfect up to 2.6 kV (leakage current of 200 </a:t>
            </a:r>
            <a:r>
              <a:rPr lang="en-GB" dirty="0" err="1" smtClean="0"/>
              <a:t>nA</a:t>
            </a:r>
            <a:r>
              <a:rPr lang="en-GB" dirty="0" smtClean="0"/>
              <a:t>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The test at 2.8 kV was interrupted by a power</a:t>
            </a:r>
            <a:r>
              <a:rPr lang="pl-PL" dirty="0" smtClean="0"/>
              <a:t>-</a:t>
            </a:r>
            <a:r>
              <a:rPr lang="en-GB" dirty="0" smtClean="0"/>
              <a:t>cut, during the voltage ramp.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DC precision voltage measurements</a:t>
            </a:r>
          </a:p>
          <a:p>
            <a:r>
              <a:rPr lang="en-GB" b="1" dirty="0" smtClean="0"/>
              <a:t>2019-11-28: </a:t>
            </a:r>
            <a:r>
              <a:rPr lang="en-GB" dirty="0" smtClean="0"/>
              <a:t>Magnet tested up to 2.</a:t>
            </a:r>
            <a:r>
              <a:rPr lang="pl-PL" dirty="0" smtClean="0"/>
              <a:t>7</a:t>
            </a:r>
            <a:r>
              <a:rPr lang="en-GB" dirty="0" smtClean="0"/>
              <a:t> kV,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High leakage current first appeared at about 2.74 kV, then the on-set voltage varied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DC precision voltage measurements continued</a:t>
            </a:r>
          </a:p>
          <a:p>
            <a:r>
              <a:rPr lang="en-GB" b="1" dirty="0" smtClean="0"/>
              <a:t>2019-11-29:</a:t>
            </a:r>
            <a:r>
              <a:rPr lang="pl-PL" b="1" dirty="0" smtClean="0"/>
              <a:t> </a:t>
            </a:r>
            <a:r>
              <a:rPr lang="en-GB" dirty="0"/>
              <a:t>Magnet tested up to </a:t>
            </a:r>
            <a:r>
              <a:rPr lang="en-GB" dirty="0" smtClean="0"/>
              <a:t>2.</a:t>
            </a:r>
            <a:r>
              <a:rPr lang="pl-PL" dirty="0" smtClean="0"/>
              <a:t>6</a:t>
            </a:r>
            <a:r>
              <a:rPr lang="en-GB" dirty="0" smtClean="0"/>
              <a:t> </a:t>
            </a:r>
            <a:r>
              <a:rPr lang="en-GB" dirty="0"/>
              <a:t>kV</a:t>
            </a:r>
            <a:endParaRPr lang="en-GB" b="1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HV tests mostly below the high leakage current on-set, observation of partial discharges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Differential measurements across magnet coils with an oscilloscope</a:t>
            </a:r>
          </a:p>
          <a:p>
            <a:r>
              <a:rPr lang="en-GB" b="1" dirty="0" smtClean="0"/>
              <a:t>2019-12-03:</a:t>
            </a:r>
            <a:r>
              <a:rPr lang="pl-PL" b="1" dirty="0" smtClean="0"/>
              <a:t> </a:t>
            </a:r>
            <a:r>
              <a:rPr lang="en-GB" dirty="0"/>
              <a:t>Magnet tested up to </a:t>
            </a:r>
            <a:r>
              <a:rPr lang="en-GB" dirty="0" smtClean="0"/>
              <a:t>2.</a:t>
            </a:r>
            <a:r>
              <a:rPr lang="pl-PL" dirty="0" smtClean="0"/>
              <a:t>7</a:t>
            </a:r>
            <a:r>
              <a:rPr lang="en-GB" dirty="0" smtClean="0"/>
              <a:t> kV</a:t>
            </a:r>
            <a:endParaRPr lang="en-GB" b="1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HV tests mostly below and at the high leakage current on-set, observation of partial discharges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Oscilloscope fast measurements of leakage current and voltage to ground between all magnet coils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4983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at 2700 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46255"/>
            <a:ext cx="6145211" cy="781209"/>
          </a:xfrm>
        </p:spPr>
        <p:txBody>
          <a:bodyPr>
            <a:normAutofit/>
          </a:bodyPr>
          <a:lstStyle/>
          <a:p>
            <a:r>
              <a:rPr lang="en-GB" sz="1500" dirty="0"/>
              <a:t>Voltage ramp rate 20 V/s</a:t>
            </a:r>
          </a:p>
          <a:p>
            <a:r>
              <a:rPr lang="en-GB" sz="1500" dirty="0"/>
              <a:t>Increased leakage current appeared at 2170 V</a:t>
            </a:r>
            <a:endParaRPr lang="en-US" sz="1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606902"/>
            <a:ext cx="7899815" cy="48464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1720" y="2924944"/>
            <a:ext cx="12151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Charging current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17655" y="3119494"/>
            <a:ext cx="17689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High leakage appears</a:t>
            </a:r>
          </a:p>
        </p:txBody>
      </p:sp>
    </p:spTree>
    <p:extLst>
      <p:ext uri="{BB962C8B-B14F-4D97-AF65-F5344CB8AC3E}">
        <p14:creationId xmlns:p14="http://schemas.microsoft.com/office/powerpoint/2010/main" val="4272585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leakage on-set comparison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1268760"/>
            <a:ext cx="3744415" cy="4752528"/>
          </a:xfrm>
        </p:spPr>
        <p:txBody>
          <a:bodyPr/>
          <a:lstStyle/>
          <a:p>
            <a:r>
              <a:rPr lang="en-GB" sz="2800" dirty="0" smtClean="0"/>
              <a:t>No degradation</a:t>
            </a:r>
          </a:p>
          <a:p>
            <a:r>
              <a:rPr lang="en-GB" sz="2800" dirty="0" smtClean="0"/>
              <a:t>Random behaviour, always between 2 kV and 2.75 kV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39156"/>
              </p:ext>
            </p:extLst>
          </p:nvPr>
        </p:nvGraphicFramePr>
        <p:xfrm>
          <a:off x="4283968" y="1842524"/>
          <a:ext cx="4396816" cy="41965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29692">
                  <a:extLst>
                    <a:ext uri="{9D8B030D-6E8A-4147-A177-3AD203B41FA5}">
                      <a16:colId xmlns:a16="http://schemas.microsoft.com/office/drawing/2014/main" val="732314390"/>
                    </a:ext>
                  </a:extLst>
                </a:gridCol>
                <a:gridCol w="1867124">
                  <a:extLst>
                    <a:ext uri="{9D8B030D-6E8A-4147-A177-3AD203B41FA5}">
                      <a16:colId xmlns:a16="http://schemas.microsoft.com/office/drawing/2014/main" val="145186026"/>
                    </a:ext>
                  </a:extLst>
                </a:gridCol>
              </a:tblGrid>
              <a:tr h="3309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Test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start of increased leakage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79442522"/>
                  </a:ext>
                </a:extLst>
              </a:tr>
              <a:tr h="330978"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V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916966236"/>
                  </a:ext>
                </a:extLst>
              </a:tr>
              <a:tr h="3309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2019-11-28_10-37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2741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76030932"/>
                  </a:ext>
                </a:extLst>
              </a:tr>
              <a:tr h="3309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2019-11-28_11-29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2150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4031947674"/>
                  </a:ext>
                </a:extLst>
              </a:tr>
              <a:tr h="3309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2019-11-28_17-29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2440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83137308"/>
                  </a:ext>
                </a:extLst>
              </a:tr>
              <a:tr h="3309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2019-11-28_17-39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2140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699141658"/>
                  </a:ext>
                </a:extLst>
              </a:tr>
              <a:tr h="3309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2019-12-29_16-07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2596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425181937"/>
                  </a:ext>
                </a:extLst>
              </a:tr>
              <a:tr h="3309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2019-11-29_16-23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2200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227185224"/>
                  </a:ext>
                </a:extLst>
              </a:tr>
              <a:tr h="3309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2019-11-29_16-37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2200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401305244"/>
                  </a:ext>
                </a:extLst>
              </a:tr>
              <a:tr h="3309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2019-12-03_09-52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2700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68240260"/>
                  </a:ext>
                </a:extLst>
              </a:tr>
              <a:tr h="3309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2019-12-03_10-16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2160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698887653"/>
                  </a:ext>
                </a:extLst>
              </a:tr>
              <a:tr h="3309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2019-12-03_10-52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2140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3015081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3690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DC precision voltage </a:t>
            </a:r>
            <a:r>
              <a:rPr lang="en-GB" dirty="0" smtClean="0"/>
              <a:t>measurements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7749687" cy="3870534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995277"/>
            <a:ext cx="7667063" cy="18180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Not completely conclusive</a:t>
            </a:r>
          </a:p>
          <a:p>
            <a:r>
              <a:rPr lang="en-GB" sz="2400" dirty="0" smtClean="0"/>
              <a:t>Not fully understood </a:t>
            </a:r>
          </a:p>
          <a:p>
            <a:r>
              <a:rPr lang="en-GB" sz="2400" dirty="0" smtClean="0"/>
              <a:t>Grouping of V-taps observed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67388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at 2000 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4178"/>
            <a:ext cx="6192688" cy="1049408"/>
          </a:xfrm>
        </p:spPr>
        <p:txBody>
          <a:bodyPr/>
          <a:lstStyle/>
          <a:p>
            <a:r>
              <a:rPr lang="en-GB" dirty="0" smtClean="0"/>
              <a:t>Partial discharge activity during the ramp and the plateau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59" y="1913653"/>
            <a:ext cx="7920881" cy="4859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405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Situation</a:t>
            </a:r>
            <a:r>
              <a:rPr lang="pl-PL" dirty="0" smtClean="0"/>
              <a:t> on 2019-12-04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335838" cy="5184576"/>
          </a:xfrm>
        </p:spPr>
        <p:txBody>
          <a:bodyPr>
            <a:normAutofit/>
          </a:bodyPr>
          <a:lstStyle/>
          <a:p>
            <a:r>
              <a:rPr lang="en-GB" dirty="0" smtClean="0"/>
              <a:t>High leakage current that appears at about 2 kV during the HV test was observed with both instruments (SM18 and ELQA)</a:t>
            </a:r>
          </a:p>
          <a:p>
            <a:r>
              <a:rPr lang="en-GB" dirty="0" smtClean="0"/>
              <a:t>Multiple measurements were performed testing various scenarios</a:t>
            </a:r>
          </a:p>
          <a:p>
            <a:r>
              <a:rPr lang="en-GB" dirty="0" smtClean="0"/>
              <a:t>Very difficult to localise this kind of fault, especially in a superconducting magnet</a:t>
            </a:r>
          </a:p>
          <a:p>
            <a:r>
              <a:rPr lang="en-GB" dirty="0" smtClean="0"/>
              <a:t>The fault location was not identified</a:t>
            </a:r>
          </a:p>
          <a:p>
            <a:r>
              <a:rPr lang="en-GB" dirty="0" smtClean="0"/>
              <a:t>The fault did not persist at warm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5345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11883</TotalTime>
  <Words>334</Words>
  <Application>Microsoft Office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Courier New</vt:lpstr>
      <vt:lpstr>Times New Roman</vt:lpstr>
      <vt:lpstr>Office Theme</vt:lpstr>
      <vt:lpstr>Summary of ELQA measurements on LMBHA001 in SM18</vt:lpstr>
      <vt:lpstr>Brief overview of tests in SM18</vt:lpstr>
      <vt:lpstr>Test at 2700 V</vt:lpstr>
      <vt:lpstr>High leakage on-set comparison</vt:lpstr>
      <vt:lpstr>DC precision voltage measurements</vt:lpstr>
      <vt:lpstr>Test at 2000 V</vt:lpstr>
      <vt:lpstr>Situation on 2019-12-04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mateusz.jakub.bednarek@cern.ch</dc:creator>
  <cp:lastModifiedBy>Jaromir Ludwin</cp:lastModifiedBy>
  <cp:revision>478</cp:revision>
  <dcterms:created xsi:type="dcterms:W3CDTF">2010-05-18T07:02:04Z</dcterms:created>
  <dcterms:modified xsi:type="dcterms:W3CDTF">2020-01-15T08:56:16Z</dcterms:modified>
</cp:coreProperties>
</file>