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86" r:id="rId5"/>
    <p:sldId id="485" r:id="rId6"/>
    <p:sldId id="447" r:id="rId7"/>
    <p:sldId id="482" r:id="rId8"/>
    <p:sldId id="483" r:id="rId9"/>
    <p:sldId id="484" r:id="rId10"/>
    <p:sldId id="476" r:id="rId11"/>
  </p:sldIdLst>
  <p:sldSz cx="9144000" cy="6858000" type="screen4x3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A82A"/>
    <a:srgbClr val="FFFFFF"/>
    <a:srgbClr val="33CC33"/>
    <a:srgbClr val="A173FF"/>
    <a:srgbClr val="CC99FF"/>
    <a:srgbClr val="FFE07D"/>
    <a:srgbClr val="70AD47"/>
    <a:srgbClr val="A5FF4B"/>
    <a:srgbClr val="EE8B37"/>
    <a:srgbClr val="663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88" autoAdjust="0"/>
    <p:restoredTop sz="94660"/>
  </p:normalViewPr>
  <p:slideViewPr>
    <p:cSldViewPr snapToObjects="1" showGuides="1">
      <p:cViewPr varScale="1">
        <p:scale>
          <a:sx n="122" d="100"/>
          <a:sy n="122" d="100"/>
        </p:scale>
        <p:origin x="984" y="114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50" d="100"/>
        <a:sy n="150" d="100"/>
      </p:scale>
      <p:origin x="0" y="-77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4518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1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595" tIns="45798" rIns="91595" bIns="45798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3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3798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405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0"/>
            <a:ext cx="5897880" cy="582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632EC-F02B-4FE5-BDA6-8D56289D08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49333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9632" y="2850945"/>
            <a:ext cx="7200000" cy="1800000"/>
          </a:xfrm>
        </p:spPr>
        <p:txBody>
          <a:bodyPr/>
          <a:lstStyle/>
          <a:p>
            <a:r>
              <a:rPr lang="en-US" dirty="0"/>
              <a:t>Field repeatability of MQXF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5157192"/>
            <a:ext cx="6647252" cy="2376264"/>
          </a:xfrm>
        </p:spPr>
        <p:txBody>
          <a:bodyPr>
            <a:normAutofit/>
          </a:bodyPr>
          <a:lstStyle/>
          <a:p>
            <a:r>
              <a:rPr lang="en-US" sz="1800" dirty="0"/>
              <a:t>CERN, 18/02/2020</a:t>
            </a:r>
          </a:p>
        </p:txBody>
      </p:sp>
    </p:spTree>
    <p:extLst>
      <p:ext uri="{BB962C8B-B14F-4D97-AF65-F5344CB8AC3E}">
        <p14:creationId xmlns:p14="http://schemas.microsoft.com/office/powerpoint/2010/main" val="1218493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2596F-9A23-4E39-B7F4-5B7C5FE6C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A162A-3A71-4175-9E94-926462E6AC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Factors limiting the measurement precision</a:t>
            </a:r>
          </a:p>
          <a:p>
            <a:endParaRPr lang="en-US" dirty="0"/>
          </a:p>
          <a:p>
            <a:r>
              <a:rPr lang="en-US" dirty="0"/>
              <a:t>Measurement results on short models:</a:t>
            </a:r>
          </a:p>
          <a:p>
            <a:pPr lvl="1"/>
            <a:r>
              <a:rPr lang="en-US" dirty="0"/>
              <a:t>MQXFS6b</a:t>
            </a:r>
          </a:p>
          <a:p>
            <a:pPr lvl="2"/>
            <a:r>
              <a:rPr lang="en-US" dirty="0"/>
              <a:t>Main field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MQXFS4a</a:t>
            </a:r>
          </a:p>
          <a:p>
            <a:pPr lvl="2"/>
            <a:r>
              <a:rPr lang="en-GB" dirty="0"/>
              <a:t>Main field</a:t>
            </a:r>
          </a:p>
          <a:p>
            <a:pPr lvl="2"/>
            <a:r>
              <a:rPr lang="en-GB" dirty="0"/>
              <a:t>Multipoles</a:t>
            </a:r>
          </a:p>
          <a:p>
            <a:pPr lvl="2"/>
            <a:endParaRPr lang="en-GB" dirty="0"/>
          </a:p>
          <a:p>
            <a:r>
              <a:rPr lang="en-GB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9D4B1-7388-419B-92F6-7D9B650F5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5656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75" t="2405" b="13251"/>
          <a:stretch/>
        </p:blipFill>
        <p:spPr>
          <a:xfrm rot="7218615">
            <a:off x="5377905" y="1973847"/>
            <a:ext cx="5252646" cy="3109838"/>
          </a:xfrm>
          <a:prstGeom prst="rect">
            <a:avLst/>
          </a:prstGeom>
        </p:spPr>
      </p:pic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88620" y="0"/>
            <a:ext cx="8755380" cy="754380"/>
          </a:xfrm>
        </p:spPr>
        <p:txBody>
          <a:bodyPr/>
          <a:lstStyle/>
          <a:p>
            <a:r>
              <a:rPr lang="en-GB" altLang="en-US" b="1" dirty="0"/>
              <a:t>Measurement system for short models</a:t>
            </a:r>
          </a:p>
        </p:txBody>
      </p:sp>
      <p:sp>
        <p:nvSpPr>
          <p:cNvPr id="3" name="Rectangle 2"/>
          <p:cNvSpPr/>
          <p:nvPr/>
        </p:nvSpPr>
        <p:spPr>
          <a:xfrm>
            <a:off x="693567" y="930320"/>
            <a:ext cx="4642833" cy="134655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/>
          <a:p>
            <a:pPr marL="3429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5"/>
                </a:solidFill>
              </a:rPr>
              <a:t>Vertical shaft rotating in the helium bath</a:t>
            </a:r>
          </a:p>
          <a:p>
            <a:pPr marL="3429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5"/>
                </a:solidFill>
              </a:rPr>
              <a:t>Fiberglass epoxy</a:t>
            </a:r>
          </a:p>
          <a:p>
            <a:pPr marL="3429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tx2"/>
                </a:solidFill>
              </a:rPr>
              <a:t>Length</a:t>
            </a:r>
            <a:r>
              <a:rPr lang="en-US" altLang="en-US" dirty="0">
                <a:solidFill>
                  <a:schemeClr val="accent5"/>
                </a:solidFill>
              </a:rPr>
              <a:t> 2.1 m</a:t>
            </a:r>
          </a:p>
          <a:p>
            <a:pPr marL="3429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5"/>
                </a:solidFill>
              </a:rPr>
              <a:t>Measurement coils at a </a:t>
            </a:r>
            <a:r>
              <a:rPr lang="en-US" altLang="en-US" dirty="0">
                <a:solidFill>
                  <a:schemeClr val="accent6"/>
                </a:solidFill>
              </a:rPr>
              <a:t>radius</a:t>
            </a:r>
            <a:r>
              <a:rPr lang="en-US" altLang="en-US" dirty="0">
                <a:solidFill>
                  <a:schemeClr val="accent5"/>
                </a:solidFill>
              </a:rPr>
              <a:t> of ~43 mm</a:t>
            </a:r>
          </a:p>
          <a:p>
            <a:pPr marL="3429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3"/>
                </a:solidFill>
              </a:rPr>
              <a:t>Coil width</a:t>
            </a:r>
            <a:r>
              <a:rPr lang="en-US" altLang="en-US" dirty="0">
                <a:solidFill>
                  <a:schemeClr val="accent5"/>
                </a:solidFill>
              </a:rPr>
              <a:t> ~21 mm</a:t>
            </a:r>
          </a:p>
          <a:p>
            <a:pPr marL="0" lvl="2">
              <a:spcBef>
                <a:spcPct val="20000"/>
              </a:spcBef>
              <a:buClr>
                <a:schemeClr val="accent6"/>
              </a:buClr>
            </a:pPr>
            <a:endParaRPr lang="en-US" altLang="en-US" sz="1400" dirty="0">
              <a:solidFill>
                <a:schemeClr val="accent5"/>
              </a:solidFill>
            </a:endParaRPr>
          </a:p>
          <a:p>
            <a:pPr marL="0" lvl="2">
              <a:spcBef>
                <a:spcPct val="20000"/>
              </a:spcBef>
              <a:buClr>
                <a:schemeClr val="accent6"/>
              </a:buClr>
            </a:pPr>
            <a:endParaRPr lang="en-US" altLang="en-US" sz="1400" dirty="0">
              <a:solidFill>
                <a:schemeClr val="accent5"/>
              </a:solidFill>
            </a:endParaRPr>
          </a:p>
          <a:p>
            <a:pPr marL="0" lvl="2">
              <a:spcBef>
                <a:spcPct val="20000"/>
              </a:spcBef>
              <a:buClr>
                <a:schemeClr val="accent6"/>
              </a:buClr>
            </a:pPr>
            <a:endParaRPr lang="en-US" altLang="en-US" sz="1400" dirty="0">
              <a:solidFill>
                <a:schemeClr val="accent5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66292" y="2222540"/>
            <a:ext cx="3031379" cy="2996027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F7791FC-965F-4B10-9353-1AC325462614}"/>
              </a:ext>
            </a:extLst>
          </p:cNvPr>
          <p:cNvCxnSpPr>
            <a:cxnSpLocks/>
          </p:cNvCxnSpPr>
          <p:nvPr/>
        </p:nvCxnSpPr>
        <p:spPr>
          <a:xfrm>
            <a:off x="5395079" y="2276872"/>
            <a:ext cx="761097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191A005-498A-4003-A88D-59E08CDEEF84}"/>
              </a:ext>
            </a:extLst>
          </p:cNvPr>
          <p:cNvCxnSpPr>
            <a:cxnSpLocks/>
          </p:cNvCxnSpPr>
          <p:nvPr/>
        </p:nvCxnSpPr>
        <p:spPr>
          <a:xfrm flipV="1">
            <a:off x="5785002" y="2420888"/>
            <a:ext cx="0" cy="123201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7DD04437-C545-4E30-A5E9-F4F301EA9A4C}"/>
              </a:ext>
            </a:extLst>
          </p:cNvPr>
          <p:cNvSpPr/>
          <p:nvPr/>
        </p:nvSpPr>
        <p:spPr>
          <a:xfrm>
            <a:off x="771094" y="2553685"/>
            <a:ext cx="6371034" cy="3512259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/>
          <a:p>
            <a:pPr marL="0" lvl="1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>
                <a:solidFill>
                  <a:schemeClr val="accent5"/>
                </a:solidFill>
              </a:rPr>
              <a:t>The precision of the field</a:t>
            </a:r>
          </a:p>
          <a:p>
            <a:pPr marL="0" lvl="1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>
                <a:solidFill>
                  <a:schemeClr val="accent5"/>
                </a:solidFill>
              </a:rPr>
              <a:t>measurement is given by:</a:t>
            </a:r>
          </a:p>
          <a:p>
            <a:pPr marL="0" lvl="1">
              <a:spcBef>
                <a:spcPct val="20000"/>
              </a:spcBef>
              <a:buClr>
                <a:schemeClr val="accent6"/>
              </a:buClr>
            </a:pPr>
            <a:endParaRPr lang="en-US" altLang="en-US" dirty="0">
              <a:solidFill>
                <a:schemeClr val="accent5"/>
              </a:solidFill>
            </a:endParaRPr>
          </a:p>
          <a:p>
            <a:pPr marL="3429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5"/>
                </a:solidFill>
              </a:rPr>
              <a:t>For the main field in a quad</a:t>
            </a:r>
          </a:p>
          <a:p>
            <a:pPr marL="800100" lvl="3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5"/>
                </a:solidFill>
              </a:rPr>
              <a:t>stability of the radius</a:t>
            </a:r>
          </a:p>
          <a:p>
            <a:pPr marL="457200" lvl="3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/>
              <a:t>	10</a:t>
            </a:r>
            <a:r>
              <a:rPr lang="en-US" altLang="en-US" baseline="30000" dirty="0"/>
              <a:t>-5 </a:t>
            </a:r>
            <a:r>
              <a:rPr lang="en-US" altLang="en-US" dirty="0"/>
              <a:t>* 50 mm = 0.5 µm</a:t>
            </a:r>
          </a:p>
          <a:p>
            <a:pPr marL="3429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altLang="en-US" dirty="0">
              <a:solidFill>
                <a:schemeClr val="accent5"/>
              </a:solidFill>
            </a:endParaRPr>
          </a:p>
          <a:p>
            <a:pPr marL="3429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altLang="en-US" dirty="0">
              <a:solidFill>
                <a:schemeClr val="accent5"/>
              </a:solidFill>
            </a:endParaRPr>
          </a:p>
          <a:p>
            <a:pPr marL="3429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5"/>
                </a:solidFill>
              </a:rPr>
              <a:t>For the multipoles</a:t>
            </a:r>
          </a:p>
          <a:p>
            <a:pPr marL="800100" lvl="3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5"/>
                </a:solidFill>
              </a:rPr>
              <a:t>the radius</a:t>
            </a:r>
          </a:p>
          <a:p>
            <a:pPr marL="800100" lvl="3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5"/>
                </a:solidFill>
              </a:rPr>
              <a:t>the bucking factor (compensation)</a:t>
            </a:r>
          </a:p>
          <a:p>
            <a:pPr marL="800100" lvl="3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dirty="0">
                <a:solidFill>
                  <a:schemeClr val="accent5"/>
                </a:solidFill>
              </a:rPr>
              <a:t>the sensitivity as function of the multipole order (</a:t>
            </a:r>
            <a:r>
              <a:rPr lang="en-US" altLang="en-US" dirty="0" err="1">
                <a:solidFill>
                  <a:schemeClr val="accent5"/>
                </a:solidFill>
              </a:rPr>
              <a:t>kn</a:t>
            </a:r>
            <a:r>
              <a:rPr lang="en-US" altLang="en-US" dirty="0">
                <a:solidFill>
                  <a:schemeClr val="accent5"/>
                </a:solidFill>
              </a:rPr>
              <a:t>)</a:t>
            </a:r>
          </a:p>
          <a:p>
            <a:pPr marL="914400" lvl="4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/>
              <a:t>zero sensitivity: 21 mm / 43 mm → 27 degrees → n = 13</a:t>
            </a:r>
          </a:p>
          <a:p>
            <a:pPr marL="0" lvl="2">
              <a:spcBef>
                <a:spcPct val="20000"/>
              </a:spcBef>
              <a:buClr>
                <a:schemeClr val="accent6"/>
              </a:buClr>
            </a:pPr>
            <a:endParaRPr lang="en-US" altLang="en-US" sz="1400" dirty="0">
              <a:solidFill>
                <a:schemeClr val="accent5"/>
              </a:solidFill>
            </a:endParaRPr>
          </a:p>
          <a:p>
            <a:pPr marL="0" lvl="2">
              <a:spcBef>
                <a:spcPct val="20000"/>
              </a:spcBef>
              <a:buClr>
                <a:schemeClr val="accent6"/>
              </a:buClr>
            </a:pPr>
            <a:endParaRPr lang="en-US" altLang="en-US" sz="1400" dirty="0">
              <a:solidFill>
                <a:schemeClr val="accent5"/>
              </a:solidFill>
            </a:endParaRPr>
          </a:p>
          <a:p>
            <a:pPr marL="0" lvl="2">
              <a:spcBef>
                <a:spcPct val="20000"/>
              </a:spcBef>
              <a:buClr>
                <a:schemeClr val="accent6"/>
              </a:buClr>
            </a:pPr>
            <a:endParaRPr lang="en-US" altLang="en-US" sz="1400" dirty="0">
              <a:solidFill>
                <a:schemeClr val="accent5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7731869-6746-424A-A653-D1E5327CB3B2}"/>
              </a:ext>
            </a:extLst>
          </p:cNvPr>
          <p:cNvCxnSpPr>
            <a:cxnSpLocks/>
          </p:cNvCxnSpPr>
          <p:nvPr/>
        </p:nvCxnSpPr>
        <p:spPr>
          <a:xfrm flipV="1">
            <a:off x="7668344" y="1615320"/>
            <a:ext cx="0" cy="4766008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94438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9E5E-189D-4C20-9BEB-A746E8429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MQXFS6b: repeatability of TF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5B32B-A0C4-43BB-ABC8-AEAE1FDEC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832076-B914-4A63-BEF2-54F41CE40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119" y="3889894"/>
            <a:ext cx="3807301" cy="28576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384F60-62C4-47D2-B507-DF5533EE8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530" y="980728"/>
            <a:ext cx="3807301" cy="28576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99749E-C6BA-4074-BAA8-9741D2BD9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139" y="979220"/>
            <a:ext cx="3807301" cy="285768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3D15EC-6B39-41C7-AE6E-6449ABFA1CEC}"/>
              </a:ext>
            </a:extLst>
          </p:cNvPr>
          <p:cNvCxnSpPr>
            <a:cxnSpLocks/>
          </p:cNvCxnSpPr>
          <p:nvPr/>
        </p:nvCxnSpPr>
        <p:spPr>
          <a:xfrm>
            <a:off x="8325321" y="1916832"/>
            <a:ext cx="7620" cy="72008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940C385-EDA0-45E9-9E38-B121A45EFF37}"/>
              </a:ext>
            </a:extLst>
          </p:cNvPr>
          <p:cNvSpPr/>
          <p:nvPr/>
        </p:nvSpPr>
        <p:spPr>
          <a:xfrm>
            <a:off x="8332941" y="2128210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>
              <a:spcBef>
                <a:spcPct val="20000"/>
              </a:spcBef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1 unit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A93F344-2CEE-4A4D-9CF6-559B6AA98B2D}"/>
              </a:ext>
            </a:extLst>
          </p:cNvPr>
          <p:cNvCxnSpPr>
            <a:cxnSpLocks/>
          </p:cNvCxnSpPr>
          <p:nvPr/>
        </p:nvCxnSpPr>
        <p:spPr>
          <a:xfrm>
            <a:off x="8325321" y="4671523"/>
            <a:ext cx="0" cy="6472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BEF5304-8F2A-4D92-8400-566B7FC60759}"/>
              </a:ext>
            </a:extLst>
          </p:cNvPr>
          <p:cNvSpPr/>
          <p:nvPr/>
        </p:nvSpPr>
        <p:spPr>
          <a:xfrm>
            <a:off x="8329101" y="4810462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>
              <a:spcBef>
                <a:spcPct val="20000"/>
              </a:spcBef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1 unit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29565EFA-917C-4E1A-8F88-5648B458EF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397190"/>
              </p:ext>
            </p:extLst>
          </p:nvPr>
        </p:nvGraphicFramePr>
        <p:xfrm>
          <a:off x="500881" y="4077072"/>
          <a:ext cx="4134917" cy="1049916"/>
        </p:xfrm>
        <a:graphic>
          <a:graphicData uri="http://schemas.openxmlformats.org/drawingml/2006/table">
            <a:tbl>
              <a:tblPr/>
              <a:tblGrid>
                <a:gridCol w="668269">
                  <a:extLst>
                    <a:ext uri="{9D8B030D-6E8A-4147-A177-3AD203B41FA5}">
                      <a16:colId xmlns:a16="http://schemas.microsoft.com/office/drawing/2014/main" val="3537066526"/>
                    </a:ext>
                  </a:extLst>
                </a:gridCol>
                <a:gridCol w="222757">
                  <a:extLst>
                    <a:ext uri="{9D8B030D-6E8A-4147-A177-3AD203B41FA5}">
                      <a16:colId xmlns:a16="http://schemas.microsoft.com/office/drawing/2014/main" val="3902370560"/>
                    </a:ext>
                  </a:extLst>
                </a:gridCol>
                <a:gridCol w="668269">
                  <a:extLst>
                    <a:ext uri="{9D8B030D-6E8A-4147-A177-3AD203B41FA5}">
                      <a16:colId xmlns:a16="http://schemas.microsoft.com/office/drawing/2014/main" val="1666642403"/>
                    </a:ext>
                  </a:extLst>
                </a:gridCol>
                <a:gridCol w="723959">
                  <a:extLst>
                    <a:ext uri="{9D8B030D-6E8A-4147-A177-3AD203B41FA5}">
                      <a16:colId xmlns:a16="http://schemas.microsoft.com/office/drawing/2014/main" val="3502166377"/>
                    </a:ext>
                  </a:extLst>
                </a:gridCol>
                <a:gridCol w="180990">
                  <a:extLst>
                    <a:ext uri="{9D8B030D-6E8A-4147-A177-3AD203B41FA5}">
                      <a16:colId xmlns:a16="http://schemas.microsoft.com/office/drawing/2014/main" val="1828779829"/>
                    </a:ext>
                  </a:extLst>
                </a:gridCol>
                <a:gridCol w="946714">
                  <a:extLst>
                    <a:ext uri="{9D8B030D-6E8A-4147-A177-3AD203B41FA5}">
                      <a16:colId xmlns:a16="http://schemas.microsoft.com/office/drawing/2014/main" val="2813598468"/>
                    </a:ext>
                  </a:extLst>
                </a:gridCol>
                <a:gridCol w="723959">
                  <a:extLst>
                    <a:ext uri="{9D8B030D-6E8A-4147-A177-3AD203B41FA5}">
                      <a16:colId xmlns:a16="http://schemas.microsoft.com/office/drawing/2014/main" val="3684698128"/>
                    </a:ext>
                  </a:extLst>
                </a:gridCol>
              </a:tblGrid>
              <a:tr h="26247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[A]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Relative </a:t>
                      </a:r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 [T /m /kA]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Relative </a:t>
                      </a:r>
                      <a:r>
                        <a:rPr lang="el-G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6738399"/>
                  </a:ext>
                </a:extLst>
              </a:tr>
              <a:tr h="26247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16469.19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8.18839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840557"/>
                  </a:ext>
                </a:extLst>
              </a:tr>
              <a:tr h="26247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16469.23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8.18843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4306871"/>
                  </a:ext>
                </a:extLst>
              </a:tr>
              <a:tr h="26247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16469.23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8.18847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176840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2BB5ECEF-6326-4847-87FB-EEA5CF3F41F1}"/>
              </a:ext>
            </a:extLst>
          </p:cNvPr>
          <p:cNvSpPr/>
          <p:nvPr/>
        </p:nvSpPr>
        <p:spPr>
          <a:xfrm>
            <a:off x="723299" y="5315511"/>
            <a:ext cx="4185761" cy="10341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algn="ctr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>
                <a:solidFill>
                  <a:schemeClr val="accent5"/>
                </a:solidFill>
              </a:rPr>
              <a:t>The cycle-to-cycle repeatability of the </a:t>
            </a:r>
          </a:p>
          <a:p>
            <a:pPr marL="0" lvl="2" algn="ctr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>
                <a:solidFill>
                  <a:schemeClr val="accent5"/>
                </a:solidFill>
              </a:rPr>
              <a:t>main field is better than 0.1 units (10</a:t>
            </a:r>
            <a:r>
              <a:rPr lang="en-US" altLang="en-US" baseline="30000" dirty="0">
                <a:solidFill>
                  <a:schemeClr val="accent5"/>
                </a:solidFill>
              </a:rPr>
              <a:t>-5</a:t>
            </a:r>
            <a:r>
              <a:rPr lang="en-US" altLang="en-US" dirty="0">
                <a:solidFill>
                  <a:schemeClr val="accent5"/>
                </a:solidFill>
              </a:rPr>
              <a:t>)</a:t>
            </a:r>
          </a:p>
          <a:p>
            <a:pPr marL="0" lvl="2" algn="ctr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>
                <a:solidFill>
                  <a:schemeClr val="accent5"/>
                </a:solidFill>
              </a:rPr>
              <a:t>Limited by the measurement precision</a:t>
            </a:r>
          </a:p>
        </p:txBody>
      </p:sp>
    </p:spTree>
    <p:extLst>
      <p:ext uri="{BB962C8B-B14F-4D97-AF65-F5344CB8AC3E}">
        <p14:creationId xmlns:p14="http://schemas.microsoft.com/office/powerpoint/2010/main" val="3626648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9E5E-189D-4C20-9BEB-A746E8429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MQXFS4a: repeatability of TF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5B32B-A0C4-43BB-ABC8-AEAE1FDEC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407729D-ACAD-4835-BA9E-B883D563C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686" y="700081"/>
            <a:ext cx="4071966" cy="30690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DBBB62-C020-406D-BD6A-73A004D8D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778" y="707371"/>
            <a:ext cx="4079251" cy="30618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71C90B2-B3E5-4F6F-803B-87DC5DD1D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513" y="3769171"/>
            <a:ext cx="4079251" cy="3061800"/>
          </a:xfrm>
          <a:prstGeom prst="rect">
            <a:avLst/>
          </a:prstGeom>
        </p:spPr>
      </p:pic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7BC8CE59-FDAF-4DBC-AD29-6DA614396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84440"/>
              </p:ext>
            </p:extLst>
          </p:nvPr>
        </p:nvGraphicFramePr>
        <p:xfrm>
          <a:off x="271495" y="3898512"/>
          <a:ext cx="4381500" cy="2314575"/>
        </p:xfrm>
        <a:graphic>
          <a:graphicData uri="http://schemas.openxmlformats.org/drawingml/2006/table">
            <a:tbl>
              <a:tblPr/>
              <a:tblGrid>
                <a:gridCol w="608718">
                  <a:extLst>
                    <a:ext uri="{9D8B030D-6E8A-4147-A177-3AD203B41FA5}">
                      <a16:colId xmlns:a16="http://schemas.microsoft.com/office/drawing/2014/main" val="1776798667"/>
                    </a:ext>
                  </a:extLst>
                </a:gridCol>
                <a:gridCol w="875032">
                  <a:extLst>
                    <a:ext uri="{9D8B030D-6E8A-4147-A177-3AD203B41FA5}">
                      <a16:colId xmlns:a16="http://schemas.microsoft.com/office/drawing/2014/main" val="1376718465"/>
                    </a:ext>
                  </a:extLst>
                </a:gridCol>
                <a:gridCol w="1027211">
                  <a:extLst>
                    <a:ext uri="{9D8B030D-6E8A-4147-A177-3AD203B41FA5}">
                      <a16:colId xmlns:a16="http://schemas.microsoft.com/office/drawing/2014/main" val="4113935374"/>
                    </a:ext>
                  </a:extLst>
                </a:gridCol>
                <a:gridCol w="637251">
                  <a:extLst>
                    <a:ext uri="{9D8B030D-6E8A-4147-A177-3AD203B41FA5}">
                      <a16:colId xmlns:a16="http://schemas.microsoft.com/office/drawing/2014/main" val="3392660314"/>
                    </a:ext>
                  </a:extLst>
                </a:gridCol>
                <a:gridCol w="294848">
                  <a:extLst>
                    <a:ext uri="{9D8B030D-6E8A-4147-A177-3AD203B41FA5}">
                      <a16:colId xmlns:a16="http://schemas.microsoft.com/office/drawing/2014/main" val="2031789092"/>
                    </a:ext>
                  </a:extLst>
                </a:gridCol>
                <a:gridCol w="938440">
                  <a:extLst>
                    <a:ext uri="{9D8B030D-6E8A-4147-A177-3AD203B41FA5}">
                      <a16:colId xmlns:a16="http://schemas.microsoft.com/office/drawing/2014/main" val="9782373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Plateau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[A]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 [A]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 std [-]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748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16470.000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5.3E-03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1090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16469.999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5.6E-03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95029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16469.999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5.5E-03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0367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16469.999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5.1E-03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74291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242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Cycle-to-cycle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623699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Plateau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 [T 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kA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  [T m-1 kA-1]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 std [-]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relative diff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1827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8.447506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3.7E-04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4.3E-05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1.5E-05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6185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8.447382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3.3E-04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3.9E-05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826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8.447379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3.8E-04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4.5E-05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-3.2E-07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96135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8.447403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4.1E-04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4.8E-05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2.4E-06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779422"/>
                  </a:ext>
                </a:extLst>
              </a:tr>
            </a:tbl>
          </a:graphicData>
        </a:graphic>
      </p:graphicFrame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5B3D622-880F-453F-BE84-C90F1E879255}"/>
              </a:ext>
            </a:extLst>
          </p:cNvPr>
          <p:cNvCxnSpPr>
            <a:cxnSpLocks/>
          </p:cNvCxnSpPr>
          <p:nvPr/>
        </p:nvCxnSpPr>
        <p:spPr>
          <a:xfrm flipH="1">
            <a:off x="8532000" y="900000"/>
            <a:ext cx="11837" cy="24569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53EE2456-4404-4291-B120-BC963ABAF054}"/>
              </a:ext>
            </a:extLst>
          </p:cNvPr>
          <p:cNvSpPr/>
          <p:nvPr/>
        </p:nvSpPr>
        <p:spPr>
          <a:xfrm>
            <a:off x="8547677" y="1916832"/>
            <a:ext cx="596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spcBef>
                <a:spcPct val="20000"/>
              </a:spcBef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0.2 unit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6DC3AAF-B8C8-4FD9-8DCE-5D980973F4C6}"/>
              </a:ext>
            </a:extLst>
          </p:cNvPr>
          <p:cNvCxnSpPr>
            <a:cxnSpLocks/>
          </p:cNvCxnSpPr>
          <p:nvPr/>
        </p:nvCxnSpPr>
        <p:spPr>
          <a:xfrm flipH="1">
            <a:off x="8604448" y="3969090"/>
            <a:ext cx="12553" cy="248424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1CB8C655-7C8E-4519-8AFA-D0462EC87160}"/>
              </a:ext>
            </a:extLst>
          </p:cNvPr>
          <p:cNvSpPr/>
          <p:nvPr/>
        </p:nvSpPr>
        <p:spPr>
          <a:xfrm>
            <a:off x="8577786" y="4096417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spcBef>
                <a:spcPct val="20000"/>
              </a:spcBef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2 units</a:t>
            </a:r>
          </a:p>
        </p:txBody>
      </p:sp>
    </p:spTree>
    <p:extLst>
      <p:ext uri="{BB962C8B-B14F-4D97-AF65-F5344CB8AC3E}">
        <p14:creationId xmlns:p14="http://schemas.microsoft.com/office/powerpoint/2010/main" val="4180082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9E5E-189D-4C20-9BEB-A746E8429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MQXFS4a: repeatability of multipoles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5B32B-A0C4-43BB-ABC8-AEAE1FDEC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C8EDF5-13C5-4815-A60B-0952BB53F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748" y="727240"/>
            <a:ext cx="4079251" cy="3061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580914-D79F-472A-BA8F-A2E572A98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4747" y="3789040"/>
            <a:ext cx="4079251" cy="306180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FF1FEF3-02C3-483B-B3A7-0BE0C04DE8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837654"/>
              </p:ext>
            </p:extLst>
          </p:nvPr>
        </p:nvGraphicFramePr>
        <p:xfrm>
          <a:off x="395536" y="931540"/>
          <a:ext cx="4267200" cy="28575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340850512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1860428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3955756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6530116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75356369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65452265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10878463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 [units]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9398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04058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1802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1536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0661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2036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7689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0411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 [units]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996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66218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-4.755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678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0266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4870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2375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195185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A01D4FFE-7333-48EC-AE05-603728559FEE}"/>
              </a:ext>
            </a:extLst>
          </p:cNvPr>
          <p:cNvSpPr/>
          <p:nvPr/>
        </p:nvSpPr>
        <p:spPr>
          <a:xfrm>
            <a:off x="567372" y="4275301"/>
            <a:ext cx="4296369" cy="13665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algn="ctr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>
                <a:solidFill>
                  <a:schemeClr val="accent5"/>
                </a:solidFill>
              </a:rPr>
              <a:t>The cycle-to- cycle repeatability of </a:t>
            </a:r>
          </a:p>
          <a:p>
            <a:pPr marL="0" lvl="2" algn="ctr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>
                <a:solidFill>
                  <a:schemeClr val="accent5"/>
                </a:solidFill>
              </a:rPr>
              <a:t>multipoles is better than 0.01 units (10</a:t>
            </a:r>
            <a:r>
              <a:rPr lang="en-US" altLang="en-US" baseline="30000" dirty="0">
                <a:solidFill>
                  <a:schemeClr val="accent5"/>
                </a:solidFill>
              </a:rPr>
              <a:t>-6</a:t>
            </a:r>
            <a:r>
              <a:rPr lang="en-US" altLang="en-US" dirty="0">
                <a:solidFill>
                  <a:schemeClr val="accent5"/>
                </a:solidFill>
              </a:rPr>
              <a:t>)</a:t>
            </a:r>
          </a:p>
          <a:p>
            <a:pPr marL="0" lvl="2" algn="ctr">
              <a:spcBef>
                <a:spcPct val="20000"/>
              </a:spcBef>
              <a:buClr>
                <a:schemeClr val="accent6"/>
              </a:buClr>
            </a:pPr>
            <a:endParaRPr lang="en-US" altLang="en-US" dirty="0">
              <a:solidFill>
                <a:schemeClr val="accent5"/>
              </a:solidFill>
            </a:endParaRPr>
          </a:p>
          <a:p>
            <a:pPr marL="0" lvl="2" algn="ctr">
              <a:spcBef>
                <a:spcPct val="20000"/>
              </a:spcBef>
              <a:buClr>
                <a:schemeClr val="accent6"/>
              </a:buClr>
            </a:pPr>
            <a:r>
              <a:rPr lang="en-US" altLang="en-US" dirty="0">
                <a:solidFill>
                  <a:schemeClr val="accent5"/>
                </a:solidFill>
              </a:rPr>
              <a:t>Limited by the measurement precision</a:t>
            </a:r>
          </a:p>
        </p:txBody>
      </p:sp>
    </p:spTree>
    <p:extLst>
      <p:ext uri="{BB962C8B-B14F-4D97-AF65-F5344CB8AC3E}">
        <p14:creationId xmlns:p14="http://schemas.microsoft.com/office/powerpoint/2010/main" val="1806537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24FDE-44A9-4B7D-A7BD-E8530B92E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A9B475-7D49-4D33-A547-F4464D6B2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B84C98-885F-460D-85FB-6713FC754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cycle-to-cycle repeatability of the field in MQXF magnets is</a:t>
            </a:r>
          </a:p>
          <a:p>
            <a:pPr lvl="1"/>
            <a:endParaRPr lang="en-US" dirty="0"/>
          </a:p>
          <a:p>
            <a:r>
              <a:rPr lang="en-US" dirty="0"/>
              <a:t>better than 10</a:t>
            </a:r>
            <a:r>
              <a:rPr lang="en-US" baseline="30000" dirty="0"/>
              <a:t>-5</a:t>
            </a:r>
            <a:r>
              <a:rPr lang="en-US" dirty="0"/>
              <a:t> for the main field (n=2)</a:t>
            </a:r>
            <a:endParaRPr lang="en-US" baseline="30000" dirty="0"/>
          </a:p>
          <a:p>
            <a:pPr lvl="1"/>
            <a:endParaRPr lang="en-US" dirty="0"/>
          </a:p>
          <a:p>
            <a:r>
              <a:rPr lang="en-US" dirty="0"/>
              <a:t>better than 10</a:t>
            </a:r>
            <a:r>
              <a:rPr lang="en-US" baseline="30000" dirty="0"/>
              <a:t>-6</a:t>
            </a:r>
            <a:r>
              <a:rPr lang="en-US" dirty="0"/>
              <a:t> for the multipoles (n&gt;2)</a:t>
            </a:r>
            <a:endParaRPr lang="en-US" baseline="300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measurement precision is the limiting factor</a:t>
            </a:r>
          </a:p>
        </p:txBody>
      </p:sp>
    </p:spTree>
    <p:extLst>
      <p:ext uri="{BB962C8B-B14F-4D97-AF65-F5344CB8AC3E}">
        <p14:creationId xmlns:p14="http://schemas.microsoft.com/office/powerpoint/2010/main" val="997352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57103</TotalTime>
  <Words>450</Words>
  <Application>Microsoft Office PowerPoint</Application>
  <PresentationFormat>On-screen Show (4:3)</PresentationFormat>
  <Paragraphs>207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Field repeatability of MQXF</vt:lpstr>
      <vt:lpstr>Content</vt:lpstr>
      <vt:lpstr>Measurement system for short models</vt:lpstr>
      <vt:lpstr>MQXFS6b: repeatability of TF</vt:lpstr>
      <vt:lpstr>MQXFS4a: repeatability of TF</vt:lpstr>
      <vt:lpstr>MQXFS4a: repeatability of multipoles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Lucio Fiscarelli</cp:lastModifiedBy>
  <cp:revision>2467</cp:revision>
  <cp:lastPrinted>2018-04-23T13:16:49Z</cp:lastPrinted>
  <dcterms:created xsi:type="dcterms:W3CDTF">2016-01-11T14:38:10Z</dcterms:created>
  <dcterms:modified xsi:type="dcterms:W3CDTF">2020-02-17T19:38:08Z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