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74" r:id="rId2"/>
    <p:sldId id="604" r:id="rId3"/>
    <p:sldId id="609" r:id="rId4"/>
    <p:sldId id="608" r:id="rId5"/>
    <p:sldId id="605" r:id="rId6"/>
    <p:sldId id="619" r:id="rId7"/>
    <p:sldId id="620" r:id="rId8"/>
    <p:sldId id="611" r:id="rId9"/>
    <p:sldId id="614" r:id="rId10"/>
    <p:sldId id="618" r:id="rId11"/>
    <p:sldId id="612" r:id="rId12"/>
    <p:sldId id="613" r:id="rId13"/>
    <p:sldId id="621" r:id="rId14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C79"/>
    <a:srgbClr val="A09898"/>
    <a:srgbClr val="E7DCDB"/>
    <a:srgbClr val="CA1100"/>
    <a:srgbClr val="FF0004"/>
    <a:srgbClr val="FF0000"/>
    <a:srgbClr val="00FA00"/>
    <a:srgbClr val="64BDDB"/>
    <a:srgbClr val="FADDDA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078"/>
  </p:normalViewPr>
  <p:slideViewPr>
    <p:cSldViewPr snapToObjects="1" showGuides="1">
      <p:cViewPr varScale="1">
        <p:scale>
          <a:sx n="104" d="100"/>
          <a:sy n="104" d="100"/>
        </p:scale>
        <p:origin x="5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918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583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249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972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998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62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339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704189/files/CERN-THESIS-2019-242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ab/abstract/10.1103/PhysRevAccelBeams.23.011001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3.011001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23530/contributions/3443851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ournals.aps.org/prab/abstract/10.1103/PhysRevAccelBeams.23.011001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1180" y="2819400"/>
            <a:ext cx="7740420" cy="1800000"/>
          </a:xfrm>
        </p:spPr>
        <p:txBody>
          <a:bodyPr/>
          <a:lstStyle/>
          <a:p>
            <a:r>
              <a:rPr lang="en-US" sz="3600" dirty="0"/>
              <a:t>Revisiting flux jumps impact on orbit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1113856"/>
          </a:xfrm>
        </p:spPr>
        <p:txBody>
          <a:bodyPr>
            <a:normAutofit/>
          </a:bodyPr>
          <a:lstStyle/>
          <a:p>
            <a:r>
              <a:rPr lang="en-US" dirty="0"/>
              <a:t>D. Gamba, R. Tomas, G. </a:t>
            </a:r>
            <a:r>
              <a:rPr lang="en-US" dirty="0" err="1"/>
              <a:t>Arduini</a:t>
            </a:r>
            <a:r>
              <a:rPr lang="en-US" dirty="0"/>
              <a:t>, M. Martino, M.C. Bastos, </a:t>
            </a:r>
          </a:p>
          <a:p>
            <a:r>
              <a:rPr lang="en-US" dirty="0"/>
              <a:t>L. </a:t>
            </a:r>
            <a:r>
              <a:rPr lang="en-US" dirty="0" err="1"/>
              <a:t>Fiscarelli</a:t>
            </a:r>
            <a:r>
              <a:rPr lang="en-US" dirty="0"/>
              <a:t>, J. </a:t>
            </a:r>
            <a:r>
              <a:rPr lang="en-US" dirty="0" err="1"/>
              <a:t>Coello</a:t>
            </a:r>
            <a:r>
              <a:rPr lang="en-US" dirty="0"/>
              <a:t> de Portugal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349250"/>
          </a:xfrm>
        </p:spPr>
        <p:txBody>
          <a:bodyPr/>
          <a:lstStyle/>
          <a:p>
            <a:r>
              <a:rPr lang="en-US" dirty="0"/>
              <a:t>167th </a:t>
            </a:r>
            <a:r>
              <a:rPr lang="en-US" dirty="0" err="1"/>
              <a:t>HiLumi</a:t>
            </a:r>
            <a:r>
              <a:rPr lang="en-US" dirty="0"/>
              <a:t> WP2 </a:t>
            </a:r>
            <a:r>
              <a:rPr lang="mr-IN" dirty="0"/>
              <a:t>–</a:t>
            </a:r>
            <a:r>
              <a:rPr lang="en-US" dirty="0"/>
              <a:t> 18 Feb 2020</a:t>
            </a:r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72FD1-1F19-104D-8F15-C55AF892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852936"/>
            <a:ext cx="7920000" cy="720000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2856E-5E0F-0F4F-BB7C-240DC6219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9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FBE51B2-CDEF-8E49-8AAA-5D161746B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72" y="900000"/>
            <a:ext cx="8363272" cy="52078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D10BB0-524E-1D4C-8A4A-7A7327474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Impact of quads @TCP @1m beta* @7TeV @295 </a:t>
            </a:r>
            <a:r>
              <a:rPr lang="en-US" sz="2000" dirty="0" err="1"/>
              <a:t>urad</a:t>
            </a:r>
            <a:r>
              <a:rPr lang="en-US" sz="2000" dirty="0"/>
              <a:t> crossing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FA745-044A-2448-B45F-4EEEC7D2F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3D2F92-3836-554A-AB37-E15D8F20E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572" y="1780215"/>
            <a:ext cx="4682932" cy="302499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95200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10BB0-524E-1D4C-8A4A-7A7327474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11T @TCP @1m beta* @7TeV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FA745-044A-2448-B45F-4EEEC7D2F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88163B-A296-6E43-94E2-CEB845508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" y="900000"/>
            <a:ext cx="9168638" cy="50439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7ED24B-75DE-C645-9295-E034F0ED2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244297"/>
            <a:ext cx="3851920" cy="305621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1809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951F3-8B88-A445-B5D6-041010680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complicated: diagonal kick + PC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B8A30-52C5-3A42-80E7-A116C0C7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341364"/>
            <a:ext cx="7920000" cy="89696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Actual result is very similar (within 10-20%) to horizontal plane computation only.</a:t>
            </a:r>
          </a:p>
          <a:p>
            <a:r>
              <a:rPr lang="en-US" sz="2000" dirty="0"/>
              <a:t>Still missing full analysis of PC behavior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F76FB-F890-F44D-8390-79D4EEE6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866668-0EA8-184D-8BC4-8B6DBDF0D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4354"/>
            <a:ext cx="9144000" cy="443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4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367EC31-1D25-DA41-B84E-BBA4EB5CF15D}"/>
              </a:ext>
            </a:extLst>
          </p:cNvPr>
          <p:cNvSpPr/>
          <p:nvPr/>
        </p:nvSpPr>
        <p:spPr>
          <a:xfrm>
            <a:off x="0" y="697625"/>
            <a:ext cx="9144000" cy="7871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90898A-831B-8442-AAD4-9207EDE87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2375"/>
            <a:ext cx="7920000" cy="720000"/>
          </a:xfrm>
        </p:spPr>
        <p:txBody>
          <a:bodyPr/>
          <a:lstStyle/>
          <a:p>
            <a:r>
              <a:rPr lang="en-US" dirty="0"/>
              <a:t>When do we expect Flux Jumps?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E7BCD-FA63-9E4F-8E55-86E7D9A2E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7625"/>
            <a:ext cx="8221885" cy="996244"/>
          </a:xfrm>
        </p:spPr>
        <p:txBody>
          <a:bodyPr>
            <a:normAutofit/>
          </a:bodyPr>
          <a:lstStyle/>
          <a:p>
            <a:r>
              <a:rPr lang="en-US" sz="2400" dirty="0"/>
              <a:t>Typically, most of them well </a:t>
            </a:r>
            <a:r>
              <a:rPr lang="en-US" sz="2400" b="1" dirty="0"/>
              <a:t>between 1-3 </a:t>
            </a:r>
            <a:r>
              <a:rPr lang="en-US" sz="2400" b="1" dirty="0" err="1"/>
              <a:t>TeV</a:t>
            </a:r>
            <a:endParaRPr lang="en-US" sz="2400" b="1" dirty="0"/>
          </a:p>
          <a:p>
            <a:pPr lvl="1"/>
            <a:r>
              <a:rPr lang="en-US" sz="2000" dirty="0"/>
              <a:t>2 kA @10A/s are made in about </a:t>
            </a:r>
            <a:r>
              <a:rPr lang="en-US" sz="2000" b="1" dirty="0"/>
              <a:t>200 s</a:t>
            </a:r>
          </a:p>
          <a:p>
            <a:endParaRPr lang="en-US" sz="2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B18F0-806C-B642-871C-9DD20803E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10B940-D9CE-AD4E-94F5-C0D48CEBCD7D}"/>
              </a:ext>
            </a:extLst>
          </p:cNvPr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L. </a:t>
            </a:r>
            <a:r>
              <a:rPr lang="en-US" sz="1400" dirty="0" err="1"/>
              <a:t>Fiscarelli</a:t>
            </a:r>
            <a:r>
              <a:rPr lang="mr-IN" sz="1400" b="1" dirty="0"/>
              <a:t>–</a:t>
            </a:r>
            <a:r>
              <a:rPr lang="en-US" sz="1400" b="1" dirty="0"/>
              <a:t> 144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3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794D34-D243-E747-B0D1-70B691F2A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613714"/>
            <a:ext cx="5454225" cy="48326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F42332-0E57-8741-8DAA-D19646F15C93}"/>
              </a:ext>
            </a:extLst>
          </p:cNvPr>
          <p:cNvSpPr txBox="1"/>
          <p:nvPr/>
        </p:nvSpPr>
        <p:spPr>
          <a:xfrm>
            <a:off x="5683445" y="1866134"/>
            <a:ext cx="315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Impact on beam ∝ time integral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687C38-D2EF-0E40-A99A-99FB55587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303" y="2147223"/>
            <a:ext cx="2729452" cy="20477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3ED4AA-7300-5A40-96B6-D993F31663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4485" y="4054163"/>
            <a:ext cx="2755269" cy="206706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361F38-3FF0-2D43-A3C0-57DD0330C42A}"/>
              </a:ext>
            </a:extLst>
          </p:cNvPr>
          <p:cNvCxnSpPr/>
          <p:nvPr/>
        </p:nvCxnSpPr>
        <p:spPr>
          <a:xfrm flipV="1">
            <a:off x="2411760" y="2924944"/>
            <a:ext cx="4320480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3343D9-8565-1D45-B2F1-D0B15E4A00C5}"/>
              </a:ext>
            </a:extLst>
          </p:cNvPr>
          <p:cNvCxnSpPr>
            <a:cxnSpLocks/>
          </p:cNvCxnSpPr>
          <p:nvPr/>
        </p:nvCxnSpPr>
        <p:spPr>
          <a:xfrm>
            <a:off x="4932789" y="5021206"/>
            <a:ext cx="1799451" cy="1588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E590D2E-AE8E-2B4E-AA6C-5B3D7F409253}"/>
              </a:ext>
            </a:extLst>
          </p:cNvPr>
          <p:cNvSpPr txBox="1"/>
          <p:nvPr/>
        </p:nvSpPr>
        <p:spPr>
          <a:xfrm>
            <a:off x="10239821" y="1766114"/>
            <a:ext cx="51260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Mechanical vibrations: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Possible measurement  artefact</a:t>
            </a:r>
            <a:r>
              <a:rPr lang="en-US" dirty="0">
                <a:solidFill>
                  <a:schemeClr val="accent5"/>
                </a:solidFill>
              </a:rPr>
              <a:t> due to the high frequency of the actual mechanical vibration, but negligible amplitude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Repeatability</a:t>
            </a:r>
            <a:r>
              <a:rPr lang="en-US" dirty="0">
                <a:solidFill>
                  <a:schemeClr val="accent5"/>
                </a:solidFill>
              </a:rPr>
              <a:t> of main field in MQXFS6b over consecutive plateaus better </a:t>
            </a:r>
            <a:r>
              <a:rPr lang="en-US" b="1" dirty="0">
                <a:solidFill>
                  <a:srgbClr val="FF0000"/>
                </a:solidFill>
              </a:rPr>
              <a:t>&lt;10</a:t>
            </a:r>
            <a:r>
              <a:rPr lang="en-US" b="1" baseline="30000" dirty="0">
                <a:solidFill>
                  <a:srgbClr val="FF0000"/>
                </a:solidFill>
              </a:rPr>
              <a:t>-5</a:t>
            </a:r>
            <a:r>
              <a:rPr lang="en-US" b="1" dirty="0">
                <a:solidFill>
                  <a:srgbClr val="FF0000"/>
                </a:solidFill>
              </a:rPr>
              <a:t> =0.1 units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WARNING: we speak about 0.2 units flux jumps -&gt; only x2 stronger…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Here we see the “speed” as amplitude…. So since they are very fast, then actual field change is negligible….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+ expected to be different in production series, especially in quads.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No worries.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Not expected such vibrations, especially on quads!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26E921-2687-C948-912C-60079AC22A02}"/>
              </a:ext>
            </a:extLst>
          </p:cNvPr>
          <p:cNvSpPr/>
          <p:nvPr/>
        </p:nvSpPr>
        <p:spPr>
          <a:xfrm>
            <a:off x="5664530" y="1772816"/>
            <a:ext cx="3119245" cy="433110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542A96-FA77-4F46-806C-150879934385}"/>
              </a:ext>
            </a:extLst>
          </p:cNvPr>
          <p:cNvSpPr txBox="1"/>
          <p:nvPr/>
        </p:nvSpPr>
        <p:spPr>
          <a:xfrm>
            <a:off x="6351299" y="2302680"/>
            <a:ext cx="1829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0000"/>
                </a:solidFill>
              </a:rPr>
              <a:t>Flux jump signature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060D35-C275-EA43-82F3-31281C96031E}"/>
              </a:ext>
            </a:extLst>
          </p:cNvPr>
          <p:cNvSpPr txBox="1"/>
          <p:nvPr/>
        </p:nvSpPr>
        <p:spPr>
          <a:xfrm>
            <a:off x="6343689" y="4210841"/>
            <a:ext cx="1829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0000"/>
                </a:solidFill>
              </a:rPr>
              <a:t>Mechanical oscillation</a:t>
            </a:r>
          </a:p>
        </p:txBody>
      </p:sp>
    </p:spTree>
    <p:extLst>
      <p:ext uri="{BB962C8B-B14F-4D97-AF65-F5344CB8AC3E}">
        <p14:creationId xmlns:p14="http://schemas.microsoft.com/office/powerpoint/2010/main" val="73663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229C74-E541-EC4D-9B5E-E4494DFED160}"/>
              </a:ext>
            </a:extLst>
          </p:cNvPr>
          <p:cNvSpPr/>
          <p:nvPr/>
        </p:nvSpPr>
        <p:spPr>
          <a:xfrm>
            <a:off x="-8964" y="2868706"/>
            <a:ext cx="9144000" cy="645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69C72D-119D-7449-8A55-AD3F114F7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fast/long?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6E1E1-D709-2645-A671-68B222A41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795321"/>
            <a:ext cx="8221885" cy="4906963"/>
          </a:xfrm>
        </p:spPr>
        <p:txBody>
          <a:bodyPr>
            <a:normAutofit/>
          </a:bodyPr>
          <a:lstStyle/>
          <a:p>
            <a:r>
              <a:rPr lang="en-US" sz="2200" dirty="0"/>
              <a:t>Typically: </a:t>
            </a:r>
            <a:r>
              <a:rPr lang="en-US" sz="2200" b="1" dirty="0"/>
              <a:t>4.4 jumps/second</a:t>
            </a:r>
          </a:p>
          <a:p>
            <a:pPr lvl="1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Only measured </a:t>
            </a:r>
            <a:r>
              <a:rPr lang="en-US" sz="2000" dirty="0"/>
              <a:t>on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 11T short model.</a:t>
            </a:r>
          </a:p>
          <a:p>
            <a:pPr lvl="1"/>
            <a:r>
              <a:rPr lang="en-US" sz="2000" dirty="0"/>
              <a:t>We don’t know for the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quadrupoles</a:t>
            </a:r>
            <a:r>
              <a:rPr lang="en-US" sz="2000" dirty="0"/>
              <a:t> in the triplet</a:t>
            </a:r>
          </a:p>
          <a:p>
            <a:pPr lvl="2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Michele estimated </a:t>
            </a:r>
            <a:r>
              <a:rPr lang="en-US" sz="1600" dirty="0"/>
              <a:t>about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2.5 jumps/second </a:t>
            </a:r>
            <a:r>
              <a:rPr lang="en-US" sz="1600" dirty="0"/>
              <a:t>in this case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link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]</a:t>
            </a:r>
          </a:p>
          <a:p>
            <a:pPr lvl="2"/>
            <a:r>
              <a:rPr lang="en-US" sz="1600" b="1" dirty="0">
                <a:solidFill>
                  <a:srgbClr val="FF0000"/>
                </a:solidFill>
              </a:rPr>
              <a:t>We need more measurements!!!</a:t>
            </a:r>
          </a:p>
          <a:p>
            <a:r>
              <a:rPr lang="en-US" sz="2200" dirty="0"/>
              <a:t>Rise time ~50 </a:t>
            </a:r>
            <a:r>
              <a:rPr lang="en-US" sz="2200" dirty="0" err="1"/>
              <a:t>ms.</a:t>
            </a:r>
            <a:r>
              <a:rPr lang="en-US" sz="2200" dirty="0"/>
              <a:t> Let’s say </a:t>
            </a:r>
            <a:r>
              <a:rPr lang="en-US" sz="2200" b="1" dirty="0"/>
              <a:t>FWHM ~120 </a:t>
            </a:r>
            <a:r>
              <a:rPr lang="en-US" sz="2200" b="1" dirty="0" err="1"/>
              <a:t>ms.</a:t>
            </a:r>
            <a:endParaRPr lang="en-US" sz="2200" b="1" dirty="0"/>
          </a:p>
          <a:p>
            <a:pPr lvl="1"/>
            <a:r>
              <a:rPr lang="en-US" sz="1800" dirty="0"/>
              <a:t>120x4.4=~500 </a:t>
            </a:r>
            <a:r>
              <a:rPr lang="en-US" sz="1800" dirty="0" err="1"/>
              <a:t>ms</a:t>
            </a:r>
            <a:r>
              <a:rPr lang="en-US" sz="1800" dirty="0"/>
              <a:t>: ~</a:t>
            </a:r>
            <a:r>
              <a:rPr lang="en-US" sz="1800" b="1" dirty="0"/>
              <a:t>half of the time a magnet is experiencing a jump</a:t>
            </a:r>
            <a:r>
              <a:rPr lang="en-US" sz="1800" dirty="0"/>
              <a:t>, which can be either positive or negative.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67AE3A-9069-0440-8D9C-1D1F633DA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300" y="3613233"/>
            <a:ext cx="3568700" cy="25555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726DC0-E296-7A42-BCB3-DA84188BCE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716"/>
          <a:stretch/>
        </p:blipFill>
        <p:spPr>
          <a:xfrm>
            <a:off x="5211352" y="3578455"/>
            <a:ext cx="2803501" cy="28411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9E2C9F-26FA-8E40-BF99-5AD9BC6C36B1}"/>
              </a:ext>
            </a:extLst>
          </p:cNvPr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J. </a:t>
            </a:r>
            <a:r>
              <a:rPr lang="en-US" sz="1400" dirty="0" err="1"/>
              <a:t>Coello</a:t>
            </a:r>
            <a:r>
              <a:rPr lang="en-US" sz="1400" dirty="0"/>
              <a:t> de Portugal </a:t>
            </a:r>
            <a:r>
              <a:rPr lang="mr-IN" sz="1400" b="1" dirty="0"/>
              <a:t>–</a:t>
            </a:r>
            <a:r>
              <a:rPr lang="en-US" sz="1400" b="1" dirty="0"/>
              <a:t> Impact of flux jumps in future colliders (</a:t>
            </a:r>
            <a:r>
              <a:rPr lang="en-US" sz="1400" b="1" dirty="0">
                <a:hlinkClick r:id="rId6"/>
              </a:rPr>
              <a:t>PRAB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9E3E67C-2939-2148-BAAF-A9E9946B48C0}"/>
              </a:ext>
            </a:extLst>
          </p:cNvPr>
          <p:cNvCxnSpPr>
            <a:cxnSpLocks/>
          </p:cNvCxnSpPr>
          <p:nvPr/>
        </p:nvCxnSpPr>
        <p:spPr>
          <a:xfrm>
            <a:off x="2694980" y="4509120"/>
            <a:ext cx="720080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5C9EC2A-0502-944C-8B42-1A8F0970101D}"/>
              </a:ext>
            </a:extLst>
          </p:cNvPr>
          <p:cNvSpPr txBox="1"/>
          <p:nvPr/>
        </p:nvSpPr>
        <p:spPr>
          <a:xfrm>
            <a:off x="2845674" y="4483398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FWHM</a:t>
            </a:r>
          </a:p>
        </p:txBody>
      </p:sp>
    </p:spTree>
    <p:extLst>
      <p:ext uri="{BB962C8B-B14F-4D97-AF65-F5344CB8AC3E}">
        <p14:creationId xmlns:p14="http://schemas.microsoft.com/office/powerpoint/2010/main" val="2843742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D28216-596D-5440-BF06-21ECE9137A5D}"/>
              </a:ext>
            </a:extLst>
          </p:cNvPr>
          <p:cNvSpPr/>
          <p:nvPr/>
        </p:nvSpPr>
        <p:spPr>
          <a:xfrm>
            <a:off x="-21708" y="1581297"/>
            <a:ext cx="9165708" cy="3687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80DB21-F36F-BA48-A71D-35B0A28AF24D}"/>
              </a:ext>
            </a:extLst>
          </p:cNvPr>
          <p:cNvSpPr/>
          <p:nvPr/>
        </p:nvSpPr>
        <p:spPr>
          <a:xfrm>
            <a:off x="3393" y="3634824"/>
            <a:ext cx="9144000" cy="3687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F29447-A9F6-2949-81E0-13DDD0A725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11"/>
          <a:stretch/>
        </p:blipFill>
        <p:spPr>
          <a:xfrm>
            <a:off x="6588224" y="18636"/>
            <a:ext cx="2511367" cy="23527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90898A-831B-8442-AAD4-9207EDE87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intense?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E7BCD-FA63-9E4F-8E55-86E7D9A2E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06963"/>
          </a:xfrm>
        </p:spPr>
        <p:txBody>
          <a:bodyPr>
            <a:normAutofit/>
          </a:bodyPr>
          <a:lstStyle/>
          <a:p>
            <a:r>
              <a:rPr lang="en-US" sz="2400" dirty="0"/>
              <a:t>Size of a </a:t>
            </a:r>
            <a:r>
              <a:rPr lang="en-US" sz="2400" b="1" dirty="0"/>
              <a:t>Flux Jump </a:t>
            </a:r>
            <a:r>
              <a:rPr lang="en-US" sz="2400" dirty="0"/>
              <a:t>in single magnet:</a:t>
            </a:r>
          </a:p>
          <a:p>
            <a:pPr lvl="1"/>
            <a:r>
              <a:rPr lang="en-US" sz="2000" b="1" dirty="0"/>
              <a:t>0.2 units </a:t>
            </a:r>
            <a:r>
              <a:rPr lang="en-US" sz="2000" dirty="0"/>
              <a:t>(for the main field)</a:t>
            </a:r>
          </a:p>
          <a:p>
            <a:pPr lvl="2"/>
            <a:r>
              <a:rPr lang="en-US" sz="1600" dirty="0"/>
              <a:t>i.e. B0 in 11T, B1 for quadrupoles in the triplet,…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WARNING1:</a:t>
            </a:r>
            <a:r>
              <a:rPr lang="en-US" sz="1600" dirty="0"/>
              <a:t> </a:t>
            </a:r>
            <a:r>
              <a:rPr lang="en-US" sz="1600" b="1" dirty="0"/>
              <a:t>we don’t know about dipole field jump on a quadrupole</a:t>
            </a:r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WARNING2: </a:t>
            </a:r>
            <a:r>
              <a:rPr lang="en-US" sz="1600" b="1" dirty="0"/>
              <a:t>neglected here the 0.15 units up-down gradient measured on 11T</a:t>
            </a:r>
          </a:p>
          <a:p>
            <a:pPr lvl="1"/>
            <a:endParaRPr lang="en-US" sz="2000" dirty="0"/>
          </a:p>
          <a:p>
            <a:r>
              <a:rPr lang="en-US" sz="2400" dirty="0"/>
              <a:t>Biggest </a:t>
            </a:r>
            <a:r>
              <a:rPr lang="en-US" sz="2400" b="1" dirty="0"/>
              <a:t>PC-jump</a:t>
            </a:r>
            <a:r>
              <a:rPr lang="en-US" sz="2400" dirty="0"/>
              <a:t> </a:t>
            </a:r>
            <a:r>
              <a:rPr lang="en-US" sz="2400" b="1" dirty="0"/>
              <a:t>induced by flux jump</a:t>
            </a:r>
            <a:r>
              <a:rPr lang="en-US" sz="2400" dirty="0"/>
              <a:t>:</a:t>
            </a:r>
          </a:p>
          <a:p>
            <a:pPr lvl="1"/>
            <a:r>
              <a:rPr lang="en-US" sz="2000" b="1" dirty="0"/>
              <a:t>0.06 units on whole RQX </a:t>
            </a:r>
            <a:r>
              <a:rPr lang="en-US" sz="2000" dirty="0"/>
              <a:t>circuit (at injection only)</a:t>
            </a:r>
          </a:p>
          <a:p>
            <a:pPr lvl="2"/>
            <a:r>
              <a:rPr lang="en-US" sz="1600" dirty="0"/>
              <a:t>It becomes </a:t>
            </a:r>
            <a:r>
              <a:rPr lang="en-US" sz="1600" b="1" dirty="0"/>
              <a:t>negligible at top energy </a:t>
            </a:r>
            <a:r>
              <a:rPr lang="en-US" sz="1600" dirty="0"/>
              <a:t>(&lt;0.06 units)</a:t>
            </a:r>
          </a:p>
          <a:p>
            <a:pPr lvl="2"/>
            <a:r>
              <a:rPr lang="en-US" sz="1600" b="1" dirty="0"/>
              <a:t>Note: PC </a:t>
            </a:r>
            <a:r>
              <a:rPr lang="en-US" sz="1600" b="1" dirty="0" err="1"/>
              <a:t>linearity+short</a:t>
            </a:r>
            <a:r>
              <a:rPr lang="en-US" sz="1600" b="1" dirty="0"/>
              <a:t> term stability </a:t>
            </a:r>
            <a:r>
              <a:rPr lang="en-US" sz="1600" dirty="0"/>
              <a:t>of the order of </a:t>
            </a:r>
            <a:r>
              <a:rPr lang="en-US" sz="1600" b="1" dirty="0"/>
              <a:t>0.2 units </a:t>
            </a:r>
            <a:r>
              <a:rPr lang="en-US" sz="1600" dirty="0"/>
              <a:t>at injection, even though those are variations at very low frequency (&lt;1 Hz)</a:t>
            </a:r>
          </a:p>
          <a:p>
            <a:pPr lvl="1"/>
            <a:r>
              <a:rPr lang="en-US" sz="2000" b="1" dirty="0"/>
              <a:t>negligible for 11T dipoles </a:t>
            </a:r>
            <a:r>
              <a:rPr lang="en-US" sz="2000" dirty="0"/>
              <a:t>(~0.06 units at injection only)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WARNING3</a:t>
            </a:r>
            <a:r>
              <a:rPr lang="en-US" sz="2000" dirty="0"/>
              <a:t>: </a:t>
            </a:r>
            <a:r>
              <a:rPr lang="en-US" sz="1600" b="1" dirty="0"/>
              <a:t>PC-jumps studied only for RQX and 11T trim circuits, assuming single event in a single magnet with some *arbitrary* hypothesis on scaling laws. </a:t>
            </a:r>
            <a:r>
              <a:rPr lang="en-US" sz="1600" b="1" dirty="0">
                <a:solidFill>
                  <a:srgbClr val="FF0000"/>
                </a:solidFill>
              </a:rPr>
              <a:t>Dedicated studies needed!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B18F0-806C-B642-871C-9DD20803E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10B940-D9CE-AD4E-94F5-C0D48CEBCD7D}"/>
              </a:ext>
            </a:extLst>
          </p:cNvPr>
          <p:cNvSpPr txBox="1"/>
          <p:nvPr/>
        </p:nvSpPr>
        <p:spPr>
          <a:xfrm>
            <a:off x="1918038" y="6323400"/>
            <a:ext cx="6926181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From</a:t>
            </a:r>
            <a:r>
              <a:rPr lang="en-US" sz="1400" b="1" i="1" dirty="0"/>
              <a:t> </a:t>
            </a:r>
            <a:r>
              <a:rPr lang="en-US" sz="1400" i="1" dirty="0"/>
              <a:t>J.C. de Portugal </a:t>
            </a:r>
            <a:r>
              <a:rPr lang="mr-IN" sz="1400" b="1" dirty="0"/>
              <a:t>–</a:t>
            </a:r>
            <a:r>
              <a:rPr lang="en-US" sz="1400" b="1" dirty="0"/>
              <a:t> Impact of flux jumps in future colliders (</a:t>
            </a:r>
            <a:r>
              <a:rPr lang="en-US" sz="1400" b="1" dirty="0">
                <a:hlinkClick r:id="rId3"/>
              </a:rPr>
              <a:t>PRAB</a:t>
            </a:r>
            <a:r>
              <a:rPr lang="en-US" sz="1400" b="1" dirty="0"/>
              <a:t>)</a:t>
            </a:r>
            <a:endParaRPr lang="en-US" sz="1400" b="1" i="1" dirty="0"/>
          </a:p>
          <a:p>
            <a:pPr algn="r"/>
            <a:r>
              <a:rPr lang="en-US" sz="1400" i="1" dirty="0"/>
              <a:t>D. Gamba </a:t>
            </a:r>
            <a:r>
              <a:rPr lang="mr-IN" sz="1400" b="1" dirty="0"/>
              <a:t>–</a:t>
            </a:r>
            <a:r>
              <a:rPr lang="en-US" sz="1400" b="1" dirty="0"/>
              <a:t> 150</a:t>
            </a:r>
            <a:r>
              <a:rPr lang="en-US" sz="1400" b="1" baseline="30000" dirty="0"/>
              <a:t>th</a:t>
            </a:r>
            <a:r>
              <a:rPr lang="en-US" sz="1400" b="1" dirty="0"/>
              <a:t> WP2 Meeting (</a:t>
            </a:r>
            <a:r>
              <a:rPr lang="en-US" sz="1400" b="1" dirty="0">
                <a:hlinkClick r:id="rId4"/>
              </a:rPr>
              <a:t>indico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62273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F53D2-358E-5740-BCDD-5367E608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flux jump on orbit at TCPs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468EF-000C-D743-93FC-E1A511AF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952758"/>
            <a:ext cx="7416823" cy="812245"/>
          </a:xfrm>
        </p:spPr>
        <p:txBody>
          <a:bodyPr>
            <a:normAutofit/>
          </a:bodyPr>
          <a:lstStyle/>
          <a:p>
            <a:r>
              <a:rPr lang="en-US" sz="1800" dirty="0"/>
              <a:t>Each value represents the orbit jump induced by the </a:t>
            </a:r>
            <a:r>
              <a:rPr lang="en-US" sz="1800" b="1" dirty="0">
                <a:solidFill>
                  <a:schemeClr val="tx2"/>
                </a:solidFill>
              </a:rPr>
              <a:t>most effective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b="1" dirty="0">
                <a:solidFill>
                  <a:schemeClr val="tx2"/>
                </a:solidFill>
              </a:rPr>
              <a:t>single half-magnet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/>
              <a:t>affected by a </a:t>
            </a:r>
            <a:r>
              <a:rPr lang="en-US" sz="1800" b="1" dirty="0"/>
              <a:t>jump of </a:t>
            </a:r>
            <a:r>
              <a:rPr lang="en-US" sz="1800" b="1" dirty="0">
                <a:solidFill>
                  <a:schemeClr val="tx2"/>
                </a:solidFill>
              </a:rPr>
              <a:t>0.2 units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B8A47-58BF-7F40-B150-3CD8B920E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D1E1EE-AD7C-1341-9F09-71EA26431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695" y="1781478"/>
            <a:ext cx="4158510" cy="21339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1E421D-E6E6-5D4C-B701-11F76887B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772816"/>
            <a:ext cx="3953769" cy="37061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D69BD3-5F86-374D-8EA0-A4C71862AE3F}"/>
              </a:ext>
            </a:extLst>
          </p:cNvPr>
          <p:cNvSpPr txBox="1"/>
          <p:nvPr/>
        </p:nvSpPr>
        <p:spPr>
          <a:xfrm>
            <a:off x="4817319" y="4062568"/>
            <a:ext cx="3777509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Assumptions: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2.5 um norm. emit</a:t>
            </a:r>
            <a:r>
              <a:rPr lang="en-US" dirty="0"/>
              <a:t>.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7 </a:t>
            </a:r>
            <a:r>
              <a:rPr lang="en-US" b="1" dirty="0" err="1"/>
              <a:t>TeV</a:t>
            </a:r>
            <a:r>
              <a:rPr lang="en-US" b="1" dirty="0"/>
              <a:t> for 1m and 15 cm optics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450 GeV for injection optics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88AF44-20B3-824B-B9D0-924389B3105A}"/>
              </a:ext>
            </a:extLst>
          </p:cNvPr>
          <p:cNvSpPr/>
          <p:nvPr/>
        </p:nvSpPr>
        <p:spPr>
          <a:xfrm>
            <a:off x="395536" y="3645024"/>
            <a:ext cx="3953769" cy="64807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705EFD-8A6B-324C-811F-A028F10D244D}"/>
              </a:ext>
            </a:extLst>
          </p:cNvPr>
          <p:cNvSpPr/>
          <p:nvPr/>
        </p:nvSpPr>
        <p:spPr>
          <a:xfrm>
            <a:off x="5041033" y="2688731"/>
            <a:ext cx="3330082" cy="197674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FFB5F-86AE-1E4E-A88F-787754610ECB}"/>
              </a:ext>
            </a:extLst>
          </p:cNvPr>
          <p:cNvSpPr txBox="1"/>
          <p:nvPr/>
        </p:nvSpPr>
        <p:spPr>
          <a:xfrm>
            <a:off x="0" y="5575589"/>
            <a:ext cx="9144000" cy="5177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=&gt; A jump in some key magnet could lead to ~2% beam sigma jump at TCPs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5A251E-3B4C-2E42-BF65-B6B53C6BF85B}"/>
              </a:ext>
            </a:extLst>
          </p:cNvPr>
          <p:cNvSpPr txBox="1"/>
          <p:nvPr/>
        </p:nvSpPr>
        <p:spPr>
          <a:xfrm>
            <a:off x="1907704" y="6536350"/>
            <a:ext cx="69261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/>
              <a:t>From </a:t>
            </a:r>
            <a:r>
              <a:rPr lang="en-US" sz="1400" dirty="0"/>
              <a:t>J. </a:t>
            </a:r>
            <a:r>
              <a:rPr lang="en-US" sz="1400" dirty="0" err="1"/>
              <a:t>Coello</a:t>
            </a:r>
            <a:r>
              <a:rPr lang="en-US" sz="1400" dirty="0"/>
              <a:t> de Portugal </a:t>
            </a:r>
            <a:r>
              <a:rPr lang="mr-IN" sz="1400" b="1" dirty="0"/>
              <a:t>–</a:t>
            </a:r>
            <a:r>
              <a:rPr lang="en-US" sz="1400" b="1" dirty="0"/>
              <a:t> Impact of flux jumps in future colliders (</a:t>
            </a:r>
            <a:r>
              <a:rPr lang="en-US" sz="1400" b="1" dirty="0">
                <a:hlinkClick r:id="rId5"/>
              </a:rPr>
              <a:t>PRAB</a:t>
            </a:r>
            <a:r>
              <a:rPr lang="en-US" sz="1400" b="1" dirty="0"/>
              <a:t>)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515912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288BF-9717-D141-87A3-AF83ED2C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8824A-1D00-244B-B7CC-39EB3565B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Affected magnets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2 halves x 2 sides P7 of </a:t>
            </a:r>
            <a:r>
              <a:rPr lang="en-US" b="1" dirty="0"/>
              <a:t>11 T dipoles</a:t>
            </a:r>
            <a:endParaRPr lang="en-US" dirty="0"/>
          </a:p>
          <a:p>
            <a:pPr lvl="2"/>
            <a:r>
              <a:rPr lang="en-US" dirty="0"/>
              <a:t>Acting mainly on horizontal plane</a:t>
            </a:r>
          </a:p>
          <a:p>
            <a:pPr lvl="1"/>
            <a:r>
              <a:rPr lang="en-US" dirty="0"/>
              <a:t>2 halves x 2 sides x 1 IP1/5 of </a:t>
            </a:r>
            <a:r>
              <a:rPr lang="en-US" b="1" dirty="0"/>
              <a:t>Q1 + Q2 + Q3 </a:t>
            </a:r>
          </a:p>
          <a:p>
            <a:pPr lvl="2"/>
            <a:r>
              <a:rPr lang="en-US" dirty="0"/>
              <a:t>Each IP is acting mainly on one plane due to crossing angle</a:t>
            </a:r>
          </a:p>
          <a:p>
            <a:pPr lvl="2"/>
            <a:endParaRPr lang="en-US" b="1" dirty="0"/>
          </a:p>
          <a:p>
            <a:r>
              <a:rPr lang="en-US" b="1" dirty="0"/>
              <a:t>Number of events:</a:t>
            </a:r>
          </a:p>
          <a:p>
            <a:pPr lvl="1"/>
            <a:r>
              <a:rPr lang="en-US" sz="2000" dirty="0"/>
              <a:t>Over 200 s (</a:t>
            </a:r>
            <a:r>
              <a:rPr lang="en-US" sz="2000" b="1" dirty="0"/>
              <a:t>one ramp</a:t>
            </a:r>
            <a:r>
              <a:rPr lang="en-US" sz="2000" dirty="0"/>
              <a:t>, from ~1.2 to ~2.3 </a:t>
            </a:r>
            <a:r>
              <a:rPr lang="en-US" sz="2000" dirty="0" err="1"/>
              <a:t>TeV</a:t>
            </a:r>
            <a:r>
              <a:rPr lang="en-US" sz="2000" dirty="0"/>
              <a:t>), we expect 200x4.4 = </a:t>
            </a:r>
            <a:r>
              <a:rPr lang="en-US" sz="2000" b="1" dirty="0"/>
              <a:t>880 jumps </a:t>
            </a:r>
            <a:r>
              <a:rPr lang="en-US" sz="2000" dirty="0"/>
              <a:t>for each single magnet</a:t>
            </a:r>
          </a:p>
          <a:p>
            <a:pPr lvl="1"/>
            <a:r>
              <a:rPr lang="en-US" sz="2000" dirty="0"/>
              <a:t>Number of fills in </a:t>
            </a:r>
            <a:r>
              <a:rPr lang="en-US" sz="2000" b="1" dirty="0"/>
              <a:t>lifetime</a:t>
            </a:r>
            <a:r>
              <a:rPr lang="en-US" sz="2000" dirty="0"/>
              <a:t> of HL-LHC:</a:t>
            </a:r>
          </a:p>
          <a:p>
            <a:pPr lvl="2"/>
            <a:r>
              <a:rPr lang="en-US" sz="1600" dirty="0"/>
              <a:t>10 years x 300 fills/year = </a:t>
            </a:r>
            <a:r>
              <a:rPr lang="en-US" sz="1600" b="1" dirty="0"/>
              <a:t>3000 fills</a:t>
            </a:r>
            <a:r>
              <a:rPr lang="en-US" sz="1600" dirty="0"/>
              <a:t>. </a:t>
            </a:r>
          </a:p>
          <a:p>
            <a:pPr lvl="2"/>
            <a:r>
              <a:rPr lang="en-US" sz="1600" b="1" dirty="0"/>
              <a:t>Total number of events/magnet = 2.64x10</a:t>
            </a:r>
            <a:r>
              <a:rPr lang="en-US" sz="1600" b="1" baseline="30000" dirty="0"/>
              <a:t>6</a:t>
            </a:r>
          </a:p>
          <a:p>
            <a:endParaRPr lang="en-US" b="1" dirty="0"/>
          </a:p>
          <a:p>
            <a:pPr lvl="2"/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FEB63-F1F0-3743-89CD-0792AAEFA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80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695E-4E63-544B-93F7-A2C9D303E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probability of concurrent jumps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746F1-9BC1-C342-A1CC-6A91693DE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At </a:t>
            </a:r>
            <a:r>
              <a:rPr lang="en-US" sz="2400" b="1" dirty="0"/>
              <a:t>a given time</a:t>
            </a:r>
            <a:r>
              <a:rPr lang="en-US" sz="2400" dirty="0"/>
              <a:t>, </a:t>
            </a:r>
            <a:r>
              <a:rPr lang="en-US" sz="2400" b="1" dirty="0"/>
              <a:t>probability</a:t>
            </a:r>
            <a:r>
              <a:rPr lang="en-US" sz="2400" dirty="0"/>
              <a:t> of a single magnet to be in a jump of a given sign is </a:t>
            </a:r>
            <a:r>
              <a:rPr lang="en-US" sz="2400" b="1" dirty="0"/>
              <a:t>¼</a:t>
            </a:r>
            <a:r>
              <a:rPr lang="en-US" sz="2400" dirty="0"/>
              <a:t>.</a:t>
            </a:r>
          </a:p>
          <a:p>
            <a:r>
              <a:rPr lang="en-US" sz="2400" dirty="0"/>
              <a:t>At a given time, probability that </a:t>
            </a:r>
            <a:r>
              <a:rPr lang="en-US" sz="2400" b="1" i="1" dirty="0"/>
              <a:t>n</a:t>
            </a:r>
            <a:r>
              <a:rPr lang="en-US" sz="2400" b="1" dirty="0"/>
              <a:t> magnets </a:t>
            </a:r>
            <a:r>
              <a:rPr lang="en-US" sz="2400" dirty="0"/>
              <a:t>are in a jump of a given sign is therefore </a:t>
            </a:r>
            <a:r>
              <a:rPr lang="en-US" sz="2400" b="1" dirty="0"/>
              <a:t>(¼)</a:t>
            </a:r>
            <a:r>
              <a:rPr lang="en-US" sz="2400" b="1" baseline="30000" dirty="0"/>
              <a:t>n</a:t>
            </a:r>
          </a:p>
          <a:p>
            <a:endParaRPr lang="en-US" sz="2400" b="1" baseline="30000" dirty="0"/>
          </a:p>
          <a:p>
            <a:r>
              <a:rPr lang="en-US" sz="2400" dirty="0"/>
              <a:t>Additional assumptions:</a:t>
            </a:r>
          </a:p>
          <a:p>
            <a:pPr lvl="1"/>
            <a:r>
              <a:rPr lang="en-US" sz="2000" b="1" dirty="0"/>
              <a:t>Assuming 1 m optics at 3 </a:t>
            </a:r>
            <a:r>
              <a:rPr lang="en-US" sz="2000" b="1" dirty="0" err="1"/>
              <a:t>TeV</a:t>
            </a:r>
            <a:r>
              <a:rPr lang="en-US" sz="2000" b="1" dirty="0"/>
              <a:t> </a:t>
            </a:r>
            <a:r>
              <a:rPr lang="en-US" sz="2000" dirty="0"/>
              <a:t>(still conservative)</a:t>
            </a:r>
          </a:p>
          <a:p>
            <a:pPr lvl="2"/>
            <a:r>
              <a:rPr lang="en-US" sz="1600" b="1" dirty="0"/>
              <a:t>need to scale optics sensitivity values by </a:t>
            </a:r>
            <a:r>
              <a:rPr lang="en-US" sz="1600" dirty="0"/>
              <a:t>sqrt(3/7) = </a:t>
            </a:r>
            <a:r>
              <a:rPr lang="en-US" sz="1600" b="1" dirty="0"/>
              <a:t>0.65</a:t>
            </a:r>
            <a:r>
              <a:rPr lang="en-US" sz="1600" dirty="0"/>
              <a:t> as beam size is then bigger, i.e. size of jump in beam sigma is smaller.</a:t>
            </a:r>
            <a:endParaRPr lang="en-US" sz="1600" b="1" dirty="0"/>
          </a:p>
          <a:p>
            <a:pPr lvl="1"/>
            <a:r>
              <a:rPr lang="en-US" sz="2000" b="1" dirty="0"/>
              <a:t>no cross-talk between magnets</a:t>
            </a:r>
          </a:p>
          <a:p>
            <a:pPr lvl="1"/>
            <a:r>
              <a:rPr lang="en-US" sz="2000" b="1" dirty="0"/>
              <a:t>all flux jump </a:t>
            </a:r>
            <a:r>
              <a:rPr lang="en-US" sz="2000" dirty="0"/>
              <a:t>of </a:t>
            </a:r>
            <a:r>
              <a:rPr lang="en-US" sz="2000" b="1" dirty="0"/>
              <a:t>0.2 units, 120 </a:t>
            </a:r>
            <a:r>
              <a:rPr lang="en-US" sz="2000" b="1" dirty="0" err="1"/>
              <a:t>ms</a:t>
            </a:r>
            <a:r>
              <a:rPr lang="en-US" sz="2000" b="1" dirty="0"/>
              <a:t> long, 4.4 isolated events/s</a:t>
            </a:r>
            <a:endParaRPr lang="en-US" sz="2000" dirty="0"/>
          </a:p>
          <a:p>
            <a:pPr lvl="1"/>
            <a:r>
              <a:rPr lang="en-US" sz="2000" b="1" dirty="0"/>
              <a:t>neglected</a:t>
            </a:r>
            <a:r>
              <a:rPr lang="en-US" sz="2000" dirty="0"/>
              <a:t> the contribution of the </a:t>
            </a:r>
            <a:r>
              <a:rPr lang="en-US" sz="2000" b="1" dirty="0"/>
              <a:t>power converters</a:t>
            </a:r>
          </a:p>
          <a:p>
            <a:pPr lvl="1"/>
            <a:r>
              <a:rPr lang="en-US" sz="2000" b="1" dirty="0"/>
              <a:t>Considering here only the horizontal plane</a:t>
            </a:r>
          </a:p>
          <a:p>
            <a:pPr lvl="1"/>
            <a:endParaRPr lang="en-US" sz="2000" b="1" dirty="0"/>
          </a:p>
          <a:p>
            <a:endParaRPr lang="en-US" sz="2400" b="1" dirty="0"/>
          </a:p>
          <a:p>
            <a:endParaRPr lang="en-US" sz="2400" b="1" baseline="300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b="1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90A46-0403-D840-9ECF-AFBFC000F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42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378F4C0-4C61-8342-A864-7F221C45D115}"/>
              </a:ext>
            </a:extLst>
          </p:cNvPr>
          <p:cNvSpPr/>
          <p:nvPr/>
        </p:nvSpPr>
        <p:spPr>
          <a:xfrm>
            <a:off x="-2192" y="5004451"/>
            <a:ext cx="9144000" cy="3687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9F4C11-978E-3545-AF36-B5AF5E62F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order estimate of cases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47D8F53-DC92-B54E-967E-B4165F9AB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085184"/>
            <a:ext cx="8363272" cy="1152128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At least </a:t>
            </a:r>
            <a:r>
              <a:rPr lang="en-US" sz="2000" b="1" dirty="0"/>
              <a:t>one event </a:t>
            </a:r>
            <a:r>
              <a:rPr lang="en-US" sz="2000" dirty="0"/>
              <a:t>of </a:t>
            </a:r>
            <a:r>
              <a:rPr lang="en-US" sz="2000" b="1" dirty="0"/>
              <a:t>~6% </a:t>
            </a:r>
            <a:r>
              <a:rPr lang="en-US" sz="2000" b="1" dirty="0" err="1"/>
              <a:t>σ</a:t>
            </a:r>
            <a:r>
              <a:rPr lang="en-US" sz="2000" b="1" baseline="-25000" dirty="0" err="1"/>
              <a:t>beam</a:t>
            </a:r>
            <a:r>
              <a:rPr lang="en-US" sz="2000" b="1" dirty="0"/>
              <a:t> jump/ramp </a:t>
            </a:r>
            <a:r>
              <a:rPr lang="en-US" sz="2000" dirty="0"/>
              <a:t>(~8% </a:t>
            </a:r>
            <a:r>
              <a:rPr lang="en-US" sz="2000" dirty="0" err="1"/>
              <a:t>σ</a:t>
            </a:r>
            <a:r>
              <a:rPr lang="en-US" sz="2000" baseline="-25000" dirty="0" err="1"/>
              <a:t>beam</a:t>
            </a:r>
            <a:r>
              <a:rPr lang="en-US" sz="2000" dirty="0"/>
              <a:t> during HL-LHC lifetime)</a:t>
            </a:r>
          </a:p>
          <a:p>
            <a:endParaRPr lang="en-US" sz="1200" dirty="0"/>
          </a:p>
          <a:p>
            <a:r>
              <a:rPr lang="en-US" sz="2000" b="1" dirty="0"/>
              <a:t>Similar in vertical/diagonal direction </a:t>
            </a:r>
            <a:r>
              <a:rPr lang="en-US" sz="2000" dirty="0"/>
              <a:t>(i.e. x3 number of “bad” events)</a:t>
            </a:r>
          </a:p>
          <a:p>
            <a:r>
              <a:rPr lang="en-US" sz="2000" b="1" dirty="0"/>
              <a:t>One can be more conservative </a:t>
            </a:r>
            <a:r>
              <a:rPr lang="en-US" sz="2000" dirty="0"/>
              <a:t>(i.e. 0.6 units jumps =&gt; up to ~20% </a:t>
            </a:r>
            <a:r>
              <a:rPr lang="en-US" sz="2000" dirty="0" err="1"/>
              <a:t>σ</a:t>
            </a:r>
            <a:r>
              <a:rPr lang="en-US" sz="2000" baseline="-25000" dirty="0" err="1"/>
              <a:t>beam</a:t>
            </a:r>
            <a:r>
              <a:rPr lang="en-US" sz="2000" dirty="0"/>
              <a:t> jumps)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CF79D-AD25-B640-87D3-E5D1D173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546124-F132-9D4F-8083-9FF153283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20" y="900000"/>
            <a:ext cx="8892480" cy="404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21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793C1-9F6B-2946-BB2B-DFCAB140E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18230-EA02-A943-948D-0B8BE62E0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91046"/>
            <a:ext cx="7920000" cy="526530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Typically, </a:t>
            </a:r>
            <a:r>
              <a:rPr lang="en-US" sz="2400" b="1" dirty="0"/>
              <a:t>a few % </a:t>
            </a:r>
            <a:r>
              <a:rPr lang="en-US" sz="2400" b="1" dirty="0" err="1"/>
              <a:t>σ</a:t>
            </a:r>
            <a:r>
              <a:rPr lang="en-US" sz="2400" b="1" baseline="-25000" dirty="0" err="1"/>
              <a:t>beam</a:t>
            </a:r>
            <a:r>
              <a:rPr lang="en-US" sz="2400" b="1" baseline="-25000" dirty="0"/>
              <a:t> </a:t>
            </a:r>
            <a:r>
              <a:rPr lang="en-US" sz="2400" b="1" dirty="0"/>
              <a:t>orbit jumps at TCPs</a:t>
            </a:r>
          </a:p>
          <a:p>
            <a:pPr lvl="1"/>
            <a:r>
              <a:rPr lang="en-US" sz="2000" dirty="0"/>
              <a:t>For </a:t>
            </a:r>
            <a:r>
              <a:rPr lang="en-US" sz="2000" b="1" dirty="0"/>
              <a:t>every ramp</a:t>
            </a:r>
            <a:r>
              <a:rPr lang="en-US" sz="2000" dirty="0"/>
              <a:t>: &gt;</a:t>
            </a:r>
            <a:r>
              <a:rPr lang="en-US" sz="2000" b="1" dirty="0"/>
              <a:t>1 case </a:t>
            </a:r>
            <a:r>
              <a:rPr lang="en-US" sz="2000" dirty="0"/>
              <a:t>with a jump up to ~</a:t>
            </a:r>
            <a:r>
              <a:rPr lang="en-US" sz="2000" b="1" dirty="0"/>
              <a:t>6% </a:t>
            </a:r>
            <a:r>
              <a:rPr lang="en-US" sz="2000" b="1" dirty="0" err="1"/>
              <a:t>σ</a:t>
            </a:r>
            <a:r>
              <a:rPr lang="en-US" sz="2000" b="1" baseline="-25000" dirty="0" err="1"/>
              <a:t>beam</a:t>
            </a:r>
            <a:endParaRPr lang="en-US" sz="2000" b="1" dirty="0"/>
          </a:p>
          <a:p>
            <a:pPr lvl="1"/>
            <a:r>
              <a:rPr lang="en-US" sz="2000" dirty="0"/>
              <a:t>During HL-LHC </a:t>
            </a:r>
            <a:r>
              <a:rPr lang="en-US" sz="2000" b="1" dirty="0"/>
              <a:t>lifetime</a:t>
            </a:r>
            <a:r>
              <a:rPr lang="en-US" sz="2000" dirty="0"/>
              <a:t>, &gt;</a:t>
            </a:r>
            <a:r>
              <a:rPr lang="en-US" sz="2000" b="1" dirty="0"/>
              <a:t>1 case </a:t>
            </a:r>
            <a:r>
              <a:rPr lang="en-US" sz="2000" dirty="0"/>
              <a:t>with a jump up to </a:t>
            </a:r>
            <a:r>
              <a:rPr lang="en-US" sz="2000" b="1" dirty="0"/>
              <a:t>~8% </a:t>
            </a:r>
            <a:r>
              <a:rPr lang="en-US" sz="2000" b="1" dirty="0" err="1"/>
              <a:t>σ</a:t>
            </a:r>
            <a:r>
              <a:rPr lang="en-US" sz="2000" b="1" baseline="-25000" dirty="0" err="1"/>
              <a:t>beam</a:t>
            </a:r>
            <a:endParaRPr lang="en-US" sz="2000" b="1" baseline="-25000" dirty="0"/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Values can be scaled up to x3 to be very conservative </a:t>
            </a:r>
          </a:p>
          <a:p>
            <a:endParaRPr lang="en-US" sz="2400" dirty="0"/>
          </a:p>
          <a:p>
            <a:r>
              <a:rPr lang="en-US" sz="2400" dirty="0"/>
              <a:t>We have </a:t>
            </a:r>
            <a:r>
              <a:rPr lang="en-US" sz="2400" b="1" dirty="0">
                <a:solidFill>
                  <a:schemeClr val="accent3"/>
                </a:solidFill>
              </a:rPr>
              <a:t>limited knowledge </a:t>
            </a:r>
            <a:r>
              <a:rPr lang="en-US" sz="2400" dirty="0"/>
              <a:t>on:</a:t>
            </a:r>
          </a:p>
          <a:p>
            <a:pPr lvl="1"/>
            <a:r>
              <a:rPr lang="en-US" sz="2000" b="1" dirty="0">
                <a:solidFill>
                  <a:schemeClr val="accent4"/>
                </a:solidFill>
              </a:rPr>
              <a:t>PC behavior </a:t>
            </a:r>
            <a:r>
              <a:rPr lang="en-US" sz="2000" dirty="0"/>
              <a:t>for </a:t>
            </a:r>
            <a:r>
              <a:rPr lang="en-US" sz="2000" b="1" dirty="0"/>
              <a:t>complex circuits </a:t>
            </a:r>
            <a:r>
              <a:rPr lang="en-US" sz="2000" dirty="0"/>
              <a:t>like the triplet</a:t>
            </a:r>
          </a:p>
          <a:p>
            <a:pPr lvl="1"/>
            <a:r>
              <a:rPr lang="en-US" sz="2000" b="1" dirty="0">
                <a:solidFill>
                  <a:schemeClr val="accent4"/>
                </a:solidFill>
              </a:rPr>
              <a:t>Amplitude of B</a:t>
            </a:r>
            <a:r>
              <a:rPr lang="en-US" sz="2000" b="1" baseline="-25000" dirty="0">
                <a:solidFill>
                  <a:schemeClr val="accent4"/>
                </a:solidFill>
              </a:rPr>
              <a:t>0</a:t>
            </a:r>
            <a:r>
              <a:rPr lang="en-US" sz="2000" b="1" dirty="0">
                <a:solidFill>
                  <a:schemeClr val="accent4"/>
                </a:solidFill>
              </a:rPr>
              <a:t> jump </a:t>
            </a:r>
            <a:r>
              <a:rPr lang="en-US" sz="2000" dirty="0"/>
              <a:t>in a </a:t>
            </a:r>
            <a:r>
              <a:rPr lang="en-US" sz="2000" b="1" dirty="0"/>
              <a:t>quadrupole</a:t>
            </a:r>
            <a:r>
              <a:rPr lang="en-US" sz="2000" dirty="0"/>
              <a:t> magnet</a:t>
            </a:r>
          </a:p>
          <a:p>
            <a:endParaRPr lang="en-US" sz="2400" b="1" dirty="0"/>
          </a:p>
          <a:p>
            <a:r>
              <a:rPr lang="en-US" sz="2400" b="1" dirty="0"/>
              <a:t>Run3</a:t>
            </a:r>
            <a:r>
              <a:rPr lang="en-US" sz="2400" dirty="0"/>
              <a:t> will be </a:t>
            </a:r>
            <a:r>
              <a:rPr lang="en-US" sz="2400" b="1" dirty="0"/>
              <a:t>fundamental</a:t>
            </a:r>
            <a:r>
              <a:rPr lang="en-US" sz="2400" dirty="0"/>
              <a:t> to collect more data from 11T:</a:t>
            </a:r>
          </a:p>
          <a:p>
            <a:pPr lvl="1"/>
            <a:r>
              <a:rPr lang="en-US" sz="2000" dirty="0"/>
              <a:t>Firing </a:t>
            </a:r>
            <a:r>
              <a:rPr lang="en-US" sz="2000" b="1" dirty="0"/>
              <a:t>6k-turn-by-turn BPM data </a:t>
            </a:r>
            <a:r>
              <a:rPr lang="en-US" sz="2000" dirty="0"/>
              <a:t>every “second” </a:t>
            </a:r>
          </a:p>
          <a:p>
            <a:pPr lvl="1"/>
            <a:r>
              <a:rPr lang="en-US" sz="2000" b="1" dirty="0"/>
              <a:t>ADT</a:t>
            </a:r>
            <a:r>
              <a:rPr lang="en-US" sz="2000" dirty="0"/>
              <a:t> spectra </a:t>
            </a:r>
          </a:p>
          <a:p>
            <a:pPr lvl="1"/>
            <a:r>
              <a:rPr lang="en-US" sz="2000" b="1" dirty="0"/>
              <a:t>BPM</a:t>
            </a:r>
            <a:r>
              <a:rPr lang="en-US" sz="2000" dirty="0"/>
              <a:t> 25Hz </a:t>
            </a:r>
            <a:r>
              <a:rPr lang="en-US" sz="2000" dirty="0" err="1"/>
              <a:t>rms</a:t>
            </a:r>
            <a:r>
              <a:rPr lang="en-US" sz="2000" dirty="0"/>
              <a:t> data</a:t>
            </a:r>
          </a:p>
          <a:p>
            <a:pPr lvl="1"/>
            <a:r>
              <a:rPr lang="en-US" sz="2000" i="1" dirty="0"/>
              <a:t>Other signals</a:t>
            </a:r>
            <a:r>
              <a:rPr lang="en-US" sz="2000" dirty="0"/>
              <a:t>? </a:t>
            </a:r>
            <a:r>
              <a:rPr lang="en-US" sz="2000" i="1" dirty="0"/>
              <a:t>BLM data</a:t>
            </a:r>
            <a:r>
              <a:rPr lang="en-US" sz="2000" dirty="0"/>
              <a:t>?</a:t>
            </a:r>
          </a:p>
          <a:p>
            <a:r>
              <a:rPr lang="en-US" sz="2400" b="1" dirty="0"/>
              <a:t>String tests </a:t>
            </a:r>
            <a:r>
              <a:rPr lang="en-US" sz="2400" dirty="0"/>
              <a:t>could be another place where </a:t>
            </a:r>
            <a:r>
              <a:rPr lang="en-US" sz="2400" b="1" dirty="0"/>
              <a:t>to learn more.</a:t>
            </a:r>
            <a:r>
              <a:rPr lang="en-US" sz="2000" b="1" dirty="0"/>
              <a:t> 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C5E08-16EA-A948-BC8E-6627D1D1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4778D-9A15-464C-B98E-50A72A6D8EBF}"/>
              </a:ext>
            </a:extLst>
          </p:cNvPr>
          <p:cNvSpPr txBox="1"/>
          <p:nvPr/>
        </p:nvSpPr>
        <p:spPr>
          <a:xfrm>
            <a:off x="2992080" y="6495299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Thank you for your attention and comments!</a:t>
            </a:r>
          </a:p>
        </p:txBody>
      </p:sp>
    </p:spTree>
    <p:extLst>
      <p:ext uri="{BB962C8B-B14F-4D97-AF65-F5344CB8AC3E}">
        <p14:creationId xmlns:p14="http://schemas.microsoft.com/office/powerpoint/2010/main" val="94527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62480</TotalTime>
  <Words>999</Words>
  <Application>Microsoft Macintosh PowerPoint</Application>
  <PresentationFormat>On-screen Show (4:3)</PresentationFormat>
  <Paragraphs>125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Mangal</vt:lpstr>
      <vt:lpstr>Wingdings</vt:lpstr>
      <vt:lpstr>Thème Office</vt:lpstr>
      <vt:lpstr>Revisiting flux jumps impact on orbit</vt:lpstr>
      <vt:lpstr>When do we expect Flux Jumps?</vt:lpstr>
      <vt:lpstr>How fast/long?</vt:lpstr>
      <vt:lpstr>How intense?</vt:lpstr>
      <vt:lpstr>Impact of flux jump on orbit at TCPs</vt:lpstr>
      <vt:lpstr>Some numbers</vt:lpstr>
      <vt:lpstr>Some probability of concurrent jumps</vt:lpstr>
      <vt:lpstr>First order estimate of cases</vt:lpstr>
      <vt:lpstr>Conclusions</vt:lpstr>
      <vt:lpstr>Backup</vt:lpstr>
      <vt:lpstr>Impact of quads @TCP @1m beta* @7TeV @295 urad crossing</vt:lpstr>
      <vt:lpstr>Impact of 11T @TCP @1m beta* @7TeV</vt:lpstr>
      <vt:lpstr>More complicated: diagonal kick + PC effect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1304</cp:revision>
  <cp:lastPrinted>2018-04-16T08:00:54Z</cp:lastPrinted>
  <dcterms:created xsi:type="dcterms:W3CDTF">2016-01-11T14:38:10Z</dcterms:created>
  <dcterms:modified xsi:type="dcterms:W3CDTF">2020-02-18T07:57:41Z</dcterms:modified>
</cp:coreProperties>
</file>