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750" r:id="rId3"/>
    <p:sldId id="751" r:id="rId4"/>
    <p:sldId id="748" r:id="rId5"/>
    <p:sldId id="749" r:id="rId6"/>
    <p:sldId id="758" r:id="rId7"/>
    <p:sldId id="759" r:id="rId8"/>
    <p:sldId id="753" r:id="rId9"/>
    <p:sldId id="754" r:id="rId10"/>
    <p:sldId id="755" r:id="rId11"/>
    <p:sldId id="756" r:id="rId12"/>
    <p:sldId id="76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AEA9"/>
    <a:srgbClr val="E2246C"/>
    <a:srgbClr val="7D00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27" autoAdjust="0"/>
    <p:restoredTop sz="99850" autoAdjust="0"/>
  </p:normalViewPr>
  <p:slideViewPr>
    <p:cSldViewPr snapToGrid="0" snapToObjects="1">
      <p:cViewPr varScale="1">
        <p:scale>
          <a:sx n="112" d="100"/>
          <a:sy n="112" d="100"/>
        </p:scale>
        <p:origin x="-11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-193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637A2-0CB2-2E4E-8719-AE06C58428F4}" type="datetimeFigureOut">
              <a:rPr lang="en-US" smtClean="0"/>
              <a:t>21.01.20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324BA-DE2D-1E41-87E1-85AC2C94E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174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DD07A-CD3B-A44C-B12F-FEA21F8C572C}" type="datetimeFigureOut">
              <a:rPr lang="en-US" smtClean="0"/>
              <a:t>21.01.20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365AB-B789-7F43-B26E-2149D3DDD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359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/>
              <a:t>Electron cloud meeting 17.07.2017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98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E02F0-EA4A-6E4B-9930-4D12CF8EC515}" type="datetime1">
              <a:rPr lang="en-US" smtClean="0"/>
              <a:t>21.01.20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17.07.2017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9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13D7-40F5-6143-9BD7-CA31E67312F4}" type="datetime1">
              <a:rPr lang="en-US" smtClean="0"/>
              <a:t>21.01.20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17.07.2017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700"/>
            </a:lvl1pPr>
            <a:lvl2pPr>
              <a:defRPr sz="1700"/>
            </a:lvl2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2B8C2-218B-DC44-A861-62511AFC3BD2}" type="datetime1">
              <a:rPr lang="en-US" smtClean="0"/>
              <a:t>21.01.20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17.07.2017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2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D95D6-F3DA-A440-96B1-50014E97712C}" type="datetime1">
              <a:rPr lang="en-US" smtClean="0"/>
              <a:t>21.01.20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17.07.2017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6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EB1BD-C6C8-C440-A401-290334B07032}" type="datetime1">
              <a:rPr lang="en-US" smtClean="0"/>
              <a:t>21.01.20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17.07.2017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3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1D855-15BF-4A4F-81B0-B7650A289231}" type="datetime1">
              <a:rPr lang="en-US" smtClean="0"/>
              <a:t>21.01.20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17.07.2017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24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0885-E95A-C34F-A77D-B4C4350C6669}" type="datetime1">
              <a:rPr lang="en-US" smtClean="0"/>
              <a:t>21.01.20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17.07.2017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1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594F-7086-384A-8ACF-258C4D5AE18F}" type="datetime1">
              <a:rPr lang="en-US" smtClean="0"/>
              <a:t>21.01.20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17.07.2017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0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D9023-7C88-6446-96AC-9ED93C6A7990}" type="datetime1">
              <a:rPr lang="en-US" smtClean="0"/>
              <a:t>21.01.20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17.07.2017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2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5DD08-41F4-C44C-90BA-B0B7FA920935}" type="datetime1">
              <a:rPr lang="en-US" smtClean="0"/>
              <a:t>21.01.20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17.07.2017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6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75251"/>
            <a:ext cx="8229600" cy="509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05566"/>
            <a:ext cx="8229600" cy="5220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33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79207-16FE-124E-A159-AC571AE46426}" type="datetime1">
              <a:rPr lang="en-US" smtClean="0"/>
              <a:t>21.01.20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336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Electron cloud meeting 17.07.2017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35304" y="6433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58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5972" y="2434380"/>
            <a:ext cx="8132057" cy="1470025"/>
          </a:xfrm>
        </p:spPr>
        <p:txBody>
          <a:bodyPr>
            <a:noAutofit/>
          </a:bodyPr>
          <a:lstStyle/>
          <a:p>
            <a:r>
              <a:rPr lang="en-GB" sz="2800" b="1" dirty="0" err="1" smtClean="0"/>
              <a:t>PyHEADTAIL</a:t>
            </a:r>
            <a:r>
              <a:rPr lang="en-GB" sz="2800" b="1" dirty="0" smtClean="0"/>
              <a:t> </a:t>
            </a:r>
            <a:br>
              <a:rPr lang="en-GB" sz="2800" b="1" dirty="0" smtClean="0"/>
            </a:br>
            <a:r>
              <a:rPr lang="en-GB" sz="2800" b="1" dirty="0" smtClean="0"/>
              <a:t>centroid offset </a:t>
            </a:r>
            <a:r>
              <a:rPr lang="en-GB" sz="2800" b="1" dirty="0" err="1" smtClean="0"/>
              <a:t>vs</a:t>
            </a:r>
            <a:r>
              <a:rPr lang="en-GB" sz="2800" b="1" dirty="0" smtClean="0"/>
              <a:t> number of macro-particles</a:t>
            </a:r>
            <a:endParaRPr lang="en-US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3175" y="3904405"/>
            <a:ext cx="8230498" cy="952591"/>
          </a:xfrm>
        </p:spPr>
        <p:txBody>
          <a:bodyPr>
            <a:normAutofit lnSpcReduction="10000"/>
          </a:bodyPr>
          <a:lstStyle/>
          <a:p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L. Mether and G. </a:t>
            </a:r>
            <a:r>
              <a:rPr lang="en-US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Iadarola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Acknowledgements: 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K. Li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N. </a:t>
            </a:r>
            <a:r>
              <a:rPr lang="en-US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Mounet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G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Rumolo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2225" y="5469690"/>
            <a:ext cx="5879551" cy="1152195"/>
          </a:xfrm>
        </p:spPr>
        <p:txBody>
          <a:bodyPr/>
          <a:lstStyle/>
          <a:p>
            <a:r>
              <a:rPr lang="en-GB" sz="1600" dirty="0" smtClean="0">
                <a:solidFill>
                  <a:schemeClr val="tx2"/>
                </a:solidFill>
              </a:rPr>
              <a:t>HSC </a:t>
            </a:r>
            <a:r>
              <a:rPr lang="en-GB" sz="1600" dirty="0">
                <a:solidFill>
                  <a:schemeClr val="tx2"/>
                </a:solidFill>
              </a:rPr>
              <a:t>meeting</a:t>
            </a:r>
            <a:r>
              <a:rPr lang="en-US" sz="1600" dirty="0">
                <a:solidFill>
                  <a:schemeClr val="tx2"/>
                </a:solidFill>
                <a:latin typeface="Calibri Light"/>
                <a:cs typeface="Calibri Light"/>
              </a:rPr>
              <a:t/>
            </a:r>
            <a:br>
              <a:rPr lang="en-US" sz="1600" dirty="0">
                <a:solidFill>
                  <a:schemeClr val="tx2"/>
                </a:solidFill>
                <a:latin typeface="Calibri Light"/>
                <a:cs typeface="Calibri Light"/>
              </a:rPr>
            </a:br>
            <a:r>
              <a:rPr lang="en-US" sz="1600" dirty="0" smtClean="0">
                <a:solidFill>
                  <a:schemeClr val="tx2"/>
                </a:solidFill>
                <a:latin typeface="Calibri Light"/>
                <a:cs typeface="Calibri Light"/>
              </a:rPr>
              <a:t>27</a:t>
            </a:r>
            <a:r>
              <a:rPr lang="en-US" sz="1600" dirty="0" smtClean="0">
                <a:solidFill>
                  <a:schemeClr val="tx2"/>
                </a:solidFill>
                <a:latin typeface="Calibri Light"/>
                <a:cs typeface="Calibri Light"/>
              </a:rPr>
              <a:t> January, 2020</a:t>
            </a:r>
            <a:endParaRPr lang="en-US" sz="1600" dirty="0">
              <a:solidFill>
                <a:schemeClr val="tx2"/>
              </a:solidFill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858108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bunch centroid offsets are in agreement with the statistical expectations for </a:t>
            </a:r>
            <a:r>
              <a:rPr lang="en-GB" dirty="0" smtClean="0"/>
              <a:t>the number of </a:t>
            </a:r>
            <a:r>
              <a:rPr lang="en-GB" dirty="0" err="1" smtClean="0"/>
              <a:t>macroparticles</a:t>
            </a:r>
            <a:r>
              <a:rPr lang="en-GB" dirty="0" smtClean="0"/>
              <a:t> used in the simulations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to </a:t>
            </a:r>
            <a:r>
              <a:rPr lang="en-GB" dirty="0"/>
              <a:t>the theoretically estimated standard error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 descr="Centroid_vs_standard_error_N10000_k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54" y="1490448"/>
            <a:ext cx="8238672" cy="49432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65924" y="1801088"/>
            <a:ext cx="7132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# MPs = 1e4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2905938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bunch centroid offsets are in agreement with the statistical expectations for the number of </a:t>
            </a:r>
            <a:r>
              <a:rPr lang="en-GB" dirty="0" err="1"/>
              <a:t>macroparticles</a:t>
            </a:r>
            <a:r>
              <a:rPr lang="en-GB" dirty="0"/>
              <a:t> used in the simulations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54" y="1490448"/>
            <a:ext cx="8238671" cy="49432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65924" y="1801088"/>
            <a:ext cx="7132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# MPs = 1e4</a:t>
            </a:r>
            <a:endParaRPr lang="en-GB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365740" y="2123277"/>
            <a:ext cx="49957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2"/>
                </a:solidFill>
              </a:rPr>
              <a:t>Zoomed with more turns</a:t>
            </a:r>
            <a:endParaRPr lang="en-GB" sz="1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04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bunch centroid offsets are in agreement with the statistical expectations for the number of </a:t>
            </a:r>
            <a:r>
              <a:rPr lang="en-GB" dirty="0" err="1"/>
              <a:t>macroparticles</a:t>
            </a:r>
            <a:r>
              <a:rPr lang="en-GB" dirty="0"/>
              <a:t> used in the simulations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54" y="1490448"/>
            <a:ext cx="8238671" cy="49432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65924" y="1801088"/>
            <a:ext cx="7132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# MPs = 1e6</a:t>
            </a:r>
            <a:endParaRPr lang="en-GB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365740" y="2123277"/>
            <a:ext cx="49957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2"/>
                </a:solidFill>
              </a:rPr>
              <a:t>Zoomed with more turns</a:t>
            </a:r>
            <a:endParaRPr lang="en-GB" sz="1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406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At the previous section meeting Nicolas presented a comparison between theory and </a:t>
            </a:r>
            <a:r>
              <a:rPr lang="en-GB" dirty="0" err="1" smtClean="0"/>
              <a:t>PyHEADTAIL</a:t>
            </a:r>
            <a:r>
              <a:rPr lang="en-GB" dirty="0" smtClean="0"/>
              <a:t> simulations 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In some cases he found an oscillating behaviour in the extent of the bunch centroid offset, “blobs”, with amplitude depending on the number of bunch </a:t>
            </a:r>
            <a:r>
              <a:rPr lang="en-GB" dirty="0" err="1" smtClean="0"/>
              <a:t>macroparticles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" t="8889" r="8333" b="3333"/>
          <a:stretch/>
        </p:blipFill>
        <p:spPr>
          <a:xfrm>
            <a:off x="1853570" y="2855721"/>
            <a:ext cx="5081734" cy="3717194"/>
          </a:xfrm>
          <a:prstGeom prst="rect">
            <a:avLst/>
          </a:prstGeom>
        </p:spPr>
      </p:pic>
      <p:sp>
        <p:nvSpPr>
          <p:cNvPr id="8" name="Oval Callout 7"/>
          <p:cNvSpPr/>
          <p:nvPr/>
        </p:nvSpPr>
        <p:spPr>
          <a:xfrm>
            <a:off x="6631267" y="3364014"/>
            <a:ext cx="2064452" cy="886553"/>
          </a:xfrm>
          <a:prstGeom prst="wedgeEllipseCallout">
            <a:avLst/>
          </a:prstGeom>
          <a:solidFill>
            <a:schemeClr val="accent6">
              <a:lumMod val="20000"/>
              <a:lumOff val="80000"/>
            </a:schemeClr>
          </a:solidFill>
          <a:ln w="28575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What is causing these blobs?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1" name="Oval Callout 10"/>
          <p:cNvSpPr/>
          <p:nvPr/>
        </p:nvSpPr>
        <p:spPr>
          <a:xfrm flipH="1">
            <a:off x="136076" y="3129899"/>
            <a:ext cx="2181463" cy="1198033"/>
          </a:xfrm>
          <a:prstGeom prst="wedgeEllipseCallout">
            <a:avLst/>
          </a:prstGeom>
          <a:solidFill>
            <a:schemeClr val="accent3">
              <a:lumMod val="20000"/>
              <a:lumOff val="80000"/>
            </a:schemeClr>
          </a:solidFill>
          <a:ln w="28575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Is the amplitude of the blobs reasonable?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2" name="Oval Callout 11"/>
          <p:cNvSpPr/>
          <p:nvPr/>
        </p:nvSpPr>
        <p:spPr>
          <a:xfrm>
            <a:off x="4898720" y="4910316"/>
            <a:ext cx="2526637" cy="1068942"/>
          </a:xfrm>
          <a:prstGeom prst="wedgeEllipseCallout">
            <a:avLst/>
          </a:prstGeom>
          <a:solidFill>
            <a:schemeClr val="accent2">
              <a:lumMod val="20000"/>
              <a:lumOff val="80000"/>
            </a:schemeClr>
          </a:solidFill>
          <a:ln w="28575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Or is there an issue in </a:t>
            </a:r>
            <a:r>
              <a:rPr lang="en-GB" sz="1600" dirty="0" err="1" smtClean="0">
                <a:solidFill>
                  <a:schemeClr val="tx1"/>
                </a:solidFill>
              </a:rPr>
              <a:t>PyHEADTAIL</a:t>
            </a:r>
            <a:r>
              <a:rPr lang="en-GB" sz="1600" dirty="0" smtClean="0">
                <a:solidFill>
                  <a:schemeClr val="tx1"/>
                </a:solidFill>
              </a:rPr>
              <a:t>?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83380" y="2663764"/>
            <a:ext cx="43204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Wake field + amplitude detuning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4184129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Nicolas’ test case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 “</a:t>
            </a:r>
            <a:r>
              <a:rPr lang="en-GB" dirty="0"/>
              <a:t>crêpe” </a:t>
            </a:r>
            <a:r>
              <a:rPr lang="en-GB" dirty="0" smtClean="0"/>
              <a:t>bunch, </a:t>
            </a:r>
            <a:r>
              <a:rPr lang="en-GB" dirty="0"/>
              <a:t>with zero </a:t>
            </a:r>
            <a:r>
              <a:rPr lang="en-GB" dirty="0" smtClean="0"/>
              <a:t>length (no longitudinal motion or chromaticity)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The bunch was tracked transversely (smooth approximation) in the presence of</a:t>
            </a:r>
          </a:p>
          <a:p>
            <a:pPr lvl="1"/>
            <a:r>
              <a:rPr lang="en-GB" dirty="0" smtClean="0"/>
              <a:t>A wake field and amplitude detuning</a:t>
            </a:r>
          </a:p>
          <a:p>
            <a:pPr lvl="1"/>
            <a:r>
              <a:rPr lang="en-GB" dirty="0" smtClean="0"/>
              <a:t>A wake field without </a:t>
            </a:r>
            <a:r>
              <a:rPr lang="en-GB" dirty="0"/>
              <a:t>amplitude detuning</a:t>
            </a:r>
          </a:p>
          <a:p>
            <a:pPr lvl="1"/>
            <a:r>
              <a:rPr lang="en-GB" dirty="0" smtClean="0"/>
              <a:t>Amplitude detuning without a wake field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658479" y="2034837"/>
            <a:ext cx="2902947" cy="584776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Blobs were observed for the cases with detuning </a:t>
            </a:r>
            <a:endParaRPr lang="en-GB" sz="1600" dirty="0"/>
          </a:p>
        </p:txBody>
      </p:sp>
      <p:cxnSp>
        <p:nvCxnSpPr>
          <p:cNvPr id="7" name="Straight Arrow Connector 6"/>
          <p:cNvCxnSpPr>
            <a:stCxn id="5" idx="1"/>
          </p:cNvCxnSpPr>
          <p:nvPr/>
        </p:nvCxnSpPr>
        <p:spPr>
          <a:xfrm flipH="1" flipV="1">
            <a:off x="5012120" y="2034837"/>
            <a:ext cx="646359" cy="292388"/>
          </a:xfrm>
          <a:prstGeom prst="straightConnector1">
            <a:avLst/>
          </a:prstGeom>
          <a:ln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012120" y="2342553"/>
            <a:ext cx="646359" cy="292388"/>
          </a:xfrm>
          <a:prstGeom prst="straightConnector1">
            <a:avLst/>
          </a:prstGeom>
          <a:ln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4" t="8889" r="8333" b="3333"/>
          <a:stretch/>
        </p:blipFill>
        <p:spPr>
          <a:xfrm>
            <a:off x="1837021" y="3190794"/>
            <a:ext cx="4978101" cy="360798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483380" y="3014225"/>
            <a:ext cx="43204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Only amplitude detuning</a:t>
            </a:r>
            <a:endParaRPr lang="en-GB" sz="1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55144" y="3445112"/>
            <a:ext cx="1481878" cy="830997"/>
          </a:xfrm>
          <a:prstGeom prst="rect">
            <a:avLst/>
          </a:prstGeom>
          <a:noFill/>
          <a:ln w="19050" cmpd="sng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An initial kick was given to the bunch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269679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Nicolas’ test case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Nicolas provided us his simulation script and some figures for different numbers of bunch </a:t>
            </a:r>
            <a:r>
              <a:rPr lang="en-GB" dirty="0" err="1" smtClean="0"/>
              <a:t>macroparticles</a:t>
            </a:r>
            <a:r>
              <a:rPr lang="en-GB" dirty="0" smtClean="0"/>
              <a:t> (MPs)</a:t>
            </a:r>
          </a:p>
          <a:p>
            <a:endParaRPr lang="en-GB" dirty="0" smtClean="0"/>
          </a:p>
          <a:p>
            <a:r>
              <a:rPr lang="en-GB" dirty="0" smtClean="0"/>
              <a:t>The scaling of the blob sizes with number of MPs is evident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88001" y="2019938"/>
            <a:ext cx="6767999" cy="4751999"/>
            <a:chOff x="864480" y="1883858"/>
            <a:chExt cx="6767999" cy="4751999"/>
          </a:xfrm>
        </p:grpSpPr>
        <p:pic>
          <p:nvPicPr>
            <p:cNvPr id="5" name="Picture 4" descr="PyHEADTAIL_nowake_onlydetuning_nolongitudinal_1e4MP.png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35" t="13345" r="10355" b="11665"/>
            <a:stretch/>
          </p:blipFill>
          <p:spPr>
            <a:xfrm>
              <a:off x="1782773" y="2481637"/>
              <a:ext cx="5152531" cy="3644527"/>
            </a:xfrm>
            <a:prstGeom prst="rect">
              <a:avLst/>
            </a:prstGeom>
          </p:spPr>
        </p:pic>
        <p:pic>
          <p:nvPicPr>
            <p:cNvPr id="7" name="Picture 6" descr="PyHEADTAIL_nowake_onlydetuning_nolongitudinal_1e5MP.png"/>
            <p:cNvPicPr>
              <a:picLocks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40" t="12693" r="10430" b="10613"/>
            <a:stretch/>
          </p:blipFill>
          <p:spPr>
            <a:xfrm>
              <a:off x="1782773" y="2481637"/>
              <a:ext cx="5152531" cy="3644527"/>
            </a:xfrm>
            <a:prstGeom prst="rect">
              <a:avLst/>
            </a:prstGeom>
          </p:spPr>
        </p:pic>
        <p:pic>
          <p:nvPicPr>
            <p:cNvPr id="8" name="Picture 7" descr="PyHEADTAIL_nowake_onlydetuning_nolongitudinal_1e6MP.png"/>
            <p:cNvPicPr>
              <a:picLocks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480" y="1883858"/>
              <a:ext cx="6767999" cy="4751999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771880" y="2562892"/>
              <a:ext cx="1088605" cy="923330"/>
            </a:xfrm>
            <a:prstGeom prst="rect">
              <a:avLst/>
            </a:prstGeom>
            <a:solidFill>
              <a:schemeClr val="bg1"/>
            </a:solidFill>
            <a:ln w="9525" cmpd="sng"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Calibri Light"/>
                  <a:cs typeface="Calibri Light"/>
                </a:rPr>
                <a:t>×</a:t>
              </a:r>
              <a:r>
                <a:rPr lang="en-GB" dirty="0"/>
                <a:t> </a:t>
              </a:r>
              <a:r>
                <a:rPr lang="en-GB" dirty="0" smtClean="0"/>
                <a:t> </a:t>
              </a:r>
              <a:r>
                <a:rPr lang="en-GB" sz="1400" dirty="0" smtClean="0"/>
                <a:t>1e4 MPs</a:t>
              </a:r>
            </a:p>
            <a:p>
              <a:r>
                <a:rPr lang="en-GB" dirty="0" smtClean="0">
                  <a:solidFill>
                    <a:schemeClr val="accent3"/>
                  </a:solidFill>
                  <a:latin typeface="Calibri Light"/>
                  <a:cs typeface="Calibri Light"/>
                </a:rPr>
                <a:t>×</a:t>
              </a:r>
              <a:r>
                <a:rPr lang="en-GB" dirty="0"/>
                <a:t> </a:t>
              </a:r>
              <a:r>
                <a:rPr lang="en-GB" dirty="0" smtClean="0"/>
                <a:t> </a:t>
              </a:r>
              <a:r>
                <a:rPr lang="en-GB" sz="1400" dirty="0" smtClean="0"/>
                <a:t>1e5 </a:t>
              </a:r>
              <a:r>
                <a:rPr lang="en-GB" sz="1400" dirty="0"/>
                <a:t>MPs</a:t>
              </a:r>
            </a:p>
            <a:p>
              <a:r>
                <a:rPr lang="en-GB" dirty="0" smtClean="0">
                  <a:solidFill>
                    <a:schemeClr val="accent1"/>
                  </a:solidFill>
                  <a:latin typeface="Calibri Light"/>
                  <a:cs typeface="Calibri Light"/>
                </a:rPr>
                <a:t>×</a:t>
              </a:r>
              <a:r>
                <a:rPr lang="en-GB" dirty="0" smtClean="0"/>
                <a:t>  </a:t>
              </a:r>
              <a:r>
                <a:rPr lang="en-GB" sz="1400" dirty="0" smtClean="0"/>
                <a:t>1e6 MPs</a:t>
              </a:r>
              <a:endParaRPr lang="en-GB" sz="14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052475" y="2296325"/>
            <a:ext cx="5206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Only amplitude detuning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400698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causes the blobs?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An oscillating amplitude of the centroid offset is clearly correlated with amplitude detuning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5</a:t>
            </a:fld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622384" y="1670154"/>
            <a:ext cx="7740000" cy="2486424"/>
            <a:chOff x="701646" y="1851594"/>
            <a:chExt cx="7740000" cy="2486424"/>
          </a:xfrm>
        </p:grpSpPr>
        <p:grpSp>
          <p:nvGrpSpPr>
            <p:cNvPr id="16" name="Group 15"/>
            <p:cNvGrpSpPr/>
            <p:nvPr/>
          </p:nvGrpSpPr>
          <p:grpSpPr>
            <a:xfrm>
              <a:off x="701646" y="2014511"/>
              <a:ext cx="7740000" cy="2323507"/>
              <a:chOff x="702118" y="1922713"/>
              <a:chExt cx="7740000" cy="2323507"/>
            </a:xfrm>
          </p:grpSpPr>
          <p:pic>
            <p:nvPicPr>
              <p:cNvPr id="13" name="Picture 12" descr="Centroid_det0_N10000_k0.pn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4919" b="35046"/>
              <a:stretch/>
            </p:blipFill>
            <p:spPr>
              <a:xfrm>
                <a:off x="702118" y="2234024"/>
                <a:ext cx="7740000" cy="1394847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533" t="86463"/>
              <a:stretch/>
            </p:blipFill>
            <p:spPr>
              <a:xfrm>
                <a:off x="1439720" y="3617531"/>
                <a:ext cx="7002398" cy="628689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532" t="9034" b="84236"/>
              <a:stretch/>
            </p:blipFill>
            <p:spPr>
              <a:xfrm>
                <a:off x="1439720" y="1922713"/>
                <a:ext cx="7002398" cy="312550"/>
              </a:xfrm>
              <a:prstGeom prst="rect">
                <a:avLst/>
              </a:prstGeom>
            </p:spPr>
          </p:pic>
        </p:grpSp>
        <p:sp>
          <p:nvSpPr>
            <p:cNvPr id="17" name="TextBox 16"/>
            <p:cNvSpPr txBox="1"/>
            <p:nvPr/>
          </p:nvSpPr>
          <p:spPr>
            <a:xfrm>
              <a:off x="1519511" y="1851594"/>
              <a:ext cx="66903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Only transverse tracking</a:t>
              </a:r>
              <a:endParaRPr lang="en-GB" sz="1400" b="1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22266" y="4138769"/>
            <a:ext cx="7740236" cy="2647496"/>
            <a:chOff x="701646" y="4184129"/>
            <a:chExt cx="7740236" cy="2647496"/>
          </a:xfrm>
        </p:grpSpPr>
        <p:grpSp>
          <p:nvGrpSpPr>
            <p:cNvPr id="12" name="Group 11"/>
            <p:cNvGrpSpPr/>
            <p:nvPr/>
          </p:nvGrpSpPr>
          <p:grpSpPr>
            <a:xfrm>
              <a:off x="701646" y="4338018"/>
              <a:ext cx="7740236" cy="2493607"/>
              <a:chOff x="701882" y="3430655"/>
              <a:chExt cx="7740236" cy="2493607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3453" b="32117"/>
              <a:stretch/>
            </p:blipFill>
            <p:spPr>
              <a:xfrm>
                <a:off x="701882" y="3708253"/>
                <a:ext cx="7740236" cy="1598971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533" t="86463"/>
              <a:stretch/>
            </p:blipFill>
            <p:spPr>
              <a:xfrm>
                <a:off x="1439720" y="5295573"/>
                <a:ext cx="7002398" cy="628689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532" t="9034" b="84236"/>
              <a:stretch/>
            </p:blipFill>
            <p:spPr>
              <a:xfrm>
                <a:off x="1439720" y="3430655"/>
                <a:ext cx="7002398" cy="312550"/>
              </a:xfrm>
              <a:prstGeom prst="rect">
                <a:avLst/>
              </a:prstGeom>
            </p:spPr>
          </p:pic>
        </p:grpSp>
        <p:sp>
          <p:nvSpPr>
            <p:cNvPr id="18" name="TextBox 17"/>
            <p:cNvSpPr txBox="1"/>
            <p:nvPr/>
          </p:nvSpPr>
          <p:spPr>
            <a:xfrm>
              <a:off x="1519511" y="4184129"/>
              <a:ext cx="66903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Transverse tracking with amplitude detuning</a:t>
              </a:r>
              <a:endParaRPr lang="en-GB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67668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causes the blobs?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An oscillating amplitude of the centroid offset is </a:t>
            </a:r>
            <a:r>
              <a:rPr lang="en-GB" dirty="0" smtClean="0"/>
              <a:t>clearly correlated </a:t>
            </a:r>
            <a:r>
              <a:rPr lang="en-GB" dirty="0"/>
              <a:t>with amplitude detuning </a:t>
            </a:r>
          </a:p>
          <a:p>
            <a:pPr>
              <a:lnSpc>
                <a:spcPct val="50000"/>
              </a:lnSpc>
            </a:pPr>
            <a:endParaRPr lang="en-GB" dirty="0" smtClean="0"/>
          </a:p>
          <a:p>
            <a:r>
              <a:rPr lang="en-GB" dirty="0" smtClean="0"/>
              <a:t>Whether the bunch receives an initial kick or not is not relevant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 descr="Centroid_N10000_k1.pn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1467" y="1651470"/>
            <a:ext cx="7019999" cy="4211999"/>
          </a:xfrm>
          <a:prstGeom prst="rect">
            <a:avLst/>
          </a:prstGeom>
        </p:spPr>
      </p:pic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1750567" y="4671782"/>
            <a:ext cx="7019997" cy="2261574"/>
            <a:chOff x="701882" y="3430655"/>
            <a:chExt cx="7740236" cy="249360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453" b="32117"/>
            <a:stretch/>
          </p:blipFill>
          <p:spPr>
            <a:xfrm>
              <a:off x="701882" y="3708253"/>
              <a:ext cx="7740236" cy="1598971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33" t="86463"/>
            <a:stretch/>
          </p:blipFill>
          <p:spPr>
            <a:xfrm>
              <a:off x="1439720" y="5295573"/>
              <a:ext cx="7002398" cy="628689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32" t="9034" b="84236"/>
            <a:stretch/>
          </p:blipFill>
          <p:spPr>
            <a:xfrm>
              <a:off x="1439720" y="3430655"/>
              <a:ext cx="7002398" cy="312550"/>
            </a:xfrm>
            <a:prstGeom prst="rect">
              <a:avLst/>
            </a:prstGeom>
          </p:spPr>
        </p:pic>
      </p:grpSp>
      <p:sp>
        <p:nvSpPr>
          <p:cNvPr id="10" name="TextBox 9"/>
          <p:cNvSpPr txBox="1"/>
          <p:nvPr/>
        </p:nvSpPr>
        <p:spPr>
          <a:xfrm>
            <a:off x="2453614" y="4506520"/>
            <a:ext cx="61078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Without initial kick</a:t>
            </a:r>
            <a:endParaRPr lang="en-GB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065925" y="1869128"/>
            <a:ext cx="6089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W</a:t>
            </a:r>
            <a:r>
              <a:rPr lang="en-GB" sz="1400" b="1" dirty="0" smtClean="0"/>
              <a:t>ith initial kick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926420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numerical bunch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When we generate a numerical bunch with </a:t>
            </a:r>
            <a:r>
              <a:rPr lang="en-GB" i="1" dirty="0" smtClean="0"/>
              <a:t>N</a:t>
            </a:r>
            <a:r>
              <a:rPr lang="en-GB" dirty="0" smtClean="0"/>
              <a:t> </a:t>
            </a:r>
            <a:r>
              <a:rPr lang="en-GB" dirty="0" err="1" smtClean="0"/>
              <a:t>macroparticles</a:t>
            </a:r>
            <a:r>
              <a:rPr lang="en-GB" dirty="0" smtClean="0"/>
              <a:t>, we are creating a sample of the real bunch population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 descr="gaussia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402" y="2256704"/>
            <a:ext cx="4998720" cy="34229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20568" y="2449487"/>
            <a:ext cx="3005004" cy="156966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In our particular case, for each transverse </a:t>
            </a:r>
            <a:r>
              <a:rPr lang="en-GB" sz="1600" dirty="0" smtClean="0"/>
              <a:t>phase space coordinate</a:t>
            </a:r>
            <a:r>
              <a:rPr lang="en-GB" sz="1600" dirty="0"/>
              <a:t>, we assume that the real </a:t>
            </a:r>
            <a:r>
              <a:rPr lang="en-GB" sz="1600" dirty="0" smtClean="0"/>
              <a:t>bunch population </a:t>
            </a:r>
            <a:r>
              <a:rPr lang="en-GB" sz="1600" dirty="0"/>
              <a:t>is a Gaussian with </a:t>
            </a:r>
            <a:r>
              <a:rPr lang="en-GB" sz="1600" dirty="0" smtClean="0"/>
              <a:t>mean = </a:t>
            </a:r>
            <a:r>
              <a:rPr lang="en-GB" sz="1600" dirty="0"/>
              <a:t>0 and standard deviation </a:t>
            </a:r>
            <a:r>
              <a:rPr lang="en-GB" sz="1600" dirty="0" err="1" smtClean="0"/>
              <a:t>σ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881361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standard error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Statistically, the </a:t>
            </a:r>
            <a:r>
              <a:rPr lang="en-GB" dirty="0" smtClean="0"/>
              <a:t>mean of a sample of size </a:t>
            </a:r>
            <a:r>
              <a:rPr lang="en-GB" i="1" dirty="0" smtClean="0"/>
              <a:t>N </a:t>
            </a:r>
            <a:r>
              <a:rPr lang="en-GB" dirty="0" smtClean="0"/>
              <a:t>deviates </a:t>
            </a:r>
            <a:r>
              <a:rPr lang="en-GB" dirty="0"/>
              <a:t>from the mean of the real population by the </a:t>
            </a:r>
            <a:r>
              <a:rPr lang="en-GB" i="1" dirty="0"/>
              <a:t>standard error of the </a:t>
            </a:r>
            <a:r>
              <a:rPr lang="en-GB" i="1" dirty="0" smtClean="0"/>
              <a:t>mean</a:t>
            </a:r>
            <a:r>
              <a:rPr lang="en-GB" dirty="0" smtClean="0"/>
              <a:t>:</a:t>
            </a:r>
            <a:endParaRPr lang="en-GB" dirty="0"/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</a:t>
            </a:r>
            <a:r>
              <a:rPr lang="en-GB" dirty="0" smtClean="0"/>
              <a:t>his </a:t>
            </a:r>
            <a:r>
              <a:rPr lang="en-GB" dirty="0"/>
              <a:t>is </a:t>
            </a:r>
            <a:r>
              <a:rPr lang="en-GB" dirty="0" smtClean="0"/>
              <a:t>the expected standard </a:t>
            </a:r>
            <a:r>
              <a:rPr lang="en-GB" dirty="0"/>
              <a:t>deviation of the sample mean in a collection of samples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20" y="2305347"/>
            <a:ext cx="5852160" cy="43891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3238" y="1418622"/>
            <a:ext cx="1116485" cy="53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057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with </a:t>
            </a:r>
            <a:r>
              <a:rPr lang="en-GB" dirty="0" err="1" smtClean="0"/>
              <a:t>PyHEADTAIL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Let’s consider </a:t>
            </a:r>
            <a:r>
              <a:rPr lang="en-GB" dirty="0" err="1" smtClean="0"/>
              <a:t>PyHEADTAIL</a:t>
            </a:r>
            <a:r>
              <a:rPr lang="en-GB" dirty="0" smtClean="0"/>
              <a:t> simulations with detuning for different numbers of bunch MPs</a:t>
            </a:r>
          </a:p>
          <a:p>
            <a:endParaRPr lang="en-GB" dirty="0" smtClean="0"/>
          </a:p>
          <a:p>
            <a:r>
              <a:rPr lang="en-GB" dirty="0" smtClean="0"/>
              <a:t>If we calculate the standard deviation of the bunch centroid (</a:t>
            </a:r>
            <a:r>
              <a:rPr lang="en-GB" dirty="0" err="1" smtClean="0"/>
              <a:t>ie</a:t>
            </a:r>
            <a:r>
              <a:rPr lang="en-GB" dirty="0" smtClean="0"/>
              <a:t>. the mean) </a:t>
            </a:r>
            <a:r>
              <a:rPr lang="en-GB" dirty="0"/>
              <a:t>over many </a:t>
            </a:r>
            <a:r>
              <a:rPr lang="en-GB" dirty="0" smtClean="0"/>
              <a:t>turns, it corresponds to </a:t>
            </a:r>
            <a:r>
              <a:rPr lang="en-GB" dirty="0"/>
              <a:t>the theoretically estimated standard </a:t>
            </a:r>
            <a:r>
              <a:rPr lang="en-GB" dirty="0" smtClean="0"/>
              <a:t>error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20" y="2305347"/>
            <a:ext cx="5852160" cy="43891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92613" y="3753614"/>
            <a:ext cx="3685382" cy="1077218"/>
          </a:xfrm>
          <a:prstGeom prst="rect">
            <a:avLst/>
          </a:prstGeom>
          <a:solidFill>
            <a:srgbClr val="FFFFFF"/>
          </a:solidFill>
          <a:ln w="19050" cmpd="sng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Due to the detuning, a single (numerical) bunch over many turns samples the phase space similarly to a collection of independent bunches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710124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62513</TotalTime>
  <Words>526</Words>
  <Application>Microsoft Macintosh PowerPoint</Application>
  <PresentationFormat>On-screen Show (4:3)</PresentationFormat>
  <Paragraphs>85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PyHEADTAIL  centroid offset vs number of macro-particles</vt:lpstr>
      <vt:lpstr>Introduction</vt:lpstr>
      <vt:lpstr>Nicolas’ test case</vt:lpstr>
      <vt:lpstr>Nicolas’ test case</vt:lpstr>
      <vt:lpstr>What causes the blobs?</vt:lpstr>
      <vt:lpstr>What causes the blobs?</vt:lpstr>
      <vt:lpstr>The numerical bunch</vt:lpstr>
      <vt:lpstr>The standard error</vt:lpstr>
      <vt:lpstr>Comparison with PyHEADTAIL</vt:lpstr>
      <vt:lpstr>Conclusion</vt:lpstr>
      <vt:lpstr>Conclusion</vt:lpstr>
      <vt:lpstr>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ion instability investigation</dc:title>
  <dc:creator>Lotta Mether</dc:creator>
  <cp:lastModifiedBy>Lotta Mether</cp:lastModifiedBy>
  <cp:revision>821</cp:revision>
  <dcterms:created xsi:type="dcterms:W3CDTF">2017-07-07T12:54:19Z</dcterms:created>
  <dcterms:modified xsi:type="dcterms:W3CDTF">2020-01-27T09:09:19Z</dcterms:modified>
</cp:coreProperties>
</file>