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04" r:id="rId2"/>
    <p:sldId id="300" r:id="rId3"/>
    <p:sldId id="288" r:id="rId4"/>
    <p:sldId id="665" r:id="rId5"/>
    <p:sldId id="640" r:id="rId6"/>
    <p:sldId id="654" r:id="rId7"/>
    <p:sldId id="663" r:id="rId8"/>
    <p:sldId id="655" r:id="rId9"/>
    <p:sldId id="669" r:id="rId10"/>
    <p:sldId id="656" r:id="rId11"/>
    <p:sldId id="657" r:id="rId12"/>
    <p:sldId id="666" r:id="rId13"/>
    <p:sldId id="658" r:id="rId14"/>
    <p:sldId id="659" r:id="rId15"/>
    <p:sldId id="660" r:id="rId16"/>
    <p:sldId id="667" r:id="rId17"/>
    <p:sldId id="661" r:id="rId18"/>
    <p:sldId id="662" r:id="rId19"/>
    <p:sldId id="668" r:id="rId20"/>
    <p:sldId id="303" r:id="rId21"/>
    <p:sldId id="67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52" autoAdjust="0"/>
    <p:restoredTop sz="94654"/>
  </p:normalViewPr>
  <p:slideViewPr>
    <p:cSldViewPr snapToGrid="0" snapToObjects="1">
      <p:cViewPr varScale="1">
        <p:scale>
          <a:sx n="131" d="100"/>
          <a:sy n="131" d="100"/>
        </p:scale>
        <p:origin x="32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7CAA8-139D-DA4D-9D0A-FB08A0C8463F}" type="datetimeFigureOut">
              <a:rPr lang="en-US" smtClean="0"/>
              <a:t>1/26/20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8A0F1-8692-6B4D-B2FE-A933D99D1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88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7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49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9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36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053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02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04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271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93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05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37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65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18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940D1-CC6C-4546-9086-3F5A346F13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18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96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12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01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76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27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4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3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9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0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7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5BB3-BA48-3243-ABEC-64C0EC8049F8}" type="datetimeFigureOut">
              <a:rPr lang="en-US" smtClean="0"/>
              <a:t>1/26/20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270551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88818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62794/" TargetMode="External"/><Relationship Id="rId5" Type="http://schemas.openxmlformats.org/officeDocument/2006/relationships/hyperlink" Target="https://indico.cern.ch/event/751857" TargetMode="Externa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51857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62794/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59514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59514" TargetMode="Externa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://cds.cern.ch/record/270551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ds.cern.ch/record/270551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ds.cern.ch/record/2705513" TargetMode="Externa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A235D1-322F-2F41-ADBE-7F80389D620B}"/>
              </a:ext>
            </a:extLst>
          </p:cNvPr>
          <p:cNvGrpSpPr/>
          <p:nvPr/>
        </p:nvGrpSpPr>
        <p:grpSpPr>
          <a:xfrm>
            <a:off x="195656" y="2963440"/>
            <a:ext cx="8725394" cy="931120"/>
            <a:chOff x="195656" y="2474207"/>
            <a:chExt cx="8725394" cy="931120"/>
          </a:xfrm>
        </p:grpSpPr>
        <p:sp>
          <p:nvSpPr>
            <p:cNvPr id="10" name="TextBox 7"/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</a:rPr>
                <a:t>Electron cloud MDs in Run 3</a:t>
              </a:r>
              <a:endParaRPr lang="en-US" sz="2800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7"/>
            <p:cNvSpPr txBox="1"/>
            <p:nvPr/>
          </p:nvSpPr>
          <p:spPr>
            <a:xfrm>
              <a:off x="195656" y="3035995"/>
              <a:ext cx="8725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G. Iadarola for the e-cloud team and the heat load task force</a:t>
              </a:r>
              <a:endParaRPr lang="it-IT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2" name="TextBox 7"/>
          <p:cNvSpPr txBox="1"/>
          <p:nvPr/>
        </p:nvSpPr>
        <p:spPr>
          <a:xfrm>
            <a:off x="0" y="64015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LHC MD Day 2020</a:t>
            </a:r>
            <a:endParaRPr lang="it-IT" sz="16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095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Heat load MDs in run 3: dependence on bunch intensity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196502" y="578069"/>
            <a:ext cx="767454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C00000"/>
                </a:solidFill>
              </a:rPr>
              <a:t>dependence of the heat loads on bunch intensity </a:t>
            </a:r>
            <a:r>
              <a:rPr lang="en-US" sz="1700" dirty="0">
                <a:solidFill>
                  <a:schemeClr val="tx2"/>
                </a:solidFill>
              </a:rPr>
              <a:t>is a key factor for performance in Run 3 and for HL-LHC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With the available models, </a:t>
            </a:r>
            <a:r>
              <a:rPr lang="en-GB" sz="1700" b="1" dirty="0">
                <a:solidFill>
                  <a:srgbClr val="C00000"/>
                </a:solidFill>
              </a:rPr>
              <a:t>simulations foresee a relatively favourable </a:t>
            </a:r>
            <a:r>
              <a:rPr lang="en-GB" sz="1700" b="1" dirty="0" err="1">
                <a:solidFill>
                  <a:srgbClr val="C00000"/>
                </a:solidFill>
              </a:rPr>
              <a:t>behavior</a:t>
            </a:r>
            <a:endParaRPr lang="en-GB" sz="1700" dirty="0">
              <a:solidFill>
                <a:srgbClr val="C0000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Due to intensity limitations in the injectors, this dependence could be </a:t>
            </a:r>
            <a:r>
              <a:rPr lang="en-US" sz="1700" b="1" dirty="0">
                <a:solidFill>
                  <a:srgbClr val="C00000"/>
                </a:solidFill>
              </a:rPr>
              <a:t>tested only with short bunch trains (12b) in Run 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Direct </a:t>
            </a:r>
            <a:r>
              <a:rPr lang="en-US" sz="1700" b="1" dirty="0">
                <a:solidFill>
                  <a:srgbClr val="C00000"/>
                </a:solidFill>
              </a:rPr>
              <a:t>tests with longer bunch trains (48b or more) with high bunch intensity </a:t>
            </a:r>
            <a:r>
              <a:rPr lang="en-US" sz="1700" dirty="0">
                <a:solidFill>
                  <a:schemeClr val="tx2"/>
                </a:solidFill>
              </a:rPr>
              <a:t>should take place in Run 3 (LIU beams):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Aiming at </a:t>
            </a:r>
            <a:r>
              <a:rPr lang="en-US" sz="1700" b="1" dirty="0">
                <a:solidFill>
                  <a:srgbClr val="C00000"/>
                </a:solidFill>
              </a:rPr>
              <a:t>1.8 x 10</a:t>
            </a:r>
            <a:r>
              <a:rPr lang="en-US" sz="1700" b="1" baseline="30000" dirty="0">
                <a:solidFill>
                  <a:srgbClr val="C00000"/>
                </a:solidFill>
              </a:rPr>
              <a:t>11 </a:t>
            </a:r>
            <a:r>
              <a:rPr lang="en-US" sz="1700" b="1" dirty="0">
                <a:solidFill>
                  <a:srgbClr val="C00000"/>
                </a:solidFill>
              </a:rPr>
              <a:t>p/bunch in 2022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Test </a:t>
            </a:r>
            <a:r>
              <a:rPr lang="en-US" sz="1700" b="1" dirty="0">
                <a:solidFill>
                  <a:srgbClr val="C00000"/>
                </a:solidFill>
              </a:rPr>
              <a:t>full HL-LHC beam at 450 GeV by 2024</a:t>
            </a:r>
            <a:r>
              <a:rPr lang="en-US" sz="1700" dirty="0">
                <a:solidFill>
                  <a:schemeClr val="tx2"/>
                </a:solidFill>
              </a:rPr>
              <a:t> (2.3 x 10</a:t>
            </a:r>
            <a:r>
              <a:rPr lang="en-US" sz="1700" baseline="30000" dirty="0">
                <a:solidFill>
                  <a:schemeClr val="tx2"/>
                </a:solidFill>
              </a:rPr>
              <a:t>11 </a:t>
            </a:r>
            <a:r>
              <a:rPr lang="en-US" sz="1700" dirty="0">
                <a:solidFill>
                  <a:schemeClr val="tx2"/>
                </a:solidFill>
              </a:rPr>
              <a:t>p/bunch, 2760b)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34440E-761B-EA4B-9492-3EACBE693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264" y="3618684"/>
            <a:ext cx="3940925" cy="300368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BC1110C-9C2D-304A-980F-54C139643DCC}"/>
              </a:ext>
            </a:extLst>
          </p:cNvPr>
          <p:cNvGrpSpPr>
            <a:grpSpLocks noChangeAspect="1"/>
          </p:cNvGrpSpPr>
          <p:nvPr/>
        </p:nvGrpSpPr>
        <p:grpSpPr>
          <a:xfrm>
            <a:off x="627636" y="3936455"/>
            <a:ext cx="3720623" cy="2214438"/>
            <a:chOff x="588731" y="4821676"/>
            <a:chExt cx="3049412" cy="181494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B3D7476-7E4A-4540-B175-F63BC53183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65102"/>
            <a:stretch/>
          </p:blipFill>
          <p:spPr>
            <a:xfrm>
              <a:off x="588731" y="4821676"/>
              <a:ext cx="1528655" cy="94682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7AFC86E-C970-EF49-970D-8F3E8B6021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2664"/>
            <a:stretch/>
          </p:blipFill>
          <p:spPr>
            <a:xfrm>
              <a:off x="1276152" y="5894958"/>
              <a:ext cx="1528655" cy="74166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107B5D-5F49-D745-96A3-BAB43548A4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5854" b="29367"/>
            <a:stretch/>
          </p:blipFill>
          <p:spPr>
            <a:xfrm>
              <a:off x="2109488" y="4834646"/>
              <a:ext cx="1528655" cy="943583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882CD52-4FA5-1146-9A01-1A6D4AF4BBD1}"/>
              </a:ext>
            </a:extLst>
          </p:cNvPr>
          <p:cNvSpPr txBox="1"/>
          <p:nvPr/>
        </p:nvSpPr>
        <p:spPr>
          <a:xfrm>
            <a:off x="5437757" y="4163437"/>
            <a:ext cx="1118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Point used to fit the SEY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DD5341-336E-FA46-9B93-78DDEA0E4A87}"/>
              </a:ext>
            </a:extLst>
          </p:cNvPr>
          <p:cNvSpPr/>
          <p:nvPr/>
        </p:nvSpPr>
        <p:spPr>
          <a:xfrm>
            <a:off x="0" y="6550223"/>
            <a:ext cx="3723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For more details see </a:t>
            </a:r>
            <a:r>
              <a:rPr lang="en-US" sz="1400" i="1" dirty="0">
                <a:hlinkClick r:id="rId6"/>
              </a:rPr>
              <a:t>CERN-ACC-NOTE-2019-0057</a:t>
            </a:r>
            <a:endParaRPr lang="en-US" sz="1400" i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2A7661-4AA3-6041-BE3F-74707E927C32}"/>
              </a:ext>
            </a:extLst>
          </p:cNvPr>
          <p:cNvSpPr txBox="1"/>
          <p:nvPr/>
        </p:nvSpPr>
        <p:spPr>
          <a:xfrm>
            <a:off x="7124131" y="3766783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2018 MDs</a:t>
            </a:r>
          </a:p>
        </p:txBody>
      </p:sp>
    </p:spTree>
    <p:extLst>
      <p:ext uri="{BB962C8B-B14F-4D97-AF65-F5344CB8AC3E}">
        <p14:creationId xmlns:p14="http://schemas.microsoft.com/office/powerpoint/2010/main" val="298072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Heat load MDs in run 3: backup schemes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099225" y="673457"/>
            <a:ext cx="8044776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In case of strong limitations from the e-cloud heat loads, </a:t>
            </a:r>
            <a:r>
              <a:rPr lang="en-US" sz="1700" b="1" dirty="0">
                <a:solidFill>
                  <a:srgbClr val="C00000"/>
                </a:solidFill>
              </a:rPr>
              <a:t>hybrid schemes mixing 25 ns and 8b+4e </a:t>
            </a:r>
            <a:r>
              <a:rPr lang="en-US" sz="1700" dirty="0">
                <a:solidFill>
                  <a:schemeClr val="tx2"/>
                </a:solidFill>
              </a:rPr>
              <a:t>trains will have to be used: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To optimize the number of bunches we </a:t>
            </a:r>
            <a:r>
              <a:rPr lang="en-US" sz="1700" b="1" dirty="0">
                <a:solidFill>
                  <a:srgbClr val="C00000"/>
                </a:solidFill>
              </a:rPr>
              <a:t>need to combine the trains already in the SPS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same approach can be used to </a:t>
            </a:r>
            <a:r>
              <a:rPr lang="en-US" sz="1700" b="1" dirty="0">
                <a:solidFill>
                  <a:srgbClr val="C00000"/>
                </a:solidFill>
              </a:rPr>
              <a:t>push the number of bunches </a:t>
            </a:r>
            <a:r>
              <a:rPr lang="en-US" sz="1700" dirty="0">
                <a:solidFill>
                  <a:schemeClr val="tx2"/>
                </a:solidFill>
              </a:rPr>
              <a:t>in the </a:t>
            </a:r>
            <a:r>
              <a:rPr lang="en-US" sz="1700" b="1" dirty="0">
                <a:solidFill>
                  <a:srgbClr val="C00000"/>
                </a:solidFill>
              </a:rPr>
              <a:t>nominal scheme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Production and injection of this type of patterns have never been done and </a:t>
            </a:r>
            <a:r>
              <a:rPr lang="en-US" sz="1700" b="1" dirty="0">
                <a:solidFill>
                  <a:srgbClr val="C00000"/>
                </a:solidFill>
              </a:rPr>
              <a:t>should be tested in Run 3 </a:t>
            </a:r>
            <a:endParaRPr lang="en-US" b="1" dirty="0">
              <a:solidFill>
                <a:srgbClr val="C0000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4C21F7-513C-394E-ABFA-3EBF0723A7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3369"/>
          <a:stretch/>
        </p:blipFill>
        <p:spPr>
          <a:xfrm>
            <a:off x="0" y="3228542"/>
            <a:ext cx="9144000" cy="15041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53E656-EA1B-C249-97A0-CE4356F10C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3030"/>
          <a:stretch/>
        </p:blipFill>
        <p:spPr>
          <a:xfrm>
            <a:off x="0" y="5031725"/>
            <a:ext cx="9144000" cy="151809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E7D7056-D756-6946-9979-9970D7DCAA85}"/>
              </a:ext>
            </a:extLst>
          </p:cNvPr>
          <p:cNvSpPr/>
          <p:nvPr/>
        </p:nvSpPr>
        <p:spPr>
          <a:xfrm>
            <a:off x="0" y="6550223"/>
            <a:ext cx="40121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More details at </a:t>
            </a:r>
            <a:r>
              <a:rPr lang="en-US" sz="1400" i="1" dirty="0">
                <a:hlinkClick r:id="rId6"/>
              </a:rPr>
              <a:t>https://indico.cern.ch/event/788818</a:t>
            </a:r>
            <a:endParaRPr lang="en-US" sz="1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5D3A4D-A7B7-ED40-9AEF-BAEF262F6D69}"/>
              </a:ext>
            </a:extLst>
          </p:cNvPr>
          <p:cNvSpPr txBox="1"/>
          <p:nvPr/>
        </p:nvSpPr>
        <p:spPr>
          <a:xfrm>
            <a:off x="269135" y="3210130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Hybrid scheme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0B7C70-435E-EA41-A674-6D81F3043F08}"/>
              </a:ext>
            </a:extLst>
          </p:cNvPr>
          <p:cNvSpPr txBox="1"/>
          <p:nvPr/>
        </p:nvSpPr>
        <p:spPr>
          <a:xfrm>
            <a:off x="269135" y="5016232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(80+32)b scheme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94DB194-D6EE-8446-A473-18AF791F4888}"/>
              </a:ext>
            </a:extLst>
          </p:cNvPr>
          <p:cNvSpPr/>
          <p:nvPr/>
        </p:nvSpPr>
        <p:spPr>
          <a:xfrm>
            <a:off x="2461098" y="5038927"/>
            <a:ext cx="544749" cy="26264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5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65099" y="1306837"/>
            <a:ext cx="7013803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Heat loads on cryogenic beam-screen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Characterization of ring after LS2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Measurements with LIU beams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Validation of backup schemes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e-cloud instabilities at injection energy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Characterization measurements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Tests with LIU beams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bg1">
                  <a:lumMod val="75000"/>
                </a:schemeClr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Incoherent effects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85679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Instabilities at injection energy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196502" y="605364"/>
            <a:ext cx="784792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CE5E9B-BF26-6C43-B652-335F18CF6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521" y="3477819"/>
            <a:ext cx="6950958" cy="23253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B90A178-2E49-4445-B4F4-26186DB69BC7}"/>
              </a:ext>
            </a:extLst>
          </p:cNvPr>
          <p:cNvSpPr/>
          <p:nvPr/>
        </p:nvSpPr>
        <p:spPr>
          <a:xfrm>
            <a:off x="1180966" y="931673"/>
            <a:ext cx="7587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In Run 2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weak instabilities were often taking place at injection energy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Well contained with a high chromaticity (15-20) and octupole current (~50A)</a:t>
            </a: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  <a:latin typeface="LiberationSans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Significant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advances on simulation models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made during LS2: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Need a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consistent and complete set of experimental data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to validate the models</a:t>
            </a:r>
          </a:p>
          <a:p>
            <a:pPr lvl="1"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  <a:effectLst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0584F5-3D19-0546-818B-9B09F0714474}"/>
              </a:ext>
            </a:extLst>
          </p:cNvPr>
          <p:cNvSpPr/>
          <p:nvPr/>
        </p:nvSpPr>
        <p:spPr>
          <a:xfrm>
            <a:off x="0" y="6334780"/>
            <a:ext cx="70130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more info: X. </a:t>
            </a:r>
            <a:r>
              <a:rPr lang="en-US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Buffat</a:t>
            </a:r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“Transverse Instabilities”, </a:t>
            </a:r>
            <a:r>
              <a:rPr lang="en-US" sz="1400" i="1" dirty="0">
                <a:solidFill>
                  <a:srgbClr val="1A63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Evian19</a:t>
            </a:r>
            <a:endParaRPr lang="en-US" sz="1400" i="1" dirty="0">
              <a:solidFill>
                <a:srgbClr val="1A6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Sabato and G. Iadarola: “Single bunch instabilities at injection energy”, </a:t>
            </a:r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e-cloud meeting #71</a:t>
            </a:r>
            <a:endParaRPr lang="en-US" sz="14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0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Instabilities at injection energy – characterization MDs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196502" y="605364"/>
            <a:ext cx="784792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90A178-2E49-4445-B4F4-26186DB69BC7}"/>
              </a:ext>
            </a:extLst>
          </p:cNvPr>
          <p:cNvSpPr/>
          <p:nvPr/>
        </p:nvSpPr>
        <p:spPr>
          <a:xfrm>
            <a:off x="1167317" y="541986"/>
            <a:ext cx="7812909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Goals for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stability MDs with nominal intensity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at 450 GeV: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Characterize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instabilities </a:t>
            </a:r>
            <a:r>
              <a:rPr lang="en-US" sz="1700" dirty="0" err="1">
                <a:solidFill>
                  <a:schemeClr val="tx2"/>
                </a:solidFill>
                <a:latin typeface="LiberationSans"/>
              </a:rPr>
              <a:t>w.r.t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.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chromaticity, octupoles and ADT settings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Characterize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bunch-by-bunch tune shift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exciting individual bunches with the ADT (possibly use also BTF measurements)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Characterize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coupled-bunch instabilities with respect to ADT settings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(gain and bandwidth)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Optimize diagnostics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(e.g. instability trigger settings, gate of </a:t>
            </a:r>
            <a:r>
              <a:rPr lang="en-US" sz="1700" dirty="0" err="1">
                <a:solidFill>
                  <a:schemeClr val="tx2"/>
                </a:solidFill>
                <a:latin typeface="LiberationSans"/>
              </a:rPr>
              <a:t>HeadTail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 monitor on most sensitive bunches) </a:t>
            </a:r>
            <a:r>
              <a:rPr lang="en-US" sz="1700" dirty="0">
                <a:solidFill>
                  <a:schemeClr val="tx2"/>
                </a:solidFill>
                <a:latin typeface="LiberationSans"/>
                <a:sym typeface="Wingdings" pitchFamily="2" charset="2"/>
              </a:rPr>
              <a:t> for deployment in operation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  <a:sym typeface="Wingdings" pitchFamily="2" charset="2"/>
              </a:rPr>
              <a:t>It would be useful to collect some data </a:t>
            </a:r>
            <a:r>
              <a:rPr lang="en-US" sz="1700" b="1" dirty="0">
                <a:solidFill>
                  <a:srgbClr val="C00000"/>
                </a:solidFill>
                <a:latin typeface="LiberationSans"/>
                <a:sym typeface="Wingdings" pitchFamily="2" charset="2"/>
              </a:rPr>
              <a:t>already at the beginning of 2021 </a:t>
            </a:r>
            <a:r>
              <a:rPr lang="en-US" sz="1700" dirty="0">
                <a:solidFill>
                  <a:schemeClr val="tx2"/>
                </a:solidFill>
                <a:latin typeface="LiberationSans"/>
                <a:sym typeface="Wingdings" pitchFamily="2" charset="2"/>
              </a:rPr>
              <a:t>- before scrubbing - when instabilities are stronger (data easier to compare against simulations)</a:t>
            </a:r>
            <a:endParaRPr lang="en-US" sz="1700" dirty="0">
              <a:solidFill>
                <a:schemeClr val="tx2"/>
              </a:solidFill>
              <a:latin typeface="Liberation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LiberationSan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A83CC3-D032-7C41-8106-0BFE7C6A5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868" y="3731138"/>
            <a:ext cx="4348264" cy="28967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8191DD3-D6A3-764A-BE1A-2CA25E01A451}"/>
              </a:ext>
            </a:extLst>
          </p:cNvPr>
          <p:cNvSpPr/>
          <p:nvPr/>
        </p:nvSpPr>
        <p:spPr>
          <a:xfrm>
            <a:off x="0" y="6550223"/>
            <a:ext cx="45149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more info: X. </a:t>
            </a:r>
            <a:r>
              <a:rPr lang="en-US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Buffat</a:t>
            </a:r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“Transverse Instabilities”, </a:t>
            </a:r>
            <a:r>
              <a:rPr lang="en-US" sz="1400" i="1" dirty="0">
                <a:solidFill>
                  <a:srgbClr val="1A63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Evian19</a:t>
            </a:r>
            <a:endParaRPr 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9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Instabilities at injection energy – bunch intensity scaling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ED312C-C6DD-7A4B-871D-DF8385F1DDD8}"/>
              </a:ext>
            </a:extLst>
          </p:cNvPr>
          <p:cNvSpPr/>
          <p:nvPr/>
        </p:nvSpPr>
        <p:spPr>
          <a:xfrm>
            <a:off x="1126375" y="740605"/>
            <a:ext cx="77043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with respect to instabilities,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e-cloud simulations predict a favorable behavior when increasing the bunch intensity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feature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needs to be tested experimentally during Run 3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(checking limits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w.r.t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octupoles, chromaticity, damper gain)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would be useful to perform first tests with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~1.8 x 10</a:t>
            </a:r>
            <a:r>
              <a:rPr lang="en-US" sz="1700" b="1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p/bunch already in 2022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to have time, if needed, to develop and test mitigation measures during Run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LiberationSan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D5F9734-5888-AF44-B324-8A569DFBBE6C}"/>
              </a:ext>
            </a:extLst>
          </p:cNvPr>
          <p:cNvGrpSpPr/>
          <p:nvPr/>
        </p:nvGrpSpPr>
        <p:grpSpPr>
          <a:xfrm>
            <a:off x="2003698" y="2948821"/>
            <a:ext cx="4917774" cy="3526300"/>
            <a:chOff x="1701940" y="2909909"/>
            <a:chExt cx="4917774" cy="3526300"/>
          </a:xfrm>
        </p:grpSpPr>
        <p:pic>
          <p:nvPicPr>
            <p:cNvPr id="31" name="Immagine 13">
              <a:extLst>
                <a:ext uri="{FF2B5EF4-FFF2-40B4-BE49-F238E27FC236}">
                  <a16:creationId xmlns:a16="http://schemas.microsoft.com/office/drawing/2014/main" id="{D413DFE7-EB1C-424C-86EE-5457ED0EEA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23" t="29699" r="11979" b="-93"/>
            <a:stretch/>
          </p:blipFill>
          <p:spPr>
            <a:xfrm>
              <a:off x="5943400" y="3329211"/>
              <a:ext cx="676314" cy="2760302"/>
            </a:xfrm>
            <a:prstGeom prst="rect">
              <a:avLst/>
            </a:prstGeom>
          </p:spPr>
        </p:pic>
        <p:pic>
          <p:nvPicPr>
            <p:cNvPr id="30" name="Immagine 1">
              <a:extLst>
                <a:ext uri="{FF2B5EF4-FFF2-40B4-BE49-F238E27FC236}">
                  <a16:creationId xmlns:a16="http://schemas.microsoft.com/office/drawing/2014/main" id="{2C27991A-CB1C-6D48-B26E-51AEEE0E7D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855"/>
            <a:stretch/>
          </p:blipFill>
          <p:spPr>
            <a:xfrm>
              <a:off x="1701940" y="2909909"/>
              <a:ext cx="4027653" cy="3526300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CB9B0E1-4413-C043-92F3-1DA81AC33858}"/>
              </a:ext>
            </a:extLst>
          </p:cNvPr>
          <p:cNvSpPr/>
          <p:nvPr/>
        </p:nvSpPr>
        <p:spPr>
          <a:xfrm>
            <a:off x="5982511" y="3910519"/>
            <a:ext cx="107004" cy="28599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6FC2AC-0BCC-2141-BF01-75C05AAABF22}"/>
              </a:ext>
            </a:extLst>
          </p:cNvPr>
          <p:cNvSpPr txBox="1"/>
          <p:nvPr/>
        </p:nvSpPr>
        <p:spPr>
          <a:xfrm>
            <a:off x="2675107" y="3375497"/>
            <a:ext cx="1504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Arc quadrupole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C975E0-85B8-9348-B105-EC7A681A3BCE}"/>
              </a:ext>
            </a:extLst>
          </p:cNvPr>
          <p:cNvSpPr txBox="1"/>
          <p:nvPr/>
        </p:nvSpPr>
        <p:spPr>
          <a:xfrm>
            <a:off x="4714674" y="5784714"/>
            <a:ext cx="959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L. Sabato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B2C5A98-9EB2-6F43-8893-B2449DCFA01B}"/>
              </a:ext>
            </a:extLst>
          </p:cNvPr>
          <p:cNvSpPr/>
          <p:nvPr/>
        </p:nvSpPr>
        <p:spPr>
          <a:xfrm>
            <a:off x="0" y="6550223"/>
            <a:ext cx="85844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more info: L. Sabato and G. Iadarola: “Single bunch instabilities at injection energy”, </a:t>
            </a:r>
            <a:r>
              <a:rPr lang="en-US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e-cloud meeting #71</a:t>
            </a:r>
            <a:endParaRPr lang="en-US" sz="14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202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65099" y="1306837"/>
            <a:ext cx="7013803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bg1">
                  <a:lumMod val="75000"/>
                </a:schemeClr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Heat loads on cryogenic beam-screen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Characterization of ring after LS2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Measurements with LIU beams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Validation of backup schemes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bg1">
                  <a:lumMod val="75000"/>
                </a:schemeClr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e-cloud instabilities at injection energy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Characterization measurements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Tests with LIU beams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bg1">
                  <a:lumMod val="75000"/>
                </a:schemeClr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Incoherent effects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34796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Incoherent effects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3B8A44-FEEB-6140-8CED-9C4CA20B0F43}"/>
              </a:ext>
            </a:extLst>
          </p:cNvPr>
          <p:cNvSpPr/>
          <p:nvPr/>
        </p:nvSpPr>
        <p:spPr>
          <a:xfrm>
            <a:off x="1157591" y="768046"/>
            <a:ext cx="770430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Even when the beam is kept stable the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e-cloud is the source of incoherent effects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which lead to significant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beam degradation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Beam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losses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 and transverse emittance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blow-up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Visible at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injection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 energy and in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collision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Significant work being done during LS2 to develop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methods and tools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allowing to reliably model these effects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2B3383-AEE2-1047-9B95-AC43A39F9FCB}"/>
              </a:ext>
            </a:extLst>
          </p:cNvPr>
          <p:cNvGrpSpPr>
            <a:grpSpLocks noChangeAspect="1"/>
          </p:cNvGrpSpPr>
          <p:nvPr/>
        </p:nvGrpSpPr>
        <p:grpSpPr>
          <a:xfrm>
            <a:off x="1048978" y="2985676"/>
            <a:ext cx="7560000" cy="3775047"/>
            <a:chOff x="1584000" y="3082953"/>
            <a:chExt cx="7560000" cy="377504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4CFE7FD-35C6-3040-9DE6-4317491E43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0369"/>
            <a:stretch/>
          </p:blipFill>
          <p:spPr>
            <a:xfrm>
              <a:off x="1584000" y="3188704"/>
              <a:ext cx="7560000" cy="3669296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2485CB3-9B8E-5E41-A63A-A5D7FA122A86}"/>
                </a:ext>
              </a:extLst>
            </p:cNvPr>
            <p:cNvCxnSpPr/>
            <p:nvPr/>
          </p:nvCxnSpPr>
          <p:spPr>
            <a:xfrm>
              <a:off x="3463290" y="3255038"/>
              <a:ext cx="0" cy="262890"/>
            </a:xfrm>
            <a:prstGeom prst="straightConnector1">
              <a:avLst/>
            </a:prstGeom>
            <a:ln w="19050">
              <a:solidFill>
                <a:srgbClr val="30AE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189F361-8731-CE44-98DC-4320670D5FE5}"/>
                </a:ext>
              </a:extLst>
            </p:cNvPr>
            <p:cNvCxnSpPr/>
            <p:nvPr/>
          </p:nvCxnSpPr>
          <p:spPr>
            <a:xfrm>
              <a:off x="3606800" y="3255038"/>
              <a:ext cx="0" cy="262890"/>
            </a:xfrm>
            <a:prstGeom prst="straightConnector1">
              <a:avLst/>
            </a:prstGeom>
            <a:ln w="19050">
              <a:solidFill>
                <a:srgbClr val="007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AC41FE5-6BF1-A146-AE90-C63D68B86D9C}"/>
                </a:ext>
              </a:extLst>
            </p:cNvPr>
            <p:cNvCxnSpPr/>
            <p:nvPr/>
          </p:nvCxnSpPr>
          <p:spPr>
            <a:xfrm>
              <a:off x="4458970" y="3255038"/>
              <a:ext cx="0" cy="262890"/>
            </a:xfrm>
            <a:prstGeom prst="straightConnector1">
              <a:avLst/>
            </a:prstGeom>
            <a:ln w="19050">
              <a:solidFill>
                <a:srgbClr val="CB56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7E31A75-8EEC-A44F-84F8-8182CB45B365}"/>
                </a:ext>
              </a:extLst>
            </p:cNvPr>
            <p:cNvCxnSpPr/>
            <p:nvPr/>
          </p:nvCxnSpPr>
          <p:spPr>
            <a:xfrm>
              <a:off x="4602480" y="3255038"/>
              <a:ext cx="0" cy="262890"/>
            </a:xfrm>
            <a:prstGeom prst="straightConnector1">
              <a:avLst/>
            </a:prstGeom>
            <a:ln w="19050">
              <a:solidFill>
                <a:srgbClr val="86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C6E2631-6AD4-6A44-8E16-0B3C6B7CF776}"/>
                </a:ext>
              </a:extLst>
            </p:cNvPr>
            <p:cNvCxnSpPr/>
            <p:nvPr/>
          </p:nvCxnSpPr>
          <p:spPr>
            <a:xfrm>
              <a:off x="4907280" y="3255038"/>
              <a:ext cx="0" cy="262890"/>
            </a:xfrm>
            <a:prstGeom prst="straightConnector1">
              <a:avLst/>
            </a:prstGeom>
            <a:ln w="19050">
              <a:solidFill>
                <a:srgbClr val="30AE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28896D8-9058-044A-A3FC-D5FC0437348B}"/>
                </a:ext>
              </a:extLst>
            </p:cNvPr>
            <p:cNvCxnSpPr/>
            <p:nvPr/>
          </p:nvCxnSpPr>
          <p:spPr>
            <a:xfrm>
              <a:off x="5050790" y="3255038"/>
              <a:ext cx="0" cy="262890"/>
            </a:xfrm>
            <a:prstGeom prst="straightConnector1">
              <a:avLst/>
            </a:prstGeom>
            <a:ln w="19050">
              <a:solidFill>
                <a:srgbClr val="007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FE73309-8479-6E42-8BBD-6E44DA55AF11}"/>
                </a:ext>
              </a:extLst>
            </p:cNvPr>
            <p:cNvCxnSpPr/>
            <p:nvPr/>
          </p:nvCxnSpPr>
          <p:spPr>
            <a:xfrm>
              <a:off x="5902960" y="3255038"/>
              <a:ext cx="0" cy="262890"/>
            </a:xfrm>
            <a:prstGeom prst="straightConnector1">
              <a:avLst/>
            </a:prstGeom>
            <a:ln w="19050">
              <a:solidFill>
                <a:srgbClr val="CB56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5792850-8AE3-3E4E-B025-25198E2074DF}"/>
                </a:ext>
              </a:extLst>
            </p:cNvPr>
            <p:cNvCxnSpPr/>
            <p:nvPr/>
          </p:nvCxnSpPr>
          <p:spPr>
            <a:xfrm>
              <a:off x="6046470" y="3255038"/>
              <a:ext cx="0" cy="262890"/>
            </a:xfrm>
            <a:prstGeom prst="straightConnector1">
              <a:avLst/>
            </a:prstGeom>
            <a:ln w="19050">
              <a:solidFill>
                <a:srgbClr val="86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89C90F6-10B4-404F-853D-3D60AA1E0546}"/>
                </a:ext>
              </a:extLst>
            </p:cNvPr>
            <p:cNvSpPr txBox="1"/>
            <p:nvPr/>
          </p:nvSpPr>
          <p:spPr>
            <a:xfrm>
              <a:off x="7635440" y="3082953"/>
              <a:ext cx="108715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Selected </a:t>
              </a:r>
            </a:p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bunch families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30FCCB-4453-0C48-BF7D-484C01BB7A41}"/>
                </a:ext>
              </a:extLst>
            </p:cNvPr>
            <p:cNvSpPr txBox="1"/>
            <p:nvPr/>
          </p:nvSpPr>
          <p:spPr>
            <a:xfrm rot="16200000">
              <a:off x="6824458" y="5022486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Fill 7236 – B1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9A26554-2139-AF4D-BE84-52711ADD6135}"/>
              </a:ext>
            </a:extLst>
          </p:cNvPr>
          <p:cNvSpPr/>
          <p:nvPr/>
        </p:nvSpPr>
        <p:spPr>
          <a:xfrm>
            <a:off x="0" y="6581001"/>
            <a:ext cx="381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LiberationSans"/>
              </a:rPr>
              <a:t>More info at </a:t>
            </a:r>
            <a:r>
              <a:rPr lang="en-US" sz="1400" i="1" dirty="0">
                <a:hlinkClick r:id="rId5"/>
              </a:rPr>
              <a:t>https://indico.cern.ch/event/859514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38884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33C07EA-ED10-CC47-9865-400C8A7AB383}"/>
              </a:ext>
            </a:extLst>
          </p:cNvPr>
          <p:cNvSpPr/>
          <p:nvPr/>
        </p:nvSpPr>
        <p:spPr>
          <a:xfrm>
            <a:off x="1196500" y="616032"/>
            <a:ext cx="77043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Main goals for Run 3 MDs on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e-cloud incoherent effects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Study the dependence of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lifetime/emittance blow-up on the machine settings at 450 GeV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Explore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tune space below the diagonal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(will provide information on the effect of dipoles and quadrupoles separately)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Study the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dependence on the bunch intensity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as LIU beams become available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Collect data with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one circulating beam at high energy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to disentangle the effect of beam-beam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B4C1EC-F89F-504F-80E0-DCB92D8BCE5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Incoherent effects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E1B8F52-B4BD-E94B-A274-2A70DD3D0C1C}"/>
              </a:ext>
            </a:extLst>
          </p:cNvPr>
          <p:cNvGrpSpPr>
            <a:grpSpLocks noChangeAspect="1"/>
          </p:cNvGrpSpPr>
          <p:nvPr/>
        </p:nvGrpSpPr>
        <p:grpSpPr>
          <a:xfrm>
            <a:off x="19453" y="3144064"/>
            <a:ext cx="6750997" cy="3618400"/>
            <a:chOff x="3427737" y="3254463"/>
            <a:chExt cx="5940000" cy="318372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3886615-8265-9944-A185-B295EA329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427737" y="3254463"/>
              <a:ext cx="5940000" cy="31837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C7E660-9FE9-DC48-9354-9DECE089CF0C}"/>
                </a:ext>
              </a:extLst>
            </p:cNvPr>
            <p:cNvSpPr txBox="1"/>
            <p:nvPr/>
          </p:nvSpPr>
          <p:spPr>
            <a:xfrm>
              <a:off x="4320607" y="3716292"/>
              <a:ext cx="3089192" cy="29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Symbol" pitchFamily="2" charset="2"/>
                  <a:cs typeface="Arial" panose="020B0604020202020204" pitchFamily="34" charset="0"/>
                </a:rPr>
                <a:t>b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* = 25 cm, </a:t>
              </a:r>
              <a:r>
                <a:rPr lang="en-US" sz="1200" b="1" dirty="0">
                  <a:latin typeface="Symbol" pitchFamily="2" charset="2"/>
                  <a:cs typeface="Arial" panose="020B0604020202020204" pitchFamily="34" charset="0"/>
                </a:rPr>
                <a:t>f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= 130 </a:t>
              </a:r>
              <a:r>
                <a:rPr lang="en-US" sz="1200" b="1" dirty="0" err="1">
                  <a:latin typeface="Symbol" pitchFamily="2" charset="2"/>
                  <a:cs typeface="Arial" panose="020B0604020202020204" pitchFamily="34" charset="0"/>
                </a:rPr>
                <a:t>m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rad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(single beam)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5F00D72-F16E-0643-9366-E26719CC1438}"/>
                </a:ext>
              </a:extLst>
            </p:cNvPr>
            <p:cNvGrpSpPr/>
            <p:nvPr/>
          </p:nvGrpSpPr>
          <p:grpSpPr>
            <a:xfrm>
              <a:off x="6505543" y="5404915"/>
              <a:ext cx="513104" cy="478552"/>
              <a:chOff x="6184580" y="5691826"/>
              <a:chExt cx="739414" cy="891883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8CB2D7A1-E6DD-DE4D-B1D8-F0FC4C29F9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84580" y="5691826"/>
                <a:ext cx="0" cy="89187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DAA3BEE-DC0B-4049-B532-47253CE81F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3994" y="5691829"/>
                <a:ext cx="0" cy="89188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1AB7E73-D330-4043-B2B4-E9F63538C23E}"/>
                </a:ext>
              </a:extLst>
            </p:cNvPr>
            <p:cNvGrpSpPr/>
            <p:nvPr/>
          </p:nvGrpSpPr>
          <p:grpSpPr>
            <a:xfrm>
              <a:off x="4669558" y="5404915"/>
              <a:ext cx="513104" cy="478552"/>
              <a:chOff x="6184580" y="5691826"/>
              <a:chExt cx="739414" cy="891883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830E4DB5-D27D-B140-9B5A-691A13A4C7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84580" y="5691826"/>
                <a:ext cx="0" cy="89187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125D1CB-418F-4146-9744-46451B62D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3994" y="5691829"/>
                <a:ext cx="0" cy="89188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D3D9FBC-E0AD-3A46-A866-112072678411}"/>
                </a:ext>
              </a:extLst>
            </p:cNvPr>
            <p:cNvCxnSpPr>
              <a:cxnSpLocks/>
            </p:cNvCxnSpPr>
            <p:nvPr/>
          </p:nvCxnSpPr>
          <p:spPr>
            <a:xfrm>
              <a:off x="8356115" y="5404915"/>
              <a:ext cx="0" cy="4785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AE27E1B-C57B-0842-BC07-C51241F307D9}"/>
              </a:ext>
            </a:extLst>
          </p:cNvPr>
          <p:cNvSpPr/>
          <p:nvPr/>
        </p:nvSpPr>
        <p:spPr>
          <a:xfrm>
            <a:off x="6575895" y="4252674"/>
            <a:ext cx="218596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2018 MDs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allowed identifying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e-cloud in the triplet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 as the main source of the losses in collisions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8D2B375-2AE3-EE4A-8BA3-089AD27DD04E}"/>
              </a:ext>
            </a:extLst>
          </p:cNvPr>
          <p:cNvSpPr/>
          <p:nvPr/>
        </p:nvSpPr>
        <p:spPr>
          <a:xfrm>
            <a:off x="0" y="6581001"/>
            <a:ext cx="381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LiberationSans"/>
              </a:rPr>
              <a:t>More info at </a:t>
            </a:r>
            <a:r>
              <a:rPr lang="en-US" sz="1400" i="1" dirty="0">
                <a:hlinkClick r:id="rId5"/>
              </a:rPr>
              <a:t>https://indico.cern.ch/event/859514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1437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33C07EA-ED10-CC47-9865-400C8A7AB383}"/>
              </a:ext>
            </a:extLst>
          </p:cNvPr>
          <p:cNvSpPr/>
          <p:nvPr/>
        </p:nvSpPr>
        <p:spPr>
          <a:xfrm>
            <a:off x="719846" y="1482313"/>
            <a:ext cx="7704308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Several tests and studies ahead of us,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main objectives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: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  <a:latin typeface="LiberationSans"/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Heat loads: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Characterize the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impact on LS2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on the heat loads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Study the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dependence on bunch intensity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with LIU beams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Test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“hybrid schemes”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based on advanced pattern from the SPS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latin typeface="LiberationSans"/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e-cloud induced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instabilities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 and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incoherent effects: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Characterize the behavior with respect to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tune, Q’, octupoles and ADT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LiberationSans"/>
              </a:rPr>
              <a:t>Study the </a:t>
            </a: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dependence on bunch intensity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 with LIU beams (also with one circulating beam at high energy)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C00000"/>
                </a:solidFill>
                <a:latin typeface="LiberationSans"/>
              </a:rPr>
              <a:t>Optimize diagnostics </a:t>
            </a:r>
            <a:r>
              <a:rPr lang="en-US" sz="1700" dirty="0">
                <a:solidFill>
                  <a:schemeClr val="tx2"/>
                </a:solidFill>
                <a:latin typeface="LiberationSans"/>
              </a:rPr>
              <a:t>(triggers, gating) to better capture instabilities at injection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B4C1EC-F89F-504F-80E0-DCB92D8BCE5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Summary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7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65099" y="1306837"/>
            <a:ext cx="7013803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Introduction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Heat loads on cryogenic beam-screen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Characterization of ring after LS2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Measurements with LIU beams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Validation of backup schemes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e-cloud instabilities at injection energy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Characterization measurements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Tests with LIU beams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Incoherent effects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131775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0" y="319816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Thanks of your attention!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89226" y="553976"/>
            <a:ext cx="7575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71331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7B4C1EC-F89F-504F-80E0-DCB92D8BCE5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For HSC discussion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DAD02EA-9DC0-0344-A9F7-F9255119F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441295"/>
              </p:ext>
            </p:extLst>
          </p:nvPr>
        </p:nvGraphicFramePr>
        <p:xfrm>
          <a:off x="985737" y="1630465"/>
          <a:ext cx="7409233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493">
                  <a:extLst>
                    <a:ext uri="{9D8B030D-6E8A-4147-A177-3AD203B41FA5}">
                      <a16:colId xmlns:a16="http://schemas.microsoft.com/office/drawing/2014/main" val="2299084834"/>
                    </a:ext>
                  </a:extLst>
                </a:gridCol>
                <a:gridCol w="3463047">
                  <a:extLst>
                    <a:ext uri="{9D8B030D-6E8A-4147-A177-3AD203B41FA5}">
                      <a16:colId xmlns:a16="http://schemas.microsoft.com/office/drawing/2014/main" val="3978181800"/>
                    </a:ext>
                  </a:extLst>
                </a:gridCol>
                <a:gridCol w="1439693">
                  <a:extLst>
                    <a:ext uri="{9D8B030D-6E8A-4147-A177-3AD203B41FA5}">
                      <a16:colId xmlns:a16="http://schemas.microsoft.com/office/drawing/2014/main" val="2368597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2022-2024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55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Heat load characterization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 shifts (after 2 months of operation)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918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Heat loads - higher bunch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shifts /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0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Heat loads – hybrid schemes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shift (once)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995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Instabilities characterization and diagnostics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shift before scrubbing</a:t>
                      </a:r>
                    </a:p>
                    <a:p>
                      <a:r>
                        <a:rPr lang="en-US" sz="1600" dirty="0"/>
                        <a:t>1 shift after two months of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shift /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621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Instabilities bunch intensity dependence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shifts /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210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Incoherent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 shifts (after 2 months of operation)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shift /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073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921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40848" y="819386"/>
            <a:ext cx="765749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defTabSz="91440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Run 2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marked an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important milestone</a:t>
            </a:r>
            <a:r>
              <a:rPr lang="en-US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with respect to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e-cloud effects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 the LHC, i.e.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usage of the 25 ns bunch spacing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for most of the p-p physics operation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With 25 ns spacing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e-cloud effects are much stronger than with 50 ns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spacing (used for luminosity production in Run 1)</a:t>
            </a:r>
            <a:endParaRPr lang="en-US" sz="17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Even after years of conditioning (mostly parasitic during high-intensity operation)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effects of the e-cloud remained very visible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Heat loads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 cryogenic magnets (with puzzling differences among sectors)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Impact on beam quality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(instabilities, losses, emittance growth)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7E9942B-D703-9F4B-8BE7-2E24E1C08629}"/>
              </a:ext>
            </a:extLst>
          </p:cNvPr>
          <p:cNvGrpSpPr>
            <a:grpSpLocks noChangeAspect="1"/>
          </p:cNvGrpSpPr>
          <p:nvPr/>
        </p:nvGrpSpPr>
        <p:grpSpPr>
          <a:xfrm>
            <a:off x="903064" y="4095342"/>
            <a:ext cx="7337872" cy="2526427"/>
            <a:chOff x="917124" y="4257491"/>
            <a:chExt cx="6273604" cy="2160000"/>
          </a:xfrm>
        </p:grpSpPr>
        <p:pic>
          <p:nvPicPr>
            <p:cNvPr id="9" name="Immagine 8" descr="EC_distribution_inj.png">
              <a:extLst>
                <a:ext uri="{FF2B5EF4-FFF2-40B4-BE49-F238E27FC236}">
                  <a16:creationId xmlns:a16="http://schemas.microsoft.com/office/drawing/2014/main" id="{52A1E0B4-B048-4D4C-B672-34801D342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7124" y="4257491"/>
              <a:ext cx="2981765" cy="216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670126C-69CC-2746-B00A-5ED082A4F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8963" y="4257491"/>
              <a:ext cx="2981765" cy="216000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715237A-8875-EA46-BCB2-64B81460155B}"/>
              </a:ext>
            </a:extLst>
          </p:cNvPr>
          <p:cNvSpPr txBox="1"/>
          <p:nvPr/>
        </p:nvSpPr>
        <p:spPr>
          <a:xfrm>
            <a:off x="1332689" y="3881332"/>
            <a:ext cx="263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Arc quadrupole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1146BA-D779-5947-AB1B-A01F33BD798E}"/>
              </a:ext>
            </a:extLst>
          </p:cNvPr>
          <p:cNvSpPr txBox="1"/>
          <p:nvPr/>
        </p:nvSpPr>
        <p:spPr>
          <a:xfrm>
            <a:off x="5191328" y="3881332"/>
            <a:ext cx="263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Arc dipole</a:t>
            </a:r>
          </a:p>
        </p:txBody>
      </p:sp>
    </p:spTree>
    <p:extLst>
      <p:ext uri="{BB962C8B-B14F-4D97-AF65-F5344CB8AC3E}">
        <p14:creationId xmlns:p14="http://schemas.microsoft.com/office/powerpoint/2010/main" val="169086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65099" y="1306837"/>
            <a:ext cx="7013803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  <a:latin typeface="+mj-lt"/>
                <a:sym typeface="Wingdings"/>
              </a:rPr>
              <a:t>Heat loads on cryogenic beam-screen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Characterization of ring after LS2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Measurements with LIU beams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+mj-lt"/>
                <a:sym typeface="Wingdings"/>
              </a:rPr>
              <a:t>Validation of backup schemes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e-cloud instabilities at injection energy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Characterization measurements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Tests with LIU beams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bg1">
                  <a:lumMod val="75000"/>
                </a:schemeClr>
              </a:solidFill>
              <a:latin typeface="+mj-lt"/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75000"/>
                  </a:schemeClr>
                </a:solidFill>
                <a:latin typeface="+mj-lt"/>
                <a:sym typeface="Wingdings"/>
              </a:rPr>
              <a:t>Incoherent effects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en-US" sz="1700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05297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F39A967-ACEF-8748-BE97-C15FCF499F30}"/>
              </a:ext>
            </a:extLst>
          </p:cNvPr>
          <p:cNvGrpSpPr>
            <a:grpSpLocks noChangeAspect="1"/>
          </p:cNvGrpSpPr>
          <p:nvPr/>
        </p:nvGrpSpPr>
        <p:grpSpPr>
          <a:xfrm>
            <a:off x="306371" y="2848936"/>
            <a:ext cx="2979439" cy="3322924"/>
            <a:chOff x="5702336" y="2983408"/>
            <a:chExt cx="2979439" cy="3322924"/>
          </a:xfrm>
        </p:grpSpPr>
        <p:pic>
          <p:nvPicPr>
            <p:cNvPr id="59" name="Picture 2" descr="http://www.bng.bilfinger.com/fileadmin/power_bng/Presse/presse_20090116_deutsches_museum_3.jpg">
              <a:extLst>
                <a:ext uri="{FF2B5EF4-FFF2-40B4-BE49-F238E27FC236}">
                  <a16:creationId xmlns:a16="http://schemas.microsoft.com/office/drawing/2014/main" id="{56259D49-6571-724D-A176-BD2456FC6D1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195"/>
            <a:stretch/>
          </p:blipFill>
          <p:spPr bwMode="auto">
            <a:xfrm>
              <a:off x="5774425" y="3625873"/>
              <a:ext cx="2907350" cy="2155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5AAC0B06-45C7-A044-9322-96A42C18B00F}"/>
                </a:ext>
              </a:extLst>
            </p:cNvPr>
            <p:cNvCxnSpPr/>
            <p:nvPr/>
          </p:nvCxnSpPr>
          <p:spPr>
            <a:xfrm flipH="1">
              <a:off x="5702336" y="5013591"/>
              <a:ext cx="360446" cy="1982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C5EF2CDD-3F65-984E-9575-E711472E911A}"/>
                </a:ext>
              </a:extLst>
            </p:cNvPr>
            <p:cNvCxnSpPr/>
            <p:nvPr/>
          </p:nvCxnSpPr>
          <p:spPr>
            <a:xfrm flipV="1">
              <a:off x="6963897" y="5301948"/>
              <a:ext cx="324401" cy="198246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6208D24-AF9C-DF43-9A5A-5658F8DF786C}"/>
                </a:ext>
              </a:extLst>
            </p:cNvPr>
            <p:cNvSpPr/>
            <p:nvPr/>
          </p:nvSpPr>
          <p:spPr>
            <a:xfrm>
              <a:off x="6279665" y="5998555"/>
              <a:ext cx="1275565" cy="30777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  <a:effectLst/>
          </p:spPr>
          <p:txBody>
            <a:bodyPr wrap="square">
              <a:spAutoFit/>
            </a:bodyPr>
            <a:lstStyle/>
            <a:p>
              <a:pPr marL="0" lvl="2" algn="ctr"/>
              <a:r>
                <a:rPr lang="en-US" sz="1400" b="1" dirty="0">
                  <a:solidFill>
                    <a:srgbClr val="00B050"/>
                  </a:solidFill>
                  <a:latin typeface="Calibri" pitchFamily="34" charset="0"/>
                  <a:sym typeface="Wingdings" panose="05000000000000000000" pitchFamily="2" charset="2"/>
                </a:rPr>
                <a:t>Beam screens </a:t>
              </a: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E518E572-DD9D-3640-BAAD-16125AF9B395}"/>
                </a:ext>
              </a:extLst>
            </p:cNvPr>
            <p:cNvCxnSpPr>
              <a:cxnSpLocks/>
              <a:stCxn id="74" idx="0"/>
            </p:cNvCxnSpPr>
            <p:nvPr/>
          </p:nvCxnSpPr>
          <p:spPr>
            <a:xfrm flipV="1">
              <a:off x="6917448" y="5511824"/>
              <a:ext cx="374892" cy="48673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96F40B8-C41F-2C4F-BD62-96782815F12E}"/>
                </a:ext>
              </a:extLst>
            </p:cNvPr>
            <p:cNvSpPr/>
            <p:nvPr/>
          </p:nvSpPr>
          <p:spPr>
            <a:xfrm>
              <a:off x="6835140" y="2983408"/>
              <a:ext cx="1257300" cy="52322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  <a:effectLst/>
          </p:spPr>
          <p:txBody>
            <a:bodyPr wrap="square">
              <a:spAutoFit/>
            </a:bodyPr>
            <a:lstStyle/>
            <a:p>
              <a:pPr marL="0" lvl="2" algn="ctr"/>
              <a:r>
                <a:rPr lang="en-US" sz="1400" b="1" dirty="0">
                  <a:solidFill>
                    <a:srgbClr val="00B050"/>
                  </a:solidFill>
                  <a:latin typeface="Calibri" pitchFamily="34" charset="0"/>
                  <a:sym typeface="Wingdings" panose="05000000000000000000" pitchFamily="2" charset="2"/>
                </a:rPr>
                <a:t>Cooling circuit </a:t>
              </a:r>
            </a:p>
            <a:p>
              <a:pPr marL="0" lvl="2" algn="ctr"/>
              <a:r>
                <a:rPr lang="en-US" sz="1400" dirty="0">
                  <a:solidFill>
                    <a:srgbClr val="00B050"/>
                  </a:solidFill>
                  <a:latin typeface="Calibri" pitchFamily="34" charset="0"/>
                  <a:sym typeface="Wingdings" panose="05000000000000000000" pitchFamily="2" charset="2"/>
                </a:rPr>
                <a:t>(He, 5-20 K)</a:t>
              </a:r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09FAFB68-7CA5-1D4A-B13D-45651EFC4FA8}"/>
                </a:ext>
              </a:extLst>
            </p:cNvPr>
            <p:cNvCxnSpPr>
              <a:cxnSpLocks/>
              <a:stCxn id="76" idx="2"/>
            </p:cNvCxnSpPr>
            <p:nvPr/>
          </p:nvCxnSpPr>
          <p:spPr>
            <a:xfrm flipH="1">
              <a:off x="7269480" y="3506628"/>
              <a:ext cx="194310" cy="161657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E1A7ABF5-5497-4E47-8D73-CE3A1EC06743}"/>
                </a:ext>
              </a:extLst>
            </p:cNvPr>
            <p:cNvSpPr/>
            <p:nvPr/>
          </p:nvSpPr>
          <p:spPr>
            <a:xfrm>
              <a:off x="5794537" y="3608848"/>
              <a:ext cx="170507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/>
              <a:r>
                <a:rPr lang="en-US" sz="1600" b="1" dirty="0">
                  <a:solidFill>
                    <a:schemeClr val="bg1"/>
                  </a:solidFill>
                  <a:latin typeface="Calibri" pitchFamily="34" charset="0"/>
                </a:rPr>
                <a:t>LHC main dipole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E89D1DAD-9E77-1A48-84D9-072F3A38FA94}"/>
                </a:ext>
              </a:extLst>
            </p:cNvPr>
            <p:cNvCxnSpPr>
              <a:cxnSpLocks/>
              <a:stCxn id="74" idx="0"/>
            </p:cNvCxnSpPr>
            <p:nvPr/>
          </p:nvCxnSpPr>
          <p:spPr>
            <a:xfrm flipH="1" flipV="1">
              <a:off x="6195060" y="5203215"/>
              <a:ext cx="722388" cy="79534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6CCD63F8-1212-4845-9D10-34C42873235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Heat loads on the </a:t>
            </a:r>
            <a:r>
              <a:rPr lang="en-US" sz="2400" b="1">
                <a:solidFill>
                  <a:schemeClr val="tx2"/>
                </a:solidFill>
                <a:latin typeface="Calibri" pitchFamily="34" charset="0"/>
              </a:rPr>
              <a:t>arc beam-screens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FEE4F04-15BF-704D-8C48-80E5238DB593}"/>
              </a:ext>
            </a:extLst>
          </p:cNvPr>
          <p:cNvGrpSpPr>
            <a:grpSpLocks noChangeAspect="1"/>
          </p:cNvGrpSpPr>
          <p:nvPr/>
        </p:nvGrpSpPr>
        <p:grpSpPr>
          <a:xfrm>
            <a:off x="3033040" y="2446653"/>
            <a:ext cx="6010480" cy="4352676"/>
            <a:chOff x="-341645" y="2450493"/>
            <a:chExt cx="6010480" cy="435267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0735A8D-366E-D148-90B5-5BFEEF8AFF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909" r="29729" b="34048"/>
            <a:stretch/>
          </p:blipFill>
          <p:spPr>
            <a:xfrm>
              <a:off x="-341645" y="2793442"/>
              <a:ext cx="6010480" cy="377817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501762-219B-5F4F-B14F-67435E8468A3}"/>
                </a:ext>
              </a:extLst>
            </p:cNvPr>
            <p:cNvSpPr txBox="1"/>
            <p:nvPr/>
          </p:nvSpPr>
          <p:spPr>
            <a:xfrm>
              <a:off x="740768" y="2450493"/>
              <a:ext cx="44852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Fill 4485 (Oct 2015)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25 ns,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1825b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, 72b-trains, 1.15e11 p/bunch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B028AF9C-6D95-1A46-A75B-879E6B5DF4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887" t="93564" r="30156" b="3014"/>
            <a:stretch/>
          </p:blipFill>
          <p:spPr>
            <a:xfrm>
              <a:off x="201040" y="6582299"/>
              <a:ext cx="5430737" cy="220870"/>
            </a:xfrm>
            <a:prstGeom prst="rect">
              <a:avLst/>
            </a:prstGeom>
          </p:spPr>
        </p:pic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8510F33-75ED-2C48-B719-5102868FCBA5}"/>
                </a:ext>
              </a:extLst>
            </p:cNvPr>
            <p:cNvSpPr/>
            <p:nvPr/>
          </p:nvSpPr>
          <p:spPr>
            <a:xfrm>
              <a:off x="3712316" y="5666501"/>
              <a:ext cx="15054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Avg. per half cell</a:t>
              </a:r>
              <a:endParaRPr lang="en-US" sz="1400" dirty="0"/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BF87CA9-8829-4C4A-8BD4-90579AEFC1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975" t="66251" r="22365" b="30073"/>
            <a:stretch/>
          </p:blipFill>
          <p:spPr>
            <a:xfrm>
              <a:off x="1242403" y="5223353"/>
              <a:ext cx="265823" cy="19990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20324BF-E2D0-A142-A62D-82A85D21A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91" t="40480" r="21828" b="46853"/>
            <a:stretch/>
          </p:blipFill>
          <p:spPr>
            <a:xfrm>
              <a:off x="785302" y="4899165"/>
              <a:ext cx="267376" cy="688769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96172071-5ADD-6341-B8CD-8418E2946A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137" t="53329" r="21705" b="39758"/>
            <a:stretch/>
          </p:blipFill>
          <p:spPr>
            <a:xfrm>
              <a:off x="763814" y="5609593"/>
              <a:ext cx="302067" cy="375870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8E44E8F4-A6E8-7F43-9924-622F229FAB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64" t="40480" r="16973" b="46853"/>
            <a:stretch/>
          </p:blipFill>
          <p:spPr>
            <a:xfrm>
              <a:off x="1022967" y="4899715"/>
              <a:ext cx="280592" cy="688769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4D15897A-3762-AB43-BB74-F0DF94BA06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96" t="53329" r="17214" b="39758"/>
            <a:stretch/>
          </p:blipFill>
          <p:spPr>
            <a:xfrm>
              <a:off x="1026268" y="5603541"/>
              <a:ext cx="260785" cy="375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6717D22-E8A9-C145-8388-A3153F65B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137" t="60061" r="21705" b="30832"/>
            <a:stretch/>
          </p:blipFill>
          <p:spPr>
            <a:xfrm>
              <a:off x="1252920" y="4886828"/>
              <a:ext cx="302067" cy="495163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A897CEB3-150C-F946-8DD6-9E9F95DA23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95" t="60232" r="13678" b="30478"/>
            <a:stretch/>
          </p:blipFill>
          <p:spPr>
            <a:xfrm>
              <a:off x="1515374" y="4890129"/>
              <a:ext cx="517724" cy="505065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1EEE9571-2E73-1942-BB40-BE81B87D57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1005" t="11075" r="13388" b="78056"/>
            <a:stretch/>
          </p:blipFill>
          <p:spPr>
            <a:xfrm>
              <a:off x="4051426" y="3831369"/>
              <a:ext cx="1072446" cy="558800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D6EE08E-680F-9F4A-960B-5CFB42E51B06}"/>
              </a:ext>
            </a:extLst>
          </p:cNvPr>
          <p:cNvSpPr/>
          <p:nvPr/>
        </p:nvSpPr>
        <p:spPr>
          <a:xfrm>
            <a:off x="1135465" y="577205"/>
            <a:ext cx="7898005" cy="170816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285750" lvl="1" indent="-28575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Electrons deposit </a:t>
            </a: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energy on the beam screens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of the LHC arc magnets</a:t>
            </a:r>
          </a:p>
          <a:p>
            <a:pPr marL="742950" lvl="2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Heat load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that needs to be absorbed by the </a:t>
            </a: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cryogenics system</a:t>
            </a:r>
          </a:p>
          <a:p>
            <a:pPr marL="742950" lvl="2" indent="-285750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For some sectors at the </a:t>
            </a: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limit of the design cooling capacity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(160 W/half-cell)</a:t>
            </a:r>
          </a:p>
          <a:p>
            <a:pPr marL="285750" lvl="1" indent="-28575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Large </a:t>
            </a: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differences observed among sectors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: unexpected!</a:t>
            </a:r>
          </a:p>
          <a:p>
            <a:pPr marL="457200" lvl="2">
              <a:spcAft>
                <a:spcPts val="600"/>
              </a:spcAft>
              <a:buClr>
                <a:schemeClr val="tx2"/>
              </a:buClr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Object of investigation by dedicated </a:t>
            </a:r>
            <a:r>
              <a:rPr lang="en-US" sz="1700" b="1" dirty="0">
                <a:solidFill>
                  <a:srgbClr val="C00000"/>
                </a:solidFill>
                <a:latin typeface="Calibri" pitchFamily="34" charset="0"/>
                <a:sym typeface="Wingdings" pitchFamily="2" charset="2"/>
              </a:rPr>
              <a:t>task force</a:t>
            </a:r>
            <a:endParaRPr lang="en-US" sz="17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31" name="Gruppo 29">
            <a:extLst>
              <a:ext uri="{FF2B5EF4-FFF2-40B4-BE49-F238E27FC236}">
                <a16:creationId xmlns:a16="http://schemas.microsoft.com/office/drawing/2014/main" id="{73E1BE74-E39F-0A44-AECF-187647BC8C84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FBC3FA4-799E-1C41-A311-49316AB7094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2" descr="C:\Octavio\CERN\cern_logo_white.gif">
              <a:extLst>
                <a:ext uri="{FF2B5EF4-FFF2-40B4-BE49-F238E27FC236}">
                  <a16:creationId xmlns:a16="http://schemas.microsoft.com/office/drawing/2014/main" id="{8C0041D7-C839-AD45-98A9-A8E41CE102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6F4047D-1FED-BF47-AC9D-0561C532848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FA53DBE-CF8D-C34D-BA1A-EAA715768C0B}"/>
              </a:ext>
            </a:extLst>
          </p:cNvPr>
          <p:cNvSpPr/>
          <p:nvPr/>
        </p:nvSpPr>
        <p:spPr>
          <a:xfrm>
            <a:off x="0" y="6550223"/>
            <a:ext cx="3723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For more details see </a:t>
            </a:r>
            <a:r>
              <a:rPr lang="en-US" sz="1400" i="1" dirty="0">
                <a:hlinkClick r:id="rId9"/>
              </a:rPr>
              <a:t>CERN-ACC-NOTE-2019-0057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3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A1EFD982-A84A-EF4C-934C-693B2E9A4006}"/>
              </a:ext>
            </a:extLst>
          </p:cNvPr>
          <p:cNvSpPr/>
          <p:nvPr/>
        </p:nvSpPr>
        <p:spPr>
          <a:xfrm>
            <a:off x="0" y="6550223"/>
            <a:ext cx="3723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For more details see </a:t>
            </a:r>
            <a:r>
              <a:rPr lang="en-US" sz="1400" i="1" dirty="0">
                <a:hlinkClick r:id="rId4"/>
              </a:rPr>
              <a:t>CERN-ACC-NOTE-2019-0057</a:t>
            </a:r>
            <a:endParaRPr lang="en-US" sz="1400" i="1" dirty="0"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7CA6332-FE5C-6149-9AA4-1DD98ED10593}"/>
              </a:ext>
            </a:extLst>
          </p:cNvPr>
          <p:cNvGrpSpPr/>
          <p:nvPr/>
        </p:nvGrpSpPr>
        <p:grpSpPr>
          <a:xfrm>
            <a:off x="209202" y="6109291"/>
            <a:ext cx="1646349" cy="576000"/>
            <a:chOff x="368228" y="2054083"/>
            <a:chExt cx="1646349" cy="576000"/>
          </a:xfrm>
        </p:grpSpPr>
        <p:sp>
          <p:nvSpPr>
            <p:cNvPr id="53" name="Multiply 52">
              <a:extLst>
                <a:ext uri="{FF2B5EF4-FFF2-40B4-BE49-F238E27FC236}">
                  <a16:creationId xmlns:a16="http://schemas.microsoft.com/office/drawing/2014/main" id="{A1AC92AA-411B-194B-8206-B55C4E0E677C}"/>
                </a:ext>
              </a:extLst>
            </p:cNvPr>
            <p:cNvSpPr/>
            <p:nvPr/>
          </p:nvSpPr>
          <p:spPr>
            <a:xfrm>
              <a:off x="368228" y="2054083"/>
              <a:ext cx="576000" cy="576000"/>
            </a:xfrm>
            <a:prstGeom prst="mathMultiply">
              <a:avLst>
                <a:gd name="adj1" fmla="val 1270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7DFD69F-3A6A-944A-9323-6E328A3047C3}"/>
                </a:ext>
              </a:extLst>
            </p:cNvPr>
            <p:cNvSpPr txBox="1"/>
            <p:nvPr/>
          </p:nvSpPr>
          <p:spPr>
            <a:xfrm>
              <a:off x="810914" y="2149382"/>
              <a:ext cx="1203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= Excluded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Heat loads: underlying mechanisms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432344" y="605364"/>
            <a:ext cx="7612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How do we know that the </a:t>
            </a:r>
            <a:r>
              <a:rPr lang="en-US" sz="1700" b="1" dirty="0">
                <a:solidFill>
                  <a:srgbClr val="C00000"/>
                </a:solidFill>
              </a:rPr>
              <a:t>heating source is the e-cloud</a:t>
            </a:r>
            <a:r>
              <a:rPr lang="en-US" sz="1700" dirty="0">
                <a:solidFill>
                  <a:schemeClr val="tx2"/>
                </a:solidFill>
              </a:rPr>
              <a:t>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reviewed the </a:t>
            </a:r>
            <a:r>
              <a:rPr lang="en-US" sz="1700" b="1" dirty="0">
                <a:solidFill>
                  <a:srgbClr val="C00000"/>
                </a:solidFill>
              </a:rPr>
              <a:t>mechanisms</a:t>
            </a:r>
            <a:r>
              <a:rPr lang="en-US" sz="1700" dirty="0">
                <a:solidFill>
                  <a:schemeClr val="tx2"/>
                </a:solidFill>
              </a:rPr>
              <a:t> that can </a:t>
            </a:r>
            <a:r>
              <a:rPr lang="en-US" sz="1700" b="1" dirty="0">
                <a:solidFill>
                  <a:srgbClr val="C00000"/>
                </a:solidFill>
              </a:rPr>
              <a:t>transfer energy </a:t>
            </a:r>
            <a:r>
              <a:rPr lang="en-US" sz="1700" dirty="0">
                <a:solidFill>
                  <a:schemeClr val="tx2"/>
                </a:solidFill>
              </a:rPr>
              <a:t>from the beam to the beam-screen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and evaluated their </a:t>
            </a:r>
            <a:r>
              <a:rPr lang="en-US" sz="1700" b="1" dirty="0">
                <a:solidFill>
                  <a:srgbClr val="C00000"/>
                </a:solidFill>
              </a:rPr>
              <a:t>compatibility with observations (MDs!)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EA293A-B662-DF45-A805-A39955670095}"/>
              </a:ext>
            </a:extLst>
          </p:cNvPr>
          <p:cNvGrpSpPr/>
          <p:nvPr/>
        </p:nvGrpSpPr>
        <p:grpSpPr>
          <a:xfrm>
            <a:off x="258416" y="5497447"/>
            <a:ext cx="3580348" cy="807888"/>
            <a:chOff x="417442" y="1460285"/>
            <a:chExt cx="3580348" cy="807888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06BC46F-A6ED-1146-9454-E71B118A65D1}"/>
                </a:ext>
              </a:extLst>
            </p:cNvPr>
            <p:cNvSpPr txBox="1"/>
            <p:nvPr/>
          </p:nvSpPr>
          <p:spPr>
            <a:xfrm>
              <a:off x="417442" y="1460285"/>
              <a:ext cx="5300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149417"/>
                  </a:solidFill>
                  <a:effectLst/>
                  <a:uLnTx/>
                  <a:uFillTx/>
                </a:rPr>
                <a:t>✓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7A40654-A96B-5349-84D5-53EB5B14FA32}"/>
                </a:ext>
              </a:extLst>
            </p:cNvPr>
            <p:cNvSpPr txBox="1"/>
            <p:nvPr/>
          </p:nvSpPr>
          <p:spPr>
            <a:xfrm>
              <a:off x="804287" y="1621842"/>
              <a:ext cx="31935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149417"/>
                  </a:solidFill>
                  <a:effectLst/>
                  <a:uLnTx/>
                  <a:uFillTx/>
                </a:rPr>
                <a:t>= Good quantitative agreement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149417"/>
                  </a:solidFill>
                  <a:effectLst/>
                  <a:uLnTx/>
                  <a:uFillTx/>
                </a:rPr>
                <a:t>   </a:t>
              </a:r>
              <a:endPara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149417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AF070CB4-B14B-F24F-9BF3-6BBFA6D3ED66}"/>
              </a:ext>
            </a:extLst>
          </p:cNvPr>
          <p:cNvSpPr/>
          <p:nvPr/>
        </p:nvSpPr>
        <p:spPr>
          <a:xfrm>
            <a:off x="4362713" y="1775791"/>
            <a:ext cx="4130533" cy="432000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B5D5DDF-43C8-A74A-BE85-07129FA9B406}"/>
              </a:ext>
            </a:extLst>
          </p:cNvPr>
          <p:cNvSpPr/>
          <p:nvPr/>
        </p:nvSpPr>
        <p:spPr>
          <a:xfrm>
            <a:off x="4362310" y="6074182"/>
            <a:ext cx="4131338" cy="432000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screen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3F50491-116E-CD4C-AD42-0E7275D3C1DF}"/>
              </a:ext>
            </a:extLst>
          </p:cNvPr>
          <p:cNvGrpSpPr/>
          <p:nvPr/>
        </p:nvGrpSpPr>
        <p:grpSpPr>
          <a:xfrm>
            <a:off x="4658254" y="2262470"/>
            <a:ext cx="3539450" cy="3762056"/>
            <a:chOff x="4407609" y="1970926"/>
            <a:chExt cx="3539450" cy="3762056"/>
          </a:xfrm>
        </p:grpSpPr>
        <p:sp>
          <p:nvSpPr>
            <p:cNvPr id="96" name="Right Arrow 95">
              <a:extLst>
                <a:ext uri="{FF2B5EF4-FFF2-40B4-BE49-F238E27FC236}">
                  <a16:creationId xmlns:a16="http://schemas.microsoft.com/office/drawing/2014/main" id="{3399A35D-AC81-7345-AE5F-ECE29BCBFCC2}"/>
                </a:ext>
              </a:extLst>
            </p:cNvPr>
            <p:cNvSpPr/>
            <p:nvPr/>
          </p:nvSpPr>
          <p:spPr>
            <a:xfrm rot="5400000">
              <a:off x="2835662" y="3554860"/>
              <a:ext cx="3750069" cy="606175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particles 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(losses)</a:t>
              </a:r>
            </a:p>
          </p:txBody>
        </p:sp>
        <p:sp>
          <p:nvSpPr>
            <p:cNvPr id="97" name="Right Arrow 96">
              <a:extLst>
                <a:ext uri="{FF2B5EF4-FFF2-40B4-BE49-F238E27FC236}">
                  <a16:creationId xmlns:a16="http://schemas.microsoft.com/office/drawing/2014/main" id="{D772AF00-ECE4-2C42-ABDB-3235916927C5}"/>
                </a:ext>
              </a:extLst>
            </p:cNvPr>
            <p:cNvSpPr/>
            <p:nvPr/>
          </p:nvSpPr>
          <p:spPr>
            <a:xfrm rot="5400000">
              <a:off x="3813420" y="3542873"/>
              <a:ext cx="3750069" cy="606175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Radiation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(synchrotron radiation)</a:t>
              </a:r>
            </a:p>
          </p:txBody>
        </p:sp>
        <p:sp>
          <p:nvSpPr>
            <p:cNvPr id="98" name="Right Arrow 97">
              <a:extLst>
                <a:ext uri="{FF2B5EF4-FFF2-40B4-BE49-F238E27FC236}">
                  <a16:creationId xmlns:a16="http://schemas.microsoft.com/office/drawing/2014/main" id="{AFE0371C-49BE-A14B-A4F7-7F62E1C988D9}"/>
                </a:ext>
              </a:extLst>
            </p:cNvPr>
            <p:cNvSpPr/>
            <p:nvPr/>
          </p:nvSpPr>
          <p:spPr>
            <a:xfrm rot="5400000">
              <a:off x="4791178" y="3551434"/>
              <a:ext cx="3750069" cy="606175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Electromagnetic coupling</a:t>
              </a:r>
            </a:p>
          </p:txBody>
        </p:sp>
        <p:sp>
          <p:nvSpPr>
            <p:cNvPr id="99" name="Right Arrow 98">
              <a:extLst>
                <a:ext uri="{FF2B5EF4-FFF2-40B4-BE49-F238E27FC236}">
                  <a16:creationId xmlns:a16="http://schemas.microsoft.com/office/drawing/2014/main" id="{A97F09A9-26E0-D149-A257-449E2DF22AB7}"/>
                </a:ext>
              </a:extLst>
            </p:cNvPr>
            <p:cNvSpPr/>
            <p:nvPr/>
          </p:nvSpPr>
          <p:spPr>
            <a:xfrm rot="5400000">
              <a:off x="5768937" y="3549722"/>
              <a:ext cx="3750069" cy="606175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e-cloud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0" name="Multiply 99">
            <a:extLst>
              <a:ext uri="{FF2B5EF4-FFF2-40B4-BE49-F238E27FC236}">
                <a16:creationId xmlns:a16="http://schemas.microsoft.com/office/drawing/2014/main" id="{2371A42E-DB2D-0743-9241-05264D3BE542}"/>
              </a:ext>
            </a:extLst>
          </p:cNvPr>
          <p:cNvSpPr/>
          <p:nvPr/>
        </p:nvSpPr>
        <p:spPr>
          <a:xfrm>
            <a:off x="4506630" y="2388446"/>
            <a:ext cx="914400" cy="914400"/>
          </a:xfrm>
          <a:prstGeom prst="mathMultiply">
            <a:avLst>
              <a:gd name="adj1" fmla="val 12709"/>
            </a:avLst>
          </a:prstGeom>
          <a:solidFill>
            <a:srgbClr val="FF0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Multiply 100">
            <a:extLst>
              <a:ext uri="{FF2B5EF4-FFF2-40B4-BE49-F238E27FC236}">
                <a16:creationId xmlns:a16="http://schemas.microsoft.com/office/drawing/2014/main" id="{DACB7426-B426-0943-9B27-94CC1074F313}"/>
              </a:ext>
            </a:extLst>
          </p:cNvPr>
          <p:cNvSpPr/>
          <p:nvPr/>
        </p:nvSpPr>
        <p:spPr>
          <a:xfrm>
            <a:off x="5488443" y="3161567"/>
            <a:ext cx="914400" cy="914400"/>
          </a:xfrm>
          <a:prstGeom prst="mathMultiply">
            <a:avLst>
              <a:gd name="adj1" fmla="val 12709"/>
            </a:avLst>
          </a:prstGeom>
          <a:solidFill>
            <a:srgbClr val="FF0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Multiply 101">
            <a:extLst>
              <a:ext uri="{FF2B5EF4-FFF2-40B4-BE49-F238E27FC236}">
                <a16:creationId xmlns:a16="http://schemas.microsoft.com/office/drawing/2014/main" id="{21348336-A02F-A04C-920D-F1738DBD4C4D}"/>
              </a:ext>
            </a:extLst>
          </p:cNvPr>
          <p:cNvSpPr/>
          <p:nvPr/>
        </p:nvSpPr>
        <p:spPr>
          <a:xfrm>
            <a:off x="5498491" y="4707810"/>
            <a:ext cx="914400" cy="914400"/>
          </a:xfrm>
          <a:prstGeom prst="mathMultiply">
            <a:avLst>
              <a:gd name="adj1" fmla="val 12709"/>
            </a:avLst>
          </a:prstGeom>
          <a:solidFill>
            <a:srgbClr val="FF0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Multiply 102">
            <a:extLst>
              <a:ext uri="{FF2B5EF4-FFF2-40B4-BE49-F238E27FC236}">
                <a16:creationId xmlns:a16="http://schemas.microsoft.com/office/drawing/2014/main" id="{EA100FE2-436B-1445-A50F-F9078EC31DB9}"/>
              </a:ext>
            </a:extLst>
          </p:cNvPr>
          <p:cNvSpPr/>
          <p:nvPr/>
        </p:nvSpPr>
        <p:spPr>
          <a:xfrm>
            <a:off x="6472824" y="4707810"/>
            <a:ext cx="914400" cy="914400"/>
          </a:xfrm>
          <a:prstGeom prst="mathMultiply">
            <a:avLst>
              <a:gd name="adj1" fmla="val 12709"/>
            </a:avLst>
          </a:prstGeom>
          <a:solidFill>
            <a:srgbClr val="FF0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Multiply 103">
            <a:extLst>
              <a:ext uri="{FF2B5EF4-FFF2-40B4-BE49-F238E27FC236}">
                <a16:creationId xmlns:a16="http://schemas.microsoft.com/office/drawing/2014/main" id="{501726AE-6422-C344-97DA-284915B29E07}"/>
              </a:ext>
            </a:extLst>
          </p:cNvPr>
          <p:cNvSpPr/>
          <p:nvPr/>
        </p:nvSpPr>
        <p:spPr>
          <a:xfrm>
            <a:off x="5498491" y="3934688"/>
            <a:ext cx="914400" cy="914400"/>
          </a:xfrm>
          <a:prstGeom prst="mathMultiply">
            <a:avLst>
              <a:gd name="adj1" fmla="val 12709"/>
            </a:avLst>
          </a:prstGeom>
          <a:solidFill>
            <a:srgbClr val="FF0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Multiply 104">
            <a:extLst>
              <a:ext uri="{FF2B5EF4-FFF2-40B4-BE49-F238E27FC236}">
                <a16:creationId xmlns:a16="http://schemas.microsoft.com/office/drawing/2014/main" id="{6F37608B-F6D3-F44A-B421-08A78E55B3AD}"/>
              </a:ext>
            </a:extLst>
          </p:cNvPr>
          <p:cNvSpPr/>
          <p:nvPr/>
        </p:nvSpPr>
        <p:spPr>
          <a:xfrm>
            <a:off x="6472824" y="3934688"/>
            <a:ext cx="914400" cy="914400"/>
          </a:xfrm>
          <a:prstGeom prst="mathMultiply">
            <a:avLst>
              <a:gd name="adj1" fmla="val 12709"/>
            </a:avLst>
          </a:prstGeom>
          <a:solidFill>
            <a:srgbClr val="FF0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286300C-7412-834D-AED2-E3948F025F56}"/>
              </a:ext>
            </a:extLst>
          </p:cNvPr>
          <p:cNvSpPr txBox="1"/>
          <p:nvPr/>
        </p:nvSpPr>
        <p:spPr>
          <a:xfrm>
            <a:off x="8044068" y="2676935"/>
            <a:ext cx="584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N.A.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9F790DF-E3DA-024D-A97E-AE42D4DF197F}"/>
              </a:ext>
            </a:extLst>
          </p:cNvPr>
          <p:cNvSpPr txBox="1"/>
          <p:nvPr/>
        </p:nvSpPr>
        <p:spPr>
          <a:xfrm>
            <a:off x="8044066" y="3207022"/>
            <a:ext cx="5300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149417"/>
                </a:solidFill>
                <a:effectLst/>
                <a:uLnTx/>
                <a:uFillTx/>
              </a:rPr>
              <a:t>✓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9500DB0-91FB-954C-9250-02DDF1665368}"/>
              </a:ext>
            </a:extLst>
          </p:cNvPr>
          <p:cNvSpPr txBox="1"/>
          <p:nvPr/>
        </p:nvSpPr>
        <p:spPr>
          <a:xfrm>
            <a:off x="8063945" y="4004098"/>
            <a:ext cx="5300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149417"/>
                </a:solidFill>
                <a:effectLst/>
                <a:uLnTx/>
                <a:uFillTx/>
              </a:rPr>
              <a:t>✓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DB4B122-010C-2C49-B4EF-433BEA613A0F}"/>
              </a:ext>
            </a:extLst>
          </p:cNvPr>
          <p:cNvSpPr txBox="1"/>
          <p:nvPr/>
        </p:nvSpPr>
        <p:spPr>
          <a:xfrm>
            <a:off x="8070571" y="4801173"/>
            <a:ext cx="5300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149417"/>
                </a:solidFill>
                <a:effectLst/>
                <a:uLnTx/>
                <a:uFillTx/>
              </a:rPr>
              <a:t>✓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F075B4F-CCB8-1E41-88E1-13A5AD81CAC3}"/>
              </a:ext>
            </a:extLst>
          </p:cNvPr>
          <p:cNvGrpSpPr/>
          <p:nvPr/>
        </p:nvGrpSpPr>
        <p:grpSpPr>
          <a:xfrm>
            <a:off x="209202" y="6109291"/>
            <a:ext cx="1646349" cy="576000"/>
            <a:chOff x="368228" y="2054083"/>
            <a:chExt cx="1646349" cy="576000"/>
          </a:xfrm>
        </p:grpSpPr>
        <p:sp>
          <p:nvSpPr>
            <p:cNvPr id="111" name="Multiply 110">
              <a:extLst>
                <a:ext uri="{FF2B5EF4-FFF2-40B4-BE49-F238E27FC236}">
                  <a16:creationId xmlns:a16="http://schemas.microsoft.com/office/drawing/2014/main" id="{643F4176-92B1-1245-8465-4CFCA2272D40}"/>
                </a:ext>
              </a:extLst>
            </p:cNvPr>
            <p:cNvSpPr/>
            <p:nvPr/>
          </p:nvSpPr>
          <p:spPr>
            <a:xfrm>
              <a:off x="368228" y="2054083"/>
              <a:ext cx="576000" cy="576000"/>
            </a:xfrm>
            <a:prstGeom prst="mathMultiply">
              <a:avLst>
                <a:gd name="adj1" fmla="val 12709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84F97C3-46FC-B54E-A097-6DC8950D2BD2}"/>
                </a:ext>
              </a:extLst>
            </p:cNvPr>
            <p:cNvSpPr txBox="1"/>
            <p:nvPr/>
          </p:nvSpPr>
          <p:spPr>
            <a:xfrm>
              <a:off x="810914" y="2149382"/>
              <a:ext cx="1203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= Excluded</a:t>
              </a:r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918E1940-B3D4-A443-800C-42F4B8F4CDC6}"/>
              </a:ext>
            </a:extLst>
          </p:cNvPr>
          <p:cNvSpPr txBox="1"/>
          <p:nvPr/>
        </p:nvSpPr>
        <p:spPr>
          <a:xfrm>
            <a:off x="438066" y="2555793"/>
            <a:ext cx="38939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Total power associated to </a:t>
            </a:r>
            <a:r>
              <a:rPr kumimoji="0" lang="en-US" sz="17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intensity loss is less than 10% of measured heat load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E036D54-0149-6447-8A55-CD1064F3F0BD}"/>
              </a:ext>
            </a:extLst>
          </p:cNvPr>
          <p:cNvSpPr txBox="1"/>
          <p:nvPr/>
        </p:nvSpPr>
        <p:spPr>
          <a:xfrm>
            <a:off x="438066" y="3326380"/>
            <a:ext cx="37415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Heat load </a:t>
            </a:r>
            <a:r>
              <a:rPr kumimoji="0" lang="en-US" sz="17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increases only moderately during the energy ramp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E4792C2-EB84-6942-945C-AB101C8CBD2B}"/>
              </a:ext>
            </a:extLst>
          </p:cNvPr>
          <p:cNvSpPr txBox="1"/>
          <p:nvPr/>
        </p:nvSpPr>
        <p:spPr>
          <a:xfrm>
            <a:off x="438066" y="4872623"/>
            <a:ext cx="37415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Measured </a:t>
            </a:r>
            <a:r>
              <a:rPr kumimoji="0" lang="en-US" sz="17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dependence on bunch intensity</a:t>
            </a: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and </a:t>
            </a:r>
            <a:r>
              <a:rPr kumimoji="0" lang="en-US" sz="17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bunch length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A65055B-9EF9-A740-9982-F7018CB1AB01}"/>
              </a:ext>
            </a:extLst>
          </p:cNvPr>
          <p:cNvSpPr txBox="1"/>
          <p:nvPr/>
        </p:nvSpPr>
        <p:spPr>
          <a:xfrm>
            <a:off x="438066" y="4099501"/>
            <a:ext cx="37415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Heat loads with </a:t>
            </a:r>
            <a:r>
              <a:rPr kumimoji="0" lang="en-US" sz="17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50 ns</a:t>
            </a: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</a:t>
            </a:r>
            <a:r>
              <a:rPr kumimoji="0" lang="en-US" sz="17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are &gt;10 times smaller than with 25 ns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65B7989-5C29-E74F-82CD-1708CD9256C2}"/>
              </a:ext>
            </a:extLst>
          </p:cNvPr>
          <p:cNvSpPr txBox="1"/>
          <p:nvPr/>
        </p:nvSpPr>
        <p:spPr>
          <a:xfrm>
            <a:off x="542612" y="2160393"/>
            <a:ext cx="3617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Observations</a:t>
            </a:r>
          </a:p>
        </p:txBody>
      </p:sp>
    </p:spTree>
    <p:extLst>
      <p:ext uri="{BB962C8B-B14F-4D97-AF65-F5344CB8AC3E}">
        <p14:creationId xmlns:p14="http://schemas.microsoft.com/office/powerpoint/2010/main" val="91211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/>
      <p:bldP spid="107" grpId="0"/>
      <p:bldP spid="108" grpId="0"/>
      <p:bldP spid="109" grpId="0"/>
      <p:bldP spid="113" grpId="0"/>
      <p:bldP spid="114" grpId="0"/>
      <p:bldP spid="115" grpId="0"/>
      <p:bldP spid="116" grpId="0"/>
      <p:bldP spid="1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FB1581-EA19-2E4C-B752-77BF10DFF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402" y="2018615"/>
            <a:ext cx="5077838" cy="3700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FC9276-00A2-534C-B1F2-2E0AC6A107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467"/>
          <a:stretch/>
        </p:blipFill>
        <p:spPr>
          <a:xfrm>
            <a:off x="0" y="1877002"/>
            <a:ext cx="4136345" cy="4377447"/>
          </a:xfrm>
          <a:prstGeom prst="rect">
            <a:avLst/>
          </a:prstGeom>
        </p:spPr>
      </p:pic>
      <p:grpSp>
        <p:nvGrpSpPr>
          <p:cNvPr id="7" name="Gruppo 29">
            <a:extLst>
              <a:ext uri="{FF2B5EF4-FFF2-40B4-BE49-F238E27FC236}">
                <a16:creationId xmlns:a16="http://schemas.microsoft.com/office/drawing/2014/main" id="{A2288F03-D486-D940-A9D3-A66A5FC04C4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838F5CE-1D53-D446-8239-E4EB7C592DA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8EBD2706-7130-B44B-93F8-2ED13145D0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6DE2F6-6093-FE44-B1A9-867AAAFFD73E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BF566A6-6821-D44E-B68D-1285D7DCBFF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A couple of highlights from Run 2 MDs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8A1DD7-6BEF-274B-9789-E6CEF4C50D34}"/>
              </a:ext>
            </a:extLst>
          </p:cNvPr>
          <p:cNvSpPr/>
          <p:nvPr/>
        </p:nvSpPr>
        <p:spPr>
          <a:xfrm>
            <a:off x="0" y="6550223"/>
            <a:ext cx="3723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For more details see </a:t>
            </a:r>
            <a:r>
              <a:rPr lang="en-US" sz="1400" i="1" dirty="0">
                <a:hlinkClick r:id="rId5"/>
              </a:rPr>
              <a:t>CERN-ACC-NOTE-2019-0057</a:t>
            </a:r>
            <a:endParaRPr lang="en-US" sz="1400" i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7D219B-D499-2045-9884-69C4C9D77FC1}"/>
              </a:ext>
            </a:extLst>
          </p:cNvPr>
          <p:cNvSpPr txBox="1"/>
          <p:nvPr/>
        </p:nvSpPr>
        <p:spPr>
          <a:xfrm>
            <a:off x="232013" y="1255592"/>
            <a:ext cx="405338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solidFill>
                  <a:schemeClr val="tx2"/>
                </a:solidFill>
              </a:rPr>
              <a:t>Confirmed different behavior </a:t>
            </a:r>
            <a:r>
              <a:rPr lang="en-US" sz="1700" b="1" dirty="0" err="1">
                <a:solidFill>
                  <a:schemeClr val="tx2"/>
                </a:solidFill>
              </a:rPr>
              <a:t>w.r.t</a:t>
            </a:r>
            <a:r>
              <a:rPr lang="en-US" sz="1700" b="1" dirty="0">
                <a:solidFill>
                  <a:schemeClr val="tx2"/>
                </a:solidFill>
              </a:rPr>
              <a:t>. bunch length in dipoles and quadrupoles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E2AFA7-CD91-E946-9F1E-7F641D7716E1}"/>
              </a:ext>
            </a:extLst>
          </p:cNvPr>
          <p:cNvSpPr txBox="1"/>
          <p:nvPr/>
        </p:nvSpPr>
        <p:spPr>
          <a:xfrm>
            <a:off x="4735774" y="1377723"/>
            <a:ext cx="393055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chemeClr val="tx2"/>
                </a:solidFill>
              </a:rPr>
              <a:t>Confirmed non-monotonic behavior </a:t>
            </a:r>
            <a:r>
              <a:rPr lang="en-US" sz="1700" b="1" dirty="0" err="1">
                <a:solidFill>
                  <a:schemeClr val="tx2"/>
                </a:solidFill>
              </a:rPr>
              <a:t>w.r.t</a:t>
            </a:r>
            <a:r>
              <a:rPr lang="en-US" sz="1700" b="1" dirty="0">
                <a:solidFill>
                  <a:schemeClr val="tx2"/>
                </a:solidFill>
              </a:rPr>
              <a:t>. bunch intensity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CDB42C-6EFA-ED46-8CB4-EF2E04AA739B}"/>
              </a:ext>
            </a:extLst>
          </p:cNvPr>
          <p:cNvSpPr txBox="1"/>
          <p:nvPr/>
        </p:nvSpPr>
        <p:spPr>
          <a:xfrm>
            <a:off x="2160755" y="3357348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Instrumented dipoles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E9D32B-5656-EA4A-B7EE-86F4A69926E7}"/>
              </a:ext>
            </a:extLst>
          </p:cNvPr>
          <p:cNvSpPr txBox="1"/>
          <p:nvPr/>
        </p:nvSpPr>
        <p:spPr>
          <a:xfrm>
            <a:off x="1846549" y="4751695"/>
            <a:ext cx="2127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Instrumented quadrupoles</a:t>
            </a:r>
          </a:p>
        </p:txBody>
      </p:sp>
    </p:spTree>
    <p:extLst>
      <p:ext uri="{BB962C8B-B14F-4D97-AF65-F5344CB8AC3E}">
        <p14:creationId xmlns:p14="http://schemas.microsoft.com/office/powerpoint/2010/main" val="292885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Heat load MDs in Run 3: ring characterization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169207" y="700899"/>
            <a:ext cx="784792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 first objective will be to </a:t>
            </a:r>
            <a:r>
              <a:rPr lang="en-US" sz="1700" b="1" dirty="0">
                <a:solidFill>
                  <a:srgbClr val="C00000"/>
                </a:solidFill>
              </a:rPr>
              <a:t>identify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rgbClr val="C00000"/>
                </a:solidFill>
              </a:rPr>
              <a:t>changes in the beam screen surfaces </a:t>
            </a:r>
            <a:r>
              <a:rPr lang="en-US" sz="1700" dirty="0">
                <a:solidFill>
                  <a:schemeClr val="tx2"/>
                </a:solidFill>
              </a:rPr>
              <a:t>that took place</a:t>
            </a:r>
            <a:r>
              <a:rPr lang="en-US" sz="1700" b="1" dirty="0">
                <a:solidFill>
                  <a:srgbClr val="C00000"/>
                </a:solidFill>
              </a:rPr>
              <a:t> during LS2</a:t>
            </a:r>
            <a:r>
              <a:rPr lang="en-US" sz="1700" dirty="0">
                <a:solidFill>
                  <a:schemeClr val="tx2"/>
                </a:solidFill>
              </a:rPr>
              <a:t> (as strong changes were observed after LS1)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Needs </a:t>
            </a:r>
            <a:r>
              <a:rPr lang="en-US" sz="1700" b="1" dirty="0">
                <a:solidFill>
                  <a:srgbClr val="C00000"/>
                </a:solidFill>
              </a:rPr>
              <a:t>two fills (top-energy) with B1 and B2 alone </a:t>
            </a:r>
            <a:r>
              <a:rPr lang="en-US" sz="1700" dirty="0">
                <a:solidFill>
                  <a:schemeClr val="tx2"/>
                </a:solidFill>
              </a:rPr>
              <a:t>to build the </a:t>
            </a:r>
            <a:r>
              <a:rPr lang="en-US" sz="1700" b="1" dirty="0">
                <a:solidFill>
                  <a:srgbClr val="C00000"/>
                </a:solidFill>
              </a:rPr>
              <a:t>cell-by-cell heat load maps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C302393-CFFA-6546-9248-8DFF3782444F}"/>
              </a:ext>
            </a:extLst>
          </p:cNvPr>
          <p:cNvGrpSpPr/>
          <p:nvPr/>
        </p:nvGrpSpPr>
        <p:grpSpPr>
          <a:xfrm>
            <a:off x="0" y="4259901"/>
            <a:ext cx="9144000" cy="2326538"/>
            <a:chOff x="0" y="4259901"/>
            <a:chExt cx="9144000" cy="232653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E470E1B-E5F4-604B-858B-69D429159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259901"/>
              <a:ext cx="9144000" cy="232653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FE9CD1D-45D3-774C-942B-5AFA2819ED7C}"/>
                </a:ext>
              </a:extLst>
            </p:cNvPr>
            <p:cNvSpPr txBox="1"/>
            <p:nvPr/>
          </p:nvSpPr>
          <p:spPr>
            <a:xfrm>
              <a:off x="418290" y="4357991"/>
              <a:ext cx="4110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Sector 81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(characterization from 2018 MD)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04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29">
            <a:extLst>
              <a:ext uri="{FF2B5EF4-FFF2-40B4-BE49-F238E27FC236}">
                <a16:creationId xmlns:a16="http://schemas.microsoft.com/office/drawing/2014/main" id="{B6B6144D-C0D2-B74C-AD27-C0486B443F0E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8EC2801-7FCF-0D4C-95C4-D65D27FDF90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>
              <a:extLst>
                <a:ext uri="{FF2B5EF4-FFF2-40B4-BE49-F238E27FC236}">
                  <a16:creationId xmlns:a16="http://schemas.microsoft.com/office/drawing/2014/main" id="{C8A5DA04-5E65-9644-A6DB-3C691B73D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1039F7-C3B5-FB4D-8F31-28562AEB21C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F5AADD5-AAFF-3841-A434-A4BEBEA3FB2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Heat load MDs in Run 3: ring characterization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54BE2F-4157-B24D-BD47-AAEF798FE5D0}"/>
              </a:ext>
            </a:extLst>
          </p:cNvPr>
          <p:cNvSpPr txBox="1"/>
          <p:nvPr/>
        </p:nvSpPr>
        <p:spPr>
          <a:xfrm>
            <a:off x="1089498" y="681444"/>
            <a:ext cx="790858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 first objective will be to </a:t>
            </a:r>
            <a:r>
              <a:rPr lang="en-US" sz="1700" b="1" dirty="0">
                <a:solidFill>
                  <a:srgbClr val="C00000"/>
                </a:solidFill>
              </a:rPr>
              <a:t>identify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rgbClr val="C00000"/>
                </a:solidFill>
              </a:rPr>
              <a:t>changes in the beam screen surfaces </a:t>
            </a:r>
            <a:r>
              <a:rPr lang="en-US" sz="1700" dirty="0">
                <a:solidFill>
                  <a:schemeClr val="tx2"/>
                </a:solidFill>
              </a:rPr>
              <a:t>that took place</a:t>
            </a:r>
            <a:r>
              <a:rPr lang="en-US" sz="1700" b="1" dirty="0">
                <a:solidFill>
                  <a:srgbClr val="C00000"/>
                </a:solidFill>
              </a:rPr>
              <a:t> during LS2</a:t>
            </a:r>
            <a:r>
              <a:rPr lang="en-US" sz="1700" dirty="0">
                <a:solidFill>
                  <a:schemeClr val="tx2"/>
                </a:solidFill>
              </a:rPr>
              <a:t> (as strong changes were observed after LS1)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Needs </a:t>
            </a:r>
            <a:r>
              <a:rPr lang="en-US" sz="1700" b="1" dirty="0">
                <a:solidFill>
                  <a:srgbClr val="C00000"/>
                </a:solidFill>
              </a:rPr>
              <a:t>two fills (top-energy) with B1 and B2 alone </a:t>
            </a:r>
            <a:r>
              <a:rPr lang="en-US" sz="1700" dirty="0">
                <a:solidFill>
                  <a:schemeClr val="tx2"/>
                </a:solidFill>
              </a:rPr>
              <a:t>to build the </a:t>
            </a:r>
            <a:r>
              <a:rPr lang="en-US" sz="1700" b="1" dirty="0">
                <a:solidFill>
                  <a:srgbClr val="C00000"/>
                </a:solidFill>
              </a:rPr>
              <a:t>cell-by-cell heat load maps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Will also allow characterizing the behavior of </a:t>
            </a:r>
            <a:r>
              <a:rPr lang="en-US" sz="1700" b="1" dirty="0">
                <a:solidFill>
                  <a:srgbClr val="C00000"/>
                </a:solidFill>
              </a:rPr>
              <a:t>amorphous carbon coating </a:t>
            </a:r>
            <a:r>
              <a:rPr lang="en-US" sz="1700" dirty="0">
                <a:solidFill>
                  <a:schemeClr val="tx2"/>
                </a:solidFill>
              </a:rPr>
              <a:t>applied in stand-alone magnets during LS2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Useful test for the </a:t>
            </a:r>
            <a:r>
              <a:rPr lang="en-US" sz="1700" b="1" dirty="0">
                <a:solidFill>
                  <a:srgbClr val="C00000"/>
                </a:solidFill>
              </a:rPr>
              <a:t>new diagnostics </a:t>
            </a:r>
            <a:r>
              <a:rPr lang="en-US" sz="1700" dirty="0">
                <a:solidFill>
                  <a:schemeClr val="tx2"/>
                </a:solidFill>
              </a:rPr>
              <a:t>(e.g. flow-meters, RF transmission)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To be performed </a:t>
            </a:r>
            <a:r>
              <a:rPr lang="en-US" sz="1700" b="1" dirty="0">
                <a:solidFill>
                  <a:srgbClr val="C00000"/>
                </a:solidFill>
              </a:rPr>
              <a:t>after machine re-conditioning </a:t>
            </a:r>
            <a:r>
              <a:rPr lang="en-US" sz="1700" dirty="0">
                <a:solidFill>
                  <a:schemeClr val="tx2"/>
                </a:solidFill>
              </a:rPr>
              <a:t>(end of 2021 proton run)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</a:rPr>
              <a:t>Dependence of heat load on bunch length </a:t>
            </a:r>
            <a:r>
              <a:rPr lang="en-US" sz="1700" dirty="0">
                <a:solidFill>
                  <a:schemeClr val="tx2"/>
                </a:solidFill>
              </a:rPr>
              <a:t>in newly instrumented half-cells should also be measured (450 GeV)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FF4534-5131-694A-8BEC-CC9BBEA51F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46" t="21677" r="14746" b="13019"/>
          <a:stretch/>
        </p:blipFill>
        <p:spPr>
          <a:xfrm rot="10800000">
            <a:off x="846160" y="3988203"/>
            <a:ext cx="3725838" cy="262915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C9B368B-AF04-FD42-A73A-05AC941299AD}"/>
              </a:ext>
            </a:extLst>
          </p:cNvPr>
          <p:cNvGrpSpPr/>
          <p:nvPr/>
        </p:nvGrpSpPr>
        <p:grpSpPr>
          <a:xfrm>
            <a:off x="5108826" y="4011044"/>
            <a:ext cx="3248668" cy="2560850"/>
            <a:chOff x="5423058" y="852757"/>
            <a:chExt cx="3248668" cy="256085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9E16864-0689-3545-B0DA-5EBCD1A8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66" y="852757"/>
              <a:ext cx="3243660" cy="254358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B8B6A8-6A0B-934F-9AE8-B7BAA41E02A5}"/>
                </a:ext>
              </a:extLst>
            </p:cNvPr>
            <p:cNvSpPr txBox="1"/>
            <p:nvPr/>
          </p:nvSpPr>
          <p:spPr>
            <a:xfrm>
              <a:off x="5423058" y="3075053"/>
              <a:ext cx="28042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Arc-cell cold flow-meters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997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3528</TotalTime>
  <Words>1684</Words>
  <Application>Microsoft Macintosh PowerPoint</Application>
  <PresentationFormat>On-screen Show (4:3)</PresentationFormat>
  <Paragraphs>229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LiberationSans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308</cp:revision>
  <dcterms:created xsi:type="dcterms:W3CDTF">2016-03-08T14:21:20Z</dcterms:created>
  <dcterms:modified xsi:type="dcterms:W3CDTF">2020-01-26T14:07:56Z</dcterms:modified>
</cp:coreProperties>
</file>