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0" r:id="rId2"/>
    <p:sldId id="316" r:id="rId3"/>
    <p:sldId id="313" r:id="rId4"/>
    <p:sldId id="315" r:id="rId5"/>
    <p:sldId id="314" r:id="rId6"/>
    <p:sldId id="317" r:id="rId7"/>
    <p:sldId id="307" r:id="rId8"/>
    <p:sldId id="296" r:id="rId9"/>
    <p:sldId id="299" r:id="rId10"/>
    <p:sldId id="300" r:id="rId11"/>
    <p:sldId id="301" r:id="rId12"/>
    <p:sldId id="295" r:id="rId13"/>
    <p:sldId id="297" r:id="rId14"/>
    <p:sldId id="311" r:id="rId15"/>
    <p:sldId id="312" r:id="rId16"/>
    <p:sldId id="305" r:id="rId17"/>
    <p:sldId id="302" r:id="rId18"/>
    <p:sldId id="304" r:id="rId19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81D652"/>
    <a:srgbClr val="00CC66"/>
    <a:srgbClr val="FFFFCC"/>
    <a:srgbClr val="64C42E"/>
    <a:srgbClr val="33CC33"/>
    <a:srgbClr val="67CB2F"/>
    <a:srgbClr val="63C52D"/>
    <a:srgbClr val="66FF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21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0FBDE81-25A5-4C9E-A11E-E9649A557BA7}" type="datetimeFigureOut">
              <a:rPr lang="en-US" smtClean="0"/>
              <a:pPr/>
              <a:t>24-Jan-20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F34402A-1AC5-4646-A888-79413F82734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08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004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6887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47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1629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40072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3245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1055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1288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0749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762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1614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011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233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7449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8392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4136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960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7EA8-A42B-4F7C-9B93-766D3276BB2A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4373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57285" y="6477488"/>
            <a:ext cx="904631" cy="365125"/>
          </a:xfrm>
        </p:spPr>
        <p:txBody>
          <a:bodyPr/>
          <a:lstStyle/>
          <a:p>
            <a:fld id="{77104286-EC15-4181-9CA4-312BEB2D323E}" type="datetime1">
              <a:rPr lang="en-US" smtClean="0"/>
              <a:pPr/>
              <a:t>24-Jan-20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203570" y="6462101"/>
            <a:ext cx="6410569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9448800" y="6462101"/>
            <a:ext cx="2743200" cy="365125"/>
          </a:xfrm>
        </p:spPr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4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1595D-4E4F-4699-BD32-D69F5A591BFC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0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7C15-6633-4DA8-B985-59F36015EA93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7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2DD1-545D-419F-B334-4E2170E7D69E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65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616D7-A641-4EED-9A31-A4ABDCC18B58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4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2056-2E4F-4D5D-B41F-C7A2773C100B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2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751E-B3D5-4BB0-B0A4-BA3C7D31B87F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3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302D-B8FC-40A4-BF56-A31AB5FF1D03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0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EEEB-41F1-4C03-81EF-8D21945EED14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9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C4A9-F1C4-4FDC-B393-283F4AE91ED5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66962-20BE-4E75-A921-EE720DD91255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6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202A2-FB13-40E1-BD28-381AC241E9E5}" type="datetime1">
              <a:rPr lang="en-US" smtClean="0"/>
              <a:pPr/>
              <a:t>24-Jan-20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4F833-743F-4A38-9E93-D4D68769AC6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4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flavio.loddo@ba.infn.it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sp>
        <p:nvSpPr>
          <p:cNvPr id="166" name="CasellaDiTesto 165"/>
          <p:cNvSpPr txBox="1"/>
          <p:nvPr/>
        </p:nvSpPr>
        <p:spPr>
          <a:xfrm>
            <a:off x="4471856" y="1849834"/>
            <a:ext cx="24021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i="1" dirty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4400" b="1" i="1" dirty="0" smtClean="0">
                <a:solidFill>
                  <a:schemeClr val="accent5">
                    <a:lumMod val="75000"/>
                  </a:schemeClr>
                </a:solidFill>
              </a:rPr>
              <a:t>verview</a:t>
            </a:r>
            <a:endParaRPr lang="en-US" sz="4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7" name="CasellaDiTesto 166"/>
          <p:cNvSpPr txBox="1"/>
          <p:nvPr/>
        </p:nvSpPr>
        <p:spPr>
          <a:xfrm>
            <a:off x="4011446" y="3735120"/>
            <a:ext cx="25747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F. Loddo</a:t>
            </a:r>
          </a:p>
          <a:p>
            <a:pPr algn="ctr"/>
            <a:r>
              <a:rPr lang="en-GB" sz="2000" dirty="0" smtClean="0"/>
              <a:t>INFN-BARI</a:t>
            </a:r>
          </a:p>
          <a:p>
            <a:pPr algn="ctr"/>
            <a:r>
              <a:rPr lang="en-GB" sz="2000" i="1" dirty="0" smtClean="0">
                <a:hlinkClick r:id="rId5"/>
              </a:rPr>
              <a:t>flavio.loddo@ba.infn.it</a:t>
            </a:r>
            <a:endParaRPr lang="en-GB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183501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752090" y="0"/>
            <a:ext cx="3203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Vofs_half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vs Corners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59" y="662262"/>
            <a:ext cx="11361774" cy="562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7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300828" y="-50790"/>
            <a:ext cx="6655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Vofs_half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@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Typ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RoomT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and 500Mrad, -30C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63" y="796728"/>
            <a:ext cx="11248928" cy="55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7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075196" y="31099"/>
            <a:ext cx="4979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Mismatch sim. @ IREF_TRIM = 8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pic>
        <p:nvPicPr>
          <p:cNvPr id="72" name="Immagine 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8" y="683044"/>
            <a:ext cx="10496220" cy="5622768"/>
          </a:xfrm>
          <a:prstGeom prst="rect">
            <a:avLst/>
          </a:prstGeom>
        </p:spPr>
      </p:pic>
      <p:sp>
        <p:nvSpPr>
          <p:cNvPr id="73" name="CasellaDiTesto 72"/>
          <p:cNvSpPr txBox="1"/>
          <p:nvPr/>
        </p:nvSpPr>
        <p:spPr>
          <a:xfrm>
            <a:off x="665018" y="567754"/>
            <a:ext cx="77136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V_BGR</a:t>
            </a:r>
            <a:endParaRPr lang="en-US" sz="1600" b="1" dirty="0"/>
          </a:p>
        </p:txBody>
      </p:sp>
      <p:sp>
        <p:nvSpPr>
          <p:cNvPr id="118" name="CasellaDiTesto 117"/>
          <p:cNvSpPr txBox="1"/>
          <p:nvPr/>
        </p:nvSpPr>
        <p:spPr>
          <a:xfrm>
            <a:off x="5913128" y="567754"/>
            <a:ext cx="98879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  </a:t>
            </a:r>
            <a:r>
              <a:rPr lang="en-US" sz="1600" b="1" dirty="0" err="1" smtClean="0"/>
              <a:t>Iref</a:t>
            </a:r>
            <a:r>
              <a:rPr lang="en-US" sz="1600" b="1" dirty="0" smtClean="0"/>
              <a:t>         </a:t>
            </a:r>
            <a:endParaRPr lang="en-US" sz="1600" b="1" dirty="0"/>
          </a:p>
        </p:txBody>
      </p:sp>
      <p:sp>
        <p:nvSpPr>
          <p:cNvPr id="74" name="Ovale 73"/>
          <p:cNvSpPr/>
          <p:nvPr/>
        </p:nvSpPr>
        <p:spPr>
          <a:xfrm>
            <a:off x="9558215" y="1062893"/>
            <a:ext cx="1820985" cy="617415"/>
          </a:xfrm>
          <a:prstGeom prst="ellips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Connettore 2 87"/>
          <p:cNvCxnSpPr/>
          <p:nvPr/>
        </p:nvCxnSpPr>
        <p:spPr>
          <a:xfrm>
            <a:off x="10582031" y="1680308"/>
            <a:ext cx="85969" cy="4767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asellaDiTesto 92"/>
          <p:cNvSpPr txBox="1"/>
          <p:nvPr/>
        </p:nvSpPr>
        <p:spPr>
          <a:xfrm>
            <a:off x="10234245" y="2128446"/>
            <a:ext cx="15695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StdDev</a:t>
            </a:r>
            <a:r>
              <a:rPr lang="en-US" sz="1600" dirty="0" smtClean="0"/>
              <a:t> ~ 1.7 LSB</a:t>
            </a:r>
            <a:endParaRPr lang="en-US" sz="1600" dirty="0"/>
          </a:p>
        </p:txBody>
      </p:sp>
      <p:cxnSp>
        <p:nvCxnSpPr>
          <p:cNvPr id="95" name="Connettore 2 94"/>
          <p:cNvCxnSpPr/>
          <p:nvPr/>
        </p:nvCxnSpPr>
        <p:spPr>
          <a:xfrm>
            <a:off x="10794670" y="2467000"/>
            <a:ext cx="71252" cy="5018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asellaDiTesto 96"/>
          <p:cNvSpPr txBox="1"/>
          <p:nvPr/>
        </p:nvSpPr>
        <p:spPr>
          <a:xfrm>
            <a:off x="9558215" y="2890879"/>
            <a:ext cx="265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DAC range should be still enough for most of the chips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279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075196" y="31099"/>
            <a:ext cx="4979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Mismatch sim. @ IREF_TRIM = 8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sp>
        <p:nvSpPr>
          <p:cNvPr id="73" name="CasellaDiTesto 72"/>
          <p:cNvSpPr txBox="1"/>
          <p:nvPr/>
        </p:nvSpPr>
        <p:spPr>
          <a:xfrm>
            <a:off x="497876" y="462264"/>
            <a:ext cx="4150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Mismatch% between two replicas of 4uA </a:t>
            </a:r>
            <a:r>
              <a:rPr lang="en-US" sz="1400" b="1" dirty="0" err="1" smtClean="0"/>
              <a:t>curr</a:t>
            </a:r>
            <a:r>
              <a:rPr lang="en-US" sz="1400" b="1" dirty="0" smtClean="0"/>
              <a:t>. mirror </a:t>
            </a:r>
            <a:endParaRPr lang="en-US" sz="1400" b="1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39" y="711489"/>
            <a:ext cx="5041009" cy="560245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083" y="770041"/>
            <a:ext cx="5998101" cy="5543905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6460742" y="528731"/>
            <a:ext cx="443352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Mismatch% between </a:t>
            </a:r>
            <a:r>
              <a:rPr lang="en-US" sz="1400" b="1" dirty="0" err="1" smtClean="0"/>
              <a:t>Iref</a:t>
            </a:r>
            <a:r>
              <a:rPr lang="en-US" sz="1400" b="1" dirty="0" smtClean="0"/>
              <a:t> (4uA </a:t>
            </a:r>
            <a:r>
              <a:rPr lang="en-US" sz="1400" b="1" dirty="0" err="1" smtClean="0"/>
              <a:t>curr</a:t>
            </a:r>
            <a:r>
              <a:rPr lang="en-US" sz="1400" b="1" dirty="0" smtClean="0"/>
              <a:t>.) and </a:t>
            </a:r>
            <a:r>
              <a:rPr lang="en-US" sz="1400" b="1" dirty="0" err="1" smtClean="0"/>
              <a:t>I_Vofs</a:t>
            </a:r>
            <a:r>
              <a:rPr lang="en-US" sz="1400" b="1" dirty="0" smtClean="0"/>
              <a:t> (~ Irefx5)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85647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2737266" y="0"/>
            <a:ext cx="6934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Table of external resistors (not only for SLDO)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223956"/>
              </p:ext>
            </p:extLst>
          </p:nvPr>
        </p:nvGraphicFramePr>
        <p:xfrm>
          <a:off x="619539" y="1190220"/>
          <a:ext cx="11039060" cy="4006287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2802348364"/>
                    </a:ext>
                  </a:extLst>
                </a:gridCol>
                <a:gridCol w="684704">
                  <a:extLst>
                    <a:ext uri="{9D8B030D-6E8A-4147-A177-3AD203B41FA5}">
                      <a16:colId xmlns:a16="http://schemas.microsoft.com/office/drawing/2014/main" val="1557614074"/>
                    </a:ext>
                  </a:extLst>
                </a:gridCol>
                <a:gridCol w="785299">
                  <a:extLst>
                    <a:ext uri="{9D8B030D-6E8A-4147-A177-3AD203B41FA5}">
                      <a16:colId xmlns:a16="http://schemas.microsoft.com/office/drawing/2014/main" val="446765095"/>
                    </a:ext>
                  </a:extLst>
                </a:gridCol>
                <a:gridCol w="3559197">
                  <a:extLst>
                    <a:ext uri="{9D8B030D-6E8A-4147-A177-3AD203B41FA5}">
                      <a16:colId xmlns:a16="http://schemas.microsoft.com/office/drawing/2014/main" val="4283477315"/>
                    </a:ext>
                  </a:extLst>
                </a:gridCol>
                <a:gridCol w="5019260">
                  <a:extLst>
                    <a:ext uri="{9D8B030D-6E8A-4147-A177-3AD203B41FA5}">
                      <a16:colId xmlns:a16="http://schemas.microsoft.com/office/drawing/2014/main" val="3597789881"/>
                    </a:ext>
                  </a:extLst>
                </a:gridCol>
              </a:tblGrid>
              <a:tr h="466807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>
                          <a:solidFill>
                            <a:srgbClr val="0000FF"/>
                          </a:solidFill>
                          <a:effectLst/>
                        </a:rPr>
                        <a:t>Resistor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FF"/>
                          </a:solidFill>
                          <a:effectLst/>
                        </a:rPr>
                        <a:t>Value (Ohm)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solidFill>
                            <a:srgbClr val="0000FF"/>
                          </a:solidFill>
                          <a:effectLst/>
                        </a:rPr>
                        <a:t>Notes</a:t>
                      </a:r>
                      <a:endParaRPr lang="en-US" sz="1300" b="1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solidFill>
                            <a:srgbClr val="0000FF"/>
                          </a:solidFill>
                          <a:effectLst/>
                        </a:rPr>
                        <a:t>Purpose</a:t>
                      </a:r>
                      <a:endParaRPr lang="en-US" sz="1300" b="1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1517387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R_IREF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24.9k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>
                          <a:effectLst/>
                        </a:rPr>
                        <a:t>V_BGR = 490 mV --&gt; I(R_IREF) = 20uA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aseline="0" dirty="0" err="1" smtClean="0">
                          <a:effectLst/>
                        </a:rPr>
                        <a:t>Iref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844326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R_VREFA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30k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--&gt; VrefA = 600mV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300" dirty="0" smtClean="0">
                          <a:effectLst/>
                        </a:rPr>
                        <a:t>Analog  VREF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87394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R_VREFD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30k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--&gt; VrefD = 600mV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smtClean="0">
                          <a:effectLst/>
                        </a:rPr>
                        <a:t>Digital</a:t>
                      </a:r>
                      <a:r>
                        <a:rPr lang="en-US" sz="1300" baseline="0" dirty="0" smtClean="0">
                          <a:effectLst/>
                        </a:rPr>
                        <a:t> </a:t>
                      </a:r>
                      <a:r>
                        <a:rPr lang="en-US" sz="1300" dirty="0" smtClean="0">
                          <a:effectLst/>
                        </a:rPr>
                        <a:t> VREF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202871"/>
                  </a:ext>
                </a:extLst>
              </a:tr>
              <a:tr h="466807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R_VOFS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24.9k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I=20uA --&gt; Vofs_half = 500 mV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err="1" smtClean="0">
                          <a:solidFill>
                            <a:srgbClr val="000000"/>
                          </a:solidFill>
                          <a:effectLst/>
                        </a:rPr>
                        <a:t>Vofs_half</a:t>
                      </a:r>
                      <a:r>
                        <a:rPr lang="en-US" sz="1300" dirty="0" smtClean="0">
                          <a:solidFill>
                            <a:srgbClr val="000000"/>
                          </a:solidFill>
                          <a:effectLst/>
                        </a:rPr>
                        <a:t> for High Power Mode. Terminal 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</a:rPr>
                        <a:t>1 connected to pad VOFS_OUT, terminal 2 connected to pad VOFS_LP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408016"/>
                  </a:ext>
                </a:extLst>
              </a:tr>
              <a:tr h="466807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R_VOFS_LP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10k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I=20uA --&gt; Vofs_half = 700 mV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smtClean="0">
                          <a:solidFill>
                            <a:srgbClr val="000000"/>
                          </a:solidFill>
                          <a:effectLst/>
                        </a:rPr>
                        <a:t>Additional</a:t>
                      </a:r>
                      <a:r>
                        <a:rPr lang="en-US" sz="1300" baseline="0" dirty="0" smtClean="0">
                          <a:solidFill>
                            <a:srgbClr val="000000"/>
                          </a:solidFill>
                          <a:effectLst/>
                        </a:rPr>
                        <a:t> resistor for Low Power Mode. </a:t>
                      </a:r>
                      <a:r>
                        <a:rPr lang="en-US" sz="1300" dirty="0" smtClean="0">
                          <a:solidFill>
                            <a:srgbClr val="000000"/>
                          </a:solidFill>
                          <a:effectLst/>
                        </a:rPr>
                        <a:t>Terminal 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</a:rPr>
                        <a:t>1 connected to pad VOFS_LP, terminal 2 connected to pad GNDA_REF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693207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R_EXTA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806 (???)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smtClean="0">
                          <a:effectLst/>
                        </a:rPr>
                        <a:t>Slope of SLDOA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622483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R_EXTD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806 (???)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effectLst/>
                        </a:rPr>
                        <a:t>Slope of SLDOD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531428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R_IMUX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4.99k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smtClean="0">
                          <a:effectLst/>
                        </a:rPr>
                        <a:t>IMUX to</a:t>
                      </a:r>
                      <a:r>
                        <a:rPr lang="en-US" sz="1300" baseline="0" dirty="0" smtClean="0">
                          <a:effectLst/>
                        </a:rPr>
                        <a:t> VMUX conversion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084901"/>
                  </a:ext>
                </a:extLst>
              </a:tr>
              <a:tr h="342402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FF0000"/>
                          </a:solidFill>
                          <a:effectLst/>
                        </a:rPr>
                        <a:t>R_VREF_ADC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</a:rPr>
                        <a:t>84.5k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I=10uA --&gt; Vref_ADC = 845 mV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US" sz="1300" dirty="0" smtClean="0">
                          <a:effectLst/>
                        </a:rPr>
                        <a:t>ADC  VREF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658795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>
                          <a:solidFill>
                            <a:srgbClr val="FF0000"/>
                          </a:solidFill>
                          <a:effectLst/>
                        </a:rPr>
                        <a:t>CMD_P/N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>
                          <a:effectLst/>
                        </a:rPr>
                        <a:t>100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smtClean="0">
                          <a:effectLst/>
                        </a:rPr>
                        <a:t>Termination (1</a:t>
                      </a:r>
                      <a:r>
                        <a:rPr lang="en-US" sz="1300" baseline="0" dirty="0" smtClean="0">
                          <a:effectLst/>
                        </a:rPr>
                        <a:t> per module)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3487191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endParaRPr lang="en-US" sz="13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b="1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651236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FF0000"/>
                          </a:solidFill>
                          <a:effectLst/>
                        </a:rPr>
                        <a:t>NTC/PT1000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b="1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Constraints: </a:t>
                      </a:r>
                    </a:p>
                    <a:p>
                      <a:pPr rtl="0" fontAlgn="b"/>
                      <a:r>
                        <a:rPr lang="pt-BR" sz="13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 I= 10 uA,  Vmax (-40C) &lt;= 800 mV --&gt; R(-40) &lt; 80k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532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8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681484" y="-1785"/>
            <a:ext cx="317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Monitoring features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839859"/>
              </p:ext>
            </p:extLst>
          </p:nvPr>
        </p:nvGraphicFramePr>
        <p:xfrm>
          <a:off x="1215997" y="1715561"/>
          <a:ext cx="4630068" cy="3001488"/>
        </p:xfrm>
        <a:graphic>
          <a:graphicData uri="http://schemas.openxmlformats.org/drawingml/2006/table">
            <a:tbl>
              <a:tblPr/>
              <a:tblGrid>
                <a:gridCol w="1285099">
                  <a:extLst>
                    <a:ext uri="{9D8B030D-6E8A-4147-A177-3AD203B41FA5}">
                      <a16:colId xmlns:a16="http://schemas.microsoft.com/office/drawing/2014/main" val="2802348364"/>
                    </a:ext>
                  </a:extLst>
                </a:gridCol>
                <a:gridCol w="3344969">
                  <a:extLst>
                    <a:ext uri="{9D8B030D-6E8A-4147-A177-3AD203B41FA5}">
                      <a16:colId xmlns:a16="http://schemas.microsoft.com/office/drawing/2014/main" val="4283477315"/>
                    </a:ext>
                  </a:extLst>
                </a:gridCol>
              </a:tblGrid>
              <a:tr h="466807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effectLst/>
                        </a:rPr>
                        <a:t>Voltages</a:t>
                      </a:r>
                      <a:endParaRPr lang="en-US" sz="1600" b="1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21373" marR="21373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effectLst/>
                        </a:rPr>
                        <a:t>Notes</a:t>
                      </a:r>
                      <a:endParaRPr lang="en-US" sz="1600" b="1" dirty="0">
                        <a:effectLst/>
                      </a:endParaRPr>
                    </a:p>
                  </a:txBody>
                  <a:tcPr marL="21373" marR="21373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17387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effectLst/>
                        </a:rPr>
                        <a:t>VINA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</a:t>
                      </a:r>
                      <a:r>
                        <a:rPr lang="pt-BR" sz="1300" dirty="0" smtClean="0">
                          <a:effectLst/>
                        </a:rPr>
                        <a:t>VINA/4</a:t>
                      </a:r>
                      <a:endParaRPr lang="pt-BR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844326"/>
                  </a:ext>
                </a:extLst>
              </a:tr>
              <a:tr h="243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effectLst/>
                        </a:rPr>
                        <a:t>VIND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</a:t>
                      </a:r>
                      <a:r>
                        <a:rPr lang="pt-BR" sz="1300" dirty="0" smtClean="0">
                          <a:effectLst/>
                        </a:rPr>
                        <a:t>VIND/4</a:t>
                      </a: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87394"/>
                  </a:ext>
                </a:extLst>
              </a:tr>
              <a:tr h="9844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" b="1" dirty="0" smtClean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609906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effectLst/>
                        </a:rPr>
                        <a:t>VDDA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</a:t>
                      </a:r>
                      <a:r>
                        <a:rPr lang="en-US" sz="1300" dirty="0" smtClean="0">
                          <a:effectLst/>
                        </a:rPr>
                        <a:t>VDDA/2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202871"/>
                  </a:ext>
                </a:extLst>
              </a:tr>
              <a:tr h="230919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effectLst/>
                        </a:rPr>
                        <a:t>VDDD</a:t>
                      </a:r>
                      <a:endParaRPr lang="en-US" sz="13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</a:t>
                      </a:r>
                      <a:r>
                        <a:rPr lang="en-US" sz="1300" dirty="0" smtClean="0">
                          <a:effectLst/>
                        </a:rPr>
                        <a:t>VDDD/2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408016"/>
                  </a:ext>
                </a:extLst>
              </a:tr>
              <a:tr h="77613">
                <a:tc>
                  <a:txBody>
                    <a:bodyPr/>
                    <a:lstStyle/>
                    <a:p>
                      <a:pPr rtl="0" fontAlgn="b"/>
                      <a:endParaRPr lang="en-US" sz="1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803092"/>
                  </a:ext>
                </a:extLst>
              </a:tr>
              <a:tr h="215260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effectLst/>
                        </a:rPr>
                        <a:t>VREFA</a:t>
                      </a:r>
                      <a:endParaRPr lang="en-US" sz="13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VREFA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693207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effectLst/>
                        </a:rPr>
                        <a:t>VREFD</a:t>
                      </a:r>
                      <a:endParaRPr lang="en-US" sz="13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VREFD</a:t>
                      </a:r>
                      <a:endParaRPr lang="en-US" sz="1300" dirty="0" smtClean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622483"/>
                  </a:ext>
                </a:extLst>
              </a:tr>
              <a:tr h="113549">
                <a:tc>
                  <a:txBody>
                    <a:bodyPr/>
                    <a:lstStyle/>
                    <a:p>
                      <a:pPr rtl="0" fontAlgn="b"/>
                      <a:endParaRPr lang="en-US" sz="1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531428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effectLst/>
                        </a:rPr>
                        <a:t>V_OFFSET</a:t>
                      </a:r>
                      <a:endParaRPr lang="en-US" sz="13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V_OFFSET/2</a:t>
                      </a:r>
                      <a:endParaRPr lang="en-US" sz="1300" dirty="0" smtClean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084901"/>
                  </a:ext>
                </a:extLst>
              </a:tr>
              <a:tr h="111650">
                <a:tc>
                  <a:txBody>
                    <a:bodyPr/>
                    <a:lstStyle/>
                    <a:p>
                      <a:pPr rtl="0" fontAlgn="b"/>
                      <a:endParaRPr lang="en-US" sz="1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487191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effectLst/>
                        </a:rPr>
                        <a:t>VREF_CORE</a:t>
                      </a:r>
                      <a:endParaRPr lang="en-US" sz="13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VREF_CORE (output of Core BGR)</a:t>
                      </a:r>
                      <a:endParaRPr lang="en-US" sz="1300" dirty="0" smtClean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651236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effectLst/>
                        </a:rPr>
                        <a:t>VREF_PRE</a:t>
                      </a:r>
                      <a:endParaRPr lang="en-US" sz="13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dirty="0" smtClean="0">
                          <a:effectLst/>
                        </a:rPr>
                        <a:t>V_ADC =</a:t>
                      </a:r>
                      <a:r>
                        <a:rPr lang="pt-BR" sz="1300" baseline="0" dirty="0" smtClean="0">
                          <a:effectLst/>
                        </a:rPr>
                        <a:t> VREF_PRE   (output of Prereg BGR)</a:t>
                      </a:r>
                      <a:endParaRPr lang="en-US" sz="1300" dirty="0" smtClean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32236"/>
                  </a:ext>
                </a:extLst>
              </a:tr>
            </a:tbl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86622" y="745435"/>
            <a:ext cx="9362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12-bit monitoring ADC. Using VREF_ADC = 850 mV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V</a:t>
            </a:r>
            <a:r>
              <a:rPr lang="en-US" baseline="-25000" dirty="0" err="1" smtClean="0">
                <a:sym typeface="Wingdings" panose="05000000000000000000" pitchFamily="2" charset="2"/>
              </a:rPr>
              <a:t>lsb</a:t>
            </a:r>
            <a:r>
              <a:rPr lang="en-US" dirty="0" smtClean="0">
                <a:sym typeface="Wingdings" panose="05000000000000000000" pitchFamily="2" charset="2"/>
              </a:rPr>
              <a:t> = 208 µV   and V</a:t>
            </a:r>
            <a:r>
              <a:rPr lang="en-US" baseline="-25000" dirty="0" smtClean="0">
                <a:sym typeface="Wingdings" panose="05000000000000000000" pitchFamily="2" charset="2"/>
              </a:rPr>
              <a:t>FS</a:t>
            </a:r>
            <a:r>
              <a:rPr lang="en-US" dirty="0" smtClean="0">
                <a:sym typeface="Wingdings" panose="05000000000000000000" pitchFamily="2" charset="2"/>
              </a:rPr>
              <a:t> = 800 mV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currents are converted into voltages on the external </a:t>
            </a:r>
            <a:r>
              <a:rPr lang="en-US" dirty="0" smtClean="0"/>
              <a:t>R_IMUX and read using the same ADC</a:t>
            </a:r>
            <a:endParaRPr lang="en-US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244347"/>
              </p:ext>
            </p:extLst>
          </p:nvPr>
        </p:nvGraphicFramePr>
        <p:xfrm>
          <a:off x="6190332" y="1715561"/>
          <a:ext cx="4630068" cy="1840267"/>
        </p:xfrm>
        <a:graphic>
          <a:graphicData uri="http://schemas.openxmlformats.org/drawingml/2006/table">
            <a:tbl>
              <a:tblPr/>
              <a:tblGrid>
                <a:gridCol w="1285099">
                  <a:extLst>
                    <a:ext uri="{9D8B030D-6E8A-4147-A177-3AD203B41FA5}">
                      <a16:colId xmlns:a16="http://schemas.microsoft.com/office/drawing/2014/main" val="2802348364"/>
                    </a:ext>
                  </a:extLst>
                </a:gridCol>
                <a:gridCol w="3344969">
                  <a:extLst>
                    <a:ext uri="{9D8B030D-6E8A-4147-A177-3AD203B41FA5}">
                      <a16:colId xmlns:a16="http://schemas.microsoft.com/office/drawing/2014/main" val="4283477315"/>
                    </a:ext>
                  </a:extLst>
                </a:gridCol>
              </a:tblGrid>
              <a:tr h="466807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effectLst/>
                        </a:rPr>
                        <a:t>Currents</a:t>
                      </a:r>
                      <a:endParaRPr lang="en-US" sz="1600" b="1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21373" marR="21373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effectLst/>
                        </a:rPr>
                        <a:t>Notes</a:t>
                      </a:r>
                      <a:endParaRPr lang="en-US" sz="1600" b="1" dirty="0">
                        <a:effectLst/>
                      </a:endParaRPr>
                    </a:p>
                  </a:txBody>
                  <a:tcPr marL="21373" marR="21373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17387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effectLst/>
                        </a:rPr>
                        <a:t>I_INA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I_ADC =</a:t>
                      </a:r>
                      <a:r>
                        <a:rPr lang="pt-BR" sz="1300" baseline="0" dirty="0" smtClean="0">
                          <a:effectLst/>
                        </a:rPr>
                        <a:t> IINA</a:t>
                      </a:r>
                      <a:r>
                        <a:rPr lang="pt-BR" sz="1300" dirty="0" smtClean="0">
                          <a:effectLst/>
                        </a:rPr>
                        <a:t>/21000</a:t>
                      </a:r>
                      <a:endParaRPr lang="pt-BR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844326"/>
                  </a:ext>
                </a:extLst>
              </a:tr>
              <a:tr h="243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effectLst/>
                        </a:rPr>
                        <a:t>I_IND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I_ADC =</a:t>
                      </a:r>
                      <a:r>
                        <a:rPr lang="pt-BR" sz="1300" baseline="0" dirty="0" smtClean="0">
                          <a:effectLst/>
                        </a:rPr>
                        <a:t> IIND</a:t>
                      </a:r>
                      <a:r>
                        <a:rPr lang="pt-BR" sz="1300" dirty="0" smtClean="0">
                          <a:effectLst/>
                        </a:rPr>
                        <a:t>/21000</a:t>
                      </a:r>
                      <a:endParaRPr lang="pt-BR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87394"/>
                  </a:ext>
                </a:extLst>
              </a:tr>
              <a:tr h="9844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" b="1" dirty="0" smtClean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609906"/>
                  </a:ext>
                </a:extLst>
              </a:tr>
              <a:tr h="23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effectLst/>
                        </a:rPr>
                        <a:t>I_SHUNTA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I_ADC =</a:t>
                      </a:r>
                      <a:r>
                        <a:rPr lang="pt-BR" sz="1300" baseline="0" dirty="0" smtClean="0">
                          <a:effectLst/>
                        </a:rPr>
                        <a:t> I_SHUNTA</a:t>
                      </a:r>
                      <a:r>
                        <a:rPr lang="pt-BR" sz="1300" dirty="0" smtClean="0">
                          <a:effectLst/>
                        </a:rPr>
                        <a:t>/21600</a:t>
                      </a:r>
                      <a:endParaRPr lang="pt-BR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202871"/>
                  </a:ext>
                </a:extLst>
              </a:tr>
              <a:tr h="230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effectLst/>
                        </a:rPr>
                        <a:t>I_SHUNTD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I_ADC =</a:t>
                      </a:r>
                      <a:r>
                        <a:rPr lang="pt-BR" sz="1300" baseline="0" dirty="0" smtClean="0">
                          <a:effectLst/>
                        </a:rPr>
                        <a:t> I_SHUNTD</a:t>
                      </a:r>
                      <a:r>
                        <a:rPr lang="pt-BR" sz="1300" dirty="0" smtClean="0">
                          <a:effectLst/>
                        </a:rPr>
                        <a:t>/21600</a:t>
                      </a:r>
                      <a:endParaRPr lang="pt-BR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408016"/>
                  </a:ext>
                </a:extLst>
              </a:tr>
              <a:tr h="77613">
                <a:tc>
                  <a:txBody>
                    <a:bodyPr/>
                    <a:lstStyle/>
                    <a:p>
                      <a:pPr rtl="0" fontAlgn="b"/>
                      <a:endParaRPr lang="en-US" sz="1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803092"/>
                  </a:ext>
                </a:extLst>
              </a:tr>
              <a:tr h="245078"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b="1" dirty="0" smtClean="0">
                          <a:effectLst/>
                        </a:rPr>
                        <a:t>IREF</a:t>
                      </a:r>
                      <a:endParaRPr lang="en-US" sz="1300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pt-BR" sz="1300" dirty="0" smtClean="0">
                          <a:effectLst/>
                        </a:rPr>
                        <a:t>I_ADC =</a:t>
                      </a:r>
                      <a:r>
                        <a:rPr lang="pt-BR" sz="1300" baseline="0" dirty="0" smtClean="0">
                          <a:effectLst/>
                        </a:rPr>
                        <a:t> IREF</a:t>
                      </a:r>
                      <a:endParaRPr lang="en-US" sz="1300" dirty="0">
                        <a:effectLst/>
                      </a:endParaRPr>
                    </a:p>
                  </a:txBody>
                  <a:tcPr marL="21373" marR="21373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693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733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5214238" y="2690824"/>
            <a:ext cx="1405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BACKUP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9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910428" y="0"/>
            <a:ext cx="2883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Ishunt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Monitoring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" y="1329160"/>
            <a:ext cx="10580865" cy="4604098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20734" y="1311782"/>
            <a:ext cx="20731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Systematic error (%)</a:t>
            </a:r>
            <a:endParaRPr lang="en-US" dirty="0"/>
          </a:p>
        </p:txBody>
      </p:sp>
      <p:cxnSp>
        <p:nvCxnSpPr>
          <p:cNvPr id="12" name="Connettore 2 11"/>
          <p:cNvCxnSpPr/>
          <p:nvPr/>
        </p:nvCxnSpPr>
        <p:spPr>
          <a:xfrm flipV="1">
            <a:off x="10820400" y="5830777"/>
            <a:ext cx="0" cy="2698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0576583" y="6089534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 A</a:t>
            </a:r>
            <a:endParaRPr lang="en-US" sz="16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520476" y="590737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sz="1600" dirty="0" smtClean="0"/>
              <a:t>mA</a:t>
            </a:r>
            <a:endParaRPr lang="en-US" dirty="0"/>
          </a:p>
        </p:txBody>
      </p:sp>
      <p:cxnSp>
        <p:nvCxnSpPr>
          <p:cNvPr id="16" name="Connettore 2 15"/>
          <p:cNvCxnSpPr/>
          <p:nvPr/>
        </p:nvCxnSpPr>
        <p:spPr>
          <a:xfrm flipV="1">
            <a:off x="4846797" y="5745536"/>
            <a:ext cx="0" cy="2698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6708913" y="5784575"/>
            <a:ext cx="755374" cy="260314"/>
          </a:xfrm>
          <a:prstGeom prst="rect">
            <a:avLst/>
          </a:prstGeom>
          <a:solidFill>
            <a:schemeClr val="bg1"/>
          </a:solidFill>
          <a:ln w="127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2929144" y="8289"/>
            <a:ext cx="5121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Ishunt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Monitoring: mismatch sim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2" y="887798"/>
            <a:ext cx="5268523" cy="292611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79332" y="745235"/>
            <a:ext cx="80284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Error(%)</a:t>
            </a:r>
            <a:endParaRPr lang="en-US" sz="14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8050546" y="586378"/>
            <a:ext cx="17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Ishunt</a:t>
            </a:r>
            <a:r>
              <a:rPr lang="en-US" dirty="0" smtClean="0"/>
              <a:t> = 432 mA</a:t>
            </a:r>
            <a:endParaRPr lang="en-US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64" y="899124"/>
            <a:ext cx="5306067" cy="2946961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2006773" y="772151"/>
            <a:ext cx="1772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Ishunt</a:t>
            </a:r>
            <a:r>
              <a:rPr lang="en-US" dirty="0" smtClean="0"/>
              <a:t> = 21.6 mA</a:t>
            </a:r>
            <a:endParaRPr lang="en-US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6162158" y="682077"/>
            <a:ext cx="80284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Error(%)</a:t>
            </a:r>
            <a:endParaRPr lang="en-US" sz="1400" b="1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36" y="3820591"/>
            <a:ext cx="5061527" cy="2811145"/>
          </a:xfrm>
          <a:prstGeom prst="rect">
            <a:avLst/>
          </a:prstGeom>
        </p:spPr>
      </p:pic>
      <p:sp>
        <p:nvSpPr>
          <p:cNvPr id="21" name="CasellaDiTesto 20"/>
          <p:cNvSpPr txBox="1"/>
          <p:nvPr/>
        </p:nvSpPr>
        <p:spPr>
          <a:xfrm>
            <a:off x="3021113" y="3752574"/>
            <a:ext cx="80284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Error(%)</a:t>
            </a:r>
            <a:endParaRPr lang="en-US" sz="14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3961684" y="3846085"/>
            <a:ext cx="1243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Ishunt</a:t>
            </a:r>
            <a:r>
              <a:rPr lang="en-US" dirty="0" smtClean="0"/>
              <a:t> = 1A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12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292432" y="944216"/>
            <a:ext cx="348197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Outline</a:t>
            </a:r>
            <a:endParaRPr lang="en-US" dirty="0" smtClean="0"/>
          </a:p>
          <a:p>
            <a:endParaRPr lang="en-US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Power domains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SLDO floorplan in the </a:t>
            </a:r>
            <a:r>
              <a:rPr lang="en-US" dirty="0" err="1"/>
              <a:t>P</a:t>
            </a:r>
            <a:r>
              <a:rPr lang="en-US" dirty="0" err="1" smtClean="0"/>
              <a:t>adframe</a:t>
            </a:r>
            <a:r>
              <a:rPr lang="en-US" dirty="0" smtClean="0"/>
              <a:t>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List of SLDO-related pads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SLDO operating </a:t>
            </a:r>
            <a:r>
              <a:rPr lang="en-US" dirty="0" smtClean="0"/>
              <a:t>modes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Bandgap scheme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Iref/</a:t>
            </a:r>
            <a:r>
              <a:rPr lang="en-US" dirty="0" err="1" smtClean="0"/>
              <a:t>Vref</a:t>
            </a:r>
            <a:r>
              <a:rPr lang="en-US" dirty="0" smtClean="0"/>
              <a:t> configuration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List of external resistors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Monitoring features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21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681484" y="-1785"/>
            <a:ext cx="2494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Power domains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sp>
        <p:nvSpPr>
          <p:cNvPr id="101" name="CasellaDiTesto 100"/>
          <p:cNvSpPr txBox="1"/>
          <p:nvPr/>
        </p:nvSpPr>
        <p:spPr>
          <a:xfrm>
            <a:off x="210820" y="791630"/>
            <a:ext cx="3963201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u="sng" dirty="0" smtClean="0"/>
              <a:t>Two power domains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u="sng" dirty="0" smtClean="0">
                <a:sym typeface="Wingdings" pitchFamily="2" charset="2"/>
              </a:rPr>
              <a:t>two </a:t>
            </a:r>
            <a:r>
              <a:rPr lang="en-GB" u="sng" dirty="0" err="1" smtClean="0">
                <a:sym typeface="Wingdings" pitchFamily="2" charset="2"/>
              </a:rPr>
              <a:t>ShuntLDOs</a:t>
            </a:r>
            <a:r>
              <a:rPr lang="en-GB" u="sng" dirty="0" smtClean="0">
                <a:sym typeface="Wingdings" pitchFamily="2" charset="2"/>
              </a:rPr>
              <a:t> </a:t>
            </a:r>
            <a:r>
              <a:rPr lang="en-GB" u="sng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 smtClean="0">
                <a:solidFill>
                  <a:srgbClr val="FF0000"/>
                </a:solidFill>
              </a:rPr>
              <a:t>nalog</a:t>
            </a:r>
            <a:r>
              <a:rPr lang="en-GB" dirty="0" smtClean="0"/>
              <a:t> (VDDA, GNDA)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dirty="0" smtClean="0">
                <a:solidFill>
                  <a:srgbClr val="FF0000"/>
                </a:solidFill>
              </a:rPr>
              <a:t>igital</a:t>
            </a:r>
            <a:r>
              <a:rPr lang="en-GB" dirty="0" smtClean="0"/>
              <a:t>  (VDDD, GNDD)</a:t>
            </a:r>
          </a:p>
        </p:txBody>
      </p:sp>
      <p:sp>
        <p:nvSpPr>
          <p:cNvPr id="102" name="CasellaDiTesto 101"/>
          <p:cNvSpPr txBox="1"/>
          <p:nvPr/>
        </p:nvSpPr>
        <p:spPr>
          <a:xfrm>
            <a:off x="210820" y="1769381"/>
            <a:ext cx="11744840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g</a:t>
            </a:r>
            <a:r>
              <a:rPr lang="en-US" dirty="0" smtClean="0"/>
              <a:t>lobal p-substrate is </a:t>
            </a:r>
            <a:r>
              <a:rPr lang="en-US" dirty="0" smtClean="0"/>
              <a:t>biased by </a:t>
            </a:r>
            <a:r>
              <a:rPr lang="en-US" dirty="0" smtClean="0">
                <a:solidFill>
                  <a:srgbClr val="00B050"/>
                </a:solidFill>
              </a:rPr>
              <a:t>VSUB</a:t>
            </a:r>
            <a:endParaRPr lang="en-US" dirty="0" smtClean="0"/>
          </a:p>
        </p:txBody>
      </p:sp>
      <p:sp>
        <p:nvSpPr>
          <p:cNvPr id="103" name="CasellaDiTesto 102"/>
          <p:cNvSpPr txBox="1"/>
          <p:nvPr/>
        </p:nvSpPr>
        <p:spPr>
          <a:xfrm>
            <a:off x="228878" y="2652460"/>
            <a:ext cx="1032648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CDR/PLL domain</a:t>
            </a:r>
          </a:p>
          <a:p>
            <a:pPr>
              <a:buFont typeface="Arial" pitchFamily="34" charset="0"/>
              <a:buChar char="•"/>
            </a:pPr>
            <a:r>
              <a:rPr lang="en-GB" u="sng" dirty="0" smtClean="0"/>
              <a:t> Dedicated pads </a:t>
            </a:r>
            <a:r>
              <a:rPr lang="en-GB" dirty="0" smtClean="0"/>
              <a:t>(1x </a:t>
            </a:r>
            <a:r>
              <a:rPr lang="en-GB" dirty="0" smtClean="0">
                <a:solidFill>
                  <a:srgbClr val="3333FF"/>
                </a:solidFill>
              </a:rPr>
              <a:t>VDD_PLL</a:t>
            </a:r>
            <a:r>
              <a:rPr lang="en-GB" dirty="0" smtClean="0"/>
              <a:t>, 1x </a:t>
            </a:r>
            <a:r>
              <a:rPr lang="en-GB" dirty="0" smtClean="0">
                <a:solidFill>
                  <a:srgbClr val="3333FF"/>
                </a:solidFill>
              </a:rPr>
              <a:t>GND_PLL</a:t>
            </a:r>
            <a:r>
              <a:rPr lang="en-GB" dirty="0" smtClean="0"/>
              <a:t>) to be </a:t>
            </a:r>
            <a:r>
              <a:rPr lang="en-GB" dirty="0"/>
              <a:t>connected on module </a:t>
            </a:r>
            <a:r>
              <a:rPr lang="en-GB" dirty="0" smtClean="0"/>
              <a:t>preferably to VDDA and GNDA</a:t>
            </a:r>
          </a:p>
        </p:txBody>
      </p:sp>
      <p:sp>
        <p:nvSpPr>
          <p:cNvPr id="104" name="CasellaDiTesto 103"/>
          <p:cNvSpPr txBox="1"/>
          <p:nvPr/>
        </p:nvSpPr>
        <p:spPr>
          <a:xfrm>
            <a:off x="228877" y="3587272"/>
            <a:ext cx="1032648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CML driver domain</a:t>
            </a:r>
          </a:p>
          <a:p>
            <a:pPr>
              <a:buFont typeface="Arial" pitchFamily="34" charset="0"/>
              <a:buChar char="•"/>
            </a:pPr>
            <a:r>
              <a:rPr lang="en-GB" u="sng" dirty="0" smtClean="0"/>
              <a:t> Dedicated pads </a:t>
            </a:r>
            <a:r>
              <a:rPr lang="en-GB" dirty="0" smtClean="0"/>
              <a:t>(2x </a:t>
            </a:r>
            <a:r>
              <a:rPr lang="en-GB" dirty="0" smtClean="0">
                <a:solidFill>
                  <a:srgbClr val="3333FF"/>
                </a:solidFill>
              </a:rPr>
              <a:t>VDD_CML</a:t>
            </a:r>
            <a:r>
              <a:rPr lang="en-GB" dirty="0" smtClean="0"/>
              <a:t>, </a:t>
            </a:r>
            <a:r>
              <a:rPr lang="en-GB" dirty="0"/>
              <a:t>5</a:t>
            </a:r>
            <a:r>
              <a:rPr lang="en-GB" dirty="0" smtClean="0"/>
              <a:t>x </a:t>
            </a:r>
            <a:r>
              <a:rPr lang="en-GB" dirty="0" smtClean="0">
                <a:solidFill>
                  <a:srgbClr val="3333FF"/>
                </a:solidFill>
              </a:rPr>
              <a:t>GND_CML</a:t>
            </a:r>
            <a:r>
              <a:rPr lang="en-GB" dirty="0" smtClean="0"/>
              <a:t>) to be </a:t>
            </a:r>
            <a:r>
              <a:rPr lang="en-GB" dirty="0"/>
              <a:t>connected on module </a:t>
            </a:r>
            <a:r>
              <a:rPr lang="en-GB" dirty="0" smtClean="0"/>
              <a:t> preferably to VDDA and GNDA</a:t>
            </a:r>
          </a:p>
        </p:txBody>
      </p:sp>
    </p:spTree>
    <p:extLst>
      <p:ext uri="{BB962C8B-B14F-4D97-AF65-F5344CB8AC3E}">
        <p14:creationId xmlns:p14="http://schemas.microsoft.com/office/powerpoint/2010/main" val="322591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dirty="0" smtClean="0"/>
              <a:t>RD53B Serial power meting   24 Jan.  2020                                                                                         </a:t>
            </a:r>
            <a:r>
              <a:rPr lang="en-US" dirty="0" err="1" smtClean="0"/>
              <a:t>F.Loddo</a:t>
            </a:r>
            <a:r>
              <a:rPr lang="en-US" dirty="0" smtClean="0"/>
              <a:t>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681484" y="-1785"/>
            <a:ext cx="5305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ADFRAME and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WireBond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scheme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43292" y="443896"/>
            <a:ext cx="52466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3333FF"/>
                </a:solidFill>
              </a:rPr>
              <a:t>Regulator configuration and placement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4 blocks with sets of 5 WB per power net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1 master (with bias pads) + 3 slaves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20 pads/block, 2 mm wide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500 mA/block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100 mA/pad</a:t>
            </a:r>
          </a:p>
          <a:p>
            <a:pPr marL="742950" lvl="1" indent="-285750">
              <a:buFontTx/>
              <a:buChar char="-"/>
            </a:pPr>
            <a:endParaRPr lang="en-US" sz="1600" dirty="0"/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Analog and digital regulator blocks distributed along the </a:t>
            </a:r>
            <a:r>
              <a:rPr lang="en-US" sz="1600" dirty="0" err="1" smtClean="0"/>
              <a:t>padframe</a:t>
            </a:r>
            <a:r>
              <a:rPr lang="en-US" sz="1600" dirty="0" smtClean="0"/>
              <a:t> and placed back to back</a:t>
            </a:r>
            <a:endParaRPr lang="en-US" sz="16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5" cstate="print"/>
          <a:srcRect t="13753"/>
          <a:stretch/>
        </p:blipFill>
        <p:spPr>
          <a:xfrm>
            <a:off x="5326017" y="914400"/>
            <a:ext cx="4601217" cy="1183133"/>
          </a:xfrm>
          <a:prstGeom prst="rect">
            <a:avLst/>
          </a:prstGeom>
        </p:spPr>
      </p:pic>
      <p:sp>
        <p:nvSpPr>
          <p:cNvPr id="11" name="Parentesi graffa aperta 10"/>
          <p:cNvSpPr/>
          <p:nvPr/>
        </p:nvSpPr>
        <p:spPr>
          <a:xfrm rot="16200000">
            <a:off x="6955272" y="1712565"/>
            <a:ext cx="308113" cy="1047847"/>
          </a:xfrm>
          <a:prstGeom prst="lef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entesi graffa aperta 15"/>
          <p:cNvSpPr/>
          <p:nvPr/>
        </p:nvSpPr>
        <p:spPr>
          <a:xfrm rot="16200000">
            <a:off x="8074780" y="1706887"/>
            <a:ext cx="308113" cy="1047847"/>
          </a:xfrm>
          <a:prstGeom prst="lef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entesi graffa aperta 16"/>
          <p:cNvSpPr/>
          <p:nvPr/>
        </p:nvSpPr>
        <p:spPr>
          <a:xfrm rot="16200000">
            <a:off x="9165235" y="1706362"/>
            <a:ext cx="308113" cy="1047847"/>
          </a:xfrm>
          <a:prstGeom prst="lef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sellaDiTesto 14"/>
          <p:cNvSpPr txBox="1"/>
          <p:nvPr/>
        </p:nvSpPr>
        <p:spPr>
          <a:xfrm>
            <a:off x="6812712" y="2364087"/>
            <a:ext cx="574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VINx</a:t>
            </a:r>
            <a:endParaRPr lang="en-US" sz="16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7896281" y="2374428"/>
            <a:ext cx="643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VDDx</a:t>
            </a:r>
            <a:endParaRPr lang="en-US" sz="16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9000736" y="2374428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GNDx</a:t>
            </a:r>
            <a:endParaRPr lang="en-US" sz="16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10346469" y="549706"/>
            <a:ext cx="1257332" cy="20928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u="sng" dirty="0"/>
              <a:t>P</a:t>
            </a:r>
            <a:r>
              <a:rPr lang="en-US" sz="1600" b="1" u="sng" dirty="0" smtClean="0"/>
              <a:t>ower pads: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20 VINA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20 VIND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20 VDDA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20 VDDD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20 GNDA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20 GNDD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  3 VSUB</a:t>
            </a:r>
            <a:endParaRPr lang="en-US" sz="1600" dirty="0"/>
          </a:p>
        </p:txBody>
      </p:sp>
      <p:cxnSp>
        <p:nvCxnSpPr>
          <p:cNvPr id="74" name="Connettore 2 73"/>
          <p:cNvCxnSpPr/>
          <p:nvPr/>
        </p:nvCxnSpPr>
        <p:spPr>
          <a:xfrm>
            <a:off x="6606665" y="770983"/>
            <a:ext cx="3223028" cy="1420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sellaDiTesto 75"/>
          <p:cNvSpPr txBox="1"/>
          <p:nvPr/>
        </p:nvSpPr>
        <p:spPr>
          <a:xfrm>
            <a:off x="7896281" y="514272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1500 µm</a:t>
            </a:r>
            <a:endParaRPr lang="en-US" sz="1400" dirty="0"/>
          </a:p>
        </p:txBody>
      </p:sp>
      <p:grpSp>
        <p:nvGrpSpPr>
          <p:cNvPr id="93" name="Gruppo 92"/>
          <p:cNvGrpSpPr/>
          <p:nvPr/>
        </p:nvGrpSpPr>
        <p:grpSpPr>
          <a:xfrm>
            <a:off x="945380" y="2668308"/>
            <a:ext cx="11003371" cy="3094647"/>
            <a:chOff x="547815" y="3168467"/>
            <a:chExt cx="11003371" cy="3094647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 rotWithShape="1">
            <a:blip r:embed="rId6" cstate="print"/>
            <a:srcRect t="2892"/>
            <a:stretch/>
          </p:blipFill>
          <p:spPr>
            <a:xfrm>
              <a:off x="1601224" y="3210339"/>
              <a:ext cx="9069066" cy="3052775"/>
            </a:xfrm>
            <a:prstGeom prst="rect">
              <a:avLst/>
            </a:prstGeom>
          </p:spPr>
        </p:pic>
        <p:sp>
          <p:nvSpPr>
            <p:cNvPr id="6" name="Rettangolo 5"/>
            <p:cNvSpPr/>
            <p:nvPr/>
          </p:nvSpPr>
          <p:spPr>
            <a:xfrm>
              <a:off x="3518452" y="4134678"/>
              <a:ext cx="566531" cy="238539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5787385" y="4134678"/>
              <a:ext cx="566531" cy="238539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8228837" y="4134678"/>
              <a:ext cx="566531" cy="238539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uppo 21"/>
            <p:cNvGrpSpPr/>
            <p:nvPr/>
          </p:nvGrpSpPr>
          <p:grpSpPr>
            <a:xfrm>
              <a:off x="1650994" y="4090951"/>
              <a:ext cx="882597" cy="348813"/>
              <a:chOff x="1643530" y="4090951"/>
              <a:chExt cx="890948" cy="348813"/>
            </a:xfrm>
          </p:grpSpPr>
          <p:sp>
            <p:nvSpPr>
              <p:cNvPr id="21" name="Rettangolo 20"/>
              <p:cNvSpPr/>
              <p:nvPr/>
            </p:nvSpPr>
            <p:spPr>
              <a:xfrm>
                <a:off x="1643530" y="4134678"/>
                <a:ext cx="890948" cy="266554"/>
              </a:xfrm>
              <a:prstGeom prst="rect">
                <a:avLst/>
              </a:prstGeom>
              <a:solidFill>
                <a:schemeClr val="accent6"/>
              </a:solidFill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1674589" y="4090951"/>
                <a:ext cx="828828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1000" dirty="0" smtClean="0">
                    <a:solidFill>
                      <a:schemeClr val="bg1"/>
                    </a:solidFill>
                  </a:rPr>
                  <a:t>LDO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1000" dirty="0">
                    <a:solidFill>
                      <a:schemeClr val="bg1"/>
                    </a:solidFill>
                  </a:rPr>
                  <a:t>a</a:t>
                </a:r>
                <a:r>
                  <a:rPr lang="en-US" sz="1000" dirty="0" smtClean="0">
                    <a:solidFill>
                      <a:schemeClr val="bg1"/>
                    </a:solidFill>
                  </a:rPr>
                  <a:t>nalog slave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" name="Gruppo 26"/>
            <p:cNvGrpSpPr/>
            <p:nvPr/>
          </p:nvGrpSpPr>
          <p:grpSpPr>
            <a:xfrm>
              <a:off x="4742316" y="4084036"/>
              <a:ext cx="832184" cy="348813"/>
              <a:chOff x="4742316" y="3905134"/>
              <a:chExt cx="832184" cy="348813"/>
            </a:xfrm>
          </p:grpSpPr>
          <p:sp>
            <p:nvSpPr>
              <p:cNvPr id="25" name="Rettangolo 24"/>
              <p:cNvSpPr/>
              <p:nvPr/>
            </p:nvSpPr>
            <p:spPr>
              <a:xfrm>
                <a:off x="4810539" y="3937281"/>
                <a:ext cx="695739" cy="26655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CasellaDiTesto 25"/>
              <p:cNvSpPr txBox="1"/>
              <p:nvPr/>
            </p:nvSpPr>
            <p:spPr>
              <a:xfrm>
                <a:off x="4742316" y="3905134"/>
                <a:ext cx="83218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1000" dirty="0" smtClean="0">
                    <a:solidFill>
                      <a:schemeClr val="bg1"/>
                    </a:solidFill>
                  </a:rPr>
                  <a:t>LDO     digital slave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3" name="Gruppo 52"/>
            <p:cNvGrpSpPr/>
            <p:nvPr/>
          </p:nvGrpSpPr>
          <p:grpSpPr>
            <a:xfrm>
              <a:off x="7209385" y="4090951"/>
              <a:ext cx="913010" cy="348813"/>
              <a:chOff x="4725626" y="3899939"/>
              <a:chExt cx="913010" cy="348813"/>
            </a:xfrm>
          </p:grpSpPr>
          <p:sp>
            <p:nvSpPr>
              <p:cNvPr id="54" name="Rettangolo 53"/>
              <p:cNvSpPr/>
              <p:nvPr/>
            </p:nvSpPr>
            <p:spPr>
              <a:xfrm>
                <a:off x="4810539" y="3937281"/>
                <a:ext cx="726580" cy="26655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CasellaDiTesto 54"/>
              <p:cNvSpPr txBox="1"/>
              <p:nvPr/>
            </p:nvSpPr>
            <p:spPr>
              <a:xfrm>
                <a:off x="4725626" y="3899939"/>
                <a:ext cx="91301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1000" dirty="0" smtClean="0">
                    <a:solidFill>
                      <a:schemeClr val="bg1"/>
                    </a:solidFill>
                  </a:rPr>
                  <a:t>LDO       digital master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6" name="Gruppo 55"/>
            <p:cNvGrpSpPr/>
            <p:nvPr/>
          </p:nvGrpSpPr>
          <p:grpSpPr>
            <a:xfrm>
              <a:off x="9775206" y="4090951"/>
              <a:ext cx="832184" cy="348813"/>
              <a:chOff x="4742316" y="3905134"/>
              <a:chExt cx="832184" cy="348813"/>
            </a:xfrm>
          </p:grpSpPr>
          <p:sp>
            <p:nvSpPr>
              <p:cNvPr id="57" name="Rettangolo 56"/>
              <p:cNvSpPr/>
              <p:nvPr/>
            </p:nvSpPr>
            <p:spPr>
              <a:xfrm>
                <a:off x="4810539" y="3937281"/>
                <a:ext cx="695739" cy="26655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CasellaDiTesto 57"/>
              <p:cNvSpPr txBox="1"/>
              <p:nvPr/>
            </p:nvSpPr>
            <p:spPr>
              <a:xfrm>
                <a:off x="4742316" y="3905134"/>
                <a:ext cx="83218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1000" dirty="0" smtClean="0">
                    <a:solidFill>
                      <a:schemeClr val="bg1"/>
                    </a:solidFill>
                  </a:rPr>
                  <a:t>LDO     digital slave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0" name="Rettangolo 59"/>
            <p:cNvSpPr/>
            <p:nvPr/>
          </p:nvSpPr>
          <p:spPr>
            <a:xfrm>
              <a:off x="2564359" y="4126122"/>
              <a:ext cx="885871" cy="26655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2577836" y="4090951"/>
              <a:ext cx="84118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1000" dirty="0" smtClean="0">
                  <a:solidFill>
                    <a:schemeClr val="bg1"/>
                  </a:solidFill>
                </a:rPr>
                <a:t>LDO     digital slave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grpSp>
          <p:nvGrpSpPr>
            <p:cNvPr id="52" name="Gruppo 51"/>
            <p:cNvGrpSpPr/>
            <p:nvPr/>
          </p:nvGrpSpPr>
          <p:grpSpPr>
            <a:xfrm>
              <a:off x="9081596" y="4094827"/>
              <a:ext cx="821059" cy="348813"/>
              <a:chOff x="9081596" y="4094827"/>
              <a:chExt cx="821059" cy="348813"/>
            </a:xfrm>
          </p:grpSpPr>
          <p:sp>
            <p:nvSpPr>
              <p:cNvPr id="63" name="Rettangolo 62"/>
              <p:cNvSpPr/>
              <p:nvPr/>
            </p:nvSpPr>
            <p:spPr>
              <a:xfrm>
                <a:off x="9154560" y="4127763"/>
                <a:ext cx="675133" cy="266554"/>
              </a:xfrm>
              <a:prstGeom prst="rect">
                <a:avLst/>
              </a:prstGeom>
              <a:solidFill>
                <a:schemeClr val="accent6"/>
              </a:solidFill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CasellaDiTesto 63"/>
              <p:cNvSpPr txBox="1"/>
              <p:nvPr/>
            </p:nvSpPr>
            <p:spPr>
              <a:xfrm>
                <a:off x="9081596" y="4094827"/>
                <a:ext cx="821059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1000" dirty="0" smtClean="0">
                    <a:solidFill>
                      <a:schemeClr val="bg1"/>
                    </a:solidFill>
                  </a:rPr>
                  <a:t>LDO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1000" dirty="0">
                    <a:solidFill>
                      <a:schemeClr val="bg1"/>
                    </a:solidFill>
                  </a:rPr>
                  <a:t>a</a:t>
                </a:r>
                <a:r>
                  <a:rPr lang="en-US" sz="1000" dirty="0" smtClean="0">
                    <a:solidFill>
                      <a:schemeClr val="bg1"/>
                    </a:solidFill>
                  </a:rPr>
                  <a:t>nalog slave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6" name="Gruppo 65"/>
            <p:cNvGrpSpPr/>
            <p:nvPr/>
          </p:nvGrpSpPr>
          <p:grpSpPr>
            <a:xfrm>
              <a:off x="6533701" y="4093038"/>
              <a:ext cx="821059" cy="348813"/>
              <a:chOff x="9081596" y="4094827"/>
              <a:chExt cx="821059" cy="348813"/>
            </a:xfrm>
          </p:grpSpPr>
          <p:sp>
            <p:nvSpPr>
              <p:cNvPr id="67" name="Rettangolo 66"/>
              <p:cNvSpPr/>
              <p:nvPr/>
            </p:nvSpPr>
            <p:spPr>
              <a:xfrm>
                <a:off x="9154560" y="4127763"/>
                <a:ext cx="675133" cy="266554"/>
              </a:xfrm>
              <a:prstGeom prst="rect">
                <a:avLst/>
              </a:prstGeom>
              <a:solidFill>
                <a:schemeClr val="accent6"/>
              </a:solidFill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CasellaDiTesto 67"/>
              <p:cNvSpPr txBox="1"/>
              <p:nvPr/>
            </p:nvSpPr>
            <p:spPr>
              <a:xfrm>
                <a:off x="9081596" y="4094827"/>
                <a:ext cx="821059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1000" dirty="0" smtClean="0">
                    <a:solidFill>
                      <a:schemeClr val="bg1"/>
                    </a:solidFill>
                  </a:rPr>
                  <a:t>LDO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1000" dirty="0">
                    <a:solidFill>
                      <a:schemeClr val="bg1"/>
                    </a:solidFill>
                  </a:rPr>
                  <a:t>a</a:t>
                </a:r>
                <a:r>
                  <a:rPr lang="en-US" sz="1000" dirty="0" smtClean="0">
                    <a:solidFill>
                      <a:schemeClr val="bg1"/>
                    </a:solidFill>
                  </a:rPr>
                  <a:t>nalog slave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5" name="Gruppo 64"/>
            <p:cNvGrpSpPr/>
            <p:nvPr/>
          </p:nvGrpSpPr>
          <p:grpSpPr>
            <a:xfrm>
              <a:off x="3954254" y="4090951"/>
              <a:ext cx="925254" cy="348813"/>
              <a:chOff x="3954254" y="4090951"/>
              <a:chExt cx="925254" cy="348813"/>
            </a:xfrm>
          </p:grpSpPr>
          <p:sp>
            <p:nvSpPr>
              <p:cNvPr id="70" name="Rettangolo 69"/>
              <p:cNvSpPr/>
              <p:nvPr/>
            </p:nvSpPr>
            <p:spPr>
              <a:xfrm>
                <a:off x="4037582" y="4117536"/>
                <a:ext cx="756074" cy="266554"/>
              </a:xfrm>
              <a:prstGeom prst="rect">
                <a:avLst/>
              </a:prstGeom>
              <a:solidFill>
                <a:schemeClr val="accent6"/>
              </a:solidFill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CasellaDiTesto 70"/>
              <p:cNvSpPr txBox="1"/>
              <p:nvPr/>
            </p:nvSpPr>
            <p:spPr>
              <a:xfrm>
                <a:off x="3954254" y="4090951"/>
                <a:ext cx="925254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US" sz="1000" dirty="0" smtClean="0">
                    <a:solidFill>
                      <a:schemeClr val="bg1"/>
                    </a:solidFill>
                  </a:rPr>
                  <a:t>LDO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US" sz="1000" dirty="0">
                    <a:solidFill>
                      <a:schemeClr val="bg1"/>
                    </a:solidFill>
                  </a:rPr>
                  <a:t>a</a:t>
                </a:r>
                <a:r>
                  <a:rPr lang="en-US" sz="1000" dirty="0" smtClean="0">
                    <a:solidFill>
                      <a:schemeClr val="bg1"/>
                    </a:solidFill>
                  </a:rPr>
                  <a:t>nalog master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2" name="Rettangolo 81"/>
            <p:cNvSpPr/>
            <p:nvPr/>
          </p:nvSpPr>
          <p:spPr>
            <a:xfrm>
              <a:off x="10518354" y="3189383"/>
              <a:ext cx="118432" cy="9268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ttangolo 76"/>
            <p:cNvSpPr/>
            <p:nvPr/>
          </p:nvSpPr>
          <p:spPr>
            <a:xfrm>
              <a:off x="9456544" y="3244466"/>
              <a:ext cx="2094642" cy="156992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ttangolo 82"/>
            <p:cNvSpPr/>
            <p:nvPr/>
          </p:nvSpPr>
          <p:spPr>
            <a:xfrm>
              <a:off x="9763180" y="3415230"/>
              <a:ext cx="1788006" cy="154674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ttangolo 83"/>
            <p:cNvSpPr/>
            <p:nvPr/>
          </p:nvSpPr>
          <p:spPr>
            <a:xfrm>
              <a:off x="10419602" y="3596088"/>
              <a:ext cx="1131584" cy="157910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ttangolo 84"/>
            <p:cNvSpPr/>
            <p:nvPr/>
          </p:nvSpPr>
          <p:spPr>
            <a:xfrm>
              <a:off x="10418810" y="3771987"/>
              <a:ext cx="1131584" cy="158280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ttangolo 85"/>
            <p:cNvSpPr/>
            <p:nvPr/>
          </p:nvSpPr>
          <p:spPr>
            <a:xfrm>
              <a:off x="10418810" y="3946450"/>
              <a:ext cx="1131584" cy="110511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ttangolo 86"/>
            <p:cNvSpPr/>
            <p:nvPr/>
          </p:nvSpPr>
          <p:spPr>
            <a:xfrm>
              <a:off x="1529826" y="3168467"/>
              <a:ext cx="118432" cy="9268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ttangolo 87"/>
            <p:cNvSpPr/>
            <p:nvPr/>
          </p:nvSpPr>
          <p:spPr>
            <a:xfrm>
              <a:off x="547815" y="3239932"/>
              <a:ext cx="1384217" cy="156992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ttangolo 88"/>
            <p:cNvSpPr/>
            <p:nvPr/>
          </p:nvSpPr>
          <p:spPr>
            <a:xfrm>
              <a:off x="547815" y="3408729"/>
              <a:ext cx="1384217" cy="154674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ttangolo 89"/>
            <p:cNvSpPr/>
            <p:nvPr/>
          </p:nvSpPr>
          <p:spPr>
            <a:xfrm>
              <a:off x="547815" y="3591364"/>
              <a:ext cx="1384218" cy="157910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ttangolo 90"/>
            <p:cNvSpPr/>
            <p:nvPr/>
          </p:nvSpPr>
          <p:spPr>
            <a:xfrm>
              <a:off x="547815" y="3771987"/>
              <a:ext cx="1384218" cy="158280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ttangolo 91"/>
            <p:cNvSpPr/>
            <p:nvPr/>
          </p:nvSpPr>
          <p:spPr>
            <a:xfrm>
              <a:off x="547815" y="3944828"/>
              <a:ext cx="1386339" cy="110511"/>
            </a:xfrm>
            <a:prstGeom prst="rect">
              <a:avLst/>
            </a:prstGeom>
            <a:solidFill>
              <a:srgbClr val="81D652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CasellaDiTesto 93"/>
          <p:cNvSpPr txBox="1"/>
          <p:nvPr/>
        </p:nvSpPr>
        <p:spPr>
          <a:xfrm>
            <a:off x="26899" y="2890326"/>
            <a:ext cx="918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Chip bottom</a:t>
            </a:r>
            <a:endParaRPr lang="en-US" sz="1400" dirty="0"/>
          </a:p>
        </p:txBody>
      </p:sp>
      <p:sp>
        <p:nvSpPr>
          <p:cNvPr id="96" name="Parentesi graffa aperta 95"/>
          <p:cNvSpPr/>
          <p:nvPr/>
        </p:nvSpPr>
        <p:spPr>
          <a:xfrm>
            <a:off x="734983" y="2721747"/>
            <a:ext cx="170128" cy="876251"/>
          </a:xfrm>
          <a:prstGeom prst="lef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Parentesi graffa aperta 96"/>
          <p:cNvSpPr/>
          <p:nvPr/>
        </p:nvSpPr>
        <p:spPr>
          <a:xfrm>
            <a:off x="1707897" y="4048972"/>
            <a:ext cx="219493" cy="1439475"/>
          </a:xfrm>
          <a:prstGeom prst="lef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CasellaDiTesto 97"/>
          <p:cNvSpPr txBox="1"/>
          <p:nvPr/>
        </p:nvSpPr>
        <p:spPr>
          <a:xfrm>
            <a:off x="882324" y="4568912"/>
            <a:ext cx="918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Module</a:t>
            </a:r>
            <a:endParaRPr lang="en-US" sz="1400" dirty="0"/>
          </a:p>
        </p:txBody>
      </p:sp>
      <p:sp>
        <p:nvSpPr>
          <p:cNvPr id="99" name="CasellaDiTesto 98"/>
          <p:cNvSpPr txBox="1"/>
          <p:nvPr/>
        </p:nvSpPr>
        <p:spPr>
          <a:xfrm>
            <a:off x="79332" y="5758447"/>
            <a:ext cx="808990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VINA – VIND </a:t>
            </a:r>
            <a:r>
              <a:rPr lang="en-US" sz="1600" dirty="0" smtClean="0"/>
              <a:t>are isolated inside the chip. Connected on the module to VIN (IIN)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GNDA – GNDD - VSUB </a:t>
            </a:r>
            <a:r>
              <a:rPr lang="en-US" sz="1600" dirty="0"/>
              <a:t>are isolated inside the chip. Connected on the module to </a:t>
            </a:r>
            <a:r>
              <a:rPr lang="en-US" sz="1600" dirty="0" smtClean="0"/>
              <a:t>GND </a:t>
            </a:r>
            <a:r>
              <a:rPr lang="en-US" sz="1600" dirty="0"/>
              <a:t>(</a:t>
            </a:r>
            <a:r>
              <a:rPr lang="en-US" sz="1600" dirty="0" smtClean="0"/>
              <a:t>IOUT)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VDDA </a:t>
            </a:r>
            <a:r>
              <a:rPr lang="en-US" sz="1600" dirty="0">
                <a:solidFill>
                  <a:srgbClr val="FF0000"/>
                </a:solidFill>
              </a:rPr>
              <a:t>– </a:t>
            </a:r>
            <a:r>
              <a:rPr lang="en-US" sz="1600" dirty="0" smtClean="0">
                <a:solidFill>
                  <a:srgbClr val="FF0000"/>
                </a:solidFill>
              </a:rPr>
              <a:t>VDDD </a:t>
            </a:r>
            <a:r>
              <a:rPr lang="en-US" sz="1600" dirty="0" smtClean="0"/>
              <a:t>are isolated (Level shifters for domain crossing of digital configuration lines)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2492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4406654" y="-1785"/>
            <a:ext cx="360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List of SLDO-BIAS PADS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811384"/>
              </p:ext>
            </p:extLst>
          </p:nvPr>
        </p:nvGraphicFramePr>
        <p:xfrm>
          <a:off x="1470896" y="621618"/>
          <a:ext cx="8832880" cy="5742376"/>
        </p:xfrm>
        <a:graphic>
          <a:graphicData uri="http://schemas.openxmlformats.org/drawingml/2006/table">
            <a:tbl>
              <a:tblPr/>
              <a:tblGrid>
                <a:gridCol w="574461">
                  <a:extLst>
                    <a:ext uri="{9D8B030D-6E8A-4147-A177-3AD203B41FA5}">
                      <a16:colId xmlns:a16="http://schemas.microsoft.com/office/drawing/2014/main" val="4229649562"/>
                    </a:ext>
                  </a:extLst>
                </a:gridCol>
                <a:gridCol w="1033499">
                  <a:extLst>
                    <a:ext uri="{9D8B030D-6E8A-4147-A177-3AD203B41FA5}">
                      <a16:colId xmlns:a16="http://schemas.microsoft.com/office/drawing/2014/main" val="1115302731"/>
                    </a:ext>
                  </a:extLst>
                </a:gridCol>
                <a:gridCol w="2076566">
                  <a:extLst>
                    <a:ext uri="{9D8B030D-6E8A-4147-A177-3AD203B41FA5}">
                      <a16:colId xmlns:a16="http://schemas.microsoft.com/office/drawing/2014/main" val="1527652053"/>
                    </a:ext>
                  </a:extLst>
                </a:gridCol>
                <a:gridCol w="5148354">
                  <a:extLst>
                    <a:ext uri="{9D8B030D-6E8A-4147-A177-3AD203B41FA5}">
                      <a16:colId xmlns:a16="http://schemas.microsoft.com/office/drawing/2014/main" val="3104807631"/>
                    </a:ext>
                  </a:extLst>
                </a:gridCol>
              </a:tblGrid>
              <a:tr h="28453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Qty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376445"/>
                  </a:ext>
                </a:extLst>
              </a:tr>
              <a:tr h="62548">
                <a:tc>
                  <a:txBody>
                    <a:bodyPr/>
                    <a:lstStyle/>
                    <a:p>
                      <a:pPr algn="ctr"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476575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VINA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C42E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voltage/current input for analog regulator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8699390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C42E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supply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supply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315934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C42E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ground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ground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904947"/>
                  </a:ext>
                </a:extLst>
              </a:tr>
              <a:tr h="119993">
                <a:tc>
                  <a:txBody>
                    <a:bodyPr/>
                    <a:lstStyle/>
                    <a:p>
                      <a:pPr algn="ctr"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049917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VIND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voltage/current input for digital regulator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682364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VDDD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supply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digital supply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1857791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GNDD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ground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digital ground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804304"/>
                  </a:ext>
                </a:extLst>
              </a:tr>
              <a:tr h="109708">
                <a:tc>
                  <a:txBody>
                    <a:bodyPr/>
                    <a:lstStyle/>
                    <a:p>
                      <a:pPr algn="ctr"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325390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VSUB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 substrate and VSS (ESD bus) connection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3738147"/>
                  </a:ext>
                </a:extLst>
              </a:tr>
              <a:tr h="102351">
                <a:tc>
                  <a:txBody>
                    <a:bodyPr/>
                    <a:lstStyle/>
                    <a:p>
                      <a:pPr algn="ctr"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0893135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IREF_TRIM0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in/out, PU to VDD_PRE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 bit 0 of the main current reference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329166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IREF_TRIM1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in/out, PU to VDD_PRE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 bit 1 of the main current reference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593552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IREF_TRIM2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in/out, PU to VDD_PRE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 bit 2 of the main current reference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4108709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IREF_TRIM3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in/out, PU to VDD_PRE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 bit 3 of the main current reference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67421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VDD_PRE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ground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 for decoupling capacitor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6249290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GNDA_REF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ground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 reference for voltage setting resistors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3958971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R_IREF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in/out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IREF setting resistor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162665"/>
                  </a:ext>
                </a:extLst>
              </a:tr>
              <a:tr h="2168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VREFA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 reference for VDDA (=VREFA), output for decoupling, input to override reference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4772"/>
                  </a:ext>
                </a:extLst>
              </a:tr>
              <a:tr h="19253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REXTA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 to external analog shunt resistor</a:t>
                      </a:r>
                    </a:p>
                  </a:txBody>
                  <a:tcPr marL="25114" marR="25114" marT="16742" marB="16742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392890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VOFS_OUT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Vofs_half</a:t>
                      </a:r>
                      <a:r>
                        <a:rPr lang="en-US" sz="1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output</a:t>
                      </a:r>
                      <a:r>
                        <a:rPr lang="en-US" sz="10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: connect to </a:t>
                      </a:r>
                      <a:r>
                        <a:rPr lang="en-US" sz="1000" b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resistor for shunt offset voltage </a:t>
                      </a:r>
                      <a:r>
                        <a:rPr lang="en-US" sz="10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(HP </a:t>
                      </a:r>
                      <a:r>
                        <a:rPr lang="en-US" sz="1000" b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mode)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7049331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VOFS_IN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Vofs_half</a:t>
                      </a:r>
                      <a:r>
                        <a:rPr lang="en-US" sz="1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input</a:t>
                      </a:r>
                      <a:r>
                        <a:rPr lang="en-US" sz="10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000" b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of VOFS buffer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13894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VOFS_LP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 setting resistor for shunt offset voltage (LP mode)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7298195"/>
                  </a:ext>
                </a:extLst>
              </a:tr>
              <a:tr h="2392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LP_EN_AC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 signal for LP mode enable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518397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VREF_ADC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analog in/out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ADC VREF setting resistor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364546"/>
                  </a:ext>
                </a:extLst>
              </a:tr>
              <a:tr h="94992">
                <a:tc>
                  <a:txBody>
                    <a:bodyPr/>
                    <a:lstStyle/>
                    <a:p>
                      <a:pPr algn="ctr"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975507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VREF_OVP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 voltage protection overwrite (600mV default)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0427854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VREFD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 reference for VDDD (=VREFD*2), output for decoupling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7023219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GNDD_REF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ground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 reference for voltage setting resistors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339761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REXTD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 to external digital shunt resistor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4093152"/>
                  </a:ext>
                </a:extLst>
              </a:tr>
              <a:tr h="180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0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114" marR="25114" marT="16742" marB="1674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VDD_SHUNT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en-US" sz="1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passive in/out (OVT)</a:t>
                      </a:r>
                    </a:p>
                  </a:txBody>
                  <a:tcPr marL="28575" marR="28575" marT="19050" marB="19050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supply for both analog and digital shunt error amplifier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083421"/>
                  </a:ext>
                </a:extLst>
              </a:tr>
            </a:tbl>
          </a:graphicData>
        </a:graphic>
      </p:graphicFrame>
      <p:sp>
        <p:nvSpPr>
          <p:cNvPr id="31" name="CasellaDiTesto 30"/>
          <p:cNvSpPr txBox="1"/>
          <p:nvPr/>
        </p:nvSpPr>
        <p:spPr>
          <a:xfrm>
            <a:off x="9295413" y="4239270"/>
            <a:ext cx="238605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solidFill>
                  <a:srgbClr val="3333FF"/>
                </a:solidFill>
              </a:rPr>
              <a:t>Allow to implement the Common </a:t>
            </a:r>
            <a:r>
              <a:rPr lang="en-US" sz="1400" dirty="0" err="1" smtClean="0">
                <a:solidFill>
                  <a:srgbClr val="3333FF"/>
                </a:solidFill>
              </a:rPr>
              <a:t>Voffset</a:t>
            </a:r>
            <a:endParaRPr lang="en-US" sz="1400" dirty="0">
              <a:solidFill>
                <a:srgbClr val="3333FF"/>
              </a:solidFill>
            </a:endParaRPr>
          </a:p>
        </p:txBody>
      </p:sp>
      <p:sp>
        <p:nvSpPr>
          <p:cNvPr id="32" name="Parentesi graffa chiusa 31"/>
          <p:cNvSpPr/>
          <p:nvPr/>
        </p:nvSpPr>
        <p:spPr>
          <a:xfrm>
            <a:off x="9103360" y="4389120"/>
            <a:ext cx="162560" cy="223520"/>
          </a:xfrm>
          <a:prstGeom prst="rightBrace">
            <a:avLst/>
          </a:prstGeom>
          <a:ln w="15875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0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934490" y="33169"/>
            <a:ext cx="3575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SLDO operating modes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79332" y="1074057"/>
            <a:ext cx="77103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err="1" smtClean="0"/>
              <a:t>ShuntLDO</a:t>
            </a:r>
            <a:r>
              <a:rPr lang="en-US" b="1" dirty="0" smtClean="0"/>
              <a:t> mode </a:t>
            </a:r>
            <a:r>
              <a:rPr lang="en-US" dirty="0" smtClean="0"/>
              <a:t>(serial powering)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VDD_SHUNT connected to VIND or VINA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All shunt configuration resistors (R_VOFS*, R_EXT* ) </a:t>
            </a:r>
            <a:r>
              <a:rPr lang="en-US" dirty="0" smtClean="0"/>
              <a:t>must </a:t>
            </a:r>
            <a:r>
              <a:rPr lang="en-US" dirty="0"/>
              <a:t>be </a:t>
            </a:r>
            <a:r>
              <a:rPr lang="en-US" dirty="0" smtClean="0"/>
              <a:t>connected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Common </a:t>
            </a:r>
            <a:r>
              <a:rPr lang="en-US" b="1" dirty="0" err="1" smtClean="0"/>
              <a:t>Voffset</a:t>
            </a:r>
            <a:r>
              <a:rPr lang="en-US" b="1" dirty="0" smtClean="0"/>
              <a:t> </a:t>
            </a:r>
            <a:r>
              <a:rPr lang="en-US" dirty="0" smtClean="0"/>
              <a:t>for the 2 domains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Current sharing is set </a:t>
            </a:r>
            <a:r>
              <a:rPr lang="en-US" b="1" u="sng" dirty="0" smtClean="0">
                <a:solidFill>
                  <a:srgbClr val="FF0000"/>
                </a:solidFill>
              </a:rPr>
              <a:t>only</a:t>
            </a:r>
            <a:r>
              <a:rPr lang="en-US" b="1" dirty="0" smtClean="0">
                <a:solidFill>
                  <a:srgbClr val="FF0000"/>
                </a:solidFill>
              </a:rPr>
              <a:t> by R_EXTA and R_EXTD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9332" y="2719887"/>
            <a:ext cx="7934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smtClean="0"/>
              <a:t>LDO mode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VDD_SHUNT disconnected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shunt configuration resistors (R_VOFS*, R_EXT* ) can be left connected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79332" y="3957342"/>
            <a:ext cx="170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b="1" dirty="0" smtClean="0"/>
              <a:t>Direct mode</a:t>
            </a:r>
            <a:endParaRPr lang="en-US" dirty="0" smtClean="0"/>
          </a:p>
        </p:txBody>
      </p:sp>
      <p:cxnSp>
        <p:nvCxnSpPr>
          <p:cNvPr id="6" name="Connettore 2 5"/>
          <p:cNvCxnSpPr/>
          <p:nvPr/>
        </p:nvCxnSpPr>
        <p:spPr>
          <a:xfrm flipV="1">
            <a:off x="7754861" y="1514176"/>
            <a:ext cx="484678" cy="2073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8330652" y="1208862"/>
            <a:ext cx="272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High Power Mode </a:t>
            </a:r>
            <a:r>
              <a:rPr lang="en-US" sz="1600" dirty="0" smtClean="0"/>
              <a:t>(default)</a:t>
            </a:r>
            <a:endParaRPr lang="en-US" sz="16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8330652" y="1762860"/>
            <a:ext cx="37464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Low Power Mode</a:t>
            </a:r>
            <a:r>
              <a:rPr lang="en-US" dirty="0" smtClean="0"/>
              <a:t>:</a:t>
            </a:r>
          </a:p>
          <a:p>
            <a:r>
              <a:rPr lang="en-US" sz="1600" dirty="0" smtClean="0"/>
              <a:t>force higher </a:t>
            </a:r>
            <a:r>
              <a:rPr lang="en-US" sz="1600" dirty="0" err="1" smtClean="0"/>
              <a:t>Voffset</a:t>
            </a:r>
            <a:r>
              <a:rPr lang="en-US" sz="1600" dirty="0" smtClean="0"/>
              <a:t>, enabling an additional Rofs2 resistor </a:t>
            </a:r>
            <a:endParaRPr lang="en-US" sz="1600" dirty="0"/>
          </a:p>
        </p:txBody>
      </p:sp>
      <p:cxnSp>
        <p:nvCxnSpPr>
          <p:cNvPr id="16" name="Connettore 2 15"/>
          <p:cNvCxnSpPr/>
          <p:nvPr/>
        </p:nvCxnSpPr>
        <p:spPr>
          <a:xfrm>
            <a:off x="7697870" y="1878582"/>
            <a:ext cx="541669" cy="1986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59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4444410" y="0"/>
            <a:ext cx="2704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Bandgap scheme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sp>
        <p:nvSpPr>
          <p:cNvPr id="147" name="CasellaDiTesto 146"/>
          <p:cNvSpPr txBox="1"/>
          <p:nvPr/>
        </p:nvSpPr>
        <p:spPr>
          <a:xfrm>
            <a:off x="7338843" y="4775451"/>
            <a:ext cx="4650518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The Core bandgap provides V_BGR stable with T and TID for the </a:t>
            </a:r>
            <a:r>
              <a:rPr lang="en-US" sz="1600" dirty="0" err="1" smtClean="0"/>
              <a:t>Iref</a:t>
            </a:r>
            <a:r>
              <a:rPr lang="en-US" sz="1600" dirty="0" smtClean="0"/>
              <a:t>  generator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No trimming in the bandgap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V_BGR is converted into </a:t>
            </a:r>
            <a:r>
              <a:rPr lang="en-US" sz="1600" b="1" dirty="0" err="1" smtClean="0"/>
              <a:t>Iref</a:t>
            </a:r>
            <a:r>
              <a:rPr lang="en-US" sz="1600" dirty="0" smtClean="0"/>
              <a:t> using an external precise resistor </a:t>
            </a:r>
            <a:r>
              <a:rPr lang="en-US" sz="1600" dirty="0" err="1" smtClean="0"/>
              <a:t>Riref</a:t>
            </a:r>
            <a:r>
              <a:rPr lang="en-US" sz="1600" dirty="0" smtClean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The trimming to compensate for process variations is done using 4 IREF_TRIM pads</a:t>
            </a:r>
          </a:p>
        </p:txBody>
      </p:sp>
      <p:grpSp>
        <p:nvGrpSpPr>
          <p:cNvPr id="166" name="Gruppo 165"/>
          <p:cNvGrpSpPr/>
          <p:nvPr/>
        </p:nvGrpSpPr>
        <p:grpSpPr>
          <a:xfrm>
            <a:off x="659820" y="670185"/>
            <a:ext cx="11192542" cy="5500784"/>
            <a:chOff x="1166716" y="663015"/>
            <a:chExt cx="11192542" cy="5500784"/>
          </a:xfrm>
        </p:grpSpPr>
        <p:pic>
          <p:nvPicPr>
            <p:cNvPr id="143" name="Grafik 6"/>
            <p:cNvPicPr>
              <a:picLocks noChangeAspect="1"/>
            </p:cNvPicPr>
            <p:nvPr/>
          </p:nvPicPr>
          <p:blipFill rotWithShape="1">
            <a:blip r:embed="rId5" cstate="print"/>
            <a:srcRect r="33112" b="33228"/>
            <a:stretch/>
          </p:blipFill>
          <p:spPr>
            <a:xfrm>
              <a:off x="1166716" y="663015"/>
              <a:ext cx="9848615" cy="5500784"/>
            </a:xfrm>
            <a:prstGeom prst="rect">
              <a:avLst/>
            </a:prstGeom>
          </p:spPr>
        </p:pic>
        <p:sp>
          <p:nvSpPr>
            <p:cNvPr id="58" name="CasellaDiTesto 57"/>
            <p:cNvSpPr txBox="1"/>
            <p:nvPr/>
          </p:nvSpPr>
          <p:spPr>
            <a:xfrm>
              <a:off x="9787813" y="1765004"/>
              <a:ext cx="257144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accent2">
                      <a:lumMod val="75000"/>
                    </a:schemeClr>
                  </a:solidFill>
                </a:rPr>
                <a:t>Voffset</a:t>
              </a:r>
              <a:r>
                <a:rPr lang="en-US" sz="1400" dirty="0" smtClean="0"/>
                <a:t> 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</a:rPr>
                <a:t>(common to both SLDOs)</a:t>
              </a:r>
              <a:endParaRPr lang="en-US" sz="1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5411973" y="1520339"/>
              <a:ext cx="10313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FF0000"/>
                  </a:solidFill>
                </a:rPr>
                <a:t>Vpre</a:t>
              </a:r>
              <a:r>
                <a:rPr lang="en-US" sz="1600" dirty="0" smtClean="0">
                  <a:solidFill>
                    <a:srgbClr val="FF0000"/>
                  </a:solidFill>
                </a:rPr>
                <a:t> ~ 1.2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68" name="Rettangolo 67"/>
            <p:cNvSpPr/>
            <p:nvPr/>
          </p:nvSpPr>
          <p:spPr>
            <a:xfrm>
              <a:off x="4252222" y="1446467"/>
              <a:ext cx="885872" cy="329170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1224784" y="1115226"/>
              <a:ext cx="3256428" cy="236042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27000"/>
              </a:schemeClr>
            </a:solidFill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ttangolo 73"/>
            <p:cNvSpPr/>
            <p:nvPr/>
          </p:nvSpPr>
          <p:spPr>
            <a:xfrm>
              <a:off x="8250864" y="2661313"/>
              <a:ext cx="429112" cy="259308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ttangolo 143"/>
            <p:cNvSpPr/>
            <p:nvPr/>
          </p:nvSpPr>
          <p:spPr>
            <a:xfrm>
              <a:off x="8284191" y="2944208"/>
              <a:ext cx="525439" cy="425357"/>
            </a:xfrm>
            <a:prstGeom prst="rect">
              <a:avLst/>
            </a:prstGeom>
            <a:solidFill>
              <a:schemeClr val="bg1"/>
            </a:solidFill>
            <a:ln w="127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5986103" y="2790967"/>
              <a:ext cx="901890" cy="5232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VrefA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4-bit DAC</a:t>
              </a:r>
              <a:endParaRPr lang="en-US" sz="1400" dirty="0"/>
            </a:p>
          </p:txBody>
        </p:sp>
        <p:sp>
          <p:nvSpPr>
            <p:cNvPr id="146" name="CasellaDiTesto 145"/>
            <p:cNvSpPr txBox="1"/>
            <p:nvPr/>
          </p:nvSpPr>
          <p:spPr>
            <a:xfrm>
              <a:off x="6943849" y="2790967"/>
              <a:ext cx="901890" cy="5232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VrefD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4-bit DAC</a:t>
              </a:r>
              <a:endParaRPr lang="en-US" sz="1400" dirty="0"/>
            </a:p>
          </p:txBody>
        </p:sp>
        <p:sp>
          <p:nvSpPr>
            <p:cNvPr id="89" name="CasellaDiTesto 88"/>
            <p:cNvSpPr txBox="1"/>
            <p:nvPr/>
          </p:nvSpPr>
          <p:spPr>
            <a:xfrm>
              <a:off x="7900744" y="2604759"/>
              <a:ext cx="8640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Vofs_half</a:t>
              </a:r>
              <a:endParaRPr lang="en-US" sz="1400" dirty="0"/>
            </a:p>
          </p:txBody>
        </p:sp>
        <p:sp>
          <p:nvSpPr>
            <p:cNvPr id="91" name="CasellaDiTesto 90"/>
            <p:cNvSpPr txBox="1"/>
            <p:nvPr/>
          </p:nvSpPr>
          <p:spPr>
            <a:xfrm>
              <a:off x="7971181" y="3687128"/>
              <a:ext cx="192819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Rofs</a:t>
              </a:r>
              <a:r>
                <a:rPr lang="en-US" sz="1400" dirty="0" smtClean="0"/>
                <a:t> (High Power mode)</a:t>
              </a:r>
              <a:endParaRPr lang="en-US" sz="1400" dirty="0"/>
            </a:p>
          </p:txBody>
        </p:sp>
        <p:sp>
          <p:nvSpPr>
            <p:cNvPr id="93" name="CasellaDiTesto 92"/>
            <p:cNvSpPr txBox="1"/>
            <p:nvPr/>
          </p:nvSpPr>
          <p:spPr>
            <a:xfrm>
              <a:off x="4979505" y="3932821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24.9k</a:t>
              </a:r>
              <a:endParaRPr lang="en-US" sz="1400" dirty="0"/>
            </a:p>
          </p:txBody>
        </p:sp>
        <p:sp>
          <p:nvSpPr>
            <p:cNvPr id="150" name="CasellaDiTesto 149"/>
            <p:cNvSpPr txBox="1"/>
            <p:nvPr/>
          </p:nvSpPr>
          <p:spPr>
            <a:xfrm>
              <a:off x="6318889" y="3899593"/>
              <a:ext cx="4491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30k</a:t>
              </a:r>
              <a:endParaRPr lang="en-US" sz="1400" dirty="0"/>
            </a:p>
          </p:txBody>
        </p:sp>
        <p:sp>
          <p:nvSpPr>
            <p:cNvPr id="151" name="CasellaDiTesto 150"/>
            <p:cNvSpPr txBox="1"/>
            <p:nvPr/>
          </p:nvSpPr>
          <p:spPr>
            <a:xfrm>
              <a:off x="7151320" y="3912036"/>
              <a:ext cx="4491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30k</a:t>
              </a:r>
              <a:endParaRPr lang="en-US" sz="1400" dirty="0"/>
            </a:p>
          </p:txBody>
        </p:sp>
        <p:sp>
          <p:nvSpPr>
            <p:cNvPr id="118" name="CasellaDiTesto 117"/>
            <p:cNvSpPr txBox="1"/>
            <p:nvPr/>
          </p:nvSpPr>
          <p:spPr>
            <a:xfrm>
              <a:off x="5077282" y="2646546"/>
              <a:ext cx="6854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V_BGR</a:t>
              </a:r>
              <a:endParaRPr lang="en-US" sz="1200" dirty="0"/>
            </a:p>
          </p:txBody>
        </p:sp>
        <p:sp>
          <p:nvSpPr>
            <p:cNvPr id="73" name="CasellaDiTesto 72"/>
            <p:cNvSpPr txBox="1"/>
            <p:nvPr/>
          </p:nvSpPr>
          <p:spPr>
            <a:xfrm>
              <a:off x="4539279" y="1998688"/>
              <a:ext cx="1181037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Core Bandgap</a:t>
              </a:r>
              <a:endParaRPr lang="en-US" dirty="0"/>
            </a:p>
          </p:txBody>
        </p:sp>
        <p:sp>
          <p:nvSpPr>
            <p:cNvPr id="145" name="CasellaDiTesto 144"/>
            <p:cNvSpPr txBox="1"/>
            <p:nvPr/>
          </p:nvSpPr>
          <p:spPr>
            <a:xfrm>
              <a:off x="4531243" y="2920621"/>
              <a:ext cx="1189073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IREF   TRIM DAC</a:t>
              </a:r>
              <a:endParaRPr lang="en-US" dirty="0"/>
            </a:p>
          </p:txBody>
        </p:sp>
        <p:cxnSp>
          <p:nvCxnSpPr>
            <p:cNvPr id="149" name="Connettore diritto 148"/>
            <p:cNvCxnSpPr/>
            <p:nvPr/>
          </p:nvCxnSpPr>
          <p:spPr>
            <a:xfrm flipH="1">
              <a:off x="5100247" y="2653748"/>
              <a:ext cx="8466" cy="250567"/>
            </a:xfrm>
            <a:prstGeom prst="line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Rettangolo 158"/>
            <p:cNvSpPr/>
            <p:nvPr/>
          </p:nvSpPr>
          <p:spPr>
            <a:xfrm>
              <a:off x="8131266" y="2026260"/>
              <a:ext cx="883525" cy="614326"/>
            </a:xfrm>
            <a:prstGeom prst="rect">
              <a:avLst/>
            </a:prstGeom>
            <a:ln w="25400">
              <a:solidFill>
                <a:srgbClr val="3333F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3" name="Connettore diritto 162"/>
            <p:cNvCxnSpPr/>
            <p:nvPr/>
          </p:nvCxnSpPr>
          <p:spPr>
            <a:xfrm flipH="1">
              <a:off x="8845826" y="2668076"/>
              <a:ext cx="6335" cy="880194"/>
            </a:xfrm>
            <a:prstGeom prst="line">
              <a:avLst/>
            </a:prstGeom>
            <a:ln w="19050">
              <a:solidFill>
                <a:srgbClr val="3333F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Ovale 164"/>
            <p:cNvSpPr/>
            <p:nvPr/>
          </p:nvSpPr>
          <p:spPr>
            <a:xfrm flipH="1">
              <a:off x="8809629" y="3498571"/>
              <a:ext cx="66013" cy="68382"/>
            </a:xfrm>
            <a:prstGeom prst="ellipse">
              <a:avLst/>
            </a:prstGeom>
            <a:solidFill>
              <a:srgbClr val="3333FF"/>
            </a:solidFill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9" name="Connettore diritto 168"/>
          <p:cNvCxnSpPr/>
          <p:nvPr/>
        </p:nvCxnSpPr>
        <p:spPr>
          <a:xfrm flipV="1">
            <a:off x="6261155" y="3366796"/>
            <a:ext cx="3777367" cy="8998"/>
          </a:xfrm>
          <a:prstGeom prst="line">
            <a:avLst/>
          </a:prstGeom>
          <a:ln w="63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ttore diritto 178"/>
          <p:cNvCxnSpPr/>
          <p:nvPr/>
        </p:nvCxnSpPr>
        <p:spPr>
          <a:xfrm flipV="1">
            <a:off x="7149253" y="3549013"/>
            <a:ext cx="2912462" cy="6427"/>
          </a:xfrm>
          <a:prstGeom prst="line">
            <a:avLst/>
          </a:prstGeom>
          <a:ln w="63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ttangolo 180"/>
          <p:cNvSpPr/>
          <p:nvPr/>
        </p:nvSpPr>
        <p:spPr>
          <a:xfrm>
            <a:off x="8557888" y="1879246"/>
            <a:ext cx="134021" cy="1100794"/>
          </a:xfrm>
          <a:prstGeom prst="rect">
            <a:avLst/>
          </a:prstGeom>
          <a:solidFill>
            <a:schemeClr val="bg1"/>
          </a:solidFill>
          <a:ln w="127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Pentagono 181"/>
          <p:cNvSpPr/>
          <p:nvPr/>
        </p:nvSpPr>
        <p:spPr>
          <a:xfrm>
            <a:off x="8572964" y="1898828"/>
            <a:ext cx="118945" cy="107030"/>
          </a:xfrm>
          <a:prstGeom prst="homePlate">
            <a:avLst>
              <a:gd name="adj" fmla="val 46812"/>
            </a:avLst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Pentagono 182"/>
          <p:cNvSpPr/>
          <p:nvPr/>
        </p:nvSpPr>
        <p:spPr>
          <a:xfrm>
            <a:off x="8556401" y="2881773"/>
            <a:ext cx="118945" cy="107030"/>
          </a:xfrm>
          <a:prstGeom prst="homePlat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CasellaDiTesto 183"/>
          <p:cNvSpPr txBox="1"/>
          <p:nvPr/>
        </p:nvSpPr>
        <p:spPr>
          <a:xfrm>
            <a:off x="8414736" y="2927791"/>
            <a:ext cx="97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VOFS_OUT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5" name="CasellaDiTesto 184"/>
          <p:cNvSpPr txBox="1"/>
          <p:nvPr/>
        </p:nvSpPr>
        <p:spPr>
          <a:xfrm>
            <a:off x="8040014" y="1623783"/>
            <a:ext cx="814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VOFS_IN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6" name="Pentagono 185"/>
          <p:cNvSpPr/>
          <p:nvPr/>
        </p:nvSpPr>
        <p:spPr>
          <a:xfrm>
            <a:off x="8368908" y="4040364"/>
            <a:ext cx="118945" cy="107030"/>
          </a:xfrm>
          <a:prstGeom prst="homePlat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8" name="Connettore diritto 187"/>
          <p:cNvCxnSpPr/>
          <p:nvPr/>
        </p:nvCxnSpPr>
        <p:spPr>
          <a:xfrm flipH="1">
            <a:off x="7407442" y="4081155"/>
            <a:ext cx="958286" cy="1561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CasellaDiTesto 188"/>
          <p:cNvSpPr txBox="1"/>
          <p:nvPr/>
        </p:nvSpPr>
        <p:spPr>
          <a:xfrm>
            <a:off x="8428380" y="3918190"/>
            <a:ext cx="822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VOFS_LP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68" name="Connettore diritto 167"/>
          <p:cNvCxnSpPr/>
          <p:nvPr/>
        </p:nvCxnSpPr>
        <p:spPr>
          <a:xfrm>
            <a:off x="7368455" y="2924973"/>
            <a:ext cx="1242391" cy="0"/>
          </a:xfrm>
          <a:prstGeom prst="line">
            <a:avLst/>
          </a:prstGeom>
          <a:ln w="63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e 2"/>
          <p:cNvSpPr/>
          <p:nvPr/>
        </p:nvSpPr>
        <p:spPr>
          <a:xfrm>
            <a:off x="8679984" y="4141902"/>
            <a:ext cx="570929" cy="327502"/>
          </a:xfrm>
          <a:prstGeom prst="ellips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onnettore 2 4"/>
          <p:cNvCxnSpPr/>
          <p:nvPr/>
        </p:nvCxnSpPr>
        <p:spPr>
          <a:xfrm flipV="1">
            <a:off x="9280917" y="4214540"/>
            <a:ext cx="608518" cy="332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9850329" y="4002075"/>
            <a:ext cx="1664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Internally generated</a:t>
            </a:r>
          </a:p>
        </p:txBody>
      </p:sp>
    </p:spTree>
    <p:extLst>
      <p:ext uri="{BB962C8B-B14F-4D97-AF65-F5344CB8AC3E}">
        <p14:creationId xmlns:p14="http://schemas.microsoft.com/office/powerpoint/2010/main" val="285116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558690" y="-7224"/>
            <a:ext cx="3307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IREF/VOFS vs IREF_TRIM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04" y="860269"/>
            <a:ext cx="9693292" cy="5400549"/>
          </a:xfrm>
          <a:prstGeom prst="rect">
            <a:avLst/>
          </a:prstGeom>
        </p:spPr>
      </p:pic>
      <p:sp>
        <p:nvSpPr>
          <p:cNvPr id="68" name="CasellaDiTesto 67"/>
          <p:cNvSpPr txBox="1"/>
          <p:nvPr/>
        </p:nvSpPr>
        <p:spPr>
          <a:xfrm>
            <a:off x="775631" y="4121169"/>
            <a:ext cx="879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Vofs_half</a:t>
            </a:r>
            <a:endParaRPr lang="en-US" sz="1400" b="1" dirty="0"/>
          </a:p>
        </p:txBody>
      </p:sp>
      <p:sp>
        <p:nvSpPr>
          <p:cNvPr id="103" name="CasellaDiTesto 102"/>
          <p:cNvSpPr txBox="1"/>
          <p:nvPr/>
        </p:nvSpPr>
        <p:spPr>
          <a:xfrm>
            <a:off x="963760" y="1384359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IREF</a:t>
            </a:r>
            <a:endParaRPr lang="en-US" sz="1400" b="1" dirty="0"/>
          </a:p>
        </p:txBody>
      </p:sp>
      <p:sp>
        <p:nvSpPr>
          <p:cNvPr id="117" name="CasellaDiTesto 116"/>
          <p:cNvSpPr txBox="1"/>
          <p:nvPr/>
        </p:nvSpPr>
        <p:spPr>
          <a:xfrm>
            <a:off x="5898589" y="1311611"/>
            <a:ext cx="642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I_Vofs</a:t>
            </a:r>
            <a:endParaRPr lang="en-US" sz="14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75631" y="413265"/>
            <a:ext cx="10154703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IREF = 3.5 </a:t>
            </a:r>
            <a:r>
              <a:rPr lang="en-US" sz="1600" b="1" dirty="0" err="1" smtClean="0"/>
              <a:t>uA</a:t>
            </a:r>
            <a:r>
              <a:rPr lang="en-US" sz="1600" b="1" dirty="0" smtClean="0"/>
              <a:t> + </a:t>
            </a:r>
            <a:r>
              <a:rPr lang="en-US" sz="1600" b="1" dirty="0" err="1" smtClean="0"/>
              <a:t>Ndac</a:t>
            </a:r>
            <a:r>
              <a:rPr lang="en-US" sz="1600" b="1" dirty="0" smtClean="0"/>
              <a:t>* LSB,  where LSB = 62.5 </a:t>
            </a:r>
            <a:r>
              <a:rPr lang="en-US" sz="1600" b="1" dirty="0" err="1" smtClean="0"/>
              <a:t>nA</a:t>
            </a:r>
            <a:r>
              <a:rPr lang="en-US" sz="1600" b="1" dirty="0" smtClean="0"/>
              <a:t>    </a:t>
            </a:r>
            <a:r>
              <a:rPr lang="en-US" sz="1600" b="1" dirty="0" smtClean="0">
                <a:sym typeface="Wingdings" panose="05000000000000000000" pitchFamily="2" charset="2"/>
              </a:rPr>
              <a:t> </a:t>
            </a:r>
            <a:r>
              <a:rPr lang="en-US" sz="16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LSB</a:t>
            </a:r>
            <a:r>
              <a:rPr lang="en-US" sz="1600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Vofshalf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= 6.25 mV (in case of </a:t>
            </a:r>
            <a:r>
              <a:rPr lang="en-US" sz="16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Rofs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= 20k  </a:t>
            </a:r>
            <a:r>
              <a:rPr lang="en-US" sz="16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Vofs_half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= 400 mV)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21864" y="6265190"/>
            <a:ext cx="11805093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Since </a:t>
            </a:r>
            <a:r>
              <a:rPr lang="en-US" sz="1600" b="1" dirty="0" err="1" smtClean="0"/>
              <a:t>Vofs</a:t>
            </a:r>
            <a:r>
              <a:rPr lang="en-US" sz="1600" b="1" dirty="0" smtClean="0"/>
              <a:t> has no trimming for SEU immunity, the proposal is to trim the Iref </a:t>
            </a:r>
            <a:r>
              <a:rPr lang="en-US" sz="1600" b="1" dirty="0" err="1" smtClean="0"/>
              <a:t>wrt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Vofs_half</a:t>
            </a:r>
            <a:r>
              <a:rPr lang="en-US" sz="1600" b="1" dirty="0" smtClean="0"/>
              <a:t> to minimize </a:t>
            </a:r>
            <a:r>
              <a:rPr lang="en-US" sz="1600" b="1" dirty="0" err="1" smtClean="0"/>
              <a:t>Voffset</a:t>
            </a:r>
            <a:r>
              <a:rPr lang="en-US" sz="1600" b="1" dirty="0" smtClean="0"/>
              <a:t> variations between chips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1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9448800" y="6467421"/>
            <a:ext cx="27432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79332" y="6529668"/>
            <a:ext cx="10035600" cy="365125"/>
          </a:xfrm>
        </p:spPr>
        <p:txBody>
          <a:bodyPr/>
          <a:lstStyle/>
          <a:p>
            <a:pPr algn="l"/>
            <a:r>
              <a:rPr lang="en-US" smtClean="0"/>
              <a:t>RD53B Serial power meting   24 Jan.  2020                                                                                         F.Loddo  INFN-Bari</a:t>
            </a:r>
            <a:endParaRPr lang="en-US" dirty="0"/>
          </a:p>
        </p:txBody>
      </p:sp>
      <p:pic>
        <p:nvPicPr>
          <p:cNvPr id="78" name="Immagine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467" y="0"/>
            <a:ext cx="891533" cy="52143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4429474" y="-4903"/>
            <a:ext cx="2449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IREF vs Corners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640" cy="42164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07" y="580564"/>
            <a:ext cx="10909510" cy="568560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10820" y="6268842"/>
            <a:ext cx="864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Iref</a:t>
            </a:r>
            <a:r>
              <a:rPr lang="en-US" b="1" dirty="0" smtClean="0"/>
              <a:t> ~ 4uA can be achieved with </a:t>
            </a:r>
            <a:r>
              <a:rPr lang="en-US" b="1" dirty="0" smtClean="0">
                <a:solidFill>
                  <a:srgbClr val="FF0000"/>
                </a:solidFill>
              </a:rPr>
              <a:t>6 ≤  IREF_TRIM ≤ 11 </a:t>
            </a:r>
            <a:r>
              <a:rPr lang="en-US" b="1" dirty="0" smtClean="0"/>
              <a:t>but we must consider also mismatch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6647</TotalTime>
  <Words>1433</Words>
  <Application>Microsoft Office PowerPoint</Application>
  <PresentationFormat>Widescreen</PresentationFormat>
  <Paragraphs>368</Paragraphs>
  <Slides>18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Flavio Loddo</dc:creator>
  <cp:lastModifiedBy> </cp:lastModifiedBy>
  <cp:revision>467</cp:revision>
  <cp:lastPrinted>2019-02-06T11:55:00Z</cp:lastPrinted>
  <dcterms:created xsi:type="dcterms:W3CDTF">2018-10-01T15:50:41Z</dcterms:created>
  <dcterms:modified xsi:type="dcterms:W3CDTF">2020-01-24T13:47:07Z</dcterms:modified>
</cp:coreProperties>
</file>