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618" r:id="rId3"/>
    <p:sldId id="658" r:id="rId4"/>
    <p:sldId id="676" r:id="rId5"/>
    <p:sldId id="671" r:id="rId6"/>
    <p:sldId id="672" r:id="rId7"/>
    <p:sldId id="670" r:id="rId8"/>
    <p:sldId id="674" r:id="rId9"/>
    <p:sldId id="693" r:id="rId10"/>
    <p:sldId id="675" r:id="rId11"/>
    <p:sldId id="683" r:id="rId12"/>
    <p:sldId id="682" r:id="rId13"/>
    <p:sldId id="678" r:id="rId14"/>
    <p:sldId id="681" r:id="rId15"/>
    <p:sldId id="684" r:id="rId16"/>
    <p:sldId id="685" r:id="rId17"/>
    <p:sldId id="686" r:id="rId18"/>
    <p:sldId id="687" r:id="rId19"/>
    <p:sldId id="688" r:id="rId20"/>
    <p:sldId id="689" r:id="rId21"/>
    <p:sldId id="690" r:id="rId22"/>
    <p:sldId id="691" r:id="rId23"/>
    <p:sldId id="692" r:id="rId24"/>
    <p:sldId id="677" r:id="rId25"/>
    <p:sldId id="679" r:id="rId26"/>
    <p:sldId id="680" r:id="rId27"/>
  </p:sldIdLst>
  <p:sldSz cx="9144000" cy="6858000" type="screen4x3"/>
  <p:notesSz cx="6797675" cy="9872663"/>
  <p:defaultTextStyle>
    <a:defPPr>
      <a:defRPr lang="es-E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F7F7F"/>
    <a:srgbClr val="006C31"/>
    <a:srgbClr val="C808BF"/>
    <a:srgbClr val="0655CA"/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0" autoAdjust="0"/>
    <p:restoredTop sz="94717" autoAdjust="0"/>
  </p:normalViewPr>
  <p:slideViewPr>
    <p:cSldViewPr snapToGrid="0" snapToObjects="1">
      <p:cViewPr varScale="1">
        <p:scale>
          <a:sx n="88" d="100"/>
          <a:sy n="88" d="100"/>
        </p:scale>
        <p:origin x="11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2" d="100"/>
          <a:sy n="62" d="100"/>
        </p:scale>
        <p:origin x="324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F5C7C16-F3B6-4CE1-AB31-4C495F01FFE7}" type="datetime1">
              <a:rPr lang="es-ES"/>
              <a:pPr>
                <a:defRPr/>
              </a:pPr>
              <a:t>24/01/2020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S"/>
              <a:t>CERN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1B99CB0-3110-43C2-9549-8C3B22AF5D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3779645-5D15-45F8-BD13-CCCB391AD24E}" type="datetime1">
              <a:rPr lang="es-ES"/>
              <a:pPr>
                <a:defRPr/>
              </a:pPr>
              <a:t>24/01/2020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687888"/>
            <a:ext cx="5438775" cy="444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s-ES"/>
              <a:t>CERN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21F184-D11F-40D2-BBBA-EC26B41880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AFA5E-F532-4E64-9535-4017DCBF8E35}" type="datetime1">
              <a:rPr lang="en-GB" smtClean="0"/>
              <a:t>24/01/2020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83C82-F4B2-4527-813D-E564C7BF85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05045-278A-45EE-AEC5-ECDB2F17421C}" type="datetime1">
              <a:rPr lang="en-GB" smtClean="0"/>
              <a:t>24/01/2020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DA332-A173-482B-9EED-830FEC5A17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6EE9-3474-4C41-BDDC-B2B733F319B3}" type="datetime1">
              <a:rPr lang="en-GB" smtClean="0"/>
              <a:t>24/01/2020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F0331-CA90-47BE-B00B-C949E24A9ED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3" y="27335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5261" b="0" strike="noStrike" spc="-1" dirty="0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173" y="1604516"/>
            <a:ext cx="8228763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2903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640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6985000" cy="8763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93800"/>
            <a:ext cx="8229600" cy="4932363"/>
          </a:xfrm>
        </p:spPr>
        <p:txBody>
          <a:bodyPr/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4366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A80D0-42BD-43BB-9693-E464000E16C9}" type="datetime1">
              <a:rPr lang="en-GB" smtClean="0"/>
              <a:t>24/01/2020</a:t>
            </a:fld>
            <a:endParaRPr lang="es-E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42309" y="6443663"/>
            <a:ext cx="4911634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cs typeface="Arial" charset="0"/>
              </a:defRPr>
            </a:lvl1pPr>
          </a:lstStyle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43663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‹Nº›</a:t>
            </a:fld>
            <a:r>
              <a:rPr lang="es-ES" dirty="0" smtClean="0"/>
              <a:t>/25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1C200-FAA9-4733-8AD8-4CB2D254716E}" type="datetime1">
              <a:rPr lang="en-GB" smtClean="0"/>
              <a:t>24/01/2020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A0F3D-31ED-49C3-B6B6-6258C0CB39C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ED5A7-0B39-4469-8C7E-B8120FB080A7}" type="datetime1">
              <a:rPr lang="en-GB" smtClean="0"/>
              <a:t>24/01/2020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104B3-A90A-492A-A54D-C91D07C8E0C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4400C-510E-4AC8-949C-E63CA9A501C2}" type="datetime1">
              <a:rPr lang="en-GB" smtClean="0"/>
              <a:t>24/01/2020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4A3B-98D0-465A-A607-7B2EAF0E3E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4A034-89D6-4C70-B553-948444EF52DD}" type="datetime1">
              <a:rPr lang="en-GB" smtClean="0"/>
              <a:t>24/01/2020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AF567-23E3-4BB0-A899-CE7C7AD1E8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31BB8-8766-412C-AE1F-B145336A1F07}" type="datetime1">
              <a:rPr lang="en-GB" smtClean="0"/>
              <a:t>24/01/2020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D6437-5FB6-46A6-8B04-1DFC9476DD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55E5F-5971-4C68-97A1-9CE6F550C898}" type="datetime1">
              <a:rPr lang="en-GB" smtClean="0"/>
              <a:t>24/01/2020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60A59-3D8B-4670-B9A2-912335F141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A90A2-7EC1-40FF-989E-3FCA3C0D1C82}" type="datetime1">
              <a:rPr lang="en-GB" smtClean="0"/>
              <a:t>24/01/2020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77E8C-93C4-423F-8741-4C04BC36CC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Clic para editar título</a:t>
            </a:r>
            <a:endParaRPr lang="es-ES" altLang="en-U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Haga clic para modificar el estilo de texto del patrón</a:t>
            </a:r>
          </a:p>
          <a:p>
            <a:pPr lvl="1"/>
            <a:r>
              <a:rPr lang="es-ES_tradnl" altLang="en-US" smtClean="0"/>
              <a:t>Segundo nivel</a:t>
            </a:r>
          </a:p>
          <a:p>
            <a:pPr lvl="2"/>
            <a:r>
              <a:rPr lang="es-ES_tradnl" altLang="en-US" smtClean="0"/>
              <a:t>Tercer nivel</a:t>
            </a:r>
          </a:p>
          <a:p>
            <a:pPr lvl="3"/>
            <a:r>
              <a:rPr lang="es-ES_tradnl" altLang="en-US" smtClean="0"/>
              <a:t>Cuarto nivel</a:t>
            </a:r>
          </a:p>
          <a:p>
            <a:pPr lvl="4"/>
            <a:r>
              <a:rPr lang="es-ES_tradnl" altLang="en-US" smtClean="0"/>
              <a:t>Quinto nivel</a:t>
            </a:r>
            <a:endParaRPr lang="es-ES" altLang="en-U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662D99-7030-4758-84CA-F4D304D4BFF3}" type="datetime1">
              <a:rPr lang="en-GB" smtClean="0"/>
              <a:t>24/01/2020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77892E-49EF-4642-A9F3-92C8B1444E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2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8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uadroTexto 4"/>
          <p:cNvSpPr txBox="1">
            <a:spLocks noChangeArrowheads="1"/>
          </p:cNvSpPr>
          <p:nvPr/>
        </p:nvSpPr>
        <p:spPr bwMode="auto">
          <a:xfrm>
            <a:off x="246063" y="4397375"/>
            <a:ext cx="8728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800" b="1" u="sng" dirty="0" smtClean="0">
                <a:solidFill>
                  <a:schemeClr val="tx2"/>
                </a:solidFill>
              </a:rPr>
              <a:t>RD53B SLDO system level simulations</a:t>
            </a:r>
            <a:endParaRPr lang="en-US" altLang="en-US" sz="2800" b="1" u="sng" dirty="0">
              <a:solidFill>
                <a:schemeClr val="tx2"/>
              </a:solidFill>
            </a:endParaRPr>
          </a:p>
        </p:txBody>
      </p:sp>
      <p:sp>
        <p:nvSpPr>
          <p:cNvPr id="4099" name="4 CuadroTexto"/>
          <p:cNvSpPr txBox="1">
            <a:spLocks noChangeArrowheads="1"/>
          </p:cNvSpPr>
          <p:nvPr/>
        </p:nvSpPr>
        <p:spPr bwMode="auto">
          <a:xfrm>
            <a:off x="2153650" y="5821363"/>
            <a:ext cx="659330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s-ES" altLang="en-US" sz="1400" b="1" dirty="0">
                <a:solidFill>
                  <a:schemeClr val="bg1"/>
                </a:solidFill>
              </a:rPr>
              <a:t>A. </a:t>
            </a:r>
            <a:r>
              <a:rPr lang="es-ES" altLang="en-US" sz="1400" b="1" dirty="0" smtClean="0">
                <a:solidFill>
                  <a:schemeClr val="bg1"/>
                </a:solidFill>
              </a:rPr>
              <a:t>Pradas</a:t>
            </a:r>
            <a:endParaRPr lang="es-ES" altLang="en-US" sz="1400" b="1" dirty="0">
              <a:solidFill>
                <a:schemeClr val="bg1"/>
              </a:solidFill>
            </a:endParaRPr>
          </a:p>
        </p:txBody>
      </p:sp>
      <p:sp>
        <p:nvSpPr>
          <p:cNvPr id="4100" name="4 Marcador de pie de página"/>
          <p:cNvSpPr txBox="1">
            <a:spLocks/>
          </p:cNvSpPr>
          <p:nvPr/>
        </p:nvSpPr>
        <p:spPr bwMode="auto">
          <a:xfrm>
            <a:off x="1106488" y="3588544"/>
            <a:ext cx="6835775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4400"/>
            <a:r>
              <a:rPr lang="en-US" dirty="0">
                <a:solidFill>
                  <a:srgbClr val="FFFF00"/>
                </a:solidFill>
              </a:rPr>
              <a:t>RD53 serial power </a:t>
            </a:r>
            <a:r>
              <a:rPr lang="en-US" dirty="0" smtClean="0">
                <a:solidFill>
                  <a:srgbClr val="FFFF00"/>
                </a:solidFill>
              </a:rPr>
              <a:t>meeting 24/01/2020</a:t>
            </a:r>
            <a:endParaRPr lang="en-US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348" y="1695228"/>
            <a:ext cx="4103050" cy="4663245"/>
          </a:xfrm>
          <a:prstGeom prst="rect">
            <a:avLst/>
          </a:prstGeom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C17602-B2DC-417F-96B3-00FC6C292D09}" type="datetime1">
              <a:rPr lang="en-GB" smtClean="0"/>
              <a:t>24/01/2020</a:t>
            </a:fld>
            <a:endParaRPr lang="es-ES"/>
          </a:p>
        </p:txBody>
      </p:sp>
      <p:sp>
        <p:nvSpPr>
          <p:cNvPr id="28" name="TextShape 2"/>
          <p:cNvSpPr txBox="1"/>
          <p:nvPr/>
        </p:nvSpPr>
        <p:spPr>
          <a:xfrm>
            <a:off x="4940300" y="1205020"/>
            <a:ext cx="3993098" cy="317397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600" b="1" spc="-1" dirty="0" smtClean="0">
                <a:latin typeface="Arial"/>
              </a:rPr>
              <a:t>4- </a:t>
            </a:r>
            <a:r>
              <a:rPr lang="es-ES" sz="1600" b="1" spc="-1" dirty="0" err="1" smtClean="0">
                <a:latin typeface="Arial"/>
              </a:rPr>
              <a:t>Start</a:t>
            </a:r>
            <a:r>
              <a:rPr lang="es-ES" sz="1600" b="1" spc="-1" dirty="0" smtClean="0">
                <a:latin typeface="Arial"/>
              </a:rPr>
              <a:t>-up </a:t>
            </a:r>
            <a:r>
              <a:rPr lang="es-ES" sz="1600" b="1" spc="-1" dirty="0" err="1" smtClean="0">
                <a:latin typeface="Arial"/>
              </a:rPr>
              <a:t>threshold</a:t>
            </a:r>
            <a:r>
              <a:rPr lang="es-ES" sz="1600" b="1" spc="-1" dirty="0" smtClean="0">
                <a:latin typeface="Arial"/>
              </a:rPr>
              <a:t> </a:t>
            </a:r>
            <a:r>
              <a:rPr lang="es-ES" sz="1600" b="1" spc="-1" dirty="0" err="1" smtClean="0">
                <a:latin typeface="Arial"/>
              </a:rPr>
              <a:t>level</a:t>
            </a:r>
            <a:r>
              <a:rPr lang="es-ES" sz="1600" b="1" spc="-1" dirty="0" smtClean="0">
                <a:latin typeface="Arial"/>
              </a:rPr>
              <a:t> </a:t>
            </a:r>
            <a:r>
              <a:rPr lang="es-ES" sz="1600" b="1" spc="-1" dirty="0" err="1" smtClean="0">
                <a:latin typeface="Arial"/>
              </a:rPr>
              <a:t>improved</a:t>
            </a:r>
            <a:endParaRPr lang="es-ES" sz="1600" b="1" spc="-1" dirty="0">
              <a:latin typeface="Arial"/>
            </a:endParaRPr>
          </a:p>
        </p:txBody>
      </p:sp>
      <p:sp>
        <p:nvSpPr>
          <p:cNvPr id="30" name="TextShape 4"/>
          <p:cNvSpPr txBox="1"/>
          <p:nvPr/>
        </p:nvSpPr>
        <p:spPr>
          <a:xfrm>
            <a:off x="8431061" y="1585615"/>
            <a:ext cx="522459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Vin</a:t>
            </a:r>
            <a:endParaRPr lang="es-ES" sz="1361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1" name="TextShape 5"/>
          <p:cNvSpPr txBox="1"/>
          <p:nvPr/>
        </p:nvSpPr>
        <p:spPr>
          <a:xfrm>
            <a:off x="8327062" y="2242774"/>
            <a:ext cx="783803" cy="51413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B0F0"/>
                </a:solidFill>
                <a:latin typeface="Arial"/>
              </a:rPr>
              <a:t>Vout_a</a:t>
            </a:r>
            <a:endParaRPr lang="es-ES" sz="1361" spc="-1" dirty="0">
              <a:solidFill>
                <a:srgbClr val="00B0F0"/>
              </a:solidFill>
              <a:latin typeface="Arial"/>
            </a:endParaRPr>
          </a:p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Vout_d</a:t>
            </a:r>
            <a:endParaRPr lang="es-ES" sz="1361" spc="-1" dirty="0">
              <a:solidFill>
                <a:srgbClr val="0B2DBD"/>
              </a:solidFill>
              <a:latin typeface="Arial"/>
            </a:endParaRPr>
          </a:p>
        </p:txBody>
      </p:sp>
      <p:sp>
        <p:nvSpPr>
          <p:cNvPr id="32" name="TextShape 4"/>
          <p:cNvSpPr txBox="1"/>
          <p:nvPr/>
        </p:nvSpPr>
        <p:spPr>
          <a:xfrm>
            <a:off x="8327062" y="3822443"/>
            <a:ext cx="522459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Iin</a:t>
            </a:r>
            <a:endParaRPr lang="es-ES" sz="1361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3" name="TextShape 4"/>
          <p:cNvSpPr txBox="1"/>
          <p:nvPr/>
        </p:nvSpPr>
        <p:spPr>
          <a:xfrm>
            <a:off x="8351087" y="4576919"/>
            <a:ext cx="671425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B0F0"/>
                </a:solidFill>
                <a:latin typeface="Arial"/>
              </a:rPr>
              <a:t>Iin_a</a:t>
            </a:r>
            <a:endParaRPr lang="es-ES" sz="1361" spc="-1" dirty="0">
              <a:solidFill>
                <a:srgbClr val="00B0F0"/>
              </a:solidFill>
              <a:latin typeface="Arial"/>
            </a:endParaRPr>
          </a:p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Iin_d</a:t>
            </a:r>
            <a:endParaRPr lang="es-ES" sz="1361" spc="-1" dirty="0">
              <a:solidFill>
                <a:srgbClr val="0B2DBD"/>
              </a:solidFill>
              <a:latin typeface="Arial"/>
            </a:endParaRPr>
          </a:p>
        </p:txBody>
      </p:sp>
      <p:sp>
        <p:nvSpPr>
          <p:cNvPr id="49" name="TextShape 3"/>
          <p:cNvSpPr txBox="1"/>
          <p:nvPr/>
        </p:nvSpPr>
        <p:spPr>
          <a:xfrm>
            <a:off x="5021645" y="788290"/>
            <a:ext cx="4253357" cy="237613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600" spc="-1" dirty="0" err="1" smtClean="0">
                <a:latin typeface="Arial"/>
              </a:rPr>
              <a:t>Minimum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Vin</a:t>
            </a:r>
            <a:r>
              <a:rPr lang="es-ES" sz="1600" spc="-1" dirty="0" smtClean="0">
                <a:latin typeface="Arial"/>
              </a:rPr>
              <a:t> has </a:t>
            </a:r>
            <a:r>
              <a:rPr lang="es-ES" sz="1600" spc="-1" dirty="0" err="1" smtClean="0">
                <a:latin typeface="Arial"/>
              </a:rPr>
              <a:t>been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reduced</a:t>
            </a:r>
            <a:r>
              <a:rPr lang="es-ES" sz="1600" spc="-1" dirty="0" smtClean="0">
                <a:latin typeface="Arial"/>
              </a:rPr>
              <a:t> to ~1,25V</a:t>
            </a:r>
            <a:endParaRPr lang="es-ES" sz="1600" spc="-1" dirty="0">
              <a:latin typeface="Arial"/>
            </a:endParaRPr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" y="1701493"/>
            <a:ext cx="4315714" cy="4635197"/>
          </a:xfrm>
          <a:prstGeom prst="rect">
            <a:avLst/>
          </a:prstGeom>
        </p:spPr>
      </p:pic>
      <p:sp>
        <p:nvSpPr>
          <p:cNvPr id="38" name="TextShape 4"/>
          <p:cNvSpPr txBox="1"/>
          <p:nvPr/>
        </p:nvSpPr>
        <p:spPr>
          <a:xfrm>
            <a:off x="3735916" y="1839595"/>
            <a:ext cx="498505" cy="415879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500" spc="-1" dirty="0" err="1" smtClean="0">
                <a:solidFill>
                  <a:srgbClr val="FF0000"/>
                </a:solidFill>
                <a:latin typeface="Arial"/>
              </a:rPr>
              <a:t>Vin</a:t>
            </a:r>
            <a:endParaRPr lang="es-ES" sz="1500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9" name="TextShape 5"/>
          <p:cNvSpPr txBox="1"/>
          <p:nvPr/>
        </p:nvSpPr>
        <p:spPr>
          <a:xfrm>
            <a:off x="3592809" y="2189303"/>
            <a:ext cx="864088" cy="566803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500" spc="-1" dirty="0" err="1" smtClean="0">
                <a:solidFill>
                  <a:srgbClr val="00B0F0"/>
                </a:solidFill>
                <a:latin typeface="Arial"/>
              </a:rPr>
              <a:t>Vout_a</a:t>
            </a:r>
            <a:endParaRPr lang="es-ES" sz="1500" spc="-1" dirty="0" smtClean="0">
              <a:solidFill>
                <a:srgbClr val="00B0F0"/>
              </a:solidFill>
              <a:latin typeface="Arial"/>
            </a:endParaRPr>
          </a:p>
          <a:p>
            <a:r>
              <a:rPr lang="es-ES" sz="1500" spc="-1" dirty="0" err="1" smtClean="0">
                <a:solidFill>
                  <a:srgbClr val="0B2DBD"/>
                </a:solidFill>
                <a:latin typeface="Arial"/>
              </a:rPr>
              <a:t>Vout_d</a:t>
            </a:r>
            <a:endParaRPr lang="es-ES" sz="1500" spc="-1" dirty="0">
              <a:solidFill>
                <a:srgbClr val="0B2DBD"/>
              </a:solidFill>
              <a:latin typeface="Arial"/>
            </a:endParaRPr>
          </a:p>
        </p:txBody>
      </p:sp>
      <p:sp>
        <p:nvSpPr>
          <p:cNvPr id="40" name="TextShape 4"/>
          <p:cNvSpPr txBox="1"/>
          <p:nvPr/>
        </p:nvSpPr>
        <p:spPr>
          <a:xfrm>
            <a:off x="3766271" y="3636110"/>
            <a:ext cx="575975" cy="386280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500" spc="-1" dirty="0" err="1" smtClean="0">
                <a:solidFill>
                  <a:srgbClr val="FF0000"/>
                </a:solidFill>
                <a:latin typeface="Arial"/>
              </a:rPr>
              <a:t>Iin</a:t>
            </a:r>
            <a:endParaRPr lang="es-ES" sz="1500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1" name="TextShape 4"/>
          <p:cNvSpPr txBox="1"/>
          <p:nvPr/>
        </p:nvSpPr>
        <p:spPr>
          <a:xfrm>
            <a:off x="3716698" y="4453431"/>
            <a:ext cx="740199" cy="386280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500" spc="-1" dirty="0" err="1" smtClean="0">
                <a:solidFill>
                  <a:srgbClr val="00B0F0"/>
                </a:solidFill>
                <a:latin typeface="Arial"/>
              </a:rPr>
              <a:t>Iin_a</a:t>
            </a:r>
            <a:endParaRPr lang="es-ES" sz="1500" spc="-1" dirty="0" smtClean="0">
              <a:solidFill>
                <a:srgbClr val="00B0F0"/>
              </a:solidFill>
              <a:latin typeface="Arial"/>
            </a:endParaRPr>
          </a:p>
          <a:p>
            <a:r>
              <a:rPr lang="es-ES" sz="1500" spc="-1" dirty="0" err="1" smtClean="0">
                <a:solidFill>
                  <a:srgbClr val="0B2DBD"/>
                </a:solidFill>
                <a:latin typeface="Arial"/>
              </a:rPr>
              <a:t>Iin_d</a:t>
            </a:r>
            <a:endParaRPr lang="es-ES" sz="1500" spc="-1" dirty="0">
              <a:solidFill>
                <a:srgbClr val="0B2DBD"/>
              </a:solidFill>
              <a:latin typeface="Arial"/>
            </a:endParaRPr>
          </a:p>
        </p:txBody>
      </p:sp>
      <p:sp>
        <p:nvSpPr>
          <p:cNvPr id="42" name="TextShape 1"/>
          <p:cNvSpPr txBox="1"/>
          <p:nvPr/>
        </p:nvSpPr>
        <p:spPr>
          <a:xfrm>
            <a:off x="161038" y="1224696"/>
            <a:ext cx="4525262" cy="349795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600" b="1" spc="-1" dirty="0" smtClean="0">
                <a:latin typeface="Arial"/>
              </a:rPr>
              <a:t>3- </a:t>
            </a:r>
            <a:r>
              <a:rPr lang="es-ES" sz="1600" b="1" spc="-1" dirty="0" err="1" smtClean="0">
                <a:latin typeface="Arial"/>
              </a:rPr>
              <a:t>Start</a:t>
            </a:r>
            <a:r>
              <a:rPr lang="es-ES" sz="1600" b="1" spc="-1" dirty="0" smtClean="0">
                <a:latin typeface="Arial"/>
              </a:rPr>
              <a:t>-up </a:t>
            </a:r>
            <a:r>
              <a:rPr lang="es-ES" sz="1600" b="1" spc="-1" dirty="0" err="1" smtClean="0">
                <a:latin typeface="Arial"/>
              </a:rPr>
              <a:t>improved</a:t>
            </a:r>
            <a:r>
              <a:rPr lang="es-ES" sz="1600" b="1" spc="-1" dirty="0" smtClean="0">
                <a:latin typeface="Arial"/>
              </a:rPr>
              <a:t> (no </a:t>
            </a:r>
            <a:r>
              <a:rPr lang="es-ES" sz="1600" b="1" spc="-1" dirty="0" err="1" smtClean="0">
                <a:latin typeface="Arial"/>
              </a:rPr>
              <a:t>disabling</a:t>
            </a:r>
            <a:r>
              <a:rPr lang="es-ES" sz="1600" b="1" spc="-1" dirty="0" smtClean="0">
                <a:latin typeface="Arial"/>
              </a:rPr>
              <a:t> </a:t>
            </a:r>
            <a:r>
              <a:rPr lang="es-ES" sz="1600" b="1" spc="-1" dirty="0" err="1" smtClean="0">
                <a:latin typeface="Arial"/>
              </a:rPr>
              <a:t>signal</a:t>
            </a:r>
            <a:r>
              <a:rPr lang="es-ES" sz="1600" b="1" spc="-1" dirty="0" smtClean="0">
                <a:latin typeface="Arial"/>
              </a:rPr>
              <a:t>)</a:t>
            </a:r>
            <a:endParaRPr lang="es-ES" sz="1600" b="1" spc="-1" dirty="0">
              <a:latin typeface="Arial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674255" y="1585615"/>
            <a:ext cx="1228436" cy="117129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ipse 19"/>
          <p:cNvSpPr/>
          <p:nvPr/>
        </p:nvSpPr>
        <p:spPr>
          <a:xfrm>
            <a:off x="5421827" y="1656800"/>
            <a:ext cx="1228436" cy="117129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Shape 3"/>
          <p:cNvSpPr txBox="1"/>
          <p:nvPr/>
        </p:nvSpPr>
        <p:spPr>
          <a:xfrm>
            <a:off x="311882" y="1661"/>
            <a:ext cx="3145694" cy="1003988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Only</a:t>
            </a:r>
            <a:r>
              <a:rPr lang="es-ES" sz="1600" spc="-1" dirty="0">
                <a:latin typeface="Arial"/>
              </a:rPr>
              <a:t> 1 </a:t>
            </a:r>
            <a:r>
              <a:rPr lang="es-ES" sz="1600" spc="-1" dirty="0" smtClean="0">
                <a:latin typeface="Arial"/>
              </a:rPr>
              <a:t>chip (2 SLDO)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>
                <a:latin typeface="Arial"/>
              </a:rPr>
              <a:t>100ms </a:t>
            </a:r>
            <a:r>
              <a:rPr lang="es-ES" sz="1600" spc="-1" dirty="0" err="1">
                <a:latin typeface="Arial"/>
              </a:rPr>
              <a:t>start</a:t>
            </a:r>
            <a:r>
              <a:rPr lang="es-ES" sz="1600" spc="-1" dirty="0">
                <a:latin typeface="Arial"/>
              </a:rPr>
              <a:t>-up </a:t>
            </a:r>
            <a:r>
              <a:rPr lang="es-ES" sz="1600" spc="-1" dirty="0" err="1">
                <a:latin typeface="Arial"/>
              </a:rPr>
              <a:t>comparison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tt</a:t>
            </a:r>
            <a:r>
              <a:rPr lang="es-ES" sz="1600" spc="-1" dirty="0">
                <a:latin typeface="Arial"/>
              </a:rPr>
              <a:t>, </a:t>
            </a:r>
            <a:r>
              <a:rPr lang="es-ES" sz="1600" spc="-1" dirty="0" err="1">
                <a:latin typeface="Arial"/>
              </a:rPr>
              <a:t>room</a:t>
            </a:r>
            <a:r>
              <a:rPr lang="es-ES" sz="1600" spc="-1" dirty="0">
                <a:latin typeface="Arial"/>
              </a:rPr>
              <a:t> </a:t>
            </a:r>
            <a:r>
              <a:rPr lang="es-ES" sz="1600" spc="-1" dirty="0" err="1">
                <a:latin typeface="Arial"/>
              </a:rPr>
              <a:t>temperature</a:t>
            </a:r>
            <a:r>
              <a:rPr lang="es-ES" sz="1600" spc="-1" dirty="0">
                <a:latin typeface="Arial"/>
              </a:rPr>
              <a:t>  </a:t>
            </a:r>
          </a:p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R_load</a:t>
            </a:r>
            <a:r>
              <a:rPr lang="es-ES" sz="1600" spc="-1" dirty="0">
                <a:latin typeface="Arial"/>
              </a:rPr>
              <a:t> = 10</a:t>
            </a:r>
            <a:r>
              <a:rPr lang="el-GR" sz="1600" spc="-1" dirty="0">
                <a:latin typeface="Arial"/>
              </a:rPr>
              <a:t>Ω</a:t>
            </a:r>
            <a:endParaRPr lang="es-ES" sz="1600" spc="-1" dirty="0">
              <a:latin typeface="Arial"/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AF567-23E3-4BB0-A899-CE7C7AD1E805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636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6" y="1693148"/>
            <a:ext cx="4493765" cy="4663202"/>
          </a:xfrm>
          <a:prstGeom prst="rect">
            <a:avLst/>
          </a:prstGeom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4ED11D-6642-4612-AE51-BCD86824B155}" type="datetime1">
              <a:rPr lang="en-GB" smtClean="0"/>
              <a:t>24/01/2020</a:t>
            </a:fld>
            <a:endParaRPr lang="es-ES"/>
          </a:p>
        </p:txBody>
      </p:sp>
      <p:sp>
        <p:nvSpPr>
          <p:cNvPr id="30" name="TextShape 4"/>
          <p:cNvSpPr txBox="1"/>
          <p:nvPr/>
        </p:nvSpPr>
        <p:spPr>
          <a:xfrm>
            <a:off x="3534957" y="1503277"/>
            <a:ext cx="522459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latin typeface="Arial"/>
              </a:rPr>
              <a:t>Vin</a:t>
            </a:r>
            <a:endParaRPr lang="es-ES" sz="1361" spc="-1" dirty="0">
              <a:latin typeface="Arial"/>
            </a:endParaRPr>
          </a:p>
        </p:txBody>
      </p:sp>
      <p:sp>
        <p:nvSpPr>
          <p:cNvPr id="31" name="TextShape 5"/>
          <p:cNvSpPr txBox="1"/>
          <p:nvPr/>
        </p:nvSpPr>
        <p:spPr>
          <a:xfrm>
            <a:off x="3588479" y="2410917"/>
            <a:ext cx="783803" cy="51413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latin typeface="Arial"/>
              </a:rPr>
              <a:t>Vout_a</a:t>
            </a:r>
            <a:endParaRPr lang="es-ES" sz="1361" spc="-1" dirty="0">
              <a:latin typeface="Arial"/>
            </a:endParaRPr>
          </a:p>
          <a:p>
            <a:r>
              <a:rPr lang="es-ES" sz="1361" spc="-1" dirty="0" err="1">
                <a:latin typeface="Arial"/>
              </a:rPr>
              <a:t>Vout_d</a:t>
            </a:r>
            <a:endParaRPr lang="es-ES" sz="1361" spc="-1" dirty="0">
              <a:latin typeface="Arial"/>
            </a:endParaRPr>
          </a:p>
        </p:txBody>
      </p:sp>
      <p:sp>
        <p:nvSpPr>
          <p:cNvPr id="32" name="TextShape 4"/>
          <p:cNvSpPr txBox="1"/>
          <p:nvPr/>
        </p:nvSpPr>
        <p:spPr>
          <a:xfrm>
            <a:off x="3012498" y="3877721"/>
            <a:ext cx="522459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latin typeface="Arial"/>
              </a:rPr>
              <a:t>Iin</a:t>
            </a:r>
            <a:endParaRPr lang="es-ES" sz="1361" spc="-1" dirty="0">
              <a:latin typeface="Arial"/>
            </a:endParaRPr>
          </a:p>
        </p:txBody>
      </p:sp>
      <p:sp>
        <p:nvSpPr>
          <p:cNvPr id="33" name="TextShape 4"/>
          <p:cNvSpPr txBox="1"/>
          <p:nvPr/>
        </p:nvSpPr>
        <p:spPr>
          <a:xfrm>
            <a:off x="3721703" y="4647699"/>
            <a:ext cx="671425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latin typeface="Arial"/>
              </a:rPr>
              <a:t>Iin_a</a:t>
            </a:r>
            <a:endParaRPr lang="es-ES" sz="1361" spc="-1" dirty="0">
              <a:latin typeface="Arial"/>
            </a:endParaRPr>
          </a:p>
          <a:p>
            <a:r>
              <a:rPr lang="es-ES" sz="1361" spc="-1" dirty="0" err="1">
                <a:latin typeface="Arial"/>
              </a:rPr>
              <a:t>Iin_d</a:t>
            </a:r>
            <a:endParaRPr lang="es-ES" sz="1361" spc="-1" dirty="0">
              <a:latin typeface="Arial"/>
            </a:endParaRPr>
          </a:p>
        </p:txBody>
      </p:sp>
      <p:sp>
        <p:nvSpPr>
          <p:cNvPr id="49" name="TextShape 3"/>
          <p:cNvSpPr txBox="1"/>
          <p:nvPr/>
        </p:nvSpPr>
        <p:spPr>
          <a:xfrm>
            <a:off x="4182626" y="1662"/>
            <a:ext cx="4882989" cy="1172798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pPr marL="285750" indent="-285750">
              <a:buFontTx/>
              <a:buChar char="-"/>
            </a:pPr>
            <a:r>
              <a:rPr lang="es-ES" sz="1600" spc="-1" dirty="0" err="1" smtClean="0">
                <a:latin typeface="Arial"/>
              </a:rPr>
              <a:t>Current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sharing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unbalance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between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analog</a:t>
            </a:r>
            <a:r>
              <a:rPr lang="es-ES" sz="1600" spc="-1" dirty="0" smtClean="0">
                <a:latin typeface="Arial"/>
              </a:rPr>
              <a:t> and digital </a:t>
            </a:r>
            <a:r>
              <a:rPr lang="es-ES" sz="1600" spc="-1" dirty="0" err="1" smtClean="0">
                <a:latin typeface="Arial"/>
              </a:rPr>
              <a:t>parts</a:t>
            </a:r>
            <a:r>
              <a:rPr lang="es-ES" sz="1600" spc="-1" dirty="0" smtClean="0">
                <a:latin typeface="Arial"/>
              </a:rPr>
              <a:t> has </a:t>
            </a:r>
            <a:r>
              <a:rPr lang="es-ES" sz="1600" spc="-1" dirty="0" err="1" smtClean="0">
                <a:latin typeface="Arial"/>
              </a:rPr>
              <a:t>been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solved</a:t>
            </a:r>
            <a:endParaRPr lang="es-ES" sz="1600" spc="-1" dirty="0" smtClean="0">
              <a:latin typeface="Arial"/>
            </a:endParaRPr>
          </a:p>
          <a:p>
            <a:pPr marL="285750" indent="-285750">
              <a:buFontTx/>
              <a:buChar char="-"/>
            </a:pPr>
            <a:r>
              <a:rPr lang="es-ES" sz="1600" spc="-1" dirty="0" err="1" smtClean="0">
                <a:latin typeface="Arial"/>
              </a:rPr>
              <a:t>There</a:t>
            </a:r>
            <a:r>
              <a:rPr lang="es-ES" sz="1600" spc="-1" dirty="0" smtClean="0">
                <a:latin typeface="Arial"/>
              </a:rPr>
              <a:t> are </a:t>
            </a:r>
            <a:r>
              <a:rPr lang="es-ES" sz="1600" spc="-1" dirty="0" err="1" smtClean="0">
                <a:latin typeface="Arial"/>
              </a:rPr>
              <a:t>still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some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oscillations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but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only</a:t>
            </a:r>
            <a:r>
              <a:rPr lang="es-ES" sz="1600" spc="-1" dirty="0" smtClean="0">
                <a:latin typeface="Arial"/>
              </a:rPr>
              <a:t> at -40C and (</a:t>
            </a:r>
            <a:r>
              <a:rPr lang="es-ES" sz="1600" spc="-1" dirty="0" err="1" smtClean="0">
                <a:latin typeface="Arial"/>
              </a:rPr>
              <a:t>ss,sf</a:t>
            </a:r>
            <a:r>
              <a:rPr lang="es-ES" sz="1600" spc="-1" dirty="0" smtClean="0">
                <a:latin typeface="Arial"/>
              </a:rPr>
              <a:t>) </a:t>
            </a:r>
            <a:r>
              <a:rPr lang="es-ES" sz="1600" spc="-1" dirty="0" err="1" smtClean="0">
                <a:latin typeface="Arial"/>
              </a:rPr>
              <a:t>corners</a:t>
            </a:r>
            <a:r>
              <a:rPr lang="es-ES" sz="1600" spc="-1" dirty="0" smtClean="0">
                <a:latin typeface="Arial"/>
              </a:rPr>
              <a:t>.</a:t>
            </a:r>
            <a:endParaRPr lang="es-ES" sz="1600" spc="-1" dirty="0">
              <a:latin typeface="Arial"/>
            </a:endParaRPr>
          </a:p>
        </p:txBody>
      </p:sp>
      <p:sp>
        <p:nvSpPr>
          <p:cNvPr id="21" name="TextShape 3"/>
          <p:cNvSpPr txBox="1"/>
          <p:nvPr/>
        </p:nvSpPr>
        <p:spPr>
          <a:xfrm>
            <a:off x="311882" y="1661"/>
            <a:ext cx="3145694" cy="1003988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pPr marL="259204" indent="-259204">
              <a:buFontTx/>
              <a:buChar char="-"/>
            </a:pPr>
            <a:r>
              <a:rPr lang="es-ES" sz="1600" spc="-1" dirty="0" smtClean="0">
                <a:latin typeface="Arial"/>
              </a:rPr>
              <a:t>4 chip (8 SLDO)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>
                <a:latin typeface="Arial"/>
              </a:rPr>
              <a:t>100ms </a:t>
            </a:r>
            <a:r>
              <a:rPr lang="es-ES" sz="1600" spc="-1" dirty="0" err="1">
                <a:latin typeface="Arial"/>
              </a:rPr>
              <a:t>start</a:t>
            </a:r>
            <a:r>
              <a:rPr lang="es-ES" sz="1600" spc="-1" dirty="0">
                <a:latin typeface="Arial"/>
              </a:rPr>
              <a:t>-up </a:t>
            </a:r>
            <a:r>
              <a:rPr lang="es-ES" sz="1600" spc="-1" dirty="0" err="1">
                <a:latin typeface="Arial"/>
              </a:rPr>
              <a:t>comparison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 err="1" smtClean="0">
                <a:latin typeface="Arial"/>
              </a:rPr>
              <a:t>All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corners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R_load</a:t>
            </a:r>
            <a:r>
              <a:rPr lang="es-ES" sz="1600" spc="-1" dirty="0">
                <a:latin typeface="Arial"/>
              </a:rPr>
              <a:t> = </a:t>
            </a:r>
            <a:r>
              <a:rPr lang="es-ES" sz="1600" spc="-1" dirty="0" smtClean="0">
                <a:latin typeface="Arial"/>
              </a:rPr>
              <a:t>1k</a:t>
            </a:r>
            <a:r>
              <a:rPr lang="el-GR" sz="1600" spc="-1" dirty="0" smtClean="0">
                <a:latin typeface="Arial"/>
              </a:rPr>
              <a:t>Ω</a:t>
            </a:r>
            <a:r>
              <a:rPr lang="es-ES" sz="1600" spc="-1" dirty="0" smtClean="0">
                <a:latin typeface="Arial"/>
              </a:rPr>
              <a:t> (</a:t>
            </a:r>
            <a:r>
              <a:rPr lang="es-ES" sz="1600" spc="-1" dirty="0" err="1" smtClean="0">
                <a:latin typeface="Arial"/>
              </a:rPr>
              <a:t>low</a:t>
            </a:r>
            <a:r>
              <a:rPr lang="es-ES" sz="1600" spc="-1" dirty="0" smtClean="0">
                <a:latin typeface="Arial"/>
              </a:rPr>
              <a:t> load)</a:t>
            </a:r>
            <a:endParaRPr lang="es-ES" sz="1600" spc="-1" dirty="0">
              <a:latin typeface="Arial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t="746"/>
          <a:stretch/>
        </p:blipFill>
        <p:spPr>
          <a:xfrm>
            <a:off x="4641399" y="1728132"/>
            <a:ext cx="4483495" cy="4654311"/>
          </a:xfrm>
          <a:prstGeom prst="rect">
            <a:avLst/>
          </a:prstGeom>
        </p:spPr>
      </p:pic>
      <p:sp>
        <p:nvSpPr>
          <p:cNvPr id="19" name="TextShape 4"/>
          <p:cNvSpPr txBox="1"/>
          <p:nvPr/>
        </p:nvSpPr>
        <p:spPr>
          <a:xfrm rot="19487063">
            <a:off x="1739163" y="3373975"/>
            <a:ext cx="1225652" cy="398054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3200" b="1" spc="-1" dirty="0" smtClean="0">
                <a:latin typeface="Arial"/>
              </a:rPr>
              <a:t>HPM</a:t>
            </a:r>
            <a:endParaRPr lang="es-ES" sz="3200" b="1" spc="-1" dirty="0">
              <a:latin typeface="Arial"/>
            </a:endParaRPr>
          </a:p>
        </p:txBody>
      </p:sp>
      <p:sp>
        <p:nvSpPr>
          <p:cNvPr id="20" name="TextShape 4"/>
          <p:cNvSpPr txBox="1"/>
          <p:nvPr/>
        </p:nvSpPr>
        <p:spPr>
          <a:xfrm rot="19170822">
            <a:off x="7441080" y="3532702"/>
            <a:ext cx="1364706" cy="605746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3200" b="1" spc="-1" dirty="0">
                <a:latin typeface="Arial"/>
              </a:rPr>
              <a:t>L</a:t>
            </a:r>
            <a:r>
              <a:rPr lang="es-ES" sz="3200" b="1" spc="-1" dirty="0" smtClean="0">
                <a:latin typeface="Arial"/>
              </a:rPr>
              <a:t>PM</a:t>
            </a:r>
            <a:endParaRPr lang="es-ES" sz="3200" b="1" spc="-1" dirty="0">
              <a:latin typeface="Arial"/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AF567-23E3-4BB0-A899-CE7C7AD1E805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49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284E9D-6077-40C6-88C8-20D10CF4087F}" type="datetime1">
              <a:rPr lang="en-GB" smtClean="0"/>
              <a:t>24/01/2020</a:t>
            </a:fld>
            <a:endParaRPr lang="es-ES"/>
          </a:p>
        </p:txBody>
      </p:sp>
      <p:sp>
        <p:nvSpPr>
          <p:cNvPr id="21" name="TextShape 3"/>
          <p:cNvSpPr txBox="1"/>
          <p:nvPr/>
        </p:nvSpPr>
        <p:spPr>
          <a:xfrm>
            <a:off x="311881" y="1661"/>
            <a:ext cx="3440609" cy="1003988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pPr marL="259204" indent="-259204">
              <a:buFontTx/>
              <a:buChar char="-"/>
            </a:pPr>
            <a:r>
              <a:rPr lang="es-ES" sz="1600" spc="-1" dirty="0" smtClean="0">
                <a:latin typeface="Arial"/>
              </a:rPr>
              <a:t>4 chip (8 SLDO)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>
                <a:latin typeface="Arial"/>
              </a:rPr>
              <a:t>100ms </a:t>
            </a:r>
            <a:r>
              <a:rPr lang="es-ES" sz="1600" spc="-1" dirty="0" err="1">
                <a:latin typeface="Arial"/>
              </a:rPr>
              <a:t>start</a:t>
            </a:r>
            <a:r>
              <a:rPr lang="es-ES" sz="1600" spc="-1" dirty="0">
                <a:latin typeface="Arial"/>
              </a:rPr>
              <a:t>-up </a:t>
            </a:r>
            <a:r>
              <a:rPr lang="es-ES" sz="1600" spc="-1" dirty="0" err="1">
                <a:latin typeface="Arial"/>
              </a:rPr>
              <a:t>comparison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 err="1" smtClean="0">
                <a:latin typeface="Arial"/>
              </a:rPr>
              <a:t>ss</a:t>
            </a:r>
            <a:r>
              <a:rPr lang="es-ES" sz="1600" spc="-1" dirty="0" smtClean="0">
                <a:latin typeface="Arial"/>
              </a:rPr>
              <a:t>, -40C  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R_load</a:t>
            </a:r>
            <a:r>
              <a:rPr lang="es-ES" sz="1600" spc="-1" dirty="0">
                <a:latin typeface="Arial"/>
              </a:rPr>
              <a:t> = </a:t>
            </a:r>
            <a:r>
              <a:rPr lang="es-ES" sz="1600" spc="-1" dirty="0" smtClean="0">
                <a:latin typeface="Arial"/>
              </a:rPr>
              <a:t>1.5, 1,7, 2, 2.5, 3, 5</a:t>
            </a:r>
            <a:r>
              <a:rPr lang="el-GR" sz="1600" spc="-1" dirty="0" smtClean="0">
                <a:latin typeface="Arial"/>
              </a:rPr>
              <a:t>Ω</a:t>
            </a:r>
            <a:endParaRPr lang="es-ES" sz="1600" spc="-1" dirty="0">
              <a:latin typeface="Arial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b="816"/>
          <a:stretch/>
        </p:blipFill>
        <p:spPr>
          <a:xfrm>
            <a:off x="643909" y="1569878"/>
            <a:ext cx="4537202" cy="4685573"/>
          </a:xfrm>
          <a:prstGeom prst="rect">
            <a:avLst/>
          </a:prstGeom>
        </p:spPr>
      </p:pic>
      <p:sp>
        <p:nvSpPr>
          <p:cNvPr id="22" name="TextShape 4"/>
          <p:cNvSpPr txBox="1"/>
          <p:nvPr/>
        </p:nvSpPr>
        <p:spPr>
          <a:xfrm>
            <a:off x="4011043" y="1865345"/>
            <a:ext cx="498505" cy="415879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500" spc="-1" dirty="0" err="1" smtClean="0">
                <a:latin typeface="Arial"/>
              </a:rPr>
              <a:t>Vin</a:t>
            </a:r>
            <a:endParaRPr lang="es-ES" sz="1500" spc="-1" dirty="0">
              <a:latin typeface="Arial"/>
            </a:endParaRPr>
          </a:p>
        </p:txBody>
      </p:sp>
      <p:sp>
        <p:nvSpPr>
          <p:cNvPr id="23" name="TextShape 4"/>
          <p:cNvSpPr txBox="1"/>
          <p:nvPr/>
        </p:nvSpPr>
        <p:spPr>
          <a:xfrm>
            <a:off x="3856866" y="4171834"/>
            <a:ext cx="806858" cy="415879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500" spc="-1" dirty="0" err="1" smtClean="0">
                <a:latin typeface="Arial"/>
              </a:rPr>
              <a:t>Vout_a</a:t>
            </a:r>
            <a:endParaRPr lang="es-ES" sz="1500" spc="-1" dirty="0">
              <a:latin typeface="Arial"/>
            </a:endParaRPr>
          </a:p>
        </p:txBody>
      </p:sp>
      <p:sp>
        <p:nvSpPr>
          <p:cNvPr id="24" name="TextShape 4"/>
          <p:cNvSpPr txBox="1"/>
          <p:nvPr/>
        </p:nvSpPr>
        <p:spPr>
          <a:xfrm>
            <a:off x="2840194" y="1443229"/>
            <a:ext cx="538133" cy="334589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200" spc="-1" dirty="0" smtClean="0">
                <a:latin typeface="Arial"/>
              </a:rPr>
              <a:t>1.5</a:t>
            </a:r>
            <a:r>
              <a:rPr lang="el-GR" sz="1200" spc="-1" dirty="0" smtClean="0">
                <a:latin typeface="Arial"/>
              </a:rPr>
              <a:t>Ω</a:t>
            </a:r>
            <a:endParaRPr lang="es-ES" sz="1200" spc="-1" dirty="0">
              <a:latin typeface="Arial"/>
            </a:endParaRPr>
          </a:p>
        </p:txBody>
      </p:sp>
      <p:sp>
        <p:nvSpPr>
          <p:cNvPr id="25" name="TextShape 4"/>
          <p:cNvSpPr txBox="1"/>
          <p:nvPr/>
        </p:nvSpPr>
        <p:spPr>
          <a:xfrm>
            <a:off x="2482415" y="1220394"/>
            <a:ext cx="538133" cy="334589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200" spc="-1" dirty="0" smtClean="0">
                <a:latin typeface="Arial"/>
              </a:rPr>
              <a:t>1.7</a:t>
            </a:r>
            <a:r>
              <a:rPr lang="el-GR" sz="1200" spc="-1" dirty="0" smtClean="0">
                <a:latin typeface="Arial"/>
              </a:rPr>
              <a:t>Ω</a:t>
            </a:r>
            <a:endParaRPr lang="es-ES" sz="1200" spc="-1" dirty="0">
              <a:latin typeface="Arial"/>
            </a:endParaRPr>
          </a:p>
        </p:txBody>
      </p:sp>
      <p:sp>
        <p:nvSpPr>
          <p:cNvPr id="26" name="TextShape 4"/>
          <p:cNvSpPr txBox="1"/>
          <p:nvPr/>
        </p:nvSpPr>
        <p:spPr>
          <a:xfrm>
            <a:off x="2191346" y="1311488"/>
            <a:ext cx="532528" cy="334589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200" spc="-1" dirty="0">
                <a:latin typeface="Arial"/>
              </a:rPr>
              <a:t>2</a:t>
            </a:r>
            <a:r>
              <a:rPr lang="el-GR" sz="1200" spc="-1" dirty="0" smtClean="0">
                <a:latin typeface="Arial"/>
              </a:rPr>
              <a:t>Ω</a:t>
            </a:r>
            <a:endParaRPr lang="es-ES" sz="1200" spc="-1" dirty="0">
              <a:latin typeface="Arial"/>
            </a:endParaRPr>
          </a:p>
        </p:txBody>
      </p:sp>
      <p:sp>
        <p:nvSpPr>
          <p:cNvPr id="27" name="TextShape 4"/>
          <p:cNvSpPr txBox="1"/>
          <p:nvPr/>
        </p:nvSpPr>
        <p:spPr>
          <a:xfrm>
            <a:off x="1970893" y="1577661"/>
            <a:ext cx="538133" cy="334589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200" spc="-1" dirty="0" smtClean="0">
                <a:latin typeface="Arial"/>
              </a:rPr>
              <a:t>2,5</a:t>
            </a:r>
            <a:r>
              <a:rPr lang="el-GR" sz="1200" spc="-1" dirty="0" smtClean="0">
                <a:latin typeface="Arial"/>
              </a:rPr>
              <a:t>Ω</a:t>
            </a:r>
            <a:endParaRPr lang="es-ES" sz="1200" spc="-1" dirty="0">
              <a:latin typeface="Arial"/>
            </a:endParaRPr>
          </a:p>
        </p:txBody>
      </p:sp>
      <p:sp>
        <p:nvSpPr>
          <p:cNvPr id="29" name="TextShape 4"/>
          <p:cNvSpPr txBox="1"/>
          <p:nvPr/>
        </p:nvSpPr>
        <p:spPr>
          <a:xfrm>
            <a:off x="1800661" y="1722277"/>
            <a:ext cx="538133" cy="334589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200" spc="-1" dirty="0">
                <a:latin typeface="Arial"/>
              </a:rPr>
              <a:t>3</a:t>
            </a:r>
            <a:r>
              <a:rPr lang="el-GR" sz="1200" spc="-1" dirty="0" smtClean="0">
                <a:latin typeface="Arial"/>
              </a:rPr>
              <a:t>Ω</a:t>
            </a:r>
            <a:endParaRPr lang="es-ES" sz="1200" spc="-1" dirty="0">
              <a:latin typeface="Arial"/>
            </a:endParaRPr>
          </a:p>
        </p:txBody>
      </p:sp>
      <p:sp>
        <p:nvSpPr>
          <p:cNvPr id="34" name="TextShape 4"/>
          <p:cNvSpPr txBox="1"/>
          <p:nvPr/>
        </p:nvSpPr>
        <p:spPr>
          <a:xfrm>
            <a:off x="1698755" y="1945088"/>
            <a:ext cx="538133" cy="334589"/>
          </a:xfrm>
          <a:prstGeom prst="rect">
            <a:avLst/>
          </a:prstGeom>
          <a:noFill/>
          <a:ln>
            <a:noFill/>
          </a:ln>
        </p:spPr>
        <p:txBody>
          <a:bodyPr lIns="89990" tIns="44996" rIns="89990" bIns="44996"/>
          <a:lstStyle/>
          <a:p>
            <a:r>
              <a:rPr lang="es-ES" sz="1200" spc="-1" dirty="0" smtClean="0">
                <a:latin typeface="Arial"/>
              </a:rPr>
              <a:t>5</a:t>
            </a:r>
            <a:r>
              <a:rPr lang="el-GR" sz="1200" spc="-1" dirty="0" smtClean="0">
                <a:latin typeface="Arial"/>
              </a:rPr>
              <a:t>Ω</a:t>
            </a:r>
            <a:endParaRPr lang="es-ES" sz="1200" spc="-1" dirty="0">
              <a:latin typeface="Arial"/>
            </a:endParaRPr>
          </a:p>
        </p:txBody>
      </p:sp>
      <p:sp>
        <p:nvSpPr>
          <p:cNvPr id="35" name="TextShape 3"/>
          <p:cNvSpPr txBox="1"/>
          <p:nvPr/>
        </p:nvSpPr>
        <p:spPr>
          <a:xfrm>
            <a:off x="5283017" y="1646077"/>
            <a:ext cx="3610817" cy="2153318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pPr>
              <a:spcAft>
                <a:spcPts val="1200"/>
              </a:spcAft>
            </a:pPr>
            <a:r>
              <a:rPr lang="es-ES" sz="1400" spc="-1" dirty="0" err="1" smtClean="0">
                <a:latin typeface="Arial"/>
              </a:rPr>
              <a:t>Overvoltage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on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Vin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during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start</a:t>
            </a:r>
            <a:r>
              <a:rPr lang="es-ES" sz="1400" spc="-1" dirty="0" smtClean="0">
                <a:latin typeface="Arial"/>
              </a:rPr>
              <a:t>-up </a:t>
            </a:r>
            <a:r>
              <a:rPr lang="es-ES" sz="1400" spc="-1" dirty="0" err="1" smtClean="0">
                <a:latin typeface="Arial"/>
              </a:rPr>
              <a:t>when</a:t>
            </a:r>
            <a:r>
              <a:rPr lang="es-ES" sz="1400" spc="-1" dirty="0" smtClean="0">
                <a:latin typeface="Arial"/>
              </a:rPr>
              <a:t>: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s-ES" sz="1400" spc="-1" dirty="0" err="1" smtClean="0">
                <a:latin typeface="Arial"/>
              </a:rPr>
              <a:t>Ramp</a:t>
            </a:r>
            <a:r>
              <a:rPr lang="es-ES" sz="1400" spc="-1" dirty="0" smtClean="0">
                <a:latin typeface="Arial"/>
              </a:rPr>
              <a:t> time ~10ms -&gt; </a:t>
            </a:r>
            <a:r>
              <a:rPr lang="es-ES" sz="1400" spc="-1" dirty="0" err="1" smtClean="0">
                <a:latin typeface="Arial"/>
              </a:rPr>
              <a:t>for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lower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or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higher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ramps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the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issue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is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damped</a:t>
            </a:r>
            <a:r>
              <a:rPr lang="es-ES" sz="1400" spc="-1" dirty="0" smtClean="0">
                <a:latin typeface="Arial"/>
              </a:rPr>
              <a:t>.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s-ES" sz="1400" spc="-1" dirty="0" smtClean="0">
                <a:latin typeface="Arial"/>
              </a:rPr>
              <a:t>High load -&gt; </a:t>
            </a:r>
            <a:r>
              <a:rPr lang="es-ES" sz="1400" spc="-1" dirty="0" err="1" smtClean="0">
                <a:latin typeface="Arial"/>
              </a:rPr>
              <a:t>the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higher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the</a:t>
            </a:r>
            <a:r>
              <a:rPr lang="es-ES" sz="1400" spc="-1" dirty="0" smtClean="0">
                <a:latin typeface="Arial"/>
              </a:rPr>
              <a:t> load </a:t>
            </a:r>
            <a:r>
              <a:rPr lang="es-ES" sz="1400" spc="-1" dirty="0" err="1" smtClean="0">
                <a:latin typeface="Arial"/>
              </a:rPr>
              <a:t>the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higher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the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overvoltage</a:t>
            </a:r>
            <a:r>
              <a:rPr lang="es-ES" sz="1400" spc="-1" dirty="0" smtClean="0">
                <a:latin typeface="Arial"/>
              </a:rPr>
              <a:t> 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s-ES" sz="1400" spc="-1" dirty="0" err="1" smtClean="0">
                <a:latin typeface="Arial"/>
              </a:rPr>
              <a:t>Start</a:t>
            </a:r>
            <a:r>
              <a:rPr lang="es-ES" sz="1400" spc="-1" dirty="0" smtClean="0">
                <a:latin typeface="Arial"/>
              </a:rPr>
              <a:t>-up </a:t>
            </a:r>
            <a:r>
              <a:rPr lang="es-ES" sz="1400" spc="-1" dirty="0" err="1" smtClean="0">
                <a:latin typeface="Arial"/>
              </a:rPr>
              <a:t>should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always</a:t>
            </a:r>
            <a:r>
              <a:rPr lang="es-ES" sz="1400" spc="-1" dirty="0" smtClean="0">
                <a:latin typeface="Arial"/>
              </a:rPr>
              <a:t> be in </a:t>
            </a:r>
            <a:r>
              <a:rPr lang="es-ES" sz="1400" spc="-1" dirty="0" err="1" smtClean="0">
                <a:latin typeface="Arial"/>
              </a:rPr>
              <a:t>low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power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consumption</a:t>
            </a:r>
            <a:r>
              <a:rPr lang="es-ES" sz="1400" spc="-1" dirty="0" smtClean="0">
                <a:latin typeface="Arial"/>
              </a:rPr>
              <a:t>, so </a:t>
            </a:r>
            <a:r>
              <a:rPr lang="es-ES" sz="1400" spc="-1" dirty="0" err="1" smtClean="0">
                <a:latin typeface="Arial"/>
              </a:rPr>
              <a:t>it</a:t>
            </a:r>
            <a:r>
              <a:rPr lang="es-ES" sz="1400" spc="-1" dirty="0" smtClean="0">
                <a:latin typeface="Arial"/>
              </a:rPr>
              <a:t> </a:t>
            </a:r>
            <a:r>
              <a:rPr lang="es-ES" sz="1400" spc="-1" dirty="0" err="1" smtClean="0">
                <a:latin typeface="Arial"/>
              </a:rPr>
              <a:t>shouldn’t</a:t>
            </a:r>
            <a:r>
              <a:rPr lang="es-ES" sz="1400" spc="-1" dirty="0" smtClean="0">
                <a:latin typeface="Arial"/>
              </a:rPr>
              <a:t> be a problema.</a:t>
            </a:r>
            <a:endParaRPr lang="es-ES" sz="1400" spc="-1" dirty="0"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AF567-23E3-4BB0-A899-CE7C7AD1E805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189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0BDA7AB-8A7B-487B-9EEB-D80CCD6D8C02}" type="datetime1">
              <a:rPr lang="en-GB" smtClean="0"/>
              <a:t>24/01/2020</a:t>
            </a:fld>
            <a:endParaRPr lang="es-ES"/>
          </a:p>
        </p:txBody>
      </p:sp>
      <p:sp>
        <p:nvSpPr>
          <p:cNvPr id="17411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Start-up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Shape 2"/>
          <p:cNvSpPr txBox="1"/>
          <p:nvPr/>
        </p:nvSpPr>
        <p:spPr>
          <a:xfrm>
            <a:off x="106626" y="1061430"/>
            <a:ext cx="8983000" cy="460851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spcAft>
                <a:spcPts val="1200"/>
              </a:spcAft>
            </a:pPr>
            <a:r>
              <a:rPr lang="en-US" sz="2000" b="1" spc="-1" dirty="0" smtClean="0">
                <a:latin typeface="Arial"/>
              </a:rPr>
              <a:t>START-UP CONCLUSIONS: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spc="-1" dirty="0" smtClean="0">
                <a:latin typeface="Arial"/>
              </a:rPr>
              <a:t>The SLDO is able of starting-up in HPM and LPM in all corners thanks to the </a:t>
            </a:r>
            <a:r>
              <a:rPr lang="en-US" sz="2000" b="1" spc="-1" dirty="0" err="1" smtClean="0">
                <a:latin typeface="Arial"/>
              </a:rPr>
              <a:t>Vofs</a:t>
            </a:r>
            <a:r>
              <a:rPr lang="en-US" sz="2000" b="1" spc="-1" dirty="0" smtClean="0">
                <a:latin typeface="Arial"/>
              </a:rPr>
              <a:t> start-up circuit.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</a:rPr>
              <a:t>The minimum Vin that can be configured is determined by the disabling threshold of the start-up circuit. </a:t>
            </a:r>
            <a:r>
              <a:rPr lang="en-US" sz="2000" b="1" spc="-1" dirty="0" smtClean="0">
                <a:latin typeface="Arial"/>
              </a:rPr>
              <a:t>&gt;1.3Vin can be used across all corners</a:t>
            </a:r>
            <a:r>
              <a:rPr lang="en-US" sz="2000" spc="-1" dirty="0" smtClean="0">
                <a:latin typeface="Arial"/>
              </a:rPr>
              <a:t>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  <a:ea typeface="Arial"/>
              </a:rPr>
              <a:t>Oscillations during start-up have been damped compared to previous versions. Only visible for some corners at -40C.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  <a:ea typeface="Arial"/>
              </a:rPr>
              <a:t>Vin overvoltage has been seen on some very specific cases:</a:t>
            </a: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  <a:ea typeface="Arial"/>
              </a:rPr>
              <a:t>High load ~10ms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  <a:ea typeface="Arial"/>
              </a:rPr>
              <a:t>Other combination of ramps and loads may get similar results (TBC)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spc="-1" dirty="0" smtClean="0">
              <a:latin typeface="Arial"/>
              <a:ea typeface="Arial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spc="-1" dirty="0">
              <a:latin typeface="Arial"/>
              <a:ea typeface="Arial"/>
            </a:endParaRPr>
          </a:p>
          <a:p>
            <a:pPr>
              <a:spcAft>
                <a:spcPts val="1200"/>
              </a:spcAft>
            </a:pPr>
            <a:r>
              <a:rPr lang="en-US" sz="2000" spc="-1" dirty="0" smtClean="0">
                <a:latin typeface="Arial"/>
              </a:rPr>
              <a:t>	</a:t>
            </a:r>
            <a:endParaRPr lang="en-US" sz="2000" b="0" strike="noStrike" spc="-1" dirty="0" smtClean="0"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13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1777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C066CDA-F1A3-45EC-849B-F313A0798AD5}" type="datetime1">
              <a:rPr lang="en-GB" smtClean="0"/>
              <a:t>24/01/2020</a:t>
            </a:fld>
            <a:endParaRPr lang="es-ES"/>
          </a:p>
        </p:txBody>
      </p:sp>
      <p:sp>
        <p:nvSpPr>
          <p:cNvPr id="17411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en-US" sz="3200" b="1" u="sng" dirty="0" err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Undershunt</a:t>
            </a: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current protection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Shape 2"/>
          <p:cNvSpPr txBox="1"/>
          <p:nvPr/>
        </p:nvSpPr>
        <p:spPr>
          <a:xfrm>
            <a:off x="106626" y="1061430"/>
            <a:ext cx="8983000" cy="242091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</a:rPr>
              <a:t>Simulations of last version of RD53B are ongoing....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spc="-1" dirty="0">
              <a:latin typeface="Arial"/>
              <a:ea typeface="Arial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  <a:ea typeface="Arial"/>
              </a:rPr>
              <a:t>Results shown are from October-November version but should not be very different.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  <a:ea typeface="Arial"/>
              </a:rPr>
              <a:t>The idea of these simulations is to see the impact of this protection at system level, when an overload happens in one SLDO of a 4 chips module.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spc="-1" dirty="0">
              <a:latin typeface="Arial"/>
              <a:ea typeface="Arial"/>
            </a:endParaRPr>
          </a:p>
          <a:p>
            <a:pPr>
              <a:spcAft>
                <a:spcPts val="1200"/>
              </a:spcAft>
            </a:pPr>
            <a:r>
              <a:rPr lang="en-US" sz="2000" spc="-1" dirty="0" smtClean="0">
                <a:latin typeface="Arial"/>
              </a:rPr>
              <a:t>	</a:t>
            </a:r>
            <a:endParaRPr lang="en-US" sz="2000" b="0" strike="noStrike" spc="-1" dirty="0" smtClean="0"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14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98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326552" y="974496"/>
            <a:ext cx="7706608" cy="41537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s-ES" sz="1996" b="1" spc="-1" dirty="0">
                <a:latin typeface="Arial"/>
              </a:rPr>
              <a:t>SYSTEM LEVEL OVERLOAD SIMULATION (4 CHIPS MODULE)</a:t>
            </a:r>
          </a:p>
        </p:txBody>
      </p:sp>
      <p:sp>
        <p:nvSpPr>
          <p:cNvPr id="42" name="TextShape 2"/>
          <p:cNvSpPr txBox="1"/>
          <p:nvPr/>
        </p:nvSpPr>
        <p:spPr>
          <a:xfrm>
            <a:off x="326552" y="1567806"/>
            <a:ext cx="8033159" cy="3232861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s-ES" spc="-1" dirty="0" err="1" smtClean="0">
                <a:latin typeface="Arial"/>
              </a:rPr>
              <a:t>All</a:t>
            </a:r>
            <a:r>
              <a:rPr lang="es-ES" spc="-1" dirty="0" smtClean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simulations</a:t>
            </a:r>
            <a:r>
              <a:rPr lang="es-ES" spc="-1" dirty="0">
                <a:latin typeface="Arial"/>
              </a:rPr>
              <a:t> at </a:t>
            </a:r>
            <a:r>
              <a:rPr lang="es-ES" spc="-1" dirty="0" err="1">
                <a:latin typeface="Arial"/>
              </a:rPr>
              <a:t>room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temperature</a:t>
            </a:r>
            <a:endParaRPr lang="es-ES" sz="1633" spc="-1" dirty="0">
              <a:latin typeface="Arial"/>
            </a:endParaRPr>
          </a:p>
          <a:p>
            <a:r>
              <a:rPr lang="es-ES" sz="1633" spc="-1" dirty="0">
                <a:latin typeface="Arial"/>
              </a:rPr>
              <a:t>4 chips module -&gt; </a:t>
            </a:r>
            <a:r>
              <a:rPr lang="es-ES" sz="1633" b="1" spc="-1" dirty="0">
                <a:latin typeface="Arial"/>
              </a:rPr>
              <a:t>8 SLDO in </a:t>
            </a:r>
            <a:r>
              <a:rPr lang="es-ES" sz="1633" b="1" spc="-1" dirty="0" err="1">
                <a:latin typeface="Arial"/>
              </a:rPr>
              <a:t>parallel</a:t>
            </a:r>
            <a:endParaRPr lang="es-ES" sz="1633" spc="-1" dirty="0">
              <a:latin typeface="Arial"/>
            </a:endParaRPr>
          </a:p>
          <a:p>
            <a:endParaRPr lang="es-ES" sz="1633" spc="-1" dirty="0">
              <a:latin typeface="Arial"/>
            </a:endParaRPr>
          </a:p>
          <a:p>
            <a:r>
              <a:rPr lang="es-ES" sz="1633" spc="-1" dirty="0">
                <a:latin typeface="Arial"/>
              </a:rPr>
              <a:t>CONFIGURATION per SLDO:</a:t>
            </a:r>
          </a:p>
          <a:p>
            <a:r>
              <a:rPr lang="es-ES" sz="1633" spc="-1" dirty="0">
                <a:latin typeface="Arial"/>
              </a:rPr>
              <a:t>	- </a:t>
            </a:r>
            <a:r>
              <a:rPr lang="es-ES" sz="1633" spc="-1" dirty="0" err="1">
                <a:latin typeface="Arial"/>
              </a:rPr>
              <a:t>I_load</a:t>
            </a:r>
            <a:r>
              <a:rPr lang="es-ES" sz="1633" spc="-1" dirty="0">
                <a:latin typeface="Arial"/>
              </a:rPr>
              <a:t> = 0.8A</a:t>
            </a:r>
          </a:p>
          <a:p>
            <a:r>
              <a:rPr lang="es-ES" sz="1633" spc="-1" dirty="0">
                <a:latin typeface="Arial"/>
              </a:rPr>
              <a:t>	- </a:t>
            </a:r>
            <a:r>
              <a:rPr lang="es-ES" sz="1633" spc="-1" dirty="0" err="1">
                <a:latin typeface="Arial"/>
              </a:rPr>
              <a:t>Iin</a:t>
            </a:r>
            <a:r>
              <a:rPr lang="es-ES" sz="1633" spc="-1" dirty="0">
                <a:latin typeface="Arial"/>
              </a:rPr>
              <a:t> = 1A (25% of </a:t>
            </a:r>
            <a:r>
              <a:rPr lang="es-ES" sz="1633" spc="-1" dirty="0" err="1">
                <a:latin typeface="Arial"/>
              </a:rPr>
              <a:t>headroom</a:t>
            </a:r>
            <a:r>
              <a:rPr lang="es-ES" sz="1633" spc="-1" dirty="0">
                <a:latin typeface="Arial"/>
              </a:rPr>
              <a:t>)</a:t>
            </a:r>
          </a:p>
          <a:p>
            <a:r>
              <a:rPr lang="es-ES" sz="1633" spc="-1" dirty="0">
                <a:latin typeface="Arial"/>
              </a:rPr>
              <a:t>	- </a:t>
            </a:r>
            <a:r>
              <a:rPr lang="es-ES" sz="1633" spc="-1" dirty="0" err="1">
                <a:latin typeface="Arial"/>
              </a:rPr>
              <a:t>Vin</a:t>
            </a:r>
            <a:r>
              <a:rPr lang="es-ES" sz="1633" spc="-1" dirty="0">
                <a:latin typeface="Arial"/>
              </a:rPr>
              <a:t> = 1.5V (</a:t>
            </a:r>
            <a:r>
              <a:rPr lang="es-ES" sz="1633" spc="-1" dirty="0" err="1">
                <a:latin typeface="Arial"/>
              </a:rPr>
              <a:t>Rslope</a:t>
            </a:r>
            <a:r>
              <a:rPr lang="es-ES" sz="1633" spc="-1" dirty="0">
                <a:latin typeface="Arial"/>
              </a:rPr>
              <a:t> = 500</a:t>
            </a:r>
            <a:r>
              <a:rPr lang="es-ES" sz="1633" spc="-1" dirty="0">
                <a:latin typeface="Arial"/>
                <a:ea typeface="Arial"/>
              </a:rPr>
              <a:t>Ω)</a:t>
            </a:r>
          </a:p>
          <a:p>
            <a:r>
              <a:rPr lang="es-ES" spc="-1" dirty="0">
                <a:latin typeface="Arial"/>
              </a:rPr>
              <a:t>	- 1M</a:t>
            </a:r>
            <a:r>
              <a:rPr lang="es-ES" spc="-1" dirty="0">
                <a:ea typeface="Arial"/>
              </a:rPr>
              <a:t>Ω – 5pF </a:t>
            </a:r>
            <a:r>
              <a:rPr lang="es-ES" spc="-1" dirty="0" err="1">
                <a:ea typeface="Arial"/>
              </a:rPr>
              <a:t>filter</a:t>
            </a:r>
            <a:r>
              <a:rPr lang="es-ES" spc="-1" dirty="0">
                <a:ea typeface="Arial"/>
              </a:rPr>
              <a:t> </a:t>
            </a:r>
            <a:r>
              <a:rPr lang="es-ES" spc="-1" dirty="0" err="1">
                <a:ea typeface="Arial"/>
              </a:rPr>
              <a:t>on</a:t>
            </a:r>
            <a:r>
              <a:rPr lang="es-ES" spc="-1" dirty="0">
                <a:ea typeface="Arial"/>
              </a:rPr>
              <a:t> </a:t>
            </a:r>
            <a:r>
              <a:rPr lang="es-ES" spc="-1" dirty="0" err="1">
                <a:ea typeface="Arial"/>
              </a:rPr>
              <a:t>Vref</a:t>
            </a:r>
            <a:r>
              <a:rPr lang="es-ES" spc="-1" dirty="0">
                <a:ea typeface="Arial"/>
              </a:rPr>
              <a:t> </a:t>
            </a:r>
            <a:r>
              <a:rPr lang="es-ES" spc="-1" dirty="0" err="1">
                <a:ea typeface="Arial"/>
              </a:rPr>
              <a:t>to</a:t>
            </a:r>
            <a:r>
              <a:rPr lang="es-ES" spc="-1" dirty="0">
                <a:ea typeface="Arial"/>
              </a:rPr>
              <a:t> </a:t>
            </a:r>
            <a:r>
              <a:rPr lang="es-ES" spc="-1" dirty="0" err="1">
                <a:ea typeface="Arial"/>
              </a:rPr>
              <a:t>avoid</a:t>
            </a:r>
            <a:r>
              <a:rPr lang="es-ES" spc="-1" dirty="0">
                <a:ea typeface="Arial"/>
              </a:rPr>
              <a:t> </a:t>
            </a:r>
            <a:r>
              <a:rPr lang="es-ES" spc="-1" dirty="0" err="1">
                <a:ea typeface="Arial"/>
              </a:rPr>
              <a:t>oscillations</a:t>
            </a:r>
            <a:r>
              <a:rPr lang="es-ES" spc="-1" dirty="0">
                <a:ea typeface="Arial"/>
              </a:rPr>
              <a:t> of </a:t>
            </a:r>
            <a:r>
              <a:rPr lang="es-ES" spc="-1" dirty="0" err="1">
                <a:ea typeface="Arial"/>
              </a:rPr>
              <a:t>undershunt</a:t>
            </a:r>
            <a:r>
              <a:rPr lang="es-ES" spc="-1" dirty="0">
                <a:ea typeface="Arial"/>
              </a:rPr>
              <a:t> </a:t>
            </a:r>
            <a:r>
              <a:rPr lang="es-ES" spc="-1" dirty="0" err="1">
                <a:ea typeface="Arial"/>
              </a:rPr>
              <a:t>protection</a:t>
            </a:r>
            <a:endParaRPr lang="es-ES" sz="1633" spc="-1" dirty="0">
              <a:latin typeface="Arial"/>
            </a:endParaRPr>
          </a:p>
          <a:p>
            <a:endParaRPr lang="es-ES" sz="1633" spc="-1" dirty="0">
              <a:latin typeface="Arial"/>
            </a:endParaRPr>
          </a:p>
          <a:p>
            <a:r>
              <a:rPr lang="es-ES" sz="1633" spc="-1" dirty="0">
                <a:latin typeface="Arial"/>
                <a:ea typeface="Arial"/>
              </a:rPr>
              <a:t>OVERLOAD cases:</a:t>
            </a:r>
            <a:endParaRPr lang="es-ES" sz="1633" spc="-1" dirty="0">
              <a:latin typeface="Arial"/>
            </a:endParaRPr>
          </a:p>
          <a:p>
            <a:r>
              <a:rPr lang="es-ES" sz="1633" spc="-1" dirty="0">
                <a:latin typeface="Arial"/>
                <a:ea typeface="Arial"/>
              </a:rPr>
              <a:t>	- CASE 1: 50% </a:t>
            </a:r>
            <a:r>
              <a:rPr lang="es-ES" sz="1633" spc="-1" dirty="0" err="1">
                <a:latin typeface="Arial"/>
                <a:ea typeface="Arial"/>
              </a:rPr>
              <a:t>overload</a:t>
            </a:r>
            <a:r>
              <a:rPr lang="es-ES" sz="1633" spc="-1" dirty="0">
                <a:latin typeface="Arial"/>
                <a:ea typeface="Arial"/>
              </a:rPr>
              <a:t> </a:t>
            </a:r>
            <a:r>
              <a:rPr lang="es-ES" sz="1633" spc="-1" dirty="0" err="1">
                <a:latin typeface="Arial"/>
                <a:ea typeface="Arial"/>
              </a:rPr>
              <a:t>on</a:t>
            </a:r>
            <a:r>
              <a:rPr lang="es-ES" sz="1633" spc="-1" dirty="0">
                <a:latin typeface="Arial"/>
                <a:ea typeface="Arial"/>
              </a:rPr>
              <a:t> 1 SLDO</a:t>
            </a:r>
            <a:endParaRPr lang="es-ES" sz="1633" spc="-1" dirty="0">
              <a:latin typeface="Arial"/>
            </a:endParaRPr>
          </a:p>
          <a:p>
            <a:r>
              <a:rPr lang="es-ES" sz="1633" spc="-1" dirty="0">
                <a:latin typeface="Arial"/>
                <a:ea typeface="Arial"/>
              </a:rPr>
              <a:t>	- CASE 2: short-</a:t>
            </a:r>
            <a:r>
              <a:rPr lang="es-ES" sz="1633" spc="-1" dirty="0" err="1">
                <a:latin typeface="Arial"/>
                <a:ea typeface="Arial"/>
              </a:rPr>
              <a:t>circuit</a:t>
            </a:r>
            <a:r>
              <a:rPr lang="es-ES" sz="1633" spc="-1" dirty="0">
                <a:latin typeface="Arial"/>
                <a:ea typeface="Arial"/>
              </a:rPr>
              <a:t> </a:t>
            </a:r>
            <a:r>
              <a:rPr lang="es-ES" sz="1633" spc="-1" dirty="0" err="1">
                <a:latin typeface="Arial"/>
                <a:ea typeface="Arial"/>
              </a:rPr>
              <a:t>on</a:t>
            </a:r>
            <a:r>
              <a:rPr lang="es-ES" sz="1633" spc="-1" dirty="0">
                <a:latin typeface="Arial"/>
                <a:ea typeface="Arial"/>
              </a:rPr>
              <a:t> 1 SLDO</a:t>
            </a:r>
            <a:endParaRPr lang="es-ES" sz="1633" spc="-1" dirty="0">
              <a:latin typeface="Arial"/>
            </a:endParaRPr>
          </a:p>
        </p:txBody>
      </p:sp>
      <p:sp>
        <p:nvSpPr>
          <p:cNvPr id="4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en-US" sz="3200" b="1" u="sng" dirty="0" err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Undershunt</a:t>
            </a: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current protection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F9DE23-8B27-4499-8A83-69C0BD76C8C4}" type="datetime1">
              <a:rPr lang="en-GB" smtClean="0"/>
              <a:t>24/01/2020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15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693061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42 Imagen"/>
          <p:cNvPicPr/>
          <p:nvPr/>
        </p:nvPicPr>
        <p:blipFill>
          <a:blip r:embed="rId2" cstate="print"/>
          <a:stretch/>
        </p:blipFill>
        <p:spPr>
          <a:xfrm>
            <a:off x="893" y="1246714"/>
            <a:ext cx="9143107" cy="3299147"/>
          </a:xfrm>
          <a:prstGeom prst="rect">
            <a:avLst/>
          </a:prstGeom>
          <a:ln>
            <a:noFill/>
          </a:ln>
        </p:spPr>
      </p:pic>
      <p:pic>
        <p:nvPicPr>
          <p:cNvPr id="44" name="43 Imagen"/>
          <p:cNvPicPr/>
          <p:nvPr/>
        </p:nvPicPr>
        <p:blipFill>
          <a:blip r:embed="rId3" cstate="print"/>
          <a:stretch/>
        </p:blipFill>
        <p:spPr>
          <a:xfrm>
            <a:off x="0" y="5074639"/>
            <a:ext cx="9143107" cy="934263"/>
          </a:xfrm>
          <a:prstGeom prst="rect">
            <a:avLst/>
          </a:prstGeom>
          <a:ln>
            <a:noFill/>
          </a:ln>
        </p:spPr>
      </p:pic>
      <p:sp>
        <p:nvSpPr>
          <p:cNvPr id="45" name="TextShape 1"/>
          <p:cNvSpPr txBox="1"/>
          <p:nvPr/>
        </p:nvSpPr>
        <p:spPr>
          <a:xfrm>
            <a:off x="326552" y="938215"/>
            <a:ext cx="7706608" cy="41537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s-ES" sz="1633" spc="-1" dirty="0">
                <a:latin typeface="Arial"/>
              </a:rPr>
              <a:t>1 chip </a:t>
            </a:r>
            <a:r>
              <a:rPr lang="es-ES" sz="1633" spc="-1" dirty="0" err="1">
                <a:latin typeface="Arial"/>
              </a:rPr>
              <a:t>model</a:t>
            </a:r>
            <a:r>
              <a:rPr lang="es-ES" sz="1633" spc="-1" dirty="0">
                <a:latin typeface="Arial"/>
              </a:rPr>
              <a:t>: 2 SLDO in </a:t>
            </a:r>
            <a:r>
              <a:rPr lang="es-ES" sz="1633" spc="-1" dirty="0" err="1">
                <a:latin typeface="Arial"/>
              </a:rPr>
              <a:t>parallel</a:t>
            </a:r>
            <a:endParaRPr lang="es-ES" sz="1633" spc="-1" dirty="0">
              <a:latin typeface="Arial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261241" y="4659266"/>
            <a:ext cx="7706608" cy="41537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s-ES" sz="1633" spc="-1">
                <a:latin typeface="Arial"/>
              </a:rPr>
              <a:t>1 module model: 4 chips in parallel</a:t>
            </a:r>
          </a:p>
        </p:txBody>
      </p:sp>
      <p:sp>
        <p:nvSpPr>
          <p:cNvPr id="6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en-US" sz="3200" b="1" u="sng" dirty="0" err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Undershunt</a:t>
            </a: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current protection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A27287-9973-4506-982B-FEFC3904A8DB}" type="datetime1">
              <a:rPr lang="en-GB" smtClean="0"/>
              <a:t>24/01/2020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16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59544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783723" y="2383920"/>
            <a:ext cx="7706608" cy="1959525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pPr algn="ctr"/>
            <a:r>
              <a:rPr lang="es-ES" sz="3266" b="1" spc="-1" dirty="0">
                <a:latin typeface="Arial"/>
              </a:rPr>
              <a:t>CASE 1:</a:t>
            </a:r>
          </a:p>
          <a:p>
            <a:pPr algn="ctr"/>
            <a:endParaRPr lang="es-ES" sz="3266" b="1" spc="-1" dirty="0">
              <a:latin typeface="Arial"/>
            </a:endParaRPr>
          </a:p>
          <a:p>
            <a:pPr algn="ctr"/>
            <a:r>
              <a:rPr lang="es-ES" sz="3266" b="1" spc="-1" dirty="0">
                <a:latin typeface="Arial"/>
              </a:rPr>
              <a:t>50% OVERLOAD </a:t>
            </a:r>
            <a:r>
              <a:rPr lang="es-ES" sz="3266" b="1" spc="-1" dirty="0" err="1">
                <a:latin typeface="Arial"/>
              </a:rPr>
              <a:t>on</a:t>
            </a:r>
            <a:r>
              <a:rPr lang="es-ES" sz="3266" b="1" spc="-1" dirty="0">
                <a:latin typeface="Arial"/>
              </a:rPr>
              <a:t> 1 SLDO</a:t>
            </a:r>
          </a:p>
        </p:txBody>
      </p:sp>
      <p:sp>
        <p:nvSpPr>
          <p:cNvPr id="3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en-US" sz="3200" b="1" u="sng" dirty="0" err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Undershunt</a:t>
            </a: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current protection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6F3447-7C1B-4BF1-9124-10A7401599E9}" type="datetime1">
              <a:rPr lang="en-GB" smtClean="0"/>
              <a:t>24/01/2020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17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405202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/>
          <p:cNvPicPr>
            <a:picLocks noChangeAspect="1"/>
          </p:cNvPicPr>
          <p:nvPr/>
        </p:nvPicPr>
        <p:blipFill>
          <a:blip r:embed="rId2" cstate="print"/>
          <a:stretch/>
        </p:blipFill>
        <p:spPr>
          <a:xfrm>
            <a:off x="4803339" y="1995359"/>
            <a:ext cx="3557076" cy="4438246"/>
          </a:xfrm>
          <a:prstGeom prst="rect">
            <a:avLst/>
          </a:prstGeom>
          <a:ln>
            <a:noFill/>
          </a:ln>
        </p:spPr>
      </p:pic>
      <p:pic>
        <p:nvPicPr>
          <p:cNvPr id="55" name="54 Imagen"/>
          <p:cNvPicPr>
            <a:picLocks noChangeAspect="1"/>
          </p:cNvPicPr>
          <p:nvPr/>
        </p:nvPicPr>
        <p:blipFill>
          <a:blip r:embed="rId3" cstate="print"/>
          <a:stretch/>
        </p:blipFill>
        <p:spPr>
          <a:xfrm>
            <a:off x="326364" y="1992323"/>
            <a:ext cx="3534743" cy="4402475"/>
          </a:xfrm>
          <a:prstGeom prst="rect">
            <a:avLst/>
          </a:prstGeom>
          <a:ln>
            <a:noFill/>
          </a:ln>
        </p:spPr>
      </p:pic>
      <p:sp>
        <p:nvSpPr>
          <p:cNvPr id="58" name="TextShape 3"/>
          <p:cNvSpPr txBox="1"/>
          <p:nvPr/>
        </p:nvSpPr>
        <p:spPr>
          <a:xfrm>
            <a:off x="326363" y="293761"/>
            <a:ext cx="7903417" cy="643876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pPr marL="285750" indent="-285750">
              <a:buFontTx/>
              <a:buChar char="-"/>
            </a:pPr>
            <a:r>
              <a:rPr lang="es-ES" spc="-1" dirty="0" smtClean="0">
                <a:latin typeface="Arial"/>
              </a:rPr>
              <a:t>8 </a:t>
            </a:r>
            <a:r>
              <a:rPr lang="es-ES" spc="-1" dirty="0">
                <a:latin typeface="Arial"/>
              </a:rPr>
              <a:t>SLDO in </a:t>
            </a:r>
            <a:r>
              <a:rPr lang="es-ES" spc="-1" dirty="0" err="1">
                <a:latin typeface="Arial"/>
              </a:rPr>
              <a:t>parallel</a:t>
            </a:r>
            <a:r>
              <a:rPr lang="es-ES" spc="-1" dirty="0">
                <a:latin typeface="Arial"/>
              </a:rPr>
              <a:t> (4 chips module</a:t>
            </a:r>
            <a:r>
              <a:rPr lang="es-ES" spc="-1" dirty="0" smtClean="0">
                <a:latin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s-ES" spc="-1" dirty="0" err="1" smtClean="0">
                <a:latin typeface="Arial"/>
              </a:rPr>
              <a:t>Iin</a:t>
            </a:r>
            <a:r>
              <a:rPr lang="es-ES" spc="-1" dirty="0" smtClean="0">
                <a:latin typeface="Arial"/>
              </a:rPr>
              <a:t> = 1A per SLDO</a:t>
            </a:r>
          </a:p>
          <a:p>
            <a:pPr marL="285750" indent="-285750">
              <a:buFontTx/>
              <a:buChar char="-"/>
            </a:pPr>
            <a:r>
              <a:rPr lang="es-ES" spc="-1" dirty="0" smtClean="0">
                <a:latin typeface="Arial"/>
              </a:rPr>
              <a:t>CASE </a:t>
            </a:r>
            <a:r>
              <a:rPr lang="es-ES" spc="-1" dirty="0">
                <a:latin typeface="Arial"/>
              </a:rPr>
              <a:t>1: 50% </a:t>
            </a:r>
            <a:r>
              <a:rPr lang="es-ES" spc="-1" dirty="0" err="1">
                <a:latin typeface="Arial"/>
              </a:rPr>
              <a:t>overload</a:t>
            </a:r>
            <a:r>
              <a:rPr lang="es-ES" spc="-1" dirty="0">
                <a:latin typeface="Arial"/>
              </a:rPr>
              <a:t>: </a:t>
            </a:r>
            <a:r>
              <a:rPr lang="es-ES" b="1" spc="-1" dirty="0">
                <a:latin typeface="Arial"/>
              </a:rPr>
              <a:t>0.8A -&gt; 1.2A </a:t>
            </a:r>
            <a:r>
              <a:rPr lang="es-ES" spc="-1" dirty="0" err="1">
                <a:latin typeface="Arial"/>
              </a:rPr>
              <a:t>on</a:t>
            </a:r>
            <a:r>
              <a:rPr lang="es-ES" spc="-1" dirty="0">
                <a:latin typeface="Arial"/>
              </a:rPr>
              <a:t> 1 SLDO</a:t>
            </a:r>
          </a:p>
        </p:txBody>
      </p:sp>
      <p:sp>
        <p:nvSpPr>
          <p:cNvPr id="59" name="TextShape 4"/>
          <p:cNvSpPr txBox="1"/>
          <p:nvPr/>
        </p:nvSpPr>
        <p:spPr>
          <a:xfrm>
            <a:off x="1306206" y="2065842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B2DBD"/>
                </a:solidFill>
                <a:latin typeface="Arial"/>
              </a:rPr>
              <a:t>: 1.49V -&gt; 1.49V</a:t>
            </a:r>
          </a:p>
        </p:txBody>
      </p:sp>
      <p:sp>
        <p:nvSpPr>
          <p:cNvPr id="60" name="TextShape 5"/>
          <p:cNvSpPr txBox="1"/>
          <p:nvPr/>
        </p:nvSpPr>
        <p:spPr>
          <a:xfrm>
            <a:off x="1959307" y="3045496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863D"/>
                </a:solidFill>
                <a:latin typeface="Arial"/>
              </a:rPr>
              <a:t>Vout</a:t>
            </a:r>
            <a:r>
              <a:rPr lang="es-ES" sz="1361" spc="-1" dirty="0">
                <a:solidFill>
                  <a:srgbClr val="00863D"/>
                </a:solidFill>
                <a:latin typeface="Arial"/>
              </a:rPr>
              <a:t>: 1.20V -&gt; 0.99V</a:t>
            </a:r>
          </a:p>
        </p:txBody>
      </p:sp>
      <p:sp>
        <p:nvSpPr>
          <p:cNvPr id="61" name="TextShape 6"/>
          <p:cNvSpPr txBox="1"/>
          <p:nvPr/>
        </p:nvSpPr>
        <p:spPr>
          <a:xfrm>
            <a:off x="1240895" y="4090460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3399"/>
                </a:solidFill>
                <a:latin typeface="Arial"/>
              </a:rPr>
              <a:t>Iin</a:t>
            </a:r>
            <a:r>
              <a:rPr lang="es-ES" sz="1361" spc="-1" dirty="0">
                <a:solidFill>
                  <a:srgbClr val="FF3399"/>
                </a:solidFill>
                <a:latin typeface="Arial"/>
              </a:rPr>
              <a:t>: 1.00A -&gt; 1.006A</a:t>
            </a:r>
          </a:p>
        </p:txBody>
      </p:sp>
      <p:sp>
        <p:nvSpPr>
          <p:cNvPr id="62" name="TextShape 7"/>
          <p:cNvSpPr txBox="1"/>
          <p:nvPr/>
        </p:nvSpPr>
        <p:spPr>
          <a:xfrm>
            <a:off x="1306206" y="5372826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Iout</a:t>
            </a:r>
            <a:r>
              <a:rPr lang="es-ES" sz="1361" spc="-1" dirty="0">
                <a:solidFill>
                  <a:srgbClr val="FF0000"/>
                </a:solidFill>
                <a:latin typeface="Arial"/>
              </a:rPr>
              <a:t>: 0.8A -&gt; 0.99A</a:t>
            </a:r>
          </a:p>
        </p:txBody>
      </p:sp>
      <p:sp>
        <p:nvSpPr>
          <p:cNvPr id="63" name="TextShape 8"/>
          <p:cNvSpPr txBox="1"/>
          <p:nvPr/>
        </p:nvSpPr>
        <p:spPr>
          <a:xfrm>
            <a:off x="5616681" y="2065842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B2DBD"/>
                </a:solidFill>
                <a:latin typeface="Arial"/>
              </a:rPr>
              <a:t>: 1.49V -&gt; 1.49V</a:t>
            </a:r>
          </a:p>
        </p:txBody>
      </p:sp>
      <p:sp>
        <p:nvSpPr>
          <p:cNvPr id="64" name="TextShape 9"/>
          <p:cNvSpPr txBox="1"/>
          <p:nvPr/>
        </p:nvSpPr>
        <p:spPr>
          <a:xfrm>
            <a:off x="5616681" y="2980186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863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0863D"/>
                </a:solidFill>
                <a:latin typeface="Arial"/>
              </a:rPr>
              <a:t>: 1.20V -&gt; 1.20V</a:t>
            </a:r>
          </a:p>
        </p:txBody>
      </p:sp>
      <p:sp>
        <p:nvSpPr>
          <p:cNvPr id="65" name="TextShape 10"/>
          <p:cNvSpPr txBox="1"/>
          <p:nvPr/>
        </p:nvSpPr>
        <p:spPr>
          <a:xfrm>
            <a:off x="5943667" y="5364086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Iout</a:t>
            </a:r>
            <a:r>
              <a:rPr lang="es-ES" sz="1361" spc="-1" dirty="0">
                <a:solidFill>
                  <a:srgbClr val="FF0000"/>
                </a:solidFill>
                <a:latin typeface="Arial"/>
              </a:rPr>
              <a:t>: 0.8A -&gt; 1.20A</a:t>
            </a:r>
          </a:p>
        </p:txBody>
      </p:sp>
      <p:sp>
        <p:nvSpPr>
          <p:cNvPr id="66" name="TextShape 11"/>
          <p:cNvSpPr txBox="1"/>
          <p:nvPr/>
        </p:nvSpPr>
        <p:spPr>
          <a:xfrm>
            <a:off x="6008985" y="4188371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3399"/>
                </a:solidFill>
                <a:latin typeface="Arial"/>
              </a:rPr>
              <a:t>Iin</a:t>
            </a:r>
            <a:r>
              <a:rPr lang="es-ES" sz="1361" spc="-1" dirty="0">
                <a:solidFill>
                  <a:srgbClr val="FF3399"/>
                </a:solidFill>
                <a:latin typeface="Arial"/>
              </a:rPr>
              <a:t>: 1.00A -&gt; 1.21A</a:t>
            </a:r>
          </a:p>
        </p:txBody>
      </p:sp>
      <p:sp>
        <p:nvSpPr>
          <p:cNvPr id="16" name="15 CuadroTexto"/>
          <p:cNvSpPr txBox="1"/>
          <p:nvPr/>
        </p:nvSpPr>
        <p:spPr>
          <a:xfrm rot="16780889">
            <a:off x="2510445" y="3277885"/>
            <a:ext cx="3737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SIGNALS OF CHIP IN OVERLOAD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7" name="TextShape 1"/>
          <p:cNvSpPr txBox="1"/>
          <p:nvPr/>
        </p:nvSpPr>
        <p:spPr>
          <a:xfrm>
            <a:off x="522483" y="1437186"/>
            <a:ext cx="3526753" cy="546321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 err="1">
                <a:latin typeface="Arial"/>
              </a:rPr>
              <a:t>Undershunt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protection</a:t>
            </a:r>
            <a:r>
              <a:rPr lang="es-ES" spc="-1" dirty="0">
                <a:latin typeface="Arial"/>
              </a:rPr>
              <a:t> </a:t>
            </a:r>
            <a:r>
              <a:rPr lang="es-ES" b="1" spc="-1" dirty="0">
                <a:latin typeface="Arial"/>
              </a:rPr>
              <a:t>ENABLED</a:t>
            </a:r>
          </a:p>
        </p:txBody>
      </p:sp>
      <p:sp>
        <p:nvSpPr>
          <p:cNvPr id="18" name="TextShape 2"/>
          <p:cNvSpPr txBox="1"/>
          <p:nvPr/>
        </p:nvSpPr>
        <p:spPr>
          <a:xfrm>
            <a:off x="5094199" y="1413349"/>
            <a:ext cx="3526753" cy="546321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 err="1">
                <a:latin typeface="Arial"/>
              </a:rPr>
              <a:t>Undershunt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protection</a:t>
            </a:r>
            <a:r>
              <a:rPr lang="es-ES" spc="-1" dirty="0">
                <a:latin typeface="Arial"/>
              </a:rPr>
              <a:t> </a:t>
            </a:r>
            <a:r>
              <a:rPr lang="es-ES" b="1" spc="-1" dirty="0">
                <a:latin typeface="Arial"/>
              </a:rPr>
              <a:t>DISABLED</a:t>
            </a:r>
          </a:p>
        </p:txBody>
      </p:sp>
      <p:cxnSp>
        <p:nvCxnSpPr>
          <p:cNvPr id="20" name="19 Conector recto"/>
          <p:cNvCxnSpPr/>
          <p:nvPr/>
        </p:nvCxnSpPr>
        <p:spPr>
          <a:xfrm>
            <a:off x="1381312" y="1796062"/>
            <a:ext cx="0" cy="45722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5851798" y="1796062"/>
            <a:ext cx="0" cy="45722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4688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/>
          <p:cNvPicPr>
            <a:picLocks noChangeAspect="1"/>
          </p:cNvPicPr>
          <p:nvPr/>
        </p:nvPicPr>
        <p:blipFill>
          <a:blip r:embed="rId2" cstate="print"/>
          <a:stretch/>
        </p:blipFill>
        <p:spPr>
          <a:xfrm>
            <a:off x="326363" y="1992015"/>
            <a:ext cx="3645944" cy="4447627"/>
          </a:xfrm>
          <a:prstGeom prst="rect">
            <a:avLst/>
          </a:prstGeom>
          <a:ln>
            <a:noFill/>
          </a:ln>
        </p:spPr>
      </p:pic>
      <p:pic>
        <p:nvPicPr>
          <p:cNvPr id="45" name="44 Imagen"/>
          <p:cNvPicPr>
            <a:picLocks noChangeAspect="1"/>
          </p:cNvPicPr>
          <p:nvPr/>
        </p:nvPicPr>
        <p:blipFill>
          <a:blip r:embed="rId3" cstate="print"/>
          <a:stretch/>
        </p:blipFill>
        <p:spPr>
          <a:xfrm>
            <a:off x="4832958" y="2024978"/>
            <a:ext cx="3563555" cy="4444725"/>
          </a:xfrm>
          <a:prstGeom prst="rect">
            <a:avLst/>
          </a:prstGeom>
          <a:ln>
            <a:noFill/>
          </a:ln>
        </p:spPr>
      </p:pic>
      <p:sp>
        <p:nvSpPr>
          <p:cNvPr id="46" name="TextShape 4"/>
          <p:cNvSpPr txBox="1"/>
          <p:nvPr/>
        </p:nvSpPr>
        <p:spPr>
          <a:xfrm>
            <a:off x="1306206" y="2155598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B2DBD"/>
                </a:solidFill>
                <a:latin typeface="Arial"/>
              </a:rPr>
              <a:t>: 1.49V -&gt; 1.47V</a:t>
            </a:r>
          </a:p>
        </p:txBody>
      </p:sp>
      <p:sp>
        <p:nvSpPr>
          <p:cNvPr id="47" name="TextShape 5"/>
          <p:cNvSpPr txBox="1"/>
          <p:nvPr/>
        </p:nvSpPr>
        <p:spPr>
          <a:xfrm>
            <a:off x="5616681" y="2155598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B2DBD"/>
                </a:solidFill>
                <a:latin typeface="Arial"/>
              </a:rPr>
              <a:t>: 1.49V -&gt; 1.47V</a:t>
            </a:r>
          </a:p>
        </p:txBody>
      </p:sp>
      <p:sp>
        <p:nvSpPr>
          <p:cNvPr id="48" name="TextShape 6"/>
          <p:cNvSpPr txBox="1"/>
          <p:nvPr/>
        </p:nvSpPr>
        <p:spPr>
          <a:xfrm>
            <a:off x="1240895" y="3111413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863D"/>
                </a:solidFill>
                <a:latin typeface="Arial"/>
              </a:rPr>
              <a:t>Vout</a:t>
            </a:r>
            <a:r>
              <a:rPr lang="es-ES" sz="1361" spc="-1" dirty="0">
                <a:solidFill>
                  <a:srgbClr val="00863D"/>
                </a:solidFill>
                <a:latin typeface="Arial"/>
              </a:rPr>
              <a:t>: 1.20V -&gt; 1.20V</a:t>
            </a:r>
          </a:p>
        </p:txBody>
      </p:sp>
      <p:sp>
        <p:nvSpPr>
          <p:cNvPr id="49" name="TextShape 7"/>
          <p:cNvSpPr txBox="1"/>
          <p:nvPr/>
        </p:nvSpPr>
        <p:spPr>
          <a:xfrm>
            <a:off x="5616681" y="3069942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863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0863D"/>
                </a:solidFill>
                <a:latin typeface="Arial"/>
              </a:rPr>
              <a:t>: 1.20V -&gt; 1.20V</a:t>
            </a:r>
          </a:p>
        </p:txBody>
      </p:sp>
      <p:sp>
        <p:nvSpPr>
          <p:cNvPr id="50" name="TextShape 8"/>
          <p:cNvSpPr txBox="1"/>
          <p:nvPr/>
        </p:nvSpPr>
        <p:spPr>
          <a:xfrm>
            <a:off x="1240808" y="4539398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3399"/>
                </a:solidFill>
                <a:latin typeface="Arial"/>
              </a:rPr>
              <a:t>Iin</a:t>
            </a:r>
            <a:r>
              <a:rPr lang="es-ES" sz="1361" spc="-1" dirty="0">
                <a:solidFill>
                  <a:srgbClr val="FF3399"/>
                </a:solidFill>
                <a:latin typeface="Arial"/>
              </a:rPr>
              <a:t>: 1.00A -&gt; 1.00A</a:t>
            </a:r>
          </a:p>
        </p:txBody>
      </p:sp>
      <p:sp>
        <p:nvSpPr>
          <p:cNvPr id="51" name="TextShape 9"/>
          <p:cNvSpPr txBox="1"/>
          <p:nvPr/>
        </p:nvSpPr>
        <p:spPr>
          <a:xfrm>
            <a:off x="1306206" y="5462582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Iout</a:t>
            </a:r>
            <a:r>
              <a:rPr lang="es-ES" sz="1361" spc="-1" dirty="0">
                <a:solidFill>
                  <a:srgbClr val="FF0000"/>
                </a:solidFill>
                <a:latin typeface="Arial"/>
              </a:rPr>
              <a:t>: 0.8A -&gt; 0.8A</a:t>
            </a:r>
          </a:p>
        </p:txBody>
      </p:sp>
      <p:sp>
        <p:nvSpPr>
          <p:cNvPr id="52" name="TextShape 10"/>
          <p:cNvSpPr txBox="1"/>
          <p:nvPr/>
        </p:nvSpPr>
        <p:spPr>
          <a:xfrm>
            <a:off x="5551762" y="5519160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Iout</a:t>
            </a:r>
            <a:r>
              <a:rPr lang="es-ES" sz="1361" spc="-1" dirty="0">
                <a:solidFill>
                  <a:srgbClr val="FF0000"/>
                </a:solidFill>
                <a:latin typeface="Arial"/>
              </a:rPr>
              <a:t>: 0.8A -&gt; 0.8A</a:t>
            </a:r>
          </a:p>
        </p:txBody>
      </p:sp>
      <p:sp>
        <p:nvSpPr>
          <p:cNvPr id="53" name="TextShape 11"/>
          <p:cNvSpPr txBox="1"/>
          <p:nvPr/>
        </p:nvSpPr>
        <p:spPr>
          <a:xfrm>
            <a:off x="5551370" y="4613549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3399"/>
                </a:solidFill>
                <a:latin typeface="Arial"/>
              </a:rPr>
              <a:t>Iin</a:t>
            </a:r>
            <a:r>
              <a:rPr lang="es-ES" sz="1361" spc="-1" dirty="0">
                <a:solidFill>
                  <a:srgbClr val="FF3399"/>
                </a:solidFill>
                <a:latin typeface="Arial"/>
              </a:rPr>
              <a:t>: 1.00A -&gt; 0.97A</a:t>
            </a:r>
          </a:p>
        </p:txBody>
      </p:sp>
      <p:sp>
        <p:nvSpPr>
          <p:cNvPr id="17" name="TextShape 1"/>
          <p:cNvSpPr txBox="1"/>
          <p:nvPr/>
        </p:nvSpPr>
        <p:spPr>
          <a:xfrm>
            <a:off x="522483" y="1437186"/>
            <a:ext cx="3526753" cy="546321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 err="1">
                <a:latin typeface="Arial"/>
              </a:rPr>
              <a:t>Undershunt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protection</a:t>
            </a:r>
            <a:r>
              <a:rPr lang="es-ES" spc="-1" dirty="0">
                <a:latin typeface="Arial"/>
              </a:rPr>
              <a:t> </a:t>
            </a:r>
            <a:r>
              <a:rPr lang="es-ES" b="1" spc="-1" dirty="0">
                <a:latin typeface="Arial"/>
              </a:rPr>
              <a:t>ENABLED</a:t>
            </a:r>
          </a:p>
        </p:txBody>
      </p:sp>
      <p:sp>
        <p:nvSpPr>
          <p:cNvPr id="18" name="TextShape 2"/>
          <p:cNvSpPr txBox="1"/>
          <p:nvPr/>
        </p:nvSpPr>
        <p:spPr>
          <a:xfrm>
            <a:off x="5094199" y="1413349"/>
            <a:ext cx="3526753" cy="546321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 err="1">
                <a:latin typeface="Arial"/>
              </a:rPr>
              <a:t>Undershunt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protection</a:t>
            </a:r>
            <a:r>
              <a:rPr lang="es-ES" spc="-1" dirty="0">
                <a:latin typeface="Arial"/>
              </a:rPr>
              <a:t> </a:t>
            </a:r>
            <a:r>
              <a:rPr lang="es-ES" b="1" spc="-1" dirty="0">
                <a:latin typeface="Arial"/>
              </a:rPr>
              <a:t>DISABLED</a:t>
            </a:r>
          </a:p>
        </p:txBody>
      </p:sp>
      <p:sp>
        <p:nvSpPr>
          <p:cNvPr id="19" name="TextShape 3"/>
          <p:cNvSpPr txBox="1"/>
          <p:nvPr/>
        </p:nvSpPr>
        <p:spPr>
          <a:xfrm>
            <a:off x="326363" y="293761"/>
            <a:ext cx="7707464" cy="643876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pPr marL="285750" indent="-285750">
              <a:buFontTx/>
              <a:buChar char="-"/>
            </a:pPr>
            <a:r>
              <a:rPr lang="es-ES" spc="-1" dirty="0" smtClean="0">
                <a:latin typeface="Arial"/>
              </a:rPr>
              <a:t>8 </a:t>
            </a:r>
            <a:r>
              <a:rPr lang="es-ES" spc="-1" dirty="0">
                <a:latin typeface="Arial"/>
              </a:rPr>
              <a:t>SLDO in </a:t>
            </a:r>
            <a:r>
              <a:rPr lang="es-ES" spc="-1" dirty="0" err="1">
                <a:latin typeface="Arial"/>
              </a:rPr>
              <a:t>parallel</a:t>
            </a:r>
            <a:r>
              <a:rPr lang="es-ES" spc="-1" dirty="0">
                <a:latin typeface="Arial"/>
              </a:rPr>
              <a:t> (4 chips module</a:t>
            </a:r>
            <a:r>
              <a:rPr lang="es-ES" spc="-1" dirty="0" smtClean="0">
                <a:latin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s-ES" spc="-1" dirty="0" err="1" smtClean="0">
                <a:latin typeface="Arial"/>
              </a:rPr>
              <a:t>Iin</a:t>
            </a:r>
            <a:r>
              <a:rPr lang="es-ES" spc="-1" dirty="0" smtClean="0">
                <a:latin typeface="Arial"/>
              </a:rPr>
              <a:t> = 1A per SLDO</a:t>
            </a:r>
          </a:p>
          <a:p>
            <a:pPr marL="285750" indent="-285750">
              <a:buFontTx/>
              <a:buChar char="-"/>
            </a:pPr>
            <a:r>
              <a:rPr lang="es-ES" spc="-1" dirty="0" smtClean="0"/>
              <a:t>CASE </a:t>
            </a:r>
            <a:r>
              <a:rPr lang="es-ES" spc="-1" dirty="0"/>
              <a:t>1: </a:t>
            </a:r>
            <a:r>
              <a:rPr lang="es-ES" spc="-1" dirty="0">
                <a:latin typeface="Arial"/>
              </a:rPr>
              <a:t>50% </a:t>
            </a:r>
            <a:r>
              <a:rPr lang="es-ES" spc="-1" dirty="0" err="1">
                <a:latin typeface="Arial"/>
              </a:rPr>
              <a:t>overload</a:t>
            </a:r>
            <a:r>
              <a:rPr lang="es-ES" spc="-1" dirty="0">
                <a:latin typeface="Arial"/>
              </a:rPr>
              <a:t>: 0.8A -&gt; 1.2A </a:t>
            </a:r>
            <a:r>
              <a:rPr lang="es-ES" spc="-1" dirty="0" err="1">
                <a:latin typeface="Arial"/>
              </a:rPr>
              <a:t>on</a:t>
            </a:r>
            <a:r>
              <a:rPr lang="es-ES" spc="-1" dirty="0">
                <a:latin typeface="Arial"/>
              </a:rPr>
              <a:t> 1 SLDO</a:t>
            </a:r>
          </a:p>
        </p:txBody>
      </p:sp>
      <p:sp>
        <p:nvSpPr>
          <p:cNvPr id="20" name="19 CuadroTexto"/>
          <p:cNvSpPr txBox="1"/>
          <p:nvPr/>
        </p:nvSpPr>
        <p:spPr>
          <a:xfrm rot="16780889">
            <a:off x="2510445" y="3506140"/>
            <a:ext cx="3737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863D"/>
                </a:solidFill>
              </a:rPr>
              <a:t>SIGNALS OF PARALLEL CHIPS</a:t>
            </a:r>
            <a:endParaRPr lang="es-ES" b="1" dirty="0">
              <a:solidFill>
                <a:srgbClr val="00863D"/>
              </a:solidFill>
            </a:endParaRPr>
          </a:p>
        </p:txBody>
      </p:sp>
      <p:cxnSp>
        <p:nvCxnSpPr>
          <p:cNvPr id="16" name="15 Conector recto"/>
          <p:cNvCxnSpPr/>
          <p:nvPr/>
        </p:nvCxnSpPr>
        <p:spPr>
          <a:xfrm>
            <a:off x="1387843" y="1796062"/>
            <a:ext cx="0" cy="45722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5868125" y="1796062"/>
            <a:ext cx="0" cy="45722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8689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ángulo 1"/>
          <p:cNvSpPr>
            <a:spLocks noChangeArrowheads="1"/>
          </p:cNvSpPr>
          <p:nvPr/>
        </p:nvSpPr>
        <p:spPr bwMode="auto">
          <a:xfrm>
            <a:off x="382588" y="1157547"/>
            <a:ext cx="794861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spcAft>
                <a:spcPts val="600"/>
              </a:spcAft>
              <a:buFontTx/>
              <a:buAutoNum type="arabicPeriod"/>
            </a:pPr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Introduction</a:t>
            </a:r>
          </a:p>
          <a:p>
            <a:pPr marL="514350" indent="-514350">
              <a:spcAft>
                <a:spcPts val="600"/>
              </a:spcAft>
              <a:buFontTx/>
              <a:buAutoNum type="arabicPeriod"/>
            </a:pP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Start-up</a:t>
            </a:r>
            <a:endParaRPr lang="en-US" sz="3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514350" indent="-514350"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en-US" sz="3200" dirty="0" err="1">
                <a:latin typeface="Calibri" pitchFamily="34" charset="0"/>
                <a:ea typeface="Calibri" pitchFamily="34" charset="0"/>
                <a:cs typeface="Times New Roman" pitchFamily="18" charset="0"/>
              </a:rPr>
              <a:t>U</a:t>
            </a:r>
            <a:r>
              <a:rPr lang="en-US" sz="3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ndershunt</a:t>
            </a: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” current protection</a:t>
            </a:r>
          </a:p>
          <a:p>
            <a:pPr marL="514350" indent="-514350">
              <a:spcAft>
                <a:spcPts val="600"/>
              </a:spcAft>
              <a:buFont typeface="Wingdings" pitchFamily="2" charset="2"/>
              <a:buAutoNum type="arabicPeriod"/>
            </a:pP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Transient response</a:t>
            </a:r>
          </a:p>
          <a:p>
            <a:pPr marL="514350" indent="-514350">
              <a:spcAft>
                <a:spcPts val="600"/>
              </a:spcAft>
              <a:buFontTx/>
              <a:buAutoNum type="arabicPeriod"/>
            </a:pPr>
            <a:r>
              <a:rPr lang="en-US" sz="3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Summary</a:t>
            </a:r>
            <a:endParaRPr lang="en-US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OUTLINE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82ACE3C-2BC2-4D03-997D-DEB7AAC77566}" type="datetime1">
              <a:rPr lang="en-GB" smtClean="0"/>
              <a:t>24/01/2020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2</a:t>
            </a:fld>
            <a:r>
              <a:rPr lang="es-ES" smtClean="0"/>
              <a:t>/25</a:t>
            </a:r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783585" y="2383920"/>
            <a:ext cx="7706608" cy="546320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pPr algn="ctr"/>
            <a:r>
              <a:rPr lang="es-ES" sz="3266" b="1" spc="-1" dirty="0">
                <a:latin typeface="Arial"/>
              </a:rPr>
              <a:t>CASE 2:</a:t>
            </a:r>
          </a:p>
          <a:p>
            <a:endParaRPr lang="es-ES" sz="3266" b="1" spc="-1" dirty="0">
              <a:latin typeface="Arial"/>
            </a:endParaRPr>
          </a:p>
          <a:p>
            <a:pPr algn="ctr"/>
            <a:r>
              <a:rPr lang="es-ES" sz="3266" b="1" spc="-1" dirty="0">
                <a:latin typeface="Arial"/>
              </a:rPr>
              <a:t>SHORTCIRCUIT </a:t>
            </a:r>
            <a:r>
              <a:rPr lang="es-ES" sz="3266" b="1" spc="-1" dirty="0" err="1">
                <a:latin typeface="Arial"/>
              </a:rPr>
              <a:t>on</a:t>
            </a:r>
            <a:r>
              <a:rPr lang="es-ES" sz="3266" b="1" spc="-1" dirty="0">
                <a:latin typeface="Arial"/>
              </a:rPr>
              <a:t> 1 SLDO output</a:t>
            </a:r>
          </a:p>
        </p:txBody>
      </p:sp>
      <p:sp>
        <p:nvSpPr>
          <p:cNvPr id="3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en-US" sz="3200" b="1" u="sng" dirty="0" err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Undershunt</a:t>
            </a: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current protection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70AA36-BEB0-494A-A5EA-D36C29A57310}" type="datetime1">
              <a:rPr lang="en-GB" smtClean="0"/>
              <a:t>24/01/2020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20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12105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/>
          <p:cNvPicPr>
            <a:picLocks noChangeAspect="1"/>
          </p:cNvPicPr>
          <p:nvPr/>
        </p:nvPicPr>
        <p:blipFill>
          <a:blip r:embed="rId2" cstate="print"/>
          <a:stretch/>
        </p:blipFill>
        <p:spPr>
          <a:xfrm>
            <a:off x="4810344" y="1992015"/>
            <a:ext cx="3615389" cy="4483600"/>
          </a:xfrm>
          <a:prstGeom prst="rect">
            <a:avLst/>
          </a:prstGeom>
          <a:ln>
            <a:noFill/>
          </a:ln>
        </p:spPr>
      </p:pic>
      <p:pic>
        <p:nvPicPr>
          <p:cNvPr id="81" name="80 Imagen"/>
          <p:cNvPicPr>
            <a:picLocks noChangeAspect="1"/>
          </p:cNvPicPr>
          <p:nvPr/>
        </p:nvPicPr>
        <p:blipFill>
          <a:blip r:embed="rId3" cstate="print"/>
          <a:stretch/>
        </p:blipFill>
        <p:spPr>
          <a:xfrm>
            <a:off x="326363" y="2024976"/>
            <a:ext cx="3657780" cy="4489775"/>
          </a:xfrm>
          <a:prstGeom prst="rect">
            <a:avLst/>
          </a:prstGeom>
          <a:ln>
            <a:noFill/>
          </a:ln>
        </p:spPr>
      </p:pic>
      <p:sp>
        <p:nvSpPr>
          <p:cNvPr id="84" name="TextShape 3"/>
          <p:cNvSpPr txBox="1"/>
          <p:nvPr/>
        </p:nvSpPr>
        <p:spPr>
          <a:xfrm>
            <a:off x="326551" y="293761"/>
            <a:ext cx="7184736" cy="778497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>
                <a:latin typeface="Arial"/>
              </a:rPr>
              <a:t>- 8 SLDO in </a:t>
            </a:r>
            <a:r>
              <a:rPr lang="es-ES" spc="-1" dirty="0" err="1">
                <a:latin typeface="Arial"/>
              </a:rPr>
              <a:t>parallel</a:t>
            </a:r>
            <a:r>
              <a:rPr lang="es-ES" spc="-1" dirty="0">
                <a:latin typeface="Arial"/>
              </a:rPr>
              <a:t> (4 chips module)</a:t>
            </a:r>
          </a:p>
          <a:p>
            <a:r>
              <a:rPr lang="es-ES" spc="-1" dirty="0">
                <a:latin typeface="Arial"/>
              </a:rPr>
              <a:t>- </a:t>
            </a:r>
            <a:r>
              <a:rPr lang="es-ES" spc="-1" dirty="0"/>
              <a:t>CASE 2: </a:t>
            </a:r>
            <a:r>
              <a:rPr lang="es-ES" spc="-1" dirty="0" err="1">
                <a:latin typeface="Arial"/>
              </a:rPr>
              <a:t>Strong</a:t>
            </a:r>
            <a:r>
              <a:rPr lang="es-ES" spc="-1" dirty="0">
                <a:latin typeface="Arial"/>
              </a:rPr>
              <a:t> short-</a:t>
            </a:r>
            <a:r>
              <a:rPr lang="es-ES" spc="-1" dirty="0" err="1">
                <a:latin typeface="Arial"/>
              </a:rPr>
              <a:t>circuit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/>
              <a:t>(10m</a:t>
            </a:r>
            <a:r>
              <a:rPr lang="el-GR" spc="-1" dirty="0"/>
              <a:t>Ω</a:t>
            </a:r>
            <a:r>
              <a:rPr lang="es-ES" spc="-1" dirty="0"/>
              <a:t>) </a:t>
            </a:r>
            <a:r>
              <a:rPr lang="es-ES" spc="-1" dirty="0" err="1">
                <a:latin typeface="Arial"/>
              </a:rPr>
              <a:t>on</a:t>
            </a:r>
            <a:r>
              <a:rPr lang="es-ES" spc="-1" dirty="0">
                <a:latin typeface="Arial"/>
              </a:rPr>
              <a:t> 1 SLDO output</a:t>
            </a:r>
          </a:p>
        </p:txBody>
      </p:sp>
      <p:sp>
        <p:nvSpPr>
          <p:cNvPr id="85" name="TextShape 4"/>
          <p:cNvSpPr txBox="1"/>
          <p:nvPr/>
        </p:nvSpPr>
        <p:spPr>
          <a:xfrm>
            <a:off x="1893997" y="2393001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B2DBD"/>
                </a:solidFill>
                <a:latin typeface="Arial"/>
              </a:rPr>
              <a:t>: 1.49V -&gt; 1.15V</a:t>
            </a:r>
          </a:p>
        </p:txBody>
      </p:sp>
      <p:sp>
        <p:nvSpPr>
          <p:cNvPr id="86" name="TextShape 5"/>
          <p:cNvSpPr txBox="1"/>
          <p:nvPr/>
        </p:nvSpPr>
        <p:spPr>
          <a:xfrm>
            <a:off x="1893997" y="3527113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863D"/>
                </a:solidFill>
                <a:latin typeface="Arial"/>
              </a:rPr>
              <a:t>Vout</a:t>
            </a:r>
            <a:r>
              <a:rPr lang="es-ES" sz="1361" spc="-1" dirty="0">
                <a:solidFill>
                  <a:srgbClr val="00863D"/>
                </a:solidFill>
                <a:latin typeface="Arial"/>
              </a:rPr>
              <a:t>: 1.20V -&gt; 0.04V</a:t>
            </a:r>
          </a:p>
        </p:txBody>
      </p:sp>
      <p:sp>
        <p:nvSpPr>
          <p:cNvPr id="87" name="TextShape 6"/>
          <p:cNvSpPr txBox="1"/>
          <p:nvPr/>
        </p:nvSpPr>
        <p:spPr>
          <a:xfrm>
            <a:off x="1959307" y="4352308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3399"/>
                </a:solidFill>
                <a:latin typeface="Arial"/>
              </a:rPr>
              <a:t>Iin</a:t>
            </a:r>
            <a:r>
              <a:rPr lang="es-ES" sz="1361" spc="-1" dirty="0">
                <a:solidFill>
                  <a:srgbClr val="FF3399"/>
                </a:solidFill>
                <a:latin typeface="Arial"/>
              </a:rPr>
              <a:t>: 1.00A -&gt; 4.54A</a:t>
            </a:r>
          </a:p>
        </p:txBody>
      </p:sp>
      <p:sp>
        <p:nvSpPr>
          <p:cNvPr id="88" name="TextShape 7"/>
          <p:cNvSpPr txBox="1"/>
          <p:nvPr/>
        </p:nvSpPr>
        <p:spPr>
          <a:xfrm>
            <a:off x="1959307" y="4768007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Iout</a:t>
            </a:r>
            <a:r>
              <a:rPr lang="es-ES" sz="1361" spc="-1" dirty="0">
                <a:solidFill>
                  <a:srgbClr val="FF0000"/>
                </a:solidFill>
                <a:latin typeface="Arial"/>
              </a:rPr>
              <a:t>: 0.8A -&gt; 4.53A</a:t>
            </a:r>
          </a:p>
        </p:txBody>
      </p:sp>
      <p:sp>
        <p:nvSpPr>
          <p:cNvPr id="89" name="TextShape 8"/>
          <p:cNvSpPr txBox="1"/>
          <p:nvPr/>
        </p:nvSpPr>
        <p:spPr>
          <a:xfrm>
            <a:off x="6106507" y="2155598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B2DBD"/>
                </a:solidFill>
                <a:latin typeface="Arial"/>
              </a:rPr>
              <a:t>: 1.49V -&gt; 1.02V</a:t>
            </a:r>
          </a:p>
        </p:txBody>
      </p:sp>
      <p:sp>
        <p:nvSpPr>
          <p:cNvPr id="90" name="TextShape 9"/>
          <p:cNvSpPr txBox="1"/>
          <p:nvPr/>
        </p:nvSpPr>
        <p:spPr>
          <a:xfrm>
            <a:off x="6139162" y="3265872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863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0863D"/>
                </a:solidFill>
                <a:latin typeface="Arial"/>
              </a:rPr>
              <a:t>: 1.20V -&gt; 0.03V</a:t>
            </a:r>
          </a:p>
        </p:txBody>
      </p:sp>
      <p:sp>
        <p:nvSpPr>
          <p:cNvPr id="91" name="TextShape 10"/>
          <p:cNvSpPr txBox="1"/>
          <p:nvPr/>
        </p:nvSpPr>
        <p:spPr>
          <a:xfrm>
            <a:off x="6335572" y="4996620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Iout</a:t>
            </a:r>
            <a:r>
              <a:rPr lang="es-ES" sz="1361" spc="-1" dirty="0">
                <a:solidFill>
                  <a:srgbClr val="FF0000"/>
                </a:solidFill>
                <a:latin typeface="Arial"/>
              </a:rPr>
              <a:t>: 0.8A -&gt; 3.24A</a:t>
            </a:r>
          </a:p>
        </p:txBody>
      </p:sp>
      <p:sp>
        <p:nvSpPr>
          <p:cNvPr id="92" name="TextShape 11"/>
          <p:cNvSpPr txBox="1"/>
          <p:nvPr/>
        </p:nvSpPr>
        <p:spPr>
          <a:xfrm>
            <a:off x="6270255" y="4408763"/>
            <a:ext cx="2089928" cy="273976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3399"/>
                </a:solidFill>
                <a:latin typeface="Arial"/>
              </a:rPr>
              <a:t>Iin</a:t>
            </a:r>
            <a:r>
              <a:rPr lang="es-ES" sz="1361" spc="-1" dirty="0">
                <a:solidFill>
                  <a:srgbClr val="FF3399"/>
                </a:solidFill>
                <a:latin typeface="Arial"/>
              </a:rPr>
              <a:t>: 1.00A -&gt; 3.25A</a:t>
            </a:r>
          </a:p>
        </p:txBody>
      </p:sp>
      <p:sp>
        <p:nvSpPr>
          <p:cNvPr id="16" name="TextShape 1"/>
          <p:cNvSpPr txBox="1"/>
          <p:nvPr/>
        </p:nvSpPr>
        <p:spPr>
          <a:xfrm>
            <a:off x="522483" y="1437186"/>
            <a:ext cx="3526753" cy="546321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 err="1">
                <a:latin typeface="Arial"/>
              </a:rPr>
              <a:t>Undershunt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protection</a:t>
            </a:r>
            <a:r>
              <a:rPr lang="es-ES" spc="-1" dirty="0">
                <a:latin typeface="Arial"/>
              </a:rPr>
              <a:t> </a:t>
            </a:r>
            <a:r>
              <a:rPr lang="es-ES" b="1" spc="-1" dirty="0">
                <a:latin typeface="Arial"/>
              </a:rPr>
              <a:t>ENABLED</a:t>
            </a:r>
          </a:p>
        </p:txBody>
      </p:sp>
      <p:sp>
        <p:nvSpPr>
          <p:cNvPr id="17" name="TextShape 2"/>
          <p:cNvSpPr txBox="1"/>
          <p:nvPr/>
        </p:nvSpPr>
        <p:spPr>
          <a:xfrm>
            <a:off x="5094199" y="1413349"/>
            <a:ext cx="3526753" cy="546321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 err="1">
                <a:latin typeface="Arial"/>
              </a:rPr>
              <a:t>Undershunt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protection</a:t>
            </a:r>
            <a:r>
              <a:rPr lang="es-ES" spc="-1" dirty="0">
                <a:latin typeface="Arial"/>
              </a:rPr>
              <a:t> </a:t>
            </a:r>
            <a:r>
              <a:rPr lang="es-ES" b="1" spc="-1" dirty="0">
                <a:latin typeface="Arial"/>
              </a:rPr>
              <a:t>DISABLED</a:t>
            </a:r>
          </a:p>
        </p:txBody>
      </p:sp>
      <p:sp>
        <p:nvSpPr>
          <p:cNvPr id="18" name="17 CuadroTexto"/>
          <p:cNvSpPr txBox="1"/>
          <p:nvPr/>
        </p:nvSpPr>
        <p:spPr>
          <a:xfrm rot="16780889">
            <a:off x="2510445" y="3277885"/>
            <a:ext cx="3737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SIGNALS OF CHIP IN OVERLOAD</a:t>
            </a:r>
            <a:endParaRPr lang="es-ES" b="1" dirty="0">
              <a:solidFill>
                <a:srgbClr val="FF0000"/>
              </a:solidFill>
            </a:endParaRPr>
          </a:p>
        </p:txBody>
      </p:sp>
      <p:cxnSp>
        <p:nvCxnSpPr>
          <p:cNvPr id="19" name="18 Conector recto"/>
          <p:cNvCxnSpPr/>
          <p:nvPr/>
        </p:nvCxnSpPr>
        <p:spPr>
          <a:xfrm>
            <a:off x="1456419" y="1796062"/>
            <a:ext cx="0" cy="45722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5819143" y="1796062"/>
            <a:ext cx="0" cy="45722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68584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4 Imagen"/>
          <p:cNvPicPr>
            <a:picLocks noChangeAspect="1"/>
          </p:cNvPicPr>
          <p:nvPr/>
        </p:nvPicPr>
        <p:blipFill>
          <a:blip r:embed="rId2" cstate="print"/>
          <a:stretch/>
        </p:blipFill>
        <p:spPr>
          <a:xfrm>
            <a:off x="326363" y="2057333"/>
            <a:ext cx="3657780" cy="4485866"/>
          </a:xfrm>
          <a:prstGeom prst="rect">
            <a:avLst/>
          </a:prstGeom>
          <a:ln>
            <a:noFill/>
          </a:ln>
        </p:spPr>
      </p:pic>
      <p:pic>
        <p:nvPicPr>
          <p:cNvPr id="71" name="70 Imagen"/>
          <p:cNvPicPr>
            <a:picLocks noChangeAspect="1"/>
          </p:cNvPicPr>
          <p:nvPr/>
        </p:nvPicPr>
        <p:blipFill>
          <a:blip r:embed="rId3" cstate="print"/>
          <a:stretch/>
        </p:blipFill>
        <p:spPr>
          <a:xfrm>
            <a:off x="4790381" y="2015833"/>
            <a:ext cx="3570033" cy="4490079"/>
          </a:xfrm>
          <a:prstGeom prst="rect">
            <a:avLst/>
          </a:prstGeom>
          <a:ln>
            <a:noFill/>
          </a:ln>
        </p:spPr>
      </p:pic>
      <p:sp>
        <p:nvSpPr>
          <p:cNvPr id="72" name="TextShape 4"/>
          <p:cNvSpPr txBox="1"/>
          <p:nvPr/>
        </p:nvSpPr>
        <p:spPr>
          <a:xfrm>
            <a:off x="1893997" y="2383920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B2DBD"/>
                </a:solidFill>
                <a:latin typeface="Arial"/>
              </a:rPr>
              <a:t>: 1.49V -&gt; 1.15V</a:t>
            </a:r>
          </a:p>
        </p:txBody>
      </p:sp>
      <p:sp>
        <p:nvSpPr>
          <p:cNvPr id="73" name="TextShape 5"/>
          <p:cNvSpPr txBox="1"/>
          <p:nvPr/>
        </p:nvSpPr>
        <p:spPr>
          <a:xfrm>
            <a:off x="1828687" y="3298365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863D"/>
                </a:solidFill>
                <a:latin typeface="Arial"/>
              </a:rPr>
              <a:t>Vout</a:t>
            </a:r>
            <a:r>
              <a:rPr lang="es-ES" sz="1361" spc="-1" dirty="0">
                <a:solidFill>
                  <a:srgbClr val="00863D"/>
                </a:solidFill>
                <a:latin typeface="Arial"/>
              </a:rPr>
              <a:t>: 1.20V -&gt; 0.72V</a:t>
            </a:r>
          </a:p>
        </p:txBody>
      </p:sp>
      <p:sp>
        <p:nvSpPr>
          <p:cNvPr id="74" name="TextShape 6"/>
          <p:cNvSpPr txBox="1"/>
          <p:nvPr/>
        </p:nvSpPr>
        <p:spPr>
          <a:xfrm>
            <a:off x="1110173" y="4931303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3399"/>
                </a:solidFill>
                <a:latin typeface="Arial"/>
              </a:rPr>
              <a:t>Iin</a:t>
            </a:r>
            <a:r>
              <a:rPr lang="es-ES" sz="1361" spc="-1" dirty="0">
                <a:solidFill>
                  <a:srgbClr val="FF3399"/>
                </a:solidFill>
                <a:latin typeface="Arial"/>
              </a:rPr>
              <a:t>: 1.00A -&gt; 0.49A</a:t>
            </a:r>
          </a:p>
        </p:txBody>
      </p:sp>
      <p:sp>
        <p:nvSpPr>
          <p:cNvPr id="75" name="TextShape 7"/>
          <p:cNvSpPr txBox="1"/>
          <p:nvPr/>
        </p:nvSpPr>
        <p:spPr>
          <a:xfrm>
            <a:off x="1828665" y="5257890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Iout</a:t>
            </a:r>
            <a:r>
              <a:rPr lang="es-ES" sz="1361" spc="-1" dirty="0">
                <a:solidFill>
                  <a:srgbClr val="FF0000"/>
                </a:solidFill>
                <a:latin typeface="Arial"/>
              </a:rPr>
              <a:t>: 0.8A -&gt; 0.48A</a:t>
            </a:r>
          </a:p>
        </p:txBody>
      </p:sp>
      <p:sp>
        <p:nvSpPr>
          <p:cNvPr id="76" name="TextShape 8"/>
          <p:cNvSpPr txBox="1"/>
          <p:nvPr/>
        </p:nvSpPr>
        <p:spPr>
          <a:xfrm>
            <a:off x="6106507" y="2294801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B2DBD"/>
                </a:solidFill>
                <a:latin typeface="Arial"/>
              </a:rPr>
              <a:t>: 1.49V -&gt; 1.03V</a:t>
            </a:r>
          </a:p>
        </p:txBody>
      </p:sp>
      <p:sp>
        <p:nvSpPr>
          <p:cNvPr id="77" name="TextShape 9"/>
          <p:cNvSpPr txBox="1"/>
          <p:nvPr/>
        </p:nvSpPr>
        <p:spPr>
          <a:xfrm>
            <a:off x="6106507" y="2971778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863D"/>
                </a:solidFill>
                <a:latin typeface="Arial"/>
              </a:rPr>
              <a:t>Vin</a:t>
            </a:r>
            <a:r>
              <a:rPr lang="es-ES" sz="1361" spc="-1" dirty="0">
                <a:solidFill>
                  <a:srgbClr val="00863D"/>
                </a:solidFill>
                <a:latin typeface="Arial"/>
              </a:rPr>
              <a:t>: 1.20V -&gt; 1.01V</a:t>
            </a:r>
          </a:p>
        </p:txBody>
      </p:sp>
      <p:sp>
        <p:nvSpPr>
          <p:cNvPr id="78" name="TextShape 10"/>
          <p:cNvSpPr txBox="1"/>
          <p:nvPr/>
        </p:nvSpPr>
        <p:spPr>
          <a:xfrm>
            <a:off x="6335572" y="5323208"/>
            <a:ext cx="2089928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Iout</a:t>
            </a:r>
            <a:r>
              <a:rPr lang="es-ES" sz="1361" spc="-1" dirty="0">
                <a:solidFill>
                  <a:srgbClr val="FF0000"/>
                </a:solidFill>
                <a:latin typeface="Arial"/>
              </a:rPr>
              <a:t>: 0.8A -&gt; 0.67A</a:t>
            </a:r>
          </a:p>
        </p:txBody>
      </p:sp>
      <p:sp>
        <p:nvSpPr>
          <p:cNvPr id="79" name="TextShape 11"/>
          <p:cNvSpPr txBox="1"/>
          <p:nvPr/>
        </p:nvSpPr>
        <p:spPr>
          <a:xfrm>
            <a:off x="5290492" y="4996620"/>
            <a:ext cx="2089928" cy="273976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3399"/>
                </a:solidFill>
                <a:latin typeface="Arial"/>
              </a:rPr>
              <a:t>Iin</a:t>
            </a:r>
            <a:r>
              <a:rPr lang="es-ES" sz="1361" spc="-1" dirty="0">
                <a:solidFill>
                  <a:srgbClr val="FF3399"/>
                </a:solidFill>
                <a:latin typeface="Arial"/>
              </a:rPr>
              <a:t>: 1.00A -&gt; 0.68A</a:t>
            </a:r>
          </a:p>
        </p:txBody>
      </p:sp>
      <p:sp>
        <p:nvSpPr>
          <p:cNvPr id="16" name="TextShape 1"/>
          <p:cNvSpPr txBox="1"/>
          <p:nvPr/>
        </p:nvSpPr>
        <p:spPr>
          <a:xfrm>
            <a:off x="522483" y="1437186"/>
            <a:ext cx="3526753" cy="546321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 err="1">
                <a:latin typeface="Arial"/>
              </a:rPr>
              <a:t>Undershunt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protection</a:t>
            </a:r>
            <a:r>
              <a:rPr lang="es-ES" spc="-1" dirty="0">
                <a:latin typeface="Arial"/>
              </a:rPr>
              <a:t> </a:t>
            </a:r>
            <a:r>
              <a:rPr lang="es-ES" b="1" spc="-1" dirty="0">
                <a:latin typeface="Arial"/>
              </a:rPr>
              <a:t>ENABLED</a:t>
            </a:r>
          </a:p>
        </p:txBody>
      </p:sp>
      <p:sp>
        <p:nvSpPr>
          <p:cNvPr id="17" name="TextShape 2"/>
          <p:cNvSpPr txBox="1"/>
          <p:nvPr/>
        </p:nvSpPr>
        <p:spPr>
          <a:xfrm>
            <a:off x="5094199" y="1413349"/>
            <a:ext cx="3526753" cy="546321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 err="1">
                <a:latin typeface="Arial"/>
              </a:rPr>
              <a:t>Undershunt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 err="1">
                <a:latin typeface="Arial"/>
              </a:rPr>
              <a:t>protection</a:t>
            </a:r>
            <a:r>
              <a:rPr lang="es-ES" spc="-1" dirty="0">
                <a:latin typeface="Arial"/>
              </a:rPr>
              <a:t> </a:t>
            </a:r>
            <a:r>
              <a:rPr lang="es-ES" b="1" spc="-1" dirty="0">
                <a:latin typeface="Arial"/>
              </a:rPr>
              <a:t>DISABLED</a:t>
            </a:r>
          </a:p>
        </p:txBody>
      </p:sp>
      <p:sp>
        <p:nvSpPr>
          <p:cNvPr id="18" name="17 CuadroTexto"/>
          <p:cNvSpPr txBox="1"/>
          <p:nvPr/>
        </p:nvSpPr>
        <p:spPr>
          <a:xfrm rot="16780889">
            <a:off x="2510445" y="3506140"/>
            <a:ext cx="3737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863D"/>
                </a:solidFill>
              </a:rPr>
              <a:t>SIGNALS OF PARALLEL CHIPS</a:t>
            </a:r>
            <a:endParaRPr lang="es-ES" b="1" dirty="0">
              <a:solidFill>
                <a:srgbClr val="00863D"/>
              </a:solidFill>
            </a:endParaRPr>
          </a:p>
        </p:txBody>
      </p:sp>
      <p:sp>
        <p:nvSpPr>
          <p:cNvPr id="19" name="TextShape 3"/>
          <p:cNvSpPr txBox="1"/>
          <p:nvPr/>
        </p:nvSpPr>
        <p:spPr>
          <a:xfrm>
            <a:off x="326551" y="293761"/>
            <a:ext cx="7446006" cy="778497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pc="-1" dirty="0">
                <a:latin typeface="Arial"/>
              </a:rPr>
              <a:t>- 8 SLDO in </a:t>
            </a:r>
            <a:r>
              <a:rPr lang="es-ES" spc="-1" dirty="0" err="1">
                <a:latin typeface="Arial"/>
              </a:rPr>
              <a:t>parallel</a:t>
            </a:r>
            <a:r>
              <a:rPr lang="es-ES" spc="-1" dirty="0">
                <a:latin typeface="Arial"/>
              </a:rPr>
              <a:t> (4 chips module)</a:t>
            </a:r>
          </a:p>
          <a:p>
            <a:r>
              <a:rPr lang="es-ES" spc="-1" dirty="0">
                <a:latin typeface="Arial"/>
              </a:rPr>
              <a:t>- </a:t>
            </a:r>
            <a:r>
              <a:rPr lang="es-ES" spc="-1" dirty="0"/>
              <a:t>CASE 2: </a:t>
            </a:r>
            <a:r>
              <a:rPr lang="es-ES" spc="-1" dirty="0" err="1">
                <a:latin typeface="Arial"/>
              </a:rPr>
              <a:t>Strong</a:t>
            </a:r>
            <a:r>
              <a:rPr lang="es-ES" spc="-1" dirty="0">
                <a:latin typeface="Arial"/>
              </a:rPr>
              <a:t> short-</a:t>
            </a:r>
            <a:r>
              <a:rPr lang="es-ES" spc="-1" dirty="0" err="1">
                <a:latin typeface="Arial"/>
              </a:rPr>
              <a:t>circuit</a:t>
            </a:r>
            <a:r>
              <a:rPr lang="es-ES" spc="-1" dirty="0">
                <a:latin typeface="Arial"/>
              </a:rPr>
              <a:t> </a:t>
            </a:r>
            <a:r>
              <a:rPr lang="es-ES" spc="-1" dirty="0"/>
              <a:t>(10m</a:t>
            </a:r>
            <a:r>
              <a:rPr lang="el-GR" spc="-1" dirty="0"/>
              <a:t>Ω</a:t>
            </a:r>
            <a:r>
              <a:rPr lang="es-ES" spc="-1" dirty="0"/>
              <a:t>) </a:t>
            </a:r>
            <a:r>
              <a:rPr lang="es-ES" spc="-1" dirty="0" err="1">
                <a:latin typeface="Arial"/>
              </a:rPr>
              <a:t>on</a:t>
            </a:r>
            <a:r>
              <a:rPr lang="es-ES" spc="-1" dirty="0">
                <a:latin typeface="Arial"/>
              </a:rPr>
              <a:t> 1 SLDO output</a:t>
            </a:r>
          </a:p>
        </p:txBody>
      </p:sp>
      <p:cxnSp>
        <p:nvCxnSpPr>
          <p:cNvPr id="20" name="19 Conector recto"/>
          <p:cNvCxnSpPr/>
          <p:nvPr/>
        </p:nvCxnSpPr>
        <p:spPr>
          <a:xfrm>
            <a:off x="1446622" y="1796062"/>
            <a:ext cx="0" cy="45722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5783222" y="1796062"/>
            <a:ext cx="0" cy="45722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5580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326363" y="822825"/>
            <a:ext cx="8491274" cy="5943892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pPr>
              <a:spcAft>
                <a:spcPts val="1200"/>
              </a:spcAft>
            </a:pPr>
            <a:r>
              <a:rPr lang="en-US" sz="2400" b="1" spc="-1" dirty="0">
                <a:latin typeface="Arial"/>
              </a:rPr>
              <a:t>CONCLUSIONS</a:t>
            </a:r>
            <a:r>
              <a:rPr lang="en-US" sz="2400" b="1" spc="-1" dirty="0" smtClean="0">
                <a:latin typeface="Arial"/>
              </a:rPr>
              <a:t>:</a:t>
            </a:r>
            <a:endParaRPr lang="en-US" sz="3266" b="1" spc="-1" dirty="0">
              <a:latin typeface="Arial"/>
            </a:endParaRPr>
          </a:p>
          <a:p>
            <a:pPr marL="311045" indent="-311045">
              <a:buFont typeface="Arial" panose="020B0604020202020204" pitchFamily="34" charset="0"/>
              <a:buChar char="•"/>
            </a:pPr>
            <a:r>
              <a:rPr lang="en-US" sz="2177" spc="-1" dirty="0">
                <a:latin typeface="Arial"/>
              </a:rPr>
              <a:t>50% overload of 1 out of 8 SLDO:</a:t>
            </a:r>
          </a:p>
          <a:p>
            <a:pPr marL="829409" lvl="1" indent="-414726">
              <a:buFontTx/>
              <a:buChar char="-"/>
            </a:pPr>
            <a:r>
              <a:rPr lang="en-US" sz="2177" spc="-1" dirty="0">
                <a:latin typeface="Arial"/>
              </a:rPr>
              <a:t>The use of “</a:t>
            </a:r>
            <a:r>
              <a:rPr lang="en-US" sz="2177" spc="-1" dirty="0" err="1">
                <a:latin typeface="Arial"/>
              </a:rPr>
              <a:t>undershunt</a:t>
            </a:r>
            <a:r>
              <a:rPr lang="en-US" sz="2177" spc="-1" dirty="0">
                <a:latin typeface="Arial"/>
              </a:rPr>
              <a:t>” protection makes not much difference as the failing chip can take current from the others </a:t>
            </a:r>
            <a:r>
              <a:rPr lang="en-US" sz="2177" spc="-1" dirty="0" smtClean="0">
                <a:latin typeface="Arial"/>
              </a:rPr>
              <a:t>head-room. It would be useful when the head-room is very low.</a:t>
            </a:r>
            <a:endParaRPr lang="en-US" sz="2177" spc="-1" dirty="0">
              <a:latin typeface="Arial"/>
            </a:endParaRPr>
          </a:p>
          <a:p>
            <a:pPr marL="829409" lvl="1" indent="-414726">
              <a:buFontTx/>
              <a:buChar char="-"/>
            </a:pPr>
            <a:r>
              <a:rPr lang="en-US" sz="2177" spc="-1" dirty="0">
                <a:latin typeface="Arial"/>
              </a:rPr>
              <a:t>50% overload takes a 15% of the total head-room of parallel chips (in this specific case)</a:t>
            </a:r>
          </a:p>
          <a:p>
            <a:pPr marL="829409" lvl="1" indent="-414726">
              <a:buFontTx/>
              <a:buChar char="-"/>
            </a:pPr>
            <a:endParaRPr lang="en-US" sz="2540" b="1" spc="-1" dirty="0">
              <a:latin typeface="Arial"/>
            </a:endParaRPr>
          </a:p>
          <a:p>
            <a:pPr marL="311045" indent="-311045">
              <a:buFont typeface="Arial" panose="020B0604020202020204" pitchFamily="34" charset="0"/>
              <a:buChar char="•"/>
            </a:pPr>
            <a:r>
              <a:rPr lang="en-US" sz="2177" spc="-1" dirty="0"/>
              <a:t>Short-circuit (10mΩ) of 1 out of 8 SLDO:</a:t>
            </a:r>
          </a:p>
          <a:p>
            <a:pPr marL="829409" lvl="1" indent="-414726">
              <a:buFontTx/>
              <a:buChar char="-"/>
            </a:pPr>
            <a:r>
              <a:rPr lang="en-US" sz="2177" spc="-1" dirty="0"/>
              <a:t>When “</a:t>
            </a:r>
            <a:r>
              <a:rPr lang="en-US" sz="2177" spc="-1" dirty="0" err="1"/>
              <a:t>undershunt</a:t>
            </a:r>
            <a:r>
              <a:rPr lang="en-US" sz="2177" spc="-1" dirty="0"/>
              <a:t>” is enabled, all the SLDOs go into “</a:t>
            </a:r>
            <a:r>
              <a:rPr lang="en-US" sz="2177" spc="-1" dirty="0" err="1"/>
              <a:t>undershunt</a:t>
            </a:r>
            <a:r>
              <a:rPr lang="en-US" sz="2177" spc="-1" dirty="0"/>
              <a:t>” protection mode -&gt; </a:t>
            </a:r>
            <a:r>
              <a:rPr lang="en-US" sz="2177" b="1" spc="-1" dirty="0"/>
              <a:t>the shorted SLDO takes more current when “</a:t>
            </a:r>
            <a:r>
              <a:rPr lang="en-US" sz="2177" b="1" spc="-1" dirty="0" err="1"/>
              <a:t>undershunt</a:t>
            </a:r>
            <a:r>
              <a:rPr lang="en-US" sz="2177" b="1" spc="-1" dirty="0"/>
              <a:t>” is enabled</a:t>
            </a:r>
            <a:r>
              <a:rPr lang="en-US" sz="2177" spc="-1" dirty="0"/>
              <a:t>.</a:t>
            </a:r>
          </a:p>
          <a:p>
            <a:pPr marL="829409" lvl="1" indent="-414726">
              <a:buFontTx/>
              <a:buChar char="-"/>
            </a:pPr>
            <a:r>
              <a:rPr lang="en-US" sz="2177" b="1" spc="-1" dirty="0" err="1">
                <a:solidFill>
                  <a:srgbClr val="0B2DBD"/>
                </a:solidFill>
              </a:rPr>
              <a:t>I_short</a:t>
            </a:r>
            <a:r>
              <a:rPr lang="en-US" sz="2177" b="1" spc="-1" dirty="0">
                <a:solidFill>
                  <a:srgbClr val="0B2DBD"/>
                </a:solidFill>
              </a:rPr>
              <a:t> = 4.54 A (enabled)</a:t>
            </a:r>
          </a:p>
          <a:p>
            <a:pPr marL="829409" lvl="1" indent="-414726">
              <a:buFontTx/>
              <a:buChar char="-"/>
            </a:pPr>
            <a:r>
              <a:rPr lang="en-US" sz="2177" b="1" spc="-1" dirty="0" err="1">
                <a:solidFill>
                  <a:srgbClr val="0B2DBD"/>
                </a:solidFill>
              </a:rPr>
              <a:t>I_short</a:t>
            </a:r>
            <a:r>
              <a:rPr lang="en-US" sz="2177" b="1" spc="-1" dirty="0">
                <a:solidFill>
                  <a:srgbClr val="0B2DBD"/>
                </a:solidFill>
              </a:rPr>
              <a:t> = 3.25 A (disabled)</a:t>
            </a:r>
          </a:p>
          <a:p>
            <a:pPr marL="829409" lvl="1" indent="-414726">
              <a:buFontTx/>
              <a:buChar char="-"/>
            </a:pPr>
            <a:endParaRPr lang="en-US" sz="2177" spc="-1" dirty="0">
              <a:latin typeface="Arial"/>
            </a:endParaRPr>
          </a:p>
        </p:txBody>
      </p:sp>
      <p:sp>
        <p:nvSpPr>
          <p:cNvPr id="3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3. </a:t>
            </a:r>
            <a:r>
              <a:rPr lang="en-US" sz="3200" b="1" u="sng" dirty="0" err="1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Undershunt</a:t>
            </a: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current protection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77E0BA-1688-4B30-88B4-EB88AAF3F4CA}" type="datetime1">
              <a:rPr lang="en-GB" smtClean="0"/>
              <a:t>24/01/2020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23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88625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E7FCEA8-F45F-4F44-B535-8448D1C8A356}" type="datetime1">
              <a:rPr lang="en-GB" smtClean="0"/>
              <a:t>24/01/2020</a:t>
            </a:fld>
            <a:endParaRPr lang="es-ES"/>
          </a:p>
        </p:txBody>
      </p:sp>
      <p:sp>
        <p:nvSpPr>
          <p:cNvPr id="17411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4. Transient response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Shape 2"/>
          <p:cNvSpPr txBox="1"/>
          <p:nvPr/>
        </p:nvSpPr>
        <p:spPr>
          <a:xfrm>
            <a:off x="106626" y="1112519"/>
            <a:ext cx="8983000" cy="76246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</a:rPr>
              <a:t>Load transient response and effect of parasitic inductances of input and output decoupling capacitors (</a:t>
            </a:r>
            <a:r>
              <a:rPr lang="en-US" sz="2000" spc="-1" dirty="0" err="1" smtClean="0">
                <a:latin typeface="Arial"/>
              </a:rPr>
              <a:t>Cin</a:t>
            </a:r>
            <a:r>
              <a:rPr lang="en-US" sz="2000" spc="-1" dirty="0" smtClean="0">
                <a:latin typeface="Arial"/>
              </a:rPr>
              <a:t>, </a:t>
            </a:r>
            <a:r>
              <a:rPr lang="en-US" sz="2000" spc="-1" dirty="0" err="1" smtClean="0">
                <a:latin typeface="Arial"/>
              </a:rPr>
              <a:t>Cout</a:t>
            </a:r>
            <a:r>
              <a:rPr lang="en-US" sz="2000" spc="-1" dirty="0" smtClean="0">
                <a:latin typeface="Arial"/>
              </a:rPr>
              <a:t>)</a:t>
            </a:r>
            <a:endParaRPr lang="en-US" sz="2000" spc="-1" dirty="0" smtClean="0">
              <a:latin typeface="Arial"/>
              <a:ea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spc="-1" dirty="0">
              <a:latin typeface="Arial"/>
              <a:ea typeface="Arial"/>
            </a:endParaRPr>
          </a:p>
          <a:p>
            <a:r>
              <a:rPr lang="en-US" sz="2000" spc="-1" dirty="0" smtClean="0">
                <a:latin typeface="Arial"/>
              </a:rPr>
              <a:t>	</a:t>
            </a:r>
            <a:endParaRPr lang="en-US" sz="2000" b="0" strike="noStrike" spc="-1" dirty="0" smtClean="0">
              <a:latin typeface="Arial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765110" y="2743720"/>
            <a:ext cx="7153081" cy="2831204"/>
            <a:chOff x="765110" y="2743720"/>
            <a:chExt cx="7153081" cy="2831204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5110" y="2743720"/>
              <a:ext cx="7153081" cy="2831204"/>
            </a:xfrm>
            <a:prstGeom prst="rect">
              <a:avLst/>
            </a:prstGeom>
          </p:spPr>
        </p:pic>
        <p:sp>
          <p:nvSpPr>
            <p:cNvPr id="8" name="Oval 2"/>
            <p:cNvSpPr/>
            <p:nvPr/>
          </p:nvSpPr>
          <p:spPr>
            <a:xfrm>
              <a:off x="3606668" y="3853923"/>
              <a:ext cx="661841" cy="63633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TextBox 3"/>
            <p:cNvSpPr txBox="1"/>
            <p:nvPr/>
          </p:nvSpPr>
          <p:spPr>
            <a:xfrm>
              <a:off x="3713663" y="3132300"/>
              <a:ext cx="627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Vin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8"/>
            <p:cNvCxnSpPr/>
            <p:nvPr/>
          </p:nvCxnSpPr>
          <p:spPr>
            <a:xfrm>
              <a:off x="3950961" y="3511673"/>
              <a:ext cx="221312" cy="647649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2"/>
            <p:cNvSpPr/>
            <p:nvPr/>
          </p:nvSpPr>
          <p:spPr>
            <a:xfrm>
              <a:off x="6395788" y="3865737"/>
              <a:ext cx="661841" cy="63633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3"/>
            <p:cNvSpPr txBox="1"/>
            <p:nvPr/>
          </p:nvSpPr>
          <p:spPr>
            <a:xfrm>
              <a:off x="5592506" y="3142341"/>
              <a:ext cx="803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Vout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Connector 8"/>
            <p:cNvCxnSpPr/>
            <p:nvPr/>
          </p:nvCxnSpPr>
          <p:spPr>
            <a:xfrm flipH="1">
              <a:off x="5684449" y="3566036"/>
              <a:ext cx="167103" cy="606053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CuadroTexto 4"/>
            <p:cNvSpPr txBox="1"/>
            <p:nvPr/>
          </p:nvSpPr>
          <p:spPr>
            <a:xfrm>
              <a:off x="4417748" y="4302014"/>
              <a:ext cx="9144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CHIP</a:t>
              </a:r>
              <a:endParaRPr lang="en-US" sz="2000" b="1" dirty="0"/>
            </a:p>
          </p:txBody>
        </p:sp>
      </p:grpSp>
      <p:sp>
        <p:nvSpPr>
          <p:cNvPr id="15" name="Marcador de pie de página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16" name="Marcador de número de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24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74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A7E69D6-4695-429C-8DB0-7CD7CACA3881}" type="datetime1">
              <a:rPr lang="en-GB" smtClean="0"/>
              <a:t>24/01/2020</a:t>
            </a:fld>
            <a:endParaRPr lang="es-ES"/>
          </a:p>
        </p:txBody>
      </p:sp>
      <p:sp>
        <p:nvSpPr>
          <p:cNvPr id="17411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4. Transient response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t="843"/>
          <a:stretch/>
        </p:blipFill>
        <p:spPr>
          <a:xfrm>
            <a:off x="4982547" y="2930151"/>
            <a:ext cx="4122864" cy="329381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 rotWithShape="1">
          <a:blip r:embed="rId3"/>
          <a:srcRect l="20781" t="8730"/>
          <a:stretch/>
        </p:blipFill>
        <p:spPr>
          <a:xfrm>
            <a:off x="0" y="2920481"/>
            <a:ext cx="4189445" cy="3321811"/>
          </a:xfrm>
          <a:prstGeom prst="rect">
            <a:avLst/>
          </a:prstGeom>
        </p:spPr>
      </p:pic>
      <p:grpSp>
        <p:nvGrpSpPr>
          <p:cNvPr id="9" name="Group 192"/>
          <p:cNvGrpSpPr/>
          <p:nvPr/>
        </p:nvGrpSpPr>
        <p:grpSpPr>
          <a:xfrm>
            <a:off x="674197" y="2519196"/>
            <a:ext cx="3132686" cy="300600"/>
            <a:chOff x="0" y="35626"/>
            <a:chExt cx="4065237" cy="459993"/>
          </a:xfrm>
        </p:grpSpPr>
        <p:grpSp>
          <p:nvGrpSpPr>
            <p:cNvPr id="10" name="Group 22"/>
            <p:cNvGrpSpPr/>
            <p:nvPr/>
          </p:nvGrpSpPr>
          <p:grpSpPr>
            <a:xfrm>
              <a:off x="0" y="35626"/>
              <a:ext cx="4065237" cy="459993"/>
              <a:chOff x="0" y="0"/>
              <a:chExt cx="4065237" cy="459993"/>
            </a:xfrm>
          </p:grpSpPr>
          <p:cxnSp>
            <p:nvCxnSpPr>
              <p:cNvPr id="15" name="Straight Connector 9"/>
              <p:cNvCxnSpPr/>
              <p:nvPr/>
            </p:nvCxnSpPr>
            <p:spPr>
              <a:xfrm>
                <a:off x="0" y="439387"/>
                <a:ext cx="87249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0"/>
              <p:cNvCxnSpPr/>
              <p:nvPr/>
            </p:nvCxnSpPr>
            <p:spPr>
              <a:xfrm flipV="1">
                <a:off x="872836" y="0"/>
                <a:ext cx="0" cy="44532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1"/>
              <p:cNvCxnSpPr/>
              <p:nvPr/>
            </p:nvCxnSpPr>
            <p:spPr>
              <a:xfrm>
                <a:off x="872836" y="5938"/>
                <a:ext cx="2384878" cy="891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8"/>
              <p:cNvCxnSpPr/>
              <p:nvPr/>
            </p:nvCxnSpPr>
            <p:spPr>
              <a:xfrm>
                <a:off x="3257715" y="14858"/>
                <a:ext cx="0" cy="44513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6"/>
              <p:cNvCxnSpPr/>
              <p:nvPr/>
            </p:nvCxnSpPr>
            <p:spPr>
              <a:xfrm>
                <a:off x="3257715" y="454245"/>
                <a:ext cx="807522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 Box 2"/>
            <p:cNvSpPr txBox="1">
              <a:spLocks noChangeArrowheads="1"/>
            </p:cNvSpPr>
            <p:nvPr/>
          </p:nvSpPr>
          <p:spPr bwMode="auto">
            <a:xfrm>
              <a:off x="190315" y="64659"/>
              <a:ext cx="625600" cy="244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0.2A</a:t>
              </a:r>
              <a:endParaRPr lang="es-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3371561" y="58515"/>
              <a:ext cx="611576" cy="273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0.2A</a:t>
              </a:r>
              <a:endPara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1887146" y="35626"/>
              <a:ext cx="678577" cy="288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2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0.8</a:t>
              </a:r>
              <a:r>
                <a:rPr lang="en-US" sz="1200" dirty="0" smtClean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  <a:endParaRPr lang="es-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oup 192"/>
          <p:cNvGrpSpPr/>
          <p:nvPr/>
        </p:nvGrpSpPr>
        <p:grpSpPr>
          <a:xfrm>
            <a:off x="5614599" y="2529214"/>
            <a:ext cx="3126151" cy="300600"/>
            <a:chOff x="0" y="35626"/>
            <a:chExt cx="4065237" cy="459993"/>
          </a:xfrm>
        </p:grpSpPr>
        <p:grpSp>
          <p:nvGrpSpPr>
            <p:cNvPr id="21" name="Group 22"/>
            <p:cNvGrpSpPr/>
            <p:nvPr/>
          </p:nvGrpSpPr>
          <p:grpSpPr>
            <a:xfrm>
              <a:off x="0" y="35626"/>
              <a:ext cx="4065237" cy="459993"/>
              <a:chOff x="0" y="0"/>
              <a:chExt cx="4065237" cy="459993"/>
            </a:xfrm>
          </p:grpSpPr>
          <p:cxnSp>
            <p:nvCxnSpPr>
              <p:cNvPr id="25" name="Straight Connector 9"/>
              <p:cNvCxnSpPr/>
              <p:nvPr/>
            </p:nvCxnSpPr>
            <p:spPr>
              <a:xfrm>
                <a:off x="0" y="439387"/>
                <a:ext cx="87249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10"/>
              <p:cNvCxnSpPr/>
              <p:nvPr/>
            </p:nvCxnSpPr>
            <p:spPr>
              <a:xfrm flipV="1">
                <a:off x="872836" y="0"/>
                <a:ext cx="0" cy="44532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11"/>
              <p:cNvCxnSpPr/>
              <p:nvPr/>
            </p:nvCxnSpPr>
            <p:spPr>
              <a:xfrm>
                <a:off x="872836" y="5938"/>
                <a:ext cx="2384878" cy="891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18"/>
              <p:cNvCxnSpPr/>
              <p:nvPr/>
            </p:nvCxnSpPr>
            <p:spPr>
              <a:xfrm>
                <a:off x="3257715" y="14858"/>
                <a:ext cx="0" cy="44513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16"/>
              <p:cNvCxnSpPr/>
              <p:nvPr/>
            </p:nvCxnSpPr>
            <p:spPr>
              <a:xfrm>
                <a:off x="3257715" y="454245"/>
                <a:ext cx="807522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190315" y="64659"/>
              <a:ext cx="625600" cy="244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0.2A</a:t>
              </a:r>
              <a:endParaRPr lang="es-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3371561" y="58515"/>
              <a:ext cx="611576" cy="273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0.2A</a:t>
              </a:r>
              <a:endPara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1777792" y="35626"/>
              <a:ext cx="672400" cy="280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2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0.8</a:t>
              </a:r>
              <a:r>
                <a:rPr lang="en-US" sz="1200" dirty="0" smtClean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  <a:endParaRPr lang="es-E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0" name="CuadroTexto 37"/>
          <p:cNvSpPr txBox="1"/>
          <p:nvPr/>
        </p:nvSpPr>
        <p:spPr>
          <a:xfrm>
            <a:off x="3907235" y="3194938"/>
            <a:ext cx="1018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FF0000"/>
                </a:solidFill>
              </a:rPr>
              <a:t>L=1nH</a:t>
            </a:r>
          </a:p>
        </p:txBody>
      </p:sp>
      <p:sp>
        <p:nvSpPr>
          <p:cNvPr id="31" name="CuadroTexto 38"/>
          <p:cNvSpPr txBox="1"/>
          <p:nvPr/>
        </p:nvSpPr>
        <p:spPr>
          <a:xfrm>
            <a:off x="3907235" y="3903538"/>
            <a:ext cx="1018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FF0000"/>
                </a:solidFill>
              </a:rPr>
              <a:t>L=5nH</a:t>
            </a:r>
          </a:p>
        </p:txBody>
      </p:sp>
      <p:sp>
        <p:nvSpPr>
          <p:cNvPr id="32" name="CuadroTexto 39"/>
          <p:cNvSpPr txBox="1"/>
          <p:nvPr/>
        </p:nvSpPr>
        <p:spPr>
          <a:xfrm>
            <a:off x="3907235" y="4612138"/>
            <a:ext cx="1018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FF0000"/>
                </a:solidFill>
              </a:rPr>
              <a:t>L=10nH</a:t>
            </a:r>
          </a:p>
        </p:txBody>
      </p:sp>
      <p:sp>
        <p:nvSpPr>
          <p:cNvPr id="33" name="CuadroTexto 41"/>
          <p:cNvSpPr txBox="1"/>
          <p:nvPr/>
        </p:nvSpPr>
        <p:spPr>
          <a:xfrm>
            <a:off x="3907235" y="5320739"/>
            <a:ext cx="1018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FF0000"/>
                </a:solidFill>
              </a:rPr>
              <a:t>L=20nH</a:t>
            </a:r>
          </a:p>
        </p:txBody>
      </p:sp>
      <p:sp>
        <p:nvSpPr>
          <p:cNvPr id="6" name="CuadroTexto 5"/>
          <p:cNvSpPr txBox="1"/>
          <p:nvPr/>
        </p:nvSpPr>
        <p:spPr>
          <a:xfrm rot="1857479">
            <a:off x="1811739" y="3521512"/>
            <a:ext cx="106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RD53A</a:t>
            </a:r>
            <a:endParaRPr lang="en-US" dirty="0"/>
          </a:p>
        </p:txBody>
      </p:sp>
      <p:sp>
        <p:nvSpPr>
          <p:cNvPr id="34" name="CuadroTexto 33"/>
          <p:cNvSpPr txBox="1"/>
          <p:nvPr/>
        </p:nvSpPr>
        <p:spPr>
          <a:xfrm rot="1857479">
            <a:off x="6890500" y="3543422"/>
            <a:ext cx="106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RD53B</a:t>
            </a:r>
            <a:endParaRPr lang="en-US" dirty="0"/>
          </a:p>
        </p:txBody>
      </p:sp>
      <p:sp>
        <p:nvSpPr>
          <p:cNvPr id="35" name="TextShape 2"/>
          <p:cNvSpPr txBox="1"/>
          <p:nvPr/>
        </p:nvSpPr>
        <p:spPr>
          <a:xfrm>
            <a:off x="106626" y="936374"/>
            <a:ext cx="8983000" cy="12561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dirty="0" smtClean="0">
                <a:latin typeface="Arial"/>
              </a:rPr>
              <a:t>Load transient (</a:t>
            </a:r>
            <a:r>
              <a:rPr lang="en-US" sz="1600" spc="-1" dirty="0" err="1" smtClean="0">
                <a:latin typeface="Arial"/>
              </a:rPr>
              <a:t>Vout</a:t>
            </a:r>
            <a:r>
              <a:rPr lang="en-US" sz="1600" spc="-1" dirty="0" smtClean="0">
                <a:latin typeface="Arial"/>
              </a:rPr>
              <a:t>) comparison between RD53A and RD53B SLDO (1chip model)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dirty="0" smtClean="0">
                <a:latin typeface="Arial"/>
                <a:ea typeface="Arial"/>
              </a:rPr>
              <a:t>Effect of parasitic inductance on decoupling capacitors.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dirty="0" smtClean="0">
                <a:latin typeface="Arial"/>
                <a:ea typeface="Arial"/>
              </a:rPr>
              <a:t>Typical corners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spc="-1" dirty="0" smtClean="0">
                <a:latin typeface="Arial"/>
                <a:ea typeface="Arial"/>
              </a:rPr>
              <a:t>Very high inductance needed to make it unstable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spc="-1" dirty="0" smtClean="0">
                <a:latin typeface="Arial"/>
                <a:ea typeface="Arial"/>
              </a:rPr>
              <a:t>RD53B seems to be a bit slower, but more stable and robust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spc="-1" dirty="0">
              <a:latin typeface="Arial"/>
              <a:ea typeface="Arial"/>
            </a:endParaRPr>
          </a:p>
          <a:p>
            <a:r>
              <a:rPr lang="en-US" sz="1600" spc="-1" dirty="0" smtClean="0">
                <a:latin typeface="Arial"/>
              </a:rPr>
              <a:t>	</a:t>
            </a:r>
            <a:endParaRPr lang="en-US" sz="1600" b="0" strike="noStrike" spc="-1" dirty="0" smtClean="0">
              <a:latin typeface="Arial"/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25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109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98F10D4-1618-4146-83EA-338862414983}" type="datetime1">
              <a:rPr lang="en-GB" smtClean="0"/>
              <a:t>24/01/2020</a:t>
            </a:fld>
            <a:endParaRPr lang="es-ES"/>
          </a:p>
        </p:txBody>
      </p:sp>
      <p:sp>
        <p:nvSpPr>
          <p:cNvPr id="6147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Summary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36525" y="909520"/>
            <a:ext cx="891511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u="sng" dirty="0" smtClean="0">
                <a:solidFill>
                  <a:srgbClr val="000000"/>
                </a:solidFill>
                <a:latin typeface="+mn-lt"/>
              </a:rPr>
              <a:t>Start-up</a:t>
            </a:r>
            <a:r>
              <a:rPr lang="en-US" sz="1600" u="sng" dirty="0">
                <a:solidFill>
                  <a:srgbClr val="000000"/>
                </a:solidFill>
                <a:latin typeface="+mn-lt"/>
              </a:rPr>
              <a:t>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+mn-lt"/>
              </a:rPr>
              <a:t>HPM and LPM (</a:t>
            </a:r>
            <a:r>
              <a:rPr lang="en-US" sz="1600" dirty="0" err="1">
                <a:solidFill>
                  <a:srgbClr val="00B050"/>
                </a:solidFill>
                <a:latin typeface="+mn-lt"/>
              </a:rPr>
              <a:t>Iin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 = </a:t>
            </a:r>
            <a:r>
              <a:rPr lang="en-US" sz="1600" b="1" dirty="0">
                <a:solidFill>
                  <a:srgbClr val="00B050"/>
                </a:solidFill>
                <a:latin typeface="+mn-lt"/>
              </a:rPr>
              <a:t>1A and 0.15A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 per SLDO)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+mn-lt"/>
              </a:rPr>
              <a:t>Different loads (0-100%) and ramp-up times (1-100ms)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+mn-lt"/>
              </a:rPr>
              <a:t>Process and temperature corners (-40 to +40C)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+mn-lt"/>
              </a:rPr>
              <a:t>Check if </a:t>
            </a:r>
            <a:r>
              <a:rPr lang="en-US" sz="1600" dirty="0" err="1">
                <a:solidFill>
                  <a:srgbClr val="00B050"/>
                </a:solidFill>
                <a:latin typeface="+mn-lt"/>
              </a:rPr>
              <a:t>Vref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 and so </a:t>
            </a:r>
            <a:r>
              <a:rPr lang="en-US" sz="1600" dirty="0" err="1">
                <a:solidFill>
                  <a:srgbClr val="00B050"/>
                </a:solidFill>
                <a:latin typeface="+mn-lt"/>
              </a:rPr>
              <a:t>Vout</a:t>
            </a:r>
            <a:r>
              <a:rPr lang="en-US" sz="1600" dirty="0">
                <a:solidFill>
                  <a:srgbClr val="00B050"/>
                </a:solidFill>
                <a:latin typeface="+mn-lt"/>
              </a:rPr>
              <a:t> change depending on the start-up ramp speed (issue seen in RD53A</a:t>
            </a:r>
            <a:r>
              <a:rPr lang="en-US" sz="1600" dirty="0" smtClean="0">
                <a:solidFill>
                  <a:srgbClr val="00B050"/>
                </a:solidFill>
                <a:latin typeface="+mn-lt"/>
              </a:rPr>
              <a:t>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“</a:t>
            </a:r>
            <a:r>
              <a:rPr lang="en-US" sz="1600" u="sng" dirty="0" err="1">
                <a:solidFill>
                  <a:srgbClr val="000000"/>
                </a:solidFill>
                <a:latin typeface="+mn-lt"/>
              </a:rPr>
              <a:t>Undershunt</a:t>
            </a:r>
            <a:r>
              <a:rPr lang="en-US" sz="1600" u="sng" dirty="0">
                <a:solidFill>
                  <a:srgbClr val="000000"/>
                </a:solidFill>
                <a:latin typeface="+mn-lt"/>
              </a:rPr>
              <a:t>” protection: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+mn-lt"/>
              </a:rPr>
              <a:t>Current sharing during overload and recovery after it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Different overload and head-room cases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Could it be triggered by a strong transient in parallel chips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?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u="sng" dirty="0">
                <a:solidFill>
                  <a:srgbClr val="000000"/>
                </a:solidFill>
                <a:latin typeface="+mn-lt"/>
              </a:rPr>
              <a:t>Transient response to fast load changes of Vin and </a:t>
            </a:r>
            <a:r>
              <a:rPr lang="en-US" sz="1600" u="sng" dirty="0" err="1">
                <a:solidFill>
                  <a:srgbClr val="000000"/>
                </a:solidFill>
                <a:latin typeface="+mn-lt"/>
              </a:rPr>
              <a:t>Vout</a:t>
            </a:r>
            <a:r>
              <a:rPr lang="en-US" sz="1600" u="sng" dirty="0">
                <a:solidFill>
                  <a:srgbClr val="000000"/>
                </a:solidFill>
                <a:latin typeface="+mn-lt"/>
              </a:rPr>
              <a:t>, and stability: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Different working points (Vin, </a:t>
            </a:r>
            <a:r>
              <a:rPr lang="en-US" sz="16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Iin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, </a:t>
            </a:r>
            <a:r>
              <a:rPr lang="en-US" sz="16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Vofs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, </a:t>
            </a:r>
            <a:r>
              <a:rPr lang="en-US" sz="16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Rext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+mn-lt"/>
              </a:rPr>
              <a:t>Parasitic elements </a:t>
            </a:r>
            <a:r>
              <a:rPr lang="en-US" sz="1600" dirty="0" smtClean="0">
                <a:solidFill>
                  <a:srgbClr val="00B050"/>
                </a:solidFill>
                <a:latin typeface="+mn-lt"/>
              </a:rPr>
              <a:t>effects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u="sng" dirty="0">
                <a:solidFill>
                  <a:srgbClr val="000000"/>
                </a:solidFill>
                <a:latin typeface="+mn-lt"/>
              </a:rPr>
              <a:t>Common </a:t>
            </a:r>
            <a:r>
              <a:rPr lang="en-US" sz="1600" u="sng" dirty="0" err="1">
                <a:solidFill>
                  <a:srgbClr val="000000"/>
                </a:solidFill>
                <a:latin typeface="+mn-lt"/>
              </a:rPr>
              <a:t>Vofs</a:t>
            </a:r>
            <a:r>
              <a:rPr lang="en-US" sz="1600" u="sng" dirty="0">
                <a:solidFill>
                  <a:srgbClr val="000000"/>
                </a:solidFill>
                <a:latin typeface="+mn-lt"/>
              </a:rPr>
              <a:t> feature verification: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Reliability during start-up, “</a:t>
            </a:r>
            <a:r>
              <a:rPr lang="en-US" sz="16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undershunt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” condition, or chip failure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Comparison with/without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feature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Current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sharing analysis with </a:t>
            </a:r>
            <a:r>
              <a:rPr lang="en-US" sz="16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Vofs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and Slope mismatch (already done with </a:t>
            </a:r>
            <a:r>
              <a:rPr lang="en-US" sz="16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testchip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B model, shouldn’t have changed). Realistic possible mismatch values are needed to get good numbers.</a:t>
            </a:r>
            <a:endParaRPr lang="en-US" sz="1600" b="0" i="0" u="none" strike="noStrike" dirty="0">
              <a:solidFill>
                <a:schemeClr val="accent6">
                  <a:lumMod val="75000"/>
                </a:schemeClr>
              </a:solidFill>
              <a:effectLst/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 rot="20193500">
            <a:off x="6413241" y="4842587"/>
            <a:ext cx="66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TBD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 rot="20193500">
            <a:off x="6388573" y="3960252"/>
            <a:ext cx="1266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OK so far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 rot="20193500">
            <a:off x="6075775" y="1164004"/>
            <a:ext cx="1660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OK after some iterations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 rot="20193500">
            <a:off x="6297393" y="2637995"/>
            <a:ext cx="1660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OK so far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(oscillations)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26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829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4B62BFB-23F6-4524-9FB9-CAF97D1765A1}" type="datetime1">
              <a:rPr lang="en-GB" smtClean="0"/>
              <a:t>24/01/2020</a:t>
            </a:fld>
            <a:endParaRPr lang="es-ES"/>
          </a:p>
        </p:txBody>
      </p:sp>
      <p:sp>
        <p:nvSpPr>
          <p:cNvPr id="6147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1. Introduction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36525" y="909520"/>
            <a:ext cx="8915111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Main core of simulations with 4 or 8 SLDO (2 or </a:t>
            </a:r>
            <a:r>
              <a:rPr lang="en-US" sz="1600" b="1" dirty="0">
                <a:solidFill>
                  <a:srgbClr val="000000"/>
                </a:solidFill>
                <a:latin typeface="+mn-lt"/>
              </a:rPr>
              <a:t>4 chips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) in parallel using “RD53B_SLDO_LIB” with full “final” circuits of analog and digital chip parts.</a:t>
            </a:r>
            <a:endParaRPr lang="en-US" sz="20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Basic simulations connecting several </a:t>
            </a:r>
            <a:r>
              <a:rPr lang="en-US" sz="1600" b="1" dirty="0">
                <a:solidFill>
                  <a:srgbClr val="000000"/>
                </a:solidFill>
                <a:latin typeface="+mn-lt"/>
              </a:rPr>
              <a:t>modules in series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(No problems have been seen due to serializing, so I will prioritize parallel simulations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).</a:t>
            </a:r>
            <a:endParaRPr lang="en-US" sz="200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u="sng" dirty="0" smtClean="0">
                <a:solidFill>
                  <a:srgbClr val="000000"/>
                </a:solidFill>
                <a:latin typeface="+mn-lt"/>
              </a:rPr>
              <a:t>Start-up</a:t>
            </a:r>
            <a:r>
              <a:rPr lang="en-US" sz="1600" u="sng" dirty="0">
                <a:solidFill>
                  <a:srgbClr val="000000"/>
                </a:solidFill>
                <a:latin typeface="+mn-lt"/>
              </a:rPr>
              <a:t>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HPM and LPM (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Iin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= </a:t>
            </a:r>
            <a:r>
              <a:rPr lang="en-US" sz="1600" b="1" dirty="0">
                <a:solidFill>
                  <a:srgbClr val="000000"/>
                </a:solidFill>
                <a:latin typeface="+mn-lt"/>
              </a:rPr>
              <a:t>1A and 0.15A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per SLDO)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Different loads (0-100%) and ramp-up times (1-100ms)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Process and temperature corners (-40 to +40C)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Check if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Vref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and so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Vout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change depending on the start-up ramp speed (issue seen in RD53A)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“</a:t>
            </a:r>
            <a:r>
              <a:rPr lang="en-US" sz="1600" u="sng" dirty="0" err="1">
                <a:solidFill>
                  <a:srgbClr val="000000"/>
                </a:solidFill>
                <a:latin typeface="+mn-lt"/>
              </a:rPr>
              <a:t>Undershunt</a:t>
            </a:r>
            <a:r>
              <a:rPr lang="en-US" sz="1600" u="sng" dirty="0">
                <a:solidFill>
                  <a:srgbClr val="000000"/>
                </a:solidFill>
                <a:latin typeface="+mn-lt"/>
              </a:rPr>
              <a:t>” protection: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Current sharing during overload and recovery after it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Different overload and head-room cases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Could it be triggered by a strong transient in parallel chips?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u="sng" dirty="0">
                <a:solidFill>
                  <a:srgbClr val="000000"/>
                </a:solidFill>
                <a:latin typeface="+mn-lt"/>
              </a:rPr>
              <a:t>Transient response to fast load changes of Vin and </a:t>
            </a:r>
            <a:r>
              <a:rPr lang="en-US" sz="1600" u="sng" dirty="0" err="1">
                <a:solidFill>
                  <a:srgbClr val="000000"/>
                </a:solidFill>
                <a:latin typeface="+mn-lt"/>
              </a:rPr>
              <a:t>Vout</a:t>
            </a:r>
            <a:r>
              <a:rPr lang="en-US" sz="1600" u="sng" dirty="0">
                <a:solidFill>
                  <a:srgbClr val="000000"/>
                </a:solidFill>
                <a:latin typeface="+mn-lt"/>
              </a:rPr>
              <a:t>, and stability: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Different working points (Vin,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Iin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Vofs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Rext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Parasitic elements effects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u="sng" dirty="0">
                <a:solidFill>
                  <a:srgbClr val="000000"/>
                </a:solidFill>
                <a:latin typeface="+mn-lt"/>
              </a:rPr>
              <a:t>Common </a:t>
            </a:r>
            <a:r>
              <a:rPr lang="en-US" sz="1600" u="sng" dirty="0" err="1">
                <a:solidFill>
                  <a:srgbClr val="000000"/>
                </a:solidFill>
                <a:latin typeface="+mn-lt"/>
              </a:rPr>
              <a:t>Vofs</a:t>
            </a:r>
            <a:r>
              <a:rPr lang="en-US" sz="1600" u="sng" dirty="0">
                <a:solidFill>
                  <a:srgbClr val="000000"/>
                </a:solidFill>
                <a:latin typeface="+mn-lt"/>
              </a:rPr>
              <a:t> feature verification: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Reliability during start-up, “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undershunt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” condition, or chip failure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+mn-lt"/>
              </a:rPr>
              <a:t>Comparison with/without 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feature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Current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sharing analysis with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Vofs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and Slope mismatch (already done with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testchip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 B model, shouldn’t have changed). Realistic possible mismatch values are needed to get good numbers.</a:t>
            </a:r>
            <a:endParaRPr lang="en-US" sz="1600" b="0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3</a:t>
            </a:fld>
            <a:r>
              <a:rPr lang="es-ES" smtClean="0"/>
              <a:t>/25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326552" y="1100331"/>
            <a:ext cx="7706608" cy="415373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pPr algn="ctr"/>
            <a:r>
              <a:rPr lang="es-ES" sz="1996" b="1" spc="-1" dirty="0">
                <a:latin typeface="Arial"/>
              </a:rPr>
              <a:t>SYSTEM LEVEL </a:t>
            </a:r>
            <a:r>
              <a:rPr lang="es-ES" sz="1996" b="1" spc="-1" dirty="0" smtClean="0">
                <a:latin typeface="Arial"/>
              </a:rPr>
              <a:t>VERIFICATION MODEL CONFIG</a:t>
            </a:r>
            <a:endParaRPr lang="es-ES" sz="1996" b="1" spc="-1" dirty="0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352" y="1819110"/>
            <a:ext cx="8033159" cy="4506907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s-ES" spc="-1" dirty="0" err="1">
                <a:latin typeface="+mn-lt"/>
              </a:rPr>
              <a:t>Cells</a:t>
            </a:r>
            <a:r>
              <a:rPr lang="es-ES" sz="2000" spc="-1" dirty="0">
                <a:latin typeface="+mn-lt"/>
              </a:rPr>
              <a:t> </a:t>
            </a:r>
            <a:r>
              <a:rPr lang="es-ES" spc="-1" dirty="0" err="1">
                <a:latin typeface="+mn-lt"/>
              </a:rPr>
              <a:t>used</a:t>
            </a:r>
            <a:r>
              <a:rPr lang="es-ES" spc="-1" dirty="0">
                <a:latin typeface="+mn-lt"/>
              </a:rPr>
              <a:t>: </a:t>
            </a:r>
            <a:r>
              <a:rPr lang="es-ES" spc="-1" dirty="0" err="1">
                <a:latin typeface="+mn-lt"/>
              </a:rPr>
              <a:t>from</a:t>
            </a:r>
            <a:r>
              <a:rPr lang="es-ES" spc="-1" dirty="0">
                <a:latin typeface="+mn-lt"/>
              </a:rPr>
              <a:t> </a:t>
            </a:r>
            <a:r>
              <a:rPr lang="es-ES" spc="-1" dirty="0" err="1">
                <a:latin typeface="+mn-lt"/>
              </a:rPr>
              <a:t>library</a:t>
            </a:r>
            <a:r>
              <a:rPr lang="es-ES" spc="-1" dirty="0">
                <a:latin typeface="+mn-lt"/>
              </a:rPr>
              <a:t> “RD53B_SLDO_LIB”:</a:t>
            </a:r>
          </a:p>
          <a:p>
            <a:pPr marL="673886" lvl="1" indent="-259204">
              <a:buFont typeface="Arial" panose="020B0604020202020204" pitchFamily="34" charset="0"/>
              <a:buChar char="•"/>
            </a:pPr>
            <a:r>
              <a:rPr lang="es-ES" sz="2000" spc="-1" dirty="0">
                <a:latin typeface="+mn-lt"/>
              </a:rPr>
              <a:t>“</a:t>
            </a:r>
            <a:r>
              <a:rPr lang="es-ES" sz="2000" spc="-1" dirty="0" err="1">
                <a:latin typeface="+mn-lt"/>
              </a:rPr>
              <a:t>shuldoMasterAnalog</a:t>
            </a:r>
            <a:r>
              <a:rPr lang="es-ES" sz="2000" spc="-1" dirty="0">
                <a:latin typeface="+mn-lt"/>
              </a:rPr>
              <a:t>”</a:t>
            </a:r>
          </a:p>
          <a:p>
            <a:pPr marL="673886" lvl="1" indent="-259204">
              <a:buFont typeface="Arial" panose="020B0604020202020204" pitchFamily="34" charset="0"/>
              <a:buChar char="•"/>
            </a:pPr>
            <a:r>
              <a:rPr lang="es-ES" sz="2000" spc="-1" dirty="0">
                <a:latin typeface="+mn-lt"/>
              </a:rPr>
              <a:t>“</a:t>
            </a:r>
            <a:r>
              <a:rPr lang="es-ES" sz="2000" spc="-1" dirty="0" err="1">
                <a:latin typeface="+mn-lt"/>
              </a:rPr>
              <a:t>shuldoMasterDigital</a:t>
            </a:r>
            <a:r>
              <a:rPr lang="es-ES" sz="2000" spc="-1" dirty="0">
                <a:latin typeface="+mn-lt"/>
              </a:rPr>
              <a:t>”</a:t>
            </a:r>
          </a:p>
          <a:p>
            <a:pPr marL="673886" lvl="1" indent="-259204">
              <a:buFont typeface="Arial" panose="020B0604020202020204" pitchFamily="34" charset="0"/>
              <a:buChar char="•"/>
            </a:pPr>
            <a:r>
              <a:rPr lang="es-ES" sz="2000" spc="-1" dirty="0">
                <a:latin typeface="+mn-lt"/>
              </a:rPr>
              <a:t>“</a:t>
            </a:r>
            <a:r>
              <a:rPr lang="es-ES" sz="2000" spc="-1" dirty="0" err="1">
                <a:latin typeface="+mn-lt"/>
              </a:rPr>
              <a:t>shuldoPowerTransistors</a:t>
            </a:r>
            <a:r>
              <a:rPr lang="es-ES" sz="2000" spc="-1" dirty="0">
                <a:latin typeface="+mn-lt"/>
              </a:rPr>
              <a:t>” -&gt;&gt; </a:t>
            </a:r>
            <a:r>
              <a:rPr lang="es-ES" sz="2000" spc="-1" dirty="0" err="1">
                <a:latin typeface="+mn-lt"/>
              </a:rPr>
              <a:t>this</a:t>
            </a:r>
            <a:r>
              <a:rPr lang="es-ES" sz="2000" spc="-1" dirty="0">
                <a:latin typeface="+mn-lt"/>
              </a:rPr>
              <a:t> </a:t>
            </a:r>
            <a:r>
              <a:rPr lang="es-ES" sz="2000" spc="-1" dirty="0" err="1">
                <a:latin typeface="+mn-lt"/>
              </a:rPr>
              <a:t>is</a:t>
            </a:r>
            <a:r>
              <a:rPr lang="es-ES" sz="2000" spc="-1" dirty="0">
                <a:latin typeface="+mn-lt"/>
              </a:rPr>
              <a:t> 2 SLDO = 1 chip</a:t>
            </a:r>
          </a:p>
          <a:p>
            <a:pPr lvl="1"/>
            <a:endParaRPr lang="es-ES" sz="2000" spc="-1" dirty="0">
              <a:latin typeface="+mn-lt"/>
            </a:endParaRPr>
          </a:p>
          <a:p>
            <a:r>
              <a:rPr lang="es-ES" spc="-1" dirty="0">
                <a:latin typeface="+mn-lt"/>
              </a:rPr>
              <a:t>Default CONFIGURATION per SLDO:</a:t>
            </a:r>
          </a:p>
          <a:p>
            <a:r>
              <a:rPr lang="es-ES" spc="-1" dirty="0">
                <a:latin typeface="+mn-lt"/>
              </a:rPr>
              <a:t>	- </a:t>
            </a:r>
            <a:r>
              <a:rPr lang="es-ES" spc="-1" dirty="0" err="1">
                <a:latin typeface="+mn-lt"/>
              </a:rPr>
              <a:t>I_load</a:t>
            </a:r>
            <a:r>
              <a:rPr lang="es-ES" spc="-1" dirty="0">
                <a:latin typeface="+mn-lt"/>
              </a:rPr>
              <a:t> = 0.8A</a:t>
            </a:r>
          </a:p>
          <a:p>
            <a:r>
              <a:rPr lang="es-ES" spc="-1" dirty="0">
                <a:latin typeface="+mn-lt"/>
              </a:rPr>
              <a:t>	- </a:t>
            </a:r>
            <a:r>
              <a:rPr lang="es-ES" spc="-1" dirty="0" err="1">
                <a:latin typeface="+mn-lt"/>
              </a:rPr>
              <a:t>Iin</a:t>
            </a:r>
            <a:r>
              <a:rPr lang="es-ES" spc="-1" dirty="0">
                <a:latin typeface="+mn-lt"/>
              </a:rPr>
              <a:t> = 1A (25% of </a:t>
            </a:r>
            <a:r>
              <a:rPr lang="es-ES" spc="-1" dirty="0" err="1">
                <a:latin typeface="+mn-lt"/>
              </a:rPr>
              <a:t>headroom</a:t>
            </a:r>
            <a:r>
              <a:rPr lang="es-ES" spc="-1" dirty="0">
                <a:latin typeface="+mn-lt"/>
              </a:rPr>
              <a:t>)</a:t>
            </a:r>
          </a:p>
          <a:p>
            <a:r>
              <a:rPr lang="es-ES" spc="-1" dirty="0">
                <a:latin typeface="+mn-lt"/>
              </a:rPr>
              <a:t>	- </a:t>
            </a:r>
            <a:r>
              <a:rPr lang="es-ES" spc="-1" dirty="0" err="1">
                <a:latin typeface="+mn-lt"/>
              </a:rPr>
              <a:t>Vofs</a:t>
            </a:r>
            <a:r>
              <a:rPr lang="es-ES" spc="-1" dirty="0">
                <a:latin typeface="+mn-lt"/>
              </a:rPr>
              <a:t> = 1V -&gt;&gt; </a:t>
            </a:r>
            <a:r>
              <a:rPr lang="es-ES" spc="-1" dirty="0" err="1">
                <a:latin typeface="+mn-lt"/>
              </a:rPr>
              <a:t>Vin</a:t>
            </a:r>
            <a:r>
              <a:rPr lang="es-ES" spc="-1" dirty="0">
                <a:latin typeface="+mn-lt"/>
              </a:rPr>
              <a:t> = 1.5V (</a:t>
            </a:r>
            <a:r>
              <a:rPr lang="es-ES" spc="-1" dirty="0" err="1">
                <a:latin typeface="+mn-lt"/>
              </a:rPr>
              <a:t>Rslope</a:t>
            </a:r>
            <a:r>
              <a:rPr lang="es-ES" spc="-1" dirty="0">
                <a:latin typeface="+mn-lt"/>
              </a:rPr>
              <a:t> = 500</a:t>
            </a:r>
            <a:r>
              <a:rPr lang="es-ES" spc="-1" dirty="0">
                <a:latin typeface="+mn-lt"/>
                <a:ea typeface="Arial"/>
              </a:rPr>
              <a:t>Ω)</a:t>
            </a:r>
          </a:p>
          <a:p>
            <a:r>
              <a:rPr lang="es-ES" sz="2000" spc="-1" dirty="0">
                <a:latin typeface="+mn-lt"/>
                <a:ea typeface="Arial"/>
              </a:rPr>
              <a:t>	- </a:t>
            </a:r>
            <a:r>
              <a:rPr lang="es-ES" sz="2000" spc="-1" dirty="0" err="1">
                <a:latin typeface="+mn-lt"/>
                <a:ea typeface="Arial"/>
              </a:rPr>
              <a:t>All</a:t>
            </a:r>
            <a:r>
              <a:rPr lang="es-ES" sz="2000" spc="-1" dirty="0">
                <a:latin typeface="+mn-lt"/>
                <a:ea typeface="Arial"/>
              </a:rPr>
              <a:t> </a:t>
            </a:r>
            <a:r>
              <a:rPr lang="es-ES" sz="2000" spc="-1" dirty="0" err="1">
                <a:latin typeface="+mn-lt"/>
                <a:ea typeface="Arial"/>
              </a:rPr>
              <a:t>trimbits</a:t>
            </a:r>
            <a:r>
              <a:rPr lang="es-ES" sz="2000" spc="-1" dirty="0">
                <a:latin typeface="+mn-lt"/>
                <a:ea typeface="Arial"/>
              </a:rPr>
              <a:t> </a:t>
            </a:r>
            <a:r>
              <a:rPr lang="es-ES" sz="2000" spc="-1" dirty="0" err="1">
                <a:latin typeface="+mn-lt"/>
                <a:ea typeface="Arial"/>
              </a:rPr>
              <a:t>by</a:t>
            </a:r>
            <a:r>
              <a:rPr lang="es-ES" sz="2000" spc="-1" dirty="0">
                <a:latin typeface="+mn-lt"/>
                <a:ea typeface="Arial"/>
              </a:rPr>
              <a:t> default</a:t>
            </a:r>
          </a:p>
          <a:p>
            <a:r>
              <a:rPr lang="es-ES" spc="-1" dirty="0">
                <a:latin typeface="+mn-lt"/>
                <a:ea typeface="Arial"/>
              </a:rPr>
              <a:t>	- </a:t>
            </a:r>
            <a:r>
              <a:rPr lang="es-ES" sz="2000" spc="-1" dirty="0" err="1">
                <a:latin typeface="+mn-lt"/>
                <a:ea typeface="Arial"/>
              </a:rPr>
              <a:t>Undershunt</a:t>
            </a:r>
            <a:r>
              <a:rPr lang="es-ES" sz="2000" spc="-1" dirty="0">
                <a:latin typeface="+mn-lt"/>
                <a:ea typeface="Arial"/>
              </a:rPr>
              <a:t> </a:t>
            </a:r>
            <a:r>
              <a:rPr lang="es-ES" sz="2000" spc="-1" dirty="0" err="1">
                <a:latin typeface="+mn-lt"/>
                <a:ea typeface="Arial"/>
              </a:rPr>
              <a:t>protection</a:t>
            </a:r>
            <a:r>
              <a:rPr lang="es-ES" sz="2000" spc="-1" dirty="0">
                <a:latin typeface="+mn-lt"/>
                <a:ea typeface="Arial"/>
              </a:rPr>
              <a:t> </a:t>
            </a:r>
            <a:r>
              <a:rPr lang="es-ES" sz="2000" spc="-1" dirty="0" err="1" smtClean="0">
                <a:latin typeface="+mn-lt"/>
                <a:ea typeface="Arial"/>
              </a:rPr>
              <a:t>is</a:t>
            </a:r>
            <a:r>
              <a:rPr lang="es-ES" sz="2000" spc="-1" dirty="0" smtClean="0">
                <a:latin typeface="+mn-lt"/>
                <a:ea typeface="Arial"/>
              </a:rPr>
              <a:t> </a:t>
            </a:r>
            <a:r>
              <a:rPr lang="es-ES" sz="2000" spc="-1" dirty="0" err="1" smtClean="0">
                <a:latin typeface="+mn-lt"/>
                <a:ea typeface="Arial"/>
              </a:rPr>
              <a:t>disabled</a:t>
            </a:r>
            <a:r>
              <a:rPr lang="es-ES" sz="2000" spc="-1" dirty="0" smtClean="0">
                <a:latin typeface="+mn-lt"/>
                <a:ea typeface="Arial"/>
              </a:rPr>
              <a:t> </a:t>
            </a:r>
            <a:r>
              <a:rPr lang="es-ES" sz="2000" spc="-1" dirty="0" err="1">
                <a:latin typeface="+mn-lt"/>
                <a:ea typeface="Arial"/>
              </a:rPr>
              <a:t>by</a:t>
            </a:r>
            <a:r>
              <a:rPr lang="es-ES" sz="2000" spc="-1" dirty="0">
                <a:latin typeface="+mn-lt"/>
                <a:ea typeface="Arial"/>
              </a:rPr>
              <a:t> default</a:t>
            </a:r>
          </a:p>
          <a:p>
            <a:r>
              <a:rPr lang="es-ES" sz="2000" spc="-1" dirty="0">
                <a:latin typeface="+mn-lt"/>
                <a:ea typeface="Arial"/>
              </a:rPr>
              <a:t>	</a:t>
            </a:r>
          </a:p>
          <a:p>
            <a:r>
              <a:rPr lang="es-ES" sz="2000" spc="-1" dirty="0">
                <a:latin typeface="+mn-lt"/>
              </a:rPr>
              <a:t>	</a:t>
            </a:r>
            <a:endParaRPr lang="es-ES" spc="-1" dirty="0">
              <a:latin typeface="+mn-lt"/>
            </a:endParaRPr>
          </a:p>
        </p:txBody>
      </p:sp>
      <p:sp>
        <p:nvSpPr>
          <p:cNvPr id="4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1. Introduction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C1AD31-FEE2-4485-88CB-A55C0AD2B8F4}" type="datetime1">
              <a:rPr lang="en-GB" smtClean="0"/>
              <a:t>24/01/2020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4</a:t>
            </a:fld>
            <a:r>
              <a:rPr lang="es-ES" smtClean="0"/>
              <a:t>/25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48205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619849-9BCE-4F41-831D-7C3A7E8F8FF3}" type="datetime1">
              <a:rPr lang="en-GB" smtClean="0"/>
              <a:t>24/01/2020</a:t>
            </a:fld>
            <a:endParaRPr lang="es-ES"/>
          </a:p>
        </p:txBody>
      </p:sp>
      <p:sp>
        <p:nvSpPr>
          <p:cNvPr id="10" name="TextShape 1"/>
          <p:cNvSpPr txBox="1"/>
          <p:nvPr/>
        </p:nvSpPr>
        <p:spPr>
          <a:xfrm>
            <a:off x="0" y="6130"/>
            <a:ext cx="7884066" cy="42887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400" b="0" strike="noStrike" spc="-1" dirty="0">
                <a:latin typeface="Arial"/>
              </a:rPr>
              <a:t>1 chip </a:t>
            </a:r>
            <a:r>
              <a:rPr lang="es-ES" sz="2400" b="0" strike="noStrike" spc="-1" dirty="0" err="1">
                <a:latin typeface="Arial"/>
              </a:rPr>
              <a:t>model</a:t>
            </a:r>
            <a:r>
              <a:rPr lang="es-ES" sz="2400" b="0" strike="noStrike" spc="-1" dirty="0">
                <a:latin typeface="Arial"/>
              </a:rPr>
              <a:t>: 2 SLDO in </a:t>
            </a:r>
            <a:r>
              <a:rPr lang="es-ES" sz="2400" b="0" strike="noStrike" spc="-1" dirty="0" err="1">
                <a:latin typeface="Arial"/>
              </a:rPr>
              <a:t>parallel</a:t>
            </a:r>
            <a:endParaRPr lang="es-ES" sz="2400" b="0" strike="noStrike" spc="-1" dirty="0">
              <a:latin typeface="Arial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76" y="913338"/>
            <a:ext cx="8767302" cy="5205793"/>
          </a:xfrm>
          <a:prstGeom prst="rect">
            <a:avLst/>
          </a:prstGeom>
        </p:spPr>
      </p:pic>
      <p:sp>
        <p:nvSpPr>
          <p:cNvPr id="12" name="TextShape 1"/>
          <p:cNvSpPr txBox="1"/>
          <p:nvPr/>
        </p:nvSpPr>
        <p:spPr>
          <a:xfrm>
            <a:off x="141576" y="3650932"/>
            <a:ext cx="1727200" cy="428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0000" tIns="45000" rIns="90000" bIns="45000"/>
          <a:lstStyle/>
          <a:p>
            <a:r>
              <a:rPr lang="es-ES" sz="1800" b="0" strike="noStrike" spc="-1" dirty="0" err="1" smtClean="0">
                <a:latin typeface="Arial"/>
              </a:rPr>
              <a:t>Power</a:t>
            </a:r>
            <a:r>
              <a:rPr lang="es-ES" sz="1800" b="0" strike="noStrike" spc="-1" dirty="0" smtClean="0">
                <a:latin typeface="Arial"/>
              </a:rPr>
              <a:t> </a:t>
            </a:r>
            <a:r>
              <a:rPr lang="es-ES" sz="1800" b="0" strike="noStrike" spc="-1" dirty="0" err="1" smtClean="0">
                <a:latin typeface="Arial"/>
              </a:rPr>
              <a:t>supply</a:t>
            </a:r>
            <a:endParaRPr lang="es-ES" sz="1800" b="0" strike="noStrike" spc="-1" dirty="0">
              <a:latin typeface="Arial"/>
            </a:endParaRPr>
          </a:p>
        </p:txBody>
      </p:sp>
      <p:sp>
        <p:nvSpPr>
          <p:cNvPr id="13" name="TextShape 1"/>
          <p:cNvSpPr txBox="1"/>
          <p:nvPr/>
        </p:nvSpPr>
        <p:spPr>
          <a:xfrm>
            <a:off x="3670300" y="5927474"/>
            <a:ext cx="4596035" cy="4288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s-ES" spc="-1" dirty="0" smtClean="0">
                <a:latin typeface="Arial"/>
              </a:rPr>
              <a:t>Output </a:t>
            </a:r>
            <a:r>
              <a:rPr lang="es-ES" spc="-1" dirty="0" err="1" smtClean="0">
                <a:latin typeface="Arial"/>
              </a:rPr>
              <a:t>decoupling</a:t>
            </a:r>
            <a:r>
              <a:rPr lang="es-ES" spc="-1" dirty="0" smtClean="0">
                <a:latin typeface="Arial"/>
              </a:rPr>
              <a:t>, </a:t>
            </a:r>
            <a:r>
              <a:rPr lang="es-ES" spc="-1" dirty="0" err="1" smtClean="0">
                <a:latin typeface="Arial"/>
              </a:rPr>
              <a:t>loads</a:t>
            </a:r>
            <a:r>
              <a:rPr lang="es-ES" spc="-1" dirty="0" smtClean="0">
                <a:latin typeface="Arial"/>
              </a:rPr>
              <a:t> and </a:t>
            </a:r>
            <a:r>
              <a:rPr lang="es-ES" spc="-1" dirty="0" err="1" smtClean="0">
                <a:latin typeface="Arial"/>
              </a:rPr>
              <a:t>transients</a:t>
            </a:r>
            <a:endParaRPr lang="es-ES" sz="1800" b="0" strike="noStrike" spc="-1" dirty="0">
              <a:latin typeface="Arial"/>
            </a:endParaRPr>
          </a:p>
        </p:txBody>
      </p:sp>
      <p:sp>
        <p:nvSpPr>
          <p:cNvPr id="14" name="TextShape 1"/>
          <p:cNvSpPr txBox="1"/>
          <p:nvPr/>
        </p:nvSpPr>
        <p:spPr>
          <a:xfrm>
            <a:off x="6160654" y="725689"/>
            <a:ext cx="1788513" cy="4288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s-ES" spc="-1" dirty="0" smtClean="0">
                <a:latin typeface="Arial"/>
              </a:rPr>
              <a:t>Digital master</a:t>
            </a:r>
            <a:endParaRPr lang="es-ES" sz="1800" b="0" strike="noStrike" spc="-1" dirty="0">
              <a:latin typeface="Arial"/>
            </a:endParaRPr>
          </a:p>
        </p:txBody>
      </p:sp>
      <p:sp>
        <p:nvSpPr>
          <p:cNvPr id="15" name="TextShape 1"/>
          <p:cNvSpPr txBox="1"/>
          <p:nvPr/>
        </p:nvSpPr>
        <p:spPr>
          <a:xfrm>
            <a:off x="2099618" y="801511"/>
            <a:ext cx="1901168" cy="4288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s-ES" spc="-1" dirty="0" err="1" smtClean="0">
                <a:latin typeface="Arial"/>
              </a:rPr>
              <a:t>Analog</a:t>
            </a:r>
            <a:r>
              <a:rPr lang="es-ES" spc="-1" dirty="0" smtClean="0">
                <a:latin typeface="Arial"/>
              </a:rPr>
              <a:t> master</a:t>
            </a:r>
            <a:endParaRPr lang="es-ES" sz="1800" b="0" strike="noStrike" spc="-1" dirty="0">
              <a:latin typeface="Arial"/>
            </a:endParaRPr>
          </a:p>
        </p:txBody>
      </p:sp>
      <p:sp>
        <p:nvSpPr>
          <p:cNvPr id="16" name="TextShape 1"/>
          <p:cNvSpPr txBox="1"/>
          <p:nvPr/>
        </p:nvSpPr>
        <p:spPr>
          <a:xfrm>
            <a:off x="3837780" y="546834"/>
            <a:ext cx="1536653" cy="7459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pPr marL="171450" indent="-171450">
              <a:buFontTx/>
              <a:buChar char="-"/>
            </a:pPr>
            <a:r>
              <a:rPr lang="es-ES" sz="1100" spc="-1" dirty="0" err="1" smtClean="0">
                <a:latin typeface="Arial"/>
              </a:rPr>
              <a:t>BGs</a:t>
            </a:r>
            <a:r>
              <a:rPr lang="es-ES" sz="1100" spc="-1" dirty="0" smtClean="0">
                <a:latin typeface="Arial"/>
              </a:rPr>
              <a:t> </a:t>
            </a:r>
            <a:r>
              <a:rPr lang="es-ES" sz="1100" spc="-1" dirty="0" err="1" smtClean="0">
                <a:latin typeface="Arial"/>
              </a:rPr>
              <a:t>core</a:t>
            </a:r>
            <a:endParaRPr lang="es-ES" sz="1100" spc="-1" dirty="0" smtClean="0">
              <a:latin typeface="Arial"/>
            </a:endParaRPr>
          </a:p>
          <a:p>
            <a:pPr marL="171450" indent="-171450">
              <a:buFontTx/>
              <a:buChar char="-"/>
            </a:pPr>
            <a:r>
              <a:rPr lang="es-ES" sz="1100" spc="-1" dirty="0" err="1" smtClean="0">
                <a:latin typeface="Arial"/>
              </a:rPr>
              <a:t>Start</a:t>
            </a:r>
            <a:r>
              <a:rPr lang="es-ES" sz="1100" spc="-1" dirty="0" smtClean="0">
                <a:latin typeface="Arial"/>
              </a:rPr>
              <a:t>-up </a:t>
            </a:r>
            <a:r>
              <a:rPr lang="es-ES" sz="1100" spc="-1" dirty="0" err="1" smtClean="0">
                <a:latin typeface="Arial"/>
              </a:rPr>
              <a:t>circuit</a:t>
            </a:r>
            <a:endParaRPr lang="es-ES" sz="1100" spc="-1" dirty="0" smtClean="0">
              <a:latin typeface="Arial"/>
            </a:endParaRPr>
          </a:p>
          <a:p>
            <a:pPr marL="171450" indent="-171450">
              <a:buFontTx/>
              <a:buChar char="-"/>
            </a:pPr>
            <a:r>
              <a:rPr lang="es-ES" sz="1100" spc="-1" dirty="0" smtClean="0">
                <a:latin typeface="Arial"/>
              </a:rPr>
              <a:t>LPM </a:t>
            </a:r>
            <a:r>
              <a:rPr lang="es-ES" sz="1100" spc="-1" dirty="0" err="1" smtClean="0">
                <a:latin typeface="Arial"/>
              </a:rPr>
              <a:t>circuit</a:t>
            </a:r>
            <a:endParaRPr lang="es-ES" sz="1100" spc="-1" dirty="0" smtClean="0">
              <a:latin typeface="Arial"/>
            </a:endParaRPr>
          </a:p>
          <a:p>
            <a:pPr marL="171450" indent="-171450">
              <a:buFontTx/>
              <a:buChar char="-"/>
            </a:pPr>
            <a:r>
              <a:rPr lang="es-ES" sz="1100" spc="-1" dirty="0" err="1" smtClean="0">
                <a:latin typeface="Arial"/>
              </a:rPr>
              <a:t>SLDOa</a:t>
            </a:r>
            <a:r>
              <a:rPr lang="es-ES" sz="1100" spc="-1" dirty="0" smtClean="0">
                <a:latin typeface="Arial"/>
              </a:rPr>
              <a:t> control</a:t>
            </a:r>
          </a:p>
          <a:p>
            <a:pPr marL="171450" indent="-171450">
              <a:buFontTx/>
              <a:buChar char="-"/>
            </a:pPr>
            <a:endParaRPr lang="es-ES" sz="1100" b="0" strike="noStrike" spc="-1" dirty="0">
              <a:latin typeface="Arial"/>
            </a:endParaRPr>
          </a:p>
        </p:txBody>
      </p:sp>
      <p:sp>
        <p:nvSpPr>
          <p:cNvPr id="17" name="TextShape 1"/>
          <p:cNvSpPr txBox="1"/>
          <p:nvPr/>
        </p:nvSpPr>
        <p:spPr>
          <a:xfrm>
            <a:off x="7688425" y="546833"/>
            <a:ext cx="1445658" cy="7153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pPr marL="171450" indent="-171450">
              <a:buFontTx/>
              <a:buChar char="-"/>
            </a:pPr>
            <a:r>
              <a:rPr lang="es-ES" sz="1100" spc="-1" dirty="0" err="1" smtClean="0">
                <a:latin typeface="Arial"/>
              </a:rPr>
              <a:t>Vrefd</a:t>
            </a:r>
            <a:r>
              <a:rPr lang="es-ES" sz="1100" spc="-1" dirty="0" smtClean="0">
                <a:latin typeface="Arial"/>
              </a:rPr>
              <a:t> </a:t>
            </a:r>
            <a:r>
              <a:rPr lang="es-ES" sz="1100" spc="-1" dirty="0" err="1" smtClean="0">
                <a:latin typeface="Arial"/>
              </a:rPr>
              <a:t>generation</a:t>
            </a:r>
            <a:endParaRPr lang="es-ES" sz="1100" spc="-1" dirty="0" smtClean="0">
              <a:latin typeface="Arial"/>
            </a:endParaRPr>
          </a:p>
          <a:p>
            <a:pPr marL="171450" indent="-171450">
              <a:buFontTx/>
              <a:buChar char="-"/>
            </a:pPr>
            <a:r>
              <a:rPr lang="es-ES" sz="1100" spc="-1" dirty="0" smtClean="0">
                <a:latin typeface="Arial"/>
              </a:rPr>
              <a:t>OVP control</a:t>
            </a:r>
          </a:p>
          <a:p>
            <a:pPr marL="171450" indent="-171450">
              <a:buFontTx/>
              <a:buChar char="-"/>
            </a:pPr>
            <a:r>
              <a:rPr lang="es-ES" sz="1100" spc="-1" dirty="0" smtClean="0">
                <a:latin typeface="Arial"/>
              </a:rPr>
              <a:t>POR </a:t>
            </a:r>
            <a:r>
              <a:rPr lang="es-ES" sz="1100" spc="-1" dirty="0" err="1" smtClean="0">
                <a:latin typeface="Arial"/>
              </a:rPr>
              <a:t>circuit</a:t>
            </a:r>
            <a:endParaRPr lang="es-ES" sz="1100" spc="-1" dirty="0" smtClean="0">
              <a:latin typeface="Arial"/>
            </a:endParaRPr>
          </a:p>
          <a:p>
            <a:pPr marL="171450" indent="-171450">
              <a:buFontTx/>
              <a:buChar char="-"/>
            </a:pPr>
            <a:r>
              <a:rPr lang="es-ES" sz="1100" spc="-1" dirty="0" err="1" smtClean="0">
                <a:latin typeface="Arial"/>
              </a:rPr>
              <a:t>SLDOd</a:t>
            </a:r>
            <a:r>
              <a:rPr lang="es-ES" sz="1100" spc="-1" dirty="0" smtClean="0">
                <a:latin typeface="Arial"/>
              </a:rPr>
              <a:t> control</a:t>
            </a:r>
          </a:p>
          <a:p>
            <a:pPr marL="171450" indent="-171450">
              <a:buFontTx/>
              <a:buChar char="-"/>
            </a:pPr>
            <a:endParaRPr lang="es-ES" sz="1100" b="0" strike="noStrike" spc="-1" dirty="0">
              <a:latin typeface="Arial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AF567-23E3-4BB0-A899-CE7C7AD1E805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50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398F06-9A37-4B02-A2AC-78E75DFD282B}" type="datetime1">
              <a:rPr lang="en-GB" smtClean="0"/>
              <a:t>24/01/2020</a:t>
            </a:fld>
            <a:endParaRPr lang="es-ES"/>
          </a:p>
        </p:txBody>
      </p:sp>
      <p:sp>
        <p:nvSpPr>
          <p:cNvPr id="16" name="TextShape 1"/>
          <p:cNvSpPr txBox="1"/>
          <p:nvPr/>
        </p:nvSpPr>
        <p:spPr>
          <a:xfrm>
            <a:off x="404466" y="470467"/>
            <a:ext cx="8496000" cy="457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400" spc="-1" dirty="0">
                <a:latin typeface="Arial"/>
              </a:rPr>
              <a:t>4</a:t>
            </a:r>
            <a:r>
              <a:rPr lang="es-ES" sz="2400" b="0" strike="noStrike" spc="-1" dirty="0" smtClean="0">
                <a:latin typeface="Arial"/>
              </a:rPr>
              <a:t> </a:t>
            </a:r>
            <a:r>
              <a:rPr lang="es-ES" sz="2400" b="0" strike="noStrike" spc="-1" dirty="0">
                <a:latin typeface="Arial"/>
              </a:rPr>
              <a:t>chip </a:t>
            </a:r>
            <a:r>
              <a:rPr lang="es-ES" sz="2400" b="0" strike="noStrike" spc="-1" dirty="0" err="1">
                <a:latin typeface="Arial"/>
              </a:rPr>
              <a:t>model</a:t>
            </a:r>
            <a:r>
              <a:rPr lang="es-ES" sz="2400" b="0" strike="noStrike" spc="-1" dirty="0">
                <a:latin typeface="Arial"/>
              </a:rPr>
              <a:t>: </a:t>
            </a:r>
            <a:r>
              <a:rPr lang="es-ES" sz="2400" b="0" strike="noStrike" spc="-1" dirty="0" smtClean="0">
                <a:latin typeface="Arial"/>
              </a:rPr>
              <a:t>8 </a:t>
            </a:r>
            <a:r>
              <a:rPr lang="es-ES" sz="2400" b="0" strike="noStrike" spc="-1" dirty="0">
                <a:latin typeface="Arial"/>
              </a:rPr>
              <a:t>SLDO in </a:t>
            </a:r>
            <a:r>
              <a:rPr lang="es-ES" sz="2400" b="0" strike="noStrike" spc="-1" dirty="0" err="1">
                <a:latin typeface="Arial"/>
              </a:rPr>
              <a:t>parallel</a:t>
            </a:r>
            <a:endParaRPr lang="es-ES" sz="2400" b="0" strike="noStrike" spc="-1" dirty="0">
              <a:latin typeface="Arial"/>
            </a:endParaRPr>
          </a:p>
        </p:txBody>
      </p:sp>
      <p:sp>
        <p:nvSpPr>
          <p:cNvPr id="17" name="TextShape 1"/>
          <p:cNvSpPr txBox="1"/>
          <p:nvPr/>
        </p:nvSpPr>
        <p:spPr>
          <a:xfrm>
            <a:off x="7717377" y="2268705"/>
            <a:ext cx="917528" cy="375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s-ES" spc="-1" dirty="0" smtClean="0">
                <a:latin typeface="Arial"/>
              </a:rPr>
              <a:t>CHIP 4</a:t>
            </a:r>
            <a:endParaRPr lang="es-ES" sz="1800" b="0" strike="noStrike" spc="-1" dirty="0">
              <a:latin typeface="Arial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5" y="2700235"/>
            <a:ext cx="9133335" cy="1835056"/>
          </a:xfrm>
          <a:prstGeom prst="rect">
            <a:avLst/>
          </a:prstGeom>
        </p:spPr>
      </p:pic>
      <p:sp>
        <p:nvSpPr>
          <p:cNvPr id="19" name="TextShape 1"/>
          <p:cNvSpPr txBox="1"/>
          <p:nvPr/>
        </p:nvSpPr>
        <p:spPr>
          <a:xfrm>
            <a:off x="3599416" y="2274560"/>
            <a:ext cx="917528" cy="375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s-ES" spc="-1" dirty="0" smtClean="0">
                <a:latin typeface="Arial"/>
              </a:rPr>
              <a:t>CHIP 2</a:t>
            </a:r>
            <a:endParaRPr lang="es-ES" sz="1800" b="0" strike="noStrike" spc="-1" dirty="0">
              <a:latin typeface="Arial"/>
            </a:endParaRPr>
          </a:p>
        </p:txBody>
      </p:sp>
      <p:sp>
        <p:nvSpPr>
          <p:cNvPr id="20" name="TextShape 1"/>
          <p:cNvSpPr txBox="1"/>
          <p:nvPr/>
        </p:nvSpPr>
        <p:spPr>
          <a:xfrm>
            <a:off x="5701890" y="2268705"/>
            <a:ext cx="917528" cy="375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s-ES" spc="-1" dirty="0" smtClean="0">
                <a:latin typeface="Arial"/>
              </a:rPr>
              <a:t>CHIP 3</a:t>
            </a:r>
            <a:endParaRPr lang="es-ES" sz="1800" b="0" strike="noStrike" spc="-1" dirty="0">
              <a:latin typeface="Arial"/>
            </a:endParaRPr>
          </a:p>
        </p:txBody>
      </p:sp>
      <p:sp>
        <p:nvSpPr>
          <p:cNvPr id="21" name="TextShape 1"/>
          <p:cNvSpPr txBox="1"/>
          <p:nvPr/>
        </p:nvSpPr>
        <p:spPr>
          <a:xfrm>
            <a:off x="1505741" y="2268705"/>
            <a:ext cx="917528" cy="375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lIns="90000" tIns="45000" rIns="90000" bIns="45000"/>
          <a:lstStyle/>
          <a:p>
            <a:r>
              <a:rPr lang="es-ES" spc="-1" dirty="0" smtClean="0">
                <a:latin typeface="Arial"/>
              </a:rPr>
              <a:t>CHIP 1</a:t>
            </a:r>
            <a:endParaRPr lang="es-ES" sz="1800" b="0" strike="noStrike" spc="-1" dirty="0">
              <a:latin typeface="Arial"/>
            </a:endParaRPr>
          </a:p>
        </p:txBody>
      </p:sp>
      <p:cxnSp>
        <p:nvCxnSpPr>
          <p:cNvPr id="23" name="Conector recto de flecha 22"/>
          <p:cNvCxnSpPr/>
          <p:nvPr/>
        </p:nvCxnSpPr>
        <p:spPr>
          <a:xfrm flipH="1" flipV="1">
            <a:off x="281314" y="4180168"/>
            <a:ext cx="6470" cy="10424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AF567-23E3-4BB0-A899-CE7C7AD1E805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590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F2B74CB-9A02-4605-86F8-E3B462916AD6}" type="datetime1">
              <a:rPr lang="en-GB" smtClean="0"/>
              <a:t>24/01/2020</a:t>
            </a:fld>
            <a:endParaRPr lang="es-ES"/>
          </a:p>
        </p:txBody>
      </p:sp>
      <p:sp>
        <p:nvSpPr>
          <p:cNvPr id="17411" name="9 Título"/>
          <p:cNvSpPr txBox="1">
            <a:spLocks/>
          </p:cNvSpPr>
          <p:nvPr/>
        </p:nvSpPr>
        <p:spPr bwMode="auto">
          <a:xfrm>
            <a:off x="136525" y="107950"/>
            <a:ext cx="816451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lnSpc>
                <a:spcPct val="107000"/>
              </a:lnSpc>
            </a:pPr>
            <a:r>
              <a:rPr lang="en-US" sz="3200" b="1" u="sng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2. Start-up</a:t>
            </a:r>
            <a:endParaRPr lang="en-US" sz="3200" b="1" u="sng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Shape 2"/>
          <p:cNvSpPr txBox="1"/>
          <p:nvPr/>
        </p:nvSpPr>
        <p:spPr>
          <a:xfrm>
            <a:off x="106626" y="1097520"/>
            <a:ext cx="8983000" cy="460851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spc="-1" dirty="0" smtClean="0">
                <a:latin typeface="Arial"/>
              </a:rPr>
              <a:t>The start-up circuit</a:t>
            </a:r>
            <a:r>
              <a:rPr lang="en-US" sz="2000" spc="-1" dirty="0" smtClean="0">
                <a:latin typeface="Arial"/>
              </a:rPr>
              <a:t> allows the SLDO to start with low input currents, even before the Bandgaps are ON (this was an issue from RD53A). It is a quite sensitive circuit that has been adjusted during last weeks.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</a:rPr>
              <a:t>An “asymmetry” was detected between analog and digital SLDO: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spc="-1" dirty="0" smtClean="0">
                <a:latin typeface="Arial"/>
              </a:rPr>
              <a:t>No </a:t>
            </a:r>
            <a:r>
              <a:rPr lang="en-US" sz="2000" spc="-1" dirty="0" err="1" smtClean="0">
                <a:latin typeface="Arial"/>
              </a:rPr>
              <a:t>Vref</a:t>
            </a:r>
            <a:r>
              <a:rPr lang="en-US" sz="2000" spc="-1" dirty="0" smtClean="0">
                <a:latin typeface="Arial"/>
              </a:rPr>
              <a:t> start-up circuit was included on digital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strike="noStrike" spc="-1" dirty="0" smtClean="0">
                <a:latin typeface="Arial"/>
              </a:rPr>
              <a:t>Bias circuit of digital SLDO was also used to bias the OVP transistors</a:t>
            </a:r>
          </a:p>
          <a:p>
            <a:pPr marL="800052" lvl="1" indent="-342900">
              <a:buFont typeface="Arial" panose="020B0604020202020204" pitchFamily="34" charset="0"/>
              <a:buChar char="•"/>
            </a:pPr>
            <a:endParaRPr lang="en-US" sz="2000" spc="-1" dirty="0" smtClean="0">
              <a:latin typeface="Arial"/>
            </a:endParaRPr>
          </a:p>
          <a:p>
            <a:pPr marL="800052" lvl="1" indent="-342900"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</a:rPr>
              <a:t>Analog and Digital had different start-up timing and current sharing</a:t>
            </a:r>
            <a:endParaRPr lang="en-US" sz="2000" strike="noStrike" spc="-1" dirty="0" smtClean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strike="noStrike" spc="-1" dirty="0" smtClean="0"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pc="-1" dirty="0" smtClean="0">
                <a:latin typeface="Arial"/>
                <a:ea typeface="Arial"/>
              </a:rPr>
              <a:t>Several versions with small changes have been developed to solve this issue.</a:t>
            </a:r>
          </a:p>
          <a:p>
            <a:pPr marL="342852" indent="-342900">
              <a:buFont typeface="Arial" panose="020B0604020202020204" pitchFamily="34" charset="0"/>
              <a:buChar char="•"/>
            </a:pPr>
            <a:r>
              <a:rPr lang="en-US" sz="2000" b="1" spc="-1" dirty="0" smtClean="0">
                <a:latin typeface="Arial"/>
                <a:ea typeface="Arial"/>
              </a:rPr>
              <a:t>With the final version, it is able of starting with lower currents and more stable.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spc="-1" dirty="0">
              <a:latin typeface="Arial"/>
              <a:ea typeface="Arial"/>
            </a:endParaRPr>
          </a:p>
          <a:p>
            <a:r>
              <a:rPr lang="en-US" sz="2000" spc="-1" dirty="0" smtClean="0">
                <a:latin typeface="Arial"/>
              </a:rPr>
              <a:t>	</a:t>
            </a:r>
            <a:endParaRPr lang="en-US" sz="2000" b="0" strike="noStrike" spc="-1" dirty="0" smtClean="0">
              <a:latin typeface="Arial"/>
            </a:endParaRPr>
          </a:p>
        </p:txBody>
      </p:sp>
      <p:sp>
        <p:nvSpPr>
          <p:cNvPr id="12" name="Flecha doblada hacia arriba 11"/>
          <p:cNvSpPr/>
          <p:nvPr/>
        </p:nvSpPr>
        <p:spPr>
          <a:xfrm rot="5400000">
            <a:off x="593421" y="3153729"/>
            <a:ext cx="432048" cy="291901"/>
          </a:xfrm>
          <a:prstGeom prst="bentUpArrow">
            <a:avLst>
              <a:gd name="adj1" fmla="val 25000"/>
              <a:gd name="adj2" fmla="val 25000"/>
              <a:gd name="adj3" fmla="val 249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RD53B serial power meeting – 24 January 2020</a:t>
            </a:r>
            <a:endParaRPr lang="en-US" alt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D3A24-FAFE-4501-9ED0-458BEA9F9075}" type="slidenum">
              <a:rPr lang="es-ES" smtClean="0"/>
              <a:pPr>
                <a:defRPr/>
              </a:pPr>
              <a:t>7</a:t>
            </a:fld>
            <a:r>
              <a:rPr lang="es-ES" smtClean="0"/>
              <a:t>/25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F1AFE8-CFBD-48C5-AA91-7250B165CB3F}" type="datetime1">
              <a:rPr lang="en-GB" smtClean="0"/>
              <a:t>24/01/2020</a:t>
            </a:fld>
            <a:endParaRPr lang="es-ES"/>
          </a:p>
        </p:txBody>
      </p:sp>
      <p:sp>
        <p:nvSpPr>
          <p:cNvPr id="14" name="TextShape 3"/>
          <p:cNvSpPr txBox="1"/>
          <p:nvPr/>
        </p:nvSpPr>
        <p:spPr>
          <a:xfrm>
            <a:off x="311882" y="1661"/>
            <a:ext cx="3145694" cy="1003988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Only</a:t>
            </a:r>
            <a:r>
              <a:rPr lang="es-ES" sz="1600" spc="-1" dirty="0">
                <a:latin typeface="Arial"/>
              </a:rPr>
              <a:t> 1 </a:t>
            </a:r>
            <a:r>
              <a:rPr lang="es-ES" sz="1600" spc="-1" dirty="0" smtClean="0">
                <a:latin typeface="Arial"/>
              </a:rPr>
              <a:t>chip (2 SLDO)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 smtClean="0">
                <a:latin typeface="Arial"/>
              </a:rPr>
              <a:t>10ms </a:t>
            </a:r>
            <a:r>
              <a:rPr lang="es-ES" sz="1600" spc="-1" dirty="0" err="1">
                <a:latin typeface="Arial"/>
              </a:rPr>
              <a:t>start</a:t>
            </a:r>
            <a:r>
              <a:rPr lang="es-ES" sz="1600" spc="-1" dirty="0">
                <a:latin typeface="Arial"/>
              </a:rPr>
              <a:t>-up </a:t>
            </a:r>
            <a:r>
              <a:rPr lang="es-ES" sz="1600" spc="-1" dirty="0" err="1">
                <a:latin typeface="Arial"/>
              </a:rPr>
              <a:t>comparison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tt</a:t>
            </a:r>
            <a:r>
              <a:rPr lang="es-ES" sz="1600" spc="-1" dirty="0">
                <a:latin typeface="Arial"/>
              </a:rPr>
              <a:t>, </a:t>
            </a:r>
            <a:r>
              <a:rPr lang="es-ES" sz="1600" spc="-1" dirty="0" err="1">
                <a:latin typeface="Arial"/>
              </a:rPr>
              <a:t>room</a:t>
            </a:r>
            <a:r>
              <a:rPr lang="es-ES" sz="1600" spc="-1" dirty="0">
                <a:latin typeface="Arial"/>
              </a:rPr>
              <a:t> </a:t>
            </a:r>
            <a:r>
              <a:rPr lang="es-ES" sz="1600" spc="-1" dirty="0" err="1">
                <a:latin typeface="Arial"/>
              </a:rPr>
              <a:t>temperature</a:t>
            </a:r>
            <a:r>
              <a:rPr lang="es-ES" sz="1600" spc="-1" dirty="0">
                <a:latin typeface="Arial"/>
              </a:rPr>
              <a:t>  </a:t>
            </a:r>
          </a:p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R_load</a:t>
            </a:r>
            <a:r>
              <a:rPr lang="es-ES" sz="1600" spc="-1" dirty="0">
                <a:latin typeface="Arial"/>
              </a:rPr>
              <a:t> = </a:t>
            </a:r>
            <a:r>
              <a:rPr lang="es-ES" sz="1600" spc="-1" dirty="0" smtClean="0">
                <a:latin typeface="Arial"/>
              </a:rPr>
              <a:t>1k</a:t>
            </a:r>
            <a:r>
              <a:rPr lang="el-GR" sz="1600" spc="-1" dirty="0" smtClean="0">
                <a:latin typeface="Arial"/>
              </a:rPr>
              <a:t>Ω</a:t>
            </a:r>
            <a:endParaRPr lang="es-ES" sz="1600" spc="-1" dirty="0">
              <a:latin typeface="Arial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AF567-23E3-4BB0-A899-CE7C7AD1E805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  <p:pic>
        <p:nvPicPr>
          <p:cNvPr id="23" name="Imagen 2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172" y="2603956"/>
            <a:ext cx="4380828" cy="2609396"/>
          </a:xfrm>
          <a:prstGeom prst="rect">
            <a:avLst/>
          </a:prstGeom>
        </p:spPr>
      </p:pic>
      <p:pic>
        <p:nvPicPr>
          <p:cNvPr id="34" name="Imagen 3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5"/>
          <a:stretch/>
        </p:blipFill>
        <p:spPr bwMode="auto">
          <a:xfrm>
            <a:off x="223960" y="2603956"/>
            <a:ext cx="4360405" cy="26734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5" name="Cuadro de texto 2"/>
          <p:cNvSpPr txBox="1">
            <a:spLocks noChangeArrowheads="1"/>
          </p:cNvSpPr>
          <p:nvPr/>
        </p:nvSpPr>
        <p:spPr bwMode="auto">
          <a:xfrm>
            <a:off x="2441289" y="4259246"/>
            <a:ext cx="1378582" cy="3659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TESTCHIP A</a:t>
            </a:r>
          </a:p>
        </p:txBody>
      </p:sp>
      <p:sp>
        <p:nvSpPr>
          <p:cNvPr id="36" name="Cuadro de texto 2"/>
          <p:cNvSpPr txBox="1">
            <a:spLocks noChangeArrowheads="1"/>
          </p:cNvSpPr>
          <p:nvPr/>
        </p:nvSpPr>
        <p:spPr bwMode="auto">
          <a:xfrm>
            <a:off x="6953586" y="4262195"/>
            <a:ext cx="1378582" cy="3659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6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TESTCHIP B</a:t>
            </a:r>
          </a:p>
        </p:txBody>
      </p:sp>
      <p:sp>
        <p:nvSpPr>
          <p:cNvPr id="37" name="TextBox 3"/>
          <p:cNvSpPr txBox="1"/>
          <p:nvPr/>
        </p:nvSpPr>
        <p:spPr>
          <a:xfrm>
            <a:off x="790044" y="2450849"/>
            <a:ext cx="771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0.75A</a:t>
            </a:r>
            <a:endParaRPr lang="en-GB" sz="1600" dirty="0"/>
          </a:p>
        </p:txBody>
      </p:sp>
      <p:cxnSp>
        <p:nvCxnSpPr>
          <p:cNvPr id="38" name="Straight Connector 8"/>
          <p:cNvCxnSpPr/>
          <p:nvPr/>
        </p:nvCxnSpPr>
        <p:spPr>
          <a:xfrm>
            <a:off x="1440392" y="2643690"/>
            <a:ext cx="217714" cy="274425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"/>
          <p:cNvSpPr txBox="1"/>
          <p:nvPr/>
        </p:nvSpPr>
        <p:spPr>
          <a:xfrm>
            <a:off x="4849025" y="2515078"/>
            <a:ext cx="771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0.40A</a:t>
            </a:r>
            <a:endParaRPr lang="en-GB" sz="1600" dirty="0"/>
          </a:p>
        </p:txBody>
      </p:sp>
      <p:cxnSp>
        <p:nvCxnSpPr>
          <p:cNvPr id="40" name="Straight Connector 8"/>
          <p:cNvCxnSpPr/>
          <p:nvPr/>
        </p:nvCxnSpPr>
        <p:spPr>
          <a:xfrm>
            <a:off x="5414776" y="2853632"/>
            <a:ext cx="200892" cy="337205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3"/>
          <p:cNvSpPr txBox="1"/>
          <p:nvPr/>
        </p:nvSpPr>
        <p:spPr>
          <a:xfrm>
            <a:off x="3354336" y="3006386"/>
            <a:ext cx="771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Vout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2" name="TextBox 3"/>
          <p:cNvSpPr txBox="1"/>
          <p:nvPr/>
        </p:nvSpPr>
        <p:spPr>
          <a:xfrm>
            <a:off x="3427071" y="2444288"/>
            <a:ext cx="771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Vin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43" name="TextBox 3"/>
          <p:cNvSpPr txBox="1"/>
          <p:nvPr/>
        </p:nvSpPr>
        <p:spPr>
          <a:xfrm>
            <a:off x="3366971" y="3238443"/>
            <a:ext cx="771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B050"/>
                </a:solidFill>
              </a:rPr>
              <a:t>Vofs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44" name="TextBox 3"/>
          <p:cNvSpPr txBox="1"/>
          <p:nvPr/>
        </p:nvSpPr>
        <p:spPr>
          <a:xfrm>
            <a:off x="3363938" y="3747370"/>
            <a:ext cx="771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FF00FF"/>
                </a:solidFill>
              </a:rPr>
              <a:t>Vref</a:t>
            </a:r>
            <a:endParaRPr lang="en-GB" sz="1400" dirty="0">
              <a:solidFill>
                <a:srgbClr val="FF00FF"/>
              </a:solidFill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2159284" y="4625220"/>
            <a:ext cx="1966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Similar to RD53A</a:t>
            </a:r>
            <a:endParaRPr lang="en-US" sz="1400" dirty="0"/>
          </a:p>
        </p:txBody>
      </p:sp>
      <p:sp>
        <p:nvSpPr>
          <p:cNvPr id="46" name="CuadroTexto 45"/>
          <p:cNvSpPr txBox="1"/>
          <p:nvPr/>
        </p:nvSpPr>
        <p:spPr>
          <a:xfrm>
            <a:off x="6695788" y="4612983"/>
            <a:ext cx="1839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Improved from TC A</a:t>
            </a:r>
            <a:endParaRPr lang="en-US" sz="1400" dirty="0"/>
          </a:p>
        </p:txBody>
      </p:sp>
      <p:sp>
        <p:nvSpPr>
          <p:cNvPr id="50" name="TextBox 3"/>
          <p:cNvSpPr txBox="1"/>
          <p:nvPr/>
        </p:nvSpPr>
        <p:spPr>
          <a:xfrm>
            <a:off x="2699792" y="5398207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10 </a:t>
            </a:r>
            <a:r>
              <a:rPr lang="en-US" sz="1600" b="1" dirty="0" err="1" smtClean="0">
                <a:latin typeface="+mn-lt"/>
              </a:rPr>
              <a:t>ms</a:t>
            </a:r>
            <a:r>
              <a:rPr lang="en-US" sz="1600" b="1" dirty="0" smtClean="0">
                <a:latin typeface="+mn-lt"/>
              </a:rPr>
              <a:t> current 1A ramp-up simulation</a:t>
            </a:r>
            <a:endParaRPr lang="en-GB" sz="1600" b="1" dirty="0">
              <a:latin typeface="+mn-lt"/>
            </a:endParaRPr>
          </a:p>
        </p:txBody>
      </p:sp>
      <p:cxnSp>
        <p:nvCxnSpPr>
          <p:cNvPr id="51" name="Conector recto de flecha 50"/>
          <p:cNvCxnSpPr/>
          <p:nvPr/>
        </p:nvCxnSpPr>
        <p:spPr>
          <a:xfrm>
            <a:off x="223960" y="3118829"/>
            <a:ext cx="143414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/>
          <p:cNvSpPr txBox="1"/>
          <p:nvPr/>
        </p:nvSpPr>
        <p:spPr>
          <a:xfrm>
            <a:off x="350267" y="2887667"/>
            <a:ext cx="15349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BGs not working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8820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n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41" y="1524418"/>
            <a:ext cx="4463960" cy="4778816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t="550" b="-1"/>
          <a:stretch/>
        </p:blipFill>
        <p:spPr>
          <a:xfrm>
            <a:off x="0" y="1522417"/>
            <a:ext cx="4558552" cy="4759766"/>
          </a:xfrm>
          <a:prstGeom prst="rect">
            <a:avLst/>
          </a:prstGeom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F1AFE8-CFBD-48C5-AA91-7250B165CB3F}" type="datetime1">
              <a:rPr lang="en-GB" smtClean="0"/>
              <a:t>24/01/2020</a:t>
            </a:fld>
            <a:endParaRPr lang="es-ES"/>
          </a:p>
        </p:txBody>
      </p:sp>
      <p:sp>
        <p:nvSpPr>
          <p:cNvPr id="14" name="TextShape 3"/>
          <p:cNvSpPr txBox="1"/>
          <p:nvPr/>
        </p:nvSpPr>
        <p:spPr>
          <a:xfrm>
            <a:off x="311882" y="1661"/>
            <a:ext cx="3145694" cy="1003988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Only</a:t>
            </a:r>
            <a:r>
              <a:rPr lang="es-ES" sz="1600" spc="-1" dirty="0">
                <a:latin typeface="Arial"/>
              </a:rPr>
              <a:t> 1 </a:t>
            </a:r>
            <a:r>
              <a:rPr lang="es-ES" sz="1600" spc="-1" dirty="0" smtClean="0">
                <a:latin typeface="Arial"/>
              </a:rPr>
              <a:t>chip (2 SLDO)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>
                <a:latin typeface="Arial"/>
              </a:rPr>
              <a:t>100ms </a:t>
            </a:r>
            <a:r>
              <a:rPr lang="es-ES" sz="1600" spc="-1" dirty="0" err="1">
                <a:latin typeface="Arial"/>
              </a:rPr>
              <a:t>start</a:t>
            </a:r>
            <a:r>
              <a:rPr lang="es-ES" sz="1600" spc="-1" dirty="0">
                <a:latin typeface="Arial"/>
              </a:rPr>
              <a:t>-up </a:t>
            </a:r>
            <a:r>
              <a:rPr lang="es-ES" sz="1600" spc="-1" dirty="0" err="1">
                <a:latin typeface="Arial"/>
              </a:rPr>
              <a:t>comparison</a:t>
            </a:r>
            <a:endParaRPr lang="es-ES" sz="1600" spc="-1" dirty="0">
              <a:latin typeface="Arial"/>
            </a:endParaRPr>
          </a:p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tt</a:t>
            </a:r>
            <a:r>
              <a:rPr lang="es-ES" sz="1600" spc="-1" dirty="0">
                <a:latin typeface="Arial"/>
              </a:rPr>
              <a:t>, </a:t>
            </a:r>
            <a:r>
              <a:rPr lang="es-ES" sz="1600" spc="-1" dirty="0" err="1">
                <a:latin typeface="Arial"/>
              </a:rPr>
              <a:t>room</a:t>
            </a:r>
            <a:r>
              <a:rPr lang="es-ES" sz="1600" spc="-1" dirty="0">
                <a:latin typeface="Arial"/>
              </a:rPr>
              <a:t> </a:t>
            </a:r>
            <a:r>
              <a:rPr lang="es-ES" sz="1600" spc="-1" dirty="0" err="1">
                <a:latin typeface="Arial"/>
              </a:rPr>
              <a:t>temperature</a:t>
            </a:r>
            <a:r>
              <a:rPr lang="es-ES" sz="1600" spc="-1" dirty="0">
                <a:latin typeface="Arial"/>
              </a:rPr>
              <a:t>  </a:t>
            </a:r>
          </a:p>
          <a:p>
            <a:pPr marL="259204" indent="-259204">
              <a:buFontTx/>
              <a:buChar char="-"/>
            </a:pPr>
            <a:r>
              <a:rPr lang="es-ES" sz="1600" spc="-1" dirty="0" err="1">
                <a:latin typeface="Arial"/>
              </a:rPr>
              <a:t>R_load</a:t>
            </a:r>
            <a:r>
              <a:rPr lang="es-ES" sz="1600" spc="-1" dirty="0">
                <a:latin typeface="Arial"/>
              </a:rPr>
              <a:t> = 10</a:t>
            </a:r>
            <a:r>
              <a:rPr lang="el-GR" sz="1600" spc="-1" dirty="0">
                <a:latin typeface="Arial"/>
              </a:rPr>
              <a:t>Ω</a:t>
            </a:r>
            <a:endParaRPr lang="es-ES" sz="1600" spc="-1" dirty="0">
              <a:latin typeface="Arial"/>
            </a:endParaRPr>
          </a:p>
        </p:txBody>
      </p:sp>
      <p:sp>
        <p:nvSpPr>
          <p:cNvPr id="15" name="TextShape 4"/>
          <p:cNvSpPr txBox="1"/>
          <p:nvPr/>
        </p:nvSpPr>
        <p:spPr>
          <a:xfrm>
            <a:off x="3780592" y="1567452"/>
            <a:ext cx="522459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Vin</a:t>
            </a:r>
            <a:endParaRPr lang="es-ES" sz="1361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4" name="TextShape 5"/>
          <p:cNvSpPr txBox="1"/>
          <p:nvPr/>
        </p:nvSpPr>
        <p:spPr>
          <a:xfrm>
            <a:off x="3676593" y="2224610"/>
            <a:ext cx="783803" cy="51413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B0F0"/>
                </a:solidFill>
                <a:latin typeface="Arial"/>
              </a:rPr>
              <a:t>Vout_a</a:t>
            </a:r>
            <a:endParaRPr lang="es-ES" sz="1361" spc="-1" dirty="0">
              <a:solidFill>
                <a:srgbClr val="00B0F0"/>
              </a:solidFill>
              <a:latin typeface="Arial"/>
            </a:endParaRPr>
          </a:p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Vout_d</a:t>
            </a:r>
            <a:endParaRPr lang="es-ES" sz="1361" spc="-1" dirty="0">
              <a:solidFill>
                <a:srgbClr val="0B2DBD"/>
              </a:solidFill>
              <a:latin typeface="Arial"/>
            </a:endParaRPr>
          </a:p>
        </p:txBody>
      </p:sp>
      <p:sp>
        <p:nvSpPr>
          <p:cNvPr id="25" name="TextShape 4"/>
          <p:cNvSpPr txBox="1"/>
          <p:nvPr/>
        </p:nvSpPr>
        <p:spPr>
          <a:xfrm>
            <a:off x="3676593" y="3778879"/>
            <a:ext cx="522459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Iin</a:t>
            </a:r>
            <a:endParaRPr lang="es-ES" sz="1361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6" name="TextShape 4"/>
          <p:cNvSpPr txBox="1"/>
          <p:nvPr/>
        </p:nvSpPr>
        <p:spPr>
          <a:xfrm>
            <a:off x="3676593" y="4714213"/>
            <a:ext cx="671425" cy="213095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B0F0"/>
                </a:solidFill>
                <a:latin typeface="Arial"/>
              </a:rPr>
              <a:t>Iin_a</a:t>
            </a:r>
            <a:endParaRPr lang="es-ES" sz="1361" spc="-1" dirty="0">
              <a:solidFill>
                <a:srgbClr val="00B0F0"/>
              </a:solidFill>
              <a:latin typeface="Arial"/>
            </a:endParaRPr>
          </a:p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Iin_d</a:t>
            </a:r>
            <a:endParaRPr lang="es-ES" sz="1361" spc="-1" dirty="0">
              <a:solidFill>
                <a:srgbClr val="0B2DBD"/>
              </a:solidFill>
              <a:latin typeface="Arial"/>
            </a:endParaRPr>
          </a:p>
        </p:txBody>
      </p:sp>
      <p:sp>
        <p:nvSpPr>
          <p:cNvPr id="27" name="TextShape 1"/>
          <p:cNvSpPr txBox="1"/>
          <p:nvPr/>
        </p:nvSpPr>
        <p:spPr>
          <a:xfrm>
            <a:off x="1016000" y="1205020"/>
            <a:ext cx="3052494" cy="317361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b="1" spc="-1" dirty="0" smtClean="0">
                <a:latin typeface="Arial"/>
              </a:rPr>
              <a:t>1- </a:t>
            </a:r>
            <a:r>
              <a:rPr lang="es-ES" b="1" spc="-1" dirty="0" err="1" smtClean="0">
                <a:latin typeface="Arial"/>
              </a:rPr>
              <a:t>Initial</a:t>
            </a:r>
            <a:r>
              <a:rPr lang="es-ES" b="1" spc="-1" dirty="0" smtClean="0">
                <a:latin typeface="Arial"/>
              </a:rPr>
              <a:t> RD53B </a:t>
            </a:r>
            <a:r>
              <a:rPr lang="es-ES" b="1" spc="-1" dirty="0" err="1" smtClean="0">
                <a:latin typeface="Arial"/>
              </a:rPr>
              <a:t>version</a:t>
            </a:r>
            <a:endParaRPr lang="es-ES" b="1" spc="-1" dirty="0">
              <a:latin typeface="Arial"/>
            </a:endParaRPr>
          </a:p>
        </p:txBody>
      </p:sp>
      <p:sp>
        <p:nvSpPr>
          <p:cNvPr id="28" name="TextShape 2"/>
          <p:cNvSpPr txBox="1"/>
          <p:nvPr/>
        </p:nvSpPr>
        <p:spPr>
          <a:xfrm>
            <a:off x="6057900" y="1205020"/>
            <a:ext cx="2875498" cy="317397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b="1" spc="-1" dirty="0" smtClean="0">
                <a:latin typeface="Arial"/>
              </a:rPr>
              <a:t>2- BIAS </a:t>
            </a:r>
            <a:r>
              <a:rPr lang="es-ES" b="1" spc="-1" dirty="0" err="1" smtClean="0">
                <a:latin typeface="Arial"/>
              </a:rPr>
              <a:t>issue</a:t>
            </a:r>
            <a:r>
              <a:rPr lang="es-ES" b="1" spc="-1" dirty="0" smtClean="0">
                <a:latin typeface="Arial"/>
              </a:rPr>
              <a:t> </a:t>
            </a:r>
            <a:r>
              <a:rPr lang="es-ES" b="1" spc="-1" dirty="0" err="1" smtClean="0">
                <a:latin typeface="Arial"/>
              </a:rPr>
              <a:t>solved</a:t>
            </a:r>
            <a:endParaRPr lang="es-ES" b="1" spc="-1" dirty="0">
              <a:latin typeface="Arial"/>
            </a:endParaRPr>
          </a:p>
        </p:txBody>
      </p:sp>
      <p:sp>
        <p:nvSpPr>
          <p:cNvPr id="30" name="TextShape 4"/>
          <p:cNvSpPr txBox="1"/>
          <p:nvPr/>
        </p:nvSpPr>
        <p:spPr>
          <a:xfrm>
            <a:off x="8431061" y="1585615"/>
            <a:ext cx="522459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Vin</a:t>
            </a:r>
            <a:endParaRPr lang="es-ES" sz="1361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1" name="TextShape 5"/>
          <p:cNvSpPr txBox="1"/>
          <p:nvPr/>
        </p:nvSpPr>
        <p:spPr>
          <a:xfrm>
            <a:off x="8327062" y="2242774"/>
            <a:ext cx="783803" cy="51413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B0F0"/>
                </a:solidFill>
                <a:latin typeface="Arial"/>
              </a:rPr>
              <a:t>Vout_a</a:t>
            </a:r>
            <a:endParaRPr lang="es-ES" sz="1361" spc="-1" dirty="0">
              <a:solidFill>
                <a:srgbClr val="00B0F0"/>
              </a:solidFill>
              <a:latin typeface="Arial"/>
            </a:endParaRPr>
          </a:p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Vout_d</a:t>
            </a:r>
            <a:endParaRPr lang="es-ES" sz="1361" spc="-1" dirty="0">
              <a:solidFill>
                <a:srgbClr val="0B2DBD"/>
              </a:solidFill>
              <a:latin typeface="Arial"/>
            </a:endParaRPr>
          </a:p>
        </p:txBody>
      </p:sp>
      <p:sp>
        <p:nvSpPr>
          <p:cNvPr id="32" name="TextShape 4"/>
          <p:cNvSpPr txBox="1"/>
          <p:nvPr/>
        </p:nvSpPr>
        <p:spPr>
          <a:xfrm>
            <a:off x="8327062" y="3822443"/>
            <a:ext cx="522459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FF0000"/>
                </a:solidFill>
                <a:latin typeface="Arial"/>
              </a:rPr>
              <a:t>Iin</a:t>
            </a:r>
            <a:endParaRPr lang="es-ES" sz="1361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3" name="TextShape 4"/>
          <p:cNvSpPr txBox="1"/>
          <p:nvPr/>
        </p:nvSpPr>
        <p:spPr>
          <a:xfrm>
            <a:off x="8351087" y="4576919"/>
            <a:ext cx="671425" cy="350389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361" spc="-1" dirty="0" err="1">
                <a:solidFill>
                  <a:srgbClr val="00B0F0"/>
                </a:solidFill>
                <a:latin typeface="Arial"/>
              </a:rPr>
              <a:t>Iin_a</a:t>
            </a:r>
            <a:endParaRPr lang="es-ES" sz="1361" spc="-1" dirty="0">
              <a:solidFill>
                <a:srgbClr val="00B0F0"/>
              </a:solidFill>
              <a:latin typeface="Arial"/>
            </a:endParaRPr>
          </a:p>
          <a:p>
            <a:r>
              <a:rPr lang="es-ES" sz="1361" spc="-1" dirty="0" err="1">
                <a:solidFill>
                  <a:srgbClr val="0B2DBD"/>
                </a:solidFill>
                <a:latin typeface="Arial"/>
              </a:rPr>
              <a:t>Iin_d</a:t>
            </a:r>
            <a:endParaRPr lang="es-ES" sz="1361" spc="-1" dirty="0">
              <a:solidFill>
                <a:srgbClr val="0B2DBD"/>
              </a:solidFill>
              <a:latin typeface="Arial"/>
            </a:endParaRPr>
          </a:p>
        </p:txBody>
      </p:sp>
      <p:sp>
        <p:nvSpPr>
          <p:cNvPr id="5" name="Elipse 4"/>
          <p:cNvSpPr/>
          <p:nvPr/>
        </p:nvSpPr>
        <p:spPr>
          <a:xfrm>
            <a:off x="311881" y="4927308"/>
            <a:ext cx="1212119" cy="135487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Elipse 47"/>
          <p:cNvSpPr/>
          <p:nvPr/>
        </p:nvSpPr>
        <p:spPr>
          <a:xfrm>
            <a:off x="4954888" y="4752113"/>
            <a:ext cx="1212119" cy="135487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Shape 3"/>
          <p:cNvSpPr txBox="1"/>
          <p:nvPr/>
        </p:nvSpPr>
        <p:spPr>
          <a:xfrm>
            <a:off x="5184866" y="800932"/>
            <a:ext cx="4253357" cy="237613"/>
          </a:xfrm>
          <a:prstGeom prst="rect">
            <a:avLst/>
          </a:prstGeom>
          <a:noFill/>
          <a:ln>
            <a:noFill/>
          </a:ln>
        </p:spPr>
        <p:txBody>
          <a:bodyPr lIns="81629" tIns="40815" rIns="81629" bIns="40815"/>
          <a:lstStyle/>
          <a:p>
            <a:r>
              <a:rPr lang="es-ES" sz="1600" spc="-1" dirty="0" err="1" smtClean="0">
                <a:latin typeface="Arial"/>
              </a:rPr>
              <a:t>Current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sharing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during</a:t>
            </a:r>
            <a:r>
              <a:rPr lang="es-ES" sz="1600" spc="-1" dirty="0" smtClean="0">
                <a:latin typeface="Arial"/>
              </a:rPr>
              <a:t> </a:t>
            </a:r>
            <a:r>
              <a:rPr lang="es-ES" sz="1600" spc="-1" dirty="0" err="1" smtClean="0">
                <a:latin typeface="Arial"/>
              </a:rPr>
              <a:t>start</a:t>
            </a:r>
            <a:r>
              <a:rPr lang="es-ES" sz="1600" spc="-1" dirty="0" smtClean="0">
                <a:latin typeface="Arial"/>
              </a:rPr>
              <a:t>-up </a:t>
            </a:r>
            <a:r>
              <a:rPr lang="es-ES" sz="1600" spc="-1" dirty="0" err="1" smtClean="0">
                <a:latin typeface="Arial"/>
              </a:rPr>
              <a:t>improved</a:t>
            </a:r>
            <a:endParaRPr lang="es-ES" sz="1600" spc="-1" dirty="0">
              <a:latin typeface="Arial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RD53B serial power meeting – 24 January 2020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AF567-23E3-4BB0-A899-CE7C7AD1E805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20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31770</TotalTime>
  <Words>1885</Words>
  <Application>Microsoft Office PowerPoint</Application>
  <PresentationFormat>Presentación en pantalla (4:3)</PresentationFormat>
  <Paragraphs>379</Paragraphs>
  <Slides>26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Tema de Office</vt:lpstr>
      <vt:lpstr>Presentación de PowerPoint</vt:lpstr>
      <vt:lpstr>OUTLINE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 Royo</dc:creator>
  <cp:lastModifiedBy>Alvaro Po no</cp:lastModifiedBy>
  <cp:revision>2089</cp:revision>
  <cp:lastPrinted>2017-10-23T14:23:16Z</cp:lastPrinted>
  <dcterms:created xsi:type="dcterms:W3CDTF">2014-03-11T14:45:36Z</dcterms:created>
  <dcterms:modified xsi:type="dcterms:W3CDTF">2020-01-24T15:05:47Z</dcterms:modified>
</cp:coreProperties>
</file>