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rawings/drawing1.xml" ContentType="application/vnd.openxmlformats-officedocument.drawingml.chartshape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72" r:id="rId5"/>
    <p:sldId id="264" r:id="rId6"/>
    <p:sldId id="263" r:id="rId7"/>
    <p:sldId id="265" r:id="rId8"/>
    <p:sldId id="266" r:id="rId9"/>
    <p:sldId id="268" r:id="rId10"/>
    <p:sldId id="267" r:id="rId11"/>
    <p:sldId id="269" r:id="rId12"/>
    <p:sldId id="270" r:id="rId13"/>
    <p:sldId id="271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29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file:///\\cern.ch\dfs\Users\s\smartoiu\Documents\Book_cmos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\\cern.ch\dfs\Users\s\smartoiu\Documents\Book_cmos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\\cern.ch\dfs\Users\s\smartoiu\Documents\Book_cmos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\\cern.ch\dfs\Users\s\smartoiu\Documents\Book_cmos.xlsx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\\cern.ch\dfs\Users\s\smartoiu\Documents\Book_cmos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title>
      <c:tx>
        <c:rich>
          <a:bodyPr/>
          <a:lstStyle/>
          <a:p>
            <a:pPr>
              <a:defRPr/>
            </a:pPr>
            <a:r>
              <a:rPr lang="en-US" dirty="0"/>
              <a:t>ENC vs. Ts (W/L = 2.37m/0.4u</a:t>
            </a:r>
            <a:r>
              <a:rPr lang="en-US" dirty="0" smtClean="0"/>
              <a:t>;</a:t>
            </a:r>
          </a:p>
          <a:p>
            <a:pPr>
              <a:defRPr/>
            </a:pPr>
            <a:r>
              <a:rPr lang="en-US" dirty="0" smtClean="0"/>
              <a:t> </a:t>
            </a:r>
            <a:r>
              <a:rPr lang="en-US" dirty="0"/>
              <a:t>Id = </a:t>
            </a:r>
            <a:r>
              <a:rPr lang="en-US" dirty="0" smtClean="0"/>
              <a:t>2m; </a:t>
            </a:r>
            <a:r>
              <a:rPr lang="en-US" dirty="0" err="1" smtClean="0"/>
              <a:t>Cd</a:t>
            </a:r>
            <a:r>
              <a:rPr lang="en-US" dirty="0" smtClean="0"/>
              <a:t> = 20pF)</a:t>
            </a:r>
            <a:endParaRPr lang="en-US" dirty="0"/>
          </a:p>
        </c:rich>
      </c:tx>
      <c:layout>
        <c:manualLayout>
          <c:xMode val="edge"/>
          <c:yMode val="edge"/>
          <c:x val="0.14494517123728998"/>
          <c:y val="0"/>
        </c:manualLayout>
      </c:layout>
      <c:overlay val="1"/>
    </c:title>
    <c:plotArea>
      <c:layout>
        <c:manualLayout>
          <c:layoutTarget val="inner"/>
          <c:xMode val="edge"/>
          <c:yMode val="edge"/>
          <c:x val="0.14074637222071379"/>
          <c:y val="0.15926854537919602"/>
          <c:w val="0.7937433401625017"/>
          <c:h val="0.68741147488142929"/>
        </c:manualLayout>
      </c:layout>
      <c:scatterChart>
        <c:scatterStyle val="smoothMarker"/>
        <c:ser>
          <c:idx val="0"/>
          <c:order val="0"/>
          <c:tx>
            <c:strRef>
              <c:f>Sheet2!$J$6</c:f>
              <c:strCache>
                <c:ptCount val="1"/>
                <c:pt idx="0">
                  <c:v>ENCi</c:v>
                </c:pt>
              </c:strCache>
            </c:strRef>
          </c:tx>
          <c:marker>
            <c:symbol val="none"/>
          </c:marker>
          <c:xVal>
            <c:numRef>
              <c:f>Sheet2!$H$7:$H$25</c:f>
              <c:numCache>
                <c:formatCode>##0.0E+0</c:formatCode>
                <c:ptCount val="19"/>
                <c:pt idx="0">
                  <c:v>2.000000000000001E-8</c:v>
                </c:pt>
                <c:pt idx="1">
                  <c:v>3.0000000000000017E-8</c:v>
                </c:pt>
                <c:pt idx="2">
                  <c:v>4.0000000000000021E-8</c:v>
                </c:pt>
                <c:pt idx="3">
                  <c:v>5.0000000000000024E-8</c:v>
                </c:pt>
                <c:pt idx="4">
                  <c:v>6.0000000000000034E-8</c:v>
                </c:pt>
                <c:pt idx="5">
                  <c:v>7.0000000000000031E-8</c:v>
                </c:pt>
                <c:pt idx="6">
                  <c:v>8.0000000000000041E-8</c:v>
                </c:pt>
                <c:pt idx="7">
                  <c:v>9.0000000000000065E-8</c:v>
                </c:pt>
                <c:pt idx="8">
                  <c:v>1.0000000000000007E-7</c:v>
                </c:pt>
                <c:pt idx="9">
                  <c:v>1.1000000000000006E-7</c:v>
                </c:pt>
                <c:pt idx="10">
                  <c:v>1.2000000000000004E-7</c:v>
                </c:pt>
                <c:pt idx="11">
                  <c:v>1.3000000000000008E-7</c:v>
                </c:pt>
                <c:pt idx="12">
                  <c:v>1.4000000000000006E-7</c:v>
                </c:pt>
                <c:pt idx="13">
                  <c:v>1.5000000000000002E-7</c:v>
                </c:pt>
                <c:pt idx="14">
                  <c:v>1.6000000000000008E-7</c:v>
                </c:pt>
                <c:pt idx="15">
                  <c:v>1.7000000000000009E-7</c:v>
                </c:pt>
                <c:pt idx="16">
                  <c:v>1.800000000000001E-7</c:v>
                </c:pt>
                <c:pt idx="17">
                  <c:v>1.9000000000000009E-7</c:v>
                </c:pt>
                <c:pt idx="18">
                  <c:v>2.0000000000000004E-7</c:v>
                </c:pt>
              </c:numCache>
            </c:numRef>
          </c:xVal>
          <c:yVal>
            <c:numRef>
              <c:f>Sheet2!$J$7:$J$25</c:f>
              <c:numCache>
                <c:formatCode>0.0</c:formatCode>
                <c:ptCount val="19"/>
                <c:pt idx="0">
                  <c:v>109.39464109361118</c:v>
                </c:pt>
                <c:pt idx="1">
                  <c:v>133.98052563712389</c:v>
                </c:pt>
                <c:pt idx="2">
                  <c:v>154.70738508552205</c:v>
                </c:pt>
                <c:pt idx="3">
                  <c:v>172.96811483623225</c:v>
                </c:pt>
                <c:pt idx="4">
                  <c:v>189.47707644989674</c:v>
                </c:pt>
                <c:pt idx="5">
                  <c:v>204.65863346069725</c:v>
                </c:pt>
                <c:pt idx="6">
                  <c:v>218.78928218722237</c:v>
                </c:pt>
                <c:pt idx="7">
                  <c:v>232.06107762828313</c:v>
                </c:pt>
                <c:pt idx="8">
                  <c:v>244.61385385950652</c:v>
                </c:pt>
                <c:pt idx="9">
                  <c:v>256.55317431285084</c:v>
                </c:pt>
                <c:pt idx="10">
                  <c:v>267.96105127424761</c:v>
                </c:pt>
                <c:pt idx="11">
                  <c:v>278.90270480940131</c:v>
                </c:pt>
                <c:pt idx="12">
                  <c:v>289.43101509686204</c:v>
                </c:pt>
                <c:pt idx="13">
                  <c:v>299.58956298576231</c:v>
                </c:pt>
                <c:pt idx="14">
                  <c:v>309.4147701710441</c:v>
                </c:pt>
                <c:pt idx="15">
                  <c:v>318.93744488535691</c:v>
                </c:pt>
                <c:pt idx="16">
                  <c:v>328.1839232808336</c:v>
                </c:pt>
                <c:pt idx="17">
                  <c:v>337.17692870361111</c:v>
                </c:pt>
                <c:pt idx="18">
                  <c:v>345.93622967246426</c:v>
                </c:pt>
              </c:numCache>
            </c:numRef>
          </c:yVal>
          <c:smooth val="1"/>
        </c:ser>
        <c:ser>
          <c:idx val="1"/>
          <c:order val="1"/>
          <c:tx>
            <c:strRef>
              <c:f>Sheet2!$K$6</c:f>
              <c:strCache>
                <c:ptCount val="1"/>
                <c:pt idx="0">
                  <c:v>ENCw</c:v>
                </c:pt>
              </c:strCache>
            </c:strRef>
          </c:tx>
          <c:marker>
            <c:symbol val="none"/>
          </c:marker>
          <c:xVal>
            <c:numRef>
              <c:f>Sheet2!$H$7:$H$25</c:f>
              <c:numCache>
                <c:formatCode>##0.0E+0</c:formatCode>
                <c:ptCount val="19"/>
                <c:pt idx="0">
                  <c:v>2.000000000000001E-8</c:v>
                </c:pt>
                <c:pt idx="1">
                  <c:v>3.0000000000000017E-8</c:v>
                </c:pt>
                <c:pt idx="2">
                  <c:v>4.0000000000000021E-8</c:v>
                </c:pt>
                <c:pt idx="3">
                  <c:v>5.0000000000000024E-8</c:v>
                </c:pt>
                <c:pt idx="4">
                  <c:v>6.0000000000000034E-8</c:v>
                </c:pt>
                <c:pt idx="5">
                  <c:v>7.0000000000000031E-8</c:v>
                </c:pt>
                <c:pt idx="6">
                  <c:v>8.0000000000000041E-8</c:v>
                </c:pt>
                <c:pt idx="7">
                  <c:v>9.0000000000000065E-8</c:v>
                </c:pt>
                <c:pt idx="8">
                  <c:v>1.0000000000000007E-7</c:v>
                </c:pt>
                <c:pt idx="9">
                  <c:v>1.1000000000000006E-7</c:v>
                </c:pt>
                <c:pt idx="10">
                  <c:v>1.2000000000000004E-7</c:v>
                </c:pt>
                <c:pt idx="11">
                  <c:v>1.3000000000000008E-7</c:v>
                </c:pt>
                <c:pt idx="12">
                  <c:v>1.4000000000000006E-7</c:v>
                </c:pt>
                <c:pt idx="13">
                  <c:v>1.5000000000000002E-7</c:v>
                </c:pt>
                <c:pt idx="14">
                  <c:v>1.6000000000000008E-7</c:v>
                </c:pt>
                <c:pt idx="15">
                  <c:v>1.7000000000000009E-7</c:v>
                </c:pt>
                <c:pt idx="16">
                  <c:v>1.800000000000001E-7</c:v>
                </c:pt>
                <c:pt idx="17">
                  <c:v>1.9000000000000009E-7</c:v>
                </c:pt>
                <c:pt idx="18">
                  <c:v>2.0000000000000004E-7</c:v>
                </c:pt>
              </c:numCache>
            </c:numRef>
          </c:xVal>
          <c:yVal>
            <c:numRef>
              <c:f>Sheet2!$K$7:$K$25</c:f>
              <c:numCache>
                <c:formatCode>0.0</c:formatCode>
                <c:ptCount val="19"/>
                <c:pt idx="0">
                  <c:v>823.20562759170639</c:v>
                </c:pt>
                <c:pt idx="1">
                  <c:v>672.14458032909135</c:v>
                </c:pt>
                <c:pt idx="2">
                  <c:v>582.09428158102332</c:v>
                </c:pt>
                <c:pt idx="3">
                  <c:v>520.64095317162878</c:v>
                </c:pt>
                <c:pt idx="4">
                  <c:v>475.27799068848657</c:v>
                </c:pt>
                <c:pt idx="5">
                  <c:v>440.02191675891231</c:v>
                </c:pt>
                <c:pt idx="6">
                  <c:v>411.60281379585336</c:v>
                </c:pt>
                <c:pt idx="7">
                  <c:v>388.06285438734892</c:v>
                </c:pt>
                <c:pt idx="8">
                  <c:v>368.1487485510865</c:v>
                </c:pt>
                <c:pt idx="9">
                  <c:v>351.01605902104336</c:v>
                </c:pt>
                <c:pt idx="10">
                  <c:v>336.07229016454573</c:v>
                </c:pt>
                <c:pt idx="11">
                  <c:v>322.88781221457737</c:v>
                </c:pt>
                <c:pt idx="12">
                  <c:v>311.14248121092953</c:v>
                </c:pt>
                <c:pt idx="13">
                  <c:v>300.59219446478323</c:v>
                </c:pt>
                <c:pt idx="14">
                  <c:v>291.04714079051172</c:v>
                </c:pt>
                <c:pt idx="15">
                  <c:v>282.35720082665745</c:v>
                </c:pt>
                <c:pt idx="16">
                  <c:v>274.40187586390221</c:v>
                </c:pt>
                <c:pt idx="17">
                  <c:v>267.08317358153573</c:v>
                </c:pt>
                <c:pt idx="18">
                  <c:v>260.32047658581439</c:v>
                </c:pt>
              </c:numCache>
            </c:numRef>
          </c:yVal>
          <c:smooth val="1"/>
        </c:ser>
        <c:ser>
          <c:idx val="2"/>
          <c:order val="2"/>
          <c:tx>
            <c:strRef>
              <c:f>Sheet2!$L$6</c:f>
              <c:strCache>
                <c:ptCount val="1"/>
                <c:pt idx="0">
                  <c:v>ENCf</c:v>
                </c:pt>
              </c:strCache>
            </c:strRef>
          </c:tx>
          <c:marker>
            <c:symbol val="none"/>
          </c:marker>
          <c:xVal>
            <c:numRef>
              <c:f>Sheet2!$H$7:$H$25</c:f>
              <c:numCache>
                <c:formatCode>##0.0E+0</c:formatCode>
                <c:ptCount val="19"/>
                <c:pt idx="0">
                  <c:v>2.000000000000001E-8</c:v>
                </c:pt>
                <c:pt idx="1">
                  <c:v>3.0000000000000017E-8</c:v>
                </c:pt>
                <c:pt idx="2">
                  <c:v>4.0000000000000021E-8</c:v>
                </c:pt>
                <c:pt idx="3">
                  <c:v>5.0000000000000024E-8</c:v>
                </c:pt>
                <c:pt idx="4">
                  <c:v>6.0000000000000034E-8</c:v>
                </c:pt>
                <c:pt idx="5">
                  <c:v>7.0000000000000031E-8</c:v>
                </c:pt>
                <c:pt idx="6">
                  <c:v>8.0000000000000041E-8</c:v>
                </c:pt>
                <c:pt idx="7">
                  <c:v>9.0000000000000065E-8</c:v>
                </c:pt>
                <c:pt idx="8">
                  <c:v>1.0000000000000007E-7</c:v>
                </c:pt>
                <c:pt idx="9">
                  <c:v>1.1000000000000006E-7</c:v>
                </c:pt>
                <c:pt idx="10">
                  <c:v>1.2000000000000004E-7</c:v>
                </c:pt>
                <c:pt idx="11">
                  <c:v>1.3000000000000008E-7</c:v>
                </c:pt>
                <c:pt idx="12">
                  <c:v>1.4000000000000006E-7</c:v>
                </c:pt>
                <c:pt idx="13">
                  <c:v>1.5000000000000002E-7</c:v>
                </c:pt>
                <c:pt idx="14">
                  <c:v>1.6000000000000008E-7</c:v>
                </c:pt>
                <c:pt idx="15">
                  <c:v>1.7000000000000009E-7</c:v>
                </c:pt>
                <c:pt idx="16">
                  <c:v>1.800000000000001E-7</c:v>
                </c:pt>
                <c:pt idx="17">
                  <c:v>1.9000000000000009E-7</c:v>
                </c:pt>
                <c:pt idx="18">
                  <c:v>2.0000000000000004E-7</c:v>
                </c:pt>
              </c:numCache>
            </c:numRef>
          </c:xVal>
          <c:yVal>
            <c:numRef>
              <c:f>Sheet2!$L$7:$L$25</c:f>
              <c:numCache>
                <c:formatCode>0.0</c:formatCode>
                <c:ptCount val="19"/>
                <c:pt idx="0">
                  <c:v>81.774407998552959</c:v>
                </c:pt>
                <c:pt idx="1">
                  <c:v>81.774407998552959</c:v>
                </c:pt>
                <c:pt idx="2">
                  <c:v>81.774407998552959</c:v>
                </c:pt>
                <c:pt idx="3">
                  <c:v>81.774407998552959</c:v>
                </c:pt>
                <c:pt idx="4">
                  <c:v>81.774407998552959</c:v>
                </c:pt>
                <c:pt idx="5">
                  <c:v>81.774407998552959</c:v>
                </c:pt>
                <c:pt idx="6">
                  <c:v>81.774407998552959</c:v>
                </c:pt>
                <c:pt idx="7">
                  <c:v>81.774407998552959</c:v>
                </c:pt>
                <c:pt idx="8">
                  <c:v>81.774407998552959</c:v>
                </c:pt>
                <c:pt idx="9">
                  <c:v>81.774407998552959</c:v>
                </c:pt>
                <c:pt idx="10">
                  <c:v>81.774407998552959</c:v>
                </c:pt>
                <c:pt idx="11">
                  <c:v>81.774407998552959</c:v>
                </c:pt>
                <c:pt idx="12">
                  <c:v>81.774407998552959</c:v>
                </c:pt>
                <c:pt idx="13">
                  <c:v>81.774407998552959</c:v>
                </c:pt>
                <c:pt idx="14">
                  <c:v>81.774407998552959</c:v>
                </c:pt>
                <c:pt idx="15">
                  <c:v>81.774407998552959</c:v>
                </c:pt>
                <c:pt idx="16">
                  <c:v>81.774407998552959</c:v>
                </c:pt>
                <c:pt idx="17">
                  <c:v>81.774407998552959</c:v>
                </c:pt>
                <c:pt idx="18">
                  <c:v>81.774407998552959</c:v>
                </c:pt>
              </c:numCache>
            </c:numRef>
          </c:yVal>
          <c:smooth val="1"/>
        </c:ser>
        <c:ser>
          <c:idx val="3"/>
          <c:order val="3"/>
          <c:tx>
            <c:strRef>
              <c:f>Sheet2!$M$6</c:f>
              <c:strCache>
                <c:ptCount val="1"/>
                <c:pt idx="0">
                  <c:v>ENC</c:v>
                </c:pt>
              </c:strCache>
            </c:strRef>
          </c:tx>
          <c:marker>
            <c:symbol val="none"/>
          </c:marker>
          <c:xVal>
            <c:numRef>
              <c:f>Sheet2!$H$7:$H$25</c:f>
              <c:numCache>
                <c:formatCode>##0.0E+0</c:formatCode>
                <c:ptCount val="19"/>
                <c:pt idx="0">
                  <c:v>2.000000000000001E-8</c:v>
                </c:pt>
                <c:pt idx="1">
                  <c:v>3.0000000000000017E-8</c:v>
                </c:pt>
                <c:pt idx="2">
                  <c:v>4.0000000000000021E-8</c:v>
                </c:pt>
                <c:pt idx="3">
                  <c:v>5.0000000000000024E-8</c:v>
                </c:pt>
                <c:pt idx="4">
                  <c:v>6.0000000000000034E-8</c:v>
                </c:pt>
                <c:pt idx="5">
                  <c:v>7.0000000000000031E-8</c:v>
                </c:pt>
                <c:pt idx="6">
                  <c:v>8.0000000000000041E-8</c:v>
                </c:pt>
                <c:pt idx="7">
                  <c:v>9.0000000000000065E-8</c:v>
                </c:pt>
                <c:pt idx="8">
                  <c:v>1.0000000000000007E-7</c:v>
                </c:pt>
                <c:pt idx="9">
                  <c:v>1.1000000000000006E-7</c:v>
                </c:pt>
                <c:pt idx="10">
                  <c:v>1.2000000000000004E-7</c:v>
                </c:pt>
                <c:pt idx="11">
                  <c:v>1.3000000000000008E-7</c:v>
                </c:pt>
                <c:pt idx="12">
                  <c:v>1.4000000000000006E-7</c:v>
                </c:pt>
                <c:pt idx="13">
                  <c:v>1.5000000000000002E-7</c:v>
                </c:pt>
                <c:pt idx="14">
                  <c:v>1.6000000000000008E-7</c:v>
                </c:pt>
                <c:pt idx="15">
                  <c:v>1.7000000000000009E-7</c:v>
                </c:pt>
                <c:pt idx="16">
                  <c:v>1.800000000000001E-7</c:v>
                </c:pt>
                <c:pt idx="17">
                  <c:v>1.9000000000000009E-7</c:v>
                </c:pt>
                <c:pt idx="18">
                  <c:v>2.0000000000000004E-7</c:v>
                </c:pt>
              </c:numCache>
            </c:numRef>
          </c:xVal>
          <c:yVal>
            <c:numRef>
              <c:f>Sheet2!$M$7:$M$25</c:f>
              <c:numCache>
                <c:formatCode>0.0</c:formatCode>
                <c:ptCount val="19"/>
                <c:pt idx="0">
                  <c:v>834.4589544142774</c:v>
                </c:pt>
                <c:pt idx="1">
                  <c:v>690.2290720617932</c:v>
                </c:pt>
                <c:pt idx="2">
                  <c:v>607.82824996280112</c:v>
                </c:pt>
                <c:pt idx="3">
                  <c:v>554.6819130573632</c:v>
                </c:pt>
                <c:pt idx="4">
                  <c:v>518.1484196023365</c:v>
                </c:pt>
                <c:pt idx="5">
                  <c:v>492.12955335125025</c:v>
                </c:pt>
                <c:pt idx="6">
                  <c:v>473.25751988550343</c:v>
                </c:pt>
                <c:pt idx="7">
                  <c:v>459.49121483307005</c:v>
                </c:pt>
                <c:pt idx="8">
                  <c:v>449.50694362072431</c:v>
                </c:pt>
                <c:pt idx="9">
                  <c:v>442.40124179773557</c:v>
                </c:pt>
                <c:pt idx="10">
                  <c:v>437.53258509504911</c:v>
                </c:pt>
                <c:pt idx="11">
                  <c:v>434.43102079643211</c:v>
                </c:pt>
                <c:pt idx="12">
                  <c:v>432.74358449040869</c:v>
                </c:pt>
                <c:pt idx="13">
                  <c:v>432.19975407983276</c:v>
                </c:pt>
                <c:pt idx="14">
                  <c:v>432.58870993802623</c:v>
                </c:pt>
                <c:pt idx="15">
                  <c:v>433.74386037404525</c:v>
                </c:pt>
                <c:pt idx="16">
                  <c:v>435.53200890536419</c:v>
                </c:pt>
                <c:pt idx="17">
                  <c:v>437.84558541099705</c:v>
                </c:pt>
                <c:pt idx="18">
                  <c:v>440.59695792569801</c:v>
                </c:pt>
              </c:numCache>
            </c:numRef>
          </c:yVal>
          <c:smooth val="1"/>
        </c:ser>
        <c:axId val="42503168"/>
        <c:axId val="42509440"/>
      </c:scatterChart>
      <c:valAx>
        <c:axId val="42503168"/>
        <c:scaling>
          <c:orientation val="minMax"/>
          <c:max val="2.2000000000000049E-7"/>
          <c:min val="0"/>
        </c:scaling>
        <c:axPos val="b"/>
        <c:majorGridlines/>
        <c:min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ts</a:t>
                </a:r>
              </a:p>
            </c:rich>
          </c:tx>
          <c:layout/>
        </c:title>
        <c:numFmt formatCode="##0E+0" sourceLinked="0"/>
        <c:tickLblPos val="nextTo"/>
        <c:crossAx val="42509440"/>
        <c:crosses val="autoZero"/>
        <c:crossBetween val="midCat"/>
      </c:valAx>
      <c:valAx>
        <c:axId val="42509440"/>
        <c:scaling>
          <c:orientation val="minMax"/>
        </c:scaling>
        <c:axPos val="l"/>
        <c:majorGridlines/>
        <c:min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ENC</a:t>
                </a:r>
              </a:p>
            </c:rich>
          </c:tx>
          <c:layout/>
        </c:title>
        <c:numFmt formatCode="0.0" sourceLinked="1"/>
        <c:tickLblPos val="nextTo"/>
        <c:crossAx val="42503168"/>
        <c:crosses val="autoZero"/>
        <c:crossBetween val="midCat"/>
      </c:valAx>
    </c:plotArea>
    <c:legend>
      <c:legendPos val="r"/>
      <c:layout>
        <c:manualLayout>
          <c:xMode val="edge"/>
          <c:yMode val="edge"/>
          <c:x val="0.63972497735144296"/>
          <c:y val="0.15575102454298476"/>
          <c:w val="0.17520958117326738"/>
          <c:h val="0.23754243759420707"/>
        </c:manualLayout>
      </c:layout>
    </c:legend>
    <c:plotVisOnly val="1"/>
  </c:chart>
  <c:externalData r:id="rId1"/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title>
      <c:tx>
        <c:rich>
          <a:bodyPr/>
          <a:lstStyle/>
          <a:p>
            <a:pPr algn="ctr">
              <a:defRPr/>
            </a:pPr>
            <a:r>
              <a:rPr lang="en-US"/>
              <a:t>ENC vs. Cd (</a:t>
            </a:r>
            <a:r>
              <a:rPr lang="en-US" sz="1800" b="1" i="0" baseline="0"/>
              <a:t>W/L = 2.37m/0.4u; Id = 2mA)</a:t>
            </a:r>
            <a:endParaRPr lang="en-US"/>
          </a:p>
        </c:rich>
      </c:tx>
      <c:layout>
        <c:manualLayout>
          <c:xMode val="edge"/>
          <c:yMode val="edge"/>
          <c:x val="0.12964766992859802"/>
          <c:y val="0"/>
        </c:manualLayout>
      </c:layout>
      <c:overlay val="1"/>
    </c:title>
    <c:plotArea>
      <c:layout/>
      <c:scatterChart>
        <c:scatterStyle val="smoothMarker"/>
        <c:ser>
          <c:idx val="0"/>
          <c:order val="0"/>
          <c:tx>
            <c:strRef>
              <c:f>Sheet2!$J$29</c:f>
              <c:strCache>
                <c:ptCount val="1"/>
                <c:pt idx="0">
                  <c:v>ENCi</c:v>
                </c:pt>
              </c:strCache>
            </c:strRef>
          </c:tx>
          <c:marker>
            <c:symbol val="none"/>
          </c:marker>
          <c:xVal>
            <c:numRef>
              <c:f>Sheet2!$I$30:$I$48</c:f>
              <c:numCache>
                <c:formatCode>##0.0E+0</c:formatCode>
                <c:ptCount val="19"/>
                <c:pt idx="0">
                  <c:v>2.0000000000000012E-12</c:v>
                </c:pt>
                <c:pt idx="1">
                  <c:v>4.0000000000000023E-12</c:v>
                </c:pt>
                <c:pt idx="2">
                  <c:v>6.0000000000000043E-12</c:v>
                </c:pt>
                <c:pt idx="3">
                  <c:v>8.0000000000000047E-12</c:v>
                </c:pt>
                <c:pt idx="4">
                  <c:v>1.0000000000000009E-11</c:v>
                </c:pt>
                <c:pt idx="5">
                  <c:v>1.2000000000000005E-11</c:v>
                </c:pt>
                <c:pt idx="6">
                  <c:v>1.4000000000000008E-11</c:v>
                </c:pt>
                <c:pt idx="7">
                  <c:v>1.6000000000000009E-11</c:v>
                </c:pt>
                <c:pt idx="8">
                  <c:v>1.8000000000000006E-11</c:v>
                </c:pt>
                <c:pt idx="9">
                  <c:v>2.0000000000000008E-11</c:v>
                </c:pt>
                <c:pt idx="10">
                  <c:v>2.2000000000000011E-11</c:v>
                </c:pt>
                <c:pt idx="11">
                  <c:v>2.4000000000000011E-11</c:v>
                </c:pt>
                <c:pt idx="12">
                  <c:v>2.6000000000000017E-11</c:v>
                </c:pt>
                <c:pt idx="13">
                  <c:v>2.8000000000000016E-11</c:v>
                </c:pt>
                <c:pt idx="14">
                  <c:v>3.0000000000000019E-11</c:v>
                </c:pt>
                <c:pt idx="15">
                  <c:v>3.2000000000000019E-11</c:v>
                </c:pt>
                <c:pt idx="16">
                  <c:v>3.4000000000000018E-11</c:v>
                </c:pt>
                <c:pt idx="17">
                  <c:v>3.6000000000000018E-11</c:v>
                </c:pt>
                <c:pt idx="18">
                  <c:v>3.8000000000000024E-11</c:v>
                </c:pt>
              </c:numCache>
            </c:numRef>
          </c:xVal>
          <c:yVal>
            <c:numRef>
              <c:f>Sheet2!$J$30:$J$48</c:f>
              <c:numCache>
                <c:formatCode>0.0</c:formatCode>
                <c:ptCount val="19"/>
                <c:pt idx="0">
                  <c:v>172.96811483623222</c:v>
                </c:pt>
                <c:pt idx="1">
                  <c:v>172.96811483623222</c:v>
                </c:pt>
                <c:pt idx="2">
                  <c:v>172.96811483623222</c:v>
                </c:pt>
                <c:pt idx="3">
                  <c:v>172.96811483623222</c:v>
                </c:pt>
                <c:pt idx="4">
                  <c:v>172.96811483623222</c:v>
                </c:pt>
                <c:pt idx="5">
                  <c:v>172.96811483623222</c:v>
                </c:pt>
                <c:pt idx="6">
                  <c:v>172.96811483623222</c:v>
                </c:pt>
                <c:pt idx="7">
                  <c:v>172.96811483623222</c:v>
                </c:pt>
                <c:pt idx="8">
                  <c:v>172.96811483623222</c:v>
                </c:pt>
                <c:pt idx="9">
                  <c:v>172.96811483623222</c:v>
                </c:pt>
                <c:pt idx="10">
                  <c:v>172.96811483623222</c:v>
                </c:pt>
                <c:pt idx="11">
                  <c:v>172.96811483623222</c:v>
                </c:pt>
                <c:pt idx="12">
                  <c:v>172.96811483623222</c:v>
                </c:pt>
                <c:pt idx="13">
                  <c:v>172.96811483623222</c:v>
                </c:pt>
                <c:pt idx="14">
                  <c:v>172.96811483623222</c:v>
                </c:pt>
                <c:pt idx="15">
                  <c:v>172.96811483623222</c:v>
                </c:pt>
                <c:pt idx="16">
                  <c:v>172.96811483623222</c:v>
                </c:pt>
                <c:pt idx="17">
                  <c:v>172.96811483623222</c:v>
                </c:pt>
                <c:pt idx="18">
                  <c:v>172.96811483623222</c:v>
                </c:pt>
              </c:numCache>
            </c:numRef>
          </c:yVal>
          <c:smooth val="1"/>
        </c:ser>
        <c:ser>
          <c:idx val="1"/>
          <c:order val="1"/>
          <c:tx>
            <c:strRef>
              <c:f>Sheet2!$K$29</c:f>
              <c:strCache>
                <c:ptCount val="1"/>
                <c:pt idx="0">
                  <c:v>ENCw</c:v>
                </c:pt>
              </c:strCache>
            </c:strRef>
          </c:tx>
          <c:marker>
            <c:symbol val="none"/>
          </c:marker>
          <c:xVal>
            <c:numRef>
              <c:f>Sheet2!$I$30:$I$48</c:f>
              <c:numCache>
                <c:formatCode>##0.0E+0</c:formatCode>
                <c:ptCount val="19"/>
                <c:pt idx="0">
                  <c:v>2.0000000000000012E-12</c:v>
                </c:pt>
                <c:pt idx="1">
                  <c:v>4.0000000000000023E-12</c:v>
                </c:pt>
                <c:pt idx="2">
                  <c:v>6.0000000000000043E-12</c:v>
                </c:pt>
                <c:pt idx="3">
                  <c:v>8.0000000000000047E-12</c:v>
                </c:pt>
                <c:pt idx="4">
                  <c:v>1.0000000000000009E-11</c:v>
                </c:pt>
                <c:pt idx="5">
                  <c:v>1.2000000000000005E-11</c:v>
                </c:pt>
                <c:pt idx="6">
                  <c:v>1.4000000000000008E-11</c:v>
                </c:pt>
                <c:pt idx="7">
                  <c:v>1.6000000000000009E-11</c:v>
                </c:pt>
                <c:pt idx="8">
                  <c:v>1.8000000000000006E-11</c:v>
                </c:pt>
                <c:pt idx="9">
                  <c:v>2.0000000000000008E-11</c:v>
                </c:pt>
                <c:pt idx="10">
                  <c:v>2.2000000000000011E-11</c:v>
                </c:pt>
                <c:pt idx="11">
                  <c:v>2.4000000000000011E-11</c:v>
                </c:pt>
                <c:pt idx="12">
                  <c:v>2.6000000000000017E-11</c:v>
                </c:pt>
                <c:pt idx="13">
                  <c:v>2.8000000000000016E-11</c:v>
                </c:pt>
                <c:pt idx="14">
                  <c:v>3.0000000000000019E-11</c:v>
                </c:pt>
                <c:pt idx="15">
                  <c:v>3.2000000000000019E-11</c:v>
                </c:pt>
                <c:pt idx="16">
                  <c:v>3.4000000000000018E-11</c:v>
                </c:pt>
                <c:pt idx="17">
                  <c:v>3.6000000000000018E-11</c:v>
                </c:pt>
                <c:pt idx="18">
                  <c:v>3.8000000000000024E-11</c:v>
                </c:pt>
              </c:numCache>
            </c:numRef>
          </c:xVal>
          <c:yVal>
            <c:numRef>
              <c:f>Sheet2!$K$30:$K$48</c:f>
              <c:numCache>
                <c:formatCode>0.0</c:formatCode>
                <c:ptCount val="19"/>
                <c:pt idx="0">
                  <c:v>156.53002553833653</c:v>
                </c:pt>
                <c:pt idx="1">
                  <c:v>196.98679527536896</c:v>
                </c:pt>
                <c:pt idx="2">
                  <c:v>237.44356501240145</c:v>
                </c:pt>
                <c:pt idx="3">
                  <c:v>277.90033474943391</c:v>
                </c:pt>
                <c:pt idx="4">
                  <c:v>318.35710448646648</c:v>
                </c:pt>
                <c:pt idx="5">
                  <c:v>358.813874223499</c:v>
                </c:pt>
                <c:pt idx="6">
                  <c:v>399.2706439605314</c:v>
                </c:pt>
                <c:pt idx="7">
                  <c:v>439.72741369756386</c:v>
                </c:pt>
                <c:pt idx="8">
                  <c:v>480.18418343459632</c:v>
                </c:pt>
                <c:pt idx="9">
                  <c:v>520.64095317162878</c:v>
                </c:pt>
                <c:pt idx="10">
                  <c:v>561.09772290866135</c:v>
                </c:pt>
                <c:pt idx="11">
                  <c:v>601.55449264569381</c:v>
                </c:pt>
                <c:pt idx="12">
                  <c:v>642.01126238272604</c:v>
                </c:pt>
                <c:pt idx="13">
                  <c:v>682.46803211975862</c:v>
                </c:pt>
                <c:pt idx="14">
                  <c:v>722.92480185679119</c:v>
                </c:pt>
                <c:pt idx="15">
                  <c:v>763.38157159382376</c:v>
                </c:pt>
                <c:pt idx="16">
                  <c:v>803.83834133085622</c:v>
                </c:pt>
                <c:pt idx="17">
                  <c:v>844.29511106788868</c:v>
                </c:pt>
                <c:pt idx="18">
                  <c:v>884.75188080492092</c:v>
                </c:pt>
              </c:numCache>
            </c:numRef>
          </c:yVal>
          <c:smooth val="1"/>
        </c:ser>
        <c:ser>
          <c:idx val="2"/>
          <c:order val="2"/>
          <c:tx>
            <c:strRef>
              <c:f>Sheet2!$L$29</c:f>
              <c:strCache>
                <c:ptCount val="1"/>
                <c:pt idx="0">
                  <c:v>ENCf</c:v>
                </c:pt>
              </c:strCache>
            </c:strRef>
          </c:tx>
          <c:marker>
            <c:symbol val="none"/>
          </c:marker>
          <c:xVal>
            <c:numRef>
              <c:f>Sheet2!$I$30:$I$48</c:f>
              <c:numCache>
                <c:formatCode>##0.0E+0</c:formatCode>
                <c:ptCount val="19"/>
                <c:pt idx="0">
                  <c:v>2.0000000000000012E-12</c:v>
                </c:pt>
                <c:pt idx="1">
                  <c:v>4.0000000000000023E-12</c:v>
                </c:pt>
                <c:pt idx="2">
                  <c:v>6.0000000000000043E-12</c:v>
                </c:pt>
                <c:pt idx="3">
                  <c:v>8.0000000000000047E-12</c:v>
                </c:pt>
                <c:pt idx="4">
                  <c:v>1.0000000000000009E-11</c:v>
                </c:pt>
                <c:pt idx="5">
                  <c:v>1.2000000000000005E-11</c:v>
                </c:pt>
                <c:pt idx="6">
                  <c:v>1.4000000000000008E-11</c:v>
                </c:pt>
                <c:pt idx="7">
                  <c:v>1.6000000000000009E-11</c:v>
                </c:pt>
                <c:pt idx="8">
                  <c:v>1.8000000000000006E-11</c:v>
                </c:pt>
                <c:pt idx="9">
                  <c:v>2.0000000000000008E-11</c:v>
                </c:pt>
                <c:pt idx="10">
                  <c:v>2.2000000000000011E-11</c:v>
                </c:pt>
                <c:pt idx="11">
                  <c:v>2.4000000000000011E-11</c:v>
                </c:pt>
                <c:pt idx="12">
                  <c:v>2.6000000000000017E-11</c:v>
                </c:pt>
                <c:pt idx="13">
                  <c:v>2.8000000000000016E-11</c:v>
                </c:pt>
                <c:pt idx="14">
                  <c:v>3.0000000000000019E-11</c:v>
                </c:pt>
                <c:pt idx="15">
                  <c:v>3.2000000000000019E-11</c:v>
                </c:pt>
                <c:pt idx="16">
                  <c:v>3.4000000000000018E-11</c:v>
                </c:pt>
                <c:pt idx="17">
                  <c:v>3.6000000000000018E-11</c:v>
                </c:pt>
                <c:pt idx="18">
                  <c:v>3.8000000000000024E-11</c:v>
                </c:pt>
              </c:numCache>
            </c:numRef>
          </c:xVal>
          <c:yVal>
            <c:numRef>
              <c:f>Sheet2!$L$30:$L$48</c:f>
              <c:numCache>
                <c:formatCode>0.0</c:formatCode>
                <c:ptCount val="19"/>
                <c:pt idx="0">
                  <c:v>24.585369426704109</c:v>
                </c:pt>
                <c:pt idx="1">
                  <c:v>30.939707045798425</c:v>
                </c:pt>
                <c:pt idx="2">
                  <c:v>37.294044664892745</c:v>
                </c:pt>
                <c:pt idx="3">
                  <c:v>43.648382283987068</c:v>
                </c:pt>
                <c:pt idx="4">
                  <c:v>50.002719903081399</c:v>
                </c:pt>
                <c:pt idx="5">
                  <c:v>56.357057522175708</c:v>
                </c:pt>
                <c:pt idx="6">
                  <c:v>62.711395141270032</c:v>
                </c:pt>
                <c:pt idx="7">
                  <c:v>69.065732760364327</c:v>
                </c:pt>
                <c:pt idx="8">
                  <c:v>75.420070379458636</c:v>
                </c:pt>
                <c:pt idx="9">
                  <c:v>81.774407998552959</c:v>
                </c:pt>
                <c:pt idx="10">
                  <c:v>88.128745617647269</c:v>
                </c:pt>
                <c:pt idx="11">
                  <c:v>94.483083236741606</c:v>
                </c:pt>
                <c:pt idx="12">
                  <c:v>100.83742085583593</c:v>
                </c:pt>
                <c:pt idx="13">
                  <c:v>107.19175847493027</c:v>
                </c:pt>
                <c:pt idx="14">
                  <c:v>113.54609609402455</c:v>
                </c:pt>
                <c:pt idx="15">
                  <c:v>119.9004337131189</c:v>
                </c:pt>
                <c:pt idx="16">
                  <c:v>126.2547713322132</c:v>
                </c:pt>
                <c:pt idx="17">
                  <c:v>132.60910895130755</c:v>
                </c:pt>
                <c:pt idx="18">
                  <c:v>138.96344657040186</c:v>
                </c:pt>
              </c:numCache>
            </c:numRef>
          </c:yVal>
          <c:smooth val="1"/>
        </c:ser>
        <c:ser>
          <c:idx val="3"/>
          <c:order val="3"/>
          <c:tx>
            <c:strRef>
              <c:f>Sheet2!$M$29</c:f>
              <c:strCache>
                <c:ptCount val="1"/>
                <c:pt idx="0">
                  <c:v>ENC</c:v>
                </c:pt>
              </c:strCache>
            </c:strRef>
          </c:tx>
          <c:marker>
            <c:symbol val="none"/>
          </c:marker>
          <c:xVal>
            <c:numRef>
              <c:f>Sheet2!$I$30:$I$48</c:f>
              <c:numCache>
                <c:formatCode>##0.0E+0</c:formatCode>
                <c:ptCount val="19"/>
                <c:pt idx="0">
                  <c:v>2.0000000000000012E-12</c:v>
                </c:pt>
                <c:pt idx="1">
                  <c:v>4.0000000000000023E-12</c:v>
                </c:pt>
                <c:pt idx="2">
                  <c:v>6.0000000000000043E-12</c:v>
                </c:pt>
                <c:pt idx="3">
                  <c:v>8.0000000000000047E-12</c:v>
                </c:pt>
                <c:pt idx="4">
                  <c:v>1.0000000000000009E-11</c:v>
                </c:pt>
                <c:pt idx="5">
                  <c:v>1.2000000000000005E-11</c:v>
                </c:pt>
                <c:pt idx="6">
                  <c:v>1.4000000000000008E-11</c:v>
                </c:pt>
                <c:pt idx="7">
                  <c:v>1.6000000000000009E-11</c:v>
                </c:pt>
                <c:pt idx="8">
                  <c:v>1.8000000000000006E-11</c:v>
                </c:pt>
                <c:pt idx="9">
                  <c:v>2.0000000000000008E-11</c:v>
                </c:pt>
                <c:pt idx="10">
                  <c:v>2.2000000000000011E-11</c:v>
                </c:pt>
                <c:pt idx="11">
                  <c:v>2.4000000000000011E-11</c:v>
                </c:pt>
                <c:pt idx="12">
                  <c:v>2.6000000000000017E-11</c:v>
                </c:pt>
                <c:pt idx="13">
                  <c:v>2.8000000000000016E-11</c:v>
                </c:pt>
                <c:pt idx="14">
                  <c:v>3.0000000000000019E-11</c:v>
                </c:pt>
                <c:pt idx="15">
                  <c:v>3.2000000000000019E-11</c:v>
                </c:pt>
                <c:pt idx="16">
                  <c:v>3.4000000000000018E-11</c:v>
                </c:pt>
                <c:pt idx="17">
                  <c:v>3.6000000000000018E-11</c:v>
                </c:pt>
                <c:pt idx="18">
                  <c:v>3.8000000000000024E-11</c:v>
                </c:pt>
              </c:numCache>
            </c:numRef>
          </c:xVal>
          <c:yVal>
            <c:numRef>
              <c:f>Sheet2!$M$30:$M$48</c:f>
              <c:numCache>
                <c:formatCode>0.0</c:formatCode>
                <c:ptCount val="19"/>
                <c:pt idx="0">
                  <c:v>234.57207428609186</c:v>
                </c:pt>
                <c:pt idx="1">
                  <c:v>263.9678611780987</c:v>
                </c:pt>
                <c:pt idx="2">
                  <c:v>296.12203748330785</c:v>
                </c:pt>
                <c:pt idx="3">
                  <c:v>330.22983826398325</c:v>
                </c:pt>
                <c:pt idx="4">
                  <c:v>365.74511168942905</c:v>
                </c:pt>
                <c:pt idx="5">
                  <c:v>402.2952684507174</c:v>
                </c:pt>
                <c:pt idx="6">
                  <c:v>439.62226394851967</c:v>
                </c:pt>
                <c:pt idx="7">
                  <c:v>477.54396923097516</c:v>
                </c:pt>
                <c:pt idx="8">
                  <c:v>515.92926432486104</c:v>
                </c:pt>
                <c:pt idx="9">
                  <c:v>554.6819130573632</c:v>
                </c:pt>
                <c:pt idx="10">
                  <c:v>593.72998846902192</c:v>
                </c:pt>
                <c:pt idx="11">
                  <c:v>633.018822303207</c:v>
                </c:pt>
                <c:pt idx="12">
                  <c:v>672.50621946649574</c:v>
                </c:pt>
                <c:pt idx="13">
                  <c:v>712.15915124385219</c:v>
                </c:pt>
                <c:pt idx="14">
                  <c:v>751.95143049792387</c:v>
                </c:pt>
                <c:pt idx="15">
                  <c:v>791.86205023580328</c:v>
                </c:pt>
                <c:pt idx="16">
                  <c:v>831.87397785222947</c:v>
                </c:pt>
                <c:pt idx="17">
                  <c:v>871.97326742280234</c:v>
                </c:pt>
                <c:pt idx="18">
                  <c:v>912.14839736775855</c:v>
                </c:pt>
              </c:numCache>
            </c:numRef>
          </c:yVal>
          <c:smooth val="1"/>
        </c:ser>
        <c:axId val="47136128"/>
        <c:axId val="47138304"/>
      </c:scatterChart>
      <c:valAx>
        <c:axId val="47136128"/>
        <c:scaling>
          <c:orientation val="minMax"/>
        </c:scaling>
        <c:axPos val="b"/>
        <c:majorGridlines/>
        <c:min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Cd</a:t>
                </a:r>
              </a:p>
            </c:rich>
          </c:tx>
          <c:layout/>
        </c:title>
        <c:numFmt formatCode="##0.E+0" sourceLinked="0"/>
        <c:tickLblPos val="nextTo"/>
        <c:crossAx val="47138304"/>
        <c:crosses val="autoZero"/>
        <c:crossBetween val="midCat"/>
        <c:majorUnit val="1.0000000000000027E-11"/>
      </c:valAx>
      <c:valAx>
        <c:axId val="47138304"/>
        <c:scaling>
          <c:orientation val="minMax"/>
        </c:scaling>
        <c:axPos val="l"/>
        <c:majorGridlines/>
        <c:min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ENC</a:t>
                </a:r>
              </a:p>
            </c:rich>
          </c:tx>
          <c:layout/>
        </c:title>
        <c:numFmt formatCode="0.0" sourceLinked="1"/>
        <c:tickLblPos val="nextTo"/>
        <c:crossAx val="47136128"/>
        <c:crosses val="autoZero"/>
        <c:crossBetween val="midCat"/>
      </c:valAx>
    </c:plotArea>
    <c:legend>
      <c:legendPos val="r"/>
      <c:layout>
        <c:manualLayout>
          <c:xMode val="edge"/>
          <c:yMode val="edge"/>
          <c:x val="0.63993074142555773"/>
          <c:y val="0.34395098599063828"/>
          <c:w val="0.12436739504862328"/>
          <c:h val="0.23931061935467737"/>
        </c:manualLayout>
      </c:layout>
    </c:legend>
    <c:plotVisOnly val="1"/>
  </c:chart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plotArea>
      <c:layout>
        <c:manualLayout>
          <c:layoutTarget val="inner"/>
          <c:xMode val="edge"/>
          <c:yMode val="edge"/>
          <c:x val="0.16054607757363668"/>
          <c:y val="3.4426417628029074E-2"/>
          <c:w val="0.73533355205599304"/>
          <c:h val="0.85802038698651062"/>
        </c:manualLayout>
      </c:layout>
      <c:scatterChart>
        <c:scatterStyle val="smoothMarker"/>
        <c:ser>
          <c:idx val="0"/>
          <c:order val="0"/>
          <c:tx>
            <c:v>Cd = 10pF</c:v>
          </c:tx>
          <c:marker>
            <c:symbol val="none"/>
          </c:marker>
          <c:xVal>
            <c:numRef>
              <c:f>Sheet2!$H$117:$H$125</c:f>
              <c:numCache>
                <c:formatCode>##0.0E+0</c:formatCode>
                <c:ptCount val="9"/>
                <c:pt idx="0">
                  <c:v>2E-8</c:v>
                </c:pt>
                <c:pt idx="1">
                  <c:v>4.0000000000000001E-8</c:v>
                </c:pt>
                <c:pt idx="2">
                  <c:v>6.0000000000000008E-8</c:v>
                </c:pt>
                <c:pt idx="3">
                  <c:v>8.0000000000000002E-8</c:v>
                </c:pt>
                <c:pt idx="4">
                  <c:v>9.9999999999999995E-8</c:v>
                </c:pt>
                <c:pt idx="5">
                  <c:v>1.1999999999999999E-7</c:v>
                </c:pt>
                <c:pt idx="6">
                  <c:v>1.4000000000000001E-7</c:v>
                </c:pt>
                <c:pt idx="7">
                  <c:v>1.6E-7</c:v>
                </c:pt>
                <c:pt idx="8">
                  <c:v>1.8E-7</c:v>
                </c:pt>
              </c:numCache>
            </c:numRef>
          </c:xVal>
          <c:yVal>
            <c:numRef>
              <c:f>Sheet2!$M$117:$M$125</c:f>
              <c:numCache>
                <c:formatCode>0.0</c:formatCode>
                <c:ptCount val="9"/>
                <c:pt idx="0">
                  <c:v>470.47829283632598</c:v>
                </c:pt>
                <c:pt idx="1">
                  <c:v>360.38289257946872</c:v>
                </c:pt>
                <c:pt idx="2">
                  <c:v>327.66236078499861</c:v>
                </c:pt>
                <c:pt idx="3">
                  <c:v>319.51465245090947</c:v>
                </c:pt>
                <c:pt idx="4">
                  <c:v>322.04453481498734</c:v>
                </c:pt>
                <c:pt idx="5">
                  <c:v>329.82387889061692</c:v>
                </c:pt>
                <c:pt idx="6">
                  <c:v>340.33102709324891</c:v>
                </c:pt>
                <c:pt idx="7">
                  <c:v>352.27555629686509</c:v>
                </c:pt>
                <c:pt idx="8">
                  <c:v>364.9546394967511</c:v>
                </c:pt>
              </c:numCache>
            </c:numRef>
          </c:yVal>
          <c:smooth val="1"/>
        </c:ser>
        <c:ser>
          <c:idx val="1"/>
          <c:order val="1"/>
          <c:tx>
            <c:v>Cd = 20pF</c:v>
          </c:tx>
          <c:marker>
            <c:symbol val="none"/>
          </c:marker>
          <c:xVal>
            <c:numRef>
              <c:f>Sheet2!$H$127:$H$135</c:f>
              <c:numCache>
                <c:formatCode>##0.0E+0</c:formatCode>
                <c:ptCount val="9"/>
                <c:pt idx="0">
                  <c:v>2E-8</c:v>
                </c:pt>
                <c:pt idx="1">
                  <c:v>4.0000000000000001E-8</c:v>
                </c:pt>
                <c:pt idx="2">
                  <c:v>6.0000000000000008E-8</c:v>
                </c:pt>
                <c:pt idx="3">
                  <c:v>8.0000000000000002E-8</c:v>
                </c:pt>
                <c:pt idx="4">
                  <c:v>9.9999999999999995E-8</c:v>
                </c:pt>
                <c:pt idx="5">
                  <c:v>1.1999999999999999E-7</c:v>
                </c:pt>
                <c:pt idx="6">
                  <c:v>1.4000000000000001E-7</c:v>
                </c:pt>
                <c:pt idx="7">
                  <c:v>1.6E-7</c:v>
                </c:pt>
                <c:pt idx="8">
                  <c:v>1.8E-7</c:v>
                </c:pt>
              </c:numCache>
            </c:numRef>
          </c:xVal>
          <c:yVal>
            <c:numRef>
              <c:f>Sheet2!$M$127:$M$135</c:f>
              <c:numCache>
                <c:formatCode>0.0</c:formatCode>
                <c:ptCount val="9"/>
                <c:pt idx="0">
                  <c:v>756.28529166293288</c:v>
                </c:pt>
                <c:pt idx="1">
                  <c:v>554.32664498885549</c:v>
                </c:pt>
                <c:pt idx="2">
                  <c:v>476.47282188764109</c:v>
                </c:pt>
                <c:pt idx="3">
                  <c:v>439.18572844988626</c:v>
                </c:pt>
                <c:pt idx="4">
                  <c:v>420.93423657377718</c:v>
                </c:pt>
                <c:pt idx="5">
                  <c:v>413.16951200511249</c:v>
                </c:pt>
                <c:pt idx="6">
                  <c:v>411.70633868724065</c:v>
                </c:pt>
                <c:pt idx="7">
                  <c:v>414.23266884540334</c:v>
                </c:pt>
                <c:pt idx="8">
                  <c:v>419.36974839418235</c:v>
                </c:pt>
              </c:numCache>
            </c:numRef>
          </c:yVal>
          <c:smooth val="1"/>
        </c:ser>
        <c:ser>
          <c:idx val="2"/>
          <c:order val="2"/>
          <c:tx>
            <c:v>Cd = 40pF</c:v>
          </c:tx>
          <c:marker>
            <c:symbol val="none"/>
          </c:marker>
          <c:xVal>
            <c:numRef>
              <c:f>Sheet2!$H$137:$H$145</c:f>
              <c:numCache>
                <c:formatCode>##0.0E+0</c:formatCode>
                <c:ptCount val="9"/>
                <c:pt idx="0">
                  <c:v>2E-8</c:v>
                </c:pt>
                <c:pt idx="1">
                  <c:v>4.0000000000000001E-8</c:v>
                </c:pt>
                <c:pt idx="2">
                  <c:v>6.0000000000000008E-8</c:v>
                </c:pt>
                <c:pt idx="3">
                  <c:v>8.0000000000000002E-8</c:v>
                </c:pt>
                <c:pt idx="4">
                  <c:v>9.9999999999999995E-8</c:v>
                </c:pt>
                <c:pt idx="5">
                  <c:v>1.1999999999999999E-7</c:v>
                </c:pt>
                <c:pt idx="6">
                  <c:v>1.4000000000000001E-7</c:v>
                </c:pt>
                <c:pt idx="7">
                  <c:v>1.6E-7</c:v>
                </c:pt>
                <c:pt idx="8">
                  <c:v>1.8E-7</c:v>
                </c:pt>
              </c:numCache>
            </c:numRef>
          </c:xVal>
          <c:yVal>
            <c:numRef>
              <c:f>Sheet2!$M$137:$M$145</c:f>
              <c:numCache>
                <c:formatCode>0.0</c:formatCode>
                <c:ptCount val="9"/>
                <c:pt idx="0">
                  <c:v>1334.3199311852763</c:v>
                </c:pt>
                <c:pt idx="1">
                  <c:v>958.49582671496955</c:v>
                </c:pt>
                <c:pt idx="2">
                  <c:v>799.66278216961973</c:v>
                </c:pt>
                <c:pt idx="3">
                  <c:v>711.20834965281369</c:v>
                </c:pt>
                <c:pt idx="4">
                  <c:v>656.06268181710527</c:v>
                </c:pt>
                <c:pt idx="5">
                  <c:v>619.7912999909737</c:v>
                </c:pt>
                <c:pt idx="6">
                  <c:v>595.40361210679737</c:v>
                </c:pt>
                <c:pt idx="7">
                  <c:v>579.02539884603686</c:v>
                </c:pt>
                <c:pt idx="8">
                  <c:v>568.30378671703022</c:v>
                </c:pt>
              </c:numCache>
            </c:numRef>
          </c:yVal>
          <c:smooth val="1"/>
        </c:ser>
        <c:axId val="134298240"/>
        <c:axId val="137850240"/>
      </c:scatterChart>
      <c:valAx>
        <c:axId val="134298240"/>
        <c:scaling>
          <c:orientation val="minMax"/>
        </c:scaling>
        <c:axPos val="b"/>
        <c:majorGridlines/>
        <c:min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Ts</a:t>
                </a:r>
              </a:p>
            </c:rich>
          </c:tx>
          <c:layout/>
        </c:title>
        <c:numFmt formatCode="##0.0E+0" sourceLinked="1"/>
        <c:tickLblPos val="nextTo"/>
        <c:crossAx val="137850240"/>
        <c:crosses val="autoZero"/>
        <c:crossBetween val="midCat"/>
      </c:valAx>
      <c:valAx>
        <c:axId val="137850240"/>
        <c:scaling>
          <c:orientation val="minMax"/>
          <c:min val="200"/>
        </c:scaling>
        <c:axPos val="l"/>
        <c:majorGridlines/>
        <c:min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ENC</a:t>
                </a:r>
              </a:p>
            </c:rich>
          </c:tx>
          <c:layout/>
        </c:title>
        <c:numFmt formatCode="0.0" sourceLinked="1"/>
        <c:tickLblPos val="nextTo"/>
        <c:crossAx val="134298240"/>
        <c:crosses val="autoZero"/>
        <c:crossBetween val="midCat"/>
      </c:valAx>
    </c:plotArea>
    <c:legend>
      <c:legendPos val="r"/>
      <c:layout>
        <c:manualLayout>
          <c:xMode val="edge"/>
          <c:yMode val="edge"/>
          <c:x val="0.57925549418263012"/>
          <c:y val="0.15852896294939881"/>
          <c:w val="0.25176303521761273"/>
          <c:h val="0.16821314777513288"/>
        </c:manualLayout>
      </c:layout>
    </c:legend>
    <c:plotVisOnly val="1"/>
  </c:chart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title>
      <c:tx>
        <c:rich>
          <a:bodyPr/>
          <a:lstStyle/>
          <a:p>
            <a:pPr algn="ctr">
              <a:defRPr/>
            </a:pPr>
            <a:r>
              <a:rPr lang="en-US"/>
              <a:t>ENC vs. Id &amp; Ts </a:t>
            </a:r>
          </a:p>
          <a:p>
            <a:pPr algn="ctr">
              <a:defRPr/>
            </a:pPr>
            <a:r>
              <a:rPr lang="en-US"/>
              <a:t>(</a:t>
            </a:r>
            <a:r>
              <a:rPr lang="en-US" sz="1800" b="1" i="0" baseline="0"/>
              <a:t>W/L = 2.37m/0.4u; Cd = 20pF)</a:t>
            </a:r>
            <a:endParaRPr lang="en-US"/>
          </a:p>
        </c:rich>
      </c:tx>
      <c:layout/>
      <c:overlay val="1"/>
    </c:title>
    <c:plotArea>
      <c:layout>
        <c:manualLayout>
          <c:layoutTarget val="inner"/>
          <c:xMode val="edge"/>
          <c:yMode val="edge"/>
          <c:x val="0.1446595522865031"/>
          <c:y val="3.3720636856611585E-2"/>
          <c:w val="0.75078965428722633"/>
          <c:h val="0.85789392499058392"/>
        </c:manualLayout>
      </c:layout>
      <c:scatterChart>
        <c:scatterStyle val="smoothMarker"/>
        <c:ser>
          <c:idx val="0"/>
          <c:order val="0"/>
          <c:tx>
            <c:v>Id = 1mA</c:v>
          </c:tx>
          <c:marker>
            <c:symbol val="none"/>
          </c:marker>
          <c:xVal>
            <c:numRef>
              <c:f>Sheet2!$H$52:$H$60</c:f>
              <c:numCache>
                <c:formatCode>##0.0E+0</c:formatCode>
                <c:ptCount val="9"/>
                <c:pt idx="0">
                  <c:v>2E-8</c:v>
                </c:pt>
                <c:pt idx="1">
                  <c:v>4.0000000000000001E-8</c:v>
                </c:pt>
                <c:pt idx="2">
                  <c:v>6.0000000000000008E-8</c:v>
                </c:pt>
                <c:pt idx="3">
                  <c:v>8.0000000000000002E-8</c:v>
                </c:pt>
                <c:pt idx="4">
                  <c:v>9.9999999999999995E-8</c:v>
                </c:pt>
                <c:pt idx="5">
                  <c:v>1.1999999999999999E-7</c:v>
                </c:pt>
                <c:pt idx="6">
                  <c:v>1.4000000000000001E-7</c:v>
                </c:pt>
                <c:pt idx="7">
                  <c:v>1.6E-7</c:v>
                </c:pt>
                <c:pt idx="8">
                  <c:v>1.8E-7</c:v>
                </c:pt>
              </c:numCache>
            </c:numRef>
          </c:xVal>
          <c:yVal>
            <c:numRef>
              <c:f>Sheet2!$M$52:$M$60</c:f>
              <c:numCache>
                <c:formatCode>0.0</c:formatCode>
                <c:ptCount val="9"/>
                <c:pt idx="0">
                  <c:v>988.44363424345715</c:v>
                </c:pt>
                <c:pt idx="1">
                  <c:v>714.00610444866902</c:v>
                </c:pt>
                <c:pt idx="2">
                  <c:v>601.70104029699019</c:v>
                </c:pt>
                <c:pt idx="3">
                  <c:v>542.35361895790709</c:v>
                </c:pt>
                <c:pt idx="4">
                  <c:v>508.13020640195532</c:v>
                </c:pt>
                <c:pt idx="5">
                  <c:v>488.07575395526158</c:v>
                </c:pt>
                <c:pt idx="6">
                  <c:v>476.83002974966973</c:v>
                </c:pt>
                <c:pt idx="7">
                  <c:v>471.40256246665257</c:v>
                </c:pt>
                <c:pt idx="8">
                  <c:v>469.97544244407351</c:v>
                </c:pt>
              </c:numCache>
            </c:numRef>
          </c:yVal>
          <c:smooth val="1"/>
        </c:ser>
        <c:ser>
          <c:idx val="1"/>
          <c:order val="1"/>
          <c:tx>
            <c:v>Id = 2 mA</c:v>
          </c:tx>
          <c:marker>
            <c:symbol val="none"/>
          </c:marker>
          <c:xVal>
            <c:numRef>
              <c:f>Sheet2!$H$62:$H$70</c:f>
              <c:numCache>
                <c:formatCode>##0.0E+0</c:formatCode>
                <c:ptCount val="9"/>
                <c:pt idx="0">
                  <c:v>2E-8</c:v>
                </c:pt>
                <c:pt idx="1">
                  <c:v>4.0000000000000001E-8</c:v>
                </c:pt>
                <c:pt idx="2">
                  <c:v>6.0000000000000008E-8</c:v>
                </c:pt>
                <c:pt idx="3">
                  <c:v>8.0000000000000002E-8</c:v>
                </c:pt>
                <c:pt idx="4">
                  <c:v>9.9999999999999995E-8</c:v>
                </c:pt>
                <c:pt idx="5">
                  <c:v>1.1999999999999999E-7</c:v>
                </c:pt>
                <c:pt idx="6">
                  <c:v>1.4000000000000001E-7</c:v>
                </c:pt>
                <c:pt idx="7">
                  <c:v>1.6E-7</c:v>
                </c:pt>
                <c:pt idx="8">
                  <c:v>1.8E-7</c:v>
                </c:pt>
              </c:numCache>
            </c:numRef>
          </c:xVal>
          <c:yVal>
            <c:numRef>
              <c:f>Sheet2!$M$62:$M$70</c:f>
              <c:numCache>
                <c:formatCode>0.0</c:formatCode>
                <c:ptCount val="9"/>
                <c:pt idx="0">
                  <c:v>834.4589544142774</c:v>
                </c:pt>
                <c:pt idx="1">
                  <c:v>607.82824996280112</c:v>
                </c:pt>
                <c:pt idx="2">
                  <c:v>518.1484196023365</c:v>
                </c:pt>
                <c:pt idx="3">
                  <c:v>473.25751988550343</c:v>
                </c:pt>
                <c:pt idx="4">
                  <c:v>449.50694362072426</c:v>
                </c:pt>
                <c:pt idx="5">
                  <c:v>437.53258509504911</c:v>
                </c:pt>
                <c:pt idx="6">
                  <c:v>432.74358449040864</c:v>
                </c:pt>
                <c:pt idx="7">
                  <c:v>432.58870993802623</c:v>
                </c:pt>
                <c:pt idx="8">
                  <c:v>435.53200890536419</c:v>
                </c:pt>
              </c:numCache>
            </c:numRef>
          </c:yVal>
          <c:smooth val="1"/>
        </c:ser>
        <c:ser>
          <c:idx val="2"/>
          <c:order val="2"/>
          <c:tx>
            <c:v>Id = 3mA</c:v>
          </c:tx>
          <c:marker>
            <c:symbol val="none"/>
          </c:marker>
          <c:xVal>
            <c:numRef>
              <c:f>Sheet2!$H$72:$H$80</c:f>
              <c:numCache>
                <c:formatCode>##0.0E+0</c:formatCode>
                <c:ptCount val="9"/>
                <c:pt idx="0">
                  <c:v>2E-8</c:v>
                </c:pt>
                <c:pt idx="1">
                  <c:v>4.0000000000000001E-8</c:v>
                </c:pt>
                <c:pt idx="2">
                  <c:v>6.0000000000000008E-8</c:v>
                </c:pt>
                <c:pt idx="3">
                  <c:v>8.0000000000000002E-8</c:v>
                </c:pt>
                <c:pt idx="4">
                  <c:v>9.9999999999999995E-8</c:v>
                </c:pt>
                <c:pt idx="5">
                  <c:v>1.1999999999999999E-7</c:v>
                </c:pt>
                <c:pt idx="6">
                  <c:v>1.4000000000000001E-7</c:v>
                </c:pt>
                <c:pt idx="7">
                  <c:v>1.6E-7</c:v>
                </c:pt>
                <c:pt idx="8">
                  <c:v>1.8E-7</c:v>
                </c:pt>
              </c:numCache>
            </c:numRef>
          </c:xVal>
          <c:yVal>
            <c:numRef>
              <c:f>Sheet2!$M$72:$M$80</c:f>
              <c:numCache>
                <c:formatCode>0.0</c:formatCode>
                <c:ptCount val="9"/>
                <c:pt idx="0">
                  <c:v>756.28529166293288</c:v>
                </c:pt>
                <c:pt idx="1">
                  <c:v>554.32664498885549</c:v>
                </c:pt>
                <c:pt idx="2">
                  <c:v>476.47282188764109</c:v>
                </c:pt>
                <c:pt idx="3">
                  <c:v>439.18572844988626</c:v>
                </c:pt>
                <c:pt idx="4">
                  <c:v>420.93423657377718</c:v>
                </c:pt>
                <c:pt idx="5">
                  <c:v>413.16951200511249</c:v>
                </c:pt>
                <c:pt idx="6">
                  <c:v>411.70633868724065</c:v>
                </c:pt>
                <c:pt idx="7">
                  <c:v>414.23266884540334</c:v>
                </c:pt>
                <c:pt idx="8">
                  <c:v>419.36974839418235</c:v>
                </c:pt>
              </c:numCache>
            </c:numRef>
          </c:yVal>
          <c:smooth val="1"/>
        </c:ser>
        <c:axId val="141761152"/>
        <c:axId val="141795712"/>
      </c:scatterChart>
      <c:valAx>
        <c:axId val="141761152"/>
        <c:scaling>
          <c:orientation val="minMax"/>
        </c:scaling>
        <c:axPos val="b"/>
        <c:majorGridlines/>
        <c:min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ts</a:t>
                </a:r>
              </a:p>
            </c:rich>
          </c:tx>
          <c:layout/>
        </c:title>
        <c:numFmt formatCode="##0.0E+0" sourceLinked="1"/>
        <c:tickLblPos val="nextTo"/>
        <c:crossAx val="141795712"/>
        <c:crosses val="autoZero"/>
        <c:crossBetween val="midCat"/>
      </c:valAx>
      <c:valAx>
        <c:axId val="141795712"/>
        <c:scaling>
          <c:orientation val="minMax"/>
          <c:min val="300"/>
        </c:scaling>
        <c:axPos val="l"/>
        <c:majorGridlines/>
        <c:min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ENC</a:t>
                </a:r>
              </a:p>
            </c:rich>
          </c:tx>
          <c:layout/>
        </c:title>
        <c:numFmt formatCode="0.0" sourceLinked="1"/>
        <c:tickLblPos val="nextTo"/>
        <c:crossAx val="141761152"/>
        <c:crosses val="autoZero"/>
        <c:crossBetween val="midCat"/>
      </c:valAx>
    </c:plotArea>
    <c:legend>
      <c:legendPos val="r"/>
      <c:layout>
        <c:manualLayout>
          <c:xMode val="edge"/>
          <c:yMode val="edge"/>
          <c:x val="0.44378161063200433"/>
          <c:y val="0.2050133027221257"/>
          <c:w val="0.33212160979877514"/>
          <c:h val="0.1552181056812082"/>
        </c:manualLayout>
      </c:layout>
    </c:legend>
    <c:plotVisOnly val="1"/>
  </c:chart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title>
      <c:tx>
        <c:rich>
          <a:bodyPr/>
          <a:lstStyle/>
          <a:p>
            <a:pPr>
              <a:defRPr/>
            </a:pPr>
            <a:r>
              <a:rPr lang="en-US"/>
              <a:t>ENC vs. W (Id = 3mA)</a:t>
            </a:r>
          </a:p>
        </c:rich>
      </c:tx>
      <c:layout/>
      <c:overlay val="1"/>
    </c:title>
    <c:plotArea>
      <c:layout>
        <c:manualLayout>
          <c:layoutTarget val="inner"/>
          <c:xMode val="edge"/>
          <c:yMode val="edge"/>
          <c:x val="0.1346930088284419"/>
          <c:y val="3.3043213348331456E-2"/>
          <c:w val="0.80136139346218083"/>
          <c:h val="0.85838278027746517"/>
        </c:manualLayout>
      </c:layout>
      <c:scatterChart>
        <c:scatterStyle val="smoothMarker"/>
        <c:ser>
          <c:idx val="0"/>
          <c:order val="0"/>
          <c:tx>
            <c:v>Cd = 10pF; Ts = 80ns</c:v>
          </c:tx>
          <c:marker>
            <c:symbol val="none"/>
          </c:marker>
          <c:xVal>
            <c:numRef>
              <c:f>Sheet2!$B$85:$B$93</c:f>
              <c:numCache>
                <c:formatCode>0.00E+00</c:formatCode>
                <c:ptCount val="9"/>
                <c:pt idx="0">
                  <c:v>5.0000000000000001E-4</c:v>
                </c:pt>
                <c:pt idx="1">
                  <c:v>1.0999999999999998E-3</c:v>
                </c:pt>
                <c:pt idx="2">
                  <c:v>1.6999999999999999E-3</c:v>
                </c:pt>
                <c:pt idx="3">
                  <c:v>2.3E-3</c:v>
                </c:pt>
                <c:pt idx="4">
                  <c:v>2.8999999999999998E-3</c:v>
                </c:pt>
                <c:pt idx="5">
                  <c:v>3.4999999999999996E-3</c:v>
                </c:pt>
                <c:pt idx="6">
                  <c:v>4.0999999999999995E-3</c:v>
                </c:pt>
                <c:pt idx="7">
                  <c:v>4.6999999999999993E-3</c:v>
                </c:pt>
                <c:pt idx="8">
                  <c:v>5.2999999999999992E-3</c:v>
                </c:pt>
              </c:numCache>
            </c:numRef>
          </c:xVal>
          <c:yVal>
            <c:numRef>
              <c:f>Sheet2!$M$85:$M$93</c:f>
              <c:numCache>
                <c:formatCode>0.0</c:formatCode>
                <c:ptCount val="9"/>
                <c:pt idx="0">
                  <c:v>333.16567596584633</c:v>
                </c:pt>
                <c:pt idx="1">
                  <c:v>317.02002314487623</c:v>
                </c:pt>
                <c:pt idx="2">
                  <c:v>315.91644340745523</c:v>
                </c:pt>
                <c:pt idx="3">
                  <c:v>319.02310904161135</c:v>
                </c:pt>
                <c:pt idx="4">
                  <c:v>323.98309854706054</c:v>
                </c:pt>
                <c:pt idx="5">
                  <c:v>329.94808145883894</c:v>
                </c:pt>
                <c:pt idx="6">
                  <c:v>336.5284950978683</c:v>
                </c:pt>
                <c:pt idx="7">
                  <c:v>343.51643900156489</c:v>
                </c:pt>
                <c:pt idx="8">
                  <c:v>350.78885944414628</c:v>
                </c:pt>
              </c:numCache>
            </c:numRef>
          </c:yVal>
          <c:smooth val="1"/>
        </c:ser>
        <c:ser>
          <c:idx val="1"/>
          <c:order val="1"/>
          <c:tx>
            <c:v>Cd = 20pF; Ts = 120ns</c:v>
          </c:tx>
          <c:marker>
            <c:symbol val="none"/>
          </c:marker>
          <c:xVal>
            <c:numRef>
              <c:f>Sheet2!$B$95:$B$103</c:f>
              <c:numCache>
                <c:formatCode>0.00E+00</c:formatCode>
                <c:ptCount val="9"/>
                <c:pt idx="0">
                  <c:v>5.0000000000000001E-4</c:v>
                </c:pt>
                <c:pt idx="1">
                  <c:v>1.0999999999999998E-3</c:v>
                </c:pt>
                <c:pt idx="2">
                  <c:v>1.6999999999999999E-3</c:v>
                </c:pt>
                <c:pt idx="3">
                  <c:v>2.3E-3</c:v>
                </c:pt>
                <c:pt idx="4">
                  <c:v>2.8999999999999998E-3</c:v>
                </c:pt>
                <c:pt idx="5">
                  <c:v>3.4999999999999996E-3</c:v>
                </c:pt>
                <c:pt idx="6">
                  <c:v>4.0999999999999995E-3</c:v>
                </c:pt>
                <c:pt idx="7">
                  <c:v>4.6999999999999993E-3</c:v>
                </c:pt>
                <c:pt idx="8">
                  <c:v>5.2999999999999992E-3</c:v>
                </c:pt>
              </c:numCache>
            </c:numRef>
          </c:xVal>
          <c:yVal>
            <c:numRef>
              <c:f>Sheet2!$M$95:$M$103</c:f>
              <c:numCache>
                <c:formatCode>0.0</c:formatCode>
                <c:ptCount val="9"/>
                <c:pt idx="0">
                  <c:v>479.18690491070618</c:v>
                </c:pt>
                <c:pt idx="1">
                  <c:v>433.46816217349647</c:v>
                </c:pt>
                <c:pt idx="2">
                  <c:v>419.00224064570727</c:v>
                </c:pt>
                <c:pt idx="3">
                  <c:v>413.49474766131044</c:v>
                </c:pt>
                <c:pt idx="4">
                  <c:v>411.96216228326131</c:v>
                </c:pt>
                <c:pt idx="5">
                  <c:v>412.58540527169021</c:v>
                </c:pt>
                <c:pt idx="6">
                  <c:v>414.52567096140507</c:v>
                </c:pt>
                <c:pt idx="7">
                  <c:v>417.33710756140795</c:v>
                </c:pt>
                <c:pt idx="8">
                  <c:v>420.75858671124337</c:v>
                </c:pt>
              </c:numCache>
            </c:numRef>
          </c:yVal>
          <c:smooth val="1"/>
        </c:ser>
        <c:ser>
          <c:idx val="2"/>
          <c:order val="2"/>
          <c:tx>
            <c:v>Cd = 40pF; Ts = 250ns</c:v>
          </c:tx>
          <c:marker>
            <c:symbol val="none"/>
          </c:marker>
          <c:xVal>
            <c:numRef>
              <c:f>Sheet2!$B$105:$B$113</c:f>
              <c:numCache>
                <c:formatCode>0.00E+00</c:formatCode>
                <c:ptCount val="9"/>
                <c:pt idx="0">
                  <c:v>5.0000000000000001E-4</c:v>
                </c:pt>
                <c:pt idx="1">
                  <c:v>1.0999999999999998E-3</c:v>
                </c:pt>
                <c:pt idx="2">
                  <c:v>1.6999999999999999E-3</c:v>
                </c:pt>
                <c:pt idx="3">
                  <c:v>2.3E-3</c:v>
                </c:pt>
                <c:pt idx="4">
                  <c:v>2.8999999999999998E-3</c:v>
                </c:pt>
                <c:pt idx="5">
                  <c:v>3.4999999999999996E-3</c:v>
                </c:pt>
                <c:pt idx="6">
                  <c:v>4.0999999999999995E-3</c:v>
                </c:pt>
                <c:pt idx="7">
                  <c:v>4.6999999999999993E-3</c:v>
                </c:pt>
                <c:pt idx="8">
                  <c:v>5.2999999999999992E-3</c:v>
                </c:pt>
              </c:numCache>
            </c:numRef>
          </c:xVal>
          <c:yVal>
            <c:numRef>
              <c:f>Sheet2!$M$105:$M$113</c:f>
              <c:numCache>
                <c:formatCode>0.0</c:formatCode>
                <c:ptCount val="9"/>
                <c:pt idx="0">
                  <c:v>691.20141982781695</c:v>
                </c:pt>
                <c:pt idx="1">
                  <c:v>606.31083346614946</c:v>
                </c:pt>
                <c:pt idx="2">
                  <c:v>574.8639041128414</c:v>
                </c:pt>
                <c:pt idx="3">
                  <c:v>558.56271039192961</c:v>
                </c:pt>
                <c:pt idx="4">
                  <c:v>548.95800315964266</c:v>
                </c:pt>
                <c:pt idx="5">
                  <c:v>542.97951795829204</c:v>
                </c:pt>
                <c:pt idx="6">
                  <c:v>539.21416780108382</c:v>
                </c:pt>
                <c:pt idx="7">
                  <c:v>536.91173175273912</c:v>
                </c:pt>
                <c:pt idx="8">
                  <c:v>535.63340462392011</c:v>
                </c:pt>
              </c:numCache>
            </c:numRef>
          </c:yVal>
          <c:smooth val="1"/>
        </c:ser>
        <c:axId val="126833408"/>
        <c:axId val="126835328"/>
      </c:scatterChart>
      <c:valAx>
        <c:axId val="126833408"/>
        <c:scaling>
          <c:orientation val="minMax"/>
        </c:scaling>
        <c:axPos val="b"/>
        <c:majorGridlines/>
        <c:min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W</a:t>
                </a:r>
              </a:p>
            </c:rich>
          </c:tx>
          <c:layout/>
        </c:title>
        <c:numFmt formatCode="##0.E+0" sourceLinked="0"/>
        <c:tickLblPos val="nextTo"/>
        <c:crossAx val="126835328"/>
        <c:crosses val="autoZero"/>
        <c:crossBetween val="midCat"/>
      </c:valAx>
      <c:valAx>
        <c:axId val="126835328"/>
        <c:scaling>
          <c:orientation val="minMax"/>
          <c:max val="700"/>
          <c:min val="300"/>
        </c:scaling>
        <c:axPos val="l"/>
        <c:majorGridlines/>
        <c:min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ENC</a:t>
                </a:r>
              </a:p>
              <a:p>
                <a:pPr>
                  <a:defRPr/>
                </a:pPr>
                <a:endParaRPr lang="en-US"/>
              </a:p>
            </c:rich>
          </c:tx>
          <c:layout/>
        </c:title>
        <c:numFmt formatCode="0.0" sourceLinked="1"/>
        <c:tickLblPos val="nextTo"/>
        <c:crossAx val="126833408"/>
        <c:crosses val="autoZero"/>
        <c:crossBetween val="midCat"/>
      </c:valAx>
    </c:plotArea>
    <c:legend>
      <c:legendPos val="r"/>
      <c:layout>
        <c:manualLayout>
          <c:xMode val="edge"/>
          <c:yMode val="edge"/>
          <c:x val="0.6003081337152717"/>
          <c:y val="0.13635141761126018"/>
          <c:w val="0.27573520796719381"/>
          <c:h val="0.15897066712814745"/>
        </c:manualLayout>
      </c:layout>
    </c:legend>
    <c:plotVisOnly val="1"/>
  </c:chart>
  <c:externalData r:id="rId1"/>
</c:chartSpace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image" Target="../media/image9.wmf"/><Relationship Id="rId1" Type="http://schemas.openxmlformats.org/officeDocument/2006/relationships/image" Target="../media/image8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image" Target="../media/image9.wmf"/><Relationship Id="rId1" Type="http://schemas.openxmlformats.org/officeDocument/2006/relationships/image" Target="../media/image8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image" Target="../media/image12.wmf"/><Relationship Id="rId1" Type="http://schemas.openxmlformats.org/officeDocument/2006/relationships/image" Target="../media/image11.wmf"/><Relationship Id="rId4" Type="http://schemas.openxmlformats.org/officeDocument/2006/relationships/image" Target="../media/image14.wmf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0.42623</cdr:x>
      <cdr:y>0.49123</cdr:y>
    </cdr:from>
    <cdr:to>
      <cdr:x>0.42623</cdr:x>
      <cdr:y>0.89474</cdr:y>
    </cdr:to>
    <cdr:sp macro="" textlink="">
      <cdr:nvSpPr>
        <cdr:cNvPr id="3" name="Straight Connector 2"/>
        <cdr:cNvSpPr/>
      </cdr:nvSpPr>
      <cdr:spPr>
        <a:xfrm xmlns:a="http://schemas.openxmlformats.org/drawingml/2006/main" rot="5400000">
          <a:off x="1104900" y="3009900"/>
          <a:ext cx="1752600" cy="1"/>
        </a:xfrm>
        <a:prstGeom xmlns:a="http://schemas.openxmlformats.org/drawingml/2006/main" prst="line">
          <a:avLst/>
        </a:prstGeom>
        <a:ln xmlns:a="http://schemas.openxmlformats.org/drawingml/2006/main" w="19050">
          <a:prstDash val="dash"/>
        </a:ln>
      </cdr:spPr>
      <cdr:style>
        <a:lnRef xmlns:a="http://schemas.openxmlformats.org/drawingml/2006/main" idx="1">
          <a:schemeClr val="accent2"/>
        </a:lnRef>
        <a:fillRef xmlns:a="http://schemas.openxmlformats.org/drawingml/2006/main" idx="0">
          <a:schemeClr val="accent2"/>
        </a:fillRef>
        <a:effectRef xmlns:a="http://schemas.openxmlformats.org/drawingml/2006/main" idx="0">
          <a:schemeClr val="accent2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en-US"/>
        </a:p>
      </cdr:txBody>
    </cdr:sp>
  </cdr:relSizeAnchor>
  <cdr:relSizeAnchor xmlns:cdr="http://schemas.openxmlformats.org/drawingml/2006/chartDrawing">
    <cdr:from>
      <cdr:x>0.09836</cdr:x>
      <cdr:y>0.49123</cdr:y>
    </cdr:from>
    <cdr:to>
      <cdr:x>0.42623</cdr:x>
      <cdr:y>0.49123</cdr:y>
    </cdr:to>
    <cdr:sp macro="" textlink="">
      <cdr:nvSpPr>
        <cdr:cNvPr id="4" name="Straight Connector 3"/>
        <cdr:cNvSpPr/>
      </cdr:nvSpPr>
      <cdr:spPr>
        <a:xfrm xmlns:a="http://schemas.openxmlformats.org/drawingml/2006/main" rot="5400000" flipH="1">
          <a:off x="1219199" y="1371601"/>
          <a:ext cx="1" cy="1524000"/>
        </a:xfrm>
        <a:prstGeom xmlns:a="http://schemas.openxmlformats.org/drawingml/2006/main" prst="line">
          <a:avLst/>
        </a:prstGeom>
        <a:ln xmlns:a="http://schemas.openxmlformats.org/drawingml/2006/main" w="19050">
          <a:prstDash val="dash"/>
        </a:ln>
      </cdr:spPr>
      <cdr:style>
        <a:lnRef xmlns:a="http://schemas.openxmlformats.org/drawingml/2006/main" idx="1">
          <a:schemeClr val="accent2"/>
        </a:lnRef>
        <a:fillRef xmlns:a="http://schemas.openxmlformats.org/drawingml/2006/main" idx="0">
          <a:schemeClr val="accent2"/>
        </a:fillRef>
        <a:effectRef xmlns:a="http://schemas.openxmlformats.org/drawingml/2006/main" idx="0">
          <a:schemeClr val="accent2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en-US"/>
        </a:p>
      </cdr:txBody>
    </cdr:sp>
  </cdr:relSizeAnchor>
</c:userShap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9D5207-7D2A-4825-91EF-8BF8E10815B0}" type="datetimeFigureOut">
              <a:rPr lang="en-US" smtClean="0"/>
              <a:pPr/>
              <a:t>3/11/2010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2B9794-D634-4BC0-B872-A7D64CEBEFB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9D5207-7D2A-4825-91EF-8BF8E10815B0}" type="datetimeFigureOut">
              <a:rPr lang="en-US" smtClean="0"/>
              <a:pPr/>
              <a:t>3/11/2010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2B9794-D634-4BC0-B872-A7D64CEBEFB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9D5207-7D2A-4825-91EF-8BF8E10815B0}" type="datetimeFigureOut">
              <a:rPr lang="en-US" smtClean="0"/>
              <a:pPr/>
              <a:t>3/11/2010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2B9794-D634-4BC0-B872-A7D64CEBEFB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9D5207-7D2A-4825-91EF-8BF8E10815B0}" type="datetimeFigureOut">
              <a:rPr lang="en-US" smtClean="0"/>
              <a:pPr/>
              <a:t>3/11/2010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2B9794-D634-4BC0-B872-A7D64CEBEFB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9D5207-7D2A-4825-91EF-8BF8E10815B0}" type="datetimeFigureOut">
              <a:rPr lang="en-US" smtClean="0"/>
              <a:pPr/>
              <a:t>3/11/2010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2B9794-D634-4BC0-B872-A7D64CEBEFB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9D5207-7D2A-4825-91EF-8BF8E10815B0}" type="datetimeFigureOut">
              <a:rPr lang="en-US" smtClean="0"/>
              <a:pPr/>
              <a:t>3/11/2010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2B9794-D634-4BC0-B872-A7D64CEBEFB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9D5207-7D2A-4825-91EF-8BF8E10815B0}" type="datetimeFigureOut">
              <a:rPr lang="en-US" smtClean="0"/>
              <a:pPr/>
              <a:t>3/11/2010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2B9794-D634-4BC0-B872-A7D64CEBEFB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9D5207-7D2A-4825-91EF-8BF8E10815B0}" type="datetimeFigureOut">
              <a:rPr lang="en-US" smtClean="0"/>
              <a:pPr/>
              <a:t>3/11/2010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2B9794-D634-4BC0-B872-A7D64CEBEFB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9D5207-7D2A-4825-91EF-8BF8E10815B0}" type="datetimeFigureOut">
              <a:rPr lang="en-US" smtClean="0"/>
              <a:pPr/>
              <a:t>3/11/2010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2B9794-D634-4BC0-B872-A7D64CEBEFB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9D5207-7D2A-4825-91EF-8BF8E10815B0}" type="datetimeFigureOut">
              <a:rPr lang="en-US" smtClean="0"/>
              <a:pPr/>
              <a:t>3/11/2010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2B9794-D634-4BC0-B872-A7D64CEBEFB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9D5207-7D2A-4825-91EF-8BF8E10815B0}" type="datetimeFigureOut">
              <a:rPr lang="en-US" smtClean="0"/>
              <a:pPr/>
              <a:t>3/11/2010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2B9794-D634-4BC0-B872-A7D64CEBEFB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9D5207-7D2A-4825-91EF-8BF8E10815B0}" type="datetimeFigureOut">
              <a:rPr lang="en-US" smtClean="0"/>
              <a:pPr/>
              <a:t>3/11/2010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2B9794-D634-4BC0-B872-A7D64CEBEFB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7" Type="http://schemas.openxmlformats.org/officeDocument/2006/relationships/oleObject" Target="../embeddings/oleObject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5" Type="http://schemas.openxmlformats.org/officeDocument/2006/relationships/oleObject" Target="../embeddings/oleObject1.bin"/><Relationship Id="rId4" Type="http://schemas.openxmlformats.org/officeDocument/2006/relationships/chart" Target="../charts/char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7" Type="http://schemas.openxmlformats.org/officeDocument/2006/relationships/oleObject" Target="../embeddings/oleObject6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5.bin"/><Relationship Id="rId5" Type="http://schemas.openxmlformats.org/officeDocument/2006/relationships/oleObject" Target="../embeddings/oleObject4.bin"/><Relationship Id="rId4" Type="http://schemas.openxmlformats.org/officeDocument/2006/relationships/chart" Target="../charts/char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10.bin"/><Relationship Id="rId5" Type="http://schemas.openxmlformats.org/officeDocument/2006/relationships/oleObject" Target="../embeddings/oleObject9.bin"/><Relationship Id="rId4" Type="http://schemas.openxmlformats.org/officeDocument/2006/relationships/oleObject" Target="../embeddings/oleObject8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GEMROC Discussion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/>
          <p:nvPr/>
        </p:nvGraphicFramePr>
        <p:xfrm>
          <a:off x="1862137" y="1262062"/>
          <a:ext cx="5419725" cy="43338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cxnSp>
        <p:nvCxnSpPr>
          <p:cNvPr id="12" name="Straight Connector 11"/>
          <p:cNvCxnSpPr/>
          <p:nvPr/>
        </p:nvCxnSpPr>
        <p:spPr>
          <a:xfrm rot="5400000" flipH="1" flipV="1">
            <a:off x="2933700" y="3619500"/>
            <a:ext cx="28194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9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381000"/>
            <a:ext cx="7820947" cy="586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5410200" y="4724400"/>
            <a:ext cx="34290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</a:rPr>
              <a:t>How accurate is this across process variations?</a:t>
            </a:r>
          </a:p>
          <a:p>
            <a:r>
              <a:rPr lang="en-US" sz="2000" dirty="0" smtClean="0">
                <a:solidFill>
                  <a:srgbClr val="FF0000"/>
                </a:solidFill>
              </a:rPr>
              <a:t>Option:  offline compensation using analog information ?</a:t>
            </a:r>
            <a:endParaRPr lang="en-US" sz="2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625" y="1666875"/>
            <a:ext cx="9048750" cy="3524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Down Arrow 2"/>
          <p:cNvSpPr/>
          <p:nvPr/>
        </p:nvSpPr>
        <p:spPr>
          <a:xfrm rot="2809099">
            <a:off x="600946" y="1117251"/>
            <a:ext cx="457200" cy="1219200"/>
          </a:xfrm>
          <a:prstGeom prst="downArrow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1371600" y="990600"/>
            <a:ext cx="40101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32, 64, 128 channels? bonding/package?</a:t>
            </a:r>
            <a:endParaRPr lang="en-US" dirty="0"/>
          </a:p>
        </p:txBody>
      </p:sp>
      <p:sp>
        <p:nvSpPr>
          <p:cNvPr id="5" name="Right Arrow 4"/>
          <p:cNvSpPr/>
          <p:nvPr/>
        </p:nvSpPr>
        <p:spPr>
          <a:xfrm rot="15630971">
            <a:off x="3005386" y="4800196"/>
            <a:ext cx="914400" cy="533400"/>
          </a:xfrm>
          <a:prstGeom prst="rightArrow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3352800" y="5486400"/>
            <a:ext cx="5325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B050"/>
                </a:solidFill>
              </a:rPr>
              <a:t>OK!</a:t>
            </a:r>
            <a:endParaRPr lang="en-US" dirty="0">
              <a:solidFill>
                <a:srgbClr val="00B050"/>
              </a:solidFill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4724400" y="4267200"/>
            <a:ext cx="1295400" cy="91440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flipV="1">
            <a:off x="4800600" y="4343400"/>
            <a:ext cx="1143000" cy="83820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4572000" y="5257800"/>
            <a:ext cx="1600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internal synthesizer?</a:t>
            </a:r>
            <a:endParaRPr lang="en-US" dirty="0"/>
          </a:p>
        </p:txBody>
      </p:sp>
      <p:sp>
        <p:nvSpPr>
          <p:cNvPr id="13" name="Right Arrow 12"/>
          <p:cNvSpPr/>
          <p:nvPr/>
        </p:nvSpPr>
        <p:spPr>
          <a:xfrm rot="17231447">
            <a:off x="7963956" y="3695180"/>
            <a:ext cx="838200" cy="381000"/>
          </a:xfrm>
          <a:prstGeom prst="rightArrow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6477000" y="4267200"/>
            <a:ext cx="26670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 too many digital outputs;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</a:t>
            </a:r>
            <a:r>
              <a:rPr lang="en-US" dirty="0" err="1" smtClean="0"/>
              <a:t>serializer</a:t>
            </a:r>
            <a:r>
              <a:rPr lang="en-US" dirty="0" smtClean="0"/>
              <a:t> (@256MHz) ?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</a:t>
            </a:r>
            <a:r>
              <a:rPr lang="en-US" dirty="0" smtClean="0"/>
              <a:t>since zero-suppression comes natural with architecture, data bandwidth is probably low -&gt; low speed serial</a:t>
            </a:r>
          </a:p>
        </p:txBody>
      </p:sp>
      <p:sp>
        <p:nvSpPr>
          <p:cNvPr id="15" name="Down Arrow 14"/>
          <p:cNvSpPr/>
          <p:nvPr/>
        </p:nvSpPr>
        <p:spPr>
          <a:xfrm>
            <a:off x="8001000" y="1143000"/>
            <a:ext cx="304800" cy="6096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7086600" y="457200"/>
            <a:ext cx="1905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multiplexer for multiple chips?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228600" y="4495800"/>
            <a:ext cx="2895599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dirty="0" smtClean="0">
                <a:solidFill>
                  <a:srgbClr val="FF0000"/>
                </a:solidFill>
              </a:rPr>
              <a:t> fast-Or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>
                <a:solidFill>
                  <a:srgbClr val="FF0000"/>
                </a:solidFill>
              </a:rPr>
              <a:t> variable shaping</a:t>
            </a:r>
          </a:p>
          <a:p>
            <a:pPr>
              <a:buFont typeface="Wingdings" pitchFamily="2" charset="2"/>
              <a:buChar char="Ø"/>
            </a:pPr>
            <a:endParaRPr lang="en-US" dirty="0" smtClean="0">
              <a:solidFill>
                <a:srgbClr val="FF0000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en-US" dirty="0" smtClean="0">
                <a:solidFill>
                  <a:srgbClr val="FF0000"/>
                </a:solidFill>
              </a:rPr>
              <a:t> reduce to minimum I/O count to DAQ 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>
                <a:solidFill>
                  <a:srgbClr val="FF0000"/>
                </a:solidFill>
              </a:rPr>
              <a:t>multipurpose I/O lines (</a:t>
            </a:r>
            <a:r>
              <a:rPr lang="en-US" dirty="0" err="1" smtClean="0">
                <a:solidFill>
                  <a:srgbClr val="FF0000"/>
                </a:solidFill>
              </a:rPr>
              <a:t>eg</a:t>
            </a:r>
            <a:r>
              <a:rPr lang="en-US" dirty="0" smtClean="0">
                <a:solidFill>
                  <a:srgbClr val="FF0000"/>
                </a:solidFill>
              </a:rPr>
              <a:t>. </a:t>
            </a:r>
            <a:r>
              <a:rPr lang="en-US" dirty="0" err="1" smtClean="0">
                <a:solidFill>
                  <a:srgbClr val="FF0000"/>
                </a:solidFill>
              </a:rPr>
              <a:t>trg</a:t>
            </a:r>
            <a:r>
              <a:rPr lang="en-US" smtClean="0">
                <a:solidFill>
                  <a:srgbClr val="FF0000"/>
                </a:solidFill>
              </a:rPr>
              <a:t>(read) </a:t>
            </a:r>
            <a:r>
              <a:rPr lang="en-US" dirty="0" smtClean="0">
                <a:solidFill>
                  <a:srgbClr val="FF0000"/>
                </a:solidFill>
              </a:rPr>
              <a:t>+ </a:t>
            </a:r>
            <a:r>
              <a:rPr lang="en-US" dirty="0" err="1" smtClean="0">
                <a:solidFill>
                  <a:srgbClr val="FF0000"/>
                </a:solidFill>
              </a:rPr>
              <a:t>rst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smtClean="0">
                <a:solidFill>
                  <a:srgbClr val="FF0000"/>
                </a:solidFill>
              </a:rPr>
              <a:t>+ </a:t>
            </a:r>
            <a:r>
              <a:rPr lang="en-US" dirty="0" err="1" smtClean="0">
                <a:solidFill>
                  <a:srgbClr val="FF0000"/>
                </a:solidFill>
              </a:rPr>
              <a:t>testpulse</a:t>
            </a:r>
            <a:r>
              <a:rPr lang="en-US" dirty="0" smtClean="0">
                <a:solidFill>
                  <a:srgbClr val="FF0000"/>
                </a:solidFill>
              </a:rPr>
              <a:t>)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Features</a:t>
            </a:r>
            <a:endParaRPr lang="en-US" dirty="0"/>
          </a:p>
        </p:txBody>
      </p:sp>
      <p:pic>
        <p:nvPicPr>
          <p:cNvPr id="6" name="Picture 5" descr="corelcap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81000" y="1676400"/>
            <a:ext cx="5321996" cy="39624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019800" y="2057401"/>
            <a:ext cx="2494594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en-US" dirty="0" smtClean="0"/>
              <a:t> </a:t>
            </a:r>
            <a:r>
              <a:rPr lang="en-US" u="sng" dirty="0" smtClean="0">
                <a:solidFill>
                  <a:srgbClr val="FF0000"/>
                </a:solidFill>
              </a:rPr>
              <a:t>fast-OR</a:t>
            </a:r>
            <a:r>
              <a:rPr lang="en-US" u="sng" dirty="0" smtClean="0"/>
              <a:t>, </a:t>
            </a:r>
          </a:p>
          <a:p>
            <a:pPr>
              <a:buFont typeface="Wingdings" pitchFamily="2" charset="2"/>
              <a:buChar char="ü"/>
            </a:pPr>
            <a:r>
              <a:rPr lang="en-US" dirty="0" smtClean="0"/>
              <a:t> </a:t>
            </a:r>
            <a:r>
              <a:rPr lang="en-US" dirty="0" smtClean="0">
                <a:solidFill>
                  <a:srgbClr val="00B050"/>
                </a:solidFill>
              </a:rPr>
              <a:t>variable gain</a:t>
            </a:r>
            <a:r>
              <a:rPr lang="en-US" dirty="0" smtClean="0"/>
              <a:t>, </a:t>
            </a:r>
          </a:p>
          <a:p>
            <a:pPr>
              <a:buFont typeface="Wingdings" pitchFamily="2" charset="2"/>
              <a:buChar char="ü"/>
            </a:pPr>
            <a:r>
              <a:rPr lang="en-US" u="sng" dirty="0" smtClean="0"/>
              <a:t> </a:t>
            </a:r>
            <a:r>
              <a:rPr lang="en-US" u="sng" dirty="0" smtClean="0">
                <a:solidFill>
                  <a:srgbClr val="FF0000"/>
                </a:solidFill>
              </a:rPr>
              <a:t>variable shaping</a:t>
            </a:r>
            <a:r>
              <a:rPr lang="en-US" dirty="0" smtClean="0"/>
              <a:t>, </a:t>
            </a:r>
          </a:p>
          <a:p>
            <a:pPr>
              <a:buFont typeface="Wingdings" pitchFamily="2" charset="2"/>
              <a:buChar char="ü"/>
            </a:pPr>
            <a:r>
              <a:rPr lang="en-US" dirty="0" smtClean="0"/>
              <a:t> </a:t>
            </a:r>
            <a:r>
              <a:rPr lang="en-US" dirty="0" smtClean="0">
                <a:solidFill>
                  <a:srgbClr val="00B050"/>
                </a:solidFill>
              </a:rPr>
              <a:t>peak detection</a:t>
            </a:r>
          </a:p>
          <a:p>
            <a:pPr>
              <a:buFont typeface="Wingdings" pitchFamily="2" charset="2"/>
              <a:buChar char="ü"/>
            </a:pPr>
            <a:r>
              <a:rPr lang="en-US" dirty="0" smtClean="0"/>
              <a:t> pile-up rejection,</a:t>
            </a:r>
          </a:p>
          <a:p>
            <a:pPr>
              <a:buFont typeface="Wingdings" pitchFamily="2" charset="2"/>
              <a:buChar char="ü"/>
            </a:pPr>
            <a:r>
              <a:rPr lang="en-US" dirty="0" smtClean="0"/>
              <a:t> baseline restorer,</a:t>
            </a:r>
          </a:p>
          <a:p>
            <a:pPr>
              <a:buFont typeface="Wingdings" pitchFamily="2" charset="2"/>
              <a:buChar char="ü"/>
            </a:pPr>
            <a:r>
              <a:rPr lang="en-US" dirty="0" smtClean="0"/>
              <a:t> baseline correction, </a:t>
            </a:r>
          </a:p>
          <a:p>
            <a:pPr>
              <a:buFont typeface="Wingdings" pitchFamily="2" charset="2"/>
              <a:buChar char="ü"/>
            </a:pPr>
            <a:r>
              <a:rPr lang="en-US" dirty="0" smtClean="0"/>
              <a:t> tail correction, </a:t>
            </a:r>
          </a:p>
          <a:p>
            <a:pPr>
              <a:buFont typeface="Wingdings" pitchFamily="2" charset="2"/>
              <a:buChar char="ü"/>
            </a:pPr>
            <a:r>
              <a:rPr lang="en-US" dirty="0" smtClean="0"/>
              <a:t> data compression, </a:t>
            </a:r>
          </a:p>
          <a:p>
            <a:pPr>
              <a:buFont typeface="Wingdings" pitchFamily="2" charset="2"/>
              <a:buChar char="ü"/>
            </a:pPr>
            <a:r>
              <a:rPr lang="en-US" dirty="0" smtClean="0"/>
              <a:t> zero suppression</a:t>
            </a:r>
          </a:p>
          <a:p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229748" y="1295400"/>
            <a:ext cx="13516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Chip matrix</a:t>
            </a:r>
            <a:endParaRPr lang="en-US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23/11/2009</a:t>
            </a:r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C763F9F-BE0D-42C9-AD47-74FDC2C22FA8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4th RD51 Collaboration Meeting, CERN, 2009</a:t>
            </a:r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8077200" y="3352800"/>
            <a:ext cx="577402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600" dirty="0" smtClean="0"/>
              <a:t>?</a:t>
            </a:r>
            <a:endParaRPr lang="en-US" sz="66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228600"/>
            <a:ext cx="8273941" cy="624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Front-End Architecture</a:t>
            </a:r>
          </a:p>
        </p:txBody>
      </p:sp>
      <p:sp>
        <p:nvSpPr>
          <p:cNvPr id="819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Waveform sampling</a:t>
            </a:r>
          </a:p>
          <a:p>
            <a:endParaRPr lang="en-US" smtClean="0"/>
          </a:p>
          <a:p>
            <a:endParaRPr lang="en-US" smtClean="0"/>
          </a:p>
          <a:p>
            <a:endParaRPr lang="en-US" smtClean="0"/>
          </a:p>
          <a:p>
            <a:r>
              <a:rPr lang="en-US" smtClean="0"/>
              <a:t>Self-triggered channel</a:t>
            </a:r>
          </a:p>
        </p:txBody>
      </p:sp>
      <p:grpSp>
        <p:nvGrpSpPr>
          <p:cNvPr id="2" name="Group 113"/>
          <p:cNvGrpSpPr>
            <a:grpSpLocks/>
          </p:cNvGrpSpPr>
          <p:nvPr/>
        </p:nvGrpSpPr>
        <p:grpSpPr bwMode="auto">
          <a:xfrm>
            <a:off x="685800" y="1981200"/>
            <a:ext cx="7696200" cy="1828800"/>
            <a:chOff x="685800" y="1447800"/>
            <a:chExt cx="7696200" cy="1828800"/>
          </a:xfrm>
        </p:grpSpPr>
        <p:sp>
          <p:nvSpPr>
            <p:cNvPr id="4" name="Isosceles Triangle 3"/>
            <p:cNvSpPr/>
            <p:nvPr/>
          </p:nvSpPr>
          <p:spPr>
            <a:xfrm rot="5400000">
              <a:off x="723898" y="1866898"/>
              <a:ext cx="990604" cy="1066800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wrap="none" anchor="ctr">
              <a:norm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/>
                <a:t>       Preamp</a:t>
              </a:r>
            </a:p>
          </p:txBody>
        </p:sp>
        <p:sp>
          <p:nvSpPr>
            <p:cNvPr id="5" name="Isosceles Triangle 4"/>
            <p:cNvSpPr/>
            <p:nvPr/>
          </p:nvSpPr>
          <p:spPr>
            <a:xfrm rot="5400000">
              <a:off x="2171701" y="1866897"/>
              <a:ext cx="990600" cy="1066801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wrap="none" anchor="ctr">
              <a:norm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/>
                <a:t>       Shaper</a:t>
              </a:r>
            </a:p>
          </p:txBody>
        </p:sp>
        <p:sp>
          <p:nvSpPr>
            <p:cNvPr id="6" name="Rectangle 5"/>
            <p:cNvSpPr/>
            <p:nvPr/>
          </p:nvSpPr>
          <p:spPr>
            <a:xfrm>
              <a:off x="3581400" y="1981200"/>
              <a:ext cx="1219200" cy="838200"/>
            </a:xfrm>
            <a:prstGeom prst="rect">
              <a:avLst/>
            </a:prstGeom>
            <a:ln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/>
                <a:t>Signal processing </a:t>
              </a:r>
            </a:p>
          </p:txBody>
        </p:sp>
        <p:grpSp>
          <p:nvGrpSpPr>
            <p:cNvPr id="3" name="Group 33"/>
            <p:cNvGrpSpPr>
              <a:grpSpLocks/>
            </p:cNvGrpSpPr>
            <p:nvPr/>
          </p:nvGrpSpPr>
          <p:grpSpPr bwMode="auto">
            <a:xfrm>
              <a:off x="5181600" y="2209800"/>
              <a:ext cx="1219200" cy="381000"/>
              <a:chOff x="5181600" y="1752596"/>
              <a:chExt cx="1219200" cy="304800"/>
            </a:xfrm>
          </p:grpSpPr>
          <p:sp>
            <p:nvSpPr>
              <p:cNvPr id="7" name="Rectangle 6"/>
              <p:cNvSpPr/>
              <p:nvPr/>
            </p:nvSpPr>
            <p:spPr>
              <a:xfrm>
                <a:off x="5181600" y="1752596"/>
                <a:ext cx="76200" cy="3048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8" name="Rectangle 7"/>
              <p:cNvSpPr/>
              <p:nvPr/>
            </p:nvSpPr>
            <p:spPr>
              <a:xfrm>
                <a:off x="5257800" y="1752596"/>
                <a:ext cx="76200" cy="3048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9" name="Rectangle 8"/>
              <p:cNvSpPr/>
              <p:nvPr/>
            </p:nvSpPr>
            <p:spPr>
              <a:xfrm>
                <a:off x="5334000" y="1752596"/>
                <a:ext cx="76200" cy="3048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10" name="Rectangle 9"/>
              <p:cNvSpPr/>
              <p:nvPr/>
            </p:nvSpPr>
            <p:spPr>
              <a:xfrm>
                <a:off x="5410200" y="1752596"/>
                <a:ext cx="76200" cy="3048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11" name="Rectangle 10"/>
              <p:cNvSpPr/>
              <p:nvPr/>
            </p:nvSpPr>
            <p:spPr>
              <a:xfrm>
                <a:off x="5486400" y="1752596"/>
                <a:ext cx="76200" cy="3048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12" name="Rectangle 11"/>
              <p:cNvSpPr/>
              <p:nvPr/>
            </p:nvSpPr>
            <p:spPr>
              <a:xfrm>
                <a:off x="5562600" y="1752596"/>
                <a:ext cx="76200" cy="3048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13" name="Rectangle 12"/>
              <p:cNvSpPr/>
              <p:nvPr/>
            </p:nvSpPr>
            <p:spPr>
              <a:xfrm>
                <a:off x="5638800" y="1752596"/>
                <a:ext cx="76200" cy="3048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14" name="Rectangle 13"/>
              <p:cNvSpPr/>
              <p:nvPr/>
            </p:nvSpPr>
            <p:spPr>
              <a:xfrm>
                <a:off x="5715000" y="1752596"/>
                <a:ext cx="76200" cy="3048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15" name="Rectangle 14"/>
              <p:cNvSpPr/>
              <p:nvPr/>
            </p:nvSpPr>
            <p:spPr>
              <a:xfrm>
                <a:off x="5791200" y="1752596"/>
                <a:ext cx="76200" cy="3048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16" name="Rectangle 15"/>
              <p:cNvSpPr/>
              <p:nvPr/>
            </p:nvSpPr>
            <p:spPr>
              <a:xfrm>
                <a:off x="5867400" y="1752596"/>
                <a:ext cx="76200" cy="3048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17" name="Rectangle 16"/>
              <p:cNvSpPr/>
              <p:nvPr/>
            </p:nvSpPr>
            <p:spPr>
              <a:xfrm>
                <a:off x="5943600" y="1752596"/>
                <a:ext cx="76200" cy="3048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18" name="Rectangle 17"/>
              <p:cNvSpPr/>
              <p:nvPr/>
            </p:nvSpPr>
            <p:spPr>
              <a:xfrm>
                <a:off x="6019800" y="1752596"/>
                <a:ext cx="76200" cy="3048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19" name="Rectangle 18"/>
              <p:cNvSpPr/>
              <p:nvPr/>
            </p:nvSpPr>
            <p:spPr>
              <a:xfrm>
                <a:off x="6096000" y="1752596"/>
                <a:ext cx="76200" cy="3048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20" name="Rectangle 19"/>
              <p:cNvSpPr/>
              <p:nvPr/>
            </p:nvSpPr>
            <p:spPr>
              <a:xfrm>
                <a:off x="6172200" y="1752596"/>
                <a:ext cx="76200" cy="3048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21" name="Rectangle 20"/>
              <p:cNvSpPr/>
              <p:nvPr/>
            </p:nvSpPr>
            <p:spPr>
              <a:xfrm>
                <a:off x="6248400" y="1752596"/>
                <a:ext cx="76200" cy="3048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22" name="Rectangle 21"/>
              <p:cNvSpPr/>
              <p:nvPr/>
            </p:nvSpPr>
            <p:spPr>
              <a:xfrm>
                <a:off x="6324600" y="1752596"/>
                <a:ext cx="76200" cy="3048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</p:grpSp>
        <p:sp>
          <p:nvSpPr>
            <p:cNvPr id="23" name="Oval 22"/>
            <p:cNvSpPr/>
            <p:nvPr/>
          </p:nvSpPr>
          <p:spPr>
            <a:xfrm>
              <a:off x="6705600" y="2133600"/>
              <a:ext cx="533400" cy="5334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/>
                <a:t>+</a:t>
              </a:r>
            </a:p>
          </p:txBody>
        </p:sp>
        <p:sp>
          <p:nvSpPr>
            <p:cNvPr id="24" name="Trapezoid 23"/>
            <p:cNvSpPr/>
            <p:nvPr/>
          </p:nvSpPr>
          <p:spPr>
            <a:xfrm rot="5400000">
              <a:off x="7429502" y="2095498"/>
              <a:ext cx="838196" cy="609600"/>
            </a:xfrm>
            <a:prstGeom prst="trapezoid">
              <a:avLst/>
            </a:prstGeom>
            <a:ln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/>
                <a:t>ADC</a:t>
              </a:r>
            </a:p>
          </p:txBody>
        </p:sp>
        <p:cxnSp>
          <p:nvCxnSpPr>
            <p:cNvPr id="26" name="Straight Arrow Connector 25"/>
            <p:cNvCxnSpPr>
              <a:stCxn id="4" idx="0"/>
              <a:endCxn id="5" idx="3"/>
            </p:cNvCxnSpPr>
            <p:nvPr/>
          </p:nvCxnSpPr>
          <p:spPr>
            <a:xfrm>
              <a:off x="1752600" y="2400300"/>
              <a:ext cx="381000" cy="1588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>
              <a:stCxn id="5" idx="0"/>
              <a:endCxn id="6" idx="1"/>
            </p:cNvCxnSpPr>
            <p:nvPr/>
          </p:nvCxnSpPr>
          <p:spPr>
            <a:xfrm flipV="1">
              <a:off x="3200400" y="2400300"/>
              <a:ext cx="3810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Arrow Connector 31"/>
            <p:cNvCxnSpPr>
              <a:stCxn id="6" idx="3"/>
            </p:cNvCxnSpPr>
            <p:nvPr/>
          </p:nvCxnSpPr>
          <p:spPr>
            <a:xfrm>
              <a:off x="4800600" y="2400300"/>
              <a:ext cx="381000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Arrow Connector 35"/>
            <p:cNvCxnSpPr>
              <a:endCxn id="23" idx="2"/>
            </p:cNvCxnSpPr>
            <p:nvPr/>
          </p:nvCxnSpPr>
          <p:spPr>
            <a:xfrm>
              <a:off x="6400800" y="2400300"/>
              <a:ext cx="304800" cy="1588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Arrow Connector 38"/>
            <p:cNvCxnSpPr>
              <a:stCxn id="23" idx="6"/>
              <a:endCxn id="24" idx="2"/>
            </p:cNvCxnSpPr>
            <p:nvPr/>
          </p:nvCxnSpPr>
          <p:spPr>
            <a:xfrm flipV="1">
              <a:off x="7239000" y="2400300"/>
              <a:ext cx="304800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Arrow Connector 47"/>
            <p:cNvCxnSpPr>
              <a:endCxn id="23" idx="0"/>
            </p:cNvCxnSpPr>
            <p:nvPr/>
          </p:nvCxnSpPr>
          <p:spPr>
            <a:xfrm rot="16200000" flipH="1">
              <a:off x="6534150" y="1695450"/>
              <a:ext cx="457200" cy="41910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Arrow Connector 49"/>
            <p:cNvCxnSpPr>
              <a:stCxn id="8233" idx="3"/>
              <a:endCxn id="23" idx="4"/>
            </p:cNvCxnSpPr>
            <p:nvPr/>
          </p:nvCxnSpPr>
          <p:spPr>
            <a:xfrm flipV="1">
              <a:off x="6615113" y="2667000"/>
              <a:ext cx="357187" cy="42545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232" name="TextBox 50"/>
            <p:cNvSpPr txBox="1">
              <a:spLocks noChangeArrowheads="1"/>
            </p:cNvSpPr>
            <p:nvPr/>
          </p:nvSpPr>
          <p:spPr bwMode="auto">
            <a:xfrm>
              <a:off x="5311925" y="1840468"/>
              <a:ext cx="936475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>
                  <a:latin typeface="Calibri" pitchFamily="34" charset="0"/>
                </a:rPr>
                <a:t>Pipeline</a:t>
              </a:r>
            </a:p>
          </p:txBody>
        </p:sp>
        <p:sp>
          <p:nvSpPr>
            <p:cNvPr id="8233" name="TextBox 51"/>
            <p:cNvSpPr txBox="1">
              <a:spLocks noChangeArrowheads="1"/>
            </p:cNvSpPr>
            <p:nvPr/>
          </p:nvSpPr>
          <p:spPr bwMode="auto">
            <a:xfrm>
              <a:off x="5029200" y="2907268"/>
              <a:ext cx="1585690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>
                  <a:latin typeface="Calibri" pitchFamily="34" charset="0"/>
                </a:rPr>
                <a:t>other channels</a:t>
              </a:r>
            </a:p>
          </p:txBody>
        </p:sp>
        <p:sp>
          <p:nvSpPr>
            <p:cNvPr id="113" name="Right Arrow 112"/>
            <p:cNvSpPr/>
            <p:nvPr/>
          </p:nvSpPr>
          <p:spPr>
            <a:xfrm>
              <a:off x="8153400" y="2286000"/>
              <a:ext cx="228600" cy="228600"/>
            </a:xfrm>
            <a:prstGeom prst="rightArrow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8235" name="TextBox 116"/>
            <p:cNvSpPr txBox="1">
              <a:spLocks noChangeArrowheads="1"/>
            </p:cNvSpPr>
            <p:nvPr/>
          </p:nvSpPr>
          <p:spPr bwMode="auto">
            <a:xfrm>
              <a:off x="4953000" y="1447800"/>
              <a:ext cx="1585690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>
                  <a:latin typeface="Calibri" pitchFamily="34" charset="0"/>
                </a:rPr>
                <a:t>other channels</a:t>
              </a:r>
            </a:p>
          </p:txBody>
        </p:sp>
      </p:grpSp>
      <p:grpSp>
        <p:nvGrpSpPr>
          <p:cNvPr id="25" name="Group 122"/>
          <p:cNvGrpSpPr>
            <a:grpSpLocks/>
          </p:cNvGrpSpPr>
          <p:nvPr/>
        </p:nvGrpSpPr>
        <p:grpSpPr bwMode="auto">
          <a:xfrm>
            <a:off x="533400" y="4648200"/>
            <a:ext cx="8077200" cy="1600200"/>
            <a:chOff x="533400" y="4648199"/>
            <a:chExt cx="8077200" cy="1600201"/>
          </a:xfrm>
        </p:grpSpPr>
        <p:sp>
          <p:nvSpPr>
            <p:cNvPr id="109" name="Trapezoid 108"/>
            <p:cNvSpPr/>
            <p:nvPr/>
          </p:nvSpPr>
          <p:spPr>
            <a:xfrm rot="5400000">
              <a:off x="7658102" y="4762497"/>
              <a:ext cx="838196" cy="609600"/>
            </a:xfrm>
            <a:prstGeom prst="trapezoid">
              <a:avLst/>
            </a:prstGeom>
            <a:ln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/>
                <a:t>ADC</a:t>
              </a:r>
            </a:p>
          </p:txBody>
        </p:sp>
        <p:sp>
          <p:nvSpPr>
            <p:cNvPr id="67" name="Isosceles Triangle 66"/>
            <p:cNvSpPr/>
            <p:nvPr/>
          </p:nvSpPr>
          <p:spPr>
            <a:xfrm rot="5400000">
              <a:off x="571498" y="4914901"/>
              <a:ext cx="990604" cy="1066800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wrap="none" anchor="ctr">
              <a:norm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/>
                <a:t>       Preamp</a:t>
              </a:r>
            </a:p>
          </p:txBody>
        </p:sp>
        <p:sp>
          <p:nvSpPr>
            <p:cNvPr id="71" name="Rectangle 70"/>
            <p:cNvSpPr/>
            <p:nvPr/>
          </p:nvSpPr>
          <p:spPr>
            <a:xfrm>
              <a:off x="3352800" y="5562600"/>
              <a:ext cx="1219200" cy="609600"/>
            </a:xfrm>
            <a:prstGeom prst="rect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/>
                <a:t>Hit detection</a:t>
              </a:r>
            </a:p>
          </p:txBody>
        </p:sp>
        <p:sp>
          <p:nvSpPr>
            <p:cNvPr id="72" name="Rectangle 71"/>
            <p:cNvSpPr/>
            <p:nvPr/>
          </p:nvSpPr>
          <p:spPr>
            <a:xfrm>
              <a:off x="3352800" y="4724399"/>
              <a:ext cx="1219200" cy="6096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/>
                <a:t>Feature extraction</a:t>
              </a:r>
            </a:p>
          </p:txBody>
        </p:sp>
        <p:sp>
          <p:nvSpPr>
            <p:cNvPr id="77" name="Isosceles Triangle 76"/>
            <p:cNvSpPr/>
            <p:nvPr/>
          </p:nvSpPr>
          <p:spPr>
            <a:xfrm rot="5400000">
              <a:off x="2095499" y="5448299"/>
              <a:ext cx="762000" cy="838201"/>
            </a:xfrm>
            <a:prstGeom prst="triangle">
              <a:avLst/>
            </a:prstGeom>
            <a:ln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wrap="none" anchor="ctr">
              <a:normAutofit fontScale="85000" lnSpcReduction="20000"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/>
                <a:t>       Shaper 2</a:t>
              </a:r>
            </a:p>
          </p:txBody>
        </p:sp>
        <p:sp>
          <p:nvSpPr>
            <p:cNvPr id="78" name="Isosceles Triangle 77"/>
            <p:cNvSpPr/>
            <p:nvPr/>
          </p:nvSpPr>
          <p:spPr>
            <a:xfrm rot="5400000">
              <a:off x="2095500" y="4610099"/>
              <a:ext cx="762000" cy="838201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wrap="none" anchor="ctr">
              <a:normAutofit fontScale="85000" lnSpcReduction="20000"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/>
                <a:t>       Shaper 1</a:t>
              </a:r>
            </a:p>
          </p:txBody>
        </p:sp>
        <p:cxnSp>
          <p:nvCxnSpPr>
            <p:cNvPr id="80" name="Elbow Connector 79"/>
            <p:cNvCxnSpPr>
              <a:stCxn id="67" idx="0"/>
              <a:endCxn id="77" idx="3"/>
            </p:cNvCxnSpPr>
            <p:nvPr/>
          </p:nvCxnSpPr>
          <p:spPr>
            <a:xfrm>
              <a:off x="1600200" y="5448300"/>
              <a:ext cx="457200" cy="419100"/>
            </a:xfrm>
            <a:prstGeom prst="bentConnector3">
              <a:avLst>
                <a:gd name="adj1" fmla="val 50000"/>
              </a:avLst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Elbow Connector 82"/>
            <p:cNvCxnSpPr>
              <a:stCxn id="67" idx="0"/>
              <a:endCxn id="78" idx="3"/>
            </p:cNvCxnSpPr>
            <p:nvPr/>
          </p:nvCxnSpPr>
          <p:spPr>
            <a:xfrm flipV="1">
              <a:off x="1600200" y="5029199"/>
              <a:ext cx="457200" cy="419100"/>
            </a:xfrm>
            <a:prstGeom prst="bentConnector3">
              <a:avLst>
                <a:gd name="adj1" fmla="val 50000"/>
              </a:avLst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Arrow Connector 84"/>
            <p:cNvCxnSpPr>
              <a:stCxn id="78" idx="0"/>
              <a:endCxn id="72" idx="1"/>
            </p:cNvCxnSpPr>
            <p:nvPr/>
          </p:nvCxnSpPr>
          <p:spPr>
            <a:xfrm flipV="1">
              <a:off x="2895600" y="5029199"/>
              <a:ext cx="457200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Arrow Connector 87"/>
            <p:cNvCxnSpPr>
              <a:stCxn id="77" idx="0"/>
              <a:endCxn id="71" idx="1"/>
            </p:cNvCxnSpPr>
            <p:nvPr/>
          </p:nvCxnSpPr>
          <p:spPr>
            <a:xfrm flipV="1">
              <a:off x="2895600" y="5867400"/>
              <a:ext cx="457200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Straight Arrow Connector 90"/>
            <p:cNvCxnSpPr>
              <a:stCxn id="71" idx="0"/>
              <a:endCxn id="72" idx="2"/>
            </p:cNvCxnSpPr>
            <p:nvPr/>
          </p:nvCxnSpPr>
          <p:spPr>
            <a:xfrm rot="5400000" flipH="1" flipV="1">
              <a:off x="3848101" y="5446711"/>
              <a:ext cx="228600" cy="3175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Straight Arrow Connector 96"/>
            <p:cNvCxnSpPr>
              <a:stCxn id="72" idx="3"/>
            </p:cNvCxnSpPr>
            <p:nvPr/>
          </p:nvCxnSpPr>
          <p:spPr>
            <a:xfrm>
              <a:off x="4572000" y="5029199"/>
              <a:ext cx="304800" cy="1588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8" name="Rectangle 97"/>
            <p:cNvSpPr/>
            <p:nvPr/>
          </p:nvSpPr>
          <p:spPr>
            <a:xfrm>
              <a:off x="4876800" y="4724399"/>
              <a:ext cx="1295400" cy="228600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/>
                <a:t>Timestamp</a:t>
              </a:r>
            </a:p>
          </p:txBody>
        </p:sp>
        <p:sp>
          <p:nvSpPr>
            <p:cNvPr id="99" name="Rectangle 98"/>
            <p:cNvSpPr/>
            <p:nvPr/>
          </p:nvSpPr>
          <p:spPr>
            <a:xfrm>
              <a:off x="4876800" y="4952999"/>
              <a:ext cx="1295400" cy="228600"/>
            </a:xfrm>
            <a:prstGeom prst="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/>
                <a:t>Feature 1</a:t>
              </a:r>
            </a:p>
          </p:txBody>
        </p:sp>
        <p:sp>
          <p:nvSpPr>
            <p:cNvPr id="100" name="Rectangle 99"/>
            <p:cNvSpPr/>
            <p:nvPr/>
          </p:nvSpPr>
          <p:spPr>
            <a:xfrm>
              <a:off x="4876800" y="5181599"/>
              <a:ext cx="1295400" cy="228600"/>
            </a:xfrm>
            <a:prstGeom prst="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/>
                <a:t>Feature 2</a:t>
              </a:r>
            </a:p>
          </p:txBody>
        </p:sp>
        <p:sp>
          <p:nvSpPr>
            <p:cNvPr id="101" name="Rectangle 100"/>
            <p:cNvSpPr/>
            <p:nvPr/>
          </p:nvSpPr>
          <p:spPr>
            <a:xfrm>
              <a:off x="6477000" y="4724399"/>
              <a:ext cx="990600" cy="6858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dirty="0"/>
                <a:t>Memory</a:t>
              </a: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dirty="0"/>
                <a:t>RAM/</a:t>
              </a: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dirty="0"/>
                <a:t>Analog</a:t>
              </a:r>
            </a:p>
          </p:txBody>
        </p:sp>
        <p:cxnSp>
          <p:nvCxnSpPr>
            <p:cNvPr id="103" name="Straight Arrow Connector 102"/>
            <p:cNvCxnSpPr>
              <a:stCxn id="99" idx="3"/>
              <a:endCxn id="101" idx="1"/>
            </p:cNvCxnSpPr>
            <p:nvPr/>
          </p:nvCxnSpPr>
          <p:spPr>
            <a:xfrm>
              <a:off x="6172200" y="5067299"/>
              <a:ext cx="304800" cy="1588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1" name="Straight Arrow Connector 110"/>
            <p:cNvCxnSpPr>
              <a:stCxn id="101" idx="3"/>
              <a:endCxn id="109" idx="2"/>
            </p:cNvCxnSpPr>
            <p:nvPr/>
          </p:nvCxnSpPr>
          <p:spPr>
            <a:xfrm flipV="1">
              <a:off x="7467600" y="5067299"/>
              <a:ext cx="304800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2" name="Right Arrow 111"/>
            <p:cNvSpPr/>
            <p:nvPr/>
          </p:nvSpPr>
          <p:spPr>
            <a:xfrm>
              <a:off x="8382000" y="4952999"/>
              <a:ext cx="228600" cy="228600"/>
            </a:xfrm>
            <a:prstGeom prst="rightArrow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8217" name="TextBox 117"/>
            <p:cNvSpPr txBox="1">
              <a:spLocks noChangeArrowheads="1"/>
            </p:cNvSpPr>
            <p:nvPr/>
          </p:nvSpPr>
          <p:spPr bwMode="auto">
            <a:xfrm>
              <a:off x="5562600" y="5867400"/>
              <a:ext cx="1585690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>
                  <a:latin typeface="Calibri" pitchFamily="34" charset="0"/>
                </a:rPr>
                <a:t>other channels</a:t>
              </a:r>
            </a:p>
          </p:txBody>
        </p:sp>
        <p:cxnSp>
          <p:nvCxnSpPr>
            <p:cNvPr id="120" name="Straight Arrow Connector 119"/>
            <p:cNvCxnSpPr/>
            <p:nvPr/>
          </p:nvCxnSpPr>
          <p:spPr>
            <a:xfrm rot="5400000" flipH="1" flipV="1">
              <a:off x="5942013" y="5486400"/>
              <a:ext cx="763588" cy="1587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0" name="Date Placeholder 5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23/11/2009</a:t>
            </a:r>
            <a:endParaRPr lang="en-US"/>
          </a:p>
        </p:txBody>
      </p:sp>
      <p:sp>
        <p:nvSpPr>
          <p:cNvPr id="61" name="Slide Number Placeholder 6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9E4F27F-C693-406E-BBC7-DA4E1A04646A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  <p:sp>
        <p:nvSpPr>
          <p:cNvPr id="62" name="Footer Placeholder 6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4th RD51 Collaboration Meeting, CERN, 2009</a:t>
            </a:r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304800"/>
            <a:ext cx="7696199" cy="41790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914400" y="1752600"/>
            <a:ext cx="7239000" cy="533400"/>
          </a:xfrm>
          <a:prstGeom prst="rect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662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" y="4724400"/>
            <a:ext cx="7391400" cy="10036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8" name="Straight Connector 7"/>
          <p:cNvCxnSpPr/>
          <p:nvPr/>
        </p:nvCxnSpPr>
        <p:spPr>
          <a:xfrm>
            <a:off x="3048000" y="5486400"/>
            <a:ext cx="4876800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533400" y="5715000"/>
            <a:ext cx="4876800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4038600" y="5791200"/>
            <a:ext cx="32348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what is the minimum threshold?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572000" y="2286000"/>
            <a:ext cx="4572000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is this the full dynamic range or the end of scale for different gain settings?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76300" y="814388"/>
            <a:ext cx="7391400" cy="522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6" name="Straight Connector 5"/>
          <p:cNvCxnSpPr/>
          <p:nvPr/>
        </p:nvCxnSpPr>
        <p:spPr>
          <a:xfrm rot="5400000">
            <a:off x="1409700" y="5143500"/>
            <a:ext cx="990600" cy="0"/>
          </a:xfrm>
          <a:prstGeom prst="line">
            <a:avLst/>
          </a:prstGeom>
          <a:ln w="1905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 rot="5400000">
            <a:off x="114300" y="3390900"/>
            <a:ext cx="4495800" cy="0"/>
          </a:xfrm>
          <a:prstGeom prst="line">
            <a:avLst/>
          </a:prstGeom>
          <a:ln w="1905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1981200" y="5562600"/>
            <a:ext cx="35137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</a:rPr>
              <a:t>?</a:t>
            </a:r>
            <a:endParaRPr lang="en-US" sz="2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71600" y="0"/>
            <a:ext cx="5843557" cy="39449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86200" y="3888098"/>
            <a:ext cx="4953000" cy="29699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762000" y="3886200"/>
            <a:ext cx="103265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</a:rPr>
              <a:t>C</a:t>
            </a:r>
            <a:r>
              <a:rPr lang="en-US" sz="2800" baseline="-25000" dirty="0" smtClean="0">
                <a:solidFill>
                  <a:srgbClr val="FF0000"/>
                </a:solidFill>
              </a:rPr>
              <a:t>D</a:t>
            </a:r>
            <a:r>
              <a:rPr lang="en-US" sz="2800" dirty="0" smtClean="0">
                <a:solidFill>
                  <a:srgbClr val="FF0000"/>
                </a:solidFill>
              </a:rPr>
              <a:t> = ?</a:t>
            </a:r>
            <a:endParaRPr lang="en-US" sz="2800" dirty="0">
              <a:solidFill>
                <a:srgbClr val="FF0000"/>
              </a:solidFill>
            </a:endParaRPr>
          </a:p>
        </p:txBody>
      </p:sp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2400" y="4419600"/>
            <a:ext cx="3371304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1" name="Straight Arrow Connector 10"/>
          <p:cNvCxnSpPr/>
          <p:nvPr/>
        </p:nvCxnSpPr>
        <p:spPr>
          <a:xfrm rot="16200000" flipH="1">
            <a:off x="1371600" y="4495800"/>
            <a:ext cx="914400" cy="6096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1905000" y="4267200"/>
            <a:ext cx="3352800" cy="10668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/>
          <p:cNvGraphicFramePr/>
          <p:nvPr/>
        </p:nvGraphicFramePr>
        <p:xfrm>
          <a:off x="0" y="2514600"/>
          <a:ext cx="4648199" cy="4343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6" name="Chart 5"/>
          <p:cNvGraphicFramePr/>
          <p:nvPr/>
        </p:nvGraphicFramePr>
        <p:xfrm>
          <a:off x="4343400" y="2638424"/>
          <a:ext cx="5495926" cy="42195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pSp>
        <p:nvGrpSpPr>
          <p:cNvPr id="21" name="Group 20"/>
          <p:cNvGrpSpPr/>
          <p:nvPr/>
        </p:nvGrpSpPr>
        <p:grpSpPr>
          <a:xfrm>
            <a:off x="533400" y="0"/>
            <a:ext cx="7391399" cy="2057400"/>
            <a:chOff x="457200" y="0"/>
            <a:chExt cx="7891463" cy="2274332"/>
          </a:xfrm>
        </p:grpSpPr>
        <p:grpSp>
          <p:nvGrpSpPr>
            <p:cNvPr id="5" name="Group 4"/>
            <p:cNvGrpSpPr/>
            <p:nvPr/>
          </p:nvGrpSpPr>
          <p:grpSpPr>
            <a:xfrm>
              <a:off x="457200" y="0"/>
              <a:ext cx="5024438" cy="2274332"/>
              <a:chOff x="3905250" y="1371600"/>
              <a:chExt cx="5024438" cy="2274332"/>
            </a:xfrm>
          </p:grpSpPr>
          <p:sp>
            <p:nvSpPr>
              <p:cNvPr id="7" name="TextBox 5"/>
              <p:cNvSpPr txBox="1">
                <a:spLocks noChangeArrowheads="1"/>
              </p:cNvSpPr>
              <p:nvPr/>
            </p:nvSpPr>
            <p:spPr bwMode="auto">
              <a:xfrm>
                <a:off x="5562600" y="2819400"/>
                <a:ext cx="1447832" cy="36933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dirty="0">
                    <a:latin typeface="Calibri" pitchFamily="34" charset="0"/>
                  </a:rPr>
                  <a:t>shaping </a:t>
                </a:r>
                <a:r>
                  <a:rPr lang="en-US" dirty="0" smtClean="0">
                    <a:latin typeface="Calibri" pitchFamily="34" charset="0"/>
                  </a:rPr>
                  <a:t> time</a:t>
                </a:r>
                <a:endParaRPr lang="en-US" dirty="0">
                  <a:latin typeface="Calibri" pitchFamily="34" charset="0"/>
                </a:endParaRPr>
              </a:p>
            </p:txBody>
          </p:sp>
          <p:sp>
            <p:nvSpPr>
              <p:cNvPr id="8" name="TextBox 6"/>
              <p:cNvSpPr txBox="1">
                <a:spLocks noChangeArrowheads="1"/>
              </p:cNvSpPr>
              <p:nvPr/>
            </p:nvSpPr>
            <p:spPr bwMode="auto">
              <a:xfrm>
                <a:off x="6781800" y="1371600"/>
                <a:ext cx="2147888" cy="3698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>
                    <a:latin typeface="Calibri" pitchFamily="34" charset="0"/>
                  </a:rPr>
                  <a:t>detector capacitance</a:t>
                </a:r>
              </a:p>
            </p:txBody>
          </p:sp>
          <p:cxnSp>
            <p:nvCxnSpPr>
              <p:cNvPr id="9" name="Straight Arrow Connector 8"/>
              <p:cNvCxnSpPr/>
              <p:nvPr/>
            </p:nvCxnSpPr>
            <p:spPr>
              <a:xfrm rot="5400000">
                <a:off x="6400800" y="1676400"/>
                <a:ext cx="457200" cy="457200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Straight Arrow Connector 9"/>
              <p:cNvCxnSpPr/>
              <p:nvPr/>
            </p:nvCxnSpPr>
            <p:spPr>
              <a:xfrm rot="16200000" flipH="1">
                <a:off x="7467600" y="1752600"/>
                <a:ext cx="533400" cy="381000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Straight Arrow Connector 10"/>
              <p:cNvCxnSpPr/>
              <p:nvPr/>
            </p:nvCxnSpPr>
            <p:spPr>
              <a:xfrm flipV="1">
                <a:off x="6096000" y="2667000"/>
                <a:ext cx="228600" cy="152400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Straight Arrow Connector 11"/>
              <p:cNvCxnSpPr/>
              <p:nvPr/>
            </p:nvCxnSpPr>
            <p:spPr>
              <a:xfrm rot="16200000" flipV="1">
                <a:off x="5410202" y="2514602"/>
                <a:ext cx="304800" cy="304796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" name="Right Brace 12"/>
              <p:cNvSpPr/>
              <p:nvPr/>
            </p:nvSpPr>
            <p:spPr>
              <a:xfrm rot="16200000">
                <a:off x="5029200" y="1905000"/>
                <a:ext cx="76200" cy="533400"/>
              </a:xfrm>
              <a:prstGeom prst="rightBrac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14" name="TextBox 27"/>
              <p:cNvSpPr txBox="1">
                <a:spLocks noChangeArrowheads="1"/>
              </p:cNvSpPr>
              <p:nvPr/>
            </p:nvSpPr>
            <p:spPr bwMode="auto">
              <a:xfrm>
                <a:off x="4648200" y="1447800"/>
                <a:ext cx="1481138" cy="3698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>
                    <a:latin typeface="Calibri" pitchFamily="34" charset="0"/>
                  </a:rPr>
                  <a:t>Current Noise</a:t>
                </a:r>
              </a:p>
            </p:txBody>
          </p:sp>
          <p:cxnSp>
            <p:nvCxnSpPr>
              <p:cNvPr id="15" name="Straight Arrow Connector 14"/>
              <p:cNvCxnSpPr/>
              <p:nvPr/>
            </p:nvCxnSpPr>
            <p:spPr>
              <a:xfrm rot="5400000">
                <a:off x="4953000" y="1905000"/>
                <a:ext cx="381000" cy="76200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6" name="Right Brace 15"/>
              <p:cNvSpPr/>
              <p:nvPr/>
            </p:nvSpPr>
            <p:spPr>
              <a:xfrm rot="5400000" flipV="1">
                <a:off x="6362700" y="2476500"/>
                <a:ext cx="76200" cy="1524000"/>
              </a:xfrm>
              <a:prstGeom prst="rightBrac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17" name="TextBox 31"/>
              <p:cNvSpPr txBox="1">
                <a:spLocks noChangeArrowheads="1"/>
              </p:cNvSpPr>
              <p:nvPr/>
            </p:nvSpPr>
            <p:spPr bwMode="auto">
              <a:xfrm>
                <a:off x="5638800" y="3276600"/>
                <a:ext cx="1532919" cy="36933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dirty="0" smtClean="0">
                    <a:latin typeface="Calibri" pitchFamily="34" charset="0"/>
                  </a:rPr>
                  <a:t>White Noise</a:t>
                </a:r>
                <a:endParaRPr lang="en-US" dirty="0">
                  <a:latin typeface="Calibri" pitchFamily="34" charset="0"/>
                </a:endParaRPr>
              </a:p>
            </p:txBody>
          </p:sp>
          <p:sp>
            <p:nvSpPr>
              <p:cNvPr id="18" name="Right Brace 17"/>
              <p:cNvSpPr/>
              <p:nvPr/>
            </p:nvSpPr>
            <p:spPr>
              <a:xfrm rot="5400000" flipV="1">
                <a:off x="8115300" y="2552700"/>
                <a:ext cx="76200" cy="1371600"/>
              </a:xfrm>
              <a:prstGeom prst="rightBrac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19" name="TextBox 33"/>
              <p:cNvSpPr txBox="1">
                <a:spLocks noChangeArrowheads="1"/>
              </p:cNvSpPr>
              <p:nvPr/>
            </p:nvSpPr>
            <p:spPr bwMode="auto">
              <a:xfrm>
                <a:off x="7696200" y="3276600"/>
                <a:ext cx="1043877" cy="36933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dirty="0" smtClean="0">
                    <a:latin typeface="Calibri" pitchFamily="34" charset="0"/>
                  </a:rPr>
                  <a:t>1/f Noise</a:t>
                </a:r>
                <a:endParaRPr lang="en-US" dirty="0">
                  <a:latin typeface="Calibri" pitchFamily="34" charset="0"/>
                </a:endParaRPr>
              </a:p>
            </p:txBody>
          </p:sp>
          <p:graphicFrame>
            <p:nvGraphicFramePr>
              <p:cNvPr id="20" name="Object 2"/>
              <p:cNvGraphicFramePr>
                <a:graphicFrameLocks noChangeAspect="1"/>
              </p:cNvGraphicFramePr>
              <p:nvPr/>
            </p:nvGraphicFramePr>
            <p:xfrm>
              <a:off x="3905250" y="2022475"/>
              <a:ext cx="5010150" cy="720725"/>
            </p:xfrm>
            <a:graphic>
              <a:graphicData uri="http://schemas.openxmlformats.org/presentationml/2006/ole">
                <p:oleObj spid="_x0000_s20481" name="Equation" r:id="rId5" imgW="3263760" imgH="469800" progId="Equation.3">
                  <p:embed/>
                </p:oleObj>
              </a:graphicData>
            </a:graphic>
          </p:graphicFrame>
        </p:grpSp>
        <p:graphicFrame>
          <p:nvGraphicFramePr>
            <p:cNvPr id="20482" name="Object 2"/>
            <p:cNvGraphicFramePr>
              <a:graphicFrameLocks noChangeAspect="1"/>
            </p:cNvGraphicFramePr>
            <p:nvPr/>
          </p:nvGraphicFramePr>
          <p:xfrm>
            <a:off x="6553200" y="533400"/>
            <a:ext cx="1255713" cy="762000"/>
          </p:xfrm>
          <a:graphic>
            <a:graphicData uri="http://schemas.openxmlformats.org/presentationml/2006/ole">
              <p:oleObj spid="_x0000_s20482" name="Equation" r:id="rId6" imgW="711000" imgH="431640" progId="Equation.3">
                <p:embed/>
              </p:oleObj>
            </a:graphicData>
          </a:graphic>
        </p:graphicFrame>
        <p:graphicFrame>
          <p:nvGraphicFramePr>
            <p:cNvPr id="20483" name="Object 3"/>
            <p:cNvGraphicFramePr>
              <a:graphicFrameLocks noChangeAspect="1"/>
            </p:cNvGraphicFramePr>
            <p:nvPr/>
          </p:nvGraphicFramePr>
          <p:xfrm>
            <a:off x="6172200" y="1371600"/>
            <a:ext cx="2176463" cy="762000"/>
          </p:xfrm>
          <a:graphic>
            <a:graphicData uri="http://schemas.openxmlformats.org/presentationml/2006/ole">
              <p:oleObj spid="_x0000_s20483" name="Equation" r:id="rId7" imgW="1269720" imgH="444240" progId="Equation.3">
                <p:embed/>
              </p:oleObj>
            </a:graphicData>
          </a:graphic>
        </p:graphicFrame>
      </p:grpSp>
      <p:sp>
        <p:nvSpPr>
          <p:cNvPr id="23" name="TextBox 22"/>
          <p:cNvSpPr txBox="1"/>
          <p:nvPr/>
        </p:nvSpPr>
        <p:spPr>
          <a:xfrm>
            <a:off x="457200" y="2057400"/>
            <a:ext cx="272260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 smtClean="0"/>
              <a:t>* TSMC 0.35um data from the web</a:t>
            </a:r>
            <a:endParaRPr lang="en-US" sz="1400" i="1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/>
          <p:nvPr/>
        </p:nvGraphicFramePr>
        <p:xfrm>
          <a:off x="0" y="2895600"/>
          <a:ext cx="5105400" cy="3962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3" name="Chart 2"/>
          <p:cNvGraphicFramePr/>
          <p:nvPr/>
        </p:nvGraphicFramePr>
        <p:xfrm>
          <a:off x="4495800" y="2971800"/>
          <a:ext cx="4800600" cy="38099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pSp>
        <p:nvGrpSpPr>
          <p:cNvPr id="4" name="Group 3"/>
          <p:cNvGrpSpPr/>
          <p:nvPr/>
        </p:nvGrpSpPr>
        <p:grpSpPr>
          <a:xfrm>
            <a:off x="381001" y="0"/>
            <a:ext cx="7543800" cy="2209800"/>
            <a:chOff x="457200" y="0"/>
            <a:chExt cx="7891463" cy="2274332"/>
          </a:xfrm>
        </p:grpSpPr>
        <p:grpSp>
          <p:nvGrpSpPr>
            <p:cNvPr id="5" name="Group 4"/>
            <p:cNvGrpSpPr/>
            <p:nvPr/>
          </p:nvGrpSpPr>
          <p:grpSpPr>
            <a:xfrm>
              <a:off x="457200" y="0"/>
              <a:ext cx="5024438" cy="2274332"/>
              <a:chOff x="3905250" y="1371600"/>
              <a:chExt cx="5024438" cy="2274332"/>
            </a:xfrm>
          </p:grpSpPr>
          <p:sp>
            <p:nvSpPr>
              <p:cNvPr id="8" name="TextBox 5"/>
              <p:cNvSpPr txBox="1">
                <a:spLocks noChangeArrowheads="1"/>
              </p:cNvSpPr>
              <p:nvPr/>
            </p:nvSpPr>
            <p:spPr bwMode="auto">
              <a:xfrm>
                <a:off x="5562600" y="2819400"/>
                <a:ext cx="1447832" cy="36933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dirty="0">
                    <a:latin typeface="Calibri" pitchFamily="34" charset="0"/>
                  </a:rPr>
                  <a:t>shaping </a:t>
                </a:r>
                <a:r>
                  <a:rPr lang="en-US" dirty="0" smtClean="0">
                    <a:latin typeface="Calibri" pitchFamily="34" charset="0"/>
                  </a:rPr>
                  <a:t> time</a:t>
                </a:r>
                <a:endParaRPr lang="en-US" dirty="0">
                  <a:latin typeface="Calibri" pitchFamily="34" charset="0"/>
                </a:endParaRPr>
              </a:p>
            </p:txBody>
          </p:sp>
          <p:sp>
            <p:nvSpPr>
              <p:cNvPr id="9" name="TextBox 6"/>
              <p:cNvSpPr txBox="1">
                <a:spLocks noChangeArrowheads="1"/>
              </p:cNvSpPr>
              <p:nvPr/>
            </p:nvSpPr>
            <p:spPr bwMode="auto">
              <a:xfrm>
                <a:off x="6781800" y="1371600"/>
                <a:ext cx="2147888" cy="3698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>
                    <a:latin typeface="Calibri" pitchFamily="34" charset="0"/>
                  </a:rPr>
                  <a:t>detector capacitance</a:t>
                </a:r>
              </a:p>
            </p:txBody>
          </p:sp>
          <p:cxnSp>
            <p:nvCxnSpPr>
              <p:cNvPr id="10" name="Straight Arrow Connector 9"/>
              <p:cNvCxnSpPr/>
              <p:nvPr/>
            </p:nvCxnSpPr>
            <p:spPr>
              <a:xfrm rot="5400000">
                <a:off x="6400800" y="1676400"/>
                <a:ext cx="457200" cy="457200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Straight Arrow Connector 10"/>
              <p:cNvCxnSpPr/>
              <p:nvPr/>
            </p:nvCxnSpPr>
            <p:spPr>
              <a:xfrm rot="16200000" flipH="1">
                <a:off x="7467600" y="1752600"/>
                <a:ext cx="533400" cy="381000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Straight Arrow Connector 11"/>
              <p:cNvCxnSpPr/>
              <p:nvPr/>
            </p:nvCxnSpPr>
            <p:spPr>
              <a:xfrm flipV="1">
                <a:off x="6096000" y="2667000"/>
                <a:ext cx="228600" cy="152400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Arrow Connector 12"/>
              <p:cNvCxnSpPr/>
              <p:nvPr/>
            </p:nvCxnSpPr>
            <p:spPr>
              <a:xfrm rot="16200000" flipV="1">
                <a:off x="5410202" y="2514602"/>
                <a:ext cx="304800" cy="304796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4" name="Right Brace 13"/>
              <p:cNvSpPr/>
              <p:nvPr/>
            </p:nvSpPr>
            <p:spPr>
              <a:xfrm rot="16200000">
                <a:off x="5029200" y="1905000"/>
                <a:ext cx="76200" cy="533400"/>
              </a:xfrm>
              <a:prstGeom prst="rightBrac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15" name="TextBox 27"/>
              <p:cNvSpPr txBox="1">
                <a:spLocks noChangeArrowheads="1"/>
              </p:cNvSpPr>
              <p:nvPr/>
            </p:nvSpPr>
            <p:spPr bwMode="auto">
              <a:xfrm>
                <a:off x="4648200" y="1447800"/>
                <a:ext cx="1481138" cy="3698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>
                    <a:latin typeface="Calibri" pitchFamily="34" charset="0"/>
                  </a:rPr>
                  <a:t>Current Noise</a:t>
                </a:r>
              </a:p>
            </p:txBody>
          </p:sp>
          <p:cxnSp>
            <p:nvCxnSpPr>
              <p:cNvPr id="16" name="Straight Arrow Connector 15"/>
              <p:cNvCxnSpPr/>
              <p:nvPr/>
            </p:nvCxnSpPr>
            <p:spPr>
              <a:xfrm rot="5400000">
                <a:off x="4953000" y="1905000"/>
                <a:ext cx="381000" cy="76200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7" name="Right Brace 16"/>
              <p:cNvSpPr/>
              <p:nvPr/>
            </p:nvSpPr>
            <p:spPr>
              <a:xfrm rot="5400000" flipV="1">
                <a:off x="6362700" y="2476500"/>
                <a:ext cx="76200" cy="1524000"/>
              </a:xfrm>
              <a:prstGeom prst="rightBrac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18" name="TextBox 31"/>
              <p:cNvSpPr txBox="1">
                <a:spLocks noChangeArrowheads="1"/>
              </p:cNvSpPr>
              <p:nvPr/>
            </p:nvSpPr>
            <p:spPr bwMode="auto">
              <a:xfrm>
                <a:off x="5638800" y="3276600"/>
                <a:ext cx="1532919" cy="36933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dirty="0" smtClean="0">
                    <a:latin typeface="Calibri" pitchFamily="34" charset="0"/>
                  </a:rPr>
                  <a:t>White Noise</a:t>
                </a:r>
                <a:endParaRPr lang="en-US" dirty="0">
                  <a:latin typeface="Calibri" pitchFamily="34" charset="0"/>
                </a:endParaRPr>
              </a:p>
            </p:txBody>
          </p:sp>
          <p:sp>
            <p:nvSpPr>
              <p:cNvPr id="19" name="Right Brace 18"/>
              <p:cNvSpPr/>
              <p:nvPr/>
            </p:nvSpPr>
            <p:spPr>
              <a:xfrm rot="5400000" flipV="1">
                <a:off x="8115300" y="2552700"/>
                <a:ext cx="76200" cy="1371600"/>
              </a:xfrm>
              <a:prstGeom prst="rightBrac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20" name="TextBox 33"/>
              <p:cNvSpPr txBox="1">
                <a:spLocks noChangeArrowheads="1"/>
              </p:cNvSpPr>
              <p:nvPr/>
            </p:nvSpPr>
            <p:spPr bwMode="auto">
              <a:xfrm>
                <a:off x="7696200" y="3276600"/>
                <a:ext cx="1043877" cy="36933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dirty="0" smtClean="0">
                    <a:latin typeface="Calibri" pitchFamily="34" charset="0"/>
                  </a:rPr>
                  <a:t>1/f Noise</a:t>
                </a:r>
                <a:endParaRPr lang="en-US" dirty="0">
                  <a:latin typeface="Calibri" pitchFamily="34" charset="0"/>
                </a:endParaRPr>
              </a:p>
            </p:txBody>
          </p:sp>
          <p:graphicFrame>
            <p:nvGraphicFramePr>
              <p:cNvPr id="21" name="Object 2"/>
              <p:cNvGraphicFramePr>
                <a:graphicFrameLocks noChangeAspect="1"/>
              </p:cNvGraphicFramePr>
              <p:nvPr/>
            </p:nvGraphicFramePr>
            <p:xfrm>
              <a:off x="3905250" y="2022475"/>
              <a:ext cx="5010150" cy="720725"/>
            </p:xfrm>
            <a:graphic>
              <a:graphicData uri="http://schemas.openxmlformats.org/presentationml/2006/ole">
                <p:oleObj spid="_x0000_s21506" name="Equation" r:id="rId5" imgW="3263760" imgH="469800" progId="Equation.3">
                  <p:embed/>
                </p:oleObj>
              </a:graphicData>
            </a:graphic>
          </p:graphicFrame>
        </p:grpSp>
        <p:graphicFrame>
          <p:nvGraphicFramePr>
            <p:cNvPr id="6" name="Object 2"/>
            <p:cNvGraphicFramePr>
              <a:graphicFrameLocks noChangeAspect="1"/>
            </p:cNvGraphicFramePr>
            <p:nvPr/>
          </p:nvGraphicFramePr>
          <p:xfrm>
            <a:off x="6553200" y="533400"/>
            <a:ext cx="1255713" cy="762000"/>
          </p:xfrm>
          <a:graphic>
            <a:graphicData uri="http://schemas.openxmlformats.org/presentationml/2006/ole">
              <p:oleObj spid="_x0000_s21507" name="Equation" r:id="rId6" imgW="711000" imgH="431640" progId="Equation.3">
                <p:embed/>
              </p:oleObj>
            </a:graphicData>
          </a:graphic>
        </p:graphicFrame>
        <p:graphicFrame>
          <p:nvGraphicFramePr>
            <p:cNvPr id="7" name="Object 3"/>
            <p:cNvGraphicFramePr>
              <a:graphicFrameLocks noChangeAspect="1"/>
            </p:cNvGraphicFramePr>
            <p:nvPr/>
          </p:nvGraphicFramePr>
          <p:xfrm>
            <a:off x="6172200" y="1371600"/>
            <a:ext cx="2176463" cy="762000"/>
          </p:xfrm>
          <a:graphic>
            <a:graphicData uri="http://schemas.openxmlformats.org/presentationml/2006/ole">
              <p:oleObj spid="_x0000_s21508" name="Equation" r:id="rId7" imgW="1269720" imgH="444240" progId="Equation.3">
                <p:embed/>
              </p:oleObj>
            </a:graphicData>
          </a:graphic>
        </p:graphicFrame>
      </p:grpSp>
      <p:sp>
        <p:nvSpPr>
          <p:cNvPr id="22" name="TextBox 21"/>
          <p:cNvSpPr txBox="1"/>
          <p:nvPr/>
        </p:nvSpPr>
        <p:spPr>
          <a:xfrm>
            <a:off x="457200" y="2359223"/>
            <a:ext cx="272260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 smtClean="0"/>
              <a:t>* TSMC 0.35um data from the web</a:t>
            </a:r>
            <a:endParaRPr lang="en-US" sz="1400" i="1" dirty="0"/>
          </a:p>
        </p:txBody>
      </p:sp>
      <p:sp>
        <p:nvSpPr>
          <p:cNvPr id="24" name="TextBox 23"/>
          <p:cNvSpPr txBox="1"/>
          <p:nvPr/>
        </p:nvSpPr>
        <p:spPr>
          <a:xfrm>
            <a:off x="990600" y="2667000"/>
            <a:ext cx="31756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dirty="0" smtClean="0">
                <a:solidFill>
                  <a:srgbClr val="FF0000"/>
                </a:solidFill>
              </a:rPr>
              <a:t> variable shaping: 50 … 300 ns</a:t>
            </a:r>
            <a:endParaRPr lang="en-US" dirty="0">
              <a:solidFill>
                <a:srgbClr val="FF0000"/>
              </a:solidFill>
            </a:endParaRPr>
          </a:p>
        </p:txBody>
      </p:sp>
      <p:cxnSp>
        <p:nvCxnSpPr>
          <p:cNvPr id="26" name="Straight Connector 25"/>
          <p:cNvCxnSpPr/>
          <p:nvPr/>
        </p:nvCxnSpPr>
        <p:spPr>
          <a:xfrm rot="5400000">
            <a:off x="1943100" y="6362700"/>
            <a:ext cx="533400" cy="0"/>
          </a:xfrm>
          <a:prstGeom prst="line">
            <a:avLst/>
          </a:prstGeom>
          <a:ln w="12700">
            <a:prstDash val="dash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 rot="5400000">
            <a:off x="2743200" y="6248400"/>
            <a:ext cx="762000" cy="0"/>
          </a:xfrm>
          <a:prstGeom prst="line">
            <a:avLst/>
          </a:prstGeom>
          <a:ln w="12700">
            <a:prstDash val="dash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 rot="5400000">
            <a:off x="3848100" y="5981700"/>
            <a:ext cx="1143000" cy="0"/>
          </a:xfrm>
          <a:prstGeom prst="line">
            <a:avLst/>
          </a:prstGeom>
          <a:ln w="12700">
            <a:prstDash val="dash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Capacitive Matching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57400"/>
            <a:ext cx="8229600" cy="4068763"/>
          </a:xfrm>
        </p:spPr>
        <p:txBody>
          <a:bodyPr/>
          <a:lstStyle/>
          <a:p>
            <a:r>
              <a:rPr lang="en-US" sz="2400" dirty="0" smtClean="0"/>
              <a:t>1/f noise dominant</a:t>
            </a:r>
          </a:p>
          <a:p>
            <a:endParaRPr lang="en-US" sz="2400" dirty="0" smtClean="0"/>
          </a:p>
          <a:p>
            <a:endParaRPr lang="en-US" sz="2400" dirty="0" smtClean="0"/>
          </a:p>
          <a:p>
            <a:r>
              <a:rPr lang="en-US" sz="2400" dirty="0" smtClean="0"/>
              <a:t>white noise dominant</a:t>
            </a:r>
          </a:p>
          <a:p>
            <a:endParaRPr lang="en-US" sz="2400" dirty="0" smtClean="0"/>
          </a:p>
          <a:p>
            <a:endParaRPr lang="en-US" sz="2400" dirty="0" smtClean="0"/>
          </a:p>
          <a:p>
            <a:r>
              <a:rPr lang="en-US" sz="2400" dirty="0" smtClean="0"/>
              <a:t>No preamplifier can provide optimum noise performance for every detector</a:t>
            </a:r>
            <a:endParaRPr lang="en-US" sz="2400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1447800" y="2590800"/>
          <a:ext cx="2348865" cy="685800"/>
        </p:xfrm>
        <a:graphic>
          <a:graphicData uri="http://schemas.openxmlformats.org/presentationml/2006/ole">
            <p:oleObj spid="_x0000_s23554" name="Equation" r:id="rId3" imgW="1739880" imgH="507960" progId="Equation.3">
              <p:embed/>
            </p:oleObj>
          </a:graphicData>
        </a:graphic>
      </p:graphicFrame>
      <p:sp>
        <p:nvSpPr>
          <p:cNvPr id="5" name="Right Arrow 4"/>
          <p:cNvSpPr/>
          <p:nvPr/>
        </p:nvSpPr>
        <p:spPr>
          <a:xfrm>
            <a:off x="4572000" y="4191000"/>
            <a:ext cx="533400" cy="3048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/>
        </p:nvGraphicFramePr>
        <p:xfrm>
          <a:off x="5105400" y="2667000"/>
          <a:ext cx="1034716" cy="457200"/>
        </p:xfrm>
        <a:graphic>
          <a:graphicData uri="http://schemas.openxmlformats.org/presentationml/2006/ole">
            <p:oleObj spid="_x0000_s23555" name="Equation" r:id="rId4" imgW="545760" imgH="241200" progId="Equation.3">
              <p:embed/>
            </p:oleObj>
          </a:graphicData>
        </a:graphic>
      </p:graphicFrame>
      <p:graphicFrame>
        <p:nvGraphicFramePr>
          <p:cNvPr id="7" name="Object 6"/>
          <p:cNvGraphicFramePr>
            <a:graphicFrameLocks noChangeAspect="1"/>
          </p:cNvGraphicFramePr>
          <p:nvPr/>
        </p:nvGraphicFramePr>
        <p:xfrm>
          <a:off x="1219200" y="3962400"/>
          <a:ext cx="3178098" cy="762000"/>
        </p:xfrm>
        <a:graphic>
          <a:graphicData uri="http://schemas.openxmlformats.org/presentationml/2006/ole">
            <p:oleObj spid="_x0000_s23556" name="Equation" r:id="rId5" imgW="2171520" imgH="520560" progId="Equation.3">
              <p:embed/>
            </p:oleObj>
          </a:graphicData>
        </a:graphic>
      </p:graphicFrame>
      <p:sp>
        <p:nvSpPr>
          <p:cNvPr id="8" name="Right Arrow 7"/>
          <p:cNvSpPr/>
          <p:nvPr/>
        </p:nvSpPr>
        <p:spPr>
          <a:xfrm>
            <a:off x="4191000" y="2743200"/>
            <a:ext cx="533400" cy="3048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22533" name="Object 5"/>
          <p:cNvGraphicFramePr>
            <a:graphicFrameLocks noChangeAspect="1"/>
          </p:cNvGraphicFramePr>
          <p:nvPr/>
        </p:nvGraphicFramePr>
        <p:xfrm>
          <a:off x="5410200" y="4114800"/>
          <a:ext cx="1323975" cy="457200"/>
        </p:xfrm>
        <a:graphic>
          <a:graphicData uri="http://schemas.openxmlformats.org/presentationml/2006/ole">
            <p:oleObj spid="_x0000_s23557" name="Equation" r:id="rId6" imgW="698400" imgH="241200" progId="Equation.3">
              <p:embed/>
            </p:oleObj>
          </a:graphicData>
        </a:graphic>
      </p:graphicFrame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23/11/2009</a:t>
            </a:r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9E4F27F-C693-406E-BBC7-DA4E1A04646A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4th RD51 Collaboration Meeting, CERN, 2009</a:t>
            </a:r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116</TotalTime>
  <Words>357</Words>
  <Application>Microsoft Office PowerPoint</Application>
  <PresentationFormat>On-screen Show (4:3)</PresentationFormat>
  <Paragraphs>105</Paragraphs>
  <Slides>13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5" baseType="lpstr">
      <vt:lpstr>Office Theme</vt:lpstr>
      <vt:lpstr>Equation</vt:lpstr>
      <vt:lpstr>GEMROC Discussion</vt:lpstr>
      <vt:lpstr>Slide 2</vt:lpstr>
      <vt:lpstr>Front-End Architecture</vt:lpstr>
      <vt:lpstr>Slide 4</vt:lpstr>
      <vt:lpstr>Slide 5</vt:lpstr>
      <vt:lpstr>Slide 6</vt:lpstr>
      <vt:lpstr>Slide 7</vt:lpstr>
      <vt:lpstr>Slide 8</vt:lpstr>
      <vt:lpstr>Capacitive Matching</vt:lpstr>
      <vt:lpstr>Slide 10</vt:lpstr>
      <vt:lpstr>Slide 11</vt:lpstr>
      <vt:lpstr>Slide 12</vt:lpstr>
      <vt:lpstr>Features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Sorin Martoiu</dc:creator>
  <cp:lastModifiedBy>Sorin Martoiu</cp:lastModifiedBy>
  <cp:revision>38</cp:revision>
  <dcterms:created xsi:type="dcterms:W3CDTF">2010-03-11T15:12:10Z</dcterms:created>
  <dcterms:modified xsi:type="dcterms:W3CDTF">2010-03-11T17:09:01Z</dcterms:modified>
</cp:coreProperties>
</file>