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3" r:id="rId1"/>
    <p:sldMasterId id="2147483697" r:id="rId2"/>
  </p:sldMasterIdLst>
  <p:notesMasterIdLst>
    <p:notesMasterId r:id="rId39"/>
  </p:notesMasterIdLst>
  <p:sldIdLst>
    <p:sldId id="288" r:id="rId3"/>
    <p:sldId id="384" r:id="rId4"/>
    <p:sldId id="441" r:id="rId5"/>
    <p:sldId id="442" r:id="rId6"/>
    <p:sldId id="427" r:id="rId7"/>
    <p:sldId id="428" r:id="rId8"/>
    <p:sldId id="429" r:id="rId9"/>
    <p:sldId id="387" r:id="rId10"/>
    <p:sldId id="432" r:id="rId11"/>
    <p:sldId id="435" r:id="rId12"/>
    <p:sldId id="434" r:id="rId13"/>
    <p:sldId id="383" r:id="rId14"/>
    <p:sldId id="449" r:id="rId15"/>
    <p:sldId id="448" r:id="rId16"/>
    <p:sldId id="404" r:id="rId17"/>
    <p:sldId id="403" r:id="rId18"/>
    <p:sldId id="444" r:id="rId19"/>
    <p:sldId id="445" r:id="rId20"/>
    <p:sldId id="455" r:id="rId21"/>
    <p:sldId id="456" r:id="rId22"/>
    <p:sldId id="457" r:id="rId23"/>
    <p:sldId id="458" r:id="rId24"/>
    <p:sldId id="459" r:id="rId25"/>
    <p:sldId id="460" r:id="rId26"/>
    <p:sldId id="461" r:id="rId27"/>
    <p:sldId id="451" r:id="rId28"/>
    <p:sldId id="453" r:id="rId29"/>
    <p:sldId id="454" r:id="rId30"/>
    <p:sldId id="446" r:id="rId31"/>
    <p:sldId id="447" r:id="rId32"/>
    <p:sldId id="311" r:id="rId33"/>
    <p:sldId id="388" r:id="rId34"/>
    <p:sldId id="450" r:id="rId35"/>
    <p:sldId id="393" r:id="rId36"/>
    <p:sldId id="439" r:id="rId37"/>
    <p:sldId id="438" r:id="rId38"/>
  </p:sldIdLst>
  <p:sldSz cx="9144000" cy="6858000" type="screen4x3"/>
  <p:notesSz cx="6735763" cy="9866313"/>
  <p:defaultTextStyle>
    <a:lvl1pPr marL="0" algn="l" rtl="0" latinLnBrk="0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521415D9-36F7-43E2-AB2F-B90AF26B5E84}">
      <p14:sectionLst xmlns:p14="http://schemas.microsoft.com/office/powerpoint/2010/main">
        <p14:section name="SOI" id="{4CE4D5D3-E0AC-4803-AA8A-07D8C337C506}">
          <p14:sldIdLst>
            <p14:sldId id="288"/>
            <p14:sldId id="384"/>
            <p14:sldId id="441"/>
            <p14:sldId id="442"/>
            <p14:sldId id="427"/>
            <p14:sldId id="428"/>
            <p14:sldId id="429"/>
            <p14:sldId id="387"/>
            <p14:sldId id="432"/>
            <p14:sldId id="435"/>
            <p14:sldId id="434"/>
            <p14:sldId id="383"/>
            <p14:sldId id="449"/>
            <p14:sldId id="448"/>
            <p14:sldId id="404"/>
            <p14:sldId id="403"/>
            <p14:sldId id="444"/>
            <p14:sldId id="445"/>
            <p14:sldId id="455"/>
            <p14:sldId id="456"/>
            <p14:sldId id="457"/>
            <p14:sldId id="458"/>
            <p14:sldId id="459"/>
            <p14:sldId id="460"/>
            <p14:sldId id="461"/>
            <p14:sldId id="451"/>
            <p14:sldId id="453"/>
            <p14:sldId id="454"/>
            <p14:sldId id="446"/>
            <p14:sldId id="447"/>
            <p14:sldId id="311"/>
            <p14:sldId id="388"/>
            <p14:sldId id="450"/>
            <p14:sldId id="393"/>
            <p14:sldId id="439"/>
            <p14:sldId id="43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B9B"/>
    <a:srgbClr val="FF9966"/>
    <a:srgbClr val="C9FFFC"/>
    <a:srgbClr val="FFFFFF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94" autoAdjust="0"/>
    <p:restoredTop sz="88372" autoAdjust="0"/>
  </p:normalViewPr>
  <p:slideViewPr>
    <p:cSldViewPr>
      <p:cViewPr>
        <p:scale>
          <a:sx n="53" d="100"/>
          <a:sy n="53" d="100"/>
        </p:scale>
        <p:origin x="-1842" y="-6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2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8" d="100"/>
        <a:sy n="5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5186C0-209D-4899-B892-4B96BE1A7A63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C2967F9-4FFB-4A28-B059-7B3DE115B5D2}">
      <dgm:prSet/>
      <dgm:spPr/>
      <dgm:t>
        <a:bodyPr/>
        <a:lstStyle/>
        <a:p>
          <a:pPr rtl="0"/>
          <a:r>
            <a:rPr kumimoji="1" lang="en-US" dirty="0" smtClean="0"/>
            <a:t>XFEL</a:t>
          </a:r>
          <a:endParaRPr lang="ja-JP" dirty="0"/>
        </a:p>
      </dgm:t>
    </dgm:pt>
    <dgm:pt modelId="{E4EE5F39-12E4-4617-B53E-067A50385450}" type="parTrans" cxnId="{533B509F-5C47-481F-B17A-ADF1EE937302}">
      <dgm:prSet/>
      <dgm:spPr/>
      <dgm:t>
        <a:bodyPr/>
        <a:lstStyle/>
        <a:p>
          <a:endParaRPr kumimoji="1" lang="ja-JP" altLang="en-US"/>
        </a:p>
      </dgm:t>
    </dgm:pt>
    <dgm:pt modelId="{41CB970E-EBB6-43D8-AEF2-C81B909C4230}" type="sibTrans" cxnId="{533B509F-5C47-481F-B17A-ADF1EE937302}">
      <dgm:prSet/>
      <dgm:spPr/>
      <dgm:t>
        <a:bodyPr/>
        <a:lstStyle/>
        <a:p>
          <a:endParaRPr kumimoji="1" lang="ja-JP" altLang="en-US"/>
        </a:p>
      </dgm:t>
    </dgm:pt>
    <dgm:pt modelId="{925A503B-0AD9-478B-A2F1-284D489A58D0}">
      <dgm:prSet/>
      <dgm:spPr/>
      <dgm:t>
        <a:bodyPr/>
        <a:lstStyle/>
        <a:p>
          <a:pPr rtl="0"/>
          <a:r>
            <a:rPr kumimoji="1" lang="en-US" dirty="0" smtClean="0"/>
            <a:t>Crystallization</a:t>
          </a:r>
        </a:p>
      </dgm:t>
    </dgm:pt>
    <dgm:pt modelId="{D86EE7FB-9B82-4F68-9AC4-FA8967227536}" type="sibTrans" cxnId="{28096956-9614-46A8-B9C5-8A8246DB1DDF}">
      <dgm:prSet/>
      <dgm:spPr/>
      <dgm:t>
        <a:bodyPr/>
        <a:lstStyle/>
        <a:p>
          <a:endParaRPr kumimoji="1" lang="ja-JP" altLang="en-US"/>
        </a:p>
      </dgm:t>
    </dgm:pt>
    <dgm:pt modelId="{CC8F4C33-AFE6-4791-B390-79FB066CFB09}" type="parTrans" cxnId="{28096956-9614-46A8-B9C5-8A8246DB1DDF}">
      <dgm:prSet/>
      <dgm:spPr/>
      <dgm:t>
        <a:bodyPr/>
        <a:lstStyle/>
        <a:p>
          <a:endParaRPr kumimoji="1" lang="ja-JP" altLang="en-US"/>
        </a:p>
      </dgm:t>
    </dgm:pt>
    <dgm:pt modelId="{7238E37F-2F4C-433A-AB0B-501A7E718370}" type="pres">
      <dgm:prSet presAssocID="{745186C0-209D-4899-B892-4B96BE1A7A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2666250-8071-422B-B0C3-CA74B8E22B09}" type="pres">
      <dgm:prSet presAssocID="{5C2967F9-4FFB-4A28-B059-7B3DE115B5D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BDB61E6-48F4-4A81-AC79-25771FB03EE6}" type="pres">
      <dgm:prSet presAssocID="{41CB970E-EBB6-43D8-AEF2-C81B909C4230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004F0554-F397-478B-A2A8-A85E8E9E19B4}" type="pres">
      <dgm:prSet presAssocID="{41CB970E-EBB6-43D8-AEF2-C81B909C4230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B7AD1AD0-8E82-42FF-8FDB-F71A97E832D5}" type="pres">
      <dgm:prSet presAssocID="{925A503B-0AD9-478B-A2F1-284D489A58D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6FD0834-1DD0-4DC0-8918-68E10A8F3041}" type="presOf" srcId="{41CB970E-EBB6-43D8-AEF2-C81B909C4230}" destId="{BBDB61E6-48F4-4A81-AC79-25771FB03EE6}" srcOrd="0" destOrd="0" presId="urn:microsoft.com/office/officeart/2005/8/layout/process1"/>
    <dgm:cxn modelId="{533B509F-5C47-481F-B17A-ADF1EE937302}" srcId="{745186C0-209D-4899-B892-4B96BE1A7A63}" destId="{5C2967F9-4FFB-4A28-B059-7B3DE115B5D2}" srcOrd="0" destOrd="0" parTransId="{E4EE5F39-12E4-4617-B53E-067A50385450}" sibTransId="{41CB970E-EBB6-43D8-AEF2-C81B909C4230}"/>
    <dgm:cxn modelId="{4E5F3C19-6DD1-420B-9A2D-5FE66133915D}" type="presOf" srcId="{925A503B-0AD9-478B-A2F1-284D489A58D0}" destId="{B7AD1AD0-8E82-42FF-8FDB-F71A97E832D5}" srcOrd="0" destOrd="0" presId="urn:microsoft.com/office/officeart/2005/8/layout/process1"/>
    <dgm:cxn modelId="{B013B82F-6C8E-4024-A664-2EBBF15B916F}" type="presOf" srcId="{745186C0-209D-4899-B892-4B96BE1A7A63}" destId="{7238E37F-2F4C-433A-AB0B-501A7E718370}" srcOrd="0" destOrd="0" presId="urn:microsoft.com/office/officeart/2005/8/layout/process1"/>
    <dgm:cxn modelId="{28096956-9614-46A8-B9C5-8A8246DB1DDF}" srcId="{745186C0-209D-4899-B892-4B96BE1A7A63}" destId="{925A503B-0AD9-478B-A2F1-284D489A58D0}" srcOrd="1" destOrd="0" parTransId="{CC8F4C33-AFE6-4791-B390-79FB066CFB09}" sibTransId="{D86EE7FB-9B82-4F68-9AC4-FA8967227536}"/>
    <dgm:cxn modelId="{7C86C849-32A9-4D5D-8220-E2B6D5896934}" type="presOf" srcId="{5C2967F9-4FFB-4A28-B059-7B3DE115B5D2}" destId="{F2666250-8071-422B-B0C3-CA74B8E22B09}" srcOrd="0" destOrd="0" presId="urn:microsoft.com/office/officeart/2005/8/layout/process1"/>
    <dgm:cxn modelId="{97550E06-6FBF-4ED6-BE6B-D02219E1A614}" type="presOf" srcId="{41CB970E-EBB6-43D8-AEF2-C81B909C4230}" destId="{004F0554-F397-478B-A2A8-A85E8E9E19B4}" srcOrd="1" destOrd="0" presId="urn:microsoft.com/office/officeart/2005/8/layout/process1"/>
    <dgm:cxn modelId="{CC572496-8004-4766-9936-1410C12DE643}" type="presParOf" srcId="{7238E37F-2F4C-433A-AB0B-501A7E718370}" destId="{F2666250-8071-422B-B0C3-CA74B8E22B09}" srcOrd="0" destOrd="0" presId="urn:microsoft.com/office/officeart/2005/8/layout/process1"/>
    <dgm:cxn modelId="{09B21587-6F73-48C3-941C-0639C09A2DCD}" type="presParOf" srcId="{7238E37F-2F4C-433A-AB0B-501A7E718370}" destId="{BBDB61E6-48F4-4A81-AC79-25771FB03EE6}" srcOrd="1" destOrd="0" presId="urn:microsoft.com/office/officeart/2005/8/layout/process1"/>
    <dgm:cxn modelId="{35E47D86-F5A3-4AF6-981C-E5A883DA96EE}" type="presParOf" srcId="{BBDB61E6-48F4-4A81-AC79-25771FB03EE6}" destId="{004F0554-F397-478B-A2A8-A85E8E9E19B4}" srcOrd="0" destOrd="0" presId="urn:microsoft.com/office/officeart/2005/8/layout/process1"/>
    <dgm:cxn modelId="{8A454C1B-C20C-4E67-94D0-2B980296BBBB}" type="presParOf" srcId="{7238E37F-2F4C-433A-AB0B-501A7E718370}" destId="{B7AD1AD0-8E82-42FF-8FDB-F71A97E832D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C0552F8-9532-4558-A955-5243FCF12A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021C82D-F25F-49DD-A5A4-B7ED2AF24E71}">
      <dgm:prSet/>
      <dgm:spPr>
        <a:solidFill>
          <a:srgbClr val="FF0000"/>
        </a:solidFill>
      </dgm:spPr>
      <dgm:t>
        <a:bodyPr/>
        <a:lstStyle/>
        <a:p>
          <a:pPr rtl="0"/>
          <a:r>
            <a:rPr kumimoji="1" lang="en-US" dirty="0" smtClean="0"/>
            <a:t>50 um</a:t>
          </a:r>
          <a:endParaRPr lang="ja-JP" dirty="0"/>
        </a:p>
      </dgm:t>
    </dgm:pt>
    <dgm:pt modelId="{91FAAC9E-C772-43AD-BA6D-9E4D44DACF50}" type="parTrans" cxnId="{0711E1D6-9FBB-45E4-B50D-EFB9C8CCAE9C}">
      <dgm:prSet/>
      <dgm:spPr/>
      <dgm:t>
        <a:bodyPr/>
        <a:lstStyle/>
        <a:p>
          <a:endParaRPr kumimoji="1" lang="ja-JP" altLang="en-US"/>
        </a:p>
      </dgm:t>
    </dgm:pt>
    <dgm:pt modelId="{7B411675-0A0D-4277-9F73-D6736A523305}" type="sibTrans" cxnId="{0711E1D6-9FBB-45E4-B50D-EFB9C8CCAE9C}">
      <dgm:prSet/>
      <dgm:spPr/>
      <dgm:t>
        <a:bodyPr/>
        <a:lstStyle/>
        <a:p>
          <a:endParaRPr kumimoji="1" lang="ja-JP" altLang="en-US"/>
        </a:p>
      </dgm:t>
    </dgm:pt>
    <dgm:pt modelId="{A5A37ACE-B91D-41C2-A943-5AEBBCDE93FA}" type="pres">
      <dgm:prSet presAssocID="{7C0552F8-9532-4558-A955-5243FCF12A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FF9202C-D1A8-444E-84C0-73A381C49CB2}" type="pres">
      <dgm:prSet presAssocID="{0021C82D-F25F-49DD-A5A4-B7ED2AF24E71}" presName="parentText" presStyleLbl="node1" presStyleIdx="0" presStyleCnt="1" custLinFactX="150052" custLinFactY="159845" custLinFactNeighborX="200000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711E1D6-9FBB-45E4-B50D-EFB9C8CCAE9C}" srcId="{7C0552F8-9532-4558-A955-5243FCF12ACE}" destId="{0021C82D-F25F-49DD-A5A4-B7ED2AF24E71}" srcOrd="0" destOrd="0" parTransId="{91FAAC9E-C772-43AD-BA6D-9E4D44DACF50}" sibTransId="{7B411675-0A0D-4277-9F73-D6736A523305}"/>
    <dgm:cxn modelId="{845882C9-DD4E-4330-B461-908058FF017C}" type="presOf" srcId="{7C0552F8-9532-4558-A955-5243FCF12ACE}" destId="{A5A37ACE-B91D-41C2-A943-5AEBBCDE93FA}" srcOrd="0" destOrd="0" presId="urn:microsoft.com/office/officeart/2005/8/layout/vList2"/>
    <dgm:cxn modelId="{24C9C0DA-9CCE-42D1-A1AB-FFFC01B7B0F4}" type="presOf" srcId="{0021C82D-F25F-49DD-A5A4-B7ED2AF24E71}" destId="{5FF9202C-D1A8-444E-84C0-73A381C49CB2}" srcOrd="0" destOrd="0" presId="urn:microsoft.com/office/officeart/2005/8/layout/vList2"/>
    <dgm:cxn modelId="{681DECF9-E964-4403-8F55-55661F282BA3}" type="presParOf" srcId="{A5A37ACE-B91D-41C2-A943-5AEBBCDE93FA}" destId="{5FF9202C-D1A8-444E-84C0-73A381C49CB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C0552F8-9532-4558-A955-5243FCF12A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021C82D-F25F-49DD-A5A4-B7ED2AF24E71}">
      <dgm:prSet/>
      <dgm:spPr>
        <a:solidFill>
          <a:srgbClr val="0070C0"/>
        </a:solidFill>
      </dgm:spPr>
      <dgm:t>
        <a:bodyPr/>
        <a:lstStyle/>
        <a:p>
          <a:pPr rtl="0"/>
          <a:r>
            <a:rPr kumimoji="1" lang="en-US" dirty="0" smtClean="0"/>
            <a:t>200-300 um</a:t>
          </a:r>
          <a:endParaRPr lang="ja-JP" dirty="0"/>
        </a:p>
      </dgm:t>
    </dgm:pt>
    <dgm:pt modelId="{91FAAC9E-C772-43AD-BA6D-9E4D44DACF50}" type="parTrans" cxnId="{0711E1D6-9FBB-45E4-B50D-EFB9C8CCAE9C}">
      <dgm:prSet/>
      <dgm:spPr/>
      <dgm:t>
        <a:bodyPr/>
        <a:lstStyle/>
        <a:p>
          <a:endParaRPr kumimoji="1" lang="ja-JP" altLang="en-US"/>
        </a:p>
      </dgm:t>
    </dgm:pt>
    <dgm:pt modelId="{7B411675-0A0D-4277-9F73-D6736A523305}" type="sibTrans" cxnId="{0711E1D6-9FBB-45E4-B50D-EFB9C8CCAE9C}">
      <dgm:prSet/>
      <dgm:spPr/>
      <dgm:t>
        <a:bodyPr/>
        <a:lstStyle/>
        <a:p>
          <a:endParaRPr kumimoji="1" lang="ja-JP" altLang="en-US"/>
        </a:p>
      </dgm:t>
    </dgm:pt>
    <dgm:pt modelId="{A5A37ACE-B91D-41C2-A943-5AEBBCDE93FA}" type="pres">
      <dgm:prSet presAssocID="{7C0552F8-9532-4558-A955-5243FCF12A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FF9202C-D1A8-444E-84C0-73A381C49CB2}" type="pres">
      <dgm:prSet presAssocID="{0021C82D-F25F-49DD-A5A4-B7ED2AF24E71}" presName="parentText" presStyleLbl="node1" presStyleIdx="0" presStyleCnt="1" custLinFactNeighborX="-9299" custLinFactNeighborY="-1669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711E1D6-9FBB-45E4-B50D-EFB9C8CCAE9C}" srcId="{7C0552F8-9532-4558-A955-5243FCF12ACE}" destId="{0021C82D-F25F-49DD-A5A4-B7ED2AF24E71}" srcOrd="0" destOrd="0" parTransId="{91FAAC9E-C772-43AD-BA6D-9E4D44DACF50}" sibTransId="{7B411675-0A0D-4277-9F73-D6736A523305}"/>
    <dgm:cxn modelId="{BDBD6B03-E64E-4228-85A9-EA1DC4904472}" type="presOf" srcId="{0021C82D-F25F-49DD-A5A4-B7ED2AF24E71}" destId="{5FF9202C-D1A8-444E-84C0-73A381C49CB2}" srcOrd="0" destOrd="0" presId="urn:microsoft.com/office/officeart/2005/8/layout/vList2"/>
    <dgm:cxn modelId="{75BFBB90-5734-4CC2-B91F-3F4FBAA0C14E}" type="presOf" srcId="{7C0552F8-9532-4558-A955-5243FCF12ACE}" destId="{A5A37ACE-B91D-41C2-A943-5AEBBCDE93FA}" srcOrd="0" destOrd="0" presId="urn:microsoft.com/office/officeart/2005/8/layout/vList2"/>
    <dgm:cxn modelId="{DFD06CDE-93F3-4A09-82A7-11D366E432AE}" type="presParOf" srcId="{A5A37ACE-B91D-41C2-A943-5AEBBCDE93FA}" destId="{5FF9202C-D1A8-444E-84C0-73A381C49CB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C0552F8-9532-4558-A955-5243FCF12A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021C82D-F25F-49DD-A5A4-B7ED2AF24E71}">
      <dgm:prSet/>
      <dgm:spPr>
        <a:solidFill>
          <a:srgbClr val="00B050"/>
        </a:solidFill>
      </dgm:spPr>
      <dgm:t>
        <a:bodyPr/>
        <a:lstStyle/>
        <a:p>
          <a:pPr rtl="0"/>
          <a:r>
            <a:rPr kumimoji="1" lang="en-US" dirty="0" smtClean="0"/>
            <a:t>600 um</a:t>
          </a:r>
          <a:endParaRPr lang="ja-JP" dirty="0"/>
        </a:p>
      </dgm:t>
    </dgm:pt>
    <dgm:pt modelId="{91FAAC9E-C772-43AD-BA6D-9E4D44DACF50}" type="parTrans" cxnId="{0711E1D6-9FBB-45E4-B50D-EFB9C8CCAE9C}">
      <dgm:prSet/>
      <dgm:spPr/>
      <dgm:t>
        <a:bodyPr/>
        <a:lstStyle/>
        <a:p>
          <a:endParaRPr kumimoji="1" lang="ja-JP" altLang="en-US"/>
        </a:p>
      </dgm:t>
    </dgm:pt>
    <dgm:pt modelId="{7B411675-0A0D-4277-9F73-D6736A523305}" type="sibTrans" cxnId="{0711E1D6-9FBB-45E4-B50D-EFB9C8CCAE9C}">
      <dgm:prSet/>
      <dgm:spPr/>
      <dgm:t>
        <a:bodyPr/>
        <a:lstStyle/>
        <a:p>
          <a:endParaRPr kumimoji="1" lang="ja-JP" altLang="en-US"/>
        </a:p>
      </dgm:t>
    </dgm:pt>
    <dgm:pt modelId="{A5A37ACE-B91D-41C2-A943-5AEBBCDE93FA}" type="pres">
      <dgm:prSet presAssocID="{7C0552F8-9532-4558-A955-5243FCF12A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FF9202C-D1A8-444E-84C0-73A381C49CB2}" type="pres">
      <dgm:prSet presAssocID="{0021C82D-F25F-49DD-A5A4-B7ED2AF24E7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711E1D6-9FBB-45E4-B50D-EFB9C8CCAE9C}" srcId="{7C0552F8-9532-4558-A955-5243FCF12ACE}" destId="{0021C82D-F25F-49DD-A5A4-B7ED2AF24E71}" srcOrd="0" destOrd="0" parTransId="{91FAAC9E-C772-43AD-BA6D-9E4D44DACF50}" sibTransId="{7B411675-0A0D-4277-9F73-D6736A523305}"/>
    <dgm:cxn modelId="{C548BF7A-A8D3-4D2E-B814-D562287DCF0D}" type="presOf" srcId="{0021C82D-F25F-49DD-A5A4-B7ED2AF24E71}" destId="{5FF9202C-D1A8-444E-84C0-73A381C49CB2}" srcOrd="0" destOrd="0" presId="urn:microsoft.com/office/officeart/2005/8/layout/vList2"/>
    <dgm:cxn modelId="{217B21F3-11B2-4739-9414-72321E26F4ED}" type="presOf" srcId="{7C0552F8-9532-4558-A955-5243FCF12ACE}" destId="{A5A37ACE-B91D-41C2-A943-5AEBBCDE93FA}" srcOrd="0" destOrd="0" presId="urn:microsoft.com/office/officeart/2005/8/layout/vList2"/>
    <dgm:cxn modelId="{08539F7D-0789-445D-A3A0-6FD857C3C9A0}" type="presParOf" srcId="{A5A37ACE-B91D-41C2-A943-5AEBBCDE93FA}" destId="{5FF9202C-D1A8-444E-84C0-73A381C49CB2}" srcOrd="0" destOrd="0" presId="urn:microsoft.com/office/officeart/2005/8/layout/vList2"/>
  </dgm:cxnLst>
  <dgm:bg>
    <a:solidFill>
      <a:srgbClr val="00B050"/>
    </a:solidFill>
  </dgm:bg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47F185-D8EC-442D-A77E-C6B3E97BBCA0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D2937374-D970-446B-9782-61FEBDE55A50}">
      <dgm:prSet/>
      <dgm:spPr/>
      <dgm:t>
        <a:bodyPr/>
        <a:lstStyle/>
        <a:p>
          <a:pPr rtl="0"/>
          <a:r>
            <a:rPr kumimoji="1" lang="en-US" dirty="0" smtClean="0"/>
            <a:t>X-ray Source Characteristics</a:t>
          </a:r>
          <a:endParaRPr kumimoji="1" lang="en-US" dirty="0"/>
        </a:p>
      </dgm:t>
    </dgm:pt>
    <dgm:pt modelId="{EFED3783-D143-4D28-93B6-81598B3F08D7}" type="parTrans" cxnId="{6F2605EA-8229-4395-8314-2A736C621732}">
      <dgm:prSet/>
      <dgm:spPr/>
      <dgm:t>
        <a:bodyPr/>
        <a:lstStyle/>
        <a:p>
          <a:endParaRPr kumimoji="1" lang="ja-JP" altLang="en-US"/>
        </a:p>
      </dgm:t>
    </dgm:pt>
    <dgm:pt modelId="{1FB53B57-17B3-4F98-BA5D-909A53DCF68D}" type="sibTrans" cxnId="{6F2605EA-8229-4395-8314-2A736C621732}">
      <dgm:prSet/>
      <dgm:spPr/>
      <dgm:t>
        <a:bodyPr/>
        <a:lstStyle/>
        <a:p>
          <a:endParaRPr kumimoji="1" lang="ja-JP" altLang="en-US"/>
        </a:p>
      </dgm:t>
    </dgm:pt>
    <dgm:pt modelId="{21A870AB-6191-43C8-B395-C7B79F0A292C}">
      <dgm:prSet/>
      <dgm:spPr/>
      <dgm:t>
        <a:bodyPr/>
        <a:lstStyle/>
        <a:p>
          <a:pPr rtl="0"/>
          <a:r>
            <a:rPr kumimoji="1" lang="en-US" dirty="0" smtClean="0"/>
            <a:t>60 Hz</a:t>
          </a:r>
          <a:endParaRPr lang="ja-JP" dirty="0"/>
        </a:p>
      </dgm:t>
    </dgm:pt>
    <dgm:pt modelId="{1CFB3B6B-9ABC-4E05-9B64-5D5FA22F314A}" type="parTrans" cxnId="{76CD8E68-190F-4689-B290-9996799B270C}">
      <dgm:prSet/>
      <dgm:spPr/>
      <dgm:t>
        <a:bodyPr/>
        <a:lstStyle/>
        <a:p>
          <a:endParaRPr kumimoji="1" lang="ja-JP" altLang="en-US"/>
        </a:p>
      </dgm:t>
    </dgm:pt>
    <dgm:pt modelId="{EA7FE83A-E40C-4AF8-961E-57EE55A4AEFA}" type="sibTrans" cxnId="{76CD8E68-190F-4689-B290-9996799B270C}">
      <dgm:prSet/>
      <dgm:spPr/>
      <dgm:t>
        <a:bodyPr/>
        <a:lstStyle/>
        <a:p>
          <a:endParaRPr kumimoji="1" lang="ja-JP" altLang="en-US"/>
        </a:p>
      </dgm:t>
    </dgm:pt>
    <dgm:pt modelId="{F138CE71-1CA7-4C2A-9E59-1F08C0C202AE}">
      <dgm:prSet/>
      <dgm:spPr/>
      <dgm:t>
        <a:bodyPr/>
        <a:lstStyle/>
        <a:p>
          <a:pPr rtl="0"/>
          <a:r>
            <a:rPr kumimoji="1" lang="en-US" dirty="0" smtClean="0"/>
            <a:t>Variation in each shot</a:t>
          </a:r>
          <a:endParaRPr lang="ja-JP" dirty="0"/>
        </a:p>
      </dgm:t>
    </dgm:pt>
    <dgm:pt modelId="{5225EFCE-EBF4-4EEB-B12D-6EA02B49E009}" type="parTrans" cxnId="{FD11E29F-51F4-43AC-AE1B-0B637BB47365}">
      <dgm:prSet/>
      <dgm:spPr/>
      <dgm:t>
        <a:bodyPr/>
        <a:lstStyle/>
        <a:p>
          <a:endParaRPr kumimoji="1" lang="ja-JP" altLang="en-US"/>
        </a:p>
      </dgm:t>
    </dgm:pt>
    <dgm:pt modelId="{4D9077DB-6DA8-466F-825F-1757BFDBC873}" type="sibTrans" cxnId="{FD11E29F-51F4-43AC-AE1B-0B637BB47365}">
      <dgm:prSet/>
      <dgm:spPr/>
      <dgm:t>
        <a:bodyPr/>
        <a:lstStyle/>
        <a:p>
          <a:endParaRPr kumimoji="1" lang="ja-JP" altLang="en-US"/>
        </a:p>
      </dgm:t>
    </dgm:pt>
    <dgm:pt modelId="{EE869CE3-96A6-442D-9E2E-2A2346F9D240}">
      <dgm:prSet/>
      <dgm:spPr/>
      <dgm:t>
        <a:bodyPr/>
        <a:lstStyle/>
        <a:p>
          <a:pPr rtl="0"/>
          <a:r>
            <a:rPr kumimoji="1" lang="en-US" dirty="0" smtClean="0"/>
            <a:t>Pulse intensity, Sample variation, etc.</a:t>
          </a:r>
          <a:endParaRPr kumimoji="1" lang="en-US" dirty="0"/>
        </a:p>
      </dgm:t>
    </dgm:pt>
    <dgm:pt modelId="{A6A69728-6A4C-4247-BC70-0C540AF56B75}" type="parTrans" cxnId="{3D0BB34C-7914-446D-860A-D6ADEB808151}">
      <dgm:prSet/>
      <dgm:spPr/>
      <dgm:t>
        <a:bodyPr/>
        <a:lstStyle/>
        <a:p>
          <a:endParaRPr kumimoji="1" lang="ja-JP" altLang="en-US"/>
        </a:p>
      </dgm:t>
    </dgm:pt>
    <dgm:pt modelId="{0342882E-E05F-4807-BA7F-2FB2333E15D6}" type="sibTrans" cxnId="{3D0BB34C-7914-446D-860A-D6ADEB808151}">
      <dgm:prSet/>
      <dgm:spPr/>
      <dgm:t>
        <a:bodyPr/>
        <a:lstStyle/>
        <a:p>
          <a:endParaRPr kumimoji="1" lang="ja-JP" altLang="en-US"/>
        </a:p>
      </dgm:t>
    </dgm:pt>
    <dgm:pt modelId="{1F69E950-439A-476F-B79D-CD25654FF7C8}">
      <dgm:prSet/>
      <dgm:spPr/>
      <dgm:t>
        <a:bodyPr/>
        <a:lstStyle/>
        <a:p>
          <a:pPr rtl="0"/>
          <a:r>
            <a:rPr kumimoji="1" lang="en-US" dirty="0" smtClean="0"/>
            <a:t>Requirements</a:t>
          </a:r>
          <a:endParaRPr kumimoji="1" lang="en-US" dirty="0"/>
        </a:p>
      </dgm:t>
    </dgm:pt>
    <dgm:pt modelId="{58C948DF-4375-45BB-BECD-F1342AEFF27B}" type="parTrans" cxnId="{0365040E-D337-439E-96AB-2D2D58CC0124}">
      <dgm:prSet/>
      <dgm:spPr/>
      <dgm:t>
        <a:bodyPr/>
        <a:lstStyle/>
        <a:p>
          <a:endParaRPr kumimoji="1" lang="ja-JP" altLang="en-US"/>
        </a:p>
      </dgm:t>
    </dgm:pt>
    <dgm:pt modelId="{DE7D86B2-9C12-4C18-BAD1-069C29FEF6F3}" type="sibTrans" cxnId="{0365040E-D337-439E-96AB-2D2D58CC0124}">
      <dgm:prSet/>
      <dgm:spPr/>
      <dgm:t>
        <a:bodyPr/>
        <a:lstStyle/>
        <a:p>
          <a:endParaRPr kumimoji="1" lang="ja-JP" altLang="en-US"/>
        </a:p>
      </dgm:t>
    </dgm:pt>
    <dgm:pt modelId="{1AE26A30-2B39-42F2-8948-A8BB13E134B6}">
      <dgm:prSet/>
      <dgm:spPr/>
      <dgm:t>
        <a:bodyPr/>
        <a:lstStyle/>
        <a:p>
          <a:pPr rtl="0"/>
          <a:r>
            <a:rPr kumimoji="1" lang="en-US" dirty="0" smtClean="0"/>
            <a:t>Frame rate &gt; 60 Hz</a:t>
          </a:r>
          <a:endParaRPr kumimoji="1" lang="en-US" dirty="0"/>
        </a:p>
      </dgm:t>
    </dgm:pt>
    <dgm:pt modelId="{28E9B8EC-663D-47DF-A28A-B0C6DE4CEF6F}" type="parTrans" cxnId="{4BAFDB4E-DF38-47CD-9EDA-FB49566A1297}">
      <dgm:prSet/>
      <dgm:spPr/>
      <dgm:t>
        <a:bodyPr/>
        <a:lstStyle/>
        <a:p>
          <a:endParaRPr kumimoji="1" lang="ja-JP" altLang="en-US"/>
        </a:p>
      </dgm:t>
    </dgm:pt>
    <dgm:pt modelId="{4892E1DD-9D21-4118-92A2-47EDA21C29E0}" type="sibTrans" cxnId="{4BAFDB4E-DF38-47CD-9EDA-FB49566A1297}">
      <dgm:prSet/>
      <dgm:spPr/>
      <dgm:t>
        <a:bodyPr/>
        <a:lstStyle/>
        <a:p>
          <a:endParaRPr kumimoji="1" lang="ja-JP" altLang="en-US"/>
        </a:p>
      </dgm:t>
    </dgm:pt>
    <dgm:pt modelId="{C9BC2612-4B73-4794-B720-CF7161A80313}">
      <dgm:prSet/>
      <dgm:spPr/>
      <dgm:t>
        <a:bodyPr/>
        <a:lstStyle/>
        <a:p>
          <a:pPr rtl="0"/>
          <a:r>
            <a:rPr kumimoji="1" lang="en-US" dirty="0" smtClean="0"/>
            <a:t>Single Photon Detection Capability</a:t>
          </a:r>
          <a:endParaRPr lang="ja-JP" dirty="0"/>
        </a:p>
      </dgm:t>
    </dgm:pt>
    <dgm:pt modelId="{E1605A1A-461A-41A7-B42F-12D22CF0420B}" type="parTrans" cxnId="{EBAAD54B-055A-46EA-9F84-463424FA42C3}">
      <dgm:prSet/>
      <dgm:spPr/>
      <dgm:t>
        <a:bodyPr/>
        <a:lstStyle/>
        <a:p>
          <a:endParaRPr kumimoji="1" lang="ja-JP" altLang="en-US"/>
        </a:p>
      </dgm:t>
    </dgm:pt>
    <dgm:pt modelId="{94BF0477-4276-4487-A4E4-0B495162056A}" type="sibTrans" cxnId="{EBAAD54B-055A-46EA-9F84-463424FA42C3}">
      <dgm:prSet/>
      <dgm:spPr/>
      <dgm:t>
        <a:bodyPr/>
        <a:lstStyle/>
        <a:p>
          <a:endParaRPr kumimoji="1" lang="ja-JP" altLang="en-US"/>
        </a:p>
      </dgm:t>
    </dgm:pt>
    <dgm:pt modelId="{60D57A7F-C2CA-4416-A9FA-591F159CC797}">
      <dgm:prSet/>
      <dgm:spPr/>
      <dgm:t>
        <a:bodyPr/>
        <a:lstStyle/>
        <a:p>
          <a:pPr rtl="0"/>
          <a:r>
            <a:rPr kumimoji="1" lang="en-US" i="1" dirty="0" smtClean="0"/>
            <a:t>What would be the definition?</a:t>
          </a:r>
          <a:endParaRPr lang="ja-JP" dirty="0"/>
        </a:p>
      </dgm:t>
    </dgm:pt>
    <dgm:pt modelId="{9D4A82B8-2EFE-4377-91E6-1622F1029741}" type="parTrans" cxnId="{0BB5198E-4ADD-43C8-A953-9FB9DBB91026}">
      <dgm:prSet/>
      <dgm:spPr/>
      <dgm:t>
        <a:bodyPr/>
        <a:lstStyle/>
        <a:p>
          <a:endParaRPr kumimoji="1" lang="ja-JP" altLang="en-US"/>
        </a:p>
      </dgm:t>
    </dgm:pt>
    <dgm:pt modelId="{F970D1FA-8BC9-453F-84B4-9CCD462FFF5A}" type="sibTrans" cxnId="{0BB5198E-4ADD-43C8-A953-9FB9DBB91026}">
      <dgm:prSet/>
      <dgm:spPr/>
      <dgm:t>
        <a:bodyPr/>
        <a:lstStyle/>
        <a:p>
          <a:endParaRPr kumimoji="1" lang="ja-JP" altLang="en-US"/>
        </a:p>
      </dgm:t>
    </dgm:pt>
    <dgm:pt modelId="{3364FAD8-C30D-47C9-8AB6-FC1C8F97E4B0}">
      <dgm:prSet/>
      <dgm:spPr/>
      <dgm:t>
        <a:bodyPr/>
        <a:lstStyle/>
        <a:p>
          <a:pPr rtl="0"/>
          <a:r>
            <a:rPr kumimoji="1" lang="en-US" dirty="0" smtClean="0"/>
            <a:t>Device life &gt; 1 year</a:t>
          </a:r>
          <a:endParaRPr kumimoji="1" lang="en-US" dirty="0"/>
        </a:p>
      </dgm:t>
    </dgm:pt>
    <dgm:pt modelId="{776B41AD-9186-4E33-B5F5-D6D98648AD96}" type="parTrans" cxnId="{0AE90FB8-4534-47F7-B7D8-FD57C39774DE}">
      <dgm:prSet/>
      <dgm:spPr/>
      <dgm:t>
        <a:bodyPr/>
        <a:lstStyle/>
        <a:p>
          <a:endParaRPr kumimoji="1" lang="ja-JP" altLang="en-US"/>
        </a:p>
      </dgm:t>
    </dgm:pt>
    <dgm:pt modelId="{BE72AB70-21A4-4FE6-8272-4F642C259F47}" type="sibTrans" cxnId="{0AE90FB8-4534-47F7-B7D8-FD57C39774DE}">
      <dgm:prSet/>
      <dgm:spPr/>
      <dgm:t>
        <a:bodyPr/>
        <a:lstStyle/>
        <a:p>
          <a:endParaRPr kumimoji="1" lang="ja-JP" altLang="en-US"/>
        </a:p>
      </dgm:t>
    </dgm:pt>
    <dgm:pt modelId="{A169E320-1FA0-4A24-841E-607814390281}">
      <dgm:prSet/>
      <dgm:spPr/>
      <dgm:t>
        <a:bodyPr/>
        <a:lstStyle/>
        <a:p>
          <a:pPr rtl="0"/>
          <a:r>
            <a:rPr kumimoji="1" lang="en-US" dirty="0" smtClean="0"/>
            <a:t>Optimization Parameters</a:t>
          </a:r>
          <a:endParaRPr lang="ja-JP" dirty="0"/>
        </a:p>
      </dgm:t>
    </dgm:pt>
    <dgm:pt modelId="{C5E62E92-A293-4D46-8F4E-D4FE5B006198}" type="parTrans" cxnId="{D8DA24DA-F7FB-411D-BAD2-63E5432F53FF}">
      <dgm:prSet/>
      <dgm:spPr/>
      <dgm:t>
        <a:bodyPr/>
        <a:lstStyle/>
        <a:p>
          <a:endParaRPr kumimoji="1" lang="ja-JP" altLang="en-US"/>
        </a:p>
      </dgm:t>
    </dgm:pt>
    <dgm:pt modelId="{855FE17F-98EF-4432-9268-6B12B6E680C7}" type="sibTrans" cxnId="{D8DA24DA-F7FB-411D-BAD2-63E5432F53FF}">
      <dgm:prSet/>
      <dgm:spPr/>
      <dgm:t>
        <a:bodyPr/>
        <a:lstStyle/>
        <a:p>
          <a:endParaRPr kumimoji="1" lang="ja-JP" altLang="en-US"/>
        </a:p>
      </dgm:t>
    </dgm:pt>
    <dgm:pt modelId="{9650B6FA-61BA-45F9-A07C-C37E9D70C4E0}">
      <dgm:prSet/>
      <dgm:spPr/>
      <dgm:t>
        <a:bodyPr/>
        <a:lstStyle/>
        <a:p>
          <a:pPr rtl="0"/>
          <a:r>
            <a:rPr kumimoji="1" lang="en-US" dirty="0" smtClean="0"/>
            <a:t>Quantum Efficiency (Q.E.)</a:t>
          </a:r>
          <a:endParaRPr lang="ja-JP" dirty="0"/>
        </a:p>
      </dgm:t>
    </dgm:pt>
    <dgm:pt modelId="{40CE6EE0-7F69-446F-B60E-A915239C9E26}" type="parTrans" cxnId="{A5B78498-057C-46A3-8D67-6A7A42E2B3E9}">
      <dgm:prSet/>
      <dgm:spPr/>
      <dgm:t>
        <a:bodyPr/>
        <a:lstStyle/>
        <a:p>
          <a:endParaRPr kumimoji="1" lang="ja-JP" altLang="en-US"/>
        </a:p>
      </dgm:t>
    </dgm:pt>
    <dgm:pt modelId="{01A08D1C-C084-4138-B74A-43BB33599475}" type="sibTrans" cxnId="{A5B78498-057C-46A3-8D67-6A7A42E2B3E9}">
      <dgm:prSet/>
      <dgm:spPr/>
      <dgm:t>
        <a:bodyPr/>
        <a:lstStyle/>
        <a:p>
          <a:endParaRPr kumimoji="1" lang="ja-JP" altLang="en-US"/>
        </a:p>
      </dgm:t>
    </dgm:pt>
    <dgm:pt modelId="{9A916E48-7270-415E-997F-0BC5FFECDFA0}">
      <dgm:prSet/>
      <dgm:spPr/>
      <dgm:t>
        <a:bodyPr/>
        <a:lstStyle/>
        <a:p>
          <a:pPr rtl="0"/>
          <a:r>
            <a:rPr kumimoji="1" lang="en-US" dirty="0" smtClean="0"/>
            <a:t>Full Well (FW)  Capacity</a:t>
          </a:r>
          <a:endParaRPr lang="ja-JP" dirty="0"/>
        </a:p>
      </dgm:t>
    </dgm:pt>
    <dgm:pt modelId="{185A0E95-467C-4AE5-B11B-6F568ABC96C6}" type="parTrans" cxnId="{B80EFC9D-217D-49E6-A250-927AD78B4588}">
      <dgm:prSet/>
      <dgm:spPr/>
      <dgm:t>
        <a:bodyPr/>
        <a:lstStyle/>
        <a:p>
          <a:endParaRPr kumimoji="1" lang="ja-JP" altLang="en-US"/>
        </a:p>
      </dgm:t>
    </dgm:pt>
    <dgm:pt modelId="{A2BEDB3B-17AF-4C9C-A26E-747C7C4BB459}" type="sibTrans" cxnId="{B80EFC9D-217D-49E6-A250-927AD78B4588}">
      <dgm:prSet/>
      <dgm:spPr/>
      <dgm:t>
        <a:bodyPr/>
        <a:lstStyle/>
        <a:p>
          <a:endParaRPr kumimoji="1" lang="ja-JP" altLang="en-US"/>
        </a:p>
      </dgm:t>
    </dgm:pt>
    <dgm:pt modelId="{298F3F6A-172F-423F-952C-B521FCCA8C6E}">
      <dgm:prSet/>
      <dgm:spPr/>
      <dgm:t>
        <a:bodyPr/>
        <a:lstStyle/>
        <a:p>
          <a:pPr rtl="0"/>
          <a:r>
            <a:rPr lang="en-US" altLang="ja-JP" dirty="0" smtClean="0"/>
            <a:t>Pixel Size</a:t>
          </a:r>
          <a:endParaRPr lang="ja-JP" dirty="0"/>
        </a:p>
      </dgm:t>
    </dgm:pt>
    <dgm:pt modelId="{E34F230D-564C-44BE-A778-6A840BEC8550}" type="parTrans" cxnId="{904CBB1E-35C9-450F-9486-73468422C5BC}">
      <dgm:prSet/>
      <dgm:spPr/>
      <dgm:t>
        <a:bodyPr/>
        <a:lstStyle/>
        <a:p>
          <a:endParaRPr kumimoji="1" lang="ja-JP" altLang="en-US"/>
        </a:p>
      </dgm:t>
    </dgm:pt>
    <dgm:pt modelId="{1C6FB030-36B8-4D98-895E-1293192FADC1}" type="sibTrans" cxnId="{904CBB1E-35C9-450F-9486-73468422C5BC}">
      <dgm:prSet/>
      <dgm:spPr/>
      <dgm:t>
        <a:bodyPr/>
        <a:lstStyle/>
        <a:p>
          <a:endParaRPr kumimoji="1" lang="ja-JP" altLang="en-US"/>
        </a:p>
      </dgm:t>
    </dgm:pt>
    <dgm:pt modelId="{4F89658A-6019-4859-8852-4C3278A5D18D}" type="pres">
      <dgm:prSet presAssocID="{DA47F185-D8EC-442D-A77E-C6B3E97BBCA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A6A50F3-A131-48E4-B5E2-910C1B3623FB}" type="pres">
      <dgm:prSet presAssocID="{D2937374-D970-446B-9782-61FEBDE55A5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EB67ED-07A4-452B-8BA5-553027F2CE07}" type="pres">
      <dgm:prSet presAssocID="{D2937374-D970-446B-9782-61FEBDE55A50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40CFE3F-5659-49E3-838B-3D9FC61D9DAA}" type="pres">
      <dgm:prSet presAssocID="{1F69E950-439A-476F-B79D-CD25654FF7C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4BF9F56-8C13-456A-A13F-CCB758D2D3C6}" type="pres">
      <dgm:prSet presAssocID="{1F69E950-439A-476F-B79D-CD25654FF7C8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6259ECA-0150-4757-8420-05091351212B}" type="pres">
      <dgm:prSet presAssocID="{A169E320-1FA0-4A24-841E-60781439028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138B3E-D343-4F68-887D-33F8CE1B3A41}" type="pres">
      <dgm:prSet presAssocID="{A169E320-1FA0-4A24-841E-60781439028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80EFC9D-217D-49E6-A250-927AD78B4588}" srcId="{A169E320-1FA0-4A24-841E-607814390281}" destId="{9A916E48-7270-415E-997F-0BC5FFECDFA0}" srcOrd="1" destOrd="0" parTransId="{185A0E95-467C-4AE5-B11B-6F568ABC96C6}" sibTransId="{A2BEDB3B-17AF-4C9C-A26E-747C7C4BB459}"/>
    <dgm:cxn modelId="{4CC87581-7555-46EF-BE8C-8ED1C78739FA}" type="presOf" srcId="{3364FAD8-C30D-47C9-8AB6-FC1C8F97E4B0}" destId="{94BF9F56-8C13-456A-A13F-CCB758D2D3C6}" srcOrd="0" destOrd="3" presId="urn:microsoft.com/office/officeart/2005/8/layout/vList2"/>
    <dgm:cxn modelId="{EF912474-92D8-4091-BAF9-BC2DEB3E63FB}" type="presOf" srcId="{D2937374-D970-446B-9782-61FEBDE55A50}" destId="{8A6A50F3-A131-48E4-B5E2-910C1B3623FB}" srcOrd="0" destOrd="0" presId="urn:microsoft.com/office/officeart/2005/8/layout/vList2"/>
    <dgm:cxn modelId="{6F2605EA-8229-4395-8314-2A736C621732}" srcId="{DA47F185-D8EC-442D-A77E-C6B3E97BBCA0}" destId="{D2937374-D970-446B-9782-61FEBDE55A50}" srcOrd="0" destOrd="0" parTransId="{EFED3783-D143-4D28-93B6-81598B3F08D7}" sibTransId="{1FB53B57-17B3-4F98-BA5D-909A53DCF68D}"/>
    <dgm:cxn modelId="{3D0BB34C-7914-446D-860A-D6ADEB808151}" srcId="{F138CE71-1CA7-4C2A-9E59-1F08C0C202AE}" destId="{EE869CE3-96A6-442D-9E2E-2A2346F9D240}" srcOrd="0" destOrd="0" parTransId="{A6A69728-6A4C-4247-BC70-0C540AF56B75}" sibTransId="{0342882E-E05F-4807-BA7F-2FB2333E15D6}"/>
    <dgm:cxn modelId="{8E299826-23A0-448B-8B58-4083E1D56B4F}" type="presOf" srcId="{60D57A7F-C2CA-4416-A9FA-591F159CC797}" destId="{94BF9F56-8C13-456A-A13F-CCB758D2D3C6}" srcOrd="0" destOrd="2" presId="urn:microsoft.com/office/officeart/2005/8/layout/vList2"/>
    <dgm:cxn modelId="{E7C41A0A-9AB1-47B8-BD91-E818998559EA}" type="presOf" srcId="{21A870AB-6191-43C8-B395-C7B79F0A292C}" destId="{33EB67ED-07A4-452B-8BA5-553027F2CE07}" srcOrd="0" destOrd="0" presId="urn:microsoft.com/office/officeart/2005/8/layout/vList2"/>
    <dgm:cxn modelId="{904CBB1E-35C9-450F-9486-73468422C5BC}" srcId="{A169E320-1FA0-4A24-841E-607814390281}" destId="{298F3F6A-172F-423F-952C-B521FCCA8C6E}" srcOrd="2" destOrd="0" parTransId="{E34F230D-564C-44BE-A778-6A840BEC8550}" sibTransId="{1C6FB030-36B8-4D98-895E-1293192FADC1}"/>
    <dgm:cxn modelId="{731FD679-0F7A-4D8E-B173-4DB37B049DFC}" type="presOf" srcId="{9650B6FA-61BA-45F9-A07C-C37E9D70C4E0}" destId="{D0138B3E-D343-4F68-887D-33F8CE1B3A41}" srcOrd="0" destOrd="0" presId="urn:microsoft.com/office/officeart/2005/8/layout/vList2"/>
    <dgm:cxn modelId="{A4A23B42-BA58-4E5D-B2B8-F7030F3CB3CA}" type="presOf" srcId="{298F3F6A-172F-423F-952C-B521FCCA8C6E}" destId="{D0138B3E-D343-4F68-887D-33F8CE1B3A41}" srcOrd="0" destOrd="2" presId="urn:microsoft.com/office/officeart/2005/8/layout/vList2"/>
    <dgm:cxn modelId="{0AE90FB8-4534-47F7-B7D8-FD57C39774DE}" srcId="{1F69E950-439A-476F-B79D-CD25654FF7C8}" destId="{3364FAD8-C30D-47C9-8AB6-FC1C8F97E4B0}" srcOrd="2" destOrd="0" parTransId="{776B41AD-9186-4E33-B5F5-D6D98648AD96}" sibTransId="{BE72AB70-21A4-4FE6-8272-4F642C259F47}"/>
    <dgm:cxn modelId="{A0F73B7F-ED0F-480B-9FC5-2D017B654BAE}" type="presOf" srcId="{F138CE71-1CA7-4C2A-9E59-1F08C0C202AE}" destId="{33EB67ED-07A4-452B-8BA5-553027F2CE07}" srcOrd="0" destOrd="1" presId="urn:microsoft.com/office/officeart/2005/8/layout/vList2"/>
    <dgm:cxn modelId="{D8DA24DA-F7FB-411D-BAD2-63E5432F53FF}" srcId="{DA47F185-D8EC-442D-A77E-C6B3E97BBCA0}" destId="{A169E320-1FA0-4A24-841E-607814390281}" srcOrd="2" destOrd="0" parTransId="{C5E62E92-A293-4D46-8F4E-D4FE5B006198}" sibTransId="{855FE17F-98EF-4432-9268-6B12B6E680C7}"/>
    <dgm:cxn modelId="{B3BB89F9-2072-4913-8CE0-D423F10CC0F1}" type="presOf" srcId="{A169E320-1FA0-4A24-841E-607814390281}" destId="{E6259ECA-0150-4757-8420-05091351212B}" srcOrd="0" destOrd="0" presId="urn:microsoft.com/office/officeart/2005/8/layout/vList2"/>
    <dgm:cxn modelId="{AC5FBCEA-AA7F-4FFC-B9F1-1E9011F7987B}" type="presOf" srcId="{EE869CE3-96A6-442D-9E2E-2A2346F9D240}" destId="{33EB67ED-07A4-452B-8BA5-553027F2CE07}" srcOrd="0" destOrd="2" presId="urn:microsoft.com/office/officeart/2005/8/layout/vList2"/>
    <dgm:cxn modelId="{B7914491-7D4F-4031-A637-F1F6620AF738}" type="presOf" srcId="{C9BC2612-4B73-4794-B720-CF7161A80313}" destId="{94BF9F56-8C13-456A-A13F-CCB758D2D3C6}" srcOrd="0" destOrd="1" presId="urn:microsoft.com/office/officeart/2005/8/layout/vList2"/>
    <dgm:cxn modelId="{FD11E29F-51F4-43AC-AE1B-0B637BB47365}" srcId="{D2937374-D970-446B-9782-61FEBDE55A50}" destId="{F138CE71-1CA7-4C2A-9E59-1F08C0C202AE}" srcOrd="1" destOrd="0" parTransId="{5225EFCE-EBF4-4EEB-B12D-6EA02B49E009}" sibTransId="{4D9077DB-6DA8-466F-825F-1757BFDBC873}"/>
    <dgm:cxn modelId="{C5F0320F-9AC2-4DA4-AD7F-1014969B27D9}" type="presOf" srcId="{9A916E48-7270-415E-997F-0BC5FFECDFA0}" destId="{D0138B3E-D343-4F68-887D-33F8CE1B3A41}" srcOrd="0" destOrd="1" presId="urn:microsoft.com/office/officeart/2005/8/layout/vList2"/>
    <dgm:cxn modelId="{A5B78498-057C-46A3-8D67-6A7A42E2B3E9}" srcId="{A169E320-1FA0-4A24-841E-607814390281}" destId="{9650B6FA-61BA-45F9-A07C-C37E9D70C4E0}" srcOrd="0" destOrd="0" parTransId="{40CE6EE0-7F69-446F-B60E-A915239C9E26}" sibTransId="{01A08D1C-C084-4138-B74A-43BB33599475}"/>
    <dgm:cxn modelId="{79E49BE9-76DF-48C8-8C1D-6088E75A611A}" type="presOf" srcId="{DA47F185-D8EC-442D-A77E-C6B3E97BBCA0}" destId="{4F89658A-6019-4859-8852-4C3278A5D18D}" srcOrd="0" destOrd="0" presId="urn:microsoft.com/office/officeart/2005/8/layout/vList2"/>
    <dgm:cxn modelId="{76CD8E68-190F-4689-B290-9996799B270C}" srcId="{D2937374-D970-446B-9782-61FEBDE55A50}" destId="{21A870AB-6191-43C8-B395-C7B79F0A292C}" srcOrd="0" destOrd="0" parTransId="{1CFB3B6B-9ABC-4E05-9B64-5D5FA22F314A}" sibTransId="{EA7FE83A-E40C-4AF8-961E-57EE55A4AEFA}"/>
    <dgm:cxn modelId="{0BB5198E-4ADD-43C8-A953-9FB9DBB91026}" srcId="{C9BC2612-4B73-4794-B720-CF7161A80313}" destId="{60D57A7F-C2CA-4416-A9FA-591F159CC797}" srcOrd="0" destOrd="0" parTransId="{9D4A82B8-2EFE-4377-91E6-1622F1029741}" sibTransId="{F970D1FA-8BC9-453F-84B4-9CCD462FFF5A}"/>
    <dgm:cxn modelId="{EBAAD54B-055A-46EA-9F84-463424FA42C3}" srcId="{1F69E950-439A-476F-B79D-CD25654FF7C8}" destId="{C9BC2612-4B73-4794-B720-CF7161A80313}" srcOrd="1" destOrd="0" parTransId="{E1605A1A-461A-41A7-B42F-12D22CF0420B}" sibTransId="{94BF0477-4276-4487-A4E4-0B495162056A}"/>
    <dgm:cxn modelId="{F61BAADB-8C66-4D57-9B61-1072AE0DB722}" type="presOf" srcId="{1AE26A30-2B39-42F2-8948-A8BB13E134B6}" destId="{94BF9F56-8C13-456A-A13F-CCB758D2D3C6}" srcOrd="0" destOrd="0" presId="urn:microsoft.com/office/officeart/2005/8/layout/vList2"/>
    <dgm:cxn modelId="{4BAFDB4E-DF38-47CD-9EDA-FB49566A1297}" srcId="{1F69E950-439A-476F-B79D-CD25654FF7C8}" destId="{1AE26A30-2B39-42F2-8948-A8BB13E134B6}" srcOrd="0" destOrd="0" parTransId="{28E9B8EC-663D-47DF-A28A-B0C6DE4CEF6F}" sibTransId="{4892E1DD-9D21-4118-92A2-47EDA21C29E0}"/>
    <dgm:cxn modelId="{0365040E-D337-439E-96AB-2D2D58CC0124}" srcId="{DA47F185-D8EC-442D-A77E-C6B3E97BBCA0}" destId="{1F69E950-439A-476F-B79D-CD25654FF7C8}" srcOrd="1" destOrd="0" parTransId="{58C948DF-4375-45BB-BECD-F1342AEFF27B}" sibTransId="{DE7D86B2-9C12-4C18-BAD1-069C29FEF6F3}"/>
    <dgm:cxn modelId="{968EE3E1-2975-4CCF-8EBC-2CE1939FFF59}" type="presOf" srcId="{1F69E950-439A-476F-B79D-CD25654FF7C8}" destId="{A40CFE3F-5659-49E3-838B-3D9FC61D9DAA}" srcOrd="0" destOrd="0" presId="urn:microsoft.com/office/officeart/2005/8/layout/vList2"/>
    <dgm:cxn modelId="{A9FECB4F-6740-4428-96E8-C10DF4FB1A8B}" type="presParOf" srcId="{4F89658A-6019-4859-8852-4C3278A5D18D}" destId="{8A6A50F3-A131-48E4-B5E2-910C1B3623FB}" srcOrd="0" destOrd="0" presId="urn:microsoft.com/office/officeart/2005/8/layout/vList2"/>
    <dgm:cxn modelId="{0B22D35B-B5E8-4CFE-B50B-C20856E35083}" type="presParOf" srcId="{4F89658A-6019-4859-8852-4C3278A5D18D}" destId="{33EB67ED-07A4-452B-8BA5-553027F2CE07}" srcOrd="1" destOrd="0" presId="urn:microsoft.com/office/officeart/2005/8/layout/vList2"/>
    <dgm:cxn modelId="{FF7367BD-443D-4486-8E99-4931C46D91BF}" type="presParOf" srcId="{4F89658A-6019-4859-8852-4C3278A5D18D}" destId="{A40CFE3F-5659-49E3-838B-3D9FC61D9DAA}" srcOrd="2" destOrd="0" presId="urn:microsoft.com/office/officeart/2005/8/layout/vList2"/>
    <dgm:cxn modelId="{7956BB9F-174D-469A-A1B1-A24E57F3D7AE}" type="presParOf" srcId="{4F89658A-6019-4859-8852-4C3278A5D18D}" destId="{94BF9F56-8C13-456A-A13F-CCB758D2D3C6}" srcOrd="3" destOrd="0" presId="urn:microsoft.com/office/officeart/2005/8/layout/vList2"/>
    <dgm:cxn modelId="{A12C68A6-672B-4CAC-A95F-7862EA77C17E}" type="presParOf" srcId="{4F89658A-6019-4859-8852-4C3278A5D18D}" destId="{E6259ECA-0150-4757-8420-05091351212B}" srcOrd="4" destOrd="0" presId="urn:microsoft.com/office/officeart/2005/8/layout/vList2"/>
    <dgm:cxn modelId="{A604B546-64D3-4F14-B3AC-35E7392B9343}" type="presParOf" srcId="{4F89658A-6019-4859-8852-4C3278A5D18D}" destId="{D0138B3E-D343-4F68-887D-33F8CE1B3A41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46F750-B590-4878-A2DD-85844E808096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kumimoji="1" lang="ja-JP" altLang="en-US"/>
        </a:p>
      </dgm:t>
    </dgm:pt>
    <dgm:pt modelId="{6C80074E-E6AC-4DC0-8B90-E22AC719EFA9}">
      <dgm:prSet/>
      <dgm:spPr/>
      <dgm:t>
        <a:bodyPr/>
        <a:lstStyle/>
        <a:p>
          <a:pPr rtl="0"/>
          <a:r>
            <a:rPr kumimoji="1" lang="en-US" dirty="0" smtClean="0"/>
            <a:t>Charge generated by single x-ray photon</a:t>
          </a:r>
          <a:endParaRPr lang="ja-JP" dirty="0"/>
        </a:p>
      </dgm:t>
    </dgm:pt>
    <dgm:pt modelId="{CD7FC211-647A-49FB-8760-FB7DF06F1675}" type="parTrans" cxnId="{C6EAC3D4-BD88-47C6-AB04-29486EFC644D}">
      <dgm:prSet/>
      <dgm:spPr/>
      <dgm:t>
        <a:bodyPr/>
        <a:lstStyle/>
        <a:p>
          <a:endParaRPr kumimoji="1" lang="ja-JP" altLang="en-US"/>
        </a:p>
      </dgm:t>
    </dgm:pt>
    <dgm:pt modelId="{C1530ACD-A7C6-47C7-BDC1-4EB09C420232}" type="sibTrans" cxnId="{C6EAC3D4-BD88-47C6-AB04-29486EFC644D}">
      <dgm:prSet/>
      <dgm:spPr/>
      <dgm:t>
        <a:bodyPr/>
        <a:lstStyle/>
        <a:p>
          <a:endParaRPr kumimoji="1" lang="ja-JP" altLang="en-US"/>
        </a:p>
      </dgm:t>
    </dgm:pt>
    <dgm:pt modelId="{172AAF3A-9C50-497C-97A1-851FFFD9B5D2}">
      <dgm:prSet/>
      <dgm:spPr/>
      <dgm:t>
        <a:bodyPr/>
        <a:lstStyle/>
        <a:p>
          <a:pPr rtl="0"/>
          <a:r>
            <a:rPr kumimoji="1" lang="en-US" dirty="0" smtClean="0"/>
            <a:t>For 6-12 </a:t>
          </a:r>
          <a:r>
            <a:rPr kumimoji="1" lang="en-US" dirty="0" err="1" smtClean="0"/>
            <a:t>keV</a:t>
          </a:r>
          <a:r>
            <a:rPr kumimoji="1" lang="en-US" dirty="0" smtClean="0"/>
            <a:t>,</a:t>
          </a:r>
          <a:endParaRPr lang="ja-JP" dirty="0"/>
        </a:p>
      </dgm:t>
    </dgm:pt>
    <dgm:pt modelId="{E3ECEBC1-DA90-4DF2-99A3-D44F7FE6ED0C}" type="parTrans" cxnId="{16A104CF-E672-4FEB-9F03-1903750414DC}">
      <dgm:prSet/>
      <dgm:spPr/>
      <dgm:t>
        <a:bodyPr/>
        <a:lstStyle/>
        <a:p>
          <a:endParaRPr kumimoji="1" lang="ja-JP" altLang="en-US"/>
        </a:p>
      </dgm:t>
    </dgm:pt>
    <dgm:pt modelId="{883E95DA-E3D3-4E04-93C9-0BC16078DF64}" type="sibTrans" cxnId="{16A104CF-E672-4FEB-9F03-1903750414DC}">
      <dgm:prSet/>
      <dgm:spPr/>
      <dgm:t>
        <a:bodyPr/>
        <a:lstStyle/>
        <a:p>
          <a:endParaRPr kumimoji="1" lang="ja-JP" altLang="en-US"/>
        </a:p>
      </dgm:t>
    </dgm:pt>
    <dgm:pt modelId="{41A78882-095E-44CB-8439-99C3706B08AD}">
      <dgm:prSet/>
      <dgm:spPr/>
      <dgm:t>
        <a:bodyPr/>
        <a:lstStyle/>
        <a:p>
          <a:pPr rtl="0"/>
          <a:r>
            <a:rPr kumimoji="1" lang="en-US" dirty="0" smtClean="0"/>
            <a:t>1600-3200 electrons</a:t>
          </a:r>
          <a:endParaRPr kumimoji="1" lang="en-US" dirty="0"/>
        </a:p>
      </dgm:t>
    </dgm:pt>
    <dgm:pt modelId="{B4EE3A99-C4D4-449A-A27A-FE5040E262F9}" type="parTrans" cxnId="{BAFA0CAA-7AF9-447A-99AD-1C727BB1D0D7}">
      <dgm:prSet/>
      <dgm:spPr/>
      <dgm:t>
        <a:bodyPr/>
        <a:lstStyle/>
        <a:p>
          <a:endParaRPr kumimoji="1" lang="ja-JP" altLang="en-US"/>
        </a:p>
      </dgm:t>
    </dgm:pt>
    <dgm:pt modelId="{D0B7917E-A1AB-4ABB-83FD-A758F8FF038B}" type="sibTrans" cxnId="{BAFA0CAA-7AF9-447A-99AD-1C727BB1D0D7}">
      <dgm:prSet/>
      <dgm:spPr/>
      <dgm:t>
        <a:bodyPr/>
        <a:lstStyle/>
        <a:p>
          <a:endParaRPr kumimoji="1" lang="ja-JP" altLang="en-US"/>
        </a:p>
      </dgm:t>
    </dgm:pt>
    <dgm:pt modelId="{2EE0EF20-41FA-4E26-9AB8-815DF09DB089}">
      <dgm:prSet/>
      <dgm:spPr/>
      <dgm:t>
        <a:bodyPr/>
        <a:lstStyle/>
        <a:p>
          <a:pPr rtl="0"/>
          <a:r>
            <a:rPr kumimoji="1" lang="en-US" dirty="0" smtClean="0"/>
            <a:t>In optical region</a:t>
          </a:r>
          <a:endParaRPr lang="ja-JP" dirty="0"/>
        </a:p>
      </dgm:t>
    </dgm:pt>
    <dgm:pt modelId="{58702EB6-3630-4A1D-AE20-9BA9B26B496D}" type="parTrans" cxnId="{D866BF01-81F0-4141-8D3C-25FE3FCC5E33}">
      <dgm:prSet/>
      <dgm:spPr/>
      <dgm:t>
        <a:bodyPr/>
        <a:lstStyle/>
        <a:p>
          <a:endParaRPr kumimoji="1" lang="ja-JP" altLang="en-US"/>
        </a:p>
      </dgm:t>
    </dgm:pt>
    <dgm:pt modelId="{B4F7AE0F-70AF-4CC5-A53F-2AFADBC51F4B}" type="sibTrans" cxnId="{D866BF01-81F0-4141-8D3C-25FE3FCC5E33}">
      <dgm:prSet/>
      <dgm:spPr/>
      <dgm:t>
        <a:bodyPr/>
        <a:lstStyle/>
        <a:p>
          <a:endParaRPr kumimoji="1" lang="ja-JP" altLang="en-US"/>
        </a:p>
      </dgm:t>
    </dgm:pt>
    <dgm:pt modelId="{8E710C55-61E3-4898-BE80-A8B59E17F34E}">
      <dgm:prSet/>
      <dgm:spPr/>
      <dgm:t>
        <a:bodyPr/>
        <a:lstStyle/>
        <a:p>
          <a:pPr rtl="0"/>
          <a:r>
            <a:rPr kumimoji="1" lang="ja-JP" dirty="0" smtClean="0"/>
            <a:t>～</a:t>
          </a:r>
          <a:r>
            <a:rPr kumimoji="1" lang="en-US" dirty="0" smtClean="0"/>
            <a:t>1 electron</a:t>
          </a:r>
          <a:endParaRPr lang="ja-JP" dirty="0"/>
        </a:p>
      </dgm:t>
    </dgm:pt>
    <dgm:pt modelId="{159B543A-FA74-4B19-8C77-7A3ECC920A67}" type="parTrans" cxnId="{2CCEDE4B-857A-4B41-9CCE-D49621FF8E6C}">
      <dgm:prSet/>
      <dgm:spPr/>
      <dgm:t>
        <a:bodyPr/>
        <a:lstStyle/>
        <a:p>
          <a:endParaRPr kumimoji="1" lang="ja-JP" altLang="en-US"/>
        </a:p>
      </dgm:t>
    </dgm:pt>
    <dgm:pt modelId="{72A74841-FC2B-4B6A-BDAB-2C3E3608ABC6}" type="sibTrans" cxnId="{2CCEDE4B-857A-4B41-9CCE-D49621FF8E6C}">
      <dgm:prSet/>
      <dgm:spPr/>
      <dgm:t>
        <a:bodyPr/>
        <a:lstStyle/>
        <a:p>
          <a:endParaRPr kumimoji="1" lang="ja-JP" altLang="en-US"/>
        </a:p>
      </dgm:t>
    </dgm:pt>
    <dgm:pt modelId="{9D0A97B4-4218-4938-8823-AD2CE35E30D4}" type="pres">
      <dgm:prSet presAssocID="{6446F750-B590-4878-A2DD-85844E80809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BF42759-7FAB-411A-AD97-4781F8F4060B}" type="pres">
      <dgm:prSet presAssocID="{6C80074E-E6AC-4DC0-8B90-E22AC719EFA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F6D4C53-98AA-474E-AC49-D4276B318616}" type="pres">
      <dgm:prSet presAssocID="{6C80074E-E6AC-4DC0-8B90-E22AC719EFA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866BF01-81F0-4141-8D3C-25FE3FCC5E33}" srcId="{6C80074E-E6AC-4DC0-8B90-E22AC719EFA9}" destId="{2EE0EF20-41FA-4E26-9AB8-815DF09DB089}" srcOrd="1" destOrd="0" parTransId="{58702EB6-3630-4A1D-AE20-9BA9B26B496D}" sibTransId="{B4F7AE0F-70AF-4CC5-A53F-2AFADBC51F4B}"/>
    <dgm:cxn modelId="{37603C6A-643E-47BD-ADB1-4201FE92B0FF}" type="presOf" srcId="{41A78882-095E-44CB-8439-99C3706B08AD}" destId="{0F6D4C53-98AA-474E-AC49-D4276B318616}" srcOrd="0" destOrd="1" presId="urn:microsoft.com/office/officeart/2005/8/layout/vList2"/>
    <dgm:cxn modelId="{2CCEDE4B-857A-4B41-9CCE-D49621FF8E6C}" srcId="{2EE0EF20-41FA-4E26-9AB8-815DF09DB089}" destId="{8E710C55-61E3-4898-BE80-A8B59E17F34E}" srcOrd="0" destOrd="0" parTransId="{159B543A-FA74-4B19-8C77-7A3ECC920A67}" sibTransId="{72A74841-FC2B-4B6A-BDAB-2C3E3608ABC6}"/>
    <dgm:cxn modelId="{BBE70780-F535-4D79-9D66-EE0CA8D98186}" type="presOf" srcId="{6446F750-B590-4878-A2DD-85844E808096}" destId="{9D0A97B4-4218-4938-8823-AD2CE35E30D4}" srcOrd="0" destOrd="0" presId="urn:microsoft.com/office/officeart/2005/8/layout/vList2"/>
    <dgm:cxn modelId="{D362DA38-75FE-4E28-A5E0-9CEFD6A9F56D}" type="presOf" srcId="{172AAF3A-9C50-497C-97A1-851FFFD9B5D2}" destId="{0F6D4C53-98AA-474E-AC49-D4276B318616}" srcOrd="0" destOrd="0" presId="urn:microsoft.com/office/officeart/2005/8/layout/vList2"/>
    <dgm:cxn modelId="{16A104CF-E672-4FEB-9F03-1903750414DC}" srcId="{6C80074E-E6AC-4DC0-8B90-E22AC719EFA9}" destId="{172AAF3A-9C50-497C-97A1-851FFFD9B5D2}" srcOrd="0" destOrd="0" parTransId="{E3ECEBC1-DA90-4DF2-99A3-D44F7FE6ED0C}" sibTransId="{883E95DA-E3D3-4E04-93C9-0BC16078DF64}"/>
    <dgm:cxn modelId="{BAFA0CAA-7AF9-447A-99AD-1C727BB1D0D7}" srcId="{172AAF3A-9C50-497C-97A1-851FFFD9B5D2}" destId="{41A78882-095E-44CB-8439-99C3706B08AD}" srcOrd="0" destOrd="0" parTransId="{B4EE3A99-C4D4-449A-A27A-FE5040E262F9}" sibTransId="{D0B7917E-A1AB-4ABB-83FD-A758F8FF038B}"/>
    <dgm:cxn modelId="{761C3AD4-76C0-4CE5-AB64-44E6CBA9AEB0}" type="presOf" srcId="{8E710C55-61E3-4898-BE80-A8B59E17F34E}" destId="{0F6D4C53-98AA-474E-AC49-D4276B318616}" srcOrd="0" destOrd="3" presId="urn:microsoft.com/office/officeart/2005/8/layout/vList2"/>
    <dgm:cxn modelId="{7DF36FD4-9A26-421E-9A19-A9C62DDCE5D9}" type="presOf" srcId="{6C80074E-E6AC-4DC0-8B90-E22AC719EFA9}" destId="{4BF42759-7FAB-411A-AD97-4781F8F4060B}" srcOrd="0" destOrd="0" presId="urn:microsoft.com/office/officeart/2005/8/layout/vList2"/>
    <dgm:cxn modelId="{6E797385-D457-4856-B510-DF31F233391D}" type="presOf" srcId="{2EE0EF20-41FA-4E26-9AB8-815DF09DB089}" destId="{0F6D4C53-98AA-474E-AC49-D4276B318616}" srcOrd="0" destOrd="2" presId="urn:microsoft.com/office/officeart/2005/8/layout/vList2"/>
    <dgm:cxn modelId="{C6EAC3D4-BD88-47C6-AB04-29486EFC644D}" srcId="{6446F750-B590-4878-A2DD-85844E808096}" destId="{6C80074E-E6AC-4DC0-8B90-E22AC719EFA9}" srcOrd="0" destOrd="0" parTransId="{CD7FC211-647A-49FB-8760-FB7DF06F1675}" sibTransId="{C1530ACD-A7C6-47C7-BDC1-4EB09C420232}"/>
    <dgm:cxn modelId="{ACDE33BD-909F-462C-BD51-C4FF5F79EDAF}" type="presParOf" srcId="{9D0A97B4-4218-4938-8823-AD2CE35E30D4}" destId="{4BF42759-7FAB-411A-AD97-4781F8F4060B}" srcOrd="0" destOrd="0" presId="urn:microsoft.com/office/officeart/2005/8/layout/vList2"/>
    <dgm:cxn modelId="{D74BEC16-50EE-439D-B8AC-83531A09D57F}" type="presParOf" srcId="{9D0A97B4-4218-4938-8823-AD2CE35E30D4}" destId="{0F6D4C53-98AA-474E-AC49-D4276B31861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498396-1EAD-409B-B2E4-722264C9A78F}" type="doc">
      <dgm:prSet loTypeId="urn:microsoft.com/office/officeart/2005/8/layout/hList1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BBC79CE3-391C-4326-8AA3-A60910688D3E}">
      <dgm:prSet/>
      <dgm:spPr/>
      <dgm:t>
        <a:bodyPr/>
        <a:lstStyle/>
        <a:p>
          <a:pPr rtl="0"/>
          <a:r>
            <a:rPr kumimoji="1" lang="en-US" dirty="0" smtClean="0">
              <a:solidFill>
                <a:schemeClr val="bg1"/>
              </a:solidFill>
            </a:rPr>
            <a:t>Analog Front-end</a:t>
          </a:r>
          <a:endParaRPr lang="ja-JP" dirty="0">
            <a:solidFill>
              <a:schemeClr val="bg1"/>
            </a:solidFill>
          </a:endParaRPr>
        </a:p>
      </dgm:t>
    </dgm:pt>
    <dgm:pt modelId="{B8E10873-DC69-4C3B-BF35-D4EEE2F4B1A8}" type="parTrans" cxnId="{978E7EAE-C77D-40A8-8049-20AA0550E744}">
      <dgm:prSet/>
      <dgm:spPr/>
      <dgm:t>
        <a:bodyPr/>
        <a:lstStyle/>
        <a:p>
          <a:endParaRPr kumimoji="1" lang="ja-JP" altLang="en-US"/>
        </a:p>
      </dgm:t>
    </dgm:pt>
    <dgm:pt modelId="{31F73E63-F041-40BD-B8B2-C7BE691CF5B5}" type="sibTrans" cxnId="{978E7EAE-C77D-40A8-8049-20AA0550E744}">
      <dgm:prSet/>
      <dgm:spPr/>
      <dgm:t>
        <a:bodyPr/>
        <a:lstStyle/>
        <a:p>
          <a:endParaRPr kumimoji="1" lang="ja-JP" altLang="en-US"/>
        </a:p>
      </dgm:t>
    </dgm:pt>
    <dgm:pt modelId="{5D7E7C53-2C9E-4FF2-8613-C6A21A50AAF6}">
      <dgm:prSet/>
      <dgm:spPr/>
      <dgm:t>
        <a:bodyPr/>
        <a:lstStyle/>
        <a:p>
          <a:pPr rtl="0"/>
          <a:r>
            <a:rPr kumimoji="1" lang="en-US" dirty="0" smtClean="0"/>
            <a:t>ADC and Control Logic onto flexi cables </a:t>
          </a:r>
          <a:endParaRPr lang="ja-JP" dirty="0"/>
        </a:p>
      </dgm:t>
    </dgm:pt>
    <dgm:pt modelId="{C2A529D8-22EE-47B1-9482-9B479835DBE1}" type="parTrans" cxnId="{D2857CD3-F93B-4455-9409-47CAE7B8B799}">
      <dgm:prSet/>
      <dgm:spPr/>
      <dgm:t>
        <a:bodyPr/>
        <a:lstStyle/>
        <a:p>
          <a:endParaRPr kumimoji="1" lang="ja-JP" altLang="en-US"/>
        </a:p>
      </dgm:t>
    </dgm:pt>
    <dgm:pt modelId="{7C1FFE63-FA51-441B-AFB4-F4D162CEEABA}" type="sibTrans" cxnId="{D2857CD3-F93B-4455-9409-47CAE7B8B799}">
      <dgm:prSet/>
      <dgm:spPr/>
      <dgm:t>
        <a:bodyPr/>
        <a:lstStyle/>
        <a:p>
          <a:endParaRPr kumimoji="1" lang="ja-JP" altLang="en-US"/>
        </a:p>
      </dgm:t>
    </dgm:pt>
    <dgm:pt modelId="{49C62939-F25A-4685-ABCD-3B4889FF15ED}" type="pres">
      <dgm:prSet presAssocID="{61498396-1EAD-409B-B2E4-722264C9A78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9B9C616-1186-48AF-A7BC-831CEB5CFFFE}" type="pres">
      <dgm:prSet presAssocID="{BBC79CE3-391C-4326-8AA3-A60910688D3E}" presName="composite" presStyleCnt="0"/>
      <dgm:spPr/>
    </dgm:pt>
    <dgm:pt modelId="{519BB97C-A4FF-4365-9D22-A8F46C4C7A94}" type="pres">
      <dgm:prSet presAssocID="{BBC79CE3-391C-4326-8AA3-A60910688D3E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341DD1-D1A5-4721-8FA5-47F34B77FF0A}" type="pres">
      <dgm:prSet presAssocID="{BBC79CE3-391C-4326-8AA3-A60910688D3E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78E7EAE-C77D-40A8-8049-20AA0550E744}" srcId="{61498396-1EAD-409B-B2E4-722264C9A78F}" destId="{BBC79CE3-391C-4326-8AA3-A60910688D3E}" srcOrd="0" destOrd="0" parTransId="{B8E10873-DC69-4C3B-BF35-D4EEE2F4B1A8}" sibTransId="{31F73E63-F041-40BD-B8B2-C7BE691CF5B5}"/>
    <dgm:cxn modelId="{D2857CD3-F93B-4455-9409-47CAE7B8B799}" srcId="{BBC79CE3-391C-4326-8AA3-A60910688D3E}" destId="{5D7E7C53-2C9E-4FF2-8613-C6A21A50AAF6}" srcOrd="0" destOrd="0" parTransId="{C2A529D8-22EE-47B1-9482-9B479835DBE1}" sibTransId="{7C1FFE63-FA51-441B-AFB4-F4D162CEEABA}"/>
    <dgm:cxn modelId="{DFBD086E-DC7A-480D-B9F7-FD571DD48E0A}" type="presOf" srcId="{5D7E7C53-2C9E-4FF2-8613-C6A21A50AAF6}" destId="{FB341DD1-D1A5-4721-8FA5-47F34B77FF0A}" srcOrd="0" destOrd="0" presId="urn:microsoft.com/office/officeart/2005/8/layout/hList1"/>
    <dgm:cxn modelId="{8D7F2551-8622-4498-8AF5-B7D95265E958}" type="presOf" srcId="{61498396-1EAD-409B-B2E4-722264C9A78F}" destId="{49C62939-F25A-4685-ABCD-3B4889FF15ED}" srcOrd="0" destOrd="0" presId="urn:microsoft.com/office/officeart/2005/8/layout/hList1"/>
    <dgm:cxn modelId="{6CC49770-E92B-4DC1-ACB3-95A37E138397}" type="presOf" srcId="{BBC79CE3-391C-4326-8AA3-A60910688D3E}" destId="{519BB97C-A4FF-4365-9D22-A8F46C4C7A94}" srcOrd="0" destOrd="0" presId="urn:microsoft.com/office/officeart/2005/8/layout/hList1"/>
    <dgm:cxn modelId="{6DB5F56B-4C62-4A86-9331-DD408207F7EB}" type="presParOf" srcId="{49C62939-F25A-4685-ABCD-3B4889FF15ED}" destId="{89B9C616-1186-48AF-A7BC-831CEB5CFFFE}" srcOrd="0" destOrd="0" presId="urn:microsoft.com/office/officeart/2005/8/layout/hList1"/>
    <dgm:cxn modelId="{6F7C4B1E-202F-4743-A33A-F57F5D5BC3CF}" type="presParOf" srcId="{89B9C616-1186-48AF-A7BC-831CEB5CFFFE}" destId="{519BB97C-A4FF-4365-9D22-A8F46C4C7A94}" srcOrd="0" destOrd="0" presId="urn:microsoft.com/office/officeart/2005/8/layout/hList1"/>
    <dgm:cxn modelId="{A6D61E99-09DB-4124-924C-C04C196FA237}" type="presParOf" srcId="{89B9C616-1186-48AF-A7BC-831CEB5CFFFE}" destId="{FB341DD1-D1A5-4721-8FA5-47F34B77FF0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A349549-CF4A-49FE-B55B-7DCBF7897BF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97771AC-0E99-45E9-865A-4650E10A81E1}">
      <dgm:prSet/>
      <dgm:spPr/>
      <dgm:t>
        <a:bodyPr/>
        <a:lstStyle/>
        <a:p>
          <a:pPr rtl="0"/>
          <a:r>
            <a:rPr kumimoji="1" lang="en-US" dirty="0" smtClean="0">
              <a:solidFill>
                <a:schemeClr val="bg1"/>
              </a:solidFill>
            </a:rPr>
            <a:t>Die (32 mm x 64 mm)</a:t>
          </a:r>
          <a:endParaRPr lang="ja-JP" dirty="0">
            <a:solidFill>
              <a:schemeClr val="bg1"/>
            </a:solidFill>
          </a:endParaRPr>
        </a:p>
      </dgm:t>
    </dgm:pt>
    <dgm:pt modelId="{88D84528-6B90-4262-81B9-75C60A6FC4BD}" type="parTrans" cxnId="{94E4D0E4-C406-4F20-8CCC-4EEB2BFFBE7D}">
      <dgm:prSet/>
      <dgm:spPr/>
      <dgm:t>
        <a:bodyPr/>
        <a:lstStyle/>
        <a:p>
          <a:endParaRPr kumimoji="1" lang="ja-JP" altLang="en-US"/>
        </a:p>
      </dgm:t>
    </dgm:pt>
    <dgm:pt modelId="{999B69E1-7EE5-4B07-A4DA-2A4A3BA7886F}" type="sibTrans" cxnId="{94E4D0E4-C406-4F20-8CCC-4EEB2BFFBE7D}">
      <dgm:prSet/>
      <dgm:spPr/>
      <dgm:t>
        <a:bodyPr/>
        <a:lstStyle/>
        <a:p>
          <a:endParaRPr kumimoji="1" lang="ja-JP" altLang="en-US"/>
        </a:p>
      </dgm:t>
    </dgm:pt>
    <dgm:pt modelId="{29F08F43-6520-4FFD-AB7E-08E19C9FCB57}">
      <dgm:prSet/>
      <dgm:spPr/>
      <dgm:t>
        <a:bodyPr/>
        <a:lstStyle/>
        <a:p>
          <a:pPr rtl="0"/>
          <a:r>
            <a:rPr kumimoji="1" lang="en-US" smtClean="0"/>
            <a:t>3 reticule units</a:t>
          </a:r>
          <a:endParaRPr lang="ja-JP"/>
        </a:p>
      </dgm:t>
    </dgm:pt>
    <dgm:pt modelId="{B4CBB863-14FD-418C-93B3-E7C9A2FBB587}" type="parTrans" cxnId="{26D0C47C-F8C2-4521-ABE4-071821634330}">
      <dgm:prSet/>
      <dgm:spPr/>
      <dgm:t>
        <a:bodyPr/>
        <a:lstStyle/>
        <a:p>
          <a:endParaRPr kumimoji="1" lang="ja-JP" altLang="en-US"/>
        </a:p>
      </dgm:t>
    </dgm:pt>
    <dgm:pt modelId="{DD7D3A25-CC4D-46E0-943A-D05C706752E1}" type="sibTrans" cxnId="{26D0C47C-F8C2-4521-ABE4-071821634330}">
      <dgm:prSet/>
      <dgm:spPr/>
      <dgm:t>
        <a:bodyPr/>
        <a:lstStyle/>
        <a:p>
          <a:endParaRPr kumimoji="1" lang="ja-JP" altLang="en-US"/>
        </a:p>
      </dgm:t>
    </dgm:pt>
    <dgm:pt modelId="{C978B7EC-6641-4AD6-9DDC-72FDDE7D2EBC}">
      <dgm:prSet/>
      <dgm:spPr/>
      <dgm:t>
        <a:bodyPr/>
        <a:lstStyle/>
        <a:p>
          <a:pPr rtl="0"/>
          <a:r>
            <a:rPr kumimoji="1" lang="en-US" dirty="0" smtClean="0"/>
            <a:t>I/O pad on top and bottom</a:t>
          </a:r>
          <a:endParaRPr lang="ja-JP" dirty="0"/>
        </a:p>
      </dgm:t>
    </dgm:pt>
    <dgm:pt modelId="{C3F67037-8964-4D0E-94F1-F81205239E99}" type="parTrans" cxnId="{BB0A18E8-D6C4-4DF3-9182-212981A14014}">
      <dgm:prSet/>
      <dgm:spPr/>
      <dgm:t>
        <a:bodyPr/>
        <a:lstStyle/>
        <a:p>
          <a:endParaRPr kumimoji="1" lang="ja-JP" altLang="en-US"/>
        </a:p>
      </dgm:t>
    </dgm:pt>
    <dgm:pt modelId="{50C65B80-6B41-4073-BCB6-859302AB2142}" type="sibTrans" cxnId="{BB0A18E8-D6C4-4DF3-9182-212981A14014}">
      <dgm:prSet/>
      <dgm:spPr/>
      <dgm:t>
        <a:bodyPr/>
        <a:lstStyle/>
        <a:p>
          <a:endParaRPr kumimoji="1" lang="ja-JP" altLang="en-US"/>
        </a:p>
      </dgm:t>
    </dgm:pt>
    <dgm:pt modelId="{0A22AE9F-E7F1-423B-BC38-046ECB35009E}">
      <dgm:prSet/>
      <dgm:spPr/>
      <dgm:t>
        <a:bodyPr/>
        <a:lstStyle/>
        <a:p>
          <a:pPr rtl="0"/>
          <a:r>
            <a:rPr lang="en-US" altLang="ja-JP" dirty="0" smtClean="0"/>
            <a:t>Flip chip</a:t>
          </a:r>
          <a:endParaRPr lang="ja-JP" dirty="0"/>
        </a:p>
      </dgm:t>
    </dgm:pt>
    <dgm:pt modelId="{27E7AEBA-B374-4C96-80F1-CCC71CB8C00B}" type="parTrans" cxnId="{53175ED9-B3B3-4744-BF30-C303CAC384CC}">
      <dgm:prSet/>
      <dgm:spPr/>
      <dgm:t>
        <a:bodyPr/>
        <a:lstStyle/>
        <a:p>
          <a:endParaRPr kumimoji="1" lang="ja-JP" altLang="en-US"/>
        </a:p>
      </dgm:t>
    </dgm:pt>
    <dgm:pt modelId="{665AC65F-2A72-4B11-BE90-098126695837}" type="sibTrans" cxnId="{53175ED9-B3B3-4744-BF30-C303CAC384CC}">
      <dgm:prSet/>
      <dgm:spPr/>
      <dgm:t>
        <a:bodyPr/>
        <a:lstStyle/>
        <a:p>
          <a:endParaRPr kumimoji="1" lang="ja-JP" altLang="en-US"/>
        </a:p>
      </dgm:t>
    </dgm:pt>
    <dgm:pt modelId="{FF0DF89C-D9DE-417D-9A65-5391E996451A}" type="pres">
      <dgm:prSet presAssocID="{AA349549-CF4A-49FE-B55B-7DCBF7897BF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3A03293-04DF-4AF5-B148-57E94C27381E}" type="pres">
      <dgm:prSet presAssocID="{097771AC-0E99-45E9-865A-4650E10A81E1}" presName="composite" presStyleCnt="0"/>
      <dgm:spPr/>
    </dgm:pt>
    <dgm:pt modelId="{2EA8B250-6E41-4A57-BB89-E00C5F0905D6}" type="pres">
      <dgm:prSet presAssocID="{097771AC-0E99-45E9-865A-4650E10A81E1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6E98EF-FA07-4B07-BD6F-03F6F5A239FC}" type="pres">
      <dgm:prSet presAssocID="{097771AC-0E99-45E9-865A-4650E10A81E1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6D0C47C-F8C2-4521-ABE4-071821634330}" srcId="{097771AC-0E99-45E9-865A-4650E10A81E1}" destId="{29F08F43-6520-4FFD-AB7E-08E19C9FCB57}" srcOrd="0" destOrd="0" parTransId="{B4CBB863-14FD-418C-93B3-E7C9A2FBB587}" sibTransId="{DD7D3A25-CC4D-46E0-943A-D05C706752E1}"/>
    <dgm:cxn modelId="{53175ED9-B3B3-4744-BF30-C303CAC384CC}" srcId="{097771AC-0E99-45E9-865A-4650E10A81E1}" destId="{0A22AE9F-E7F1-423B-BC38-046ECB35009E}" srcOrd="2" destOrd="0" parTransId="{27E7AEBA-B374-4C96-80F1-CCC71CB8C00B}" sibTransId="{665AC65F-2A72-4B11-BE90-098126695837}"/>
    <dgm:cxn modelId="{7DF46028-1750-4953-8F0C-CC36A1DDEE55}" type="presOf" srcId="{097771AC-0E99-45E9-865A-4650E10A81E1}" destId="{2EA8B250-6E41-4A57-BB89-E00C5F0905D6}" srcOrd="0" destOrd="0" presId="urn:microsoft.com/office/officeart/2005/8/layout/hList1"/>
    <dgm:cxn modelId="{79582BDA-DB5A-49CA-B0F4-0DDF60DC274A}" type="presOf" srcId="{0A22AE9F-E7F1-423B-BC38-046ECB35009E}" destId="{576E98EF-FA07-4B07-BD6F-03F6F5A239FC}" srcOrd="0" destOrd="2" presId="urn:microsoft.com/office/officeart/2005/8/layout/hList1"/>
    <dgm:cxn modelId="{24966B32-3D81-415B-82CF-CDAEA9A157E2}" type="presOf" srcId="{AA349549-CF4A-49FE-B55B-7DCBF7897BF6}" destId="{FF0DF89C-D9DE-417D-9A65-5391E996451A}" srcOrd="0" destOrd="0" presId="urn:microsoft.com/office/officeart/2005/8/layout/hList1"/>
    <dgm:cxn modelId="{BB0A18E8-D6C4-4DF3-9182-212981A14014}" srcId="{097771AC-0E99-45E9-865A-4650E10A81E1}" destId="{C978B7EC-6641-4AD6-9DDC-72FDDE7D2EBC}" srcOrd="1" destOrd="0" parTransId="{C3F67037-8964-4D0E-94F1-F81205239E99}" sibTransId="{50C65B80-6B41-4073-BCB6-859302AB2142}"/>
    <dgm:cxn modelId="{94E4D0E4-C406-4F20-8CCC-4EEB2BFFBE7D}" srcId="{AA349549-CF4A-49FE-B55B-7DCBF7897BF6}" destId="{097771AC-0E99-45E9-865A-4650E10A81E1}" srcOrd="0" destOrd="0" parTransId="{88D84528-6B90-4262-81B9-75C60A6FC4BD}" sibTransId="{999B69E1-7EE5-4B07-A4DA-2A4A3BA7886F}"/>
    <dgm:cxn modelId="{081907E7-2CAD-4F76-B0AC-B2EFDE974843}" type="presOf" srcId="{C978B7EC-6641-4AD6-9DDC-72FDDE7D2EBC}" destId="{576E98EF-FA07-4B07-BD6F-03F6F5A239FC}" srcOrd="0" destOrd="1" presId="urn:microsoft.com/office/officeart/2005/8/layout/hList1"/>
    <dgm:cxn modelId="{3F09FD5E-E283-414A-A277-4BA990B6D075}" type="presOf" srcId="{29F08F43-6520-4FFD-AB7E-08E19C9FCB57}" destId="{576E98EF-FA07-4B07-BD6F-03F6F5A239FC}" srcOrd="0" destOrd="0" presId="urn:microsoft.com/office/officeart/2005/8/layout/hList1"/>
    <dgm:cxn modelId="{55FE5121-4585-49BB-A92B-487F9E3A886C}" type="presParOf" srcId="{FF0DF89C-D9DE-417D-9A65-5391E996451A}" destId="{33A03293-04DF-4AF5-B148-57E94C27381E}" srcOrd="0" destOrd="0" presId="urn:microsoft.com/office/officeart/2005/8/layout/hList1"/>
    <dgm:cxn modelId="{1F083D61-918C-4E61-AB4C-7424B8392A13}" type="presParOf" srcId="{33A03293-04DF-4AF5-B148-57E94C27381E}" destId="{2EA8B250-6E41-4A57-BB89-E00C5F0905D6}" srcOrd="0" destOrd="0" presId="urn:microsoft.com/office/officeart/2005/8/layout/hList1"/>
    <dgm:cxn modelId="{789519CA-E740-4B42-9470-2E058885259F}" type="presParOf" srcId="{33A03293-04DF-4AF5-B148-57E94C27381E}" destId="{576E98EF-FA07-4B07-BD6F-03F6F5A239F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889CB83-E7E0-458B-BA7A-5CEB02D5D0E4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832F385A-7FB2-4AE3-B058-F21529C89594}">
      <dgm:prSet/>
      <dgm:spPr/>
      <dgm:t>
        <a:bodyPr/>
        <a:lstStyle/>
        <a:p>
          <a:pPr rtl="0"/>
          <a:r>
            <a:rPr kumimoji="1" lang="en-US" dirty="0" smtClean="0">
              <a:solidFill>
                <a:schemeClr val="bg1"/>
              </a:solidFill>
            </a:rPr>
            <a:t>Package</a:t>
          </a:r>
          <a:endParaRPr lang="ja-JP" dirty="0">
            <a:solidFill>
              <a:schemeClr val="bg1"/>
            </a:solidFill>
          </a:endParaRPr>
        </a:p>
      </dgm:t>
    </dgm:pt>
    <dgm:pt modelId="{3814ED4F-2C39-4530-9BA7-9F3534A65E8E}" type="parTrans" cxnId="{0C32BB3E-8E1F-4CB7-8B10-5908057BE0E5}">
      <dgm:prSet/>
      <dgm:spPr/>
      <dgm:t>
        <a:bodyPr/>
        <a:lstStyle/>
        <a:p>
          <a:endParaRPr kumimoji="1" lang="ja-JP" altLang="en-US"/>
        </a:p>
      </dgm:t>
    </dgm:pt>
    <dgm:pt modelId="{502F5618-B5A5-463F-8097-4FF8BD7376D5}" type="sibTrans" cxnId="{0C32BB3E-8E1F-4CB7-8B10-5908057BE0E5}">
      <dgm:prSet/>
      <dgm:spPr/>
      <dgm:t>
        <a:bodyPr/>
        <a:lstStyle/>
        <a:p>
          <a:endParaRPr kumimoji="1" lang="ja-JP" altLang="en-US"/>
        </a:p>
      </dgm:t>
    </dgm:pt>
    <dgm:pt modelId="{A983D252-E5C3-4C8E-9B5A-080FCD3D4191}">
      <dgm:prSet/>
      <dgm:spPr/>
      <dgm:t>
        <a:bodyPr/>
        <a:lstStyle/>
        <a:p>
          <a:pPr rtl="0"/>
          <a:r>
            <a:rPr kumimoji="1" lang="en-US" dirty="0" smtClean="0"/>
            <a:t>low height profile to meet industry standard</a:t>
          </a:r>
          <a:endParaRPr lang="ja-JP" dirty="0"/>
        </a:p>
      </dgm:t>
    </dgm:pt>
    <dgm:pt modelId="{D7C19527-84F6-4FDA-B028-57D36A4FBDA0}" type="parTrans" cxnId="{DD6DA387-C927-4645-BFE0-C6CE294162F5}">
      <dgm:prSet/>
      <dgm:spPr/>
      <dgm:t>
        <a:bodyPr/>
        <a:lstStyle/>
        <a:p>
          <a:endParaRPr kumimoji="1" lang="ja-JP" altLang="en-US"/>
        </a:p>
      </dgm:t>
    </dgm:pt>
    <dgm:pt modelId="{35D1BAE9-82AA-4F71-BC10-EDFAA44ECB7C}" type="sibTrans" cxnId="{DD6DA387-C927-4645-BFE0-C6CE294162F5}">
      <dgm:prSet/>
      <dgm:spPr/>
      <dgm:t>
        <a:bodyPr/>
        <a:lstStyle/>
        <a:p>
          <a:endParaRPr kumimoji="1" lang="ja-JP" altLang="en-US"/>
        </a:p>
      </dgm:t>
    </dgm:pt>
    <dgm:pt modelId="{9CB4DCD9-4155-4312-8845-A555EB81F2E2}" type="pres">
      <dgm:prSet presAssocID="{C889CB83-E7E0-458B-BA7A-5CEB02D5D0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4B69F36-8CF6-48DD-A78A-22845AC63CBD}" type="pres">
      <dgm:prSet presAssocID="{832F385A-7FB2-4AE3-B058-F21529C89594}" presName="composite" presStyleCnt="0"/>
      <dgm:spPr/>
    </dgm:pt>
    <dgm:pt modelId="{CD8E140B-E042-4EB3-89DB-E02594877286}" type="pres">
      <dgm:prSet presAssocID="{832F385A-7FB2-4AE3-B058-F21529C8959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4E7EB4-3345-494C-A63D-C9FA0F423D27}" type="pres">
      <dgm:prSet presAssocID="{832F385A-7FB2-4AE3-B058-F21529C89594}" presName="desTx" presStyleLbl="alignAccFollowNode1" presStyleIdx="0" presStyleCnt="1" custLinFactNeighborX="225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D6DA387-C927-4645-BFE0-C6CE294162F5}" srcId="{832F385A-7FB2-4AE3-B058-F21529C89594}" destId="{A983D252-E5C3-4C8E-9B5A-080FCD3D4191}" srcOrd="0" destOrd="0" parTransId="{D7C19527-84F6-4FDA-B028-57D36A4FBDA0}" sibTransId="{35D1BAE9-82AA-4F71-BC10-EDFAA44ECB7C}"/>
    <dgm:cxn modelId="{CD2C9F42-B454-4A1E-886A-EC44451483C3}" type="presOf" srcId="{832F385A-7FB2-4AE3-B058-F21529C89594}" destId="{CD8E140B-E042-4EB3-89DB-E02594877286}" srcOrd="0" destOrd="0" presId="urn:microsoft.com/office/officeart/2005/8/layout/hList1"/>
    <dgm:cxn modelId="{0C32BB3E-8E1F-4CB7-8B10-5908057BE0E5}" srcId="{C889CB83-E7E0-458B-BA7A-5CEB02D5D0E4}" destId="{832F385A-7FB2-4AE3-B058-F21529C89594}" srcOrd="0" destOrd="0" parTransId="{3814ED4F-2C39-4530-9BA7-9F3534A65E8E}" sibTransId="{502F5618-B5A5-463F-8097-4FF8BD7376D5}"/>
    <dgm:cxn modelId="{45F8F7E6-D9E2-4EB7-8C8C-CD12DC32025B}" type="presOf" srcId="{A983D252-E5C3-4C8E-9B5A-080FCD3D4191}" destId="{E04E7EB4-3345-494C-A63D-C9FA0F423D27}" srcOrd="0" destOrd="0" presId="urn:microsoft.com/office/officeart/2005/8/layout/hList1"/>
    <dgm:cxn modelId="{29BF23DB-BDAD-4EEE-8B65-731DC2914A70}" type="presOf" srcId="{C889CB83-E7E0-458B-BA7A-5CEB02D5D0E4}" destId="{9CB4DCD9-4155-4312-8845-A555EB81F2E2}" srcOrd="0" destOrd="0" presId="urn:microsoft.com/office/officeart/2005/8/layout/hList1"/>
    <dgm:cxn modelId="{F32E9C0D-4105-465F-9ED2-A0072B4574F7}" type="presParOf" srcId="{9CB4DCD9-4155-4312-8845-A555EB81F2E2}" destId="{B4B69F36-8CF6-48DD-A78A-22845AC63CBD}" srcOrd="0" destOrd="0" presId="urn:microsoft.com/office/officeart/2005/8/layout/hList1"/>
    <dgm:cxn modelId="{A8250D0E-B54E-4514-8A07-36714A5B3903}" type="presParOf" srcId="{B4B69F36-8CF6-48DD-A78A-22845AC63CBD}" destId="{CD8E140B-E042-4EB3-89DB-E02594877286}" srcOrd="0" destOrd="0" presId="urn:microsoft.com/office/officeart/2005/8/layout/hList1"/>
    <dgm:cxn modelId="{7F7EB258-C15A-43CD-83CB-5AE119660C1C}" type="presParOf" srcId="{B4B69F36-8CF6-48DD-A78A-22845AC63CBD}" destId="{E04E7EB4-3345-494C-A63D-C9FA0F423D2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97248A0-A19A-4374-8E0A-D2BB60F89EA4}" type="doc">
      <dgm:prSet loTypeId="urn:microsoft.com/office/officeart/2005/8/layout/vList2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kumimoji="1" lang="ja-JP" altLang="en-US"/>
        </a:p>
      </dgm:t>
    </dgm:pt>
    <dgm:pt modelId="{1BAA9DF0-82D8-4C52-9E14-9FCDC0962127}">
      <dgm:prSet/>
      <dgm:spPr/>
      <dgm:t>
        <a:bodyPr/>
        <a:lstStyle/>
        <a:p>
          <a:pPr rtl="0"/>
          <a:r>
            <a:rPr lang="en-US" dirty="0" smtClean="0"/>
            <a:t>Power consumption</a:t>
          </a:r>
          <a:endParaRPr lang="ja-JP" dirty="0"/>
        </a:p>
      </dgm:t>
    </dgm:pt>
    <dgm:pt modelId="{FC6554ED-75FE-49A4-946E-220F5418C524}" type="parTrans" cxnId="{41F7BF0C-DF70-45B1-92B4-723551DA92AA}">
      <dgm:prSet/>
      <dgm:spPr/>
      <dgm:t>
        <a:bodyPr/>
        <a:lstStyle/>
        <a:p>
          <a:endParaRPr lang="ja-JP" altLang="en-US"/>
        </a:p>
      </dgm:t>
    </dgm:pt>
    <dgm:pt modelId="{9840E8FF-BEC7-4B10-B661-0E8D82C3B4C9}" type="sibTrans" cxnId="{41F7BF0C-DF70-45B1-92B4-723551DA92AA}">
      <dgm:prSet/>
      <dgm:spPr/>
      <dgm:t>
        <a:bodyPr/>
        <a:lstStyle/>
        <a:p>
          <a:endParaRPr lang="ja-JP" altLang="en-US"/>
        </a:p>
      </dgm:t>
    </dgm:pt>
    <dgm:pt modelId="{A2ACA5DC-E070-465E-8981-2B9CE3B46244}">
      <dgm:prSet/>
      <dgm:spPr/>
      <dgm:t>
        <a:bodyPr/>
        <a:lstStyle/>
        <a:p>
          <a:pPr rtl="0"/>
          <a:r>
            <a:rPr lang="en-US" dirty="0" smtClean="0"/>
            <a:t>Each amp. 100 </a:t>
          </a:r>
          <a:r>
            <a:rPr lang="en-US" dirty="0" err="1" smtClean="0"/>
            <a:t>uA</a:t>
          </a:r>
          <a:r>
            <a:rPr lang="en-US" dirty="0" smtClean="0"/>
            <a:t> 1.8 V</a:t>
          </a:r>
          <a:endParaRPr lang="ja-JP" dirty="0"/>
        </a:p>
      </dgm:t>
    </dgm:pt>
    <dgm:pt modelId="{F330BB0C-74D3-46A1-90E7-AB2A5C33E522}" type="parTrans" cxnId="{F369A205-3A8A-4CC6-B448-1D6ACF9D808C}">
      <dgm:prSet/>
      <dgm:spPr/>
      <dgm:t>
        <a:bodyPr/>
        <a:lstStyle/>
        <a:p>
          <a:endParaRPr lang="ja-JP" altLang="en-US"/>
        </a:p>
      </dgm:t>
    </dgm:pt>
    <dgm:pt modelId="{7895B141-EC9C-4CA9-A9D8-6A6D9823DC34}" type="sibTrans" cxnId="{F369A205-3A8A-4CC6-B448-1D6ACF9D808C}">
      <dgm:prSet/>
      <dgm:spPr/>
      <dgm:t>
        <a:bodyPr/>
        <a:lstStyle/>
        <a:p>
          <a:endParaRPr lang="ja-JP" altLang="en-US"/>
        </a:p>
      </dgm:t>
    </dgm:pt>
    <dgm:pt modelId="{E2E640A6-2DC9-4671-A961-2DE64602EE3B}">
      <dgm:prSet/>
      <dgm:spPr/>
      <dgm:t>
        <a:bodyPr/>
        <a:lstStyle/>
        <a:p>
          <a:pPr rtl="0"/>
          <a:r>
            <a:rPr lang="en-US" dirty="0" smtClean="0"/>
            <a:t>Heat</a:t>
          </a:r>
          <a:endParaRPr lang="ja-JP" dirty="0"/>
        </a:p>
      </dgm:t>
    </dgm:pt>
    <dgm:pt modelId="{42619EB7-7964-4E95-B79F-40F34B8E8BAE}" type="parTrans" cxnId="{EBAB4953-7ECE-4352-948F-46ACDC27D910}">
      <dgm:prSet/>
      <dgm:spPr/>
      <dgm:t>
        <a:bodyPr/>
        <a:lstStyle/>
        <a:p>
          <a:endParaRPr lang="ja-JP" altLang="en-US"/>
        </a:p>
      </dgm:t>
    </dgm:pt>
    <dgm:pt modelId="{530CF800-B752-4E81-B0A5-BF9115134F22}" type="sibTrans" cxnId="{EBAB4953-7ECE-4352-948F-46ACDC27D910}">
      <dgm:prSet/>
      <dgm:spPr/>
      <dgm:t>
        <a:bodyPr/>
        <a:lstStyle/>
        <a:p>
          <a:endParaRPr lang="ja-JP" altLang="en-US"/>
        </a:p>
      </dgm:t>
    </dgm:pt>
    <dgm:pt modelId="{DFE6E777-70B6-47A1-9E4F-76DF68058C96}">
      <dgm:prSet/>
      <dgm:spPr/>
      <dgm:t>
        <a:bodyPr/>
        <a:lstStyle/>
        <a:p>
          <a:pPr rtl="0"/>
          <a:r>
            <a:rPr lang="en-US" dirty="0" smtClean="0"/>
            <a:t>Operation &lt; 0.1 % </a:t>
          </a:r>
          <a:r>
            <a:rPr lang="ja-JP" altLang="en-US" dirty="0" smtClean="0"/>
            <a:t>　</a:t>
          </a:r>
          <a:r>
            <a:rPr lang="en-US" altLang="ja-JP" dirty="0" smtClean="0"/>
            <a:t>yield 0.3 W</a:t>
          </a:r>
          <a:endParaRPr lang="ja-JP" dirty="0"/>
        </a:p>
      </dgm:t>
    </dgm:pt>
    <dgm:pt modelId="{01CAA0DA-BA87-4EEA-A54B-6374B1A966CC}" type="parTrans" cxnId="{AA14038D-5F05-42D1-8CFB-8592E6AA737A}">
      <dgm:prSet/>
      <dgm:spPr/>
      <dgm:t>
        <a:bodyPr/>
        <a:lstStyle/>
        <a:p>
          <a:endParaRPr lang="ja-JP" altLang="en-US"/>
        </a:p>
      </dgm:t>
    </dgm:pt>
    <dgm:pt modelId="{8A362767-E986-44E2-B23B-48B727D5240D}" type="sibTrans" cxnId="{AA14038D-5F05-42D1-8CFB-8592E6AA737A}">
      <dgm:prSet/>
      <dgm:spPr/>
      <dgm:t>
        <a:bodyPr/>
        <a:lstStyle/>
        <a:p>
          <a:endParaRPr lang="ja-JP" altLang="en-US"/>
        </a:p>
      </dgm:t>
    </dgm:pt>
    <dgm:pt modelId="{D1D038B1-A407-46D4-9063-BC6EEEEB9DCE}">
      <dgm:prSet/>
      <dgm:spPr/>
      <dgm:t>
        <a:bodyPr/>
        <a:lstStyle/>
        <a:p>
          <a:pPr rtl="0"/>
          <a:r>
            <a:rPr lang="en-US" smtClean="0"/>
            <a:t>IR drop</a:t>
          </a:r>
          <a:endParaRPr lang="ja-JP"/>
        </a:p>
      </dgm:t>
    </dgm:pt>
    <dgm:pt modelId="{909A2F61-C6AF-4627-AA2F-85CEF1C1F656}" type="parTrans" cxnId="{6EF4CB28-C21A-445B-B259-3052D04500B2}">
      <dgm:prSet/>
      <dgm:spPr/>
      <dgm:t>
        <a:bodyPr/>
        <a:lstStyle/>
        <a:p>
          <a:endParaRPr lang="ja-JP" altLang="en-US"/>
        </a:p>
      </dgm:t>
    </dgm:pt>
    <dgm:pt modelId="{31E3ED7E-298F-4E60-993F-84BC77183E94}" type="sibTrans" cxnId="{6EF4CB28-C21A-445B-B259-3052D04500B2}">
      <dgm:prSet/>
      <dgm:spPr/>
      <dgm:t>
        <a:bodyPr/>
        <a:lstStyle/>
        <a:p>
          <a:endParaRPr lang="ja-JP" altLang="en-US"/>
        </a:p>
      </dgm:t>
    </dgm:pt>
    <dgm:pt modelId="{B143AD10-7E00-477B-AE88-FA761C21727C}">
      <dgm:prSet/>
      <dgm:spPr/>
      <dgm:t>
        <a:bodyPr/>
        <a:lstStyle/>
        <a:p>
          <a:pPr rtl="0"/>
          <a:r>
            <a:rPr lang="en-US" dirty="0" smtClean="0"/>
            <a:t>0.5 V with current process</a:t>
          </a:r>
          <a:endParaRPr lang="ja-JP" dirty="0"/>
        </a:p>
      </dgm:t>
    </dgm:pt>
    <dgm:pt modelId="{07F1CCA6-AA70-409B-8A6F-615EAF788EE5}" type="parTrans" cxnId="{11C475C5-8F20-47CB-A8FF-CCD12458050E}">
      <dgm:prSet/>
      <dgm:spPr/>
      <dgm:t>
        <a:bodyPr/>
        <a:lstStyle/>
        <a:p>
          <a:endParaRPr lang="ja-JP" altLang="en-US"/>
        </a:p>
      </dgm:t>
    </dgm:pt>
    <dgm:pt modelId="{7BBA98F6-CBBD-4741-BF3F-5E29026759A3}" type="sibTrans" cxnId="{11C475C5-8F20-47CB-A8FF-CCD12458050E}">
      <dgm:prSet/>
      <dgm:spPr/>
      <dgm:t>
        <a:bodyPr/>
        <a:lstStyle/>
        <a:p>
          <a:endParaRPr lang="ja-JP" altLang="en-US"/>
        </a:p>
      </dgm:t>
    </dgm:pt>
    <dgm:pt modelId="{49A3D420-4E45-4397-BC19-D14901234893}">
      <dgm:prSet/>
      <dgm:spPr/>
      <dgm:t>
        <a:bodyPr/>
        <a:lstStyle/>
        <a:p>
          <a:pPr rtl="0"/>
          <a:r>
            <a:rPr lang="en-US" dirty="0" smtClean="0"/>
            <a:t>300 W (peak)</a:t>
          </a:r>
          <a:endParaRPr lang="ja-JP" dirty="0"/>
        </a:p>
      </dgm:t>
    </dgm:pt>
    <dgm:pt modelId="{0D24D43E-ADD8-41B0-9432-7C1A01C81173}" type="parTrans" cxnId="{CEDEC5CF-C64D-457C-B8CE-135B3918C1B8}">
      <dgm:prSet/>
      <dgm:spPr/>
      <dgm:t>
        <a:bodyPr/>
        <a:lstStyle/>
        <a:p>
          <a:endParaRPr lang="ja-JP" altLang="en-US"/>
        </a:p>
      </dgm:t>
    </dgm:pt>
    <dgm:pt modelId="{F890B075-D203-4884-A05C-F42473A794B7}" type="sibTrans" cxnId="{CEDEC5CF-C64D-457C-B8CE-135B3918C1B8}">
      <dgm:prSet/>
      <dgm:spPr/>
      <dgm:t>
        <a:bodyPr/>
        <a:lstStyle/>
        <a:p>
          <a:endParaRPr lang="ja-JP" altLang="en-US"/>
        </a:p>
      </dgm:t>
    </dgm:pt>
    <dgm:pt modelId="{B984458D-0CE1-4AB8-B051-1F848673B1A0}">
      <dgm:prSet/>
      <dgm:spPr/>
      <dgm:t>
        <a:bodyPr/>
        <a:lstStyle/>
        <a:p>
          <a:pPr rtl="0"/>
          <a:r>
            <a:rPr lang="en-US" altLang="ja-JP" dirty="0" smtClean="0"/>
            <a:t>2 amp/pixel</a:t>
          </a:r>
          <a:endParaRPr lang="ja-JP" dirty="0"/>
        </a:p>
      </dgm:t>
    </dgm:pt>
    <dgm:pt modelId="{99B9CF16-AD24-4ED2-A138-8318B2F6D9BD}" type="parTrans" cxnId="{DAA43348-660E-474E-AADE-B0083A0749E6}">
      <dgm:prSet/>
      <dgm:spPr/>
      <dgm:t>
        <a:bodyPr/>
        <a:lstStyle/>
        <a:p>
          <a:endParaRPr lang="ja-JP" altLang="en-US"/>
        </a:p>
      </dgm:t>
    </dgm:pt>
    <dgm:pt modelId="{9392DC8D-9393-491F-AF7E-D33EEDE60B1C}" type="sibTrans" cxnId="{DAA43348-660E-474E-AADE-B0083A0749E6}">
      <dgm:prSet/>
      <dgm:spPr/>
      <dgm:t>
        <a:bodyPr/>
        <a:lstStyle/>
        <a:p>
          <a:endParaRPr lang="ja-JP" altLang="en-US"/>
        </a:p>
      </dgm:t>
    </dgm:pt>
    <dgm:pt modelId="{554E6E71-9279-4F6F-B598-84909756D74D}" type="pres">
      <dgm:prSet presAssocID="{F97248A0-A19A-4374-8E0A-D2BB60F89E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4874F0A-4EBE-4623-8869-DB473197786F}" type="pres">
      <dgm:prSet presAssocID="{1BAA9DF0-82D8-4C52-9E14-9FCDC096212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C87F721-6F7F-421C-A2B1-15E6691B5994}" type="pres">
      <dgm:prSet presAssocID="{1BAA9DF0-82D8-4C52-9E14-9FCDC0962127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F7381F5-8E5D-478E-84E6-BF0ECD9A7439}" type="pres">
      <dgm:prSet presAssocID="{E2E640A6-2DC9-4671-A961-2DE64602EE3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D8AC80A-4D23-416D-9B55-23AB64053E60}" type="pres">
      <dgm:prSet presAssocID="{E2E640A6-2DC9-4671-A961-2DE64602EE3B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9363A39-1911-4948-ABAB-AC634C11F81F}" type="pres">
      <dgm:prSet presAssocID="{D1D038B1-A407-46D4-9063-BC6EEEEB9DC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5D52397-1D5F-4998-80D6-9A0AA1F64F03}" type="pres">
      <dgm:prSet presAssocID="{D1D038B1-A407-46D4-9063-BC6EEEEB9DCE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23ACF44-F103-4E63-BD40-159A9A39748E}" type="presOf" srcId="{D1D038B1-A407-46D4-9063-BC6EEEEB9DCE}" destId="{A9363A39-1911-4948-ABAB-AC634C11F81F}" srcOrd="0" destOrd="0" presId="urn:microsoft.com/office/officeart/2005/8/layout/vList2"/>
    <dgm:cxn modelId="{DAA43348-660E-474E-AADE-B0083A0749E6}" srcId="{1BAA9DF0-82D8-4C52-9E14-9FCDC0962127}" destId="{B984458D-0CE1-4AB8-B051-1F848673B1A0}" srcOrd="1" destOrd="0" parTransId="{99B9CF16-AD24-4ED2-A138-8318B2F6D9BD}" sibTransId="{9392DC8D-9393-491F-AF7E-D33EEDE60B1C}"/>
    <dgm:cxn modelId="{D6B74632-0BC9-40CD-8EF8-25EC71FAB7B0}" type="presOf" srcId="{DFE6E777-70B6-47A1-9E4F-76DF68058C96}" destId="{7D8AC80A-4D23-416D-9B55-23AB64053E60}" srcOrd="0" destOrd="1" presId="urn:microsoft.com/office/officeart/2005/8/layout/vList2"/>
    <dgm:cxn modelId="{F369A205-3A8A-4CC6-B448-1D6ACF9D808C}" srcId="{1BAA9DF0-82D8-4C52-9E14-9FCDC0962127}" destId="{A2ACA5DC-E070-465E-8981-2B9CE3B46244}" srcOrd="0" destOrd="0" parTransId="{F330BB0C-74D3-46A1-90E7-AB2A5C33E522}" sibTransId="{7895B141-EC9C-4CA9-A9D8-6A6D9823DC34}"/>
    <dgm:cxn modelId="{11C475C5-8F20-47CB-A8FF-CCD12458050E}" srcId="{D1D038B1-A407-46D4-9063-BC6EEEEB9DCE}" destId="{B143AD10-7E00-477B-AE88-FA761C21727C}" srcOrd="0" destOrd="0" parTransId="{07F1CCA6-AA70-409B-8A6F-615EAF788EE5}" sibTransId="{7BBA98F6-CBBD-4741-BF3F-5E29026759A3}"/>
    <dgm:cxn modelId="{025184B4-3958-4119-B717-EAB4774C177B}" type="presOf" srcId="{1BAA9DF0-82D8-4C52-9E14-9FCDC0962127}" destId="{44874F0A-4EBE-4623-8869-DB473197786F}" srcOrd="0" destOrd="0" presId="urn:microsoft.com/office/officeart/2005/8/layout/vList2"/>
    <dgm:cxn modelId="{41F7BF0C-DF70-45B1-92B4-723551DA92AA}" srcId="{F97248A0-A19A-4374-8E0A-D2BB60F89EA4}" destId="{1BAA9DF0-82D8-4C52-9E14-9FCDC0962127}" srcOrd="0" destOrd="0" parTransId="{FC6554ED-75FE-49A4-946E-220F5418C524}" sibTransId="{9840E8FF-BEC7-4B10-B661-0E8D82C3B4C9}"/>
    <dgm:cxn modelId="{AA14038D-5F05-42D1-8CFB-8592E6AA737A}" srcId="{E2E640A6-2DC9-4671-A961-2DE64602EE3B}" destId="{DFE6E777-70B6-47A1-9E4F-76DF68058C96}" srcOrd="1" destOrd="0" parTransId="{01CAA0DA-BA87-4EEA-A54B-6374B1A966CC}" sibTransId="{8A362767-E986-44E2-B23B-48B727D5240D}"/>
    <dgm:cxn modelId="{5A885413-6F9F-47A5-92EB-6EB267C0BA9F}" type="presOf" srcId="{49A3D420-4E45-4397-BC19-D14901234893}" destId="{7D8AC80A-4D23-416D-9B55-23AB64053E60}" srcOrd="0" destOrd="0" presId="urn:microsoft.com/office/officeart/2005/8/layout/vList2"/>
    <dgm:cxn modelId="{FD39CB1C-4DDD-4F37-8075-D58E7635606C}" type="presOf" srcId="{F97248A0-A19A-4374-8E0A-D2BB60F89EA4}" destId="{554E6E71-9279-4F6F-B598-84909756D74D}" srcOrd="0" destOrd="0" presId="urn:microsoft.com/office/officeart/2005/8/layout/vList2"/>
    <dgm:cxn modelId="{9E45599A-4BBA-4CE4-A746-E0644DE25B52}" type="presOf" srcId="{E2E640A6-2DC9-4671-A961-2DE64602EE3B}" destId="{EF7381F5-8E5D-478E-84E6-BF0ECD9A7439}" srcOrd="0" destOrd="0" presId="urn:microsoft.com/office/officeart/2005/8/layout/vList2"/>
    <dgm:cxn modelId="{88D009A7-F8D5-4813-B2DB-2E0415E24EA4}" type="presOf" srcId="{B143AD10-7E00-477B-AE88-FA761C21727C}" destId="{35D52397-1D5F-4998-80D6-9A0AA1F64F03}" srcOrd="0" destOrd="0" presId="urn:microsoft.com/office/officeart/2005/8/layout/vList2"/>
    <dgm:cxn modelId="{6EF4CB28-C21A-445B-B259-3052D04500B2}" srcId="{F97248A0-A19A-4374-8E0A-D2BB60F89EA4}" destId="{D1D038B1-A407-46D4-9063-BC6EEEEB9DCE}" srcOrd="2" destOrd="0" parTransId="{909A2F61-C6AF-4627-AA2F-85CEF1C1F656}" sibTransId="{31E3ED7E-298F-4E60-993F-84BC77183E94}"/>
    <dgm:cxn modelId="{EBAB4953-7ECE-4352-948F-46ACDC27D910}" srcId="{F97248A0-A19A-4374-8E0A-D2BB60F89EA4}" destId="{E2E640A6-2DC9-4671-A961-2DE64602EE3B}" srcOrd="1" destOrd="0" parTransId="{42619EB7-7964-4E95-B79F-40F34B8E8BAE}" sibTransId="{530CF800-B752-4E81-B0A5-BF9115134F22}"/>
    <dgm:cxn modelId="{0A9B797D-EF61-4654-B528-8EA729817069}" type="presOf" srcId="{B984458D-0CE1-4AB8-B051-1F848673B1A0}" destId="{9C87F721-6F7F-421C-A2B1-15E6691B5994}" srcOrd="0" destOrd="1" presId="urn:microsoft.com/office/officeart/2005/8/layout/vList2"/>
    <dgm:cxn modelId="{7ED1CBBD-5630-4F51-A792-5D7C133B5EE6}" type="presOf" srcId="{A2ACA5DC-E070-465E-8981-2B9CE3B46244}" destId="{9C87F721-6F7F-421C-A2B1-15E6691B5994}" srcOrd="0" destOrd="0" presId="urn:microsoft.com/office/officeart/2005/8/layout/vList2"/>
    <dgm:cxn modelId="{CEDEC5CF-C64D-457C-B8CE-135B3918C1B8}" srcId="{E2E640A6-2DC9-4671-A961-2DE64602EE3B}" destId="{49A3D420-4E45-4397-BC19-D14901234893}" srcOrd="0" destOrd="0" parTransId="{0D24D43E-ADD8-41B0-9432-7C1A01C81173}" sibTransId="{F890B075-D203-4884-A05C-F42473A794B7}"/>
    <dgm:cxn modelId="{B5202EFC-B787-44B2-8162-B618CB4A2A7B}" type="presParOf" srcId="{554E6E71-9279-4F6F-B598-84909756D74D}" destId="{44874F0A-4EBE-4623-8869-DB473197786F}" srcOrd="0" destOrd="0" presId="urn:microsoft.com/office/officeart/2005/8/layout/vList2"/>
    <dgm:cxn modelId="{75E85615-3C74-4D15-9363-2033A0BCA65F}" type="presParOf" srcId="{554E6E71-9279-4F6F-B598-84909756D74D}" destId="{9C87F721-6F7F-421C-A2B1-15E6691B5994}" srcOrd="1" destOrd="0" presId="urn:microsoft.com/office/officeart/2005/8/layout/vList2"/>
    <dgm:cxn modelId="{8EE7287E-6F1B-458B-9CC0-F3C1ADBDF344}" type="presParOf" srcId="{554E6E71-9279-4F6F-B598-84909756D74D}" destId="{EF7381F5-8E5D-478E-84E6-BF0ECD9A7439}" srcOrd="2" destOrd="0" presId="urn:microsoft.com/office/officeart/2005/8/layout/vList2"/>
    <dgm:cxn modelId="{21E804EB-8A12-47EE-B273-B9EF494F8389}" type="presParOf" srcId="{554E6E71-9279-4F6F-B598-84909756D74D}" destId="{7D8AC80A-4D23-416D-9B55-23AB64053E60}" srcOrd="3" destOrd="0" presId="urn:microsoft.com/office/officeart/2005/8/layout/vList2"/>
    <dgm:cxn modelId="{A8BDDD66-D43E-4789-8A9C-747B9233F429}" type="presParOf" srcId="{554E6E71-9279-4F6F-B598-84909756D74D}" destId="{A9363A39-1911-4948-ABAB-AC634C11F81F}" srcOrd="4" destOrd="0" presId="urn:microsoft.com/office/officeart/2005/8/layout/vList2"/>
    <dgm:cxn modelId="{BF3D8DB2-0894-4CEB-BAD5-03164ED6B54F}" type="presParOf" srcId="{554E6E71-9279-4F6F-B598-84909756D74D}" destId="{35D52397-1D5F-4998-80D6-9A0AA1F64F0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9804F3A-E8D8-4F70-A02E-9D0BB08F1B9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ED5645D-2282-4CE2-8E1C-25A1FDAA6438}">
      <dgm:prSet/>
      <dgm:spPr>
        <a:solidFill>
          <a:srgbClr val="00B050"/>
        </a:solidFill>
      </dgm:spPr>
      <dgm:t>
        <a:bodyPr/>
        <a:lstStyle/>
        <a:p>
          <a:pPr rtl="0"/>
          <a:r>
            <a:rPr kumimoji="1" lang="en-US" dirty="0" smtClean="0"/>
            <a:t>Add 5</a:t>
          </a:r>
          <a:r>
            <a:rPr kumimoji="1" lang="en-US" baseline="30000" dirty="0" smtClean="0"/>
            <a:t>th</a:t>
          </a:r>
          <a:r>
            <a:rPr kumimoji="1" lang="en-US" dirty="0" smtClean="0"/>
            <a:t> Metal Layer</a:t>
          </a:r>
          <a:endParaRPr lang="ja-JP" dirty="0"/>
        </a:p>
      </dgm:t>
    </dgm:pt>
    <dgm:pt modelId="{D867897B-6AE8-464D-B081-0B267F0D09C1}" type="parTrans" cxnId="{7A8AD4CC-9916-4C94-9735-AEAB1D8C34B1}">
      <dgm:prSet/>
      <dgm:spPr/>
      <dgm:t>
        <a:bodyPr/>
        <a:lstStyle/>
        <a:p>
          <a:endParaRPr kumimoji="1" lang="ja-JP" altLang="en-US"/>
        </a:p>
      </dgm:t>
    </dgm:pt>
    <dgm:pt modelId="{DC0E5A45-6701-4FC6-86EC-CCF10C3181F6}" type="sibTrans" cxnId="{7A8AD4CC-9916-4C94-9735-AEAB1D8C34B1}">
      <dgm:prSet/>
      <dgm:spPr/>
      <dgm:t>
        <a:bodyPr/>
        <a:lstStyle/>
        <a:p>
          <a:endParaRPr kumimoji="1" lang="ja-JP" altLang="en-US"/>
        </a:p>
      </dgm:t>
    </dgm:pt>
    <dgm:pt modelId="{55F97785-C1A2-4321-80C2-7D700CB78FB0}">
      <dgm:prSet/>
      <dgm:spPr>
        <a:solidFill>
          <a:srgbClr val="00B050"/>
        </a:solidFill>
      </dgm:spPr>
      <dgm:t>
        <a:bodyPr/>
        <a:lstStyle/>
        <a:p>
          <a:pPr rtl="0"/>
          <a:r>
            <a:rPr kumimoji="1" lang="en-US" dirty="0" smtClean="0"/>
            <a:t>Quasi differential output</a:t>
          </a:r>
          <a:endParaRPr lang="ja-JP" dirty="0"/>
        </a:p>
      </dgm:t>
    </dgm:pt>
    <dgm:pt modelId="{BC00B5FC-64D3-47D1-96E6-F46067653E14}" type="parTrans" cxnId="{BE692DB3-DED9-46A2-BCFC-2BCA760B5777}">
      <dgm:prSet/>
      <dgm:spPr/>
      <dgm:t>
        <a:bodyPr/>
        <a:lstStyle/>
        <a:p>
          <a:endParaRPr kumimoji="1" lang="ja-JP" altLang="en-US"/>
        </a:p>
      </dgm:t>
    </dgm:pt>
    <dgm:pt modelId="{9BF71123-0CE9-4B01-87CC-653F2A411FE5}" type="sibTrans" cxnId="{BE692DB3-DED9-46A2-BCFC-2BCA760B5777}">
      <dgm:prSet/>
      <dgm:spPr/>
      <dgm:t>
        <a:bodyPr/>
        <a:lstStyle/>
        <a:p>
          <a:endParaRPr kumimoji="1" lang="ja-JP" altLang="en-US"/>
        </a:p>
      </dgm:t>
    </dgm:pt>
    <dgm:pt modelId="{5618F5FA-55BC-4CA1-B1A7-F92AC3339AFF}">
      <dgm:prSet/>
      <dgm:spPr>
        <a:solidFill>
          <a:srgbClr val="00B050"/>
        </a:solidFill>
      </dgm:spPr>
      <dgm:t>
        <a:bodyPr/>
        <a:lstStyle/>
        <a:p>
          <a:pPr rtl="0"/>
          <a:r>
            <a:rPr lang="en-US" altLang="ja-JP" dirty="0" smtClean="0"/>
            <a:t>Lower current operation</a:t>
          </a:r>
          <a:endParaRPr lang="ja-JP" dirty="0"/>
        </a:p>
      </dgm:t>
    </dgm:pt>
    <dgm:pt modelId="{46B1062A-A248-4E7B-89E1-878AF366A0F5}" type="parTrans" cxnId="{20DFD534-A2CE-438C-BACF-8CD0EF59C00F}">
      <dgm:prSet/>
      <dgm:spPr/>
      <dgm:t>
        <a:bodyPr/>
        <a:lstStyle/>
        <a:p>
          <a:endParaRPr kumimoji="1" lang="ja-JP" altLang="en-US"/>
        </a:p>
      </dgm:t>
    </dgm:pt>
    <dgm:pt modelId="{5697CCAE-03D8-4342-9BA1-1C4BA85F2096}" type="sibTrans" cxnId="{20DFD534-A2CE-438C-BACF-8CD0EF59C00F}">
      <dgm:prSet/>
      <dgm:spPr/>
      <dgm:t>
        <a:bodyPr/>
        <a:lstStyle/>
        <a:p>
          <a:endParaRPr kumimoji="1" lang="ja-JP" altLang="en-US"/>
        </a:p>
      </dgm:t>
    </dgm:pt>
    <dgm:pt modelId="{5275B9B6-4BC1-4CE2-8386-E7D0A1225F26}" type="pres">
      <dgm:prSet presAssocID="{F9804F3A-E8D8-4F70-A02E-9D0BB08F1B9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F946BA3-F16A-40B9-AD0A-F2FA78ACAA14}" type="pres">
      <dgm:prSet presAssocID="{5ED5645D-2282-4CE2-8E1C-25A1FDAA643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826C05-96D3-435C-8DF2-56F8DA8FDA03}" type="pres">
      <dgm:prSet presAssocID="{DC0E5A45-6701-4FC6-86EC-CCF10C3181F6}" presName="spacer" presStyleCnt="0"/>
      <dgm:spPr/>
    </dgm:pt>
    <dgm:pt modelId="{E35DAE09-335A-49EC-BEAE-FBD52E52977B}" type="pres">
      <dgm:prSet presAssocID="{5618F5FA-55BC-4CA1-B1A7-F92AC3339AF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6EA1538-9A0F-4FF0-9251-E84057664D49}" type="pres">
      <dgm:prSet presAssocID="{5697CCAE-03D8-4342-9BA1-1C4BA85F2096}" presName="spacer" presStyleCnt="0"/>
      <dgm:spPr/>
    </dgm:pt>
    <dgm:pt modelId="{BCEADBEA-8E1C-4739-9403-1A7242083FE1}" type="pres">
      <dgm:prSet presAssocID="{55F97785-C1A2-4321-80C2-7D700CB78FB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47394F6-0F32-451F-BE86-8E1889C378E3}" type="presOf" srcId="{55F97785-C1A2-4321-80C2-7D700CB78FB0}" destId="{BCEADBEA-8E1C-4739-9403-1A7242083FE1}" srcOrd="0" destOrd="0" presId="urn:microsoft.com/office/officeart/2005/8/layout/vList2"/>
    <dgm:cxn modelId="{4D8483E4-19EF-4317-9E11-8BAF4EF624C0}" type="presOf" srcId="{5ED5645D-2282-4CE2-8E1C-25A1FDAA6438}" destId="{AF946BA3-F16A-40B9-AD0A-F2FA78ACAA14}" srcOrd="0" destOrd="0" presId="urn:microsoft.com/office/officeart/2005/8/layout/vList2"/>
    <dgm:cxn modelId="{20DFD534-A2CE-438C-BACF-8CD0EF59C00F}" srcId="{F9804F3A-E8D8-4F70-A02E-9D0BB08F1B93}" destId="{5618F5FA-55BC-4CA1-B1A7-F92AC3339AFF}" srcOrd="1" destOrd="0" parTransId="{46B1062A-A248-4E7B-89E1-878AF366A0F5}" sibTransId="{5697CCAE-03D8-4342-9BA1-1C4BA85F2096}"/>
    <dgm:cxn modelId="{C825CE94-A879-4CAF-8F40-741C12F4A1F6}" type="presOf" srcId="{5618F5FA-55BC-4CA1-B1A7-F92AC3339AFF}" destId="{E35DAE09-335A-49EC-BEAE-FBD52E52977B}" srcOrd="0" destOrd="0" presId="urn:microsoft.com/office/officeart/2005/8/layout/vList2"/>
    <dgm:cxn modelId="{7A8AD4CC-9916-4C94-9735-AEAB1D8C34B1}" srcId="{F9804F3A-E8D8-4F70-A02E-9D0BB08F1B93}" destId="{5ED5645D-2282-4CE2-8E1C-25A1FDAA6438}" srcOrd="0" destOrd="0" parTransId="{D867897B-6AE8-464D-B081-0B267F0D09C1}" sibTransId="{DC0E5A45-6701-4FC6-86EC-CCF10C3181F6}"/>
    <dgm:cxn modelId="{FEEACE2C-F4EE-4B30-AD91-3A485D8CDFEB}" type="presOf" srcId="{F9804F3A-E8D8-4F70-A02E-9D0BB08F1B93}" destId="{5275B9B6-4BC1-4CE2-8386-E7D0A1225F26}" srcOrd="0" destOrd="0" presId="urn:microsoft.com/office/officeart/2005/8/layout/vList2"/>
    <dgm:cxn modelId="{BE692DB3-DED9-46A2-BCFC-2BCA760B5777}" srcId="{F9804F3A-E8D8-4F70-A02E-9D0BB08F1B93}" destId="{55F97785-C1A2-4321-80C2-7D700CB78FB0}" srcOrd="2" destOrd="0" parTransId="{BC00B5FC-64D3-47D1-96E6-F46067653E14}" sibTransId="{9BF71123-0CE9-4B01-87CC-653F2A411FE5}"/>
    <dgm:cxn modelId="{90339183-B3DE-442F-905C-F524F8B1FC30}" type="presParOf" srcId="{5275B9B6-4BC1-4CE2-8386-E7D0A1225F26}" destId="{AF946BA3-F16A-40B9-AD0A-F2FA78ACAA14}" srcOrd="0" destOrd="0" presId="urn:microsoft.com/office/officeart/2005/8/layout/vList2"/>
    <dgm:cxn modelId="{B7040502-378D-41F8-92A4-61F49B7A431F}" type="presParOf" srcId="{5275B9B6-4BC1-4CE2-8386-E7D0A1225F26}" destId="{CD826C05-96D3-435C-8DF2-56F8DA8FDA03}" srcOrd="1" destOrd="0" presId="urn:microsoft.com/office/officeart/2005/8/layout/vList2"/>
    <dgm:cxn modelId="{BC71E893-95CA-4753-BE52-BDE44CC537F4}" type="presParOf" srcId="{5275B9B6-4BC1-4CE2-8386-E7D0A1225F26}" destId="{E35DAE09-335A-49EC-BEAE-FBD52E52977B}" srcOrd="2" destOrd="0" presId="urn:microsoft.com/office/officeart/2005/8/layout/vList2"/>
    <dgm:cxn modelId="{5A3472E0-8B56-4B54-BED2-D9B36524B5DA}" type="presParOf" srcId="{5275B9B6-4BC1-4CE2-8386-E7D0A1225F26}" destId="{F6EA1538-9A0F-4FF0-9251-E84057664D49}" srcOrd="3" destOrd="0" presId="urn:microsoft.com/office/officeart/2005/8/layout/vList2"/>
    <dgm:cxn modelId="{70DBEEF3-DE2E-4920-A016-EB59350CC2FE}" type="presParOf" srcId="{5275B9B6-4BC1-4CE2-8386-E7D0A1225F26}" destId="{BCEADBEA-8E1C-4739-9403-1A7242083FE1}" srcOrd="4" destOrd="0" presId="urn:microsoft.com/office/officeart/2005/8/layout/vList2"/>
  </dgm:cxnLst>
  <dgm:bg>
    <a:solidFill>
      <a:srgbClr val="00B050"/>
    </a:solidFill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9DCD943-D5C7-405D-BBC4-6439B6C489CE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kumimoji="1" lang="ja-JP" altLang="en-US"/>
        </a:p>
      </dgm:t>
    </dgm:pt>
    <dgm:pt modelId="{A10D6D08-BAC9-490F-AFB5-7591C4F72349}">
      <dgm:prSet/>
      <dgm:spPr/>
      <dgm:t>
        <a:bodyPr/>
        <a:lstStyle/>
        <a:p>
          <a:pPr rtl="0"/>
          <a:r>
            <a:rPr kumimoji="1" lang="en-US" dirty="0" smtClean="0"/>
            <a:t>Requirement</a:t>
          </a:r>
          <a:endParaRPr lang="ja-JP" dirty="0"/>
        </a:p>
      </dgm:t>
    </dgm:pt>
    <dgm:pt modelId="{A65B0FEC-C0D3-48E6-AF1B-98A73821AB51}" type="parTrans" cxnId="{8DB91B58-421D-43F3-A792-A6EAB2F3C46C}">
      <dgm:prSet/>
      <dgm:spPr/>
      <dgm:t>
        <a:bodyPr/>
        <a:lstStyle/>
        <a:p>
          <a:endParaRPr kumimoji="1" lang="ja-JP" altLang="en-US"/>
        </a:p>
      </dgm:t>
    </dgm:pt>
    <dgm:pt modelId="{D9508308-1047-493C-8085-44937B1B4FAC}" type="sibTrans" cxnId="{8DB91B58-421D-43F3-A792-A6EAB2F3C46C}">
      <dgm:prSet/>
      <dgm:spPr/>
      <dgm:t>
        <a:bodyPr/>
        <a:lstStyle/>
        <a:p>
          <a:endParaRPr kumimoji="1" lang="ja-JP" altLang="en-US"/>
        </a:p>
      </dgm:t>
    </dgm:pt>
    <dgm:pt modelId="{334756D9-EAAE-47C7-870B-7C40DFB4262B}">
      <dgm:prSet/>
      <dgm:spPr/>
      <dgm:t>
        <a:bodyPr/>
        <a:lstStyle/>
        <a:p>
          <a:pPr rtl="0"/>
          <a:r>
            <a:rPr kumimoji="1" lang="en-US" i="1" dirty="0" smtClean="0"/>
            <a:t>Device Life &gt; 1 year</a:t>
          </a:r>
          <a:endParaRPr lang="ja-JP" dirty="0"/>
        </a:p>
      </dgm:t>
    </dgm:pt>
    <dgm:pt modelId="{20C074F1-0E6E-4E43-B426-A35464EDB22D}" type="parTrans" cxnId="{2BF2BA62-B941-44D2-A464-EE0CF1FB4792}">
      <dgm:prSet/>
      <dgm:spPr/>
      <dgm:t>
        <a:bodyPr/>
        <a:lstStyle/>
        <a:p>
          <a:endParaRPr kumimoji="1" lang="ja-JP" altLang="en-US"/>
        </a:p>
      </dgm:t>
    </dgm:pt>
    <dgm:pt modelId="{D925E0DE-0291-45F1-B686-E29F5128FAA6}" type="sibTrans" cxnId="{2BF2BA62-B941-44D2-A464-EE0CF1FB4792}">
      <dgm:prSet/>
      <dgm:spPr/>
      <dgm:t>
        <a:bodyPr/>
        <a:lstStyle/>
        <a:p>
          <a:endParaRPr kumimoji="1" lang="ja-JP" altLang="en-US"/>
        </a:p>
      </dgm:t>
    </dgm:pt>
    <dgm:pt modelId="{40C4C5DA-71BA-4D50-B06F-C357736A7B8F}">
      <dgm:prSet/>
      <dgm:spPr/>
      <dgm:t>
        <a:bodyPr/>
        <a:lstStyle/>
        <a:p>
          <a:pPr rtl="0"/>
          <a:r>
            <a:rPr kumimoji="1" lang="en-US" dirty="0" smtClean="0"/>
            <a:t>1.6 x 10</a:t>
          </a:r>
          <a:r>
            <a:rPr kumimoji="1" lang="en-US" baseline="30000" dirty="0" smtClean="0"/>
            <a:t>14</a:t>
          </a:r>
          <a:r>
            <a:rPr kumimoji="1" lang="en-US" dirty="0" smtClean="0"/>
            <a:t> photons (12 </a:t>
          </a:r>
          <a:r>
            <a:rPr kumimoji="1" lang="en-US" dirty="0" err="1" smtClean="0"/>
            <a:t>keV</a:t>
          </a:r>
          <a:r>
            <a:rPr kumimoji="1" lang="en-US" dirty="0" smtClean="0"/>
            <a:t>) /mm</a:t>
          </a:r>
          <a:r>
            <a:rPr kumimoji="1" lang="en-US" baseline="30000" dirty="0" smtClean="0"/>
            <a:t>2</a:t>
          </a:r>
          <a:r>
            <a:rPr kumimoji="1" lang="en-US" dirty="0" smtClean="0"/>
            <a:t> = 30 </a:t>
          </a:r>
          <a:r>
            <a:rPr kumimoji="1" lang="en-US" dirty="0" err="1" smtClean="0"/>
            <a:t>Mrad</a:t>
          </a:r>
          <a:r>
            <a:rPr kumimoji="1" lang="en-US" dirty="0" smtClean="0"/>
            <a:t> (Si)</a:t>
          </a:r>
          <a:endParaRPr kumimoji="1" lang="ja-JP" dirty="0"/>
        </a:p>
      </dgm:t>
    </dgm:pt>
    <dgm:pt modelId="{55124E97-EF75-464C-A9E5-494C6CC1E9AB}" type="parTrans" cxnId="{66A095AB-A07D-44DF-B21C-A2694453C1D5}">
      <dgm:prSet/>
      <dgm:spPr/>
      <dgm:t>
        <a:bodyPr/>
        <a:lstStyle/>
        <a:p>
          <a:endParaRPr kumimoji="1" lang="ja-JP" altLang="en-US"/>
        </a:p>
      </dgm:t>
    </dgm:pt>
    <dgm:pt modelId="{B4C05F6F-6D93-4B7E-9CD2-D08B311E6DE1}" type="sibTrans" cxnId="{66A095AB-A07D-44DF-B21C-A2694453C1D5}">
      <dgm:prSet/>
      <dgm:spPr/>
      <dgm:t>
        <a:bodyPr/>
        <a:lstStyle/>
        <a:p>
          <a:endParaRPr kumimoji="1" lang="ja-JP" altLang="en-US"/>
        </a:p>
      </dgm:t>
    </dgm:pt>
    <dgm:pt modelId="{38589A43-A055-4E06-A003-09EB0D852C0F}" type="pres">
      <dgm:prSet presAssocID="{F9DCD943-D5C7-405D-BBC4-6439B6C489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42DED2D-5135-4FE5-894B-5E7FEC83D3F1}" type="pres">
      <dgm:prSet presAssocID="{A10D6D08-BAC9-490F-AFB5-7591C4F72349}" presName="composite" presStyleCnt="0"/>
      <dgm:spPr/>
    </dgm:pt>
    <dgm:pt modelId="{E3ADC8C3-F569-4525-AF6D-CD342289D642}" type="pres">
      <dgm:prSet presAssocID="{A10D6D08-BAC9-490F-AFB5-7591C4F72349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0D239B-B4F5-46E5-BAA0-0912D39F7DBB}" type="pres">
      <dgm:prSet presAssocID="{A10D6D08-BAC9-490F-AFB5-7591C4F72349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DB91B58-421D-43F3-A792-A6EAB2F3C46C}" srcId="{F9DCD943-D5C7-405D-BBC4-6439B6C489CE}" destId="{A10D6D08-BAC9-490F-AFB5-7591C4F72349}" srcOrd="0" destOrd="0" parTransId="{A65B0FEC-C0D3-48E6-AF1B-98A73821AB51}" sibTransId="{D9508308-1047-493C-8085-44937B1B4FAC}"/>
    <dgm:cxn modelId="{D3454115-57F6-43EE-B22B-A1974CD30E88}" type="presOf" srcId="{334756D9-EAAE-47C7-870B-7C40DFB4262B}" destId="{D90D239B-B4F5-46E5-BAA0-0912D39F7DBB}" srcOrd="0" destOrd="0" presId="urn:microsoft.com/office/officeart/2005/8/layout/hList1"/>
    <dgm:cxn modelId="{62D214B4-B242-4732-B75C-6D4B85F8B61E}" type="presOf" srcId="{F9DCD943-D5C7-405D-BBC4-6439B6C489CE}" destId="{38589A43-A055-4E06-A003-09EB0D852C0F}" srcOrd="0" destOrd="0" presId="urn:microsoft.com/office/officeart/2005/8/layout/hList1"/>
    <dgm:cxn modelId="{5EF8EA47-578E-482E-BFE9-E3324F185DF1}" type="presOf" srcId="{A10D6D08-BAC9-490F-AFB5-7591C4F72349}" destId="{E3ADC8C3-F569-4525-AF6D-CD342289D642}" srcOrd="0" destOrd="0" presId="urn:microsoft.com/office/officeart/2005/8/layout/hList1"/>
    <dgm:cxn modelId="{2BF2BA62-B941-44D2-A464-EE0CF1FB4792}" srcId="{A10D6D08-BAC9-490F-AFB5-7591C4F72349}" destId="{334756D9-EAAE-47C7-870B-7C40DFB4262B}" srcOrd="0" destOrd="0" parTransId="{20C074F1-0E6E-4E43-B426-A35464EDB22D}" sibTransId="{D925E0DE-0291-45F1-B686-E29F5128FAA6}"/>
    <dgm:cxn modelId="{BE7892FB-D7A3-4453-9A90-60154EB19097}" type="presOf" srcId="{40C4C5DA-71BA-4D50-B06F-C357736A7B8F}" destId="{D90D239B-B4F5-46E5-BAA0-0912D39F7DBB}" srcOrd="0" destOrd="1" presId="urn:microsoft.com/office/officeart/2005/8/layout/hList1"/>
    <dgm:cxn modelId="{66A095AB-A07D-44DF-B21C-A2694453C1D5}" srcId="{A10D6D08-BAC9-490F-AFB5-7591C4F72349}" destId="{40C4C5DA-71BA-4D50-B06F-C357736A7B8F}" srcOrd="1" destOrd="0" parTransId="{55124E97-EF75-464C-A9E5-494C6CC1E9AB}" sibTransId="{B4C05F6F-6D93-4B7E-9CD2-D08B311E6DE1}"/>
    <dgm:cxn modelId="{2FD5E170-29EA-46A2-9A6A-B0C1AFCBD373}" type="presParOf" srcId="{38589A43-A055-4E06-A003-09EB0D852C0F}" destId="{442DED2D-5135-4FE5-894B-5E7FEC83D3F1}" srcOrd="0" destOrd="0" presId="urn:microsoft.com/office/officeart/2005/8/layout/hList1"/>
    <dgm:cxn modelId="{C28412AE-9BE5-48E3-BC0D-48E7F5E52C3B}" type="presParOf" srcId="{442DED2D-5135-4FE5-894B-5E7FEC83D3F1}" destId="{E3ADC8C3-F569-4525-AF6D-CD342289D642}" srcOrd="0" destOrd="0" presId="urn:microsoft.com/office/officeart/2005/8/layout/hList1"/>
    <dgm:cxn modelId="{A01F3D93-2F93-4BFC-9BFD-A118BE1028AB}" type="presParOf" srcId="{442DED2D-5135-4FE5-894B-5E7FEC83D3F1}" destId="{D90D239B-B4F5-46E5-BAA0-0912D39F7DB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666250-8071-422B-B0C3-CA74B8E22B09}">
      <dsp:nvSpPr>
        <dsp:cNvPr id="0" name=""/>
        <dsp:cNvSpPr/>
      </dsp:nvSpPr>
      <dsp:spPr>
        <a:xfrm>
          <a:off x="1548" y="0"/>
          <a:ext cx="3302716" cy="123981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900" kern="1200" dirty="0" smtClean="0"/>
            <a:t>XFEL</a:t>
          </a:r>
          <a:endParaRPr lang="ja-JP" sz="3900" kern="1200" dirty="0"/>
        </a:p>
      </dsp:txBody>
      <dsp:txXfrm>
        <a:off x="37861" y="36313"/>
        <a:ext cx="3230090" cy="1167189"/>
      </dsp:txXfrm>
    </dsp:sp>
    <dsp:sp modelId="{BBDB61E6-48F4-4A81-AC79-25771FB03EE6}">
      <dsp:nvSpPr>
        <dsp:cNvPr id="0" name=""/>
        <dsp:cNvSpPr/>
      </dsp:nvSpPr>
      <dsp:spPr>
        <a:xfrm>
          <a:off x="3634537" y="210370"/>
          <a:ext cx="700175" cy="8190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100" kern="1200"/>
        </a:p>
      </dsp:txBody>
      <dsp:txXfrm>
        <a:off x="3634537" y="374185"/>
        <a:ext cx="490123" cy="491443"/>
      </dsp:txXfrm>
    </dsp:sp>
    <dsp:sp modelId="{B7AD1AD0-8E82-42FF-8FDB-F71A97E832D5}">
      <dsp:nvSpPr>
        <dsp:cNvPr id="0" name=""/>
        <dsp:cNvSpPr/>
      </dsp:nvSpPr>
      <dsp:spPr>
        <a:xfrm>
          <a:off x="4625352" y="0"/>
          <a:ext cx="3302716" cy="1239815"/>
        </a:xfrm>
        <a:prstGeom prst="roundRect">
          <a:avLst>
            <a:gd name="adj" fmla="val 10000"/>
          </a:avLst>
        </a:prstGeom>
        <a:solidFill>
          <a:schemeClr val="accent5">
            <a:hueOff val="-98541"/>
            <a:satOff val="-6302"/>
            <a:lumOff val="24313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900" kern="1200" dirty="0" smtClean="0"/>
            <a:t>Crystallization</a:t>
          </a:r>
        </a:p>
      </dsp:txBody>
      <dsp:txXfrm>
        <a:off x="4661665" y="36313"/>
        <a:ext cx="3230090" cy="116718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6A50F3-A131-48E4-B5E2-910C1B3623FB}">
      <dsp:nvSpPr>
        <dsp:cNvPr id="0" name=""/>
        <dsp:cNvSpPr/>
      </dsp:nvSpPr>
      <dsp:spPr>
        <a:xfrm>
          <a:off x="0" y="74243"/>
          <a:ext cx="7929618" cy="5382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300" kern="1200" dirty="0" smtClean="0"/>
            <a:t>X-ray Source Characteristics</a:t>
          </a:r>
          <a:endParaRPr kumimoji="1" lang="en-US" sz="2300" kern="1200" dirty="0"/>
        </a:p>
      </dsp:txBody>
      <dsp:txXfrm>
        <a:off x="26273" y="100516"/>
        <a:ext cx="7877072" cy="485654"/>
      </dsp:txXfrm>
    </dsp:sp>
    <dsp:sp modelId="{33EB67ED-07A4-452B-8BA5-553027F2CE07}">
      <dsp:nvSpPr>
        <dsp:cNvPr id="0" name=""/>
        <dsp:cNvSpPr/>
      </dsp:nvSpPr>
      <dsp:spPr>
        <a:xfrm>
          <a:off x="0" y="612443"/>
          <a:ext cx="7929618" cy="880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765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1800" kern="1200" dirty="0" smtClean="0"/>
            <a:t>60 Hz</a:t>
          </a:r>
          <a:endParaRPr lang="ja-JP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1800" kern="1200" dirty="0" smtClean="0"/>
            <a:t>Variation in each shot</a:t>
          </a:r>
          <a:endParaRPr lang="ja-JP" sz="1800" kern="1200" dirty="0"/>
        </a:p>
        <a:p>
          <a:pPr marL="342900" lvl="2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1800" kern="1200" dirty="0" smtClean="0"/>
            <a:t>Pulse intensity, Sample variation, etc.</a:t>
          </a:r>
          <a:endParaRPr kumimoji="1" lang="en-US" sz="1800" kern="1200" dirty="0"/>
        </a:p>
      </dsp:txBody>
      <dsp:txXfrm>
        <a:off x="0" y="612443"/>
        <a:ext cx="7929618" cy="880785"/>
      </dsp:txXfrm>
    </dsp:sp>
    <dsp:sp modelId="{A40CFE3F-5659-49E3-838B-3D9FC61D9DAA}">
      <dsp:nvSpPr>
        <dsp:cNvPr id="0" name=""/>
        <dsp:cNvSpPr/>
      </dsp:nvSpPr>
      <dsp:spPr>
        <a:xfrm>
          <a:off x="0" y="1493228"/>
          <a:ext cx="7929618" cy="538200"/>
        </a:xfrm>
        <a:prstGeom prst="roundRect">
          <a:avLst/>
        </a:prstGeom>
        <a:solidFill>
          <a:schemeClr val="accent5">
            <a:hueOff val="-49270"/>
            <a:satOff val="-3151"/>
            <a:lumOff val="12157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300" kern="1200" dirty="0" smtClean="0"/>
            <a:t>Requirements</a:t>
          </a:r>
          <a:endParaRPr kumimoji="1" lang="en-US" sz="2300" kern="1200" dirty="0"/>
        </a:p>
      </dsp:txBody>
      <dsp:txXfrm>
        <a:off x="26273" y="1519501"/>
        <a:ext cx="7877072" cy="485654"/>
      </dsp:txXfrm>
    </dsp:sp>
    <dsp:sp modelId="{94BF9F56-8C13-456A-A13F-CCB758D2D3C6}">
      <dsp:nvSpPr>
        <dsp:cNvPr id="0" name=""/>
        <dsp:cNvSpPr/>
      </dsp:nvSpPr>
      <dsp:spPr>
        <a:xfrm>
          <a:off x="0" y="2031429"/>
          <a:ext cx="7929618" cy="1190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765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1800" kern="1200" dirty="0" smtClean="0"/>
            <a:t>Frame rate &gt; 60 Hz</a:t>
          </a:r>
          <a:endParaRPr kumimoji="1"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1800" kern="1200" dirty="0" smtClean="0"/>
            <a:t>Single Photon Detection Capability</a:t>
          </a:r>
          <a:endParaRPr lang="ja-JP" sz="1800" kern="1200" dirty="0"/>
        </a:p>
        <a:p>
          <a:pPr marL="342900" lvl="2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1800" i="1" kern="1200" dirty="0" smtClean="0"/>
            <a:t>What would be the definition?</a:t>
          </a:r>
          <a:endParaRPr lang="ja-JP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1800" kern="1200" dirty="0" smtClean="0"/>
            <a:t>Device life &gt; 1 year</a:t>
          </a:r>
          <a:endParaRPr kumimoji="1" lang="en-US" sz="1800" kern="1200" dirty="0"/>
        </a:p>
      </dsp:txBody>
      <dsp:txXfrm>
        <a:off x="0" y="2031429"/>
        <a:ext cx="7929618" cy="1190250"/>
      </dsp:txXfrm>
    </dsp:sp>
    <dsp:sp modelId="{E6259ECA-0150-4757-8420-05091351212B}">
      <dsp:nvSpPr>
        <dsp:cNvPr id="0" name=""/>
        <dsp:cNvSpPr/>
      </dsp:nvSpPr>
      <dsp:spPr>
        <a:xfrm>
          <a:off x="0" y="3221679"/>
          <a:ext cx="7929618" cy="538200"/>
        </a:xfrm>
        <a:prstGeom prst="roundRect">
          <a:avLst/>
        </a:prstGeom>
        <a:solidFill>
          <a:schemeClr val="accent5">
            <a:hueOff val="-98541"/>
            <a:satOff val="-6302"/>
            <a:lumOff val="24313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300" kern="1200" dirty="0" smtClean="0"/>
            <a:t>Optimization Parameters</a:t>
          </a:r>
          <a:endParaRPr lang="ja-JP" sz="2300" kern="1200" dirty="0"/>
        </a:p>
      </dsp:txBody>
      <dsp:txXfrm>
        <a:off x="26273" y="3247952"/>
        <a:ext cx="7877072" cy="485654"/>
      </dsp:txXfrm>
    </dsp:sp>
    <dsp:sp modelId="{D0138B3E-D343-4F68-887D-33F8CE1B3A41}">
      <dsp:nvSpPr>
        <dsp:cNvPr id="0" name=""/>
        <dsp:cNvSpPr/>
      </dsp:nvSpPr>
      <dsp:spPr>
        <a:xfrm>
          <a:off x="0" y="3759879"/>
          <a:ext cx="7929618" cy="880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765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1800" kern="1200" dirty="0" smtClean="0"/>
            <a:t>Quantum Efficiency (Q.E.)</a:t>
          </a:r>
          <a:endParaRPr lang="ja-JP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1800" kern="1200" dirty="0" smtClean="0"/>
            <a:t>Full Well (FW)  Capacity</a:t>
          </a:r>
          <a:endParaRPr lang="ja-JP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ja-JP" sz="1800" kern="1200" dirty="0" smtClean="0"/>
            <a:t>Pixel Size</a:t>
          </a:r>
          <a:endParaRPr lang="ja-JP" sz="1800" kern="1200" dirty="0"/>
        </a:p>
      </dsp:txBody>
      <dsp:txXfrm>
        <a:off x="0" y="3759879"/>
        <a:ext cx="7929618" cy="8807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42759-7FAB-411A-AD97-4781F8F4060B}">
      <dsp:nvSpPr>
        <dsp:cNvPr id="0" name=""/>
        <dsp:cNvSpPr/>
      </dsp:nvSpPr>
      <dsp:spPr>
        <a:xfrm>
          <a:off x="0" y="37311"/>
          <a:ext cx="7929618" cy="65520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800" kern="1200" dirty="0" smtClean="0"/>
            <a:t>Charge generated by single x-ray photon</a:t>
          </a:r>
          <a:endParaRPr lang="ja-JP" sz="2800" kern="1200" dirty="0"/>
        </a:p>
      </dsp:txBody>
      <dsp:txXfrm>
        <a:off x="31984" y="69295"/>
        <a:ext cx="7865650" cy="591232"/>
      </dsp:txXfrm>
    </dsp:sp>
    <dsp:sp modelId="{0F6D4C53-98AA-474E-AC49-D4276B318616}">
      <dsp:nvSpPr>
        <dsp:cNvPr id="0" name=""/>
        <dsp:cNvSpPr/>
      </dsp:nvSpPr>
      <dsp:spPr>
        <a:xfrm>
          <a:off x="0" y="692511"/>
          <a:ext cx="7929618" cy="1651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765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2200" kern="1200" dirty="0" smtClean="0"/>
            <a:t>For 6-12 </a:t>
          </a:r>
          <a:r>
            <a:rPr kumimoji="1" lang="en-US" sz="2200" kern="1200" dirty="0" err="1" smtClean="0"/>
            <a:t>keV</a:t>
          </a:r>
          <a:r>
            <a:rPr kumimoji="1" lang="en-US" sz="2200" kern="1200" dirty="0" smtClean="0"/>
            <a:t>,</a:t>
          </a:r>
          <a:endParaRPr lang="ja-JP" sz="2200" kern="1200" dirty="0"/>
        </a:p>
        <a:p>
          <a:pPr marL="457200" lvl="2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2200" kern="1200" dirty="0" smtClean="0"/>
            <a:t>1600-3200 electrons</a:t>
          </a:r>
          <a:endParaRPr kumimoji="1"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2200" kern="1200" dirty="0" smtClean="0"/>
            <a:t>In optical region</a:t>
          </a:r>
          <a:endParaRPr lang="ja-JP" sz="2200" kern="1200" dirty="0"/>
        </a:p>
        <a:p>
          <a:pPr marL="457200" lvl="2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200" kern="1200" dirty="0" smtClean="0"/>
            <a:t>～</a:t>
          </a:r>
          <a:r>
            <a:rPr kumimoji="1" lang="en-US" sz="2200" kern="1200" dirty="0" smtClean="0"/>
            <a:t>1 electron</a:t>
          </a:r>
          <a:endParaRPr lang="ja-JP" sz="2200" kern="1200" dirty="0"/>
        </a:p>
      </dsp:txBody>
      <dsp:txXfrm>
        <a:off x="0" y="692511"/>
        <a:ext cx="7929618" cy="16518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9BB97C-A4FF-4365-9D22-A8F46C4C7A94}">
      <dsp:nvSpPr>
        <dsp:cNvPr id="0" name=""/>
        <dsp:cNvSpPr/>
      </dsp:nvSpPr>
      <dsp:spPr>
        <a:xfrm>
          <a:off x="0" y="35661"/>
          <a:ext cx="2808312" cy="604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100" kern="1200" dirty="0" smtClean="0">
              <a:solidFill>
                <a:schemeClr val="bg1"/>
              </a:solidFill>
            </a:rPr>
            <a:t>Analog Front-end</a:t>
          </a:r>
          <a:endParaRPr lang="ja-JP" sz="2100" kern="1200" dirty="0">
            <a:solidFill>
              <a:schemeClr val="bg1"/>
            </a:solidFill>
          </a:endParaRPr>
        </a:p>
      </dsp:txBody>
      <dsp:txXfrm>
        <a:off x="0" y="35661"/>
        <a:ext cx="2808312" cy="604800"/>
      </dsp:txXfrm>
    </dsp:sp>
    <dsp:sp modelId="{FB341DD1-D1A5-4721-8FA5-47F34B77FF0A}">
      <dsp:nvSpPr>
        <dsp:cNvPr id="0" name=""/>
        <dsp:cNvSpPr/>
      </dsp:nvSpPr>
      <dsp:spPr>
        <a:xfrm>
          <a:off x="0" y="640461"/>
          <a:ext cx="2808312" cy="112407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100" kern="1200" dirty="0" smtClean="0"/>
            <a:t>ADC and Control Logic onto flexi cables </a:t>
          </a:r>
          <a:endParaRPr lang="ja-JP" sz="2100" kern="1200" dirty="0"/>
        </a:p>
      </dsp:txBody>
      <dsp:txXfrm>
        <a:off x="0" y="640461"/>
        <a:ext cx="2808312" cy="11240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A8B250-6E41-4A57-BB89-E00C5F0905D6}">
      <dsp:nvSpPr>
        <dsp:cNvPr id="0" name=""/>
        <dsp:cNvSpPr/>
      </dsp:nvSpPr>
      <dsp:spPr>
        <a:xfrm>
          <a:off x="0" y="48654"/>
          <a:ext cx="2771800" cy="489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700" kern="1200" dirty="0" smtClean="0">
              <a:solidFill>
                <a:schemeClr val="bg1"/>
              </a:solidFill>
            </a:rPr>
            <a:t>Die (32 mm x 64 mm)</a:t>
          </a:r>
          <a:endParaRPr lang="ja-JP" sz="1700" kern="1200" dirty="0">
            <a:solidFill>
              <a:schemeClr val="bg1"/>
            </a:solidFill>
          </a:endParaRPr>
        </a:p>
      </dsp:txBody>
      <dsp:txXfrm>
        <a:off x="0" y="48654"/>
        <a:ext cx="2771800" cy="489600"/>
      </dsp:txXfrm>
    </dsp:sp>
    <dsp:sp modelId="{576E98EF-FA07-4B07-BD6F-03F6F5A239FC}">
      <dsp:nvSpPr>
        <dsp:cNvPr id="0" name=""/>
        <dsp:cNvSpPr/>
      </dsp:nvSpPr>
      <dsp:spPr>
        <a:xfrm>
          <a:off x="0" y="538255"/>
          <a:ext cx="2771800" cy="12132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700" kern="1200" smtClean="0"/>
            <a:t>3 reticule units</a:t>
          </a:r>
          <a:endParaRPr lang="ja-JP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700" kern="1200" dirty="0" smtClean="0"/>
            <a:t>I/O pad on top and bottom</a:t>
          </a:r>
          <a:endParaRPr lang="ja-JP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ja-JP" sz="1700" kern="1200" dirty="0" smtClean="0"/>
            <a:t>Flip chip</a:t>
          </a:r>
          <a:endParaRPr lang="ja-JP" sz="1700" kern="1200" dirty="0"/>
        </a:p>
      </dsp:txBody>
      <dsp:txXfrm>
        <a:off x="0" y="538255"/>
        <a:ext cx="2771800" cy="12132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E140B-E042-4EB3-89DB-E02594877286}">
      <dsp:nvSpPr>
        <dsp:cNvPr id="0" name=""/>
        <dsp:cNvSpPr/>
      </dsp:nvSpPr>
      <dsp:spPr>
        <a:xfrm>
          <a:off x="0" y="35661"/>
          <a:ext cx="2880320" cy="604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100" kern="1200" dirty="0" smtClean="0">
              <a:solidFill>
                <a:schemeClr val="bg1"/>
              </a:solidFill>
            </a:rPr>
            <a:t>Package</a:t>
          </a:r>
          <a:endParaRPr lang="ja-JP" sz="2100" kern="1200" dirty="0">
            <a:solidFill>
              <a:schemeClr val="bg1"/>
            </a:solidFill>
          </a:endParaRPr>
        </a:p>
      </dsp:txBody>
      <dsp:txXfrm>
        <a:off x="0" y="35661"/>
        <a:ext cx="2880320" cy="604800"/>
      </dsp:txXfrm>
    </dsp:sp>
    <dsp:sp modelId="{E04E7EB4-3345-494C-A63D-C9FA0F423D27}">
      <dsp:nvSpPr>
        <dsp:cNvPr id="0" name=""/>
        <dsp:cNvSpPr/>
      </dsp:nvSpPr>
      <dsp:spPr>
        <a:xfrm>
          <a:off x="0" y="640461"/>
          <a:ext cx="2880320" cy="1124077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100" kern="1200" dirty="0" smtClean="0"/>
            <a:t>low height profile to meet industry standard</a:t>
          </a:r>
          <a:endParaRPr lang="ja-JP" sz="2100" kern="1200" dirty="0"/>
        </a:p>
      </dsp:txBody>
      <dsp:txXfrm>
        <a:off x="0" y="640461"/>
        <a:ext cx="2880320" cy="11240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74F0A-4EBE-4623-8869-DB473197786F}">
      <dsp:nvSpPr>
        <dsp:cNvPr id="0" name=""/>
        <dsp:cNvSpPr/>
      </dsp:nvSpPr>
      <dsp:spPr>
        <a:xfrm>
          <a:off x="0" y="74654"/>
          <a:ext cx="3962414" cy="748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Power consumption</a:t>
          </a:r>
          <a:endParaRPr lang="ja-JP" sz="3200" kern="1200" dirty="0"/>
        </a:p>
      </dsp:txBody>
      <dsp:txXfrm>
        <a:off x="36553" y="111207"/>
        <a:ext cx="3889308" cy="675694"/>
      </dsp:txXfrm>
    </dsp:sp>
    <dsp:sp modelId="{9C87F721-6F7F-421C-A2B1-15E6691B5994}">
      <dsp:nvSpPr>
        <dsp:cNvPr id="0" name=""/>
        <dsp:cNvSpPr/>
      </dsp:nvSpPr>
      <dsp:spPr>
        <a:xfrm>
          <a:off x="0" y="823454"/>
          <a:ext cx="3962414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807" tIns="40640" rIns="227584" bIns="40640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 dirty="0" smtClean="0"/>
            <a:t>Each amp. 100 </a:t>
          </a:r>
          <a:r>
            <a:rPr lang="en-US" sz="2500" kern="1200" dirty="0" err="1" smtClean="0"/>
            <a:t>uA</a:t>
          </a:r>
          <a:r>
            <a:rPr lang="en-US" sz="2500" kern="1200" dirty="0" smtClean="0"/>
            <a:t> 1.8 V</a:t>
          </a:r>
          <a:endParaRPr lang="ja-JP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ja-JP" sz="2500" kern="1200" dirty="0" smtClean="0"/>
            <a:t>2 amp/pixel</a:t>
          </a:r>
          <a:endParaRPr lang="ja-JP" sz="2500" kern="1200" dirty="0"/>
        </a:p>
      </dsp:txBody>
      <dsp:txXfrm>
        <a:off x="0" y="823454"/>
        <a:ext cx="3962414" cy="828000"/>
      </dsp:txXfrm>
    </dsp:sp>
    <dsp:sp modelId="{EF7381F5-8E5D-478E-84E6-BF0ECD9A7439}">
      <dsp:nvSpPr>
        <dsp:cNvPr id="0" name=""/>
        <dsp:cNvSpPr/>
      </dsp:nvSpPr>
      <dsp:spPr>
        <a:xfrm>
          <a:off x="0" y="1651454"/>
          <a:ext cx="3962414" cy="748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Heat</a:t>
          </a:r>
          <a:endParaRPr lang="ja-JP" sz="3200" kern="1200" dirty="0"/>
        </a:p>
      </dsp:txBody>
      <dsp:txXfrm>
        <a:off x="36553" y="1688007"/>
        <a:ext cx="3889308" cy="675694"/>
      </dsp:txXfrm>
    </dsp:sp>
    <dsp:sp modelId="{7D8AC80A-4D23-416D-9B55-23AB64053E60}">
      <dsp:nvSpPr>
        <dsp:cNvPr id="0" name=""/>
        <dsp:cNvSpPr/>
      </dsp:nvSpPr>
      <dsp:spPr>
        <a:xfrm>
          <a:off x="0" y="2400254"/>
          <a:ext cx="3962414" cy="1391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807" tIns="40640" rIns="227584" bIns="40640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 dirty="0" smtClean="0"/>
            <a:t>300 W (peak)</a:t>
          </a:r>
          <a:endParaRPr lang="ja-JP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 dirty="0" smtClean="0"/>
            <a:t>Operation &lt; 0.1 % </a:t>
          </a:r>
          <a:r>
            <a:rPr lang="ja-JP" altLang="en-US" sz="2500" kern="1200" dirty="0" smtClean="0"/>
            <a:t>　</a:t>
          </a:r>
          <a:r>
            <a:rPr lang="en-US" altLang="ja-JP" sz="2500" kern="1200" dirty="0" smtClean="0"/>
            <a:t>yield 0.3 W</a:t>
          </a:r>
          <a:endParaRPr lang="ja-JP" sz="2500" kern="1200" dirty="0"/>
        </a:p>
      </dsp:txBody>
      <dsp:txXfrm>
        <a:off x="0" y="2400254"/>
        <a:ext cx="3962414" cy="1391040"/>
      </dsp:txXfrm>
    </dsp:sp>
    <dsp:sp modelId="{A9363A39-1911-4948-ABAB-AC634C11F81F}">
      <dsp:nvSpPr>
        <dsp:cNvPr id="0" name=""/>
        <dsp:cNvSpPr/>
      </dsp:nvSpPr>
      <dsp:spPr>
        <a:xfrm>
          <a:off x="0" y="3791294"/>
          <a:ext cx="3962414" cy="748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/>
            <a:t>IR drop</a:t>
          </a:r>
          <a:endParaRPr lang="ja-JP" sz="3200" kern="1200"/>
        </a:p>
      </dsp:txBody>
      <dsp:txXfrm>
        <a:off x="36553" y="3827847"/>
        <a:ext cx="3889308" cy="675694"/>
      </dsp:txXfrm>
    </dsp:sp>
    <dsp:sp modelId="{35D52397-1D5F-4998-80D6-9A0AA1F64F03}">
      <dsp:nvSpPr>
        <dsp:cNvPr id="0" name=""/>
        <dsp:cNvSpPr/>
      </dsp:nvSpPr>
      <dsp:spPr>
        <a:xfrm>
          <a:off x="0" y="4540094"/>
          <a:ext cx="3962414" cy="74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807" tIns="40640" rIns="227584" bIns="40640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 dirty="0" smtClean="0"/>
            <a:t>0.5 V with current process</a:t>
          </a:r>
          <a:endParaRPr lang="ja-JP" sz="2500" kern="1200" dirty="0"/>
        </a:p>
      </dsp:txBody>
      <dsp:txXfrm>
        <a:off x="0" y="4540094"/>
        <a:ext cx="3962414" cy="7452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46BA3-F16A-40B9-AD0A-F2FA78ACAA14}">
      <dsp:nvSpPr>
        <dsp:cNvPr id="0" name=""/>
        <dsp:cNvSpPr/>
      </dsp:nvSpPr>
      <dsp:spPr>
        <a:xfrm>
          <a:off x="0" y="33091"/>
          <a:ext cx="3910655" cy="631800"/>
        </a:xfrm>
        <a:prstGeom prst="roundRect">
          <a:avLst/>
        </a:prstGeom>
        <a:solidFill>
          <a:srgbClr val="00B050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700" kern="1200" dirty="0" smtClean="0"/>
            <a:t>Add 5</a:t>
          </a:r>
          <a:r>
            <a:rPr kumimoji="1" lang="en-US" sz="2700" kern="1200" baseline="30000" dirty="0" smtClean="0"/>
            <a:t>th</a:t>
          </a:r>
          <a:r>
            <a:rPr kumimoji="1" lang="en-US" sz="2700" kern="1200" dirty="0" smtClean="0"/>
            <a:t> Metal Layer</a:t>
          </a:r>
          <a:endParaRPr lang="ja-JP" sz="2700" kern="1200" dirty="0"/>
        </a:p>
      </dsp:txBody>
      <dsp:txXfrm>
        <a:off x="30842" y="63933"/>
        <a:ext cx="3848971" cy="570116"/>
      </dsp:txXfrm>
    </dsp:sp>
    <dsp:sp modelId="{E35DAE09-335A-49EC-BEAE-FBD52E52977B}">
      <dsp:nvSpPr>
        <dsp:cNvPr id="0" name=""/>
        <dsp:cNvSpPr/>
      </dsp:nvSpPr>
      <dsp:spPr>
        <a:xfrm>
          <a:off x="0" y="742651"/>
          <a:ext cx="3910655" cy="631800"/>
        </a:xfrm>
        <a:prstGeom prst="roundRect">
          <a:avLst/>
        </a:prstGeom>
        <a:solidFill>
          <a:srgbClr val="00B050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2700" kern="1200" dirty="0" smtClean="0"/>
            <a:t>Lower current operation</a:t>
          </a:r>
          <a:endParaRPr lang="ja-JP" sz="2700" kern="1200" dirty="0"/>
        </a:p>
      </dsp:txBody>
      <dsp:txXfrm>
        <a:off x="30842" y="773493"/>
        <a:ext cx="3848971" cy="570116"/>
      </dsp:txXfrm>
    </dsp:sp>
    <dsp:sp modelId="{BCEADBEA-8E1C-4739-9403-1A7242083FE1}">
      <dsp:nvSpPr>
        <dsp:cNvPr id="0" name=""/>
        <dsp:cNvSpPr/>
      </dsp:nvSpPr>
      <dsp:spPr>
        <a:xfrm>
          <a:off x="0" y="1452212"/>
          <a:ext cx="3910655" cy="631800"/>
        </a:xfrm>
        <a:prstGeom prst="roundRect">
          <a:avLst/>
        </a:prstGeom>
        <a:solidFill>
          <a:srgbClr val="00B050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700" kern="1200" dirty="0" smtClean="0"/>
            <a:t>Quasi differential output</a:t>
          </a:r>
          <a:endParaRPr lang="ja-JP" sz="2700" kern="1200" dirty="0"/>
        </a:p>
      </dsp:txBody>
      <dsp:txXfrm>
        <a:off x="30842" y="1483054"/>
        <a:ext cx="3848971" cy="57011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ADC8C3-F569-4525-AF6D-CD342289D642}">
      <dsp:nvSpPr>
        <dsp:cNvPr id="0" name=""/>
        <dsp:cNvSpPr/>
      </dsp:nvSpPr>
      <dsp:spPr>
        <a:xfrm>
          <a:off x="0" y="21617"/>
          <a:ext cx="7929618" cy="6336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200" kern="1200" dirty="0" smtClean="0"/>
            <a:t>Requirement</a:t>
          </a:r>
          <a:endParaRPr lang="ja-JP" sz="2200" kern="1200" dirty="0"/>
        </a:p>
      </dsp:txBody>
      <dsp:txXfrm>
        <a:off x="0" y="21617"/>
        <a:ext cx="7929618" cy="633600"/>
      </dsp:txXfrm>
    </dsp:sp>
    <dsp:sp modelId="{D90D239B-B4F5-46E5-BAA0-0912D39F7DBB}">
      <dsp:nvSpPr>
        <dsp:cNvPr id="0" name=""/>
        <dsp:cNvSpPr/>
      </dsp:nvSpPr>
      <dsp:spPr>
        <a:xfrm>
          <a:off x="0" y="655217"/>
          <a:ext cx="7929618" cy="96624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200" i="1" kern="1200" dirty="0" smtClean="0"/>
            <a:t>Device Life &gt; 1 year</a:t>
          </a:r>
          <a:endParaRPr lang="ja-JP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200" kern="1200" dirty="0" smtClean="0"/>
            <a:t>1.6 x 10</a:t>
          </a:r>
          <a:r>
            <a:rPr kumimoji="1" lang="en-US" sz="2200" kern="1200" baseline="30000" dirty="0" smtClean="0"/>
            <a:t>14</a:t>
          </a:r>
          <a:r>
            <a:rPr kumimoji="1" lang="en-US" sz="2200" kern="1200" dirty="0" smtClean="0"/>
            <a:t> photons (12 </a:t>
          </a:r>
          <a:r>
            <a:rPr kumimoji="1" lang="en-US" sz="2200" kern="1200" dirty="0" err="1" smtClean="0"/>
            <a:t>keV</a:t>
          </a:r>
          <a:r>
            <a:rPr kumimoji="1" lang="en-US" sz="2200" kern="1200" dirty="0" smtClean="0"/>
            <a:t>) /mm</a:t>
          </a:r>
          <a:r>
            <a:rPr kumimoji="1" lang="en-US" sz="2200" kern="1200" baseline="30000" dirty="0" smtClean="0"/>
            <a:t>2</a:t>
          </a:r>
          <a:r>
            <a:rPr kumimoji="1" lang="en-US" sz="2200" kern="1200" dirty="0" smtClean="0"/>
            <a:t> = 30 </a:t>
          </a:r>
          <a:r>
            <a:rPr kumimoji="1" lang="en-US" sz="2200" kern="1200" dirty="0" err="1" smtClean="0"/>
            <a:t>Mrad</a:t>
          </a:r>
          <a:r>
            <a:rPr kumimoji="1" lang="en-US" sz="2200" kern="1200" dirty="0" smtClean="0"/>
            <a:t> (Si)</a:t>
          </a:r>
          <a:endParaRPr kumimoji="1" lang="ja-JP" sz="2200" kern="1200" dirty="0"/>
        </a:p>
      </dsp:txBody>
      <dsp:txXfrm>
        <a:off x="0" y="655217"/>
        <a:ext cx="7929618" cy="966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l" latinLnBrk="0">
              <a:defRPr kumimoji="1" lang="ja-JP" sz="1200"/>
            </a:lvl1pPr>
            <a:extLst/>
          </a:lstStyle>
          <a:p>
            <a:endParaRPr kumimoji="1" lang="ja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3316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r" latinLnBrk="0">
              <a:defRPr kumimoji="1" lang="ja-JP" sz="1200"/>
            </a:lvl1pPr>
            <a:extLst/>
          </a:lstStyle>
          <a:p>
            <a:fld id="{C238408C-6839-46EE-8131-EDA75C487F2E}" type="datetimeFigureOut">
              <a:rPr/>
              <a:pPr/>
              <a:t>2006/6/30</a:t>
            </a:fld>
            <a:endParaRPr kumimoji="1" lang="ja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8" tIns="47429" rIns="94858" bIns="47429" rtlCol="0" anchor="ctr"/>
          <a:lstStyle>
            <a:extLst/>
          </a:lstStyle>
          <a:p>
            <a:endParaRPr kumimoji="1" lang="ja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4858" tIns="47429" rIns="94858" bIns="47429" rtlCol="0">
            <a:normAutofit/>
          </a:bodyPr>
          <a:lstStyle>
            <a:extLst/>
          </a:lstStyle>
          <a:p>
            <a:pPr lvl="0"/>
            <a:r>
              <a:rPr kumimoji="1" lang="ja-JP"/>
              <a:t>マスタ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l" latinLnBrk="0">
              <a:defRPr kumimoji="1" lang="ja-JP" sz="1200"/>
            </a:lvl1pPr>
            <a:extLst/>
          </a:lstStyle>
          <a:p>
            <a:endParaRPr kumimoji="1" 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0" cy="493316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r" latinLnBrk="0">
              <a:defRPr kumimoji="1" lang="ja-JP" sz="1200"/>
            </a:lvl1pPr>
            <a:extLst/>
          </a:lstStyle>
          <a:p>
            <a:fld id="{87D77045-401A-4D5E-BFE3-54C21A8A6634}" type="slidenum">
              <a:rPr/>
              <a:pPr/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691817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398A5A-FBE3-4864-B3DC-F57B8CE03D19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41363"/>
            <a:ext cx="4929187" cy="3698875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縦</a:t>
            </a:r>
            <a:endParaRPr kumimoji="1" lang="en-US" altLang="ja-JP" dirty="0" smtClean="0"/>
          </a:p>
          <a:p>
            <a:r>
              <a:rPr kumimoji="1" lang="en-US" altLang="ja-JP" dirty="0" smtClean="0"/>
              <a:t>*print (512+2^7)*0.050</a:t>
            </a:r>
          </a:p>
          <a:p>
            <a:r>
              <a:rPr kumimoji="1" lang="en-US" altLang="ja-JP" dirty="0" smtClean="0"/>
              <a:t>  32</a:t>
            </a:r>
          </a:p>
          <a:p>
            <a:r>
              <a:rPr kumimoji="1" lang="en-US" altLang="ja-JP" dirty="0" smtClean="0"/>
              <a:t>*print 512+2^7</a:t>
            </a:r>
          </a:p>
          <a:p>
            <a:r>
              <a:rPr kumimoji="1" lang="en-US" altLang="ja-JP" dirty="0" smtClean="0"/>
              <a:t>  640</a:t>
            </a:r>
          </a:p>
          <a:p>
            <a:r>
              <a:rPr kumimoji="1" lang="ja-JP" altLang="en-US" dirty="0" smtClean="0"/>
              <a:t>横</a:t>
            </a:r>
            <a:endParaRPr kumimoji="1" lang="en-US" altLang="ja-JP" dirty="0" smtClean="0"/>
          </a:p>
          <a:p>
            <a:r>
              <a:rPr kumimoji="1" lang="en-US" altLang="ja-JP" dirty="0" smtClean="0"/>
              <a:t>*print (512-2^6)*0.050</a:t>
            </a:r>
          </a:p>
          <a:p>
            <a:r>
              <a:rPr kumimoji="1" lang="en-US" altLang="ja-JP" dirty="0" smtClean="0"/>
              <a:t>  22.4</a:t>
            </a:r>
          </a:p>
          <a:p>
            <a:r>
              <a:rPr kumimoji="1" lang="en-US" altLang="ja-JP" dirty="0" smtClean="0"/>
              <a:t>*print (512-2^6)</a:t>
            </a:r>
          </a:p>
          <a:p>
            <a:r>
              <a:rPr kumimoji="1" lang="en-US" altLang="ja-JP" dirty="0" smtClean="0"/>
              <a:t>  448</a:t>
            </a:r>
          </a:p>
          <a:p>
            <a:r>
              <a:rPr kumimoji="1" lang="ja-JP" altLang="en-US" dirty="0" smtClean="0"/>
              <a:t>読み出すべきピクセル数</a:t>
            </a:r>
            <a:r>
              <a:rPr kumimoji="1" lang="en-US" altLang="ja-JP" dirty="0" smtClean="0"/>
              <a:t>/sec</a:t>
            </a:r>
          </a:p>
          <a:p>
            <a:r>
              <a:rPr kumimoji="1" lang="en-US" altLang="ja-JP" dirty="0" smtClean="0"/>
              <a:t>*print 640*448*60</a:t>
            </a:r>
          </a:p>
          <a:p>
            <a:r>
              <a:rPr kumimoji="1" lang="en-US" altLang="ja-JP" dirty="0" smtClean="0"/>
              <a:t>  1.72032e+07</a:t>
            </a:r>
          </a:p>
          <a:p>
            <a:r>
              <a:rPr kumimoji="1" lang="en-US" altLang="ja-JP" dirty="0" smtClean="0"/>
              <a:t>17 </a:t>
            </a:r>
            <a:r>
              <a:rPr kumimoji="1" lang="en-US" altLang="ja-JP" dirty="0" err="1" smtClean="0"/>
              <a:t>Mpixel</a:t>
            </a:r>
            <a:r>
              <a:rPr kumimoji="1" lang="en-US" altLang="ja-JP" dirty="0" smtClean="0"/>
              <a:t>/sec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234A90-B796-47D0-84E6-B2342D5B7C16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latin typeface="Arial" charset="0"/>
                <a:ea typeface="ＭＳ Ｐ明朝" charset="-128"/>
              </a:rPr>
              <a:t>*print 640 * 426 *3*60*12</a:t>
            </a:r>
          </a:p>
          <a:p>
            <a:r>
              <a:rPr lang="en-US" altLang="ja-JP" dirty="0" smtClean="0">
                <a:latin typeface="Arial" charset="0"/>
                <a:ea typeface="ＭＳ Ｐ明朝" charset="-128"/>
              </a:rPr>
              <a:t>  5.88902e+08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234A90-B796-47D0-84E6-B2342D5B7C16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横</a:t>
            </a:r>
            <a:endParaRPr kumimoji="1" lang="en-US" altLang="ja-JP" dirty="0" smtClean="0"/>
          </a:p>
          <a:p>
            <a:r>
              <a:rPr kumimoji="1" lang="en-US" altLang="ja-JP" dirty="0" smtClean="0"/>
              <a:t>15 x 20 mm 0.076 mm pixel </a:t>
            </a:r>
          </a:p>
          <a:p>
            <a:r>
              <a:rPr lang="ja-JP" altLang="en-US" b="1" dirty="0">
                <a:latin typeface="Arial" charset="0"/>
                <a:ea typeface="ＭＳ Ｐ明朝" charset="-128"/>
              </a:rPr>
              <a:t> </a:t>
            </a:r>
            <a:r>
              <a:rPr lang="en-US" altLang="ja-JP" b="1" dirty="0">
                <a:latin typeface="Arial" charset="0"/>
                <a:ea typeface="ＭＳ Ｐ明朝" charset="-128"/>
              </a:rPr>
              <a:t>0.076*256 = 19.456</a:t>
            </a:r>
          </a:p>
          <a:p>
            <a:endParaRPr lang="en-US" altLang="ja-JP" b="1" dirty="0">
              <a:latin typeface="Arial" charset="0"/>
              <a:ea typeface="ＭＳ Ｐ明朝" charset="-128"/>
            </a:endParaRPr>
          </a:p>
          <a:p>
            <a:r>
              <a:rPr lang="en-US" altLang="ja-JP" b="1" dirty="0">
                <a:latin typeface="Arial" charset="0"/>
                <a:ea typeface="ＭＳ Ｐ明朝" charset="-128"/>
              </a:rPr>
              <a:t>60 mm -&gt; 256*3 = 768</a:t>
            </a:r>
          </a:p>
          <a:p>
            <a:r>
              <a:rPr lang="en-US" altLang="ja-JP" b="1" dirty="0">
                <a:latin typeface="Arial" charset="0"/>
                <a:ea typeface="ＭＳ Ｐ明朝" charset="-128"/>
              </a:rPr>
              <a:t>768*4=3072</a:t>
            </a:r>
          </a:p>
          <a:p>
            <a:endParaRPr lang="en-US" altLang="ja-JP" b="1" dirty="0">
              <a:latin typeface="Arial" charset="0"/>
              <a:ea typeface="ＭＳ Ｐ明朝" charset="-128"/>
            </a:endParaRPr>
          </a:p>
          <a:p>
            <a:r>
              <a:rPr lang="ja-JP" altLang="en-US" b="1" dirty="0">
                <a:latin typeface="Arial" charset="0"/>
                <a:ea typeface="ＭＳ Ｐ明朝" charset="-128"/>
              </a:rPr>
              <a:t>縦</a:t>
            </a:r>
            <a:endParaRPr lang="en-US" altLang="ja-JP" b="1" dirty="0">
              <a:latin typeface="Arial" charset="0"/>
              <a:ea typeface="ＭＳ Ｐ明朝" charset="-128"/>
            </a:endParaRPr>
          </a:p>
          <a:p>
            <a:r>
              <a:rPr lang="en-US" altLang="ja-JP" b="1" dirty="0">
                <a:latin typeface="Arial" charset="0"/>
                <a:ea typeface="ＭＳ Ｐ明朝" charset="-128"/>
              </a:rPr>
              <a:t>192*0.076=14.592</a:t>
            </a:r>
          </a:p>
          <a:p>
            <a:r>
              <a:rPr lang="en-US" altLang="ja-JP" b="1" dirty="0">
                <a:latin typeface="Arial" charset="0"/>
                <a:ea typeface="ＭＳ Ｐ明朝" charset="-128"/>
              </a:rPr>
              <a:t>192*</a:t>
            </a:r>
          </a:p>
          <a:p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234A90-B796-47D0-84E6-B2342D5B7C16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print 818000*100*10^-6*2*1.8</a:t>
            </a:r>
          </a:p>
          <a:p>
            <a:r>
              <a:rPr kumimoji="1" lang="ja-JP" altLang="en-US" dirty="0" smtClean="0"/>
              <a:t> </a:t>
            </a:r>
            <a:r>
              <a:rPr kumimoji="1" lang="en-US" altLang="ja-JP" dirty="0" smtClean="0"/>
              <a:t>294.48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altLang="ja-JP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1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234A90-B796-47D0-84E6-B2342D5B7C16}" type="slidenum">
              <a:rPr lang="en-US" altLang="ja-JP" smtClean="0"/>
              <a:pPr>
                <a:defRPr/>
              </a:pPr>
              <a:t>32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234A90-B796-47D0-84E6-B2342D5B7C16}" type="slidenum">
              <a:rPr lang="en-US" altLang="ja-JP" smtClean="0"/>
              <a:pPr>
                <a:defRPr/>
              </a:pPr>
              <a:t>34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234A90-B796-47D0-84E6-B2342D5B7C16}" type="slidenum">
              <a:rPr lang="en-US" altLang="ja-JP" smtClean="0"/>
              <a:pPr>
                <a:defRPr/>
              </a:pPr>
              <a:t>35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011A42-3122-439D-9CA4-4ABA2362EF5B}" type="slidenum">
              <a:rPr lang="ja-JP" altLang="en-US" smtClean="0"/>
              <a:pPr/>
              <a:t>6</a:t>
            </a:fld>
            <a:endParaRPr lang="en-US" altLang="ja-JP" smtClean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2363" cy="3700463"/>
          </a:xfrm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891" y="4688265"/>
            <a:ext cx="5387983" cy="4438958"/>
          </a:xfrm>
          <a:noFill/>
          <a:ln/>
        </p:spPr>
        <p:txBody>
          <a:bodyPr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3288" y="741363"/>
            <a:ext cx="4929187" cy="3698875"/>
          </a:xfrm>
          <a:ln/>
        </p:spPr>
      </p:sp>
      <p:sp>
        <p:nvSpPr>
          <p:cNvPr id="327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ja-JP" altLang="en-US" smtClean="0"/>
              <a:t>分子量</a:t>
            </a:r>
            <a:r>
              <a:rPr lang="en-US" altLang="ja-JP" smtClean="0"/>
              <a:t>: 1.5 MDa, </a:t>
            </a:r>
            <a:r>
              <a:rPr lang="ja-JP" altLang="en-US" smtClean="0"/>
              <a:t>総電子数</a:t>
            </a:r>
            <a:r>
              <a:rPr lang="en-US" altLang="ja-JP" smtClean="0"/>
              <a:t>: 0.7 </a:t>
            </a:r>
            <a:r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×</a:t>
            </a:r>
            <a:r>
              <a:rPr lang="en-US" altLang="ja-JP" smtClean="0">
                <a:ea typeface="Arial Unicode MS" pitchFamily="50" charset="-128"/>
                <a:cs typeface="Arial Unicode MS" pitchFamily="50" charset="-128"/>
              </a:rPr>
              <a:t> 10</a:t>
            </a:r>
            <a:r>
              <a:rPr lang="en-US" altLang="ja-JP" baseline="30000" smtClean="0">
                <a:ea typeface="Arial Unicode MS" pitchFamily="50" charset="-128"/>
                <a:cs typeface="Arial Unicode MS" pitchFamily="50" charset="-128"/>
              </a:rPr>
              <a:t>6</a:t>
            </a:r>
            <a:endParaRPr lang="en-US" altLang="ja-JP" smtClean="0">
              <a:ea typeface="Arial Unicode MS" pitchFamily="50" charset="-128"/>
              <a:cs typeface="Arial Unicode MS" pitchFamily="50" charset="-128"/>
            </a:endParaRPr>
          </a:p>
          <a:p>
            <a:endParaRPr lang="ja-JP" altLang="en-US" smtClean="0"/>
          </a:p>
        </p:txBody>
      </p:sp>
      <p:sp>
        <p:nvSpPr>
          <p:cNvPr id="327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EAD991-BD7A-405D-AABE-A133A8AED564}" type="slidenum">
              <a:rPr lang="en-US" altLang="ja-JP" smtClean="0"/>
              <a:pPr/>
              <a:t>7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234A90-B796-47D0-84E6-B2342D5B7C16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03288" y="741363"/>
            <a:ext cx="4929187" cy="3698875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234A90-B796-47D0-84E6-B2342D5B7C16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03288" y="741363"/>
            <a:ext cx="4929187" cy="3698875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455FAA-A9A4-43B0-B51E-8B60C141E5EF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03288" y="741363"/>
            <a:ext cx="4929187" cy="3698875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455FAA-A9A4-43B0-B51E-8B60C141E5EF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写真撮影時の照射線量　</a:t>
            </a:r>
            <a:r>
              <a:rPr kumimoji="1" lang="en-US" altLang="ja-JP" dirty="0" smtClean="0"/>
              <a:t>1R</a:t>
            </a:r>
            <a:r>
              <a:rPr kumimoji="1" lang="ja-JP" altLang="en-US" dirty="0" smtClean="0"/>
              <a:t>として、</a:t>
            </a:r>
            <a:r>
              <a:rPr kumimoji="1" lang="en-US" altLang="ja-JP" dirty="0" smtClean="0"/>
              <a:t>10^14 photon/mm^2</a:t>
            </a:r>
            <a:r>
              <a:rPr kumimoji="1" lang="en-US" altLang="ja-JP" baseline="0" dirty="0" smtClean="0"/>
              <a:t> -&gt; 8.6 x 10^6 R </a:t>
            </a:r>
            <a:r>
              <a:rPr kumimoji="1" lang="ja-JP" altLang="en-US" baseline="0" dirty="0" smtClean="0"/>
              <a:t>（</a:t>
            </a:r>
            <a:r>
              <a:rPr kumimoji="1" lang="en-US" altLang="ja-JP" baseline="0" dirty="0" smtClean="0"/>
              <a:t>75000Gy</a:t>
            </a:r>
            <a:r>
              <a:rPr kumimoji="1" lang="ja-JP" altLang="en-US" baseline="0" dirty="0" smtClean="0"/>
              <a:t>）</a:t>
            </a:r>
            <a:endParaRPr kumimoji="1" lang="en-US" altLang="ja-JP" baseline="0" dirty="0" smtClean="0"/>
          </a:p>
          <a:p>
            <a:r>
              <a:rPr kumimoji="1" lang="ja-JP" altLang="en-US" baseline="0" dirty="0" smtClean="0"/>
              <a:t>大体</a:t>
            </a:r>
            <a:r>
              <a:rPr kumimoji="1" lang="en-US" altLang="ja-JP" baseline="0" dirty="0" smtClean="0"/>
              <a:t>1000</a:t>
            </a:r>
            <a:r>
              <a:rPr kumimoji="1" lang="ja-JP" altLang="en-US" baseline="0" dirty="0" smtClean="0"/>
              <a:t>万回程度</a:t>
            </a:r>
            <a:endParaRPr kumimoji="1" lang="en-US" altLang="ja-JP" baseline="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altLang="ja-JP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234A90-B796-47D0-84E6-B2342D5B7C16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247015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2"/>
          </p:nvPr>
        </p:nvSpPr>
        <p:spPr>
          <a:xfrm>
            <a:off x="2071688" y="3786188"/>
            <a:ext cx="5214937" cy="2286000"/>
          </a:xfrm>
        </p:spPr>
        <p:txBody>
          <a:bodyPr>
            <a:normAutofit/>
          </a:bodyPr>
          <a:lstStyle>
            <a:lvl1pPr algn="ctr">
              <a:buNone/>
              <a:defRPr sz="2000"/>
            </a:lvl1pPr>
            <a:lvl2pPr algn="ctr">
              <a:buNone/>
              <a:defRPr sz="2000"/>
            </a:lvl2pPr>
            <a:lvl3pPr algn="ctr">
              <a:buNone/>
              <a:defRPr sz="2000"/>
            </a:lvl3pPr>
            <a:lvl4pPr algn="ctr">
              <a:buNone/>
              <a:defRPr sz="2000"/>
            </a:lvl4pPr>
            <a:lvl5pPr algn="ctr">
              <a:buNone/>
              <a:defRPr sz="20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247015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8728" y="350043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ja-JP" altLang="en-US" dirty="0"/>
          </a:p>
        </p:txBody>
      </p:sp>
      <p:sp>
        <p:nvSpPr>
          <p:cNvPr id="6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  <a:extLst/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00810"/>
            <a:ext cx="1187624" cy="35719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1" lang="en-US" altLang="ja-JP" smtClean="0"/>
              <a:t>2010-9-7</a:t>
            </a:r>
            <a:endParaRPr kumimoji="1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PIXEL2010</a:t>
            </a:r>
            <a:endParaRPr kumimoji="1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E25778-E9E0-447B-B6C4-A2F7C46AF879}" type="slidenum">
              <a:rPr kumimoji="1" lang="en-US" altLang="ja-JP" smtClean="0"/>
              <a:pPr/>
              <a:t>‹#›</a:t>
            </a:fld>
            <a:endParaRPr kumimoji="1" 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1295400"/>
          </a:xfrm>
        </p:spPr>
        <p:txBody>
          <a:bodyPr anchor="ctr"/>
          <a:lstStyle>
            <a:extLst/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1" lang="ja-JP" sz="2000"/>
            </a:lvl1pPr>
            <a:lvl2pPr eaLnBrk="1" latinLnBrk="0" hangingPunct="1">
              <a:defRPr kumimoji="1" lang="ja-JP" sz="2400"/>
            </a:lvl2pPr>
            <a:lvl3pPr eaLnBrk="1" latinLnBrk="0" hangingPunct="1">
              <a:defRPr kumimoji="1" lang="ja-JP" sz="2000"/>
            </a:lvl3pPr>
            <a:lvl4pPr eaLnBrk="1" latinLnBrk="0" hangingPunct="1">
              <a:defRPr kumimoji="1" lang="ja-JP" sz="1800"/>
            </a:lvl4pPr>
            <a:lvl5pPr eaLnBrk="1" latinLnBrk="0" hangingPunct="1">
              <a:defRPr kumimoji="1" lang="ja-JP"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 eaLnBrk="1" latinLnBrk="0" hangingPunct="1">
              <a:defRPr kumimoji="1" lang="ja-JP" sz="2800"/>
            </a:lvl1pPr>
            <a:lvl2pPr eaLnBrk="1" latinLnBrk="0" hangingPunct="1">
              <a:defRPr kumimoji="1" lang="ja-JP" sz="2400"/>
            </a:lvl2pPr>
            <a:lvl3pPr eaLnBrk="1" latinLnBrk="0" hangingPunct="1">
              <a:defRPr kumimoji="1" lang="ja-JP" sz="2000"/>
            </a:lvl3pPr>
            <a:lvl4pPr eaLnBrk="1" latinLnBrk="0" hangingPunct="1">
              <a:defRPr kumimoji="1" lang="ja-JP" sz="1800"/>
            </a:lvl4pPr>
            <a:lvl5pPr eaLnBrk="1" latinLnBrk="0" hangingPunct="1">
              <a:defRPr kumimoji="1" lang="ja-JP"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305044" y="3867144"/>
            <a:ext cx="4533900" cy="160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スライド番号プレースホル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72AC53DF-4216-466D-99A7-94400E6C2A25}" type="slidenum">
              <a:rPr kumimoji="1" lang="en-US" altLang="ja-JP" sz="1200" smtClean="0">
                <a:solidFill>
                  <a:schemeClr val="tx2"/>
                </a:solidFill>
              </a:rPr>
              <a:pPr algn="l"/>
              <a:t>‹#›</a:t>
            </a:fld>
            <a:endParaRPr kumimoji="1" lang="ja-JP" sz="1200">
              <a:solidFill>
                <a:schemeClr val="tx2"/>
              </a:solidFill>
            </a:endParaRPr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ロゴなし、フッター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>
          <a:xfrm>
            <a:off x="8460432" y="6525344"/>
            <a:ext cx="683568" cy="33265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ja-JP" altLang="en-US" dirty="0"/>
          </a:p>
        </p:txBody>
      </p:sp>
      <p:sp>
        <p:nvSpPr>
          <p:cNvPr id="4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sz="quarter" idx="12"/>
          </p:nvPr>
        </p:nvSpPr>
        <p:spPr>
          <a:xfrm>
            <a:off x="500063" y="1196752"/>
            <a:ext cx="8215312" cy="5232623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  <a:lvl2pPr>
              <a:defRPr>
                <a:latin typeface="+mn-ea"/>
                <a:ea typeface="+mn-ea"/>
              </a:defRPr>
            </a:lvl2pPr>
            <a:lvl3pPr>
              <a:defRPr>
                <a:latin typeface="+mn-ea"/>
                <a:ea typeface="+mn-ea"/>
              </a:defRPr>
            </a:lvl3pPr>
            <a:lvl4pPr>
              <a:defRPr>
                <a:latin typeface="+mn-ea"/>
                <a:ea typeface="+mn-ea"/>
              </a:defRPr>
            </a:lvl4pPr>
            <a:lvl5pPr>
              <a:defRPr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247015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2"/>
          </p:nvPr>
        </p:nvSpPr>
        <p:spPr>
          <a:xfrm>
            <a:off x="2071688" y="3786188"/>
            <a:ext cx="5214937" cy="2286000"/>
          </a:xfrm>
        </p:spPr>
        <p:txBody>
          <a:bodyPr>
            <a:normAutofit/>
          </a:bodyPr>
          <a:lstStyle>
            <a:lvl1pPr algn="ctr">
              <a:buNone/>
              <a:defRPr sz="2000"/>
            </a:lvl1pPr>
            <a:lvl2pPr algn="ctr">
              <a:buNone/>
              <a:defRPr sz="2000"/>
            </a:lvl2pPr>
            <a:lvl3pPr algn="ctr">
              <a:buNone/>
              <a:defRPr sz="2000"/>
            </a:lvl3pPr>
            <a:lvl4pPr algn="ctr">
              <a:buNone/>
              <a:defRPr sz="2000"/>
            </a:lvl4pPr>
            <a:lvl5pPr algn="ctr">
              <a:buNone/>
              <a:defRPr sz="20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sz="quarter" idx="12"/>
          </p:nvPr>
        </p:nvSpPr>
        <p:spPr>
          <a:xfrm>
            <a:off x="500063" y="1196752"/>
            <a:ext cx="8215312" cy="5232623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  <a:lvl2pPr>
              <a:defRPr>
                <a:latin typeface="+mn-ea"/>
                <a:ea typeface="+mn-ea"/>
              </a:defRPr>
            </a:lvl2pPr>
            <a:lvl3pPr>
              <a:defRPr>
                <a:latin typeface="+mn-ea"/>
                <a:ea typeface="+mn-ea"/>
              </a:defRPr>
            </a:lvl3pPr>
            <a:lvl4pPr>
              <a:defRPr>
                <a:latin typeface="+mn-ea"/>
                <a:ea typeface="+mn-ea"/>
              </a:defRPr>
            </a:lvl4pPr>
            <a:lvl5pPr>
              <a:defRPr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副題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72AC53DF-4216-466D-99A7-94400E6C2A25}" type="slidenum">
              <a:rPr kumimoji="1" lang="en-US" altLang="ja-JP" sz="1200" smtClean="0">
                <a:solidFill>
                  <a:schemeClr val="tx2"/>
                </a:solidFill>
              </a:rPr>
              <a:pPr algn="l"/>
              <a:t>‹#›</a:t>
            </a:fld>
            <a:endParaRPr kumimoji="1" lang="ja-JP" sz="1200">
              <a:solidFill>
                <a:schemeClr val="tx2"/>
              </a:solidFill>
            </a:endParaRPr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3"/>
          </p:nvPr>
        </p:nvSpPr>
        <p:spPr>
          <a:xfrm>
            <a:off x="857224" y="714356"/>
            <a:ext cx="7215239" cy="642938"/>
          </a:xfrm>
        </p:spPr>
        <p:txBody>
          <a:bodyPr/>
          <a:lstStyle>
            <a:lvl1pPr algn="ctr">
              <a:buNone/>
              <a:defRPr/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14"/>
          </p:nvPr>
        </p:nvSpPr>
        <p:spPr>
          <a:xfrm>
            <a:off x="642938" y="1714500"/>
            <a:ext cx="8001028" cy="464345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7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2010-9-7</a:t>
            </a:r>
            <a:endParaRPr lang="en-US" altLang="ja-JP"/>
          </a:p>
        </p:txBody>
      </p:sp>
      <p:sp>
        <p:nvSpPr>
          <p:cNvPr id="5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PIXEL2010</a:t>
            </a: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166E4-5FE3-4739-BD96-44C46C621DB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2547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89660118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247015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2"/>
          </p:nvPr>
        </p:nvSpPr>
        <p:spPr>
          <a:xfrm>
            <a:off x="2071688" y="3786188"/>
            <a:ext cx="5214937" cy="2286000"/>
          </a:xfrm>
        </p:spPr>
        <p:txBody>
          <a:bodyPr>
            <a:normAutofit/>
          </a:bodyPr>
          <a:lstStyle>
            <a:lvl1pPr algn="ctr">
              <a:buNone/>
              <a:defRPr sz="2000"/>
            </a:lvl1pPr>
            <a:lvl2pPr algn="ctr">
              <a:buNone/>
              <a:defRPr sz="2000"/>
            </a:lvl2pPr>
            <a:lvl3pPr algn="ctr">
              <a:buNone/>
              <a:defRPr sz="2000"/>
            </a:lvl3pPr>
            <a:lvl4pPr algn="ctr">
              <a:buNone/>
              <a:defRPr sz="2000"/>
            </a:lvl4pPr>
            <a:lvl5pPr algn="ctr">
              <a:buNone/>
              <a:defRPr sz="20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243826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11-北東面外観夕景_スライド.jpg"/>
          <p:cNvPicPr>
            <a:picLocks noChangeAspect="1"/>
          </p:cNvPicPr>
          <p:nvPr/>
        </p:nvPicPr>
        <p:blipFill rotWithShape="1">
          <a:blip r:embed="rId2" cstate="print"/>
          <a:srcRect t="3" r="12977" b="8728"/>
          <a:stretch/>
        </p:blipFill>
        <p:spPr>
          <a:xfrm>
            <a:off x="0" y="0"/>
            <a:ext cx="9180000" cy="6876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060740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2"/>
          </p:nvPr>
        </p:nvSpPr>
        <p:spPr>
          <a:xfrm>
            <a:off x="1835696" y="1556792"/>
            <a:ext cx="5214937" cy="2286000"/>
          </a:xfrm>
        </p:spPr>
        <p:txBody>
          <a:bodyPr>
            <a:normAutofit/>
          </a:bodyPr>
          <a:lstStyle>
            <a:lvl1pPr algn="ctr">
              <a:buNone/>
              <a:defRPr sz="2400"/>
            </a:lvl1pPr>
            <a:lvl2pPr algn="ctr">
              <a:buNone/>
              <a:defRPr sz="2000"/>
            </a:lvl2pPr>
            <a:lvl3pPr algn="ctr">
              <a:buNone/>
              <a:defRPr sz="2000"/>
            </a:lvl3pPr>
            <a:lvl4pPr algn="ctr">
              <a:buNone/>
              <a:defRPr sz="2000"/>
            </a:lvl4pPr>
            <a:lvl5pPr algn="ctr">
              <a:buNone/>
              <a:defRPr sz="20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9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11-北東面外観夕景_スライド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548940" cy="75334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060740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2"/>
          </p:nvPr>
        </p:nvSpPr>
        <p:spPr>
          <a:xfrm>
            <a:off x="1835696" y="1556792"/>
            <a:ext cx="5214937" cy="2286000"/>
          </a:xfrm>
        </p:spPr>
        <p:txBody>
          <a:bodyPr>
            <a:normAutofit/>
          </a:bodyPr>
          <a:lstStyle>
            <a:lvl1pPr algn="ctr">
              <a:buNone/>
              <a:defRPr sz="2400"/>
            </a:lvl1pPr>
            <a:lvl2pPr algn="ctr">
              <a:buNone/>
              <a:defRPr sz="2000"/>
            </a:lvl2pPr>
            <a:lvl3pPr algn="ctr">
              <a:buNone/>
              <a:defRPr sz="2000"/>
            </a:lvl3pPr>
            <a:lvl4pPr algn="ctr">
              <a:buNone/>
              <a:defRPr sz="2000"/>
            </a:lvl4pPr>
            <a:lvl5pPr algn="ctr">
              <a:buNone/>
              <a:defRPr sz="20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pic>
        <p:nvPicPr>
          <p:cNvPr id="8" name="図 7" descr="11-北東面外観夕景_スライド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548940" cy="75334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  <p:extLst>
      <p:ext uri="{BB962C8B-B14F-4D97-AF65-F5344CB8AC3E}">
        <p14:creationId xmlns:p14="http://schemas.microsoft.com/office/powerpoint/2010/main" val="1779174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sz="quarter" idx="12"/>
          </p:nvPr>
        </p:nvSpPr>
        <p:spPr>
          <a:xfrm>
            <a:off x="500063" y="1196752"/>
            <a:ext cx="8215312" cy="5232623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  <a:lvl2pPr>
              <a:defRPr>
                <a:latin typeface="+mn-ea"/>
                <a:ea typeface="+mn-ea"/>
              </a:defRPr>
            </a:lvl2pPr>
            <a:lvl3pPr>
              <a:defRPr>
                <a:latin typeface="+mn-ea"/>
                <a:ea typeface="+mn-ea"/>
              </a:defRPr>
            </a:lvl3pPr>
            <a:lvl4pPr>
              <a:defRPr>
                <a:latin typeface="+mn-ea"/>
                <a:ea typeface="+mn-ea"/>
              </a:defRPr>
            </a:lvl4pPr>
            <a:lvl5pPr>
              <a:defRPr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0806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sz="quarter" idx="12"/>
          </p:nvPr>
        </p:nvSpPr>
        <p:spPr>
          <a:xfrm>
            <a:off x="500063" y="1196752"/>
            <a:ext cx="8215312" cy="5232623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  <a:lvl2pPr>
              <a:defRPr>
                <a:latin typeface="+mn-ea"/>
                <a:ea typeface="+mn-ea"/>
              </a:defRPr>
            </a:lvl2pPr>
            <a:lvl3pPr>
              <a:defRPr>
                <a:latin typeface="+mn-ea"/>
                <a:ea typeface="+mn-ea"/>
              </a:defRPr>
            </a:lvl3pPr>
            <a:lvl4pPr>
              <a:defRPr>
                <a:latin typeface="+mn-ea"/>
                <a:ea typeface="+mn-ea"/>
              </a:defRPr>
            </a:lvl4pPr>
            <a:lvl5pPr>
              <a:defRPr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1259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、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527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2470157"/>
          </a:xfrm>
        </p:spPr>
        <p:txBody>
          <a:bodyPr anchor="ctr"/>
          <a:lstStyle>
            <a:lvl1pPr algn="ctr">
              <a:defRPr>
                <a:latin typeface="小塚ゴシック Pro EL" pitchFamily="34" charset="-128"/>
                <a:ea typeface="小塚ゴシック Pro EL" pitchFamily="34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小塚ゴシック Pro EL" pitchFamily="34" charset="-128"/>
                <a:ea typeface="小塚ゴシック Pro EL" pitchFamily="34" charset="-128"/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小塚ゴシック Pro EL" pitchFamily="34" charset="-128"/>
                <a:ea typeface="小塚ゴシック Pro EL" pitchFamily="34" charset="-128"/>
              </a:defRPr>
            </a:lvl1pPr>
          </a:lstStyle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2"/>
          </p:nvPr>
        </p:nvSpPr>
        <p:spPr>
          <a:xfrm>
            <a:off x="2071688" y="3786188"/>
            <a:ext cx="5214937" cy="2286000"/>
          </a:xfrm>
        </p:spPr>
        <p:txBody>
          <a:bodyPr>
            <a:normAutofit/>
          </a:bodyPr>
          <a:lstStyle>
            <a:lvl1pPr algn="ctr">
              <a:buNone/>
              <a:defRPr sz="2000">
                <a:latin typeface="小塚ゴシック Pro EL" pitchFamily="34" charset="-128"/>
                <a:ea typeface="小塚ゴシック Pro EL" pitchFamily="34" charset="-128"/>
              </a:defRPr>
            </a:lvl1pPr>
            <a:lvl2pPr algn="ctr">
              <a:buNone/>
              <a:defRPr sz="2000"/>
            </a:lvl2pPr>
            <a:lvl3pPr algn="ctr">
              <a:buNone/>
              <a:defRPr sz="2000"/>
            </a:lvl3pPr>
            <a:lvl4pPr algn="ctr">
              <a:buNone/>
              <a:defRPr sz="2000"/>
            </a:lvl4pPr>
            <a:lvl5pPr algn="ctr">
              <a:buNone/>
              <a:defRPr sz="20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03349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副題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72AC53DF-4216-466D-99A7-94400E6C2A25}" type="slidenum">
              <a:rPr kumimoji="1" lang="en-US" altLang="ja-JP" sz="1200" smtClean="0">
                <a:solidFill>
                  <a:schemeClr val="tx2"/>
                </a:solidFill>
              </a:rPr>
              <a:pPr algn="l"/>
              <a:t>‹#›</a:t>
            </a:fld>
            <a:endParaRPr kumimoji="1" lang="ja-JP" sz="1200">
              <a:solidFill>
                <a:schemeClr val="tx2"/>
              </a:solidFill>
            </a:endParaRPr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3"/>
          </p:nvPr>
        </p:nvSpPr>
        <p:spPr>
          <a:xfrm>
            <a:off x="857224" y="714356"/>
            <a:ext cx="7215239" cy="642938"/>
          </a:xfrm>
        </p:spPr>
        <p:txBody>
          <a:bodyPr/>
          <a:lstStyle>
            <a:lvl1pPr algn="ctr">
              <a:buNone/>
              <a:defRPr/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14"/>
          </p:nvPr>
        </p:nvSpPr>
        <p:spPr>
          <a:xfrm>
            <a:off x="642938" y="1714500"/>
            <a:ext cx="8001028" cy="464345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6636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1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>
          <a:xfrm>
            <a:off x="4214810" y="6492875"/>
            <a:ext cx="407196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PIXEL2010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6" name="図プレースホルダ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357938"/>
          </a:xfrm>
        </p:spPr>
        <p:txBody>
          <a:bodyPr/>
          <a:lstStyle/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9" name="タイトル 8"/>
          <p:cNvSpPr>
            <a:spLocks noGrp="1"/>
          </p:cNvSpPr>
          <p:nvPr>
            <p:ph type="title"/>
          </p:nvPr>
        </p:nvSpPr>
        <p:spPr>
          <a:xfrm>
            <a:off x="0" y="6429396"/>
            <a:ext cx="4000496" cy="428604"/>
          </a:xfrm>
        </p:spPr>
        <p:txBody>
          <a:bodyPr/>
          <a:lstStyle>
            <a:lvl1pPr>
              <a:defRPr sz="2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562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500307"/>
            <a:ext cx="7772400" cy="1428760"/>
          </a:xfrm>
        </p:spPr>
        <p:txBody>
          <a:bodyPr anchor="b"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eaLnBrk="1" latinLnBrk="0" hangingPunct="1">
              <a:buNone/>
              <a:defRPr kumimoji="1" lang="ja-JP" sz="4000" b="1" cap="none" baseline="0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  <a:latin typeface="+mj-ea"/>
                <a:ea typeface="+mj-ea"/>
              </a:defRPr>
            </a:lvl1pPr>
            <a:extLst/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8662" y="4143380"/>
            <a:ext cx="7772400" cy="1928826"/>
          </a:xfrm>
        </p:spPr>
        <p:txBody>
          <a:bodyPr anchor="t">
            <a:normAutofit/>
          </a:bodyPr>
          <a:lstStyle>
            <a:lvl1pPr marL="374904" eaLnBrk="1" latinLnBrk="0" hangingPunct="1">
              <a:buNone/>
              <a:defRPr kumimoji="1" lang="ja-JP"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 eaLnBrk="1" latinLnBrk="0" hangingPunct="1">
              <a:buNone/>
              <a:defRPr kumimoji="1" lang="ja-JP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1" lang="ja-JP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8343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247015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8728" y="350043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43521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  <a:extLst/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00810"/>
            <a:ext cx="1187624" cy="35719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1" lang="en-US" altLang="ja-JP" smtClean="0"/>
              <a:t>2010-9-7</a:t>
            </a:r>
            <a:endParaRPr kumimoji="1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PIXEL2010</a:t>
            </a:r>
            <a:endParaRPr kumimoji="1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E25778-E9E0-447B-B6C4-A2F7C46AF879}" type="slidenum">
              <a:rPr kumimoji="1" lang="en-US" altLang="ja-JP" smtClean="0"/>
              <a:pPr/>
              <a:t>‹#›</a:t>
            </a:fld>
            <a:endParaRPr kumimoji="1" lang="ja-JP" dirty="0"/>
          </a:p>
        </p:txBody>
      </p:sp>
    </p:spTree>
    <p:extLst>
      <p:ext uri="{BB962C8B-B14F-4D97-AF65-F5344CB8AC3E}">
        <p14:creationId xmlns:p14="http://schemas.microsoft.com/office/powerpoint/2010/main" val="331123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sz="quarter" idx="12"/>
          </p:nvPr>
        </p:nvSpPr>
        <p:spPr>
          <a:xfrm>
            <a:off x="500063" y="1196752"/>
            <a:ext cx="8215312" cy="5232623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  <a:lvl2pPr>
              <a:defRPr>
                <a:latin typeface="+mn-ea"/>
                <a:ea typeface="+mn-ea"/>
              </a:defRPr>
            </a:lvl2pPr>
            <a:lvl3pPr>
              <a:defRPr>
                <a:latin typeface="+mn-ea"/>
                <a:ea typeface="+mn-ea"/>
              </a:defRPr>
            </a:lvl3pPr>
            <a:lvl4pPr>
              <a:defRPr>
                <a:latin typeface="+mn-ea"/>
                <a:ea typeface="+mn-ea"/>
              </a:defRPr>
            </a:lvl4pPr>
            <a:lvl5pPr>
              <a:defRPr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1295400"/>
          </a:xfrm>
        </p:spPr>
        <p:txBody>
          <a:bodyPr anchor="ctr"/>
          <a:lstStyle>
            <a:extLst/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1" lang="ja-JP" sz="2000"/>
            </a:lvl1pPr>
            <a:lvl2pPr eaLnBrk="1" latinLnBrk="0" hangingPunct="1">
              <a:defRPr kumimoji="1" lang="ja-JP" sz="2400"/>
            </a:lvl2pPr>
            <a:lvl3pPr eaLnBrk="1" latinLnBrk="0" hangingPunct="1">
              <a:defRPr kumimoji="1" lang="ja-JP" sz="2000"/>
            </a:lvl3pPr>
            <a:lvl4pPr eaLnBrk="1" latinLnBrk="0" hangingPunct="1">
              <a:defRPr kumimoji="1" lang="ja-JP" sz="1800"/>
            </a:lvl4pPr>
            <a:lvl5pPr eaLnBrk="1" latinLnBrk="0" hangingPunct="1">
              <a:defRPr kumimoji="1" lang="ja-JP"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 eaLnBrk="1" latinLnBrk="0" hangingPunct="1">
              <a:defRPr kumimoji="1" lang="ja-JP" sz="2800"/>
            </a:lvl1pPr>
            <a:lvl2pPr eaLnBrk="1" latinLnBrk="0" hangingPunct="1">
              <a:defRPr kumimoji="1" lang="ja-JP" sz="2400"/>
            </a:lvl2pPr>
            <a:lvl3pPr eaLnBrk="1" latinLnBrk="0" hangingPunct="1">
              <a:defRPr kumimoji="1" lang="ja-JP" sz="2000"/>
            </a:lvl3pPr>
            <a:lvl4pPr eaLnBrk="1" latinLnBrk="0" hangingPunct="1">
              <a:defRPr kumimoji="1" lang="ja-JP" sz="1800"/>
            </a:lvl4pPr>
            <a:lvl5pPr eaLnBrk="1" latinLnBrk="0" hangingPunct="1">
              <a:defRPr kumimoji="1" lang="ja-JP"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305044" y="3867144"/>
            <a:ext cx="4533900" cy="160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スライド番号プレースホル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72AC53DF-4216-466D-99A7-94400E6C2A25}" type="slidenum">
              <a:rPr kumimoji="1" lang="en-US" altLang="ja-JP" sz="1200" smtClean="0">
                <a:solidFill>
                  <a:schemeClr val="tx2"/>
                </a:solidFill>
              </a:rPr>
              <a:pPr algn="l"/>
              <a:t>‹#›</a:t>
            </a:fld>
            <a:endParaRPr kumimoji="1" lang="ja-JP" sz="1200">
              <a:solidFill>
                <a:schemeClr val="tx2"/>
              </a:solidFill>
            </a:endParaRPr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9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ロゴなし、フッター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>
          <a:xfrm>
            <a:off x="8460432" y="6525344"/>
            <a:ext cx="683568" cy="33265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27606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sz="quarter" idx="12"/>
          </p:nvPr>
        </p:nvSpPr>
        <p:spPr>
          <a:xfrm>
            <a:off x="500063" y="1196752"/>
            <a:ext cx="8215312" cy="5232623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  <a:lvl2pPr>
              <a:defRPr>
                <a:latin typeface="+mn-ea"/>
                <a:ea typeface="+mn-ea"/>
              </a:defRPr>
            </a:lvl2pPr>
            <a:lvl3pPr>
              <a:defRPr>
                <a:latin typeface="+mn-ea"/>
                <a:ea typeface="+mn-ea"/>
              </a:defRPr>
            </a:lvl3pPr>
            <a:lvl4pPr>
              <a:defRPr>
                <a:latin typeface="+mn-ea"/>
                <a:ea typeface="+mn-ea"/>
              </a:defRPr>
            </a:lvl4pPr>
            <a:lvl5pPr>
              <a:defRPr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2374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11-北東面外観夕景_スライド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548940" cy="75334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060740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2"/>
          </p:nvPr>
        </p:nvSpPr>
        <p:spPr>
          <a:xfrm>
            <a:off x="1835696" y="1556792"/>
            <a:ext cx="5214937" cy="2286000"/>
          </a:xfrm>
        </p:spPr>
        <p:txBody>
          <a:bodyPr>
            <a:normAutofit/>
          </a:bodyPr>
          <a:lstStyle>
            <a:lvl1pPr algn="ctr">
              <a:buNone/>
              <a:defRPr sz="2400"/>
            </a:lvl1pPr>
            <a:lvl2pPr algn="ctr">
              <a:buNone/>
              <a:defRPr sz="2000"/>
            </a:lvl2pPr>
            <a:lvl3pPr algn="ctr">
              <a:buNone/>
              <a:defRPr sz="2000"/>
            </a:lvl3pPr>
            <a:lvl4pPr algn="ctr">
              <a:buNone/>
              <a:defRPr sz="2000"/>
            </a:lvl4pPr>
            <a:lvl5pPr algn="ctr">
              <a:buNone/>
              <a:defRPr sz="20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83300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、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819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247015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2"/>
          </p:nvPr>
        </p:nvSpPr>
        <p:spPr>
          <a:xfrm>
            <a:off x="2071688" y="3786188"/>
            <a:ext cx="5214937" cy="2286000"/>
          </a:xfrm>
        </p:spPr>
        <p:txBody>
          <a:bodyPr>
            <a:normAutofit/>
          </a:bodyPr>
          <a:lstStyle>
            <a:lvl1pPr algn="ctr">
              <a:buNone/>
              <a:defRPr sz="2000"/>
            </a:lvl1pPr>
            <a:lvl2pPr algn="ctr">
              <a:buNone/>
              <a:defRPr sz="2000"/>
            </a:lvl2pPr>
            <a:lvl3pPr algn="ctr">
              <a:buNone/>
              <a:defRPr sz="2000"/>
            </a:lvl3pPr>
            <a:lvl4pPr algn="ctr">
              <a:buNone/>
              <a:defRPr sz="2000"/>
            </a:lvl4pPr>
            <a:lvl5pPr algn="ctr">
              <a:buNone/>
              <a:defRPr sz="20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85547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sz="quarter" idx="12"/>
          </p:nvPr>
        </p:nvSpPr>
        <p:spPr>
          <a:xfrm>
            <a:off x="500063" y="1196752"/>
            <a:ext cx="8215312" cy="5232623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  <a:lvl2pPr>
              <a:defRPr>
                <a:latin typeface="+mn-ea"/>
                <a:ea typeface="+mn-ea"/>
              </a:defRPr>
            </a:lvl2pPr>
            <a:lvl3pPr>
              <a:defRPr>
                <a:latin typeface="+mn-ea"/>
                <a:ea typeface="+mn-ea"/>
              </a:defRPr>
            </a:lvl3pPr>
            <a:lvl4pPr>
              <a:defRPr>
                <a:latin typeface="+mn-ea"/>
                <a:ea typeface="+mn-ea"/>
              </a:defRPr>
            </a:lvl4pPr>
            <a:lvl5pPr>
              <a:defRPr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210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2470157"/>
          </a:xfrm>
        </p:spPr>
        <p:txBody>
          <a:bodyPr anchor="ctr"/>
          <a:lstStyle>
            <a:lvl1pPr algn="ctr">
              <a:defRPr>
                <a:latin typeface="小塚ゴシック Pro EL" pitchFamily="34" charset="-128"/>
                <a:ea typeface="小塚ゴシック Pro EL" pitchFamily="34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小塚ゴシック Pro EL" pitchFamily="34" charset="-128"/>
                <a:ea typeface="小塚ゴシック Pro EL" pitchFamily="34" charset="-128"/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小塚ゴシック Pro EL" pitchFamily="34" charset="-128"/>
                <a:ea typeface="小塚ゴシック Pro EL" pitchFamily="34" charset="-128"/>
              </a:defRPr>
            </a:lvl1pPr>
          </a:lstStyle>
          <a:p>
            <a:r>
              <a:rPr lang="en-US" smtClean="0"/>
              <a:t>PIXEL2010</a:t>
            </a:r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2"/>
          </p:nvPr>
        </p:nvSpPr>
        <p:spPr>
          <a:xfrm>
            <a:off x="2071688" y="3786188"/>
            <a:ext cx="5214937" cy="2286000"/>
          </a:xfrm>
        </p:spPr>
        <p:txBody>
          <a:bodyPr>
            <a:normAutofit/>
          </a:bodyPr>
          <a:lstStyle>
            <a:lvl1pPr algn="ctr">
              <a:buNone/>
              <a:defRPr sz="2000">
                <a:latin typeface="小塚ゴシック Pro EL" pitchFamily="34" charset="-128"/>
                <a:ea typeface="小塚ゴシック Pro EL" pitchFamily="34" charset="-128"/>
              </a:defRPr>
            </a:lvl1pPr>
            <a:lvl2pPr algn="ctr">
              <a:buNone/>
              <a:defRPr sz="2000"/>
            </a:lvl2pPr>
            <a:lvl3pPr algn="ctr">
              <a:buNone/>
              <a:defRPr sz="2000"/>
            </a:lvl3pPr>
            <a:lvl4pPr algn="ctr">
              <a:buNone/>
              <a:defRPr sz="2000"/>
            </a:lvl4pPr>
            <a:lvl5pPr algn="ctr">
              <a:buNone/>
              <a:defRPr sz="20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6925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副題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72AC53DF-4216-466D-99A7-94400E6C2A25}" type="slidenum">
              <a:rPr kumimoji="1" lang="en-US" altLang="ja-JP" sz="1200" smtClean="0">
                <a:solidFill>
                  <a:schemeClr val="tx2"/>
                </a:solidFill>
              </a:rPr>
              <a:pPr algn="l"/>
              <a:t>‹#›</a:t>
            </a:fld>
            <a:endParaRPr kumimoji="1" lang="ja-JP" sz="1200">
              <a:solidFill>
                <a:schemeClr val="tx2"/>
              </a:solidFill>
            </a:endParaRPr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3"/>
          </p:nvPr>
        </p:nvSpPr>
        <p:spPr>
          <a:xfrm>
            <a:off x="857224" y="714356"/>
            <a:ext cx="7215239" cy="642938"/>
          </a:xfrm>
        </p:spPr>
        <p:txBody>
          <a:bodyPr/>
          <a:lstStyle>
            <a:lvl1pPr algn="ctr">
              <a:buNone/>
              <a:defRPr/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14"/>
          </p:nvPr>
        </p:nvSpPr>
        <p:spPr>
          <a:xfrm>
            <a:off x="642938" y="1714500"/>
            <a:ext cx="8001028" cy="464345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84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sz="quarter" idx="12"/>
          </p:nvPr>
        </p:nvSpPr>
        <p:spPr>
          <a:xfrm>
            <a:off x="500063" y="1196752"/>
            <a:ext cx="8215312" cy="5232623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  <a:lvl2pPr>
              <a:defRPr>
                <a:latin typeface="+mn-ea"/>
                <a:ea typeface="+mn-ea"/>
              </a:defRPr>
            </a:lvl2pPr>
            <a:lvl3pPr>
              <a:defRPr>
                <a:latin typeface="+mn-ea"/>
                <a:ea typeface="+mn-ea"/>
              </a:defRPr>
            </a:lvl3pPr>
            <a:lvl4pPr>
              <a:defRPr>
                <a:latin typeface="+mn-ea"/>
                <a:ea typeface="+mn-ea"/>
              </a:defRPr>
            </a:lvl4pPr>
            <a:lvl5pPr>
              <a:defRPr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、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5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2470157"/>
          </a:xfrm>
        </p:spPr>
        <p:txBody>
          <a:bodyPr anchor="ctr"/>
          <a:lstStyle>
            <a:lvl1pPr algn="ctr">
              <a:defRPr>
                <a:latin typeface="小塚ゴシック Pro EL" pitchFamily="34" charset="-128"/>
                <a:ea typeface="小塚ゴシック Pro EL" pitchFamily="34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小塚ゴシック Pro EL" pitchFamily="34" charset="-128"/>
                <a:ea typeface="小塚ゴシック Pro EL" pitchFamily="34" charset="-128"/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小塚ゴシック Pro EL" pitchFamily="34" charset="-128"/>
                <a:ea typeface="小塚ゴシック Pro EL" pitchFamily="34" charset="-128"/>
              </a:defRPr>
            </a:lvl1pPr>
          </a:lstStyle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2"/>
          </p:nvPr>
        </p:nvSpPr>
        <p:spPr>
          <a:xfrm>
            <a:off x="2071688" y="3786188"/>
            <a:ext cx="5214937" cy="2286000"/>
          </a:xfrm>
        </p:spPr>
        <p:txBody>
          <a:bodyPr>
            <a:normAutofit/>
          </a:bodyPr>
          <a:lstStyle>
            <a:lvl1pPr algn="ctr">
              <a:buNone/>
              <a:defRPr sz="2000">
                <a:latin typeface="小塚ゴシック Pro EL" pitchFamily="34" charset="-128"/>
                <a:ea typeface="小塚ゴシック Pro EL" pitchFamily="34" charset="-128"/>
              </a:defRPr>
            </a:lvl1pPr>
            <a:lvl2pPr algn="ctr">
              <a:buNone/>
              <a:defRPr sz="2000"/>
            </a:lvl2pPr>
            <a:lvl3pPr algn="ctr">
              <a:buNone/>
              <a:defRPr sz="2000"/>
            </a:lvl3pPr>
            <a:lvl4pPr algn="ctr">
              <a:buNone/>
              <a:defRPr sz="2000"/>
            </a:lvl4pPr>
            <a:lvl5pPr algn="ctr">
              <a:buNone/>
              <a:defRPr sz="20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副題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72AC53DF-4216-466D-99A7-94400E6C2A25}" type="slidenum">
              <a:rPr kumimoji="1" lang="en-US" altLang="ja-JP" sz="1200" smtClean="0">
                <a:solidFill>
                  <a:schemeClr val="tx2"/>
                </a:solidFill>
              </a:rPr>
              <a:pPr algn="l"/>
              <a:t>‹#›</a:t>
            </a:fld>
            <a:endParaRPr kumimoji="1" lang="ja-JP" sz="1200">
              <a:solidFill>
                <a:schemeClr val="tx2"/>
              </a:solidFill>
            </a:endParaRPr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3"/>
          </p:nvPr>
        </p:nvSpPr>
        <p:spPr>
          <a:xfrm>
            <a:off x="857224" y="714356"/>
            <a:ext cx="7215239" cy="642938"/>
          </a:xfrm>
        </p:spPr>
        <p:txBody>
          <a:bodyPr/>
          <a:lstStyle>
            <a:lvl1pPr algn="ctr">
              <a:buNone/>
              <a:defRPr/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14"/>
          </p:nvPr>
        </p:nvSpPr>
        <p:spPr>
          <a:xfrm>
            <a:off x="642938" y="1714500"/>
            <a:ext cx="8001028" cy="464345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7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1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>
          <a:xfrm>
            <a:off x="4214810" y="6492875"/>
            <a:ext cx="407196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PIXEL2010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6" name="図プレースホルダ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357938"/>
          </a:xfrm>
        </p:spPr>
        <p:txBody>
          <a:bodyPr/>
          <a:lstStyle/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9" name="タイトル 8"/>
          <p:cNvSpPr>
            <a:spLocks noGrp="1"/>
          </p:cNvSpPr>
          <p:nvPr>
            <p:ph type="title"/>
          </p:nvPr>
        </p:nvSpPr>
        <p:spPr>
          <a:xfrm>
            <a:off x="0" y="6429396"/>
            <a:ext cx="4000496" cy="428604"/>
          </a:xfrm>
        </p:spPr>
        <p:txBody>
          <a:bodyPr/>
          <a:lstStyle>
            <a:lvl1pPr>
              <a:defRPr sz="2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500307"/>
            <a:ext cx="7772400" cy="1428760"/>
          </a:xfrm>
        </p:spPr>
        <p:txBody>
          <a:bodyPr anchor="b"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eaLnBrk="1" latinLnBrk="0" hangingPunct="1">
              <a:buNone/>
              <a:defRPr kumimoji="1" lang="ja-JP" sz="4000" b="1" cap="none" baseline="0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  <a:latin typeface="+mj-ea"/>
                <a:ea typeface="+mj-ea"/>
              </a:defRPr>
            </a:lvl1pPr>
            <a:extLst/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8662" y="4143380"/>
            <a:ext cx="7772400" cy="1928826"/>
          </a:xfrm>
        </p:spPr>
        <p:txBody>
          <a:bodyPr anchor="t">
            <a:normAutofit/>
          </a:bodyPr>
          <a:lstStyle>
            <a:lvl1pPr marL="374904" eaLnBrk="1" latinLnBrk="0" hangingPunct="1">
              <a:buNone/>
              <a:defRPr kumimoji="1" lang="ja-JP"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 eaLnBrk="1" latinLnBrk="0" hangingPunct="1">
              <a:buNone/>
              <a:defRPr kumimoji="1" lang="ja-JP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1" lang="ja-JP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ja-JP" altLang="en-US" dirty="0"/>
          </a:p>
        </p:txBody>
      </p:sp>
      <p:sp>
        <p:nvSpPr>
          <p:cNvPr id="6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image" Target="../media/image3.jpeg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shade val="100000"/>
                <a:satMod val="150000"/>
              </a:schemeClr>
            </a:gs>
            <a:gs pos="92000">
              <a:schemeClr val="bg1">
                <a:shade val="90000"/>
                <a:satMod val="375000"/>
              </a:schemeClr>
            </a:gs>
            <a:gs pos="100000">
              <a:schemeClr val="bg1">
                <a:lumMod val="73000"/>
                <a:lumOff val="27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>
              <a:latin typeface="+mj-ea"/>
              <a:ea typeface="+mj-ea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>
              <a:latin typeface="+mj-ea"/>
              <a:ea typeface="+mj-e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>
              <a:latin typeface="+mj-ea"/>
              <a:ea typeface="+mj-ea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>
              <a:latin typeface="+mj-ea"/>
              <a:ea typeface="+mj-ea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57224" y="0"/>
            <a:ext cx="7200896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extLst/>
          </a:lstStyle>
          <a:p>
            <a:pPr eaLnBrk="1" latinLnBrk="0" hangingPunct="1"/>
            <a:r>
              <a:rPr kumimoji="1" lang="ja-JP" altLang="en-US" dirty="0" smtClean="0"/>
              <a:t>マスタ タイトルの書式設定</a:t>
            </a:r>
            <a:endParaRPr kumimoji="1" lang="en-US" dirty="0" smtClean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714348" y="1142984"/>
            <a:ext cx="7772400" cy="5212576"/>
          </a:xfrm>
          <a:prstGeom prst="rect">
            <a:avLst/>
          </a:prstGeom>
          <a:ln>
            <a:noFill/>
          </a:ln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1" lang="ja-JP" altLang="en-US" dirty="0" smtClean="0"/>
              <a:t>マスタ テキストの書式設定</a:t>
            </a:r>
          </a:p>
          <a:p>
            <a:pPr lvl="1" eaLnBrk="1" latinLnBrk="0" hangingPunct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 eaLnBrk="1" latinLnBrk="0" hangingPunct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 eaLnBrk="1" latinLnBrk="0" hangingPunct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 eaLnBrk="1" latinLnBrk="0" hangingPunct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00298" y="6492875"/>
            <a:ext cx="4071966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1" lang="ja-JP" sz="1400">
                <a:solidFill>
                  <a:schemeClr val="tx1"/>
                </a:solidFill>
                <a:latin typeface="+mj-ea"/>
                <a:ea typeface="+mj-ea"/>
              </a:defRPr>
            </a:lvl1pPr>
            <a:extLst/>
          </a:lstStyle>
          <a:p>
            <a:r>
              <a:rPr lang="en-US" smtClean="0"/>
              <a:t>PIXEL2010</a:t>
            </a:r>
            <a:endParaRPr lang="ja-JP" alt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532440" y="6492875"/>
            <a:ext cx="61156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1" lang="ja-JP" sz="1200">
                <a:solidFill>
                  <a:schemeClr val="tx1"/>
                </a:solidFill>
                <a:latin typeface="+mj-ea"/>
                <a:ea typeface="+mj-ea"/>
              </a:defRPr>
            </a:lvl1pPr>
            <a:extLst/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pic>
        <p:nvPicPr>
          <p:cNvPr id="19" name="Picture 3" descr="E:\hatsui\My Documents\main\new4\OHP_poster\material\RikenJasri\jasri_logo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215338" y="71438"/>
            <a:ext cx="8555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テキスト ボックス 20"/>
          <p:cNvSpPr txBox="1"/>
          <p:nvPr/>
        </p:nvSpPr>
        <p:spPr>
          <a:xfrm>
            <a:off x="6804248" y="6581001"/>
            <a:ext cx="1306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+mj-ea"/>
                <a:ea typeface="+mj-ea"/>
              </a:rPr>
              <a:t>T. </a:t>
            </a:r>
            <a:r>
              <a:rPr kumimoji="1" lang="en-US" altLang="ja-JP" sz="1200" dirty="0" err="1" smtClean="0">
                <a:latin typeface="+mj-ea"/>
                <a:ea typeface="+mj-ea"/>
              </a:rPr>
              <a:t>Hatsui</a:t>
            </a:r>
            <a:r>
              <a:rPr kumimoji="1" lang="en-US" altLang="ja-JP" sz="1200" dirty="0" smtClean="0">
                <a:latin typeface="+mj-ea"/>
                <a:ea typeface="+mj-ea"/>
              </a:rPr>
              <a:t>,</a:t>
            </a:r>
            <a:r>
              <a:rPr kumimoji="1" lang="en-US" altLang="ja-JP" sz="1200" baseline="0" dirty="0" smtClean="0">
                <a:latin typeface="+mj-ea"/>
                <a:ea typeface="+mj-ea"/>
              </a:rPr>
              <a:t> RIKEN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pic>
        <p:nvPicPr>
          <p:cNvPr id="24" name="Picture 3" descr="E:\Users\hatsui\Documents\main\new4\OHP_poster\material\RikenJasri\RIKEN_op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28836" y="71414"/>
            <a:ext cx="585512" cy="995276"/>
          </a:xfrm>
          <a:prstGeom prst="rect">
            <a:avLst/>
          </a:prstGeom>
          <a:noFill/>
        </p:spPr>
      </p:pic>
      <p:sp>
        <p:nvSpPr>
          <p:cNvPr id="2" name="日付プレースホルダー 1"/>
          <p:cNvSpPr>
            <a:spLocks noGrp="1"/>
          </p:cNvSpPr>
          <p:nvPr>
            <p:ph type="dt" sz="half" idx="2"/>
          </p:nvPr>
        </p:nvSpPr>
        <p:spPr>
          <a:xfrm>
            <a:off x="0" y="6518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80" r:id="rId14"/>
    <p:sldLayoutId id="2147483658" r:id="rId15"/>
    <p:sldLayoutId id="2147483667" r:id="rId16"/>
    <p:sldLayoutId id="2147483660" r:id="rId17"/>
    <p:sldLayoutId id="2147483757" r:id="rId18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1" lang="ja-JP" sz="3600" kern="1200" spc="-150" baseline="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ea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SzPct val="95000"/>
        <a:buFont typeface="Wingdings"/>
        <a:buChar char=""/>
        <a:defRPr kumimoji="1" lang="ja-JP" sz="3000" kern="1200">
          <a:solidFill>
            <a:schemeClr val="tx1"/>
          </a:solidFill>
          <a:latin typeface="+mj-ea"/>
          <a:ea typeface="+mj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Tx/>
        <a:buSzPct val="90000"/>
        <a:buFont typeface="Wingdings"/>
        <a:buChar char=""/>
        <a:defRPr kumimoji="1" lang="ja-JP" sz="2600" kern="1200">
          <a:solidFill>
            <a:schemeClr val="tx1"/>
          </a:solidFill>
          <a:latin typeface="+mj-ea"/>
          <a:ea typeface="+mj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Tx/>
        <a:buFont typeface="Wingdings 2"/>
        <a:buChar char=""/>
        <a:defRPr kumimoji="1" lang="ja-JP" sz="2400" kern="1200">
          <a:solidFill>
            <a:schemeClr val="tx1"/>
          </a:solidFill>
          <a:latin typeface="+mj-ea"/>
          <a:ea typeface="+mj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Tx/>
        <a:buFont typeface="Wingdings 3"/>
        <a:buChar char=""/>
        <a:defRPr kumimoji="1" lang="ja-JP" sz="2200" kern="1200">
          <a:solidFill>
            <a:schemeClr val="tx1"/>
          </a:solidFill>
          <a:latin typeface="+mj-ea"/>
          <a:ea typeface="+mj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Tx/>
        <a:buFont typeface="Wingdings 2"/>
        <a:buChar char=""/>
        <a:defRPr kumimoji="1" lang="ja-JP" sz="2000" kern="1200">
          <a:solidFill>
            <a:schemeClr val="tx1"/>
          </a:solidFill>
          <a:latin typeface="+mj-ea"/>
          <a:ea typeface="+mj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lang="ja-JP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lang="ja-JP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lang="ja-JP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>
              <a:latin typeface="+mj-ea"/>
              <a:ea typeface="+mj-ea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>
              <a:latin typeface="+mj-ea"/>
              <a:ea typeface="+mj-e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>
              <a:latin typeface="+mj-ea"/>
              <a:ea typeface="+mj-ea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>
              <a:latin typeface="+mj-ea"/>
              <a:ea typeface="+mj-ea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57224" y="0"/>
            <a:ext cx="7200896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extLst/>
          </a:lstStyle>
          <a:p>
            <a:pPr eaLnBrk="1" latinLnBrk="0" hangingPunct="1"/>
            <a:r>
              <a:rPr kumimoji="1" lang="ja-JP" altLang="en-US" dirty="0" smtClean="0"/>
              <a:t>マスタ タイトルの書式設定</a:t>
            </a:r>
            <a:endParaRPr kumimoji="1" lang="en-US" dirty="0" smtClean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714348" y="1142984"/>
            <a:ext cx="7772400" cy="5212576"/>
          </a:xfrm>
          <a:prstGeom prst="rect">
            <a:avLst/>
          </a:prstGeom>
          <a:ln>
            <a:noFill/>
          </a:ln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1" lang="ja-JP" altLang="en-US" dirty="0" smtClean="0"/>
              <a:t>マスタ テキストの書式設定</a:t>
            </a:r>
          </a:p>
          <a:p>
            <a:pPr lvl="1" eaLnBrk="1" latinLnBrk="0" hangingPunct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 eaLnBrk="1" latinLnBrk="0" hangingPunct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 eaLnBrk="1" latinLnBrk="0" hangingPunct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 eaLnBrk="1" latinLnBrk="0" hangingPunct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00298" y="6492875"/>
            <a:ext cx="4071966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1" lang="ja-JP" sz="1400">
                <a:solidFill>
                  <a:schemeClr val="tx1"/>
                </a:solidFill>
                <a:latin typeface="+mj-ea"/>
                <a:ea typeface="+mj-ea"/>
              </a:defRPr>
            </a:lvl1pPr>
            <a:extLst/>
          </a:lstStyle>
          <a:p>
            <a:r>
              <a:rPr lang="en-US" smtClean="0"/>
              <a:t>PIXEL2010</a:t>
            </a:r>
            <a:endParaRPr lang="ja-JP" alt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532440" y="6492875"/>
            <a:ext cx="61156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1" lang="ja-JP" sz="1200">
                <a:solidFill>
                  <a:schemeClr val="tx1"/>
                </a:solidFill>
                <a:latin typeface="+mj-ea"/>
                <a:ea typeface="+mj-ea"/>
              </a:defRPr>
            </a:lvl1pPr>
            <a:extLst/>
          </a:lstStyle>
          <a:p>
            <a:fld id="{72AC53DF-4216-466D-99A7-94400E6C2A25}" type="slidenum">
              <a:rPr lang="en-US" altLang="ja-JP" smtClean="0"/>
              <a:pPr/>
              <a:t>‹#›</a:t>
            </a:fld>
            <a:endParaRPr lang="en-US" dirty="0"/>
          </a:p>
        </p:txBody>
      </p:sp>
      <p:pic>
        <p:nvPicPr>
          <p:cNvPr id="19" name="Picture 3" descr="E:\hatsui\My Documents\main\new4\OHP_poster\material\RikenJasri\jasri_logo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8215338" y="71438"/>
            <a:ext cx="8555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テキスト ボックス 20"/>
          <p:cNvSpPr txBox="1"/>
          <p:nvPr/>
        </p:nvSpPr>
        <p:spPr>
          <a:xfrm>
            <a:off x="6804248" y="6581001"/>
            <a:ext cx="1306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+mj-ea"/>
                <a:ea typeface="+mj-ea"/>
              </a:rPr>
              <a:t>T. </a:t>
            </a:r>
            <a:r>
              <a:rPr kumimoji="1" lang="en-US" altLang="ja-JP" sz="1200" dirty="0" err="1" smtClean="0">
                <a:latin typeface="+mj-ea"/>
                <a:ea typeface="+mj-ea"/>
              </a:rPr>
              <a:t>Hatsui</a:t>
            </a:r>
            <a:r>
              <a:rPr kumimoji="1" lang="en-US" altLang="ja-JP" sz="1200" dirty="0" smtClean="0">
                <a:latin typeface="+mj-ea"/>
                <a:ea typeface="+mj-ea"/>
              </a:rPr>
              <a:t>,</a:t>
            </a:r>
            <a:r>
              <a:rPr kumimoji="1" lang="en-US" altLang="ja-JP" sz="1200" baseline="0" dirty="0" smtClean="0">
                <a:latin typeface="+mj-ea"/>
                <a:ea typeface="+mj-ea"/>
              </a:rPr>
              <a:t> RIKEN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pic>
        <p:nvPicPr>
          <p:cNvPr id="24" name="Picture 3" descr="E:\Users\hatsui\Documents\main\new4\OHP_poster\material\RikenJasri\RIKEN_op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28836" y="71414"/>
            <a:ext cx="585512" cy="9952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0756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1" lang="ja-JP" sz="3600" kern="1200" spc="-150" baseline="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ea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SzPct val="95000"/>
        <a:buFont typeface="Wingdings"/>
        <a:buChar char=""/>
        <a:defRPr kumimoji="1" lang="ja-JP" sz="3000" kern="1200">
          <a:solidFill>
            <a:schemeClr val="tx1"/>
          </a:solidFill>
          <a:latin typeface="+mj-ea"/>
          <a:ea typeface="+mj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Tx/>
        <a:buSzPct val="90000"/>
        <a:buFont typeface="Wingdings"/>
        <a:buChar char=""/>
        <a:defRPr kumimoji="1" lang="ja-JP" sz="2600" kern="1200">
          <a:solidFill>
            <a:schemeClr val="tx1"/>
          </a:solidFill>
          <a:latin typeface="+mj-ea"/>
          <a:ea typeface="+mj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Tx/>
        <a:buFont typeface="Wingdings 2"/>
        <a:buChar char=""/>
        <a:defRPr kumimoji="1" lang="ja-JP" sz="2400" kern="1200">
          <a:solidFill>
            <a:schemeClr val="tx1"/>
          </a:solidFill>
          <a:latin typeface="+mj-ea"/>
          <a:ea typeface="+mj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Tx/>
        <a:buFont typeface="Wingdings 3"/>
        <a:buChar char=""/>
        <a:defRPr kumimoji="1" lang="ja-JP" sz="2200" kern="1200">
          <a:solidFill>
            <a:schemeClr val="tx1"/>
          </a:solidFill>
          <a:latin typeface="+mj-ea"/>
          <a:ea typeface="+mj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Tx/>
        <a:buFont typeface="Wingdings 2"/>
        <a:buChar char=""/>
        <a:defRPr kumimoji="1" lang="ja-JP" sz="2000" kern="1200">
          <a:solidFill>
            <a:schemeClr val="tx1"/>
          </a:solidFill>
          <a:latin typeface="+mj-ea"/>
          <a:ea typeface="+mj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lang="ja-JP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lang="ja-JP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lang="ja-JP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0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7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microsoft.com/office/2007/relationships/diagramDrawing" Target="../diagrams/drawing5.xml"/><Relationship Id="rId18" Type="http://schemas.microsoft.com/office/2007/relationships/diagramDrawing" Target="../diagrams/drawing6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38.png"/><Relationship Id="rId12" Type="http://schemas.openxmlformats.org/officeDocument/2006/relationships/diagramColors" Target="../diagrams/colors5.xml"/><Relationship Id="rId17" Type="http://schemas.openxmlformats.org/officeDocument/2006/relationships/diagramColors" Target="../diagrams/colors6.xml"/><Relationship Id="rId2" Type="http://schemas.openxmlformats.org/officeDocument/2006/relationships/diagramData" Target="../diagrams/data4.xml"/><Relationship Id="rId16" Type="http://schemas.openxmlformats.org/officeDocument/2006/relationships/diagramQuickStyle" Target="../diagrams/quickStyle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11" Type="http://schemas.openxmlformats.org/officeDocument/2006/relationships/diagramQuickStyle" Target="../diagrams/quickStyle5.xml"/><Relationship Id="rId5" Type="http://schemas.openxmlformats.org/officeDocument/2006/relationships/diagramColors" Target="../diagrams/colors4.xml"/><Relationship Id="rId15" Type="http://schemas.openxmlformats.org/officeDocument/2006/relationships/diagramLayout" Target="../diagrams/layout6.xml"/><Relationship Id="rId10" Type="http://schemas.openxmlformats.org/officeDocument/2006/relationships/diagramLayout" Target="../diagrams/layout5.xml"/><Relationship Id="rId4" Type="http://schemas.openxmlformats.org/officeDocument/2006/relationships/diagramQuickStyle" Target="../diagrams/quickStyle4.xml"/><Relationship Id="rId9" Type="http://schemas.openxmlformats.org/officeDocument/2006/relationships/diagramData" Target="../diagrams/data5.xml"/><Relationship Id="rId14" Type="http://schemas.openxmlformats.org/officeDocument/2006/relationships/diagramData" Target="../diagrams/data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microsoft.com/office/2007/relationships/diagramDrawing" Target="../diagrams/drawing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openxmlformats.org/officeDocument/2006/relationships/diagramColors" Target="../diagrams/colors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7.xml"/><Relationship Id="rId11" Type="http://schemas.openxmlformats.org/officeDocument/2006/relationships/diagramQuickStyle" Target="../diagrams/quickStyle8.xml"/><Relationship Id="rId5" Type="http://schemas.openxmlformats.org/officeDocument/2006/relationships/diagramQuickStyle" Target="../diagrams/quickStyle7.xml"/><Relationship Id="rId10" Type="http://schemas.openxmlformats.org/officeDocument/2006/relationships/diagramLayout" Target="../diagrams/layout8.xml"/><Relationship Id="rId4" Type="http://schemas.openxmlformats.org/officeDocument/2006/relationships/diagramLayout" Target="../diagrams/layout7.xml"/><Relationship Id="rId9" Type="http://schemas.openxmlformats.org/officeDocument/2006/relationships/diagramData" Target="../diagrams/data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13" Type="http://schemas.microsoft.com/office/2007/relationships/diagramDrawing" Target="../diagrams/drawing11.xml"/><Relationship Id="rId18" Type="http://schemas.microsoft.com/office/2007/relationships/diagramDrawing" Target="../diagrams/drawing12.xml"/><Relationship Id="rId3" Type="http://schemas.openxmlformats.org/officeDocument/2006/relationships/image" Target="../media/image46.png"/><Relationship Id="rId7" Type="http://schemas.openxmlformats.org/officeDocument/2006/relationships/diagramColors" Target="../diagrams/colors10.xml"/><Relationship Id="rId12" Type="http://schemas.openxmlformats.org/officeDocument/2006/relationships/diagramColors" Target="../diagrams/colors11.xml"/><Relationship Id="rId17" Type="http://schemas.openxmlformats.org/officeDocument/2006/relationships/diagramColors" Target="../diagrams/colors12.xml"/><Relationship Id="rId2" Type="http://schemas.openxmlformats.org/officeDocument/2006/relationships/notesSlide" Target="../notesSlides/notesSlide16.xml"/><Relationship Id="rId16" Type="http://schemas.openxmlformats.org/officeDocument/2006/relationships/diagramQuickStyle" Target="../diagrams/quickStyle12.xml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10.xml"/><Relationship Id="rId11" Type="http://schemas.openxmlformats.org/officeDocument/2006/relationships/diagramQuickStyle" Target="../diagrams/quickStyle11.xml"/><Relationship Id="rId5" Type="http://schemas.openxmlformats.org/officeDocument/2006/relationships/diagramLayout" Target="../diagrams/layout10.xml"/><Relationship Id="rId15" Type="http://schemas.openxmlformats.org/officeDocument/2006/relationships/diagramLayout" Target="../diagrams/layout12.xml"/><Relationship Id="rId10" Type="http://schemas.openxmlformats.org/officeDocument/2006/relationships/diagramLayout" Target="../diagrams/layout11.xml"/><Relationship Id="rId4" Type="http://schemas.openxmlformats.org/officeDocument/2006/relationships/diagramData" Target="../diagrams/data10.xml"/><Relationship Id="rId9" Type="http://schemas.openxmlformats.org/officeDocument/2006/relationships/diagramData" Target="../diagrams/data11.xml"/><Relationship Id="rId14" Type="http://schemas.openxmlformats.org/officeDocument/2006/relationships/diagramData" Target="../diagrams/data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7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268760"/>
            <a:ext cx="9144000" cy="2470157"/>
          </a:xfrm>
        </p:spPr>
        <p:txBody>
          <a:bodyPr>
            <a:normAutofit fontScale="90000"/>
          </a:bodyPr>
          <a:lstStyle/>
          <a:p>
            <a:r>
              <a:rPr lang="en-US" altLang="ja-JP" b="1" dirty="0"/>
              <a:t>Development of </a:t>
            </a:r>
            <a:r>
              <a:rPr lang="en-US" altLang="ja-JP" b="1" u="sng" dirty="0" smtClean="0"/>
              <a:t>Multi-Via </a:t>
            </a:r>
            <a:r>
              <a:rPr lang="en-US" altLang="ja-JP" b="1" u="sng" dirty="0"/>
              <a:t>(MVIA) </a:t>
            </a:r>
            <a:r>
              <a:rPr lang="en-US" altLang="ja-JP" b="1" dirty="0"/>
              <a:t>pixel </a:t>
            </a:r>
            <a:r>
              <a:rPr lang="en-US" altLang="ja-JP" b="1" dirty="0" smtClean="0"/>
              <a:t>with </a:t>
            </a:r>
            <a:r>
              <a:rPr lang="en-US" altLang="ja-JP" b="1" dirty="0"/>
              <a:t>signal-charge division </a:t>
            </a:r>
            <a:r>
              <a:rPr lang="en-US" altLang="ja-JP" b="1" dirty="0" smtClean="0"/>
              <a:t>to realize</a:t>
            </a:r>
            <a:br>
              <a:rPr lang="en-US" altLang="ja-JP" b="1" dirty="0" smtClean="0"/>
            </a:br>
            <a:r>
              <a:rPr lang="en-US" altLang="ja-JP" b="1" dirty="0" smtClean="0"/>
              <a:t> high </a:t>
            </a:r>
            <a:r>
              <a:rPr lang="en-US" altLang="ja-JP" b="1" dirty="0"/>
              <a:t>effective </a:t>
            </a:r>
            <a:r>
              <a:rPr lang="en-US" altLang="ja-JP" b="1" dirty="0" smtClean="0"/>
              <a:t>10</a:t>
            </a:r>
            <a:r>
              <a:rPr lang="en-US" altLang="ja-JP" b="1" baseline="30000" dirty="0" smtClean="0"/>
              <a:t>5</a:t>
            </a:r>
            <a:r>
              <a:rPr lang="en-US" altLang="ja-JP" b="1" dirty="0" smtClean="0"/>
              <a:t> </a:t>
            </a:r>
            <a:r>
              <a:rPr lang="en-US" altLang="ja-JP" b="1" dirty="0"/>
              <a:t>dynamic range 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en-US" altLang="ja-JP" b="1" dirty="0" smtClean="0"/>
              <a:t>for </a:t>
            </a:r>
            <a:r>
              <a:rPr lang="en-US" altLang="ja-JP" b="1" u="sng" dirty="0"/>
              <a:t>X-ray Free-Electron Laser applications</a:t>
            </a:r>
            <a:endParaRPr kumimoji="1" lang="ja-JP" altLang="en-US" b="1" u="sng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1</a:t>
            </a:fld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12"/>
          </p:nvPr>
        </p:nvSpPr>
        <p:spPr>
          <a:xfrm>
            <a:off x="1835696" y="4797152"/>
            <a:ext cx="5214937" cy="108012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b="1" dirty="0" smtClean="0"/>
              <a:t>T. </a:t>
            </a:r>
            <a:r>
              <a:rPr lang="en-US" altLang="ja-JP" b="1" dirty="0" err="1" smtClean="0"/>
              <a:t>Hatsui</a:t>
            </a:r>
            <a:endParaRPr lang="en-US" altLang="ja-JP" b="1" dirty="0" smtClean="0"/>
          </a:p>
          <a:p>
            <a:r>
              <a:rPr lang="en-US" altLang="ja-JP" b="1" dirty="0" smtClean="0"/>
              <a:t>XFEL Project Head Office</a:t>
            </a:r>
          </a:p>
          <a:p>
            <a:r>
              <a:rPr kumimoji="1" lang="en-US" altLang="ja-JP" b="1" dirty="0" smtClean="0"/>
              <a:t>RIKEN</a:t>
            </a:r>
            <a:endParaRPr kumimoji="1" lang="ja-JP" altLang="en-US" b="1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1" descr="E:\Users\hatsui\Documents\main\new4\projects\XSOIPIX\EDA\ARTecOTJ200901\3DImage\Multivi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1214438"/>
            <a:ext cx="752475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タイトル 1"/>
          <p:cNvSpPr>
            <a:spLocks noGrp="1"/>
          </p:cNvSpPr>
          <p:nvPr>
            <p:ph type="title"/>
          </p:nvPr>
        </p:nvSpPr>
        <p:spPr>
          <a:xfrm>
            <a:off x="504825" y="208756"/>
            <a:ext cx="8229600" cy="725488"/>
          </a:xfrm>
        </p:spPr>
        <p:txBody>
          <a:bodyPr/>
          <a:lstStyle/>
          <a:p>
            <a:r>
              <a:rPr lang="en-US" altLang="ja-JP" sz="3200" dirty="0" smtClean="0"/>
              <a:t>Multi-Via Concept for XFEL</a:t>
            </a:r>
            <a:br>
              <a:rPr lang="en-US" altLang="ja-JP" sz="3200" dirty="0" smtClean="0"/>
            </a:br>
            <a:r>
              <a:rPr lang="en-US" altLang="ja-JP" sz="3200" dirty="0" smtClean="0"/>
              <a:t>3.2 um pitch via</a:t>
            </a:r>
            <a:endParaRPr lang="ja-JP" altLang="en-US" sz="3200" dirty="0" smtClean="0"/>
          </a:p>
        </p:txBody>
      </p:sp>
      <p:sp>
        <p:nvSpPr>
          <p:cNvPr id="7" name="円/楕円 6"/>
          <p:cNvSpPr/>
          <p:nvPr/>
        </p:nvSpPr>
        <p:spPr>
          <a:xfrm>
            <a:off x="642938" y="5099050"/>
            <a:ext cx="5643562" cy="1222375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 sz="2400" dirty="0"/>
          </a:p>
        </p:txBody>
      </p:sp>
      <p:sp>
        <p:nvSpPr>
          <p:cNvPr id="8" name="下矢印 7"/>
          <p:cNvSpPr/>
          <p:nvPr/>
        </p:nvSpPr>
        <p:spPr>
          <a:xfrm>
            <a:off x="2571750" y="6500813"/>
            <a:ext cx="1571625" cy="357187"/>
          </a:xfrm>
          <a:prstGeom prst="downArrow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82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</a:t>
            </a:r>
            <a:endParaRPr lang="ja-JP" altLang="en-US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下矢印 8"/>
          <p:cNvSpPr/>
          <p:nvPr/>
        </p:nvSpPr>
        <p:spPr>
          <a:xfrm flipV="1">
            <a:off x="2643188" y="4357688"/>
            <a:ext cx="1428750" cy="571500"/>
          </a:xfrm>
          <a:prstGeom prst="downArrow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82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+</a:t>
            </a:r>
            <a:endParaRPr lang="ja-JP" altLang="en-US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7656" name="テキスト ボックス 10"/>
          <p:cNvSpPr txBox="1">
            <a:spLocks noChangeArrowheads="1"/>
          </p:cNvSpPr>
          <p:nvPr/>
        </p:nvSpPr>
        <p:spPr bwMode="auto">
          <a:xfrm>
            <a:off x="928688" y="5143500"/>
            <a:ext cx="4929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400" b="1" dirty="0">
                <a:solidFill>
                  <a:schemeClr val="bg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+- +- +- +- +- +- +- </a:t>
            </a:r>
          </a:p>
          <a:p>
            <a:pPr algn="ctr"/>
            <a:r>
              <a:rPr lang="en-US" altLang="ja-JP" sz="2400" b="1" dirty="0">
                <a:solidFill>
                  <a:schemeClr val="bg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+- +- +- +-  +- +- +- +- +- +- +- +- </a:t>
            </a:r>
          </a:p>
          <a:p>
            <a:pPr algn="ctr"/>
            <a:r>
              <a:rPr lang="en-US" altLang="ja-JP" sz="2400" b="1" dirty="0">
                <a:solidFill>
                  <a:schemeClr val="bg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+- +- +- +- +- +-</a:t>
            </a:r>
          </a:p>
        </p:txBody>
      </p:sp>
      <p:cxnSp>
        <p:nvCxnSpPr>
          <p:cNvPr id="18" name="直線矢印コネクタ 17"/>
          <p:cNvCxnSpPr/>
          <p:nvPr/>
        </p:nvCxnSpPr>
        <p:spPr>
          <a:xfrm rot="5400000" flipH="1" flipV="1">
            <a:off x="857250" y="6286501"/>
            <a:ext cx="642937" cy="500062"/>
          </a:xfrm>
          <a:prstGeom prst="straightConnector1">
            <a:avLst/>
          </a:prstGeom>
          <a:ln w="7620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1384300" y="6283325"/>
            <a:ext cx="1135063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3600" dirty="0">
                <a:solidFill>
                  <a:srgbClr val="FF0000"/>
                </a:solidFill>
                <a:latin typeface="+mj-lt"/>
                <a:ea typeface="ＭＳ Ｐゴシック" charset="-128"/>
              </a:rPr>
              <a:t>X-ray</a:t>
            </a:r>
            <a:endParaRPr lang="ja-JP" altLang="en-US" sz="3600" dirty="0">
              <a:solidFill>
                <a:srgbClr val="FF0000"/>
              </a:solidFill>
              <a:latin typeface="+mj-lt"/>
              <a:ea typeface="ＭＳ Ｐゴシック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357313" y="571500"/>
            <a:ext cx="178593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>
                <a:solidFill>
                  <a:schemeClr val="bg1"/>
                </a:solidFill>
                <a:latin typeface="+mj-lt"/>
                <a:ea typeface="ＭＳ Ｐゴシック" charset="-128"/>
              </a:rPr>
              <a:t>Via-Via: 3μm</a:t>
            </a:r>
            <a:endParaRPr lang="ja-JP" altLang="en-US" sz="2400" dirty="0">
              <a:solidFill>
                <a:schemeClr val="bg1"/>
              </a:solidFill>
              <a:latin typeface="+mj-lt"/>
              <a:ea typeface="ＭＳ Ｐゴシック" charset="-128"/>
            </a:endParaRPr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A58C83-B271-486F-BAEB-A57A241321B9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  <p:sp>
        <p:nvSpPr>
          <p:cNvPr id="25" name="フッター プレースホルダ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PIXEL2010</a:t>
            </a:r>
            <a:endParaRPr lang="en-US" altLang="ja-JP"/>
          </a:p>
        </p:txBody>
      </p:sp>
      <p:sp>
        <p:nvSpPr>
          <p:cNvPr id="14" name="左右矢印 13"/>
          <p:cNvSpPr/>
          <p:nvPr/>
        </p:nvSpPr>
        <p:spPr>
          <a:xfrm rot="233822">
            <a:off x="5230813" y="3811588"/>
            <a:ext cx="769937" cy="495300"/>
          </a:xfrm>
          <a:prstGeom prst="left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 rot="272092">
            <a:off x="5014913" y="4327525"/>
            <a:ext cx="1077912" cy="4000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/>
              <a:t>Distance</a:t>
            </a:r>
            <a:endParaRPr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9763413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PIXEL2010</a:t>
            </a:r>
            <a:endParaRPr lang="en-US" altLang="ja-JP"/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5BEFCF-E912-4850-B1B7-20D069DD37E4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26628" name="タイトル 1"/>
          <p:cNvSpPr>
            <a:spLocks noGrp="1"/>
          </p:cNvSpPr>
          <p:nvPr>
            <p:ph type="title"/>
          </p:nvPr>
        </p:nvSpPr>
        <p:spPr>
          <a:xfrm>
            <a:off x="857224" y="188640"/>
            <a:ext cx="7200896" cy="725760"/>
          </a:xfrm>
        </p:spPr>
        <p:txBody>
          <a:bodyPr/>
          <a:lstStyle/>
          <a:p>
            <a:r>
              <a:rPr lang="en-US" altLang="ja-JP" sz="2800" dirty="0" smtClean="0">
                <a:effectLst/>
              </a:rPr>
              <a:t>Multi-Via Concept for XFEL</a:t>
            </a:r>
            <a:endParaRPr lang="ja-JP" altLang="en-US" sz="2800" dirty="0" smtClean="0">
              <a:effectLst/>
            </a:endParaRPr>
          </a:p>
        </p:txBody>
      </p:sp>
      <p:sp>
        <p:nvSpPr>
          <p:cNvPr id="26629" name="テキスト ボックス 10"/>
          <p:cNvSpPr txBox="1">
            <a:spLocks noChangeArrowheads="1"/>
          </p:cNvSpPr>
          <p:nvPr/>
        </p:nvSpPr>
        <p:spPr bwMode="auto">
          <a:xfrm>
            <a:off x="928688" y="5143500"/>
            <a:ext cx="4929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400" b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+- +- +- +- +- +- +- </a:t>
            </a:r>
          </a:p>
          <a:p>
            <a:pPr algn="ctr"/>
            <a:r>
              <a:rPr lang="en-US" altLang="ja-JP" sz="2400" b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+- +- +- +-  +- +- +- +- +- +- +- +- </a:t>
            </a:r>
          </a:p>
          <a:p>
            <a:pPr algn="ctr"/>
            <a:r>
              <a:rPr lang="en-US" altLang="ja-JP" sz="2400" b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+- +- +- +- +- +-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357313" y="571500"/>
            <a:ext cx="178593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>
                <a:solidFill>
                  <a:schemeClr val="bg1"/>
                </a:solidFill>
                <a:latin typeface="+mj-lt"/>
                <a:ea typeface="ＭＳ Ｐゴシック" charset="-128"/>
              </a:rPr>
              <a:t>Via-Via: 3μm</a:t>
            </a:r>
            <a:endParaRPr lang="ja-JP" altLang="en-US" sz="2400" dirty="0">
              <a:solidFill>
                <a:schemeClr val="bg1"/>
              </a:solidFill>
              <a:latin typeface="+mj-lt"/>
              <a:ea typeface="ＭＳ Ｐゴシック" charset="-128"/>
            </a:endParaRPr>
          </a:p>
        </p:txBody>
      </p:sp>
      <p:pic>
        <p:nvPicPr>
          <p:cNvPr id="26631" name="Picture 2" descr="E:\Users\hatsui\Documents\main\new4\projects\XSOIPIX\EDA\ARTecOTJ200901\3DImage\Multivia4-noncross-M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1066800"/>
            <a:ext cx="7643812" cy="573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7" name="Picture 7" descr="E:\Users\hatsui\Documents\main\new4\projects\XSOIPIX\EDA\ARTecOTJ200901\3DImage\Multivia4-noncross-Mod-Hig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1066800"/>
            <a:ext cx="7721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6" name="Picture 6" descr="E:\Users\hatsui\Documents\main\new4\projects\XSOIPIX\EDA\ARTecOTJ200901\3DImage\Multivia4-noncross-Mod-Mi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7553" y="1062038"/>
            <a:ext cx="7721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4" descr="E:\Users\hatsui\Documents\main\new4\projects\XSOIPIX\EDA\ARTecOTJ200901\3DImage\Multivia4-noncross-Mod-Lo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903" y="1066800"/>
            <a:ext cx="7715250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テキスト ボックス 21"/>
          <p:cNvSpPr txBox="1"/>
          <p:nvPr/>
        </p:nvSpPr>
        <p:spPr>
          <a:xfrm>
            <a:off x="7072313" y="3714750"/>
            <a:ext cx="1714529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/>
              <a:t>High Gain</a:t>
            </a:r>
            <a:endParaRPr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643312" y="857250"/>
            <a:ext cx="142875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/>
              <a:t>Mid Gain</a:t>
            </a:r>
            <a:endParaRPr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711575" y="6500834"/>
            <a:ext cx="1574805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/>
              <a:t>Low Gain</a:t>
            </a:r>
            <a:endParaRPr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907219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Layout in 2009-1 chip</a:t>
            </a:r>
            <a:endParaRPr kumimoji="1" lang="ja-JP" altLang="en-US" dirty="0"/>
          </a:p>
        </p:txBody>
      </p:sp>
      <p:pic>
        <p:nvPicPr>
          <p:cNvPr id="1026" name="Picture 2" descr="Z:\photo4\20100831SOI_chip_FY09\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0" t="36900" r="39183" b="36512"/>
          <a:stretch/>
        </p:blipFill>
        <p:spPr bwMode="auto">
          <a:xfrm>
            <a:off x="5042645" y="2416038"/>
            <a:ext cx="3684495" cy="303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12</a:t>
            </a:fld>
            <a:endParaRPr 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836027"/>
            <a:ext cx="3903712" cy="4199059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6228184" y="3501008"/>
            <a:ext cx="864096" cy="864096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六角形 9"/>
          <p:cNvSpPr/>
          <p:nvPr/>
        </p:nvSpPr>
        <p:spPr>
          <a:xfrm>
            <a:off x="1187624" y="2564905"/>
            <a:ext cx="936104" cy="792656"/>
          </a:xfrm>
          <a:prstGeom prst="hexagon">
            <a:avLst/>
          </a:prstGeom>
          <a:solidFill>
            <a:schemeClr val="bg1">
              <a:alpha val="45000"/>
            </a:schemeClr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21571" y="2001141"/>
            <a:ext cx="1132105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Via Array</a:t>
            </a:r>
            <a:endParaRPr kumimoji="1"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63259" y="2952577"/>
            <a:ext cx="2289794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Pixel 85.8 x 85.8 um</a:t>
            </a:r>
            <a:endParaRPr kumimoji="1" lang="ja-JP" altLang="en-US" sz="20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0991" y="332298"/>
            <a:ext cx="1123058" cy="1112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テキスト ボックス 13"/>
          <p:cNvSpPr txBox="1"/>
          <p:nvPr/>
        </p:nvSpPr>
        <p:spPr>
          <a:xfrm>
            <a:off x="6002128" y="1569551"/>
            <a:ext cx="26977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 TEG with 32 x 32 pixels </a:t>
            </a:r>
          </a:p>
          <a:p>
            <a:r>
              <a:rPr kumimoji="1" lang="en-US" altLang="ja-JP" dirty="0" smtClean="0"/>
              <a:t>(5 x 5 mm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559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コンテンツ プレースホルダ 27" descr="マルチビアコンセプト_プレゼン用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000240"/>
            <a:ext cx="4555617" cy="4214842"/>
          </a:xfrm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Pixel Core</a:t>
            </a:r>
            <a:endParaRPr kumimoji="1" lang="ja-JP" altLang="en-US" dirty="0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kumimoji="1" lang="en-US" altLang="ja-JP" sz="1200" smtClean="0">
                <a:solidFill>
                  <a:schemeClr val="tx2"/>
                </a:solidFill>
              </a:rPr>
              <a:pPr algn="l"/>
              <a:t>13</a:t>
            </a:fld>
            <a:endParaRPr kumimoji="1" lang="ja-JP" sz="1200">
              <a:solidFill>
                <a:schemeClr val="tx2"/>
              </a:solidFill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272318"/>
              </p:ext>
            </p:extLst>
          </p:nvPr>
        </p:nvGraphicFramePr>
        <p:xfrm>
          <a:off x="4689207" y="1259204"/>
          <a:ext cx="4500564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5141"/>
                <a:gridCol w="1125141"/>
                <a:gridCol w="1125141"/>
                <a:gridCol w="1125141"/>
              </a:tblGrid>
              <a:tr h="388926">
                <a:tc>
                  <a:txBody>
                    <a:bodyPr/>
                    <a:lstStyle/>
                    <a:p>
                      <a:pPr lvl="0" rtl="0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Gain (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</a:rPr>
                        <a:t>∝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N/</a:t>
                      </a:r>
                      <a:r>
                        <a:rPr lang="en-US" altLang="ja-JP" sz="1800" dirty="0" err="1" smtClean="0">
                          <a:solidFill>
                            <a:schemeClr val="tx1"/>
                          </a:solidFill>
                        </a:rPr>
                        <a:t>Cf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ja-JP" altLang="ja-JP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Via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Relative</a:t>
                      </a:r>
                      <a:r>
                        <a:rPr kumimoji="1" lang="en-US" altLang="ja-JP" baseline="0" dirty="0" smtClean="0"/>
                        <a:t> Gain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High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480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Mid.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直線矢印コネクタ 11"/>
          <p:cNvCxnSpPr>
            <a:stCxn id="10" idx="1"/>
          </p:cNvCxnSpPr>
          <p:nvPr/>
        </p:nvCxnSpPr>
        <p:spPr>
          <a:xfrm flipH="1">
            <a:off x="4071934" y="2272664"/>
            <a:ext cx="617273" cy="4419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>
            <a:off x="3857620" y="2714620"/>
            <a:ext cx="857256" cy="8572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3500430" y="3143248"/>
            <a:ext cx="1214446" cy="1143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441305" y="1571612"/>
            <a:ext cx="227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Charge Amps and S/H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4071934" y="4581128"/>
            <a:ext cx="5072066" cy="193899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>
              <a:buFont typeface="Arial" pitchFamily="34" charset="0"/>
              <a:buChar char="•"/>
              <a:defRPr/>
            </a:pPr>
            <a:r>
              <a:rPr lang="en-US" altLang="ja-JP" sz="24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Most of charge to high-gain amp.</a:t>
            </a:r>
          </a:p>
          <a:p>
            <a:pPr lvl="0" algn="just">
              <a:defRPr/>
            </a:pPr>
            <a:r>
              <a:rPr lang="en-US" altLang="ja-JP" sz="24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	lower </a:t>
            </a:r>
            <a:r>
              <a:rPr lang="en-US" altLang="ja-JP" sz="2400" i="1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kTC</a:t>
            </a:r>
            <a:r>
              <a:rPr lang="en-US" altLang="ja-JP" sz="24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noise</a:t>
            </a:r>
          </a:p>
          <a:p>
            <a:pPr lvl="0" algn="just">
              <a:buFont typeface="Arial" pitchFamily="34" charset="0"/>
              <a:buChar char="•"/>
              <a:defRPr/>
            </a:pPr>
            <a:r>
              <a:rPr lang="en-US" altLang="ja-JP" sz="24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 little to low-gain amp.</a:t>
            </a:r>
          </a:p>
          <a:p>
            <a:pPr lvl="0" algn="just">
              <a:defRPr/>
            </a:pPr>
            <a:r>
              <a:rPr lang="en-US" altLang="ja-JP" sz="24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	Smaller Feedback </a:t>
            </a:r>
            <a:r>
              <a:rPr lang="en-US" altLang="ja-JP" sz="2400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capacitance</a:t>
            </a:r>
          </a:p>
          <a:p>
            <a:pPr lvl="0" algn="just">
              <a:defRPr/>
            </a:pPr>
            <a:r>
              <a:rPr lang="en-US" altLang="ja-JP" sz="24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en-US" altLang="ja-JP" sz="2400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Smaller Pixel Size</a:t>
            </a:r>
            <a:endParaRPr lang="ja-JP" altLang="en-US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0185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14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Signal gain of FY09-1 chip</a:t>
            </a:r>
            <a:br>
              <a:rPr lang="en-US" altLang="ja-JP" dirty="0" smtClean="0"/>
            </a:br>
            <a:r>
              <a:rPr lang="en-US" altLang="ja-JP" sz="2000" i="1" dirty="0" smtClean="0"/>
              <a:t>Experiment with electrical input</a:t>
            </a:r>
            <a:endParaRPr kumimoji="1" lang="ja-JP" altLang="en-US" sz="2000" i="1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918912" cy="460851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  <p:sp>
        <p:nvSpPr>
          <p:cNvPr id="6" name="テキスト ボックス 5"/>
          <p:cNvSpPr txBox="1"/>
          <p:nvPr/>
        </p:nvSpPr>
        <p:spPr>
          <a:xfrm>
            <a:off x="7021493" y="4572364"/>
            <a:ext cx="1390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100 Me-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7716555" y="1628800"/>
            <a:ext cx="0" cy="36724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2771800" y="2708920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high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54936" y="2861320"/>
            <a:ext cx="801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B050"/>
                </a:solidFill>
              </a:rPr>
              <a:t>mid.</a:t>
            </a:r>
            <a:endParaRPr kumimoji="1" lang="ja-JP" altLang="en-US" sz="2800" dirty="0">
              <a:solidFill>
                <a:srgbClr val="00B05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40152" y="2879592"/>
            <a:ext cx="716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accent5"/>
                </a:solidFill>
              </a:rPr>
              <a:t>low</a:t>
            </a:r>
            <a:endParaRPr kumimoji="1" lang="ja-JP" altLang="en-US" sz="2800" dirty="0">
              <a:solidFill>
                <a:schemeClr val="accent5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10667" y="1772816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FZ SOI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8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/>
              <a:t>MVIA with FZ SOI wafer</a:t>
            </a:r>
            <a:br>
              <a:rPr lang="en-US" altLang="ja-JP" sz="3200" dirty="0" smtClean="0"/>
            </a:br>
            <a:r>
              <a:rPr lang="en-US" altLang="ja-JP" sz="1600" dirty="0" smtClean="0"/>
              <a:t>2010-8-10</a:t>
            </a:r>
            <a:r>
              <a:rPr lang="ja-JP" altLang="en-US" sz="1600" dirty="0" smtClean="0"/>
              <a:t>：</a:t>
            </a:r>
            <a:r>
              <a:rPr lang="en-US" altLang="ja-JP" sz="1600" dirty="0" smtClean="0"/>
              <a:t>taken  by </a:t>
            </a:r>
            <a:r>
              <a:rPr lang="en-US" altLang="ja-JP" sz="1600" dirty="0" err="1" smtClean="0"/>
              <a:t>Omodani</a:t>
            </a:r>
            <a:endParaRPr kumimoji="1" lang="ja-JP" altLang="en-US" sz="1600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15</a:t>
            </a:fld>
            <a:endParaRPr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 descr="\\Xfeldaq.harima.riken.jp\share\MVIA_test_Omodani\20100810\test20100810_off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453847" cy="4871463"/>
          </a:xfrm>
          <a:prstGeom prst="rect">
            <a:avLst/>
          </a:prstGeom>
          <a:noFill/>
        </p:spPr>
      </p:pic>
      <p:pic>
        <p:nvPicPr>
          <p:cNvPr id="1027" name="Picture 3" descr="\\Xfeldaq.harima.riken.jp\share\MVIA_test_Omodani\20100810\test20100810_on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3348" y="1556792"/>
            <a:ext cx="4430651" cy="4846092"/>
          </a:xfrm>
          <a:prstGeom prst="rect">
            <a:avLst/>
          </a:prstGeom>
          <a:noFill/>
        </p:spPr>
      </p:pic>
      <p:cxnSp>
        <p:nvCxnSpPr>
          <p:cNvPr id="9" name="直線矢印コネクタ 8"/>
          <p:cNvCxnSpPr/>
          <p:nvPr/>
        </p:nvCxnSpPr>
        <p:spPr>
          <a:xfrm rot="16200000" flipH="1">
            <a:off x="5076056" y="1916832"/>
            <a:ext cx="1872208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5580112" y="908720"/>
            <a:ext cx="346235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Single Photon of Mo</a:t>
            </a:r>
            <a:r>
              <a:rPr lang="ja-JP" altLang="en-US" dirty="0" smtClean="0"/>
              <a:t> </a:t>
            </a:r>
            <a:r>
              <a:rPr lang="en-US" altLang="ja-JP" dirty="0" smtClean="0"/>
              <a:t>K (18-19 </a:t>
            </a:r>
            <a:r>
              <a:rPr lang="en-US" altLang="ja-JP" dirty="0" err="1" smtClean="0"/>
              <a:t>keV</a:t>
            </a:r>
            <a:r>
              <a:rPr lang="en-US" altLang="ja-JP" dirty="0" smtClean="0"/>
              <a:t>)</a:t>
            </a:r>
          </a:p>
        </p:txBody>
      </p:sp>
      <p:cxnSp>
        <p:nvCxnSpPr>
          <p:cNvPr id="12" name="直線矢印コネクタ 11"/>
          <p:cNvCxnSpPr/>
          <p:nvPr/>
        </p:nvCxnSpPr>
        <p:spPr>
          <a:xfrm rot="5400000" flipH="1" flipV="1">
            <a:off x="1835696" y="1916832"/>
            <a:ext cx="144016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619672" y="908720"/>
            <a:ext cx="143936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Leak Current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99592" y="3573016"/>
            <a:ext cx="2151551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Hor. 	20 </a:t>
            </a:r>
            <a:r>
              <a:rPr lang="en-US" altLang="ja-JP" dirty="0" err="1" smtClean="0"/>
              <a:t>usec</a:t>
            </a:r>
            <a:r>
              <a:rPr lang="en-US" altLang="ja-JP" dirty="0" smtClean="0"/>
              <a:t>/div</a:t>
            </a:r>
          </a:p>
          <a:p>
            <a:r>
              <a:rPr lang="en-US" altLang="ja-JP" dirty="0" smtClean="0"/>
              <a:t>Vert. 	20 mV/div</a:t>
            </a: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213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1082181" y="4719143"/>
            <a:ext cx="681507" cy="4503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Depletion Depth Measurement</a:t>
            </a:r>
            <a:br>
              <a:rPr lang="en-US" altLang="ja-JP" dirty="0" smtClean="0"/>
            </a:br>
            <a:r>
              <a:rPr lang="en-US" altLang="ja-JP" i="1" dirty="0" smtClean="0"/>
              <a:t>preliminary bias 23 V for FZ SOI</a:t>
            </a:r>
            <a:endParaRPr kumimoji="1" lang="ja-JP" altLang="en-US" i="1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16</a:t>
            </a:fld>
            <a:endParaRPr 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  <p:grpSp>
        <p:nvGrpSpPr>
          <p:cNvPr id="12" name="グループ化 11"/>
          <p:cNvGrpSpPr/>
          <p:nvPr/>
        </p:nvGrpSpPr>
        <p:grpSpPr>
          <a:xfrm>
            <a:off x="3139016" y="969965"/>
            <a:ext cx="3347355" cy="2448272"/>
            <a:chOff x="181412" y="1772814"/>
            <a:chExt cx="3347355" cy="2448272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1412" y="1772814"/>
              <a:ext cx="3347355" cy="2448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テキスト ボックス 7"/>
            <p:cNvSpPr txBox="1"/>
            <p:nvPr/>
          </p:nvSpPr>
          <p:spPr>
            <a:xfrm rot="16200000">
              <a:off x="-316769" y="2775051"/>
              <a:ext cx="1273362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chemeClr val="bg1"/>
                  </a:solidFill>
                </a:rPr>
                <a:t>photons/pixel/sec</a:t>
              </a:r>
              <a:endParaRPr kumimoji="1" lang="ja-JP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362347" y="1990937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Mo Kα 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537458" y="908720"/>
            <a:ext cx="2540759" cy="2471870"/>
            <a:chOff x="6521735" y="3140968"/>
            <a:chExt cx="2540759" cy="247187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14222" y="3140968"/>
              <a:ext cx="2448272" cy="2471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テキスト ボックス 10"/>
            <p:cNvSpPr txBox="1"/>
            <p:nvPr/>
          </p:nvSpPr>
          <p:spPr>
            <a:xfrm rot="16200000">
              <a:off x="6288659" y="4086879"/>
              <a:ext cx="743152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chemeClr val="bg1"/>
                  </a:solidFill>
                </a:rPr>
                <a:t>   Q.E.    </a:t>
              </a:r>
              <a:endParaRPr kumimoji="1" lang="ja-JP" alt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2" y="969965"/>
            <a:ext cx="304486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右矢印 17"/>
          <p:cNvSpPr/>
          <p:nvPr/>
        </p:nvSpPr>
        <p:spPr>
          <a:xfrm rot="9000000" flipV="1">
            <a:off x="5373857" y="3975704"/>
            <a:ext cx="2419227" cy="144693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右矢印 20"/>
          <p:cNvSpPr/>
          <p:nvPr/>
        </p:nvSpPr>
        <p:spPr>
          <a:xfrm rot="7119742" flipV="1">
            <a:off x="3233296" y="3962465"/>
            <a:ext cx="1421468" cy="179820"/>
          </a:xfrm>
          <a:prstGeom prst="rightArrow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右矢印 23"/>
          <p:cNvSpPr/>
          <p:nvPr/>
        </p:nvSpPr>
        <p:spPr>
          <a:xfrm rot="4500000" flipV="1">
            <a:off x="1688668" y="4011679"/>
            <a:ext cx="1125007" cy="180157"/>
          </a:xfrm>
          <a:prstGeom prst="rightArrow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27173" y="3722088"/>
            <a:ext cx="23593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0.88 </a:t>
            </a:r>
            <a:r>
              <a:rPr kumimoji="1" lang="en-US" altLang="ja-JP" dirty="0" err="1" smtClean="0"/>
              <a:t>uV</a:t>
            </a:r>
            <a:r>
              <a:rPr kumimoji="1" lang="en-US" altLang="ja-JP" dirty="0" smtClean="0"/>
              <a:t>/e- for high gain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052860" y="3793028"/>
            <a:ext cx="13095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Henke table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416016" y="3752877"/>
            <a:ext cx="207922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 Kα 60 %</a:t>
            </a:r>
            <a:endParaRPr lang="en-US" altLang="ja-JP" dirty="0"/>
          </a:p>
          <a:p>
            <a:r>
              <a:rPr kumimoji="1" lang="en-US" altLang="ja-JP" dirty="0" err="1" smtClean="0"/>
              <a:t>E</a:t>
            </a:r>
            <a:r>
              <a:rPr kumimoji="1" lang="en-US" altLang="ja-JP" baseline="-25000" dirty="0" err="1" smtClean="0"/>
              <a:t>ph,effective</a:t>
            </a:r>
            <a:r>
              <a:rPr lang="en-US" altLang="ja-JP" dirty="0" smtClean="0"/>
              <a:t> = 15.3 </a:t>
            </a:r>
            <a:r>
              <a:rPr lang="en-US" altLang="ja-JP" dirty="0" err="1" smtClean="0"/>
              <a:t>keV</a:t>
            </a:r>
            <a:endParaRPr kumimoji="1" lang="en-US" altLang="ja-JP" baseline="-25000" dirty="0" smtClean="0"/>
          </a:p>
        </p:txBody>
      </p:sp>
      <p:sp>
        <p:nvSpPr>
          <p:cNvPr id="32" name="正方形/長方形 31"/>
          <p:cNvSpPr/>
          <p:nvPr/>
        </p:nvSpPr>
        <p:spPr>
          <a:xfrm>
            <a:off x="2051720" y="4716436"/>
            <a:ext cx="681507" cy="450380"/>
          </a:xfrm>
          <a:prstGeom prst="rect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3104329" y="4716436"/>
            <a:ext cx="1112276" cy="450380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4256554" y="4719143"/>
            <a:ext cx="2557903" cy="450380"/>
          </a:xfrm>
          <a:prstGeom prst="rect">
            <a:avLst/>
          </a:prstGeom>
          <a:solidFill>
            <a:srgbClr val="C9FFFC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右矢印 34"/>
          <p:cNvSpPr/>
          <p:nvPr/>
        </p:nvSpPr>
        <p:spPr>
          <a:xfrm rot="4500000" flipV="1">
            <a:off x="1107680" y="4518937"/>
            <a:ext cx="289230" cy="163301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9765" y="4252448"/>
            <a:ext cx="133882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83 mV/</a:t>
            </a:r>
            <a:r>
              <a:rPr lang="en-US" altLang="ja-JP" dirty="0" err="1" smtClean="0"/>
              <a:t>msec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323528" y="4436941"/>
                <a:ext cx="8572478" cy="1061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pt-BR" altLang="ja-JP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𝑜𝑏𝑠</m:t>
                          </m:r>
                        </m:sub>
                      </m:sSub>
                      <m:r>
                        <a:rPr kumimoji="1" lang="ja-JP" altLang="en-US" sz="2400" b="0" i="1" smtClean="0">
                          <a:latin typeface="Cambria Math"/>
                        </a:rPr>
                        <m:t>≒</m:t>
                      </m:r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𝑑𝑒𝑡</m:t>
                          </m:r>
                        </m:sub>
                      </m:sSub>
                      <m:r>
                        <a:rPr kumimoji="1" lang="en-US" altLang="ja-JP" sz="2400" b="0" i="1" smtClean="0">
                          <a:latin typeface="Cambria Math"/>
                        </a:rPr>
                        <m:t>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kumimoji="1" lang="ja-JP" altLang="en-US" sz="2400" b="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pt-BR" altLang="ja-JP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4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pt-BR" altLang="ja-JP" sz="2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400" i="1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ja-JP" sz="2400" i="1">
                                      <a:latin typeface="Cambria Math"/>
                                    </a:rPr>
                                    <m:t>𝑝h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ja-JP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altLang="ja-JP" sz="2400" i="1">
                              <a:latin typeface="Cambria Math"/>
                            </a:rPr>
                            <m:t>𝑄𝐸</m:t>
                          </m:r>
                          <m:d>
                            <m:dPr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400" i="1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ja-JP" sz="2400" i="1">
                                      <a:latin typeface="Cambria Math"/>
                                    </a:rPr>
                                    <m:t>𝑝h</m:t>
                                  </m:r>
                                </m:sub>
                              </m:sSub>
                              <m:r>
                                <a:rPr lang="en-US" altLang="ja-JP" sz="2400" b="0" i="1" smtClean="0">
                                  <a:latin typeface="Cambria Math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altLang="ja-JP" sz="2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400" b="0" i="1" smtClean="0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2400" i="1">
                                      <a:latin typeface="Cambria Math"/>
                                    </a:rPr>
                                    <m:t>𝑑𝑒𝑝𝑙𝑒</m:t>
                                  </m:r>
                                  <m:r>
                                    <a:rPr lang="en-US" altLang="ja-JP" sz="2400" b="0" i="1" smtClean="0">
                                      <a:latin typeface="Cambria Math"/>
                                    </a:rPr>
                                    <m:t>𝑡𝑖𝑜𝑛</m:t>
                                  </m:r>
                                </m:sub>
                              </m:sSub>
                            </m:e>
                          </m:d>
                          <m:f>
                            <m:fPr>
                              <m:ctrlPr>
                                <a:rPr lang="en-US" altLang="ja-JP" sz="24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400" i="1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ja-JP" sz="2400" i="1">
                                      <a:latin typeface="Cambria Math"/>
                                    </a:rPr>
                                    <m:t>𝑝h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altLang="ja-JP" sz="2400" b="0" i="1" smtClean="0">
                                  <a:latin typeface="Cambria Math"/>
                                </a:rPr>
                                <m:t>𝑊</m:t>
                              </m:r>
                            </m:den>
                          </m:f>
                        </m:e>
                      </m:nary>
                      <m:r>
                        <a:rPr kumimoji="1" lang="en-US" altLang="ja-JP" sz="2400" b="0" i="1" smtClean="0">
                          <a:latin typeface="Cambria Math"/>
                        </a:rPr>
                        <m:t>𝑑</m:t>
                      </m:r>
                      <m:sSub>
                        <m:sSubPr>
                          <m:ctrlPr>
                            <a:rPr lang="en-US" altLang="ja-JP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altLang="ja-JP" sz="2400" i="1">
                              <a:latin typeface="Cambria Math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436941"/>
                <a:ext cx="8572478" cy="10610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テキスト ボックス 14"/>
          <p:cNvSpPr txBox="1"/>
          <p:nvPr/>
        </p:nvSpPr>
        <p:spPr>
          <a:xfrm>
            <a:off x="3944030" y="5394941"/>
            <a:ext cx="3245504" cy="954107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Theory for 260 um</a:t>
            </a:r>
          </a:p>
          <a:p>
            <a:r>
              <a:rPr lang="en-US" altLang="ja-JP" sz="2800" dirty="0" smtClean="0"/>
              <a:t>	</a:t>
            </a:r>
            <a:r>
              <a:rPr lang="en-US" altLang="ja-JP" sz="2800" dirty="0" err="1" smtClean="0"/>
              <a:t>QE</a:t>
            </a:r>
            <a:r>
              <a:rPr lang="en-US" altLang="ja-JP" sz="2800" baseline="-25000" dirty="0" err="1" smtClean="0"/>
              <a:t>theory</a:t>
            </a:r>
            <a:r>
              <a:rPr lang="en-US" altLang="ja-JP" sz="2800" dirty="0" smtClean="0"/>
              <a:t> </a:t>
            </a:r>
            <a:r>
              <a:rPr lang="en-US" altLang="ja-JP" sz="2800" dirty="0"/>
              <a:t>= </a:t>
            </a:r>
            <a:r>
              <a:rPr lang="en-US" altLang="ja-JP" sz="2800" dirty="0" smtClean="0"/>
              <a:t>37%</a:t>
            </a:r>
            <a:endParaRPr kumimoji="1" lang="ja-JP" altLang="en-US" sz="28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97938" y="5405748"/>
            <a:ext cx="3305713" cy="954107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Experiment</a:t>
            </a:r>
          </a:p>
          <a:p>
            <a:r>
              <a:rPr lang="en-US" altLang="ja-JP" sz="2800" dirty="0"/>
              <a:t>	</a:t>
            </a:r>
            <a:r>
              <a:rPr lang="en-US" altLang="ja-JP" sz="2800" dirty="0" err="1" smtClean="0"/>
              <a:t>QE</a:t>
            </a:r>
            <a:r>
              <a:rPr lang="en-US" altLang="ja-JP" sz="2800" baseline="-25000" dirty="0" err="1" smtClean="0"/>
              <a:t>exp</a:t>
            </a:r>
            <a:r>
              <a:rPr lang="en-US" altLang="ja-JP" sz="2800" dirty="0" smtClean="0"/>
              <a:t> = 38.4 %</a:t>
            </a:r>
          </a:p>
        </p:txBody>
      </p:sp>
    </p:spTree>
    <p:extLst>
      <p:ext uri="{BB962C8B-B14F-4D97-AF65-F5344CB8AC3E}">
        <p14:creationId xmlns:p14="http://schemas.microsoft.com/office/powerpoint/2010/main" val="183378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TW" smtClean="0"/>
              <a:t>PIXEL2010</a:t>
            </a:r>
            <a:endParaRPr 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72AC53DF-4216-466D-99A7-94400E6C2A25}" type="slidenum">
              <a:rPr kumimoji="1" lang="en-US" altLang="ja-JP" sz="1200" smtClean="0">
                <a:solidFill>
                  <a:schemeClr val="tx2"/>
                </a:solidFill>
              </a:rPr>
              <a:pPr algn="l"/>
              <a:t>17</a:t>
            </a:fld>
            <a:endParaRPr kumimoji="1" lang="ja-JP" sz="1200">
              <a:solidFill>
                <a:schemeClr val="tx2"/>
              </a:solidFill>
            </a:endParaRP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kumimoji="1" lang="en-US" altLang="ja-JP" dirty="0" smtClean="0"/>
              <a:t>Thicker Depletion solve both the issues</a:t>
            </a:r>
            <a:endParaRPr kumimoji="1" lang="ja-JP" altLang="en-US" dirty="0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lvl="0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ja-JP" sz="3200" dirty="0" smtClean="0"/>
              <a:t>Annual </a:t>
            </a:r>
            <a:r>
              <a:rPr lang="en-US" altLang="ja-JP" sz="3200" dirty="0" err="1" smtClean="0"/>
              <a:t>Fluence</a:t>
            </a:r>
            <a:r>
              <a:rPr lang="en-US" altLang="ja-JP" sz="3200" dirty="0" smtClean="0"/>
              <a:t> 30 </a:t>
            </a:r>
            <a:r>
              <a:rPr lang="en-US" altLang="ja-JP" sz="3200" dirty="0" err="1" smtClean="0"/>
              <a:t>Mrad</a:t>
            </a:r>
            <a:r>
              <a:rPr lang="ja-JP" altLang="en-US" sz="3200" dirty="0" smtClean="0"/>
              <a:t> </a:t>
            </a:r>
            <a:endParaRPr lang="en-US" altLang="ja-JP" sz="3200" dirty="0" smtClean="0"/>
          </a:p>
          <a:p>
            <a:pPr lvl="1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ja-JP" sz="2800" dirty="0" smtClean="0"/>
              <a:t>Active Layer radiation hardness: 150 </a:t>
            </a:r>
            <a:r>
              <a:rPr lang="en-US" altLang="ja-JP" sz="2800" dirty="0" err="1" smtClean="0"/>
              <a:t>krad</a:t>
            </a:r>
            <a:endParaRPr lang="en-US" altLang="ja-JP" sz="2800" dirty="0" smtClean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Radiation Damage and Q.E.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14282" y="4525492"/>
            <a:ext cx="3286148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Photodiode (depletion)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214282" y="4025426"/>
            <a:ext cx="3286148" cy="35719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Active Layer (</a:t>
            </a:r>
            <a:r>
              <a:rPr lang="en-US" altLang="ja-JP" dirty="0" err="1" smtClean="0"/>
              <a:t>transister</a:t>
            </a:r>
            <a:r>
              <a:rPr lang="en-US" altLang="ja-JP" dirty="0" smtClean="0"/>
              <a:t> etc.)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214282" y="4382616"/>
            <a:ext cx="3286148" cy="1428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下矢印 9"/>
          <p:cNvSpPr/>
          <p:nvPr/>
        </p:nvSpPr>
        <p:spPr>
          <a:xfrm>
            <a:off x="1643042" y="3311046"/>
            <a:ext cx="285752" cy="57150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00232" y="3453922"/>
            <a:ext cx="187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Front-illumination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71670" y="6025690"/>
            <a:ext cx="181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Back-illumination</a:t>
            </a:r>
            <a:endParaRPr kumimoji="1" lang="ja-JP" altLang="en-US" dirty="0"/>
          </a:p>
        </p:txBody>
      </p:sp>
      <p:sp>
        <p:nvSpPr>
          <p:cNvPr id="13" name="下矢印 12"/>
          <p:cNvSpPr/>
          <p:nvPr/>
        </p:nvSpPr>
        <p:spPr>
          <a:xfrm rot="10800000">
            <a:off x="1714480" y="5954252"/>
            <a:ext cx="285752" cy="57150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左右矢印 13"/>
          <p:cNvSpPr/>
          <p:nvPr/>
        </p:nvSpPr>
        <p:spPr>
          <a:xfrm rot="16200000">
            <a:off x="3143240" y="5096996"/>
            <a:ext cx="1214446" cy="714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86182" y="4882682"/>
            <a:ext cx="1735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Depletion Depth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612560" y="1785926"/>
            <a:ext cx="2757486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レントゲン</a:t>
            </a:r>
            <a:r>
              <a:rPr kumimoji="1" lang="en-US" altLang="ja-JP" sz="1600" dirty="0" smtClean="0"/>
              <a:t>1000</a:t>
            </a:r>
            <a:r>
              <a:rPr kumimoji="1" lang="ja-JP" altLang="en-US" sz="1600" dirty="0" smtClean="0"/>
              <a:t>万</a:t>
            </a:r>
            <a:r>
              <a:rPr lang="ja-JP" altLang="en-US" sz="1600" dirty="0" smtClean="0"/>
              <a:t>～</a:t>
            </a:r>
            <a:r>
              <a:rPr lang="en-US" altLang="ja-JP" sz="1600" dirty="0" smtClean="0"/>
              <a:t>1</a:t>
            </a:r>
            <a:r>
              <a:rPr lang="ja-JP" altLang="en-US" sz="1600" dirty="0" smtClean="0"/>
              <a:t>億回分</a:t>
            </a:r>
            <a:endParaRPr kumimoji="1" lang="ja-JP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4355976" y="3453922"/>
                <a:ext cx="4596771" cy="1370760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 smtClean="0"/>
                  <a:t>Experiment</a:t>
                </a:r>
              </a:p>
              <a:p>
                <a:r>
                  <a:rPr lang="en-US" altLang="ja-JP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</a:rPr>
                          <m:t>𝑑𝑒𝑝𝑙𝑒𝑡𝑖𝑜𝑛</m:t>
                        </m:r>
                      </m:sub>
                    </m:sSub>
                  </m:oMath>
                </a14:m>
                <a:r>
                  <a:rPr lang="en-US" altLang="ja-JP" sz="2000" dirty="0" smtClean="0"/>
                  <a:t> = 260 um @ bias 23 V</a:t>
                </a:r>
              </a:p>
              <a:p>
                <a:r>
                  <a:rPr lang="en-US" altLang="ja-JP" sz="2000" dirty="0" smtClean="0"/>
                  <a:t>Taget</a:t>
                </a:r>
              </a:p>
              <a:p>
                <a:r>
                  <a:rPr lang="en-US" altLang="ja-JP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</a:rPr>
                          <m:t>𝑑𝑒𝑝𝑙𝑒𝑡𝑖𝑜𝑛</m:t>
                        </m:r>
                      </m:sub>
                    </m:sSub>
                  </m:oMath>
                </a14:m>
                <a:r>
                  <a:rPr lang="en-US" altLang="ja-JP" sz="2000" dirty="0"/>
                  <a:t> = </a:t>
                </a:r>
                <a:r>
                  <a:rPr lang="en-US" altLang="ja-JP" sz="2000" dirty="0" smtClean="0"/>
                  <a:t>500 um </a:t>
                </a:r>
                <a:r>
                  <a:rPr lang="en-US" altLang="ja-JP" sz="2000" dirty="0"/>
                  <a:t>@ bias </a:t>
                </a:r>
                <a:r>
                  <a:rPr lang="en-US" altLang="ja-JP" sz="2000" dirty="0" smtClean="0"/>
                  <a:t>85 V</a:t>
                </a:r>
                <a:endParaRPr lang="en-US" altLang="ja-JP" sz="2000" dirty="0"/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3453922"/>
                <a:ext cx="4596771" cy="1370760"/>
              </a:xfrm>
              <a:prstGeom prst="rect">
                <a:avLst/>
              </a:prstGeom>
              <a:blipFill rotWithShape="1">
                <a:blip r:embed="rId3"/>
                <a:stretch>
                  <a:fillRect l="-1053" t="-870" b="-4348"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日付プレースホルダー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9626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/>
          <a:srcRect r="8914"/>
          <a:stretch>
            <a:fillRect/>
          </a:stretch>
        </p:blipFill>
        <p:spPr bwMode="auto">
          <a:xfrm>
            <a:off x="142844" y="2143116"/>
            <a:ext cx="2942572" cy="42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タイトル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sz="2400" dirty="0" smtClean="0"/>
                  <a:t>Q.E. and Radiation Hardness  vs. </a:t>
                </a:r>
                <a:br>
                  <a:rPr kumimoji="1" lang="en-US" altLang="ja-JP" sz="2400" dirty="0" smtClean="0"/>
                </a:br>
                <a:r>
                  <a:rPr kumimoji="1" lang="en-US" altLang="ja-JP" sz="2400" dirty="0" smtClean="0"/>
                  <a:t>Depletion Depth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𝑑𝑒𝑝𝑙𝑒𝑡𝑖𝑜𝑛</m:t>
                        </m:r>
                      </m:sub>
                    </m:sSub>
                  </m:oMath>
                </a14:m>
                <a:r>
                  <a:rPr kumimoji="1" lang="en-US" altLang="ja-JP" sz="2400" dirty="0" smtClean="0"/>
                  <a:t>), and Photon </a:t>
                </a:r>
                <a:r>
                  <a:rPr lang="en-US" altLang="ja-JP" sz="2400" dirty="0" smtClean="0"/>
                  <a:t>E</a:t>
                </a:r>
                <a:r>
                  <a:rPr kumimoji="1" lang="en-US" altLang="ja-JP" sz="2400" dirty="0" smtClean="0"/>
                  <a:t>nergy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4" name="タイトル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t="-2667" b="-1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フッター プレースホル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TW" smtClean="0"/>
              <a:t>PIXEL2010</a:t>
            </a:r>
            <a:endParaRPr 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72AC53DF-4216-466D-99A7-94400E6C2A25}" type="slidenum">
              <a:rPr kumimoji="1" lang="en-US" altLang="ja-JP" sz="1200" smtClean="0">
                <a:solidFill>
                  <a:schemeClr val="tx2"/>
                </a:solidFill>
              </a:rPr>
              <a:pPr algn="l"/>
              <a:t>18</a:t>
            </a:fld>
            <a:endParaRPr kumimoji="1" lang="ja-JP" sz="120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プレースホルダ 20"/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3286116" y="1142984"/>
                <a:ext cx="3518132" cy="571504"/>
              </a:xfr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ja-JP" sz="2800" i="1">
                            <a:latin typeface="Cambria Math"/>
                          </a:rPr>
                          <m:t>𝑑𝑒𝑝𝑙𝑒𝑡𝑖𝑜𝑛</m:t>
                        </m:r>
                      </m:sub>
                    </m:sSub>
                  </m:oMath>
                </a14:m>
                <a:r>
                  <a:rPr lang="en-US" altLang="ja-JP" sz="2400" dirty="0" smtClean="0"/>
                  <a:t> </a:t>
                </a:r>
                <a:r>
                  <a:rPr lang="ja-JP" altLang="en-US" sz="2400" dirty="0" smtClean="0"/>
                  <a:t>∝√</a:t>
                </a:r>
                <a:r>
                  <a:rPr lang="en-US" altLang="ja-JP" sz="2400" dirty="0" smtClean="0"/>
                  <a:t>(V/N)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21" name="テキスト プレースホルダ 2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3286116" y="1142984"/>
                <a:ext cx="3518132" cy="571504"/>
              </a:xfr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 r="8914"/>
          <a:stretch>
            <a:fillRect/>
          </a:stretch>
        </p:blipFill>
        <p:spPr bwMode="auto">
          <a:xfrm>
            <a:off x="3143240" y="2143116"/>
            <a:ext cx="2942572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print"/>
          <a:srcRect r="10074"/>
          <a:stretch>
            <a:fillRect/>
          </a:stretch>
        </p:blipFill>
        <p:spPr bwMode="auto">
          <a:xfrm>
            <a:off x="6143636" y="2143116"/>
            <a:ext cx="2892281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円/楕円 15"/>
          <p:cNvSpPr/>
          <p:nvPr/>
        </p:nvSpPr>
        <p:spPr>
          <a:xfrm>
            <a:off x="7929586" y="3643314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572396" y="1571612"/>
            <a:ext cx="1464375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Phase I target</a:t>
            </a:r>
            <a:endParaRPr kumimoji="1" lang="ja-JP" altLang="en-US" dirty="0"/>
          </a:p>
        </p:txBody>
      </p:sp>
      <p:sp>
        <p:nvSpPr>
          <p:cNvPr id="18" name="下矢印 17"/>
          <p:cNvSpPr/>
          <p:nvPr/>
        </p:nvSpPr>
        <p:spPr>
          <a:xfrm>
            <a:off x="8429652" y="1928802"/>
            <a:ext cx="71438" cy="1643074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右矢印 21"/>
          <p:cNvSpPr/>
          <p:nvPr/>
        </p:nvSpPr>
        <p:spPr>
          <a:xfrm rot="3600000">
            <a:off x="1432574" y="1864713"/>
            <a:ext cx="1063876" cy="128177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右矢印 22"/>
          <p:cNvSpPr/>
          <p:nvPr/>
        </p:nvSpPr>
        <p:spPr>
          <a:xfrm rot="3600000">
            <a:off x="725842" y="1922906"/>
            <a:ext cx="1037728" cy="13074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357290" y="1285860"/>
            <a:ext cx="102880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FZ wafer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8277" y="1285860"/>
            <a:ext cx="108331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CZ wafer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862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SYSTEM Development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Phase I:	Single module detector</a:t>
            </a:r>
          </a:p>
          <a:p>
            <a:r>
              <a:rPr lang="en-US" altLang="ja-JP" dirty="0"/>
              <a:t>	</a:t>
            </a:r>
            <a:r>
              <a:rPr lang="en-US" altLang="ja-JP" dirty="0" smtClean="0"/>
              <a:t>		</a:t>
            </a:r>
            <a:r>
              <a:rPr kumimoji="1" lang="en-US" altLang="ja-JP" dirty="0" smtClean="0"/>
              <a:t>2010.4-2011.3</a:t>
            </a:r>
          </a:p>
          <a:p>
            <a:r>
              <a:rPr lang="en-US" altLang="ja-JP" dirty="0" smtClean="0"/>
              <a:t>Phase II:	Tiled Detector</a:t>
            </a:r>
          </a:p>
          <a:p>
            <a:r>
              <a:rPr lang="en-US" altLang="ja-JP" dirty="0"/>
              <a:t>	</a:t>
            </a:r>
            <a:r>
              <a:rPr lang="en-US" altLang="ja-JP" dirty="0" smtClean="0"/>
              <a:t>		2011.4-2012.3</a:t>
            </a:r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PIXEL2010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1F2F228-02D9-479E-8919-82DD142E21DF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15099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2</a:t>
            </a:fld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smtClean="0"/>
              <a:t>X-ray Free Electron Laser Project at SPring-8</a:t>
            </a:r>
          </a:p>
          <a:p>
            <a:pPr lvl="1"/>
            <a:r>
              <a:rPr kumimoji="1" lang="en-US" altLang="ja-JP" dirty="0" smtClean="0"/>
              <a:t>Detector Requirements</a:t>
            </a:r>
          </a:p>
          <a:p>
            <a:r>
              <a:rPr lang="en-US" altLang="ja-JP" dirty="0" smtClean="0"/>
              <a:t>Multi-via Pixel Concept</a:t>
            </a:r>
          </a:p>
          <a:p>
            <a:r>
              <a:rPr lang="en-US" altLang="ja-JP" dirty="0" smtClean="0"/>
              <a:t>Experimental Results</a:t>
            </a:r>
          </a:p>
          <a:p>
            <a:pPr lvl="1"/>
            <a:r>
              <a:rPr lang="en-US" altLang="ja-JP" dirty="0" smtClean="0"/>
              <a:t>Gain</a:t>
            </a:r>
          </a:p>
          <a:p>
            <a:pPr lvl="1"/>
            <a:r>
              <a:rPr lang="en-US" altLang="ja-JP" dirty="0" smtClean="0"/>
              <a:t>Depletion depth</a:t>
            </a:r>
          </a:p>
          <a:p>
            <a:pPr lvl="1"/>
            <a:r>
              <a:rPr lang="en-US" altLang="ja-JP" dirty="0" smtClean="0"/>
              <a:t>Radiation hardness</a:t>
            </a:r>
          </a:p>
          <a:p>
            <a:r>
              <a:rPr lang="en-US" altLang="ja-JP" dirty="0" smtClean="0"/>
              <a:t>System Development</a:t>
            </a:r>
          </a:p>
          <a:p>
            <a:endParaRPr lang="en-US" altLang="ja-JP" dirty="0" smtClean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9079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50 x 50 um Dual Gain MVIA pixel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20</a:t>
            </a:fld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381765"/>
              </p:ext>
            </p:extLst>
          </p:nvPr>
        </p:nvGraphicFramePr>
        <p:xfrm>
          <a:off x="539552" y="980729"/>
          <a:ext cx="8311856" cy="2162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331705"/>
                <a:gridCol w="4684007"/>
              </a:tblGrid>
              <a:tr h="275325">
                <a:tc rowSpan="5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Pixel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 smtClean="0"/>
                        <a:t>Shape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50 </a:t>
                      </a:r>
                      <a:r>
                        <a:rPr kumimoji="1" lang="en-US" altLang="ja-JP" sz="2000" dirty="0" err="1" smtClean="0"/>
                        <a:t>μm</a:t>
                      </a:r>
                      <a:r>
                        <a:rPr kumimoji="1" lang="en-US" altLang="ja-JP" sz="2000" dirty="0" smtClean="0"/>
                        <a:t> square</a:t>
                      </a:r>
                      <a:endParaRPr kumimoji="1" lang="ja-JP" altLang="en-US" sz="2000" dirty="0"/>
                    </a:p>
                  </a:txBody>
                  <a:tcPr anchor="ctr"/>
                </a:tc>
              </a:tr>
              <a:tr h="27532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 smtClean="0"/>
                        <a:t>Type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 gain Multi-via</a:t>
                      </a:r>
                      <a:r>
                        <a:rPr kumimoji="1" lang="en-US" altLang="ja-JP" sz="2000" baseline="0" dirty="0" smtClean="0"/>
                        <a:t> pixel</a:t>
                      </a:r>
                      <a:endParaRPr kumimoji="1" lang="ja-JP" altLang="en-US" sz="2000" dirty="0"/>
                    </a:p>
                  </a:txBody>
                  <a:tcPr anchor="ctr"/>
                </a:tc>
              </a:tr>
              <a:tr h="487113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Noise 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100  e-   (0.061 eq.</a:t>
                      </a:r>
                      <a:r>
                        <a:rPr kumimoji="1" lang="en-US" altLang="ja-JP" sz="2000" baseline="0" dirty="0" smtClean="0"/>
                        <a:t> </a:t>
                      </a:r>
                      <a:r>
                        <a:rPr kumimoji="1" lang="en-US" altLang="ja-JP" sz="2000" dirty="0" smtClean="0"/>
                        <a:t>photon@6</a:t>
                      </a:r>
                      <a:r>
                        <a:rPr kumimoji="1" lang="en-US" altLang="ja-JP" sz="2000" baseline="0" dirty="0" smtClean="0"/>
                        <a:t> </a:t>
                      </a:r>
                      <a:r>
                        <a:rPr kumimoji="1" lang="en-US" altLang="ja-JP" sz="2000" baseline="0" dirty="0" err="1" smtClean="0"/>
                        <a:t>keV</a:t>
                      </a:r>
                      <a:r>
                        <a:rPr kumimoji="1" lang="en-US" altLang="ja-JP" sz="2000" baseline="0" dirty="0" smtClean="0"/>
                        <a:t>)</a:t>
                      </a:r>
                      <a:endParaRPr kumimoji="1" lang="ja-JP" altLang="en-US" sz="2000" dirty="0"/>
                    </a:p>
                  </a:txBody>
                  <a:tcPr anchor="ctr"/>
                </a:tc>
              </a:tr>
              <a:tr h="487113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Full Well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50 Me- (30 000 eq. photons@6 </a:t>
                      </a:r>
                      <a:r>
                        <a:rPr kumimoji="1" lang="en-US" altLang="ja-JP" sz="2000" dirty="0" err="1" smtClean="0"/>
                        <a:t>keV</a:t>
                      </a:r>
                      <a:r>
                        <a:rPr kumimoji="1" lang="en-US" altLang="ja-JP" sz="2000" dirty="0" smtClean="0"/>
                        <a:t>)</a:t>
                      </a:r>
                      <a:endParaRPr kumimoji="1" lang="ja-JP" altLang="en-US" sz="2000" dirty="0"/>
                    </a:p>
                  </a:txBody>
                  <a:tcPr anchor="ctr"/>
                </a:tc>
              </a:tr>
              <a:tr h="27532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Depletion</a:t>
                      </a:r>
                      <a:r>
                        <a:rPr kumimoji="1" lang="en-US" altLang="ja-JP" sz="2000" baseline="0" dirty="0" smtClean="0"/>
                        <a:t> Depth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&gt; 500 </a:t>
                      </a:r>
                      <a:r>
                        <a:rPr kumimoji="1" lang="en-US" altLang="ja-JP" sz="2000" dirty="0" err="1" smtClean="0"/>
                        <a:t>μm</a:t>
                      </a:r>
                      <a:r>
                        <a:rPr kumimoji="1" lang="en-US" altLang="ja-JP" sz="2000" dirty="0" smtClean="0"/>
                        <a:t> </a:t>
                      </a:r>
                      <a:endParaRPr kumimoji="1" lang="ja-JP" alt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60158" t="34810" r="3039" b="7019"/>
          <a:stretch/>
        </p:blipFill>
        <p:spPr bwMode="auto">
          <a:xfrm>
            <a:off x="1403648" y="3429000"/>
            <a:ext cx="2808312" cy="282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32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11" y="3529018"/>
            <a:ext cx="1257300" cy="1514475"/>
          </a:xfrm>
        </p:spPr>
      </p:pic>
      <p:sp>
        <p:nvSpPr>
          <p:cNvPr id="23" name="角丸四角形 22"/>
          <p:cNvSpPr/>
          <p:nvPr/>
        </p:nvSpPr>
        <p:spPr>
          <a:xfrm>
            <a:off x="139150" y="2924944"/>
            <a:ext cx="2575462" cy="221856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MVIA Detector (Dual Gain)</a:t>
            </a: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PIXEL2010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F0ED0E-BA45-4C0E-AFF3-69748CF17095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308881"/>
              </p:ext>
            </p:extLst>
          </p:nvPr>
        </p:nvGraphicFramePr>
        <p:xfrm>
          <a:off x="3059832" y="1000108"/>
          <a:ext cx="5976343" cy="5219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287"/>
                <a:gridCol w="1767725"/>
                <a:gridCol w="3308331"/>
              </a:tblGrid>
              <a:tr h="486996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Target Performance</a:t>
                      </a:r>
                      <a:endParaRPr kumimoji="1" lang="ja-JP" altLang="en-US" sz="2000" dirty="0"/>
                    </a:p>
                  </a:txBody>
                  <a:tcPr anchor="ctr"/>
                </a:tc>
              </a:tr>
              <a:tr h="618243">
                <a:tc rowSpan="7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Sensor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Size (max)</a:t>
                      </a:r>
                      <a:endParaRPr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baseline="0" dirty="0" smtClean="0"/>
                        <a:t>32 mm x 64 mm</a:t>
                      </a:r>
                      <a:endParaRPr lang="ja-JP" altLang="en-US" sz="2000" dirty="0"/>
                    </a:p>
                  </a:txBody>
                  <a:tcPr anchor="ctr"/>
                </a:tc>
              </a:tr>
              <a:tr h="84117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Pixel Number</a:t>
                      </a:r>
                      <a:endParaRPr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640</a:t>
                      </a:r>
                      <a:r>
                        <a:rPr lang="en-US" altLang="ja-JP" sz="2000" baseline="0" dirty="0" smtClean="0"/>
                        <a:t> </a:t>
                      </a:r>
                      <a:r>
                        <a:rPr lang="en-US" altLang="ja-JP" sz="2000" dirty="0" smtClean="0"/>
                        <a:t>x 426 (273k) </a:t>
                      </a:r>
                      <a:r>
                        <a:rPr lang="en-US" altLang="ja-JP" sz="2000" baseline="0" dirty="0" smtClean="0"/>
                        <a:t>/ reticule</a:t>
                      </a:r>
                    </a:p>
                    <a:p>
                      <a:pPr algn="ctr"/>
                      <a:r>
                        <a:rPr lang="en-US" altLang="ja-JP" sz="2000" baseline="0" dirty="0" smtClean="0"/>
                        <a:t>640 x 1278  (818 k) / die</a:t>
                      </a:r>
                      <a:endParaRPr lang="ja-JP" altLang="en-US" sz="2000" dirty="0"/>
                    </a:p>
                  </a:txBody>
                  <a:tcPr anchor="ctr"/>
                </a:tc>
              </a:tr>
              <a:tr h="64226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Input (address)</a:t>
                      </a:r>
                      <a:endParaRPr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5 Serial</a:t>
                      </a:r>
                      <a:r>
                        <a:rPr lang="en-US" altLang="ja-JP" sz="2000" baseline="0" dirty="0" smtClean="0"/>
                        <a:t> line @ 100 MHz</a:t>
                      </a:r>
                    </a:p>
                  </a:txBody>
                  <a:tcPr anchor="ctr"/>
                </a:tc>
              </a:tr>
              <a:tr h="7412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Input (timing)</a:t>
                      </a:r>
                      <a:endParaRPr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3 (</a:t>
                      </a:r>
                      <a:r>
                        <a:rPr lang="en-US" altLang="ja-JP" sz="2000" baseline="0" dirty="0" smtClean="0"/>
                        <a:t>start, store, idle start)</a:t>
                      </a:r>
                      <a:endParaRPr lang="ja-JP" altLang="en-US" sz="2000" dirty="0" smtClean="0"/>
                    </a:p>
                  </a:txBody>
                  <a:tcPr anchor="ctr"/>
                </a:tc>
              </a:tr>
              <a:tr h="486996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Input (bias) </a:t>
                      </a:r>
                      <a:endParaRPr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1</a:t>
                      </a:r>
                      <a:endParaRPr lang="ja-JP" altLang="en-US" sz="2000" dirty="0"/>
                    </a:p>
                  </a:txBody>
                  <a:tcPr anchor="ctr"/>
                </a:tc>
              </a:tr>
              <a:tr h="618243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Output node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/>
                        <a:t>2 / reticule (high &amp;</a:t>
                      </a:r>
                      <a:r>
                        <a:rPr kumimoji="1" lang="en-US" altLang="ja-JP" sz="2000" baseline="0" dirty="0" smtClean="0"/>
                        <a:t> low)</a:t>
                      </a:r>
                      <a:endParaRPr kumimoji="1" lang="en-US" altLang="ja-JP" sz="2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/>
                        <a:t> 6</a:t>
                      </a:r>
                      <a:r>
                        <a:rPr kumimoji="1" lang="en-US" altLang="ja-JP" sz="2000" baseline="0" dirty="0" smtClean="0"/>
                        <a:t> </a:t>
                      </a:r>
                      <a:r>
                        <a:rPr kumimoji="1" lang="en-US" altLang="ja-JP" sz="2000" dirty="0" smtClean="0"/>
                        <a:t>/ module</a:t>
                      </a:r>
                    </a:p>
                  </a:txBody>
                  <a:tcPr anchor="ctr"/>
                </a:tc>
              </a:tr>
              <a:tr h="48699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 smtClean="0"/>
                        <a:t>off-chip </a:t>
                      </a:r>
                      <a:r>
                        <a:rPr kumimoji="1" lang="en-US" altLang="ja-JP" sz="2000" dirty="0" smtClean="0"/>
                        <a:t>ADC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 smtClean="0">
                          <a:solidFill>
                            <a:schemeClr val="bg1"/>
                          </a:solidFill>
                        </a:rPr>
                        <a:t>6 </a:t>
                      </a:r>
                      <a:r>
                        <a:rPr kumimoji="1" lang="en-US" altLang="ja-JP" sz="2000" baseline="0" dirty="0" err="1" smtClean="0">
                          <a:solidFill>
                            <a:schemeClr val="bg1"/>
                          </a:solidFill>
                        </a:rPr>
                        <a:t>ch</a:t>
                      </a:r>
                      <a:r>
                        <a:rPr kumimoji="1" lang="en-US" altLang="ja-JP" sz="20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2000" baseline="0" dirty="0" smtClean="0"/>
                        <a:t>ADC (ENOB 11bit)  </a:t>
                      </a:r>
                    </a:p>
                    <a:p>
                      <a:pPr algn="ctr"/>
                      <a:r>
                        <a:rPr kumimoji="1" lang="en-US" altLang="ja-JP" sz="2000" baseline="0" dirty="0" smtClean="0"/>
                        <a:t>20 MS</a:t>
                      </a:r>
                      <a:endParaRPr kumimoji="1" lang="ja-JP" alt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7" name="テキスト ボックス 16"/>
          <p:cNvSpPr txBox="1"/>
          <p:nvPr/>
        </p:nvSpPr>
        <p:spPr>
          <a:xfrm>
            <a:off x="0" y="5786454"/>
            <a:ext cx="2870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I/O pads for wire-bonding</a:t>
            </a:r>
            <a:endParaRPr kumimoji="1" lang="ja-JP" altLang="en-US" dirty="0">
              <a:latin typeface="+mn-lt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rot="5400000" flipH="1" flipV="1">
            <a:off x="727223" y="5329307"/>
            <a:ext cx="1043053" cy="1428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flipV="1">
            <a:off x="285720" y="4149080"/>
            <a:ext cx="70323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139150" y="3548346"/>
            <a:ext cx="1109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+mj-lt"/>
              </a:rPr>
              <a:t>X-ray</a:t>
            </a:r>
          </a:p>
          <a:p>
            <a:r>
              <a:rPr lang="en-US" altLang="ja-JP" dirty="0" smtClean="0">
                <a:latin typeface="+mj-lt"/>
              </a:rPr>
              <a:t>(Flip chip)</a:t>
            </a:r>
            <a:endParaRPr kumimoji="1" lang="en-US" altLang="ja-JP" dirty="0" smtClean="0">
              <a:latin typeface="+mj-lt"/>
            </a:endParaRP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  <p:sp>
        <p:nvSpPr>
          <p:cNvPr id="18" name="下矢印 17"/>
          <p:cNvSpPr/>
          <p:nvPr/>
        </p:nvSpPr>
        <p:spPr>
          <a:xfrm flipH="1">
            <a:off x="1467409" y="2360208"/>
            <a:ext cx="302769" cy="145019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53699" y="1628800"/>
            <a:ext cx="2560913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latin typeface="+mn-lt"/>
              </a:rPr>
              <a:t>Die has 3 reticule domains.</a:t>
            </a:r>
            <a:endParaRPr kumimoji="1" lang="ja-JP" alt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77106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Packaging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22</a:t>
            </a:fld>
            <a:endParaRPr lang="en-US"/>
          </a:p>
        </p:txBody>
      </p:sp>
      <p:graphicFrame>
        <p:nvGraphicFramePr>
          <p:cNvPr id="13" name="図表 12"/>
          <p:cNvGraphicFramePr/>
          <p:nvPr>
            <p:extLst>
              <p:ext uri="{D42A27DB-BD31-4B8C-83A1-F6EECF244321}">
                <p14:modId xmlns:p14="http://schemas.microsoft.com/office/powerpoint/2010/main" val="3811242038"/>
              </p:ext>
            </p:extLst>
          </p:nvPr>
        </p:nvGraphicFramePr>
        <p:xfrm>
          <a:off x="6156176" y="1196752"/>
          <a:ext cx="2808312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61048"/>
            <a:ext cx="5418896" cy="200541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861048"/>
            <a:ext cx="2913647" cy="2011514"/>
          </a:xfrm>
          <a:prstGeom prst="rect">
            <a:avLst/>
          </a:prstGeom>
        </p:spPr>
      </p:pic>
      <p:graphicFrame>
        <p:nvGraphicFramePr>
          <p:cNvPr id="10" name="図表 9"/>
          <p:cNvGraphicFramePr/>
          <p:nvPr>
            <p:extLst>
              <p:ext uri="{D42A27DB-BD31-4B8C-83A1-F6EECF244321}">
                <p14:modId xmlns:p14="http://schemas.microsoft.com/office/powerpoint/2010/main" val="1972078859"/>
              </p:ext>
            </p:extLst>
          </p:nvPr>
        </p:nvGraphicFramePr>
        <p:xfrm>
          <a:off x="84853" y="1196752"/>
          <a:ext cx="2771800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2" name="図表 11"/>
          <p:cNvGraphicFramePr/>
          <p:nvPr>
            <p:extLst>
              <p:ext uri="{D42A27DB-BD31-4B8C-83A1-F6EECF244321}">
                <p14:modId xmlns:p14="http://schemas.microsoft.com/office/powerpoint/2010/main" val="3784655880"/>
              </p:ext>
            </p:extLst>
          </p:nvPr>
        </p:nvGraphicFramePr>
        <p:xfrm>
          <a:off x="3059832" y="1196752"/>
          <a:ext cx="2880320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cxnSp>
        <p:nvCxnSpPr>
          <p:cNvPr id="15" name="直線矢印コネクタ 14"/>
          <p:cNvCxnSpPr/>
          <p:nvPr/>
        </p:nvCxnSpPr>
        <p:spPr>
          <a:xfrm flipH="1">
            <a:off x="4211960" y="2852936"/>
            <a:ext cx="3312368" cy="18722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>
            <a:off x="2888960" y="2852936"/>
            <a:ext cx="746936" cy="1656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>
            <a:off x="1115616" y="2852936"/>
            <a:ext cx="373468" cy="16849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37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25470"/>
          </a:xfrm>
        </p:spPr>
        <p:txBody>
          <a:bodyPr/>
          <a:lstStyle/>
          <a:p>
            <a:r>
              <a:rPr lang="en-US" altLang="ja-JP" dirty="0" smtClean="0"/>
              <a:t>MVIA Phase I (-2012.3)</a:t>
            </a:r>
            <a:endParaRPr kumimoji="1" lang="ja-JP" altLang="en-US" sz="2000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2928926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TW" smtClean="0"/>
              <a:t>PIXEL2010</a:t>
            </a:r>
            <a:endParaRPr lang="en-US" altLang="ja-JP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572528" y="6492875"/>
            <a:ext cx="571472" cy="365125"/>
          </a:xfrm>
        </p:spPr>
        <p:txBody>
          <a:bodyPr/>
          <a:lstStyle/>
          <a:p>
            <a:pPr>
              <a:defRPr/>
            </a:pPr>
            <a:fld id="{1AF0ED0E-BA45-4C0E-AFF3-69748CF17095}" type="slidenum">
              <a:rPr lang="en-US" altLang="ja-JP" smtClean="0"/>
              <a:pPr>
                <a:defRPr/>
              </a:pPr>
              <a:t>23</a:t>
            </a:fld>
            <a:endParaRPr lang="en-US" altLang="ja-JP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15321" y="2210891"/>
            <a:ext cx="215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Ultra-high Vacuum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714744" y="1428736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Air</a:t>
            </a:r>
            <a:endParaRPr kumimoji="1" lang="ja-JP" altLang="en-US" dirty="0"/>
          </a:p>
        </p:txBody>
      </p:sp>
      <p:grpSp>
        <p:nvGrpSpPr>
          <p:cNvPr id="3" name="グループ化 28"/>
          <p:cNvGrpSpPr/>
          <p:nvPr/>
        </p:nvGrpSpPr>
        <p:grpSpPr>
          <a:xfrm>
            <a:off x="3424159" y="2846181"/>
            <a:ext cx="1320501" cy="711920"/>
            <a:chOff x="3571868" y="2857496"/>
            <a:chExt cx="3243282" cy="1671646"/>
          </a:xfrm>
        </p:grpSpPr>
        <p:cxnSp>
          <p:nvCxnSpPr>
            <p:cNvPr id="30" name="曲線コネクタ 29"/>
            <p:cNvCxnSpPr/>
            <p:nvPr/>
          </p:nvCxnSpPr>
          <p:spPr>
            <a:xfrm flipV="1">
              <a:off x="3571868" y="2857496"/>
              <a:ext cx="2786082" cy="1214446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曲線コネクタ 30"/>
            <p:cNvCxnSpPr/>
            <p:nvPr/>
          </p:nvCxnSpPr>
          <p:spPr>
            <a:xfrm flipV="1">
              <a:off x="3724268" y="3009896"/>
              <a:ext cx="2786082" cy="1214446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曲線コネクタ 31"/>
            <p:cNvCxnSpPr/>
            <p:nvPr/>
          </p:nvCxnSpPr>
          <p:spPr>
            <a:xfrm flipV="1">
              <a:off x="3876668" y="3162296"/>
              <a:ext cx="2786082" cy="1214446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曲線コネクタ 32"/>
            <p:cNvCxnSpPr/>
            <p:nvPr/>
          </p:nvCxnSpPr>
          <p:spPr>
            <a:xfrm flipV="1">
              <a:off x="4029068" y="3314696"/>
              <a:ext cx="2786082" cy="1214446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正方形/長方形 22"/>
          <p:cNvSpPr/>
          <p:nvPr/>
        </p:nvSpPr>
        <p:spPr>
          <a:xfrm>
            <a:off x="2714611" y="2498895"/>
            <a:ext cx="1263185" cy="18946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85000"/>
              </a:schemeClr>
            </a:solidFill>
          </a:ln>
          <a:scene3d>
            <a:camera prst="isometricOffAxis1Left"/>
            <a:lightRig rig="threePt" dir="t"/>
          </a:scene3d>
          <a:sp3d extrusionH="825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4486713" y="1866413"/>
            <a:ext cx="2124284" cy="1894632"/>
            <a:chOff x="4766573" y="1571612"/>
            <a:chExt cx="2124284" cy="1894632"/>
          </a:xfrm>
        </p:grpSpPr>
        <p:sp>
          <p:nvSpPr>
            <p:cNvPr id="27" name="正方形/長方形 26"/>
            <p:cNvSpPr/>
            <p:nvPr/>
          </p:nvSpPr>
          <p:spPr>
            <a:xfrm>
              <a:off x="4766573" y="1571612"/>
              <a:ext cx="2124284" cy="1894632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scene3d>
              <a:camera prst="isometricOffAxis1Top"/>
              <a:lightRig rig="threePt" dir="t"/>
            </a:scene3d>
            <a:sp3d extrusionH="825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4766573" y="2030917"/>
              <a:ext cx="344478" cy="109084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isometricOffAxis1Top"/>
              <a:lightRig rig="threePt" dir="t"/>
            </a:scene3d>
            <a:sp3d extrusionH="825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5340704" y="1916090"/>
              <a:ext cx="918609" cy="109084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isometricOffAxis1Top"/>
              <a:lightRig rig="threePt" dir="t"/>
            </a:scene3d>
            <a:sp3d extrusionH="825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2642289" y="4557092"/>
            <a:ext cx="2215463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 smtClean="0"/>
              <a:t>Serial Data Transfer</a:t>
            </a:r>
          </a:p>
          <a:p>
            <a:r>
              <a:rPr kumimoji="1" lang="en-US" altLang="ja-JP" dirty="0" smtClean="0"/>
              <a:t>Trigger</a:t>
            </a:r>
          </a:p>
          <a:p>
            <a:r>
              <a:rPr lang="en-US" altLang="ja-JP" dirty="0" smtClean="0"/>
              <a:t>Power</a:t>
            </a:r>
            <a:endParaRPr kumimoji="1" lang="ja-JP" altLang="en-US" dirty="0"/>
          </a:p>
        </p:txBody>
      </p:sp>
      <p:cxnSp>
        <p:nvCxnSpPr>
          <p:cNvPr id="37" name="直線矢印コネクタ 36"/>
          <p:cNvCxnSpPr>
            <a:stCxn id="35" idx="0"/>
          </p:cNvCxnSpPr>
          <p:nvPr/>
        </p:nvCxnSpPr>
        <p:spPr>
          <a:xfrm rot="16200000" flipV="1">
            <a:off x="3052625" y="3859696"/>
            <a:ext cx="918608" cy="476184"/>
          </a:xfrm>
          <a:prstGeom prst="straightConnector1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5283291" y="1801264"/>
            <a:ext cx="676613" cy="3215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FPGA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44" name="曲線コネクタ 43"/>
          <p:cNvCxnSpPr/>
          <p:nvPr/>
        </p:nvCxnSpPr>
        <p:spPr>
          <a:xfrm flipV="1">
            <a:off x="6399547" y="1152033"/>
            <a:ext cx="1714512" cy="1428760"/>
          </a:xfrm>
          <a:prstGeom prst="curvedConnector3">
            <a:avLst>
              <a:gd name="adj1" fmla="val 50000"/>
            </a:avLst>
          </a:prstGeom>
          <a:ln w="28575">
            <a:solidFill>
              <a:srgbClr val="66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5979453" y="1400218"/>
            <a:ext cx="26805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Cameralink</a:t>
            </a:r>
            <a:r>
              <a:rPr kumimoji="1" lang="en-US" altLang="ja-JP" dirty="0" smtClean="0"/>
              <a:t> base </a:t>
            </a:r>
            <a:r>
              <a:rPr kumimoji="1" lang="en-US" altLang="ja-JP" dirty="0" err="1" smtClean="0"/>
              <a:t>config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930863" y="3760023"/>
            <a:ext cx="2535100" cy="20313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dirty="0" smtClean="0"/>
              <a:t>11 bit ADC + gain info. (1bit) = 12 bit /pixel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0.82 M pixels</a:t>
            </a:r>
          </a:p>
          <a:p>
            <a:r>
              <a:rPr kumimoji="1" lang="en-US" altLang="ja-JP" dirty="0" smtClean="0"/>
              <a:t>60 frame/sec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0.59 </a:t>
            </a:r>
            <a:r>
              <a:rPr kumimoji="1" lang="en-US" altLang="ja-JP" dirty="0" err="1" smtClean="0"/>
              <a:t>Gbps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55576" y="4932959"/>
            <a:ext cx="179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+mj-lt"/>
              </a:rPr>
              <a:t>CPLD </a:t>
            </a:r>
            <a:r>
              <a:rPr lang="en-US" altLang="ja-JP" dirty="0" smtClean="0">
                <a:latin typeface="+mj-lt"/>
              </a:rPr>
              <a:t>&amp; ADC</a:t>
            </a:r>
            <a:endParaRPr kumimoji="1" lang="en-US" altLang="ja-JP" dirty="0" smtClean="0">
              <a:latin typeface="+mj-lt"/>
            </a:endParaRPr>
          </a:p>
        </p:txBody>
      </p:sp>
      <p:sp>
        <p:nvSpPr>
          <p:cNvPr id="39" name="日付プレースホルダ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166" y="2813729"/>
            <a:ext cx="1762125" cy="1428750"/>
          </a:xfrm>
          <a:prstGeom prst="rect">
            <a:avLst/>
          </a:prstGeom>
        </p:spPr>
      </p:pic>
      <p:cxnSp>
        <p:nvCxnSpPr>
          <p:cNvPr id="36" name="直線矢印コネクタ 35"/>
          <p:cNvCxnSpPr/>
          <p:nvPr/>
        </p:nvCxnSpPr>
        <p:spPr>
          <a:xfrm flipV="1">
            <a:off x="1999438" y="3638484"/>
            <a:ext cx="566472" cy="12915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8546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16" y="1196752"/>
            <a:ext cx="2848662" cy="5213350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1847" y="116632"/>
            <a:ext cx="7200896" cy="914400"/>
          </a:xfrm>
        </p:spPr>
        <p:txBody>
          <a:bodyPr/>
          <a:lstStyle/>
          <a:p>
            <a:r>
              <a:rPr lang="en-US" altLang="ja-JP" dirty="0" smtClean="0"/>
              <a:t>MVIA Detector (-2013.3)</a:t>
            </a:r>
            <a:br>
              <a:rPr lang="en-US" altLang="ja-JP" dirty="0" smtClean="0"/>
            </a:br>
            <a:r>
              <a:rPr lang="en-US" altLang="ja-JP" dirty="0" smtClean="0"/>
              <a:t>32 Array</a:t>
            </a: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PIXEL2010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F0ED0E-BA45-4C0E-AFF3-69748CF17095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265116"/>
              </p:ext>
            </p:extLst>
          </p:nvPr>
        </p:nvGraphicFramePr>
        <p:xfrm>
          <a:off x="3786182" y="1071547"/>
          <a:ext cx="5143504" cy="3147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3317"/>
                <a:gridCol w="1312891"/>
                <a:gridCol w="2847296"/>
              </a:tblGrid>
              <a:tr h="350539"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Target Performance</a:t>
                      </a:r>
                      <a:endParaRPr kumimoji="1" lang="ja-JP" altLang="en-US" sz="1800" dirty="0"/>
                    </a:p>
                  </a:txBody>
                  <a:tcPr anchor="ctr"/>
                </a:tc>
              </a:tr>
              <a:tr h="350539">
                <a:tc rowSpan="6"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System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Image Area</a:t>
                      </a:r>
                      <a:endParaRPr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256 mm x 256 mm</a:t>
                      </a:r>
                      <a:endParaRPr lang="ja-JP" altLang="en-US" sz="1800" dirty="0"/>
                    </a:p>
                  </a:txBody>
                  <a:tcPr anchor="ctr"/>
                </a:tc>
              </a:tr>
              <a:tr h="61344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Tiling</a:t>
                      </a:r>
                      <a:endParaRPr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solidFill>
                            <a:schemeClr val="bg1"/>
                          </a:solidFill>
                        </a:rPr>
                        <a:t>4 x 8</a:t>
                      </a:r>
                      <a:endParaRPr lang="ja-JP" alt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61344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Pixel Number</a:t>
                      </a:r>
                      <a:endParaRPr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5.1 k x 5.1</a:t>
                      </a:r>
                      <a:r>
                        <a:rPr lang="en-US" altLang="ja-JP" sz="1800" baseline="0" dirty="0" smtClean="0"/>
                        <a:t> </a:t>
                      </a:r>
                      <a:r>
                        <a:rPr lang="en-US" altLang="ja-JP" sz="1800" dirty="0" smtClean="0"/>
                        <a:t>k</a:t>
                      </a:r>
                      <a:endParaRPr lang="ja-JP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5053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Dead area</a:t>
                      </a:r>
                      <a:endParaRPr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&lt;</a:t>
                      </a:r>
                      <a:r>
                        <a:rPr lang="en-US" altLang="ja-JP" sz="1800" baseline="0" dirty="0" smtClean="0"/>
                        <a:t> 0.8 mm</a:t>
                      </a:r>
                      <a:endParaRPr lang="ja-JP" altLang="en-US" sz="1800" dirty="0"/>
                    </a:p>
                  </a:txBody>
                  <a:tcPr anchor="ctr"/>
                </a:tc>
              </a:tr>
              <a:tr h="39849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Vacuum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&lt;10^-7 Pa</a:t>
                      </a:r>
                      <a:endParaRPr kumimoji="1" lang="ja-JP" altLang="en-US" sz="1800" dirty="0"/>
                    </a:p>
                  </a:txBody>
                  <a:tcPr anchor="ctr"/>
                </a:tc>
              </a:tr>
              <a:tr h="39849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Cooling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Water</a:t>
                      </a:r>
                      <a:endParaRPr kumimoji="1" lang="ja-JP" altLang="en-US" sz="18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20" name="直線コネクタ 19"/>
          <p:cNvCxnSpPr/>
          <p:nvPr/>
        </p:nvCxnSpPr>
        <p:spPr>
          <a:xfrm>
            <a:off x="2411760" y="5573636"/>
            <a:ext cx="0" cy="500066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3051511" y="5986509"/>
            <a:ext cx="16283" cy="444383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2496290" y="6073702"/>
            <a:ext cx="571504" cy="35719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2480007" y="5661248"/>
            <a:ext cx="571504" cy="28575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896731" y="6024034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Die</a:t>
            </a:r>
            <a:endParaRPr kumimoji="1" lang="ja-JP" altLang="en-US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 rot="5400000" flipH="1" flipV="1">
            <a:off x="2028029" y="5756145"/>
            <a:ext cx="214314" cy="7065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日付プレースホルダ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740049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25</a:t>
            </a:fld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>
          <a:xfrm>
            <a:off x="323528" y="1196752"/>
            <a:ext cx="8640960" cy="523262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X-ray Free Electron Laser Project at SPring-8</a:t>
            </a:r>
          </a:p>
          <a:p>
            <a:pPr lvl="1"/>
            <a:r>
              <a:rPr kumimoji="1" lang="en-US" altLang="ja-JP" dirty="0" smtClean="0"/>
              <a:t>Detector Requirements</a:t>
            </a:r>
          </a:p>
          <a:p>
            <a:r>
              <a:rPr lang="en-US" altLang="ja-JP" dirty="0" smtClean="0"/>
              <a:t>Multi-via Pixel </a:t>
            </a:r>
            <a:r>
              <a:rPr lang="en-US" altLang="ja-JP" dirty="0" smtClean="0"/>
              <a:t>Concept</a:t>
            </a:r>
          </a:p>
          <a:p>
            <a:pPr lvl="1"/>
            <a:r>
              <a:rPr lang="en-US" altLang="ja-JP" dirty="0" smtClean="0"/>
              <a:t>Charge division for higher dynamic range</a:t>
            </a:r>
            <a:endParaRPr lang="en-US" altLang="ja-JP" dirty="0" smtClean="0"/>
          </a:p>
          <a:p>
            <a:r>
              <a:rPr lang="en-US" altLang="ja-JP" dirty="0" smtClean="0"/>
              <a:t>Experimental Results</a:t>
            </a:r>
          </a:p>
          <a:p>
            <a:pPr lvl="1"/>
            <a:r>
              <a:rPr lang="en-US" altLang="ja-JP" dirty="0" smtClean="0"/>
              <a:t>Gain</a:t>
            </a:r>
          </a:p>
          <a:p>
            <a:pPr lvl="1"/>
            <a:r>
              <a:rPr lang="en-US" altLang="ja-JP" dirty="0" smtClean="0"/>
              <a:t>Depletion </a:t>
            </a:r>
            <a:r>
              <a:rPr lang="en-US" altLang="ja-JP" dirty="0" smtClean="0"/>
              <a:t>depth </a:t>
            </a:r>
          </a:p>
          <a:p>
            <a:pPr lvl="2"/>
            <a:r>
              <a:rPr lang="en-US" altLang="ja-JP" dirty="0" smtClean="0"/>
              <a:t>260 um achieved</a:t>
            </a:r>
          </a:p>
          <a:p>
            <a:pPr lvl="2"/>
            <a:r>
              <a:rPr lang="en-US" altLang="ja-JP" dirty="0" smtClean="0"/>
              <a:t>500 um anticipated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Radiation </a:t>
            </a:r>
            <a:r>
              <a:rPr lang="en-US" altLang="ja-JP" dirty="0" smtClean="0"/>
              <a:t>hardness</a:t>
            </a:r>
          </a:p>
          <a:p>
            <a:pPr lvl="2"/>
            <a:r>
              <a:rPr lang="en-US" altLang="ja-JP" dirty="0" smtClean="0"/>
              <a:t>30 </a:t>
            </a:r>
            <a:r>
              <a:rPr lang="en-US" altLang="ja-JP" dirty="0" err="1" smtClean="0"/>
              <a:t>Mrad</a:t>
            </a:r>
            <a:r>
              <a:rPr lang="en-US" altLang="ja-JP" dirty="0" smtClean="0"/>
              <a:t> (Si) with som</a:t>
            </a:r>
            <a:r>
              <a:rPr lang="en-US" altLang="ja-JP" dirty="0" smtClean="0"/>
              <a:t>e limitation</a:t>
            </a:r>
            <a:endParaRPr lang="en-US" altLang="ja-JP" dirty="0" smtClean="0"/>
          </a:p>
          <a:p>
            <a:r>
              <a:rPr lang="en-US" altLang="ja-JP" dirty="0" smtClean="0"/>
              <a:t>System Development</a:t>
            </a:r>
          </a:p>
          <a:p>
            <a:endParaRPr lang="en-US" altLang="ja-JP" dirty="0" smtClean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6899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Collaborators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KEK</a:t>
            </a:r>
          </a:p>
          <a:p>
            <a:pPr lvl="1">
              <a:buNone/>
            </a:pPr>
            <a:r>
              <a:rPr lang="en-US" altLang="ja-JP" dirty="0" err="1" smtClean="0"/>
              <a:t>Yasuo</a:t>
            </a:r>
            <a:r>
              <a:rPr lang="en-US" altLang="ja-JP" dirty="0" smtClean="0"/>
              <a:t> Arai, and SOIPIX collaboration</a:t>
            </a:r>
          </a:p>
          <a:p>
            <a:r>
              <a:rPr lang="en-US" altLang="ja-JP" dirty="0" smtClean="0"/>
              <a:t>Private Sector</a:t>
            </a:r>
          </a:p>
          <a:p>
            <a:pPr lvl="1"/>
            <a:r>
              <a:rPr lang="en-US" altLang="ja-JP" dirty="0" smtClean="0"/>
              <a:t>OKI Semiconductor</a:t>
            </a:r>
          </a:p>
          <a:p>
            <a:pPr lvl="1"/>
            <a:r>
              <a:rPr lang="en-US" altLang="ja-JP" dirty="0" smtClean="0"/>
              <a:t>Rohm</a:t>
            </a:r>
          </a:p>
          <a:p>
            <a:pPr lvl="1"/>
            <a:r>
              <a:rPr lang="en-US" altLang="ja-JP" dirty="0" smtClean="0"/>
              <a:t>A-R-Tec Corp</a:t>
            </a:r>
          </a:p>
          <a:p>
            <a:pPr lvl="1"/>
            <a:r>
              <a:rPr lang="en-US" altLang="ja-JP" sz="2400" dirty="0" smtClean="0">
                <a:ea typeface="ＭＳ Ｐゴシック" pitchFamily="50" charset="-128"/>
              </a:rPr>
              <a:t>Kyocera</a:t>
            </a:r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PIXEL2010</a:t>
            </a:r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25778-E9E0-447B-B6C4-A2F7C46AF879}" type="slidenum">
              <a:rPr kumimoji="1" lang="en-US" altLang="ja-JP" smtClean="0"/>
              <a:pPr/>
              <a:t>26</a:t>
            </a:fld>
            <a:endParaRPr kumimoji="1" lang="ja-JP" dirty="0"/>
          </a:p>
        </p:txBody>
      </p:sp>
    </p:spTree>
    <p:extLst>
      <p:ext uri="{BB962C8B-B14F-4D97-AF65-F5344CB8AC3E}">
        <p14:creationId xmlns:p14="http://schemas.microsoft.com/office/powerpoint/2010/main" val="2885884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Detector Development Members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68760"/>
            <a:ext cx="7524328" cy="4897810"/>
          </a:xfrm>
          <a:prstGeom prst="rect">
            <a:avLst/>
          </a:prstGeom>
        </p:spPr>
      </p:pic>
      <p:sp>
        <p:nvSpPr>
          <p:cNvPr id="2" name="日付プレースホルダー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27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5" t="18401" r="11518" b="18611"/>
          <a:stretch/>
        </p:blipFill>
        <p:spPr bwMode="auto">
          <a:xfrm>
            <a:off x="2267744" y="1324127"/>
            <a:ext cx="1366932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円/楕円 5"/>
          <p:cNvSpPr/>
          <p:nvPr/>
        </p:nvSpPr>
        <p:spPr>
          <a:xfrm>
            <a:off x="3851920" y="4293096"/>
            <a:ext cx="792088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51920" y="5157192"/>
            <a:ext cx="88588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T.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Kudo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6444208" y="2764287"/>
            <a:ext cx="792088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987540" y="2401597"/>
            <a:ext cx="133337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M.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Omodani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3591631" y="2860141"/>
            <a:ext cx="792088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34963" y="2497451"/>
            <a:ext cx="107689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T.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Tatsumi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2555166" y="1317068"/>
            <a:ext cx="792088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449226" y="1492442"/>
            <a:ext cx="13487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K. Kobayashi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円/楕円 18"/>
          <p:cNvSpPr/>
          <p:nvPr/>
        </p:nvSpPr>
        <p:spPr>
          <a:xfrm>
            <a:off x="4737804" y="4101371"/>
            <a:ext cx="792088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737804" y="4965467"/>
            <a:ext cx="98552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T.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Hatsui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5652120" y="4021142"/>
            <a:ext cx="792088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652120" y="4885238"/>
            <a:ext cx="113345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Y.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Kirihara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3147860" y="4349824"/>
            <a:ext cx="792088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827562" y="4905654"/>
            <a:ext cx="145520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T.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Kameshima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1273289" y="2997585"/>
            <a:ext cx="792088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652351" y="3651810"/>
            <a:ext cx="12307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H. Miyazaki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43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SPARE SLIDES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28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65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Remaining Issues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3200" dirty="0" smtClean="0"/>
              <a:t>IR drop in large area format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29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233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コンテンツ プレースホルダ 10" descr="SPring-8inJap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38" y="1612424"/>
            <a:ext cx="7929562" cy="4158615"/>
          </a:xfrm>
        </p:spPr>
      </p:pic>
      <p:sp>
        <p:nvSpPr>
          <p:cNvPr id="38914" name="タイトル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725487"/>
          </a:xfrm>
        </p:spPr>
        <p:txBody>
          <a:bodyPr/>
          <a:lstStyle/>
          <a:p>
            <a:r>
              <a:rPr lang="en-US" altLang="ja-JP" dirty="0" smtClean="0"/>
              <a:t>SPring-8 in Japan</a:t>
            </a: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7A19D2-4679-40F2-BFD2-775BD4F57795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43306" y="3286124"/>
            <a:ext cx="77284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 smtClean="0"/>
              <a:t>Kyoto</a:t>
            </a:r>
            <a:endParaRPr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4786314" y="4071942"/>
            <a:ext cx="214313" cy="214313"/>
          </a:xfrm>
          <a:prstGeom prst="ellipse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4000496" y="4286256"/>
            <a:ext cx="214313" cy="214313"/>
          </a:xfrm>
          <a:prstGeom prst="ellipse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86380" y="4786322"/>
            <a:ext cx="785664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 smtClean="0"/>
              <a:t>Tokyo</a:t>
            </a:r>
            <a:endParaRPr lang="ja-JP" altLang="en-US" dirty="0"/>
          </a:p>
        </p:txBody>
      </p:sp>
      <p:cxnSp>
        <p:nvCxnSpPr>
          <p:cNvPr id="13" name="直線矢印コネクタ 12"/>
          <p:cNvCxnSpPr>
            <a:stCxn id="10" idx="2"/>
          </p:cNvCxnSpPr>
          <p:nvPr/>
        </p:nvCxnSpPr>
        <p:spPr>
          <a:xfrm rot="16200000" flipH="1">
            <a:off x="3786538" y="3929422"/>
            <a:ext cx="528584" cy="422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rot="16200000" flipV="1">
            <a:off x="5000628" y="4286256"/>
            <a:ext cx="490542" cy="49054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円/楕円 19"/>
          <p:cNvSpPr/>
          <p:nvPr/>
        </p:nvSpPr>
        <p:spPr>
          <a:xfrm>
            <a:off x="3643306" y="4214818"/>
            <a:ext cx="214313" cy="214313"/>
          </a:xfrm>
          <a:prstGeom prst="ellipse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428860" y="3643314"/>
            <a:ext cx="1048685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 smtClean="0"/>
              <a:t>SPring-8</a:t>
            </a:r>
            <a:endParaRPr lang="ja-JP" altLang="en-US" dirty="0"/>
          </a:p>
        </p:txBody>
      </p:sp>
      <p:cxnSp>
        <p:nvCxnSpPr>
          <p:cNvPr id="22" name="直線矢印コネクタ 21"/>
          <p:cNvCxnSpPr>
            <a:stCxn id="21" idx="3"/>
            <a:endCxn id="20" idx="1"/>
          </p:cNvCxnSpPr>
          <p:nvPr/>
        </p:nvCxnSpPr>
        <p:spPr>
          <a:xfrm>
            <a:off x="3477545" y="3843369"/>
            <a:ext cx="197146" cy="40283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PIXEL2010</a:t>
            </a:r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37704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IR drop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30</a:t>
            </a:fld>
            <a:endParaRPr lang="en-US"/>
          </a:p>
        </p:txBody>
      </p:sp>
      <p:graphicFrame>
        <p:nvGraphicFramePr>
          <p:cNvPr id="18" name="図表 17"/>
          <p:cNvGraphicFramePr/>
          <p:nvPr>
            <p:extLst>
              <p:ext uri="{D42A27DB-BD31-4B8C-83A1-F6EECF244321}">
                <p14:modId xmlns:p14="http://schemas.microsoft.com/office/powerpoint/2010/main" val="4155302626"/>
              </p:ext>
            </p:extLst>
          </p:nvPr>
        </p:nvGraphicFramePr>
        <p:xfrm>
          <a:off x="321555" y="1052736"/>
          <a:ext cx="3962414" cy="535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  <p:grpSp>
        <p:nvGrpSpPr>
          <p:cNvPr id="19" name="グループ化 18"/>
          <p:cNvGrpSpPr/>
          <p:nvPr/>
        </p:nvGrpSpPr>
        <p:grpSpPr>
          <a:xfrm>
            <a:off x="4932040" y="873151"/>
            <a:ext cx="3031353" cy="2512183"/>
            <a:chOff x="341496" y="2276872"/>
            <a:chExt cx="3969380" cy="3289557"/>
          </a:xfrm>
        </p:grpSpPr>
        <p:pic>
          <p:nvPicPr>
            <p:cNvPr id="7" name="コンテンツ プレースホルダー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496" y="2276872"/>
              <a:ext cx="2730953" cy="3289557"/>
            </a:xfrm>
            <a:prstGeom prst="rect">
              <a:avLst/>
            </a:prstGeom>
          </p:spPr>
        </p:pic>
        <p:cxnSp>
          <p:nvCxnSpPr>
            <p:cNvPr id="9" name="直線矢印コネクタ 8"/>
            <p:cNvCxnSpPr/>
            <p:nvPr/>
          </p:nvCxnSpPr>
          <p:spPr>
            <a:xfrm>
              <a:off x="3380595" y="2276872"/>
              <a:ext cx="0" cy="8640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矢印コネクタ 9"/>
            <p:cNvCxnSpPr/>
            <p:nvPr/>
          </p:nvCxnSpPr>
          <p:spPr>
            <a:xfrm flipV="1">
              <a:off x="3372849" y="3262566"/>
              <a:ext cx="0" cy="84430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2843808" y="4252446"/>
              <a:ext cx="1467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VDD &amp; GND</a:t>
              </a:r>
              <a:endParaRPr kumimoji="1" lang="ja-JP" altLang="en-US" dirty="0"/>
            </a:p>
          </p:txBody>
        </p:sp>
      </p:grpSp>
      <p:graphicFrame>
        <p:nvGraphicFramePr>
          <p:cNvPr id="17" name="図表 16"/>
          <p:cNvGraphicFramePr/>
          <p:nvPr>
            <p:extLst>
              <p:ext uri="{D42A27DB-BD31-4B8C-83A1-F6EECF244321}">
                <p14:modId xmlns:p14="http://schemas.microsoft.com/office/powerpoint/2010/main" val="2409659285"/>
              </p:ext>
            </p:extLst>
          </p:nvPr>
        </p:nvGraphicFramePr>
        <p:xfrm>
          <a:off x="5076056" y="3717032"/>
          <a:ext cx="3910655" cy="2117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0" name="右矢印 19"/>
          <p:cNvSpPr/>
          <p:nvPr/>
        </p:nvSpPr>
        <p:spPr>
          <a:xfrm>
            <a:off x="4380687" y="4221088"/>
            <a:ext cx="432048" cy="936104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/>
          <p:cNvGrpSpPr/>
          <p:nvPr/>
        </p:nvGrpSpPr>
        <p:grpSpPr>
          <a:xfrm>
            <a:off x="5148064" y="5949280"/>
            <a:ext cx="3099254" cy="468000"/>
            <a:chOff x="0" y="561752"/>
            <a:chExt cx="3910655" cy="468000"/>
          </a:xfrm>
        </p:grpSpPr>
        <p:sp>
          <p:nvSpPr>
            <p:cNvPr id="22" name="角丸四角形 21"/>
            <p:cNvSpPr/>
            <p:nvPr/>
          </p:nvSpPr>
          <p:spPr>
            <a:xfrm>
              <a:off x="0" y="561752"/>
              <a:ext cx="3910655" cy="4680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角丸四角形 4"/>
            <p:cNvSpPr/>
            <p:nvPr/>
          </p:nvSpPr>
          <p:spPr>
            <a:xfrm>
              <a:off x="22846" y="584598"/>
              <a:ext cx="3864963" cy="4223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2800" kern="1200" dirty="0" smtClean="0"/>
                <a:t>IR drop  &lt; 130 mV</a:t>
              </a:r>
              <a:endParaRPr lang="ja-JP" sz="2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8265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2010-1 Submission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smtClean="0"/>
              <a:t>Experiment the large area format to solve</a:t>
            </a:r>
          </a:p>
          <a:p>
            <a:pPr lvl="1"/>
            <a:r>
              <a:rPr lang="en-US" altLang="ja-JP" dirty="0" smtClean="0"/>
              <a:t>IR drop</a:t>
            </a:r>
          </a:p>
          <a:p>
            <a:pPr lvl="1"/>
            <a:r>
              <a:rPr kumimoji="1" lang="en-US" altLang="ja-JP" dirty="0" smtClean="0"/>
              <a:t>dummy output</a:t>
            </a:r>
            <a:endParaRPr kumimoji="1" lang="ja-JP" altLang="en-US" dirty="0"/>
          </a:p>
        </p:txBody>
      </p:sp>
      <p:grpSp>
        <p:nvGrpSpPr>
          <p:cNvPr id="20" name="グループ化 19"/>
          <p:cNvGrpSpPr/>
          <p:nvPr/>
        </p:nvGrpSpPr>
        <p:grpSpPr>
          <a:xfrm>
            <a:off x="3762685" y="2631938"/>
            <a:ext cx="5109174" cy="3533366"/>
            <a:chOff x="1715837" y="1196752"/>
            <a:chExt cx="7392667" cy="5112568"/>
          </a:xfrm>
        </p:grpSpPr>
        <p:sp>
          <p:nvSpPr>
            <p:cNvPr id="19" name="正方形/長方形 18"/>
            <p:cNvSpPr/>
            <p:nvPr/>
          </p:nvSpPr>
          <p:spPr>
            <a:xfrm>
              <a:off x="3960440" y="1196752"/>
              <a:ext cx="5148064" cy="511256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Picture 2" descr="E:\Users\hatsui\Documents\share\Turukame\hatsui\受信添付\100824_12\MX1413_TOP_ALL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7571" y="1319419"/>
              <a:ext cx="4909805" cy="492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直線矢印コネクタ 10"/>
            <p:cNvCxnSpPr/>
            <p:nvPr/>
          </p:nvCxnSpPr>
          <p:spPr>
            <a:xfrm>
              <a:off x="3311060" y="3753036"/>
              <a:ext cx="792088" cy="4666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直線矢印コネクタ 11"/>
            <p:cNvCxnSpPr/>
            <p:nvPr/>
          </p:nvCxnSpPr>
          <p:spPr>
            <a:xfrm>
              <a:off x="3311060" y="3781768"/>
              <a:ext cx="649379" cy="193984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>
              <a:off x="1715837" y="2843618"/>
              <a:ext cx="1914009" cy="9352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RIKEN</a:t>
              </a:r>
              <a:r>
                <a:rPr lang="ja-JP" altLang="en-US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endParaRPr lang="en-US" altLang="ja-JP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en-US" altLang="ja-JP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MVIA chip</a:t>
              </a:r>
              <a:endParaRPr kumimoji="1" lang="ja-JP" altLang="en-US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077570" y="1319418"/>
              <a:ext cx="4909805" cy="2541629"/>
            </a:xfrm>
            <a:prstGeom prst="rect">
              <a:avLst/>
            </a:prstGeom>
            <a:solidFill>
              <a:schemeClr val="bg1"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7734344" y="3702488"/>
              <a:ext cx="1278951" cy="2541629"/>
            </a:xfrm>
            <a:prstGeom prst="rect">
              <a:avLst/>
            </a:prstGeom>
            <a:solidFill>
              <a:schemeClr val="bg1"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716017" y="5517233"/>
              <a:ext cx="3018328" cy="648072"/>
            </a:xfrm>
            <a:prstGeom prst="rect">
              <a:avLst/>
            </a:prstGeom>
            <a:solidFill>
              <a:schemeClr val="bg1"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日付プレースホルダー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31</a:t>
            </a:fld>
            <a:endParaRPr 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130097" y="3938418"/>
            <a:ext cx="2948604" cy="2512183"/>
            <a:chOff x="-468560" y="3580983"/>
            <a:chExt cx="2948604" cy="2512183"/>
          </a:xfrm>
        </p:grpSpPr>
        <p:cxnSp>
          <p:nvCxnSpPr>
            <p:cNvPr id="22" name="直線矢印コネクタ 21"/>
            <p:cNvCxnSpPr/>
            <p:nvPr/>
          </p:nvCxnSpPr>
          <p:spPr>
            <a:xfrm>
              <a:off x="1769603" y="3610928"/>
              <a:ext cx="0" cy="65989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 flipV="1">
              <a:off x="1763688" y="4363687"/>
              <a:ext cx="0" cy="64478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1359667" y="5119643"/>
              <a:ext cx="1120377" cy="282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VDD &amp; GND</a:t>
              </a:r>
              <a:endParaRPr kumimoji="1" lang="ja-JP" altLang="en-US" dirty="0"/>
            </a:p>
          </p:txBody>
        </p:sp>
        <p:pic>
          <p:nvPicPr>
            <p:cNvPr id="25" name="コンテンツ プレースホルダー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68560" y="3580983"/>
              <a:ext cx="2085586" cy="2512183"/>
            </a:xfrm>
            <a:prstGeom prst="rect">
              <a:avLst/>
            </a:prstGeom>
          </p:spPr>
        </p:pic>
      </p:grpSp>
      <p:sp>
        <p:nvSpPr>
          <p:cNvPr id="9" name="テキスト ボックス 8"/>
          <p:cNvSpPr txBox="1"/>
          <p:nvPr/>
        </p:nvSpPr>
        <p:spPr>
          <a:xfrm>
            <a:off x="2398182" y="4781903"/>
            <a:ext cx="1197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16 mm</a:t>
            </a:r>
            <a:endParaRPr kumimoji="1" lang="ja-JP" alt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5412589" y="4149080"/>
            <a:ext cx="2509569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角丸四角形 4"/>
          <p:cNvSpPr/>
          <p:nvPr/>
        </p:nvSpPr>
        <p:spPr>
          <a:xfrm>
            <a:off x="6045979" y="3670719"/>
            <a:ext cx="3063043" cy="42230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ja-JP" sz="2800" b="1" kern="1200" dirty="0" smtClean="0">
                <a:solidFill>
                  <a:srgbClr val="FF0000"/>
                </a:solidFill>
              </a:rPr>
              <a:t>15 mm</a:t>
            </a:r>
            <a:endParaRPr lang="ja-JP" sz="2800" b="1" kern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62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Radiation Hardness</a:t>
            </a:r>
            <a:endParaRPr kumimoji="1"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571472" y="4929198"/>
          <a:ext cx="7929618" cy="1643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PIXEL2010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F0ED0E-BA45-4C0E-AFF3-69748CF17095}" type="slidenum">
              <a:rPr lang="en-US" altLang="ja-JP" smtClean="0"/>
              <a:pPr>
                <a:defRPr/>
              </a:pPr>
              <a:t>32</a:t>
            </a:fld>
            <a:endParaRPr lang="en-US" altLang="ja-JP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1000108"/>
            <a:ext cx="8207100" cy="3828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78651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PIXEL2010</a:t>
            </a:r>
            <a:endParaRPr lang="en-US" altLang="ja-JP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166E4-5FE3-4739-BD96-44C46C621DBB}" type="slidenum">
              <a:rPr lang="en-US" altLang="ja-JP" smtClean="0"/>
              <a:pPr>
                <a:defRPr/>
              </a:pPr>
              <a:t>33</a:t>
            </a:fld>
            <a:endParaRPr lang="en-US" altLang="ja-JP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FY09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47723"/>
            <a:ext cx="5576882" cy="5610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84364" r="84870"/>
          <a:stretch>
            <a:fillRect/>
          </a:stretch>
        </p:blipFill>
        <p:spPr bwMode="auto">
          <a:xfrm>
            <a:off x="5715008" y="609852"/>
            <a:ext cx="3847945" cy="40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線矢印コネクタ 7"/>
          <p:cNvCxnSpPr/>
          <p:nvPr/>
        </p:nvCxnSpPr>
        <p:spPr>
          <a:xfrm rot="5400000" flipH="1" flipV="1">
            <a:off x="7108049" y="5179231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796136" y="4953943"/>
            <a:ext cx="3228769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Guard ring </a:t>
            </a:r>
            <a:r>
              <a:rPr kumimoji="1" lang="en-US" altLang="ja-JP" sz="2000" dirty="0" err="1" smtClean="0"/>
              <a:t>widht</a:t>
            </a:r>
            <a:r>
              <a:rPr kumimoji="1" lang="ja-JP" altLang="en-US" sz="2000" dirty="0" smtClean="0"/>
              <a:t>　</a:t>
            </a:r>
            <a:r>
              <a:rPr kumimoji="1" lang="en-US" altLang="ja-JP" sz="2000" dirty="0" smtClean="0"/>
              <a:t>300 um</a:t>
            </a:r>
          </a:p>
          <a:p>
            <a:r>
              <a:rPr lang="en-US" altLang="ja-JP" sz="2000" dirty="0" smtClean="0"/>
              <a:t>I/O 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pads</a:t>
            </a:r>
            <a:r>
              <a:rPr lang="ja-JP" altLang="en-US" sz="2000" dirty="0" smtClean="0"/>
              <a:t>　</a:t>
            </a:r>
            <a:r>
              <a:rPr lang="en-US" altLang="ja-JP" sz="2000" dirty="0" smtClean="0"/>
              <a:t>100 um x 100 um</a:t>
            </a:r>
          </a:p>
          <a:p>
            <a:r>
              <a:rPr kumimoji="1" lang="en-US" altLang="ja-JP" sz="2000" dirty="0" smtClean="0"/>
              <a:t>M2-M3-M4 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only</a:t>
            </a:r>
            <a:endParaRPr kumimoji="1" lang="en-US" altLang="ja-JP" sz="2000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2010-9-7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02458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714488"/>
            <a:ext cx="6286018" cy="47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正方形/長方形 4"/>
          <p:cNvSpPr/>
          <p:nvPr/>
        </p:nvSpPr>
        <p:spPr>
          <a:xfrm>
            <a:off x="5940152" y="1714488"/>
            <a:ext cx="2448272" cy="4378808"/>
          </a:xfrm>
          <a:prstGeom prst="rect">
            <a:avLst/>
          </a:prstGeom>
          <a:solidFill>
            <a:srgbClr val="FF9B9B">
              <a:alpha val="3882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QE Improvement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4282" y="1428736"/>
            <a:ext cx="3357586" cy="4525963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Phase III</a:t>
            </a:r>
          </a:p>
          <a:p>
            <a:pPr lvl="1"/>
            <a:r>
              <a:rPr lang="en-US" altLang="ja-JP" dirty="0" smtClean="0"/>
              <a:t>MPCCD (high res.)</a:t>
            </a:r>
          </a:p>
          <a:p>
            <a:pPr lvl="2"/>
            <a:r>
              <a:rPr kumimoji="1" lang="en-US" altLang="ja-JP" dirty="0" smtClean="0"/>
              <a:t>Feasibility study has just started with free samples</a:t>
            </a:r>
          </a:p>
          <a:p>
            <a:pPr lvl="2"/>
            <a:r>
              <a:rPr lang="en-US" altLang="ja-JP" dirty="0" smtClean="0"/>
              <a:t>Targeted to be ready within FY2011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MVIAPIX</a:t>
            </a:r>
          </a:p>
          <a:p>
            <a:pPr lvl="2"/>
            <a:r>
              <a:rPr lang="en-US" altLang="ja-JP" dirty="0" smtClean="0"/>
              <a:t>Now under feasibility study</a:t>
            </a:r>
          </a:p>
          <a:p>
            <a:pPr lvl="2"/>
            <a:r>
              <a:rPr kumimoji="1" lang="en-US" altLang="ja-JP" dirty="0" smtClean="0"/>
              <a:t>Production date</a:t>
            </a:r>
          </a:p>
          <a:p>
            <a:pPr lvl="3"/>
            <a:r>
              <a:rPr lang="en-US" altLang="ja-JP" dirty="0" smtClean="0"/>
              <a:t>Not clear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PIXEL2010</a:t>
            </a:r>
            <a:endParaRPr lang="en-US" altLang="ja-JP"/>
          </a:p>
        </p:txBody>
      </p:sp>
      <p:sp>
        <p:nvSpPr>
          <p:cNvPr id="7" name="右矢印 6"/>
          <p:cNvSpPr/>
          <p:nvPr/>
        </p:nvSpPr>
        <p:spPr>
          <a:xfrm rot="18838080">
            <a:off x="7189035" y="3950441"/>
            <a:ext cx="114300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 rot="18874234">
            <a:off x="7449656" y="4029437"/>
            <a:ext cx="122634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800" dirty="0" smtClean="0"/>
              <a:t>MPCCD Phase III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 rot="18874234">
            <a:off x="6513595" y="2998867"/>
            <a:ext cx="175485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800" dirty="0" smtClean="0"/>
              <a:t>This Develop.</a:t>
            </a:r>
            <a:endParaRPr kumimoji="1" lang="ja-JP" altLang="en-US" dirty="0"/>
          </a:p>
        </p:txBody>
      </p:sp>
      <p:sp>
        <p:nvSpPr>
          <p:cNvPr id="11" name="右矢印 10"/>
          <p:cNvSpPr/>
          <p:nvPr/>
        </p:nvSpPr>
        <p:spPr>
          <a:xfrm rot="18838080">
            <a:off x="6166571" y="2809043"/>
            <a:ext cx="1740080" cy="20738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25778-E9E0-447B-B6C4-A2F7C46AF879}" type="slidenum">
              <a:rPr kumimoji="1" lang="en-US" altLang="ja-JP" smtClean="0"/>
              <a:pPr/>
              <a:t>34</a:t>
            </a:fld>
            <a:endParaRPr kumimoji="1" lang="ja-JP" dirty="0"/>
          </a:p>
        </p:txBody>
      </p:sp>
    </p:spTree>
    <p:extLst>
      <p:ext uri="{BB962C8B-B14F-4D97-AF65-F5344CB8AC3E}">
        <p14:creationId xmlns:p14="http://schemas.microsoft.com/office/powerpoint/2010/main" val="427959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381671"/>
            <a:ext cx="6286018" cy="47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正方形/長方形 4"/>
          <p:cNvSpPr/>
          <p:nvPr/>
        </p:nvSpPr>
        <p:spPr>
          <a:xfrm>
            <a:off x="4056544" y="1381671"/>
            <a:ext cx="2448272" cy="4378808"/>
          </a:xfrm>
          <a:prstGeom prst="rect">
            <a:avLst/>
          </a:prstGeom>
          <a:solidFill>
            <a:srgbClr val="FF9B9B">
              <a:alpha val="3882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QE Improvement</a:t>
            </a: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PIXEL2010</a:t>
            </a:r>
            <a:endParaRPr lang="en-US" altLang="ja-JP"/>
          </a:p>
        </p:txBody>
      </p:sp>
      <p:sp>
        <p:nvSpPr>
          <p:cNvPr id="7" name="右矢印 6"/>
          <p:cNvSpPr/>
          <p:nvPr/>
        </p:nvSpPr>
        <p:spPr>
          <a:xfrm rot="18838080">
            <a:off x="5305427" y="3617624"/>
            <a:ext cx="114300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 rot="18874234">
            <a:off x="5566048" y="3696620"/>
            <a:ext cx="122634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800" dirty="0" smtClean="0"/>
              <a:t>MPCCD Phase III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 rot="18874234">
            <a:off x="4629987" y="2666050"/>
            <a:ext cx="1754858" cy="369332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800" dirty="0" smtClean="0"/>
              <a:t>This Develop.</a:t>
            </a:r>
            <a:endParaRPr kumimoji="1" lang="ja-JP" altLang="en-US" dirty="0"/>
          </a:p>
        </p:txBody>
      </p:sp>
      <p:sp>
        <p:nvSpPr>
          <p:cNvPr id="11" name="右矢印 10"/>
          <p:cNvSpPr/>
          <p:nvPr/>
        </p:nvSpPr>
        <p:spPr>
          <a:xfrm rot="18838080">
            <a:off x="4282963" y="2476226"/>
            <a:ext cx="1740080" cy="207385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" name="図表 11"/>
          <p:cNvGraphicFramePr/>
          <p:nvPr>
            <p:extLst>
              <p:ext uri="{D42A27DB-BD31-4B8C-83A1-F6EECF244321}">
                <p14:modId xmlns:p14="http://schemas.microsoft.com/office/powerpoint/2010/main" val="4192270137"/>
              </p:ext>
            </p:extLst>
          </p:nvPr>
        </p:nvGraphicFramePr>
        <p:xfrm>
          <a:off x="7164288" y="4509120"/>
          <a:ext cx="1080120" cy="754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4" name="図表 13"/>
          <p:cNvGraphicFramePr/>
          <p:nvPr>
            <p:extLst>
              <p:ext uri="{D42A27DB-BD31-4B8C-83A1-F6EECF244321}">
                <p14:modId xmlns:p14="http://schemas.microsoft.com/office/powerpoint/2010/main" val="991316898"/>
              </p:ext>
            </p:extLst>
          </p:nvPr>
        </p:nvGraphicFramePr>
        <p:xfrm>
          <a:off x="7127788" y="2982817"/>
          <a:ext cx="1548668" cy="754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5" name="図表 14"/>
          <p:cNvGraphicFramePr/>
          <p:nvPr>
            <p:extLst>
              <p:ext uri="{D42A27DB-BD31-4B8C-83A1-F6EECF244321}">
                <p14:modId xmlns:p14="http://schemas.microsoft.com/office/powerpoint/2010/main" val="2404793975"/>
              </p:ext>
            </p:extLst>
          </p:nvPr>
        </p:nvGraphicFramePr>
        <p:xfrm>
          <a:off x="7092280" y="2096050"/>
          <a:ext cx="1152128" cy="612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25778-E9E0-447B-B6C4-A2F7C46AF879}" type="slidenum">
              <a:rPr kumimoji="1" lang="en-US" altLang="ja-JP" smtClean="0"/>
              <a:pPr/>
              <a:t>35</a:t>
            </a:fld>
            <a:endParaRPr kumimoji="1" lang="ja-JP" dirty="0"/>
          </a:p>
        </p:txBody>
      </p:sp>
    </p:spTree>
    <p:extLst>
      <p:ext uri="{BB962C8B-B14F-4D97-AF65-F5344CB8AC3E}">
        <p14:creationId xmlns:p14="http://schemas.microsoft.com/office/powerpoint/2010/main" val="45670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Leakage Current of guard ring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en-US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altLang="ja-JP" smtClean="0"/>
              <a:pPr/>
              <a:t>36</a:t>
            </a:fld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  <p:pic>
        <p:nvPicPr>
          <p:cNvPr id="1026" name="Picture 2" descr="T:\MVIA_test_Omodani\guard_ring_20100809\guardring_lea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188" y="1340768"/>
            <a:ext cx="5357116" cy="498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89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73" t="30415" b="13291"/>
          <a:stretch/>
        </p:blipFill>
        <p:spPr bwMode="auto">
          <a:xfrm>
            <a:off x="144744" y="1516203"/>
            <a:ext cx="8891752" cy="482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PIXEL2010</a:t>
            </a:r>
            <a:endParaRPr lang="en-US" altLang="ja-JP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166E4-5FE3-4739-BD96-44C46C621DBB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SPring-8 XFEL (2011-)</a:t>
            </a:r>
            <a:endParaRPr kumimoji="1" lang="ja-JP" altLang="en-US" dirty="0"/>
          </a:p>
        </p:txBody>
      </p:sp>
      <p:sp>
        <p:nvSpPr>
          <p:cNvPr id="6" name="Oval 14"/>
          <p:cNvSpPr>
            <a:spLocks noChangeArrowheads="1"/>
          </p:cNvSpPr>
          <p:nvPr/>
        </p:nvSpPr>
        <p:spPr bwMode="auto">
          <a:xfrm rot="553855">
            <a:off x="3184947" y="4908055"/>
            <a:ext cx="4019591" cy="6477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3" name="グループ化 22"/>
          <p:cNvGrpSpPr/>
          <p:nvPr/>
        </p:nvGrpSpPr>
        <p:grpSpPr>
          <a:xfrm>
            <a:off x="4214810" y="1142984"/>
            <a:ext cx="2348093" cy="4014208"/>
            <a:chOff x="4214810" y="1142984"/>
            <a:chExt cx="2348093" cy="4014208"/>
          </a:xfrm>
        </p:grpSpPr>
        <p:pic>
          <p:nvPicPr>
            <p:cNvPr id="9" name="Picture 8" descr="091120_ID＃３まで据付後"/>
            <p:cNvPicPr>
              <a:picLocks noChangeAspect="1" noChangeArrowheads="1"/>
            </p:cNvPicPr>
            <p:nvPr/>
          </p:nvPicPr>
          <p:blipFill>
            <a:blip r:embed="rId3" cstate="print"/>
            <a:srcRect l="18547" t="3691" b="8120"/>
            <a:stretch>
              <a:fillRect/>
            </a:stretch>
          </p:blipFill>
          <p:spPr bwMode="auto">
            <a:xfrm>
              <a:off x="4214810" y="1142984"/>
              <a:ext cx="2348093" cy="1907075"/>
            </a:xfrm>
            <a:prstGeom prst="rect">
              <a:avLst/>
            </a:prstGeom>
            <a:noFill/>
          </p:spPr>
        </p:pic>
        <p:cxnSp>
          <p:nvCxnSpPr>
            <p:cNvPr id="15" name="直線矢印コネクタ 14"/>
            <p:cNvCxnSpPr>
              <a:stCxn id="9" idx="2"/>
            </p:cNvCxnSpPr>
            <p:nvPr/>
          </p:nvCxnSpPr>
          <p:spPr>
            <a:xfrm flipH="1">
              <a:off x="4499992" y="3050059"/>
              <a:ext cx="888865" cy="210713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/>
          <p:cNvGrpSpPr/>
          <p:nvPr/>
        </p:nvGrpSpPr>
        <p:grpSpPr>
          <a:xfrm>
            <a:off x="5940152" y="1357298"/>
            <a:ext cx="3203848" cy="4015918"/>
            <a:chOff x="5940152" y="1357298"/>
            <a:chExt cx="3203848" cy="4015918"/>
          </a:xfrm>
        </p:grpSpPr>
        <p:pic>
          <p:nvPicPr>
            <p:cNvPr id="8" name="Picture 7" descr="091030_CB18より上流を望む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82153" y="1357298"/>
              <a:ext cx="2761847" cy="2071702"/>
            </a:xfrm>
            <a:prstGeom prst="rect">
              <a:avLst/>
            </a:prstGeom>
            <a:noFill/>
          </p:spPr>
        </p:pic>
        <p:cxnSp>
          <p:nvCxnSpPr>
            <p:cNvPr id="17" name="直線矢印コネクタ 16"/>
            <p:cNvCxnSpPr/>
            <p:nvPr/>
          </p:nvCxnSpPr>
          <p:spPr>
            <a:xfrm flipH="1">
              <a:off x="5940152" y="3357562"/>
              <a:ext cx="1489368" cy="201565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グループ化 26"/>
          <p:cNvGrpSpPr/>
          <p:nvPr/>
        </p:nvGrpSpPr>
        <p:grpSpPr>
          <a:xfrm>
            <a:off x="0" y="1000108"/>
            <a:ext cx="4282412" cy="3941060"/>
            <a:chOff x="0" y="1000108"/>
            <a:chExt cx="4282412" cy="3941060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0" y="1000108"/>
              <a:ext cx="4282412" cy="3941060"/>
              <a:chOff x="0" y="1000108"/>
              <a:chExt cx="4282412" cy="3941060"/>
            </a:xfrm>
          </p:grpSpPr>
          <p:pic>
            <p:nvPicPr>
              <p:cNvPr id="75779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0" y="1000108"/>
                <a:ext cx="4282412" cy="32147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2" name="直線矢印コネクタ 11"/>
              <p:cNvCxnSpPr/>
              <p:nvPr/>
            </p:nvCxnSpPr>
            <p:spPr>
              <a:xfrm>
                <a:off x="3143240" y="3929066"/>
                <a:ext cx="348640" cy="101210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テキスト ボックス 25"/>
            <p:cNvSpPr txBox="1"/>
            <p:nvPr/>
          </p:nvSpPr>
          <p:spPr>
            <a:xfrm>
              <a:off x="0" y="1000108"/>
              <a:ext cx="3707553" cy="4001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Multiport CCD: mechanical model</a:t>
              </a:r>
              <a:endParaRPr kumimoji="1" lang="ja-JP" altLang="en-US" dirty="0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0" y="1142984"/>
            <a:ext cx="4752583" cy="3708999"/>
            <a:chOff x="0" y="1142984"/>
            <a:chExt cx="4752583" cy="3708999"/>
          </a:xfrm>
        </p:grpSpPr>
        <p:pic>
          <p:nvPicPr>
            <p:cNvPr id="24" name="コンテンツ プレースホルダー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8953" y="1400218"/>
              <a:ext cx="1886102" cy="3451765"/>
            </a:xfrm>
            <a:prstGeom prst="rect">
              <a:avLst/>
            </a:prstGeom>
          </p:spPr>
        </p:pic>
        <p:sp>
          <p:nvSpPr>
            <p:cNvPr id="28" name="テキスト ボックス 27"/>
            <p:cNvSpPr txBox="1"/>
            <p:nvPr/>
          </p:nvSpPr>
          <p:spPr>
            <a:xfrm>
              <a:off x="0" y="1142984"/>
              <a:ext cx="4752583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/>
                <a:t>MVIA detector by using SOI sensor technology</a:t>
              </a:r>
              <a:endParaRPr kumimoji="1" lang="ja-JP" altLang="en-US" dirty="0"/>
            </a:p>
          </p:txBody>
        </p:sp>
      </p:grp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2010-9-7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182295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725487"/>
          </a:xfrm>
        </p:spPr>
        <p:txBody>
          <a:bodyPr/>
          <a:lstStyle/>
          <a:p>
            <a:r>
              <a:rPr lang="en-US" altLang="ja-JP" dirty="0" smtClean="0"/>
              <a:t>SPring-8 X-ray Free-Electron Laser</a:t>
            </a:r>
            <a:endParaRPr lang="ja-JP" altLang="en-US" dirty="0" smtClean="0"/>
          </a:p>
        </p:txBody>
      </p:sp>
      <p:sp>
        <p:nvSpPr>
          <p:cNvPr id="13315" name="Oval 12"/>
          <p:cNvSpPr>
            <a:spLocks noChangeArrowheads="1"/>
          </p:cNvSpPr>
          <p:nvPr/>
        </p:nvSpPr>
        <p:spPr bwMode="auto">
          <a:xfrm>
            <a:off x="3419475" y="2611438"/>
            <a:ext cx="2087563" cy="1944687"/>
          </a:xfrm>
          <a:prstGeom prst="ellipse">
            <a:avLst/>
          </a:prstGeom>
          <a:solidFill>
            <a:srgbClr val="FFCC00">
              <a:alpha val="47842"/>
            </a:srgbClr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4000" b="1">
                <a:latin typeface="Tahoma" pitchFamily="34" charset="0"/>
              </a:rPr>
              <a:t>XFEL</a:t>
            </a:r>
          </a:p>
        </p:txBody>
      </p:sp>
      <p:sp>
        <p:nvSpPr>
          <p:cNvPr id="13322" name="Oval 15"/>
          <p:cNvSpPr>
            <a:spLocks noChangeArrowheads="1"/>
          </p:cNvSpPr>
          <p:nvPr/>
        </p:nvSpPr>
        <p:spPr bwMode="auto">
          <a:xfrm>
            <a:off x="3492500" y="1363663"/>
            <a:ext cx="1944688" cy="1800225"/>
          </a:xfrm>
          <a:prstGeom prst="ellipse">
            <a:avLst/>
          </a:prstGeom>
          <a:solidFill>
            <a:srgbClr val="FF99CC">
              <a:alpha val="47842"/>
            </a:srgbClr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b="1" dirty="0">
                <a:latin typeface="Tahoma" pitchFamily="34" charset="0"/>
              </a:rPr>
              <a:t>High Peak brilliance</a:t>
            </a:r>
          </a:p>
          <a:p>
            <a:pPr algn="ctr"/>
            <a:r>
              <a:rPr lang="en-US" altLang="ja-JP" b="1" dirty="0">
                <a:latin typeface="Tahoma" pitchFamily="34" charset="0"/>
              </a:rPr>
              <a:t>x10</a:t>
            </a:r>
            <a:r>
              <a:rPr lang="en-US" altLang="ja-JP" b="1" baseline="30000" dirty="0">
                <a:latin typeface="Tahoma" pitchFamily="34" charset="0"/>
              </a:rPr>
              <a:t>9</a:t>
            </a:r>
            <a:endParaRPr lang="en-US" altLang="ja-JP" b="1" dirty="0">
              <a:latin typeface="Tahoma" pitchFamily="34" charset="0"/>
            </a:endParaRPr>
          </a:p>
        </p:txBody>
      </p:sp>
      <p:sp>
        <p:nvSpPr>
          <p:cNvPr id="13323" name="Oval 16"/>
          <p:cNvSpPr>
            <a:spLocks noChangeArrowheads="1"/>
          </p:cNvSpPr>
          <p:nvPr/>
        </p:nvSpPr>
        <p:spPr bwMode="auto">
          <a:xfrm>
            <a:off x="4716463" y="3595688"/>
            <a:ext cx="1944687" cy="1849437"/>
          </a:xfrm>
          <a:prstGeom prst="ellipse">
            <a:avLst/>
          </a:prstGeom>
          <a:solidFill>
            <a:srgbClr val="CC99FF">
              <a:alpha val="47842"/>
            </a:srgbClr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b="1" dirty="0">
                <a:latin typeface="Tahoma" pitchFamily="34" charset="0"/>
              </a:rPr>
              <a:t>Ultrafast pulse </a:t>
            </a:r>
          </a:p>
          <a:p>
            <a:pPr algn="ctr"/>
            <a:r>
              <a:rPr lang="en-US" altLang="ja-JP" b="1" dirty="0">
                <a:latin typeface="Tahoma" pitchFamily="34" charset="0"/>
              </a:rPr>
              <a:t>&lt; 10 </a:t>
            </a:r>
            <a:r>
              <a:rPr lang="en-US" altLang="ja-JP" b="1" dirty="0" err="1" smtClean="0">
                <a:latin typeface="Tahoma" pitchFamily="34" charset="0"/>
              </a:rPr>
              <a:t>fs</a:t>
            </a:r>
            <a:endParaRPr lang="en-US" altLang="ja-JP" b="1" dirty="0" smtClean="0">
              <a:latin typeface="Tahoma" pitchFamily="34" charset="0"/>
            </a:endParaRPr>
          </a:p>
          <a:p>
            <a:pPr algn="ctr"/>
            <a:r>
              <a:rPr lang="en-US" altLang="ja-JP" b="1" dirty="0" smtClean="0">
                <a:latin typeface="Tahoma" pitchFamily="34" charset="0"/>
              </a:rPr>
              <a:t>x10</a:t>
            </a:r>
            <a:r>
              <a:rPr lang="en-US" altLang="ja-JP" b="1" baseline="30000" dirty="0" smtClean="0">
                <a:latin typeface="Tahoma" pitchFamily="34" charset="0"/>
              </a:rPr>
              <a:t>3</a:t>
            </a:r>
            <a:endParaRPr lang="en-US" altLang="ja-JP" b="1" dirty="0" smtClean="0">
              <a:latin typeface="Tahoma" pitchFamily="34" charset="0"/>
            </a:endParaRPr>
          </a:p>
          <a:p>
            <a:pPr algn="ctr"/>
            <a:endParaRPr lang="en-US" altLang="ja-JP" b="1" dirty="0">
              <a:latin typeface="Tahoma" pitchFamily="34" charset="0"/>
            </a:endParaRPr>
          </a:p>
        </p:txBody>
      </p:sp>
      <p:sp>
        <p:nvSpPr>
          <p:cNvPr id="13324" name="Oval 17"/>
          <p:cNvSpPr>
            <a:spLocks noChangeArrowheads="1"/>
          </p:cNvSpPr>
          <p:nvPr/>
        </p:nvSpPr>
        <p:spPr bwMode="auto">
          <a:xfrm>
            <a:off x="2339975" y="3667125"/>
            <a:ext cx="2017713" cy="1873250"/>
          </a:xfrm>
          <a:prstGeom prst="ellipse">
            <a:avLst/>
          </a:prstGeom>
          <a:solidFill>
            <a:srgbClr val="CCFFCC">
              <a:alpha val="47842"/>
            </a:srgbClr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b="1" dirty="0">
                <a:latin typeface="Tahoma" pitchFamily="34" charset="0"/>
              </a:rPr>
              <a:t>Spatial </a:t>
            </a:r>
          </a:p>
          <a:p>
            <a:pPr algn="ctr"/>
            <a:r>
              <a:rPr lang="en-US" altLang="ja-JP" b="1" dirty="0">
                <a:latin typeface="Tahoma" pitchFamily="34" charset="0"/>
              </a:rPr>
              <a:t>coherence</a:t>
            </a:r>
          </a:p>
          <a:p>
            <a:pPr algn="ctr"/>
            <a:r>
              <a:rPr lang="en-US" altLang="ja-JP" b="1" dirty="0">
                <a:latin typeface="Tahoma" pitchFamily="34" charset="0"/>
              </a:rPr>
              <a:t>100</a:t>
            </a:r>
            <a:r>
              <a:rPr lang="en-US" altLang="ja-JP" b="1" dirty="0" smtClean="0">
                <a:latin typeface="Tahoma" pitchFamily="34" charset="0"/>
              </a:rPr>
              <a:t>%</a:t>
            </a:r>
          </a:p>
          <a:p>
            <a:pPr algn="ctr"/>
            <a:r>
              <a:rPr lang="en-US" altLang="ja-JP" b="1" dirty="0" smtClean="0">
                <a:latin typeface="Tahoma" pitchFamily="34" charset="0"/>
              </a:rPr>
              <a:t>x10</a:t>
            </a:r>
            <a:r>
              <a:rPr lang="en-US" altLang="ja-JP" b="1" baseline="30000" dirty="0" smtClean="0">
                <a:latin typeface="Tahoma" pitchFamily="34" charset="0"/>
              </a:rPr>
              <a:t>3</a:t>
            </a:r>
            <a:endParaRPr lang="en-US" altLang="ja-JP" b="1" dirty="0">
              <a:latin typeface="Tahoma" pitchFamily="34" charset="0"/>
            </a:endParaRPr>
          </a:p>
        </p:txBody>
      </p:sp>
      <p:sp>
        <p:nvSpPr>
          <p:cNvPr id="20" name="フッター プレースホル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PIXEL2010</a:t>
            </a:r>
            <a:endParaRPr lang="en-US" altLang="ja-JP"/>
          </a:p>
        </p:txBody>
      </p:sp>
      <p:sp>
        <p:nvSpPr>
          <p:cNvPr id="21" name="スライド番号プレースホル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F4D2A3-D38E-40CF-B088-FBBC1934D4E8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5802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スライド番号プレースホルダ 9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F82856B-C620-4203-A89C-440DCB71AC8F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pSp>
        <p:nvGrpSpPr>
          <p:cNvPr id="2" name="グループ化 24"/>
          <p:cNvGrpSpPr/>
          <p:nvPr/>
        </p:nvGrpSpPr>
        <p:grpSpPr>
          <a:xfrm>
            <a:off x="5000628" y="500042"/>
            <a:ext cx="3929090" cy="2428892"/>
            <a:chOff x="1785918" y="357166"/>
            <a:chExt cx="3929090" cy="4071966"/>
          </a:xfrm>
        </p:grpSpPr>
        <p:sp>
          <p:nvSpPr>
            <p:cNvPr id="11" name="下矢印 10"/>
            <p:cNvSpPr/>
            <p:nvPr/>
          </p:nvSpPr>
          <p:spPr>
            <a:xfrm>
              <a:off x="2357422" y="642918"/>
              <a:ext cx="714380" cy="3786214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" name="直線コネクタ 13"/>
            <p:cNvCxnSpPr/>
            <p:nvPr/>
          </p:nvCxnSpPr>
          <p:spPr>
            <a:xfrm>
              <a:off x="2071670" y="4427544"/>
              <a:ext cx="3643338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9" name="正方形/長方形 18"/>
            <p:cNvSpPr/>
            <p:nvPr/>
          </p:nvSpPr>
          <p:spPr>
            <a:xfrm>
              <a:off x="1785918" y="357166"/>
              <a:ext cx="2286016" cy="64294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rgbClr val="FF0000"/>
                  </a:solidFill>
                </a:rPr>
                <a:t>X-ray Microscopy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6" name="直線コネクタ 15"/>
          <p:cNvCxnSpPr/>
          <p:nvPr/>
        </p:nvCxnSpPr>
        <p:spPr>
          <a:xfrm>
            <a:off x="357158" y="6427808"/>
            <a:ext cx="3643338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3" name="グループ化 25"/>
          <p:cNvGrpSpPr/>
          <p:nvPr/>
        </p:nvGrpSpPr>
        <p:grpSpPr>
          <a:xfrm>
            <a:off x="4357686" y="3000372"/>
            <a:ext cx="3000396" cy="2786082"/>
            <a:chOff x="4357686" y="2928934"/>
            <a:chExt cx="3000396" cy="2786082"/>
          </a:xfrm>
        </p:grpSpPr>
        <p:sp>
          <p:nvSpPr>
            <p:cNvPr id="20" name="下矢印 19"/>
            <p:cNvSpPr/>
            <p:nvPr/>
          </p:nvSpPr>
          <p:spPr>
            <a:xfrm>
              <a:off x="5572132" y="2928934"/>
              <a:ext cx="642942" cy="2786082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84" name="Text Box 8"/>
            <p:cNvSpPr txBox="1">
              <a:spLocks noChangeArrowheads="1"/>
            </p:cNvSpPr>
            <p:nvPr/>
          </p:nvSpPr>
          <p:spPr bwMode="auto">
            <a:xfrm>
              <a:off x="4357686" y="3143248"/>
              <a:ext cx="3000396" cy="707886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ja-JP" dirty="0" smtClean="0">
                  <a:latin typeface="Helvetica" pitchFamily="34" charset="0"/>
                </a:rPr>
                <a:t>Coherent Diffraction Imaging by using XFEL</a:t>
              </a:r>
              <a:endParaRPr lang="en-US" altLang="ja-JP" dirty="0">
                <a:latin typeface="Helvetica" pitchFamily="34" charset="0"/>
              </a:endParaRPr>
            </a:p>
          </p:txBody>
        </p:sp>
      </p:grpSp>
      <p:cxnSp>
        <p:nvCxnSpPr>
          <p:cNvPr id="22" name="直線矢印コネクタ 21"/>
          <p:cNvCxnSpPr/>
          <p:nvPr/>
        </p:nvCxnSpPr>
        <p:spPr>
          <a:xfrm rot="5400000" flipH="1" flipV="1">
            <a:off x="4250529" y="3393281"/>
            <a:ext cx="621510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429520" y="500042"/>
            <a:ext cx="1116011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100 nm</a:t>
            </a:r>
          </a:p>
          <a:p>
            <a:endParaRPr lang="en-US" altLang="ja-JP" sz="2400" dirty="0" smtClean="0"/>
          </a:p>
          <a:p>
            <a:endParaRPr lang="en-US" altLang="ja-JP" sz="2400" dirty="0" smtClean="0"/>
          </a:p>
          <a:p>
            <a:endParaRPr lang="en-US" altLang="ja-JP" sz="2400" dirty="0" smtClean="0"/>
          </a:p>
          <a:p>
            <a:endParaRPr kumimoji="1" lang="en-US" altLang="ja-JP" sz="2400" dirty="0" smtClean="0"/>
          </a:p>
          <a:p>
            <a:r>
              <a:rPr kumimoji="1" lang="en-US" altLang="ja-JP" sz="2400" dirty="0" smtClean="0"/>
              <a:t>10 nm</a:t>
            </a:r>
          </a:p>
          <a:p>
            <a:endParaRPr lang="en-US" altLang="ja-JP" sz="2400" dirty="0" smtClean="0"/>
          </a:p>
          <a:p>
            <a:endParaRPr lang="en-US" altLang="ja-JP" sz="2400" dirty="0" smtClean="0"/>
          </a:p>
          <a:p>
            <a:endParaRPr lang="en-US" altLang="ja-JP" sz="2400" dirty="0" smtClean="0"/>
          </a:p>
          <a:p>
            <a:endParaRPr kumimoji="1" lang="en-US" altLang="ja-JP" sz="2400" dirty="0" smtClean="0"/>
          </a:p>
          <a:p>
            <a:r>
              <a:rPr kumimoji="1" lang="en-US" altLang="ja-JP" sz="2400" dirty="0" smtClean="0"/>
              <a:t>1 nm</a:t>
            </a:r>
          </a:p>
          <a:p>
            <a:endParaRPr lang="en-US" altLang="ja-JP" sz="2400" dirty="0" smtClean="0"/>
          </a:p>
          <a:p>
            <a:endParaRPr lang="en-US" altLang="ja-JP" sz="2400" dirty="0" smtClean="0"/>
          </a:p>
          <a:p>
            <a:endParaRPr lang="en-US" altLang="ja-JP" sz="2400" dirty="0" smtClean="0"/>
          </a:p>
          <a:p>
            <a:endParaRPr kumimoji="1" lang="en-US" altLang="ja-JP" sz="2400" dirty="0" smtClean="0"/>
          </a:p>
          <a:p>
            <a:r>
              <a:rPr lang="en-US" altLang="ja-JP" sz="2400" dirty="0" smtClean="0"/>
              <a:t>0.1 nm</a:t>
            </a:r>
            <a:endParaRPr kumimoji="1" lang="ja-JP" altLang="en-US" sz="2400" dirty="0"/>
          </a:p>
        </p:txBody>
      </p:sp>
      <p:cxnSp>
        <p:nvCxnSpPr>
          <p:cNvPr id="27" name="直線コネクタ 26"/>
          <p:cNvCxnSpPr/>
          <p:nvPr/>
        </p:nvCxnSpPr>
        <p:spPr>
          <a:xfrm>
            <a:off x="7143768" y="712768"/>
            <a:ext cx="35719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7072330" y="2571744"/>
            <a:ext cx="35719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7143768" y="4357694"/>
            <a:ext cx="35719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7143768" y="6215082"/>
            <a:ext cx="35719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 cstate="print"/>
          <a:srcRect t="42451"/>
          <a:stretch>
            <a:fillRect/>
          </a:stretch>
        </p:blipFill>
        <p:spPr bwMode="auto">
          <a:xfrm>
            <a:off x="1857356" y="5357826"/>
            <a:ext cx="1698643" cy="102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正方形/長方形 31"/>
          <p:cNvSpPr/>
          <p:nvPr/>
        </p:nvSpPr>
        <p:spPr>
          <a:xfrm>
            <a:off x="214282" y="6519446"/>
            <a:ext cx="56436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400" dirty="0" smtClean="0">
                <a:latin typeface="+mj-lt"/>
              </a:rPr>
              <a:t>M. </a:t>
            </a:r>
            <a:r>
              <a:rPr lang="en-US" altLang="ja-JP" sz="1400" dirty="0" err="1" smtClean="0">
                <a:latin typeface="+mj-lt"/>
              </a:rPr>
              <a:t>Takata</a:t>
            </a:r>
            <a:r>
              <a:rPr lang="en-US" altLang="ja-JP" sz="1400" dirty="0" smtClean="0">
                <a:latin typeface="+mj-lt"/>
              </a:rPr>
              <a:t> et.al, </a:t>
            </a:r>
            <a:r>
              <a:rPr lang="nl-NL" altLang="ja-JP" sz="1400" dirty="0" smtClean="0">
                <a:latin typeface="+mj-lt"/>
              </a:rPr>
              <a:t>NATURE </a:t>
            </a:r>
            <a:r>
              <a:rPr lang="nl-NL" altLang="ja-JP" sz="1400" dirty="0">
                <a:latin typeface="+mj-lt"/>
              </a:rPr>
              <a:t>| VOL 408 | 23 NOVEMBER 2000</a:t>
            </a:r>
            <a:r>
              <a:rPr lang="ja-JP" altLang="en-US" sz="1400" dirty="0">
                <a:latin typeface="+mj-lt"/>
              </a:rPr>
              <a:t>　</a:t>
            </a:r>
            <a:r>
              <a:rPr lang="en-US" altLang="ja-JP" sz="1400" dirty="0">
                <a:latin typeface="+mj-lt"/>
              </a:rPr>
              <a:t>p.426</a:t>
            </a:r>
            <a:endParaRPr lang="ja-JP" altLang="en-US" sz="1400" dirty="0">
              <a:latin typeface="+mj-lt"/>
            </a:endParaRPr>
          </a:p>
        </p:txBody>
      </p:sp>
      <p:sp>
        <p:nvSpPr>
          <p:cNvPr id="33" name="テキスト ボックス 8"/>
          <p:cNvSpPr txBox="1">
            <a:spLocks noChangeArrowheads="1"/>
          </p:cNvSpPr>
          <p:nvPr/>
        </p:nvSpPr>
        <p:spPr bwMode="auto">
          <a:xfrm>
            <a:off x="3714744" y="5857892"/>
            <a:ext cx="33899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 err="1" smtClean="0"/>
              <a:t>Miyano</a:t>
            </a:r>
            <a:r>
              <a:rPr lang="en-US" altLang="ja-JP" sz="1400" dirty="0" smtClean="0"/>
              <a:t> </a:t>
            </a:r>
            <a:r>
              <a:rPr lang="en-US" altLang="ja-JP" sz="1400" dirty="0" err="1" smtClean="0"/>
              <a:t>et.al.,Science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Vol. 289 (2000) 739.</a:t>
            </a:r>
            <a:endParaRPr lang="ja-JP" altLang="en-US" sz="1400" dirty="0"/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143380"/>
            <a:ext cx="1000119" cy="173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" name="直線コネクタ 35"/>
          <p:cNvCxnSpPr/>
          <p:nvPr/>
        </p:nvCxnSpPr>
        <p:spPr>
          <a:xfrm>
            <a:off x="571472" y="5786454"/>
            <a:ext cx="4214842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下矢印 14"/>
          <p:cNvSpPr/>
          <p:nvPr/>
        </p:nvSpPr>
        <p:spPr>
          <a:xfrm>
            <a:off x="642910" y="4071942"/>
            <a:ext cx="714380" cy="2357454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b="1"/>
          </a:p>
        </p:txBody>
      </p:sp>
      <p:sp>
        <p:nvSpPr>
          <p:cNvPr id="12" name="正方形/長方形 11"/>
          <p:cNvSpPr/>
          <p:nvPr/>
        </p:nvSpPr>
        <p:spPr>
          <a:xfrm>
            <a:off x="214282" y="3571876"/>
            <a:ext cx="1571636" cy="64294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</a:rPr>
              <a:t>X-ray Diffraction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5" cstate="print"/>
          <a:srcRect l="57836" b="42908"/>
          <a:stretch>
            <a:fillRect/>
          </a:stretch>
        </p:blipFill>
        <p:spPr bwMode="auto">
          <a:xfrm>
            <a:off x="2071670" y="285728"/>
            <a:ext cx="293673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テキスト ボックス 39"/>
          <p:cNvSpPr txBox="1"/>
          <p:nvPr/>
        </p:nvSpPr>
        <p:spPr>
          <a:xfrm>
            <a:off x="0" y="642918"/>
            <a:ext cx="443397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Yamauchi Lab.,(Osaka Univ. )</a:t>
            </a:r>
          </a:p>
          <a:p>
            <a:r>
              <a:rPr lang="en-US" altLang="ja-JP" sz="1400" dirty="0" smtClean="0"/>
              <a:t>Dr. Shimura (International Medical Center  of Japan) et.al.,</a:t>
            </a:r>
            <a:endParaRPr kumimoji="1" lang="ja-JP" altLang="en-US" sz="14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14282" y="142852"/>
            <a:ext cx="292509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Elemental Mapping of Cell</a:t>
            </a:r>
            <a:endParaRPr kumimoji="1" lang="ja-JP" altLang="en-US" dirty="0"/>
          </a:p>
        </p:txBody>
      </p:sp>
      <p:sp>
        <p:nvSpPr>
          <p:cNvPr id="42" name="右矢印 41"/>
          <p:cNvSpPr/>
          <p:nvPr/>
        </p:nvSpPr>
        <p:spPr>
          <a:xfrm>
            <a:off x="857224" y="4500570"/>
            <a:ext cx="3143272" cy="785818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Ultrafast motion of atoms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2010-9-7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PIXEL2010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560376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725487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Look at atomic structure in microscopy way</a:t>
            </a:r>
            <a:br>
              <a:rPr lang="en-US" altLang="ja-JP" sz="2800" dirty="0" smtClean="0"/>
            </a:br>
            <a:r>
              <a:rPr lang="en-US" altLang="ja-JP" sz="2800" dirty="0" smtClean="0"/>
              <a:t>Coherent X-ray Imaging by XFEL</a:t>
            </a:r>
            <a:endParaRPr lang="ja-JP" altLang="en-US" sz="2800" dirty="0" smtClean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47DA7D-E501-4D8F-AD1F-AD9AD7D03D2D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12" name="コンテンツ プレースホルダ 11"/>
          <p:cNvGraphicFramePr>
            <a:graphicFrameLocks noGrp="1"/>
          </p:cNvGraphicFramePr>
          <p:nvPr>
            <p:ph idx="1"/>
          </p:nvPr>
        </p:nvGraphicFramePr>
        <p:xfrm>
          <a:off x="714348" y="5143512"/>
          <a:ext cx="7929618" cy="1239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48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50" y="2286005"/>
            <a:ext cx="173196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グループ化 16"/>
          <p:cNvGrpSpPr>
            <a:grpSpLocks/>
          </p:cNvGrpSpPr>
          <p:nvPr/>
        </p:nvGrpSpPr>
        <p:grpSpPr bwMode="auto">
          <a:xfrm>
            <a:off x="2214563" y="2571755"/>
            <a:ext cx="700087" cy="819150"/>
            <a:chOff x="3634537" y="210370"/>
            <a:chExt cx="700175" cy="819073"/>
          </a:xfrm>
        </p:grpSpPr>
        <p:sp>
          <p:nvSpPr>
            <p:cNvPr id="18" name="右矢印 17"/>
            <p:cNvSpPr/>
            <p:nvPr/>
          </p:nvSpPr>
          <p:spPr>
            <a:xfrm>
              <a:off x="3634537" y="210370"/>
              <a:ext cx="700175" cy="81907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右矢印 4"/>
            <p:cNvSpPr/>
            <p:nvPr/>
          </p:nvSpPr>
          <p:spPr>
            <a:xfrm>
              <a:off x="3634537" y="373868"/>
              <a:ext cx="490599" cy="4920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ja-JP" altLang="en-US" sz="2200"/>
            </a:p>
          </p:txBody>
        </p:sp>
      </p:grpSp>
      <p:grpSp>
        <p:nvGrpSpPr>
          <p:cNvPr id="3" name="グループ化 19"/>
          <p:cNvGrpSpPr>
            <a:grpSpLocks/>
          </p:cNvGrpSpPr>
          <p:nvPr/>
        </p:nvGrpSpPr>
        <p:grpSpPr bwMode="auto">
          <a:xfrm>
            <a:off x="4857750" y="2571755"/>
            <a:ext cx="700088" cy="819150"/>
            <a:chOff x="3634537" y="210370"/>
            <a:chExt cx="700175" cy="819073"/>
          </a:xfrm>
        </p:grpSpPr>
        <p:sp>
          <p:nvSpPr>
            <p:cNvPr id="21" name="右矢印 20"/>
            <p:cNvSpPr/>
            <p:nvPr/>
          </p:nvSpPr>
          <p:spPr>
            <a:xfrm>
              <a:off x="3634537" y="210370"/>
              <a:ext cx="700175" cy="81907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右矢印 4"/>
            <p:cNvSpPr/>
            <p:nvPr/>
          </p:nvSpPr>
          <p:spPr>
            <a:xfrm>
              <a:off x="3634537" y="373868"/>
              <a:ext cx="490599" cy="4920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ja-JP" altLang="en-US" sz="2200"/>
            </a:p>
          </p:txBody>
        </p:sp>
      </p:grpSp>
      <p:cxnSp>
        <p:nvCxnSpPr>
          <p:cNvPr id="23" name="直線コネクタ 22"/>
          <p:cNvCxnSpPr/>
          <p:nvPr/>
        </p:nvCxnSpPr>
        <p:spPr>
          <a:xfrm>
            <a:off x="5357818" y="5214950"/>
            <a:ext cx="3214710" cy="107157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V="1">
            <a:off x="5357818" y="5214950"/>
            <a:ext cx="3286148" cy="1143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" name="Picture 4" descr="1jj2_x"/>
          <p:cNvPicPr>
            <a:picLocks noChangeAspect="1" noChangeArrowheads="1"/>
          </p:cNvPicPr>
          <p:nvPr/>
        </p:nvPicPr>
        <p:blipFill>
          <a:blip r:embed="rId9">
            <a:lum bright="8000" contrast="36000"/>
          </a:blip>
          <a:srcRect/>
          <a:stretch>
            <a:fillRect/>
          </a:stretch>
        </p:blipFill>
        <p:spPr bwMode="auto">
          <a:xfrm>
            <a:off x="5572132" y="1643050"/>
            <a:ext cx="221457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 descr="rho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1407" t="22146" r="25837" b="33957"/>
          <a:stretch>
            <a:fillRect/>
          </a:stretch>
        </p:blipFill>
        <p:spPr bwMode="auto">
          <a:xfrm rot="16200000" flipH="1">
            <a:off x="2641436" y="1716226"/>
            <a:ext cx="2572717" cy="214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PIXEL2010</a:t>
            </a:r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8761068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200896" cy="9144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Spring-8 XFEL</a:t>
            </a:r>
            <a:br>
              <a:rPr kumimoji="1" lang="en-US" altLang="ja-JP" dirty="0" smtClean="0"/>
            </a:br>
            <a:r>
              <a:rPr kumimoji="1" lang="en-US" altLang="ja-JP" dirty="0" smtClean="0"/>
              <a:t>X-ray 2D detector Requirements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642910" y="1428736"/>
          <a:ext cx="7929618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PIXEL2010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F0ED0E-BA45-4C0E-AFF3-69748CF17095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57528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200896" cy="9144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Motivation</a:t>
            </a:r>
            <a:br>
              <a:rPr lang="en-US" altLang="ja-JP" dirty="0" smtClean="0"/>
            </a:br>
            <a:r>
              <a:rPr lang="en-US" altLang="ja-JP" i="1" dirty="0" smtClean="0"/>
              <a:t>What is limiting the Full Well Capacity?</a:t>
            </a:r>
            <a:endParaRPr kumimoji="1" lang="ja-JP" altLang="en-US" i="1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2582636"/>
              </p:ext>
            </p:extLst>
          </p:nvPr>
        </p:nvGraphicFramePr>
        <p:xfrm>
          <a:off x="617151" y="1628800"/>
          <a:ext cx="7929618" cy="2381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PIXEL2010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F0ED0E-BA45-4C0E-AFF3-69748CF17095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grpSp>
        <p:nvGrpSpPr>
          <p:cNvPr id="3" name="グループ化 9"/>
          <p:cNvGrpSpPr/>
          <p:nvPr/>
        </p:nvGrpSpPr>
        <p:grpSpPr>
          <a:xfrm>
            <a:off x="697051" y="4437112"/>
            <a:ext cx="7929618" cy="936104"/>
            <a:chOff x="0" y="1830351"/>
            <a:chExt cx="7929618" cy="527670"/>
          </a:xfrm>
        </p:grpSpPr>
        <p:sp>
          <p:nvSpPr>
            <p:cNvPr id="11" name="角丸四角形 10"/>
            <p:cNvSpPr/>
            <p:nvPr/>
          </p:nvSpPr>
          <p:spPr>
            <a:xfrm>
              <a:off x="0" y="1830351"/>
              <a:ext cx="7929618" cy="52767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0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角丸四角形 4"/>
            <p:cNvSpPr/>
            <p:nvPr/>
          </p:nvSpPr>
          <p:spPr>
            <a:xfrm>
              <a:off x="25759" y="1856110"/>
              <a:ext cx="7878100" cy="476152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/>
              <a:r>
                <a:rPr lang="en-US" altLang="ja-JP" sz="2800" dirty="0" smtClean="0"/>
                <a:t>Charge/photon ratio: too large </a:t>
              </a:r>
              <a:r>
                <a:rPr lang="ja-JP" altLang="en-US" sz="2800" dirty="0" smtClean="0"/>
                <a:t>→ </a:t>
              </a:r>
              <a:r>
                <a:rPr lang="en-US" altLang="ja-JP" sz="2800" dirty="0" smtClean="0"/>
                <a:t>smaller full well </a:t>
              </a:r>
              <a:endParaRPr lang="ja-JP" altLang="ja-JP" sz="2800" dirty="0"/>
            </a:p>
          </p:txBody>
        </p:sp>
      </p:grp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2010-9-7</a:t>
            </a:r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6485114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apaneseRikenJasri6Black">
  <a:themeElements>
    <a:clrScheme name="ユーザー定義 1">
      <a:dk1>
        <a:sysClr val="windowText" lastClr="000000"/>
      </a:dk1>
      <a:lt1>
        <a:sysClr val="window" lastClr="FFFFFF"/>
      </a:lt1>
      <a:dk2>
        <a:srgbClr val="975C1E"/>
      </a:dk2>
      <a:lt2>
        <a:srgbClr val="FFE880"/>
      </a:lt2>
      <a:accent1>
        <a:srgbClr val="E88733"/>
      </a:accent1>
      <a:accent2>
        <a:srgbClr val="EDCD92"/>
      </a:accent2>
      <a:accent3>
        <a:srgbClr val="9EBEE4"/>
      </a:accent3>
      <a:accent4>
        <a:srgbClr val="800080"/>
      </a:accent4>
      <a:accent5>
        <a:srgbClr val="1A2F57"/>
      </a:accent5>
      <a:accent6>
        <a:srgbClr val="3E68AF"/>
      </a:accent6>
      <a:hlink>
        <a:srgbClr val="0000FE"/>
      </a:hlink>
      <a:folHlink>
        <a:srgbClr val="800080"/>
      </a:folHlink>
    </a:clrScheme>
    <a:fontScheme name="初井">
      <a:majorFont>
        <a:latin typeface="Gill Sans MT"/>
        <a:ea typeface="メイリオ"/>
        <a:cs typeface=""/>
      </a:majorFont>
      <a:minorFont>
        <a:latin typeface="Gill Sans MT"/>
        <a:ea typeface="メイリオ"/>
        <a:cs typeface=""/>
      </a:minorFont>
    </a:fontScheme>
    <a:fmtScheme name="シッ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japaneseRikenJasri5Black">
  <a:themeElements>
    <a:clrScheme name="Hatsui_xfel_building">
      <a:dk1>
        <a:sysClr val="windowText" lastClr="000000"/>
      </a:dk1>
      <a:lt1>
        <a:sysClr val="window" lastClr="FFFFFF"/>
      </a:lt1>
      <a:dk2>
        <a:srgbClr val="975C1E"/>
      </a:dk2>
      <a:lt2>
        <a:srgbClr val="FFE880"/>
      </a:lt2>
      <a:accent1>
        <a:srgbClr val="E88733"/>
      </a:accent1>
      <a:accent2>
        <a:srgbClr val="EDCD92"/>
      </a:accent2>
      <a:accent3>
        <a:srgbClr val="9EBEE4"/>
      </a:accent3>
      <a:accent4>
        <a:srgbClr val="4D79B3"/>
      </a:accent4>
      <a:accent5>
        <a:srgbClr val="1A2F57"/>
      </a:accent5>
      <a:accent6>
        <a:srgbClr val="3E68AF"/>
      </a:accent6>
      <a:hlink>
        <a:srgbClr val="0000FE"/>
      </a:hlink>
      <a:folHlink>
        <a:srgbClr val="800080"/>
      </a:folHlink>
    </a:clrScheme>
    <a:fontScheme name="初井">
      <a:majorFont>
        <a:latin typeface="Gill Sans MT"/>
        <a:ea typeface="メイリオ"/>
        <a:cs typeface=""/>
      </a:majorFont>
      <a:minorFont>
        <a:latin typeface="Gill Sans MT"/>
        <a:ea typeface="メイリオ"/>
        <a:cs typeface=""/>
      </a:minorFont>
    </a:fontScheme>
    <a:fmtScheme name="シッ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japaneseRikenJasri6Black</Template>
  <TotalTime>0</TotalTime>
  <Words>1297</Words>
  <Application>Microsoft Office PowerPoint</Application>
  <PresentationFormat>画面に合わせる (4:3)</PresentationFormat>
  <Paragraphs>487</Paragraphs>
  <Slides>36</Slides>
  <Notes>16</Notes>
  <HiddenSlides>5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36</vt:i4>
      </vt:variant>
    </vt:vector>
  </HeadingPairs>
  <TitlesOfParts>
    <vt:vector size="38" baseType="lpstr">
      <vt:lpstr>japaneseRikenJasri6Black</vt:lpstr>
      <vt:lpstr>1_japaneseRikenJasri5Black</vt:lpstr>
      <vt:lpstr>Development of Multi-Via (MVIA) pixel with signal-charge division to realize  high effective 105 dynamic range  for X-ray Free-Electron Laser applications</vt:lpstr>
      <vt:lpstr>Outline</vt:lpstr>
      <vt:lpstr>SPring-8 in Japan</vt:lpstr>
      <vt:lpstr>SPring-8 XFEL (2011-)</vt:lpstr>
      <vt:lpstr>SPring-8 X-ray Free-Electron Laser</vt:lpstr>
      <vt:lpstr>PowerPoint プレゼンテーション</vt:lpstr>
      <vt:lpstr>Look at atomic structure in microscopy way Coherent X-ray Imaging by XFEL</vt:lpstr>
      <vt:lpstr>Spring-8 XFEL X-ray 2D detector Requirements</vt:lpstr>
      <vt:lpstr>Motivation What is limiting the Full Well Capacity?</vt:lpstr>
      <vt:lpstr>Multi-Via Concept for XFEL 3.2 um pitch via</vt:lpstr>
      <vt:lpstr>Multi-Via Concept for XFEL</vt:lpstr>
      <vt:lpstr>Layout in 2009-1 chip</vt:lpstr>
      <vt:lpstr>Pixel Core</vt:lpstr>
      <vt:lpstr>Signal gain of FY09-1 chip Experiment with electrical input</vt:lpstr>
      <vt:lpstr>MVIA with FZ SOI wafer 2010-8-10：taken  by Omodani</vt:lpstr>
      <vt:lpstr>Depletion Depth Measurement preliminary bias 23 V for FZ SOI</vt:lpstr>
      <vt:lpstr>Radiation Damage and Q.E.</vt:lpstr>
      <vt:lpstr>Q.E. and Radiation Hardness  vs.  Depletion Depth (W_depletion), and Photon Energy</vt:lpstr>
      <vt:lpstr>SYSTEM Development</vt:lpstr>
      <vt:lpstr>50 x 50 um Dual Gain MVIA pixel</vt:lpstr>
      <vt:lpstr>MVIA Detector (Dual Gain)</vt:lpstr>
      <vt:lpstr>Packaging</vt:lpstr>
      <vt:lpstr>MVIA Phase I (-2012.3)</vt:lpstr>
      <vt:lpstr>MVIA Detector (-2013.3) 32 Array</vt:lpstr>
      <vt:lpstr>Conclusion</vt:lpstr>
      <vt:lpstr>Collaborators</vt:lpstr>
      <vt:lpstr>Detector Development Members</vt:lpstr>
      <vt:lpstr>SPARE SLIDES</vt:lpstr>
      <vt:lpstr>Remaining Issues</vt:lpstr>
      <vt:lpstr>IR drop</vt:lpstr>
      <vt:lpstr>2010-1 Submission</vt:lpstr>
      <vt:lpstr>Radiation Hardness</vt:lpstr>
      <vt:lpstr>FY09</vt:lpstr>
      <vt:lpstr>QE Improvement</vt:lpstr>
      <vt:lpstr>QE Improvement</vt:lpstr>
      <vt:lpstr>Leakage Current of guard ring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2010-09-07T06:37:38Z</dcterms:created>
  <dcterms:modified xsi:type="dcterms:W3CDTF">2010-09-07T08:26:05Z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1041</vt:i4>
  </property>
  <property fmtid="{D5CDD505-2E9C-101B-9397-08002B2CF9AE}" pid="3" name="_Version">
    <vt:lpwstr>12.0.4518</vt:lpwstr>
  </property>
</Properties>
</file>