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Layouts/slideLayout6.xml" ContentType="application/vnd.openxmlformats-officedocument.presentationml.slideLayout+xml"/>
  <Override PartName="/ppt/notesSlides/notesSlide38.xml" ContentType="application/vnd.openxmlformats-officedocument.presentationml.notesSlide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27.xml" ContentType="application/vnd.openxmlformats-officedocument.presentationml.notesSlide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notesSlides/notesSlide16.xml" ContentType="application/vnd.openxmlformats-officedocument.presentationml.notesSlide+xml"/>
  <Override PartName="/ppt/notesSlides/notesSlide34.xml" ContentType="application/vnd.openxmlformats-officedocument.presentationml.notesSlide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notesSlides/notesSlide23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charts/chart3.xml" ContentType="application/vnd.openxmlformats-officedocument.drawingml.chart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notesSlides/notesSlide3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Default Extension="emf" ContentType="image/x-emf"/>
  <Override PartName="/ppt/notesSlides/notesSlide28.xml" ContentType="application/vnd.openxmlformats-officedocument.presentationml.notesSlide+xml"/>
  <Override PartName="/ppt/notesSlides/notesSlide3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44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42.xml" ContentType="application/vnd.openxmlformats-officedocument.presentationml.notesSlide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Default Extension="vml" ContentType="application/vnd.openxmlformats-officedocument.vmlDrawing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6.xml" ContentType="application/vnd.openxmlformats-officedocument.presentationml.notesSlide+xml"/>
  <Override PartName="/ppt/charts/chart4.xml" ContentType="application/vnd.openxmlformats-officedocument.drawingml.chart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notesSlides/notesSlide4.xml" ContentType="application/vnd.openxmlformats-officedocument.presentationml.notesSlide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notesSlides/notesSlide29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notesSlides/notesSlide18.xml" ContentType="application/vnd.openxmlformats-officedocument.presentationml.notesSlide+xml"/>
  <Override PartName="/ppt/notesSlides/notesSlide36.xml" ContentType="application/vnd.openxmlformats-officedocument.presentationml.notesSlide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notesSlides/notesSlide25.xml" ContentType="application/vnd.openxmlformats-officedocument.presentationml.notesSlide+xml"/>
  <Override PartName="/ppt/notesSlides/notesSlide43.xml" ContentType="application/vnd.openxmlformats-officedocument.presentationml.notesSlide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10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6"/>
  </p:notesMasterIdLst>
  <p:sldIdLst>
    <p:sldId id="256" r:id="rId2"/>
    <p:sldId id="257" r:id="rId3"/>
    <p:sldId id="298" r:id="rId4"/>
    <p:sldId id="343" r:id="rId5"/>
    <p:sldId id="339" r:id="rId6"/>
    <p:sldId id="326" r:id="rId7"/>
    <p:sldId id="310" r:id="rId8"/>
    <p:sldId id="334" r:id="rId9"/>
    <p:sldId id="259" r:id="rId10"/>
    <p:sldId id="352" r:id="rId11"/>
    <p:sldId id="353" r:id="rId12"/>
    <p:sldId id="268" r:id="rId13"/>
    <p:sldId id="271" r:id="rId14"/>
    <p:sldId id="269" r:id="rId15"/>
    <p:sldId id="273" r:id="rId16"/>
    <p:sldId id="276" r:id="rId17"/>
    <p:sldId id="278" r:id="rId18"/>
    <p:sldId id="337" r:id="rId19"/>
    <p:sldId id="294" r:id="rId20"/>
    <p:sldId id="328" r:id="rId21"/>
    <p:sldId id="295" r:id="rId22"/>
    <p:sldId id="341" r:id="rId23"/>
    <p:sldId id="312" r:id="rId24"/>
    <p:sldId id="264" r:id="rId25"/>
    <p:sldId id="351" r:id="rId26"/>
    <p:sldId id="272" r:id="rId27"/>
    <p:sldId id="346" r:id="rId28"/>
    <p:sldId id="345" r:id="rId29"/>
    <p:sldId id="336" r:id="rId30"/>
    <p:sldId id="279" r:id="rId31"/>
    <p:sldId id="330" r:id="rId32"/>
    <p:sldId id="304" r:id="rId33"/>
    <p:sldId id="274" r:id="rId34"/>
    <p:sldId id="275" r:id="rId35"/>
    <p:sldId id="270" r:id="rId36"/>
    <p:sldId id="348" r:id="rId37"/>
    <p:sldId id="277" r:id="rId38"/>
    <p:sldId id="281" r:id="rId39"/>
    <p:sldId id="331" r:id="rId40"/>
    <p:sldId id="332" r:id="rId41"/>
    <p:sldId id="302" r:id="rId42"/>
    <p:sldId id="316" r:id="rId43"/>
    <p:sldId id="311" r:id="rId44"/>
    <p:sldId id="306" r:id="rId45"/>
    <p:sldId id="317" r:id="rId46"/>
    <p:sldId id="329" r:id="rId47"/>
    <p:sldId id="308" r:id="rId48"/>
    <p:sldId id="299" r:id="rId49"/>
    <p:sldId id="333" r:id="rId50"/>
    <p:sldId id="284" r:id="rId51"/>
    <p:sldId id="320" r:id="rId52"/>
    <p:sldId id="285" r:id="rId53"/>
    <p:sldId id="286" r:id="rId54"/>
    <p:sldId id="287" r:id="rId55"/>
  </p:sldIdLst>
  <p:sldSz cx="9144000" cy="6858000" type="screen4x3"/>
  <p:notesSz cx="6735763" cy="986631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02687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146" autoAdjust="0"/>
    <p:restoredTop sz="79934" autoAdjust="0"/>
  </p:normalViewPr>
  <p:slideViewPr>
    <p:cSldViewPr>
      <p:cViewPr varScale="1">
        <p:scale>
          <a:sx n="63" d="100"/>
          <a:sy n="63" d="100"/>
        </p:scale>
        <p:origin x="-154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762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user\Documents\detector\pixel2010\data\tau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user\Documents\detector\pixel2010\data\wscan\wscan.xls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user\Documents\detector\pixel2010\data\wscan\wscan.xls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user\Documents\detector\pixel2010\data\wscan\wscan.xls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ja-JP"/>
  <c:chart>
    <c:plotArea>
      <c:layout/>
      <c:scatterChart>
        <c:scatterStyle val="smoothMarker"/>
        <c:ser>
          <c:idx val="0"/>
          <c:order val="0"/>
          <c:spPr>
            <a:ln>
              <a:noFill/>
            </a:ln>
          </c:spPr>
          <c:marker>
            <c:symbol val="circle"/>
            <c:size val="7"/>
            <c:spPr>
              <a:solidFill>
                <a:schemeClr val="accent2"/>
              </a:solidFill>
              <a:ln>
                <a:solidFill>
                  <a:schemeClr val="accent2"/>
                </a:solidFill>
              </a:ln>
            </c:spPr>
          </c:marker>
          <c:xVal>
            <c:numRef>
              <c:f>Sheet1!$D$2:$D$15</c:f>
              <c:numCache>
                <c:formatCode>General</c:formatCode>
                <c:ptCount val="14"/>
                <c:pt idx="0">
                  <c:v>1000</c:v>
                </c:pt>
                <c:pt idx="1">
                  <c:v>10000</c:v>
                </c:pt>
                <c:pt idx="2">
                  <c:v>1000000</c:v>
                </c:pt>
                <c:pt idx="3">
                  <c:v>2000000</c:v>
                </c:pt>
                <c:pt idx="4">
                  <c:v>3000000</c:v>
                </c:pt>
                <c:pt idx="5">
                  <c:v>4000000</c:v>
                </c:pt>
                <c:pt idx="6">
                  <c:v>5000000</c:v>
                </c:pt>
                <c:pt idx="7">
                  <c:v>6000000</c:v>
                </c:pt>
                <c:pt idx="8">
                  <c:v>7000000</c:v>
                </c:pt>
                <c:pt idx="9">
                  <c:v>8000000</c:v>
                </c:pt>
                <c:pt idx="10">
                  <c:v>9000000</c:v>
                </c:pt>
                <c:pt idx="11">
                  <c:v>10000000</c:v>
                </c:pt>
                <c:pt idx="13">
                  <c:v>100</c:v>
                </c:pt>
              </c:numCache>
            </c:numRef>
          </c:xVal>
          <c:yVal>
            <c:numRef>
              <c:f>Sheet1!$G$2:$G$15</c:f>
              <c:numCache>
                <c:formatCode>General</c:formatCode>
                <c:ptCount val="14"/>
                <c:pt idx="0">
                  <c:v>1000</c:v>
                </c:pt>
                <c:pt idx="1">
                  <c:v>10000</c:v>
                </c:pt>
                <c:pt idx="2">
                  <c:v>1000000</c:v>
                </c:pt>
                <c:pt idx="3">
                  <c:v>2000000</c:v>
                </c:pt>
                <c:pt idx="4">
                  <c:v>2988000</c:v>
                </c:pt>
                <c:pt idx="5">
                  <c:v>3999000</c:v>
                </c:pt>
                <c:pt idx="6">
                  <c:v>4999000</c:v>
                </c:pt>
                <c:pt idx="7">
                  <c:v>3986000</c:v>
                </c:pt>
                <c:pt idx="8">
                  <c:v>1578000</c:v>
                </c:pt>
                <c:pt idx="9">
                  <c:v>3000</c:v>
                </c:pt>
                <c:pt idx="13">
                  <c:v>6</c:v>
                </c:pt>
              </c:numCache>
            </c:numRef>
          </c:yVal>
          <c:smooth val="1"/>
        </c:ser>
        <c:ser>
          <c:idx val="1"/>
          <c:order val="1"/>
          <c:spPr>
            <a:ln w="28575">
              <a:solidFill>
                <a:srgbClr val="C0504D"/>
              </a:solidFill>
            </a:ln>
          </c:spPr>
          <c:marker>
            <c:symbol val="none"/>
          </c:marker>
          <c:xVal>
            <c:numRef>
              <c:f>Sheet1!$D$18:$D$19</c:f>
              <c:numCache>
                <c:formatCode>General</c:formatCode>
                <c:ptCount val="2"/>
                <c:pt idx="0">
                  <c:v>600</c:v>
                </c:pt>
                <c:pt idx="1">
                  <c:v>10000000</c:v>
                </c:pt>
              </c:numCache>
            </c:numRef>
          </c:xVal>
          <c:yVal>
            <c:numRef>
              <c:f>Sheet1!$E$18:$E$19</c:f>
              <c:numCache>
                <c:formatCode>General</c:formatCode>
                <c:ptCount val="2"/>
                <c:pt idx="0">
                  <c:v>600</c:v>
                </c:pt>
                <c:pt idx="1">
                  <c:v>10000000</c:v>
                </c:pt>
              </c:numCache>
            </c:numRef>
          </c:yVal>
          <c:smooth val="1"/>
        </c:ser>
        <c:axId val="93012736"/>
        <c:axId val="93014272"/>
      </c:scatterChart>
      <c:valAx>
        <c:axId val="93012736"/>
        <c:scaling>
          <c:logBase val="10"/>
          <c:orientation val="minMax"/>
          <c:max val="10000000"/>
          <c:min val="100"/>
        </c:scaling>
        <c:axPos val="b"/>
        <c:majorGridlines>
          <c:spPr>
            <a:ln>
              <a:solidFill>
                <a:schemeClr val="bg1">
                  <a:lumMod val="75000"/>
                </a:schemeClr>
              </a:solidFill>
            </a:ln>
          </c:spPr>
        </c:majorGridlines>
        <c:numFmt formatCode="0.E+00" sourceLinked="0"/>
        <c:majorTickMark val="in"/>
        <c:tickLblPos val="nextTo"/>
        <c:crossAx val="93014272"/>
        <c:crossesAt val="1.0000000000000012E-2"/>
        <c:crossBetween val="midCat"/>
      </c:valAx>
      <c:valAx>
        <c:axId val="93014272"/>
        <c:scaling>
          <c:logBase val="10"/>
          <c:orientation val="minMax"/>
          <c:max val="10000000"/>
          <c:min val="1"/>
        </c:scaling>
        <c:axPos val="l"/>
        <c:majorGridlines>
          <c:spPr>
            <a:ln>
              <a:solidFill>
                <a:schemeClr val="bg1">
                  <a:lumMod val="75000"/>
                </a:schemeClr>
              </a:solidFill>
              <a:prstDash val="solid"/>
            </a:ln>
          </c:spPr>
        </c:majorGridlines>
        <c:minorGridlines>
          <c:spPr>
            <a:ln>
              <a:solidFill>
                <a:schemeClr val="bg1"/>
              </a:solidFill>
              <a:prstDash val="dash"/>
            </a:ln>
          </c:spPr>
        </c:minorGridlines>
        <c:numFmt formatCode="0.E+00" sourceLinked="0"/>
        <c:majorTickMark val="in"/>
        <c:tickLblPos val="nextTo"/>
        <c:crossAx val="93012736"/>
        <c:crosses val="autoZero"/>
        <c:crossBetween val="midCat"/>
      </c:valAx>
      <c:spPr>
        <a:solidFill>
          <a:sysClr val="window" lastClr="FFFFFF"/>
        </a:solidFill>
        <a:ln>
          <a:solidFill>
            <a:schemeClr val="tx1"/>
          </a:solidFill>
        </a:ln>
      </c:spPr>
    </c:plotArea>
    <c:plotVisOnly val="1"/>
  </c:chart>
  <c:spPr>
    <a:solidFill>
      <a:schemeClr val="bg1"/>
    </a:solidFill>
    <a:ln>
      <a:noFill/>
    </a:ln>
  </c:spPr>
  <c:txPr>
    <a:bodyPr/>
    <a:lstStyle/>
    <a:p>
      <a:pPr>
        <a:defRPr sz="1400"/>
      </a:pPr>
      <a:endParaRPr lang="ja-JP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ja-JP"/>
  <c:chart>
    <c:plotArea>
      <c:layout>
        <c:manualLayout>
          <c:layoutTarget val="inner"/>
          <c:xMode val="edge"/>
          <c:yMode val="edge"/>
          <c:x val="0.13846153846153869"/>
          <c:y val="3.6072144288577225E-2"/>
          <c:w val="0.68461538461538474"/>
          <c:h val="0.78557114228456915"/>
        </c:manualLayout>
      </c:layout>
      <c:scatterChart>
        <c:scatterStyle val="lineMarker"/>
        <c:ser>
          <c:idx val="0"/>
          <c:order val="1"/>
          <c:tx>
            <c:strRef>
              <c:f>'15keV'!$F$1</c:f>
              <c:strCache>
                <c:ptCount val="1"/>
                <c:pt idx="0">
                  <c:v>15keV</c:v>
                </c:pt>
              </c:strCache>
            </c:strRef>
          </c:tx>
          <c:marker>
            <c:symbol val="circle"/>
            <c:size val="5"/>
          </c:marker>
          <c:xVal>
            <c:numRef>
              <c:f>'15keV'!$E$44:$E$126</c:f>
              <c:numCache>
                <c:formatCode>General</c:formatCode>
                <c:ptCount val="83"/>
                <c:pt idx="0">
                  <c:v>-80.413818500000005</c:v>
                </c:pt>
                <c:pt idx="1">
                  <c:v>-79.193115500000005</c:v>
                </c:pt>
                <c:pt idx="2">
                  <c:v>-78.277588000000009</c:v>
                </c:pt>
                <c:pt idx="3">
                  <c:v>-77.362060499999998</c:v>
                </c:pt>
                <c:pt idx="4">
                  <c:v>-76.293945500000007</c:v>
                </c:pt>
                <c:pt idx="5">
                  <c:v>-75.378417999999996</c:v>
                </c:pt>
                <c:pt idx="6">
                  <c:v>-74.310302499999992</c:v>
                </c:pt>
                <c:pt idx="7">
                  <c:v>-73.394775500000009</c:v>
                </c:pt>
                <c:pt idx="8">
                  <c:v>-72.326660500000003</c:v>
                </c:pt>
                <c:pt idx="9">
                  <c:v>-71.411132500000022</c:v>
                </c:pt>
                <c:pt idx="10">
                  <c:v>-70.343017500000002</c:v>
                </c:pt>
                <c:pt idx="11">
                  <c:v>-69.274902499999982</c:v>
                </c:pt>
                <c:pt idx="12">
                  <c:v>-68.359375499999985</c:v>
                </c:pt>
                <c:pt idx="13">
                  <c:v>-67.443847500000004</c:v>
                </c:pt>
                <c:pt idx="14">
                  <c:v>-66.528320499999992</c:v>
                </c:pt>
                <c:pt idx="15">
                  <c:v>-65.307617499999992</c:v>
                </c:pt>
                <c:pt idx="16">
                  <c:v>-64.392089499999983</c:v>
                </c:pt>
                <c:pt idx="17">
                  <c:v>-63.4765625</c:v>
                </c:pt>
                <c:pt idx="18">
                  <c:v>-62.561035500000003</c:v>
                </c:pt>
                <c:pt idx="19">
                  <c:v>-61.492920000000012</c:v>
                </c:pt>
                <c:pt idx="20">
                  <c:v>-60.424804499999993</c:v>
                </c:pt>
                <c:pt idx="21">
                  <c:v>-59.509277499999996</c:v>
                </c:pt>
                <c:pt idx="22">
                  <c:v>-58.441162500000004</c:v>
                </c:pt>
                <c:pt idx="23">
                  <c:v>-57.525635000000008</c:v>
                </c:pt>
                <c:pt idx="24">
                  <c:v>-56.457519500000004</c:v>
                </c:pt>
                <c:pt idx="25">
                  <c:v>-55.541992500000006</c:v>
                </c:pt>
                <c:pt idx="26">
                  <c:v>-54.473876999999995</c:v>
                </c:pt>
                <c:pt idx="27">
                  <c:v>-53.558349500000006</c:v>
                </c:pt>
                <c:pt idx="28">
                  <c:v>-52.642822500000001</c:v>
                </c:pt>
                <c:pt idx="29">
                  <c:v>-51.422119500000015</c:v>
                </c:pt>
                <c:pt idx="30">
                  <c:v>-50.506592000000005</c:v>
                </c:pt>
                <c:pt idx="31">
                  <c:v>-49.591064499999995</c:v>
                </c:pt>
                <c:pt idx="32">
                  <c:v>-48.675537500000011</c:v>
                </c:pt>
                <c:pt idx="33">
                  <c:v>-47.607422</c:v>
                </c:pt>
                <c:pt idx="34">
                  <c:v>-46.539306500000002</c:v>
                </c:pt>
                <c:pt idx="35">
                  <c:v>-45.623779500000012</c:v>
                </c:pt>
                <c:pt idx="36">
                  <c:v>-44.708252000000009</c:v>
                </c:pt>
                <c:pt idx="37">
                  <c:v>-43.640137000000003</c:v>
                </c:pt>
                <c:pt idx="38">
                  <c:v>-42.7246095</c:v>
                </c:pt>
                <c:pt idx="39">
                  <c:v>-41.656494500000001</c:v>
                </c:pt>
                <c:pt idx="40">
                  <c:v>-40.588379000000003</c:v>
                </c:pt>
                <c:pt idx="41">
                  <c:v>-39.672851500000007</c:v>
                </c:pt>
                <c:pt idx="42">
                  <c:v>-38.757324499999996</c:v>
                </c:pt>
                <c:pt idx="43">
                  <c:v>-37.689209000000005</c:v>
                </c:pt>
                <c:pt idx="44">
                  <c:v>-36.621094000000006</c:v>
                </c:pt>
                <c:pt idx="45">
                  <c:v>-35.705566500000003</c:v>
                </c:pt>
                <c:pt idx="46">
                  <c:v>-34.790039000000014</c:v>
                </c:pt>
                <c:pt idx="47">
                  <c:v>-33.721924000000001</c:v>
                </c:pt>
                <c:pt idx="48">
                  <c:v>-32.653808500000004</c:v>
                </c:pt>
                <c:pt idx="49">
                  <c:v>-31.738281499999996</c:v>
                </c:pt>
                <c:pt idx="50">
                  <c:v>-30.822754</c:v>
                </c:pt>
                <c:pt idx="51">
                  <c:v>-29.754638999999997</c:v>
                </c:pt>
                <c:pt idx="52">
                  <c:v>-28.839111499999998</c:v>
                </c:pt>
                <c:pt idx="53">
                  <c:v>-27.770996</c:v>
                </c:pt>
                <c:pt idx="54">
                  <c:v>-26.855468999999999</c:v>
                </c:pt>
                <c:pt idx="55">
                  <c:v>-25.787353500000002</c:v>
                </c:pt>
                <c:pt idx="56">
                  <c:v>-24.871826000000006</c:v>
                </c:pt>
                <c:pt idx="57">
                  <c:v>-23.956298999999994</c:v>
                </c:pt>
                <c:pt idx="58">
                  <c:v>-22.735595999999994</c:v>
                </c:pt>
                <c:pt idx="59">
                  <c:v>-21.820068500000001</c:v>
                </c:pt>
                <c:pt idx="60">
                  <c:v>-20.904540999999991</c:v>
                </c:pt>
                <c:pt idx="61">
                  <c:v>-19.989013999999997</c:v>
                </c:pt>
                <c:pt idx="62">
                  <c:v>-18.768310999999997</c:v>
                </c:pt>
                <c:pt idx="63">
                  <c:v>-17.852782999999995</c:v>
                </c:pt>
                <c:pt idx="64">
                  <c:v>-16.937256000000001</c:v>
                </c:pt>
                <c:pt idx="65">
                  <c:v>-16.021728499999995</c:v>
                </c:pt>
                <c:pt idx="66">
                  <c:v>-14.953613000000002</c:v>
                </c:pt>
                <c:pt idx="67">
                  <c:v>-13.885498000000004</c:v>
                </c:pt>
                <c:pt idx="68">
                  <c:v>-12.969970999999999</c:v>
                </c:pt>
                <c:pt idx="69">
                  <c:v>-11.901856</c:v>
                </c:pt>
                <c:pt idx="70">
                  <c:v>-10.986327999999999</c:v>
                </c:pt>
                <c:pt idx="71">
                  <c:v>-10.070801000000001</c:v>
                </c:pt>
                <c:pt idx="72">
                  <c:v>-9.0026860000000042</c:v>
                </c:pt>
                <c:pt idx="73">
                  <c:v>-7.9345700000000008</c:v>
                </c:pt>
                <c:pt idx="74">
                  <c:v>-7.0190429999999999</c:v>
                </c:pt>
                <c:pt idx="75">
                  <c:v>-6.1035159999999973</c:v>
                </c:pt>
                <c:pt idx="76">
                  <c:v>-5.0354004999999997</c:v>
                </c:pt>
                <c:pt idx="77">
                  <c:v>-3.9672850000000008</c:v>
                </c:pt>
                <c:pt idx="78">
                  <c:v>-3.0517579999999995</c:v>
                </c:pt>
                <c:pt idx="79">
                  <c:v>-2.1362310000000009</c:v>
                </c:pt>
                <c:pt idx="80">
                  <c:v>-1.0681150000000001</c:v>
                </c:pt>
                <c:pt idx="81">
                  <c:v>0</c:v>
                </c:pt>
                <c:pt idx="82">
                  <c:v>0.91552699999999942</c:v>
                </c:pt>
              </c:numCache>
            </c:numRef>
          </c:xVal>
          <c:yVal>
            <c:numRef>
              <c:f>'15keV'!$F$44:$F$126</c:f>
              <c:numCache>
                <c:formatCode>General</c:formatCode>
                <c:ptCount val="83"/>
                <c:pt idx="0">
                  <c:v>3.9905746427485577E-3</c:v>
                </c:pt>
                <c:pt idx="1">
                  <c:v>3.4299939191243544E-3</c:v>
                </c:pt>
                <c:pt idx="2">
                  <c:v>4.3421252660383091E-3</c:v>
                </c:pt>
                <c:pt idx="3">
                  <c:v>3.9715719063545159E-3</c:v>
                </c:pt>
                <c:pt idx="4">
                  <c:v>4.2281088476740659E-3</c:v>
                </c:pt>
                <c:pt idx="5">
                  <c:v>3.9145636971723938E-3</c:v>
                </c:pt>
                <c:pt idx="6">
                  <c:v>3.8005472788081489E-3</c:v>
                </c:pt>
                <c:pt idx="7">
                  <c:v>3.7815445424141088E-3</c:v>
                </c:pt>
                <c:pt idx="8">
                  <c:v>4.5891608391608399E-3</c:v>
                </c:pt>
                <c:pt idx="9">
                  <c:v>4.7221799939191258E-3</c:v>
                </c:pt>
                <c:pt idx="10">
                  <c:v>4.665171784737002E-3</c:v>
                </c:pt>
                <c:pt idx="11">
                  <c:v>6.8409851018546687E-3</c:v>
                </c:pt>
                <c:pt idx="12">
                  <c:v>1.017596533900882E-2</c:v>
                </c:pt>
                <c:pt idx="13">
                  <c:v>1.580077531164488E-2</c:v>
                </c:pt>
                <c:pt idx="14">
                  <c:v>1.9753344481605355E-2</c:v>
                </c:pt>
                <c:pt idx="15">
                  <c:v>2.5378154454241408E-2</c:v>
                </c:pt>
                <c:pt idx="16">
                  <c:v>2.8827151109759804E-2</c:v>
                </c:pt>
                <c:pt idx="17">
                  <c:v>2.8285573122529651E-2</c:v>
                </c:pt>
                <c:pt idx="18">
                  <c:v>2.5150121617512927E-2</c:v>
                </c:pt>
                <c:pt idx="19">
                  <c:v>2.2708269990878688E-2</c:v>
                </c:pt>
                <c:pt idx="20">
                  <c:v>1.7919580419580423E-2</c:v>
                </c:pt>
                <c:pt idx="21">
                  <c:v>1.6969443599878387E-2</c:v>
                </c:pt>
                <c:pt idx="22">
                  <c:v>1.8290133779264219E-2</c:v>
                </c:pt>
                <c:pt idx="23">
                  <c:v>1.8290133779264219E-2</c:v>
                </c:pt>
                <c:pt idx="24">
                  <c:v>1.6095317725752508E-2</c:v>
                </c:pt>
                <c:pt idx="25">
                  <c:v>1.7482517482517487E-2</c:v>
                </c:pt>
                <c:pt idx="26">
                  <c:v>1.89362268166616E-2</c:v>
                </c:pt>
                <c:pt idx="27">
                  <c:v>1.9335284280936459E-2</c:v>
                </c:pt>
                <c:pt idx="28">
                  <c:v>2.0674977196716338E-2</c:v>
                </c:pt>
                <c:pt idx="29">
                  <c:v>2.1349574338704772E-2</c:v>
                </c:pt>
                <c:pt idx="30">
                  <c:v>2.1881650957737916E-2</c:v>
                </c:pt>
                <c:pt idx="31">
                  <c:v>2.4580039525691703E-2</c:v>
                </c:pt>
                <c:pt idx="32">
                  <c:v>2.8532608695652176E-2</c:v>
                </c:pt>
                <c:pt idx="33">
                  <c:v>4.0475828519306777E-2</c:v>
                </c:pt>
                <c:pt idx="34">
                  <c:v>4.9891684402553982E-2</c:v>
                </c:pt>
                <c:pt idx="35">
                  <c:v>6.2680525995743405E-2</c:v>
                </c:pt>
                <c:pt idx="36">
                  <c:v>7.6714046822742493E-2</c:v>
                </c:pt>
                <c:pt idx="37">
                  <c:v>9.6372377622377631E-2</c:v>
                </c:pt>
                <c:pt idx="38">
                  <c:v>9.9469823654606285E-2</c:v>
                </c:pt>
                <c:pt idx="39">
                  <c:v>9.7275007601094546E-2</c:v>
                </c:pt>
                <c:pt idx="40">
                  <c:v>0.10501862268166616</c:v>
                </c:pt>
                <c:pt idx="41">
                  <c:v>0.10219671632715112</c:v>
                </c:pt>
                <c:pt idx="42">
                  <c:v>0.1028903162055336</c:v>
                </c:pt>
                <c:pt idx="43">
                  <c:v>9.1849726360595921E-2</c:v>
                </c:pt>
                <c:pt idx="44">
                  <c:v>0.10285231073274549</c:v>
                </c:pt>
                <c:pt idx="45">
                  <c:v>0.10119907266646398</c:v>
                </c:pt>
                <c:pt idx="46">
                  <c:v>0.10146511097598057</c:v>
                </c:pt>
                <c:pt idx="47">
                  <c:v>0.11471951961082395</c:v>
                </c:pt>
                <c:pt idx="48">
                  <c:v>0.10804005776831865</c:v>
                </c:pt>
                <c:pt idx="49">
                  <c:v>0.11109949832775919</c:v>
                </c:pt>
                <c:pt idx="50">
                  <c:v>0.11320880206749771</c:v>
                </c:pt>
                <c:pt idx="51">
                  <c:v>0.13685770750988141</c:v>
                </c:pt>
                <c:pt idx="52">
                  <c:v>0.14870591365156585</c:v>
                </c:pt>
                <c:pt idx="53">
                  <c:v>0.16053511705685619</c:v>
                </c:pt>
                <c:pt idx="54">
                  <c:v>0.1924312100942536</c:v>
                </c:pt>
                <c:pt idx="55">
                  <c:v>0.2977728792946186</c:v>
                </c:pt>
                <c:pt idx="56">
                  <c:v>0.43124809972636058</c:v>
                </c:pt>
                <c:pt idx="57">
                  <c:v>0.57731263301915481</c:v>
                </c:pt>
                <c:pt idx="58">
                  <c:v>0.80076581027667992</c:v>
                </c:pt>
                <c:pt idx="59">
                  <c:v>0.89601702645180903</c:v>
                </c:pt>
                <c:pt idx="60">
                  <c:v>0.97309212526603828</c:v>
                </c:pt>
                <c:pt idx="61">
                  <c:v>1</c:v>
                </c:pt>
                <c:pt idx="62">
                  <c:v>0.97127736394040742</c:v>
                </c:pt>
                <c:pt idx="63">
                  <c:v>0.8855940255396777</c:v>
                </c:pt>
                <c:pt idx="64">
                  <c:v>0.75229933110367919</c:v>
                </c:pt>
                <c:pt idx="65">
                  <c:v>0.63242056856187301</c:v>
                </c:pt>
                <c:pt idx="66">
                  <c:v>0.5286561264822135</c:v>
                </c:pt>
                <c:pt idx="67">
                  <c:v>0.38177447552447563</c:v>
                </c:pt>
                <c:pt idx="68">
                  <c:v>0.31436226816661611</c:v>
                </c:pt>
                <c:pt idx="69">
                  <c:v>0.2823616600790515</c:v>
                </c:pt>
                <c:pt idx="70">
                  <c:v>0.25123517786561267</c:v>
                </c:pt>
                <c:pt idx="71">
                  <c:v>0.23762921860747949</c:v>
                </c:pt>
                <c:pt idx="72">
                  <c:v>0.22323464578899366</c:v>
                </c:pt>
                <c:pt idx="73">
                  <c:v>0.29077037093341446</c:v>
                </c:pt>
                <c:pt idx="74">
                  <c:v>0.40108125570082098</c:v>
                </c:pt>
                <c:pt idx="75">
                  <c:v>0.52033292794162345</c:v>
                </c:pt>
                <c:pt idx="76">
                  <c:v>0.79250912131346918</c:v>
                </c:pt>
                <c:pt idx="77">
                  <c:v>1.024104971115841</c:v>
                </c:pt>
                <c:pt idx="78">
                  <c:v>1.411029188203101</c:v>
                </c:pt>
                <c:pt idx="79">
                  <c:v>2.2960816357555487</c:v>
                </c:pt>
                <c:pt idx="80">
                  <c:v>3.7119280176345395</c:v>
                </c:pt>
                <c:pt idx="81">
                  <c:v>4.2669314381270897</c:v>
                </c:pt>
                <c:pt idx="82">
                  <c:v>3.7923285953177257</c:v>
                </c:pt>
              </c:numCache>
            </c:numRef>
          </c:yVal>
          <c:smooth val="1"/>
        </c:ser>
        <c:ser>
          <c:idx val="3"/>
          <c:order val="2"/>
          <c:tx>
            <c:strRef>
              <c:f>'15keV'!$H$1</c:f>
              <c:strCache>
                <c:ptCount val="1"/>
                <c:pt idx="0">
                  <c:v>20keV</c:v>
                </c:pt>
              </c:strCache>
            </c:strRef>
          </c:tx>
          <c:marker>
            <c:symbol val="circle"/>
            <c:size val="5"/>
          </c:marker>
          <c:xVal>
            <c:numRef>
              <c:f>'15keV'!$G$61:$G$126</c:f>
              <c:numCache>
                <c:formatCode>General</c:formatCode>
                <c:ptCount val="66"/>
                <c:pt idx="0">
                  <c:v>-63.4765625</c:v>
                </c:pt>
                <c:pt idx="1">
                  <c:v>-62.561035500000003</c:v>
                </c:pt>
                <c:pt idx="2">
                  <c:v>-61.492920000000012</c:v>
                </c:pt>
                <c:pt idx="3">
                  <c:v>-60.424804499999993</c:v>
                </c:pt>
                <c:pt idx="4">
                  <c:v>-59.509277499999996</c:v>
                </c:pt>
                <c:pt idx="5">
                  <c:v>-58.441162500000004</c:v>
                </c:pt>
                <c:pt idx="6">
                  <c:v>-57.525635000000008</c:v>
                </c:pt>
                <c:pt idx="7">
                  <c:v>-56.457519500000004</c:v>
                </c:pt>
                <c:pt idx="8">
                  <c:v>-55.541992500000006</c:v>
                </c:pt>
                <c:pt idx="9">
                  <c:v>-54.473876999999995</c:v>
                </c:pt>
                <c:pt idx="10">
                  <c:v>-53.558349500000006</c:v>
                </c:pt>
                <c:pt idx="11">
                  <c:v>-52.642822500000001</c:v>
                </c:pt>
                <c:pt idx="12">
                  <c:v>-51.422119500000015</c:v>
                </c:pt>
                <c:pt idx="13">
                  <c:v>-50.506592000000005</c:v>
                </c:pt>
                <c:pt idx="14">
                  <c:v>-49.591064499999995</c:v>
                </c:pt>
                <c:pt idx="15">
                  <c:v>-48.675537500000011</c:v>
                </c:pt>
                <c:pt idx="16">
                  <c:v>-47.607422</c:v>
                </c:pt>
                <c:pt idx="17">
                  <c:v>-46.539306500000002</c:v>
                </c:pt>
                <c:pt idx="18">
                  <c:v>-45.623779500000012</c:v>
                </c:pt>
                <c:pt idx="19">
                  <c:v>-44.708252000000009</c:v>
                </c:pt>
                <c:pt idx="20">
                  <c:v>-43.640137000000003</c:v>
                </c:pt>
                <c:pt idx="21">
                  <c:v>-42.7246095</c:v>
                </c:pt>
                <c:pt idx="22">
                  <c:v>-41.656494500000001</c:v>
                </c:pt>
                <c:pt idx="23">
                  <c:v>-40.588379000000003</c:v>
                </c:pt>
                <c:pt idx="24">
                  <c:v>-39.672851500000007</c:v>
                </c:pt>
                <c:pt idx="25">
                  <c:v>-38.757324499999996</c:v>
                </c:pt>
                <c:pt idx="26">
                  <c:v>-37.689209000000005</c:v>
                </c:pt>
                <c:pt idx="27">
                  <c:v>-36.621094000000006</c:v>
                </c:pt>
                <c:pt idx="28">
                  <c:v>-35.705566500000003</c:v>
                </c:pt>
                <c:pt idx="29">
                  <c:v>-34.790039000000014</c:v>
                </c:pt>
                <c:pt idx="30">
                  <c:v>-33.721924000000001</c:v>
                </c:pt>
                <c:pt idx="31">
                  <c:v>-32.653808500000004</c:v>
                </c:pt>
                <c:pt idx="32">
                  <c:v>-31.738281499999996</c:v>
                </c:pt>
                <c:pt idx="33">
                  <c:v>-30.822754</c:v>
                </c:pt>
                <c:pt idx="34">
                  <c:v>-29.754638999999997</c:v>
                </c:pt>
                <c:pt idx="35">
                  <c:v>-28.839111499999998</c:v>
                </c:pt>
                <c:pt idx="36">
                  <c:v>-27.770996</c:v>
                </c:pt>
                <c:pt idx="37">
                  <c:v>-26.855468999999999</c:v>
                </c:pt>
                <c:pt idx="38">
                  <c:v>-25.787353500000002</c:v>
                </c:pt>
                <c:pt idx="39">
                  <c:v>-24.871826000000006</c:v>
                </c:pt>
                <c:pt idx="40">
                  <c:v>-23.956298999999994</c:v>
                </c:pt>
                <c:pt idx="41">
                  <c:v>-22.735595999999994</c:v>
                </c:pt>
                <c:pt idx="42">
                  <c:v>-21.820068500000001</c:v>
                </c:pt>
                <c:pt idx="43">
                  <c:v>-20.904540999999991</c:v>
                </c:pt>
                <c:pt idx="44">
                  <c:v>-19.989013999999997</c:v>
                </c:pt>
                <c:pt idx="45">
                  <c:v>-18.768310999999997</c:v>
                </c:pt>
                <c:pt idx="46">
                  <c:v>-17.852782999999995</c:v>
                </c:pt>
                <c:pt idx="47">
                  <c:v>-16.937256000000001</c:v>
                </c:pt>
                <c:pt idx="48">
                  <c:v>-16.021728499999995</c:v>
                </c:pt>
                <c:pt idx="49">
                  <c:v>-14.953613000000002</c:v>
                </c:pt>
                <c:pt idx="50">
                  <c:v>-13.885498000000004</c:v>
                </c:pt>
                <c:pt idx="51">
                  <c:v>-12.969970999999999</c:v>
                </c:pt>
                <c:pt idx="52">
                  <c:v>-11.901856</c:v>
                </c:pt>
                <c:pt idx="53">
                  <c:v>-10.986327999999999</c:v>
                </c:pt>
                <c:pt idx="54">
                  <c:v>-10.070801000000001</c:v>
                </c:pt>
                <c:pt idx="55">
                  <c:v>-9.0026860000000042</c:v>
                </c:pt>
                <c:pt idx="56">
                  <c:v>-7.9345700000000008</c:v>
                </c:pt>
                <c:pt idx="57">
                  <c:v>-7.0190429999999999</c:v>
                </c:pt>
                <c:pt idx="58">
                  <c:v>-6.1035159999999973</c:v>
                </c:pt>
                <c:pt idx="59">
                  <c:v>-5.0354004999999997</c:v>
                </c:pt>
                <c:pt idx="60">
                  <c:v>-3.9672850000000008</c:v>
                </c:pt>
                <c:pt idx="61">
                  <c:v>-3.0517579999999995</c:v>
                </c:pt>
                <c:pt idx="62">
                  <c:v>-2.1362310000000009</c:v>
                </c:pt>
                <c:pt idx="63">
                  <c:v>-1.0681150000000001</c:v>
                </c:pt>
                <c:pt idx="64">
                  <c:v>0</c:v>
                </c:pt>
                <c:pt idx="65">
                  <c:v>0.91552699999999942</c:v>
                </c:pt>
              </c:numCache>
            </c:numRef>
          </c:xVal>
          <c:yVal>
            <c:numRef>
              <c:f>'15keV'!$H$61:$H$126</c:f>
              <c:numCache>
                <c:formatCode>General</c:formatCode>
                <c:ptCount val="66"/>
                <c:pt idx="0">
                  <c:v>1.2554018493034936E-3</c:v>
                </c:pt>
                <c:pt idx="1">
                  <c:v>1.8106757441877313E-3</c:v>
                </c:pt>
                <c:pt idx="2">
                  <c:v>2.8729388474445336E-3</c:v>
                </c:pt>
                <c:pt idx="3">
                  <c:v>6.5184326790758314E-3</c:v>
                </c:pt>
                <c:pt idx="4">
                  <c:v>9.8983607348929296E-3</c:v>
                </c:pt>
                <c:pt idx="5">
                  <c:v>1.6368508727457088E-2</c:v>
                </c:pt>
                <c:pt idx="6">
                  <c:v>1.837232321769151E-2</c:v>
                </c:pt>
                <c:pt idx="7">
                  <c:v>1.9169020545134113E-2</c:v>
                </c:pt>
                <c:pt idx="8">
                  <c:v>1.9507013350715821E-2</c:v>
                </c:pt>
                <c:pt idx="9">
                  <c:v>1.9724294440018351E-2</c:v>
                </c:pt>
                <c:pt idx="10">
                  <c:v>2.0303710678158428E-2</c:v>
                </c:pt>
                <c:pt idx="11">
                  <c:v>1.8806885396296567E-2</c:v>
                </c:pt>
                <c:pt idx="12">
                  <c:v>1.7696337606528091E-2</c:v>
                </c:pt>
                <c:pt idx="13">
                  <c:v>1.7503198860481402E-2</c:v>
                </c:pt>
                <c:pt idx="14">
                  <c:v>1.6658216846527123E-2</c:v>
                </c:pt>
                <c:pt idx="15">
                  <c:v>1.7237633084667199E-2</c:v>
                </c:pt>
                <c:pt idx="16">
                  <c:v>1.837232321769151E-2</c:v>
                </c:pt>
                <c:pt idx="17">
                  <c:v>1.554766905675865E-2</c:v>
                </c:pt>
                <c:pt idx="18">
                  <c:v>1.6102942951642881E-2</c:v>
                </c:pt>
                <c:pt idx="19">
                  <c:v>1.5451099683735306E-2</c:v>
                </c:pt>
                <c:pt idx="20">
                  <c:v>1.6972067308852999E-2</c:v>
                </c:pt>
                <c:pt idx="21">
                  <c:v>1.7720479949783933E-2</c:v>
                </c:pt>
                <c:pt idx="22">
                  <c:v>1.6102942951642881E-2</c:v>
                </c:pt>
                <c:pt idx="23">
                  <c:v>2.0182998961879244E-2</c:v>
                </c:pt>
                <c:pt idx="24">
                  <c:v>1.8831027739552402E-2</c:v>
                </c:pt>
                <c:pt idx="25">
                  <c:v>2.040028005118177E-2</c:v>
                </c:pt>
                <c:pt idx="26">
                  <c:v>2.0158856618623402E-2</c:v>
                </c:pt>
                <c:pt idx="27">
                  <c:v>2.8415538012119459E-2</c:v>
                </c:pt>
                <c:pt idx="28">
                  <c:v>3.6430795973057151E-2</c:v>
                </c:pt>
                <c:pt idx="29">
                  <c:v>5.7120784143308963E-2</c:v>
                </c:pt>
                <c:pt idx="30">
                  <c:v>0.14270539098524904</c:v>
                </c:pt>
                <c:pt idx="31">
                  <c:v>0.27785422853142122</c:v>
                </c:pt>
                <c:pt idx="32">
                  <c:v>0.48219502184882068</c:v>
                </c:pt>
                <c:pt idx="33">
                  <c:v>0.70355616716158453</c:v>
                </c:pt>
                <c:pt idx="34">
                  <c:v>0.93409140291156678</c:v>
                </c:pt>
                <c:pt idx="35">
                  <c:v>1</c:v>
                </c:pt>
                <c:pt idx="36">
                  <c:v>0.89582578885106567</c:v>
                </c:pt>
                <c:pt idx="37">
                  <c:v>0.78073923855049376</c:v>
                </c:pt>
                <c:pt idx="38">
                  <c:v>0.64435914149827389</c:v>
                </c:pt>
                <c:pt idx="39">
                  <c:v>0.49600444219115902</c:v>
                </c:pt>
                <c:pt idx="40">
                  <c:v>0.38492552087105586</c:v>
                </c:pt>
                <c:pt idx="41">
                  <c:v>0.27978561599188823</c:v>
                </c:pt>
                <c:pt idx="42">
                  <c:v>0.21699138118345773</c:v>
                </c:pt>
                <c:pt idx="43">
                  <c:v>0.18126071316481976</c:v>
                </c:pt>
                <c:pt idx="44">
                  <c:v>0.15707008522247173</c:v>
                </c:pt>
                <c:pt idx="45">
                  <c:v>0.13739407546896501</c:v>
                </c:pt>
                <c:pt idx="46">
                  <c:v>0.12773713816663049</c:v>
                </c:pt>
                <c:pt idx="47">
                  <c:v>0.12090485502522874</c:v>
                </c:pt>
                <c:pt idx="48">
                  <c:v>0.11467613046522297</c:v>
                </c:pt>
                <c:pt idx="49">
                  <c:v>0.11404842954057121</c:v>
                </c:pt>
                <c:pt idx="50">
                  <c:v>0.10719200405591368</c:v>
                </c:pt>
                <c:pt idx="51">
                  <c:v>0.10934067260568311</c:v>
                </c:pt>
                <c:pt idx="52">
                  <c:v>0.11984259192197196</c:v>
                </c:pt>
                <c:pt idx="53">
                  <c:v>0.11561768185220057</c:v>
                </c:pt>
                <c:pt idx="54">
                  <c:v>0.11508655030057217</c:v>
                </c:pt>
                <c:pt idx="55">
                  <c:v>0.11762149634243499</c:v>
                </c:pt>
                <c:pt idx="56">
                  <c:v>0.16551990536201444</c:v>
                </c:pt>
                <c:pt idx="57">
                  <c:v>0.24951111754906932</c:v>
                </c:pt>
                <c:pt idx="58">
                  <c:v>0.38946428140315303</c:v>
                </c:pt>
                <c:pt idx="59">
                  <c:v>0.68742908186668583</c:v>
                </c:pt>
                <c:pt idx="60">
                  <c:v>0.96958064749764594</c:v>
                </c:pt>
                <c:pt idx="61">
                  <c:v>2.1347384177108228</c:v>
                </c:pt>
                <c:pt idx="62">
                  <c:v>5.6153400449047579</c:v>
                </c:pt>
                <c:pt idx="63">
                  <c:v>10.779966683566306</c:v>
                </c:pt>
                <c:pt idx="64">
                  <c:v>13.181719417686679</c:v>
                </c:pt>
                <c:pt idx="65">
                  <c:v>12.021728108930251</c:v>
                </c:pt>
              </c:numCache>
            </c:numRef>
          </c:yVal>
          <c:smooth val="1"/>
        </c:ser>
        <c:ser>
          <c:idx val="4"/>
          <c:order val="3"/>
          <c:tx>
            <c:strRef>
              <c:f>'15keV'!$V$1</c:f>
              <c:strCache>
                <c:ptCount val="1"/>
                <c:pt idx="0">
                  <c:v>30keV</c:v>
                </c:pt>
              </c:strCache>
            </c:strRef>
          </c:tx>
          <c:marker>
            <c:symbol val="circle"/>
            <c:size val="5"/>
          </c:marker>
          <c:xVal>
            <c:numRef>
              <c:f>'15keV'!$U$36:$U$57</c:f>
              <c:numCache>
                <c:formatCode>General</c:formatCode>
                <c:ptCount val="22"/>
                <c:pt idx="0">
                  <c:v>-58.441162500000004</c:v>
                </c:pt>
                <c:pt idx="1">
                  <c:v>-56.457519500000004</c:v>
                </c:pt>
                <c:pt idx="2">
                  <c:v>-54.473876999999995</c:v>
                </c:pt>
                <c:pt idx="3">
                  <c:v>-52.642822500000001</c:v>
                </c:pt>
                <c:pt idx="4">
                  <c:v>-50.506592000000005</c:v>
                </c:pt>
                <c:pt idx="5">
                  <c:v>-48.675537500000011</c:v>
                </c:pt>
                <c:pt idx="6">
                  <c:v>-46.539306500000002</c:v>
                </c:pt>
                <c:pt idx="7">
                  <c:v>-44.708252000000009</c:v>
                </c:pt>
                <c:pt idx="8">
                  <c:v>-42.7246095</c:v>
                </c:pt>
                <c:pt idx="9">
                  <c:v>-40.588379000000003</c:v>
                </c:pt>
                <c:pt idx="10">
                  <c:v>-38.757324499999996</c:v>
                </c:pt>
                <c:pt idx="11">
                  <c:v>-36.621094000000006</c:v>
                </c:pt>
                <c:pt idx="12">
                  <c:v>-34.790039000000014</c:v>
                </c:pt>
                <c:pt idx="13">
                  <c:v>-32.653808500000004</c:v>
                </c:pt>
                <c:pt idx="14">
                  <c:v>-30.822754</c:v>
                </c:pt>
                <c:pt idx="15">
                  <c:v>-28.839111499999998</c:v>
                </c:pt>
                <c:pt idx="16">
                  <c:v>-26.855468999999999</c:v>
                </c:pt>
                <c:pt idx="17">
                  <c:v>-24.871826000000006</c:v>
                </c:pt>
                <c:pt idx="18">
                  <c:v>-22.735595999999994</c:v>
                </c:pt>
                <c:pt idx="19">
                  <c:v>-20.904540999999991</c:v>
                </c:pt>
                <c:pt idx="20">
                  <c:v>-18.768310999999997</c:v>
                </c:pt>
                <c:pt idx="21">
                  <c:v>-16.937256000000001</c:v>
                </c:pt>
              </c:numCache>
            </c:numRef>
          </c:xVal>
          <c:yVal>
            <c:numRef>
              <c:f>'15keV'!$V$36:$V$57</c:f>
              <c:numCache>
                <c:formatCode>General</c:formatCode>
                <c:ptCount val="22"/>
                <c:pt idx="0">
                  <c:v>1.5125324114088163E-3</c:v>
                </c:pt>
                <c:pt idx="1">
                  <c:v>8.6430423509075208E-4</c:v>
                </c:pt>
                <c:pt idx="2">
                  <c:v>2.5929127052722561E-3</c:v>
                </c:pt>
                <c:pt idx="3">
                  <c:v>2.5929127052722561E-3</c:v>
                </c:pt>
                <c:pt idx="4">
                  <c:v>1.1019878997407093E-2</c:v>
                </c:pt>
                <c:pt idx="5">
                  <c:v>0.104580812445981</c:v>
                </c:pt>
                <c:pt idx="6">
                  <c:v>0.55985306828003467</c:v>
                </c:pt>
                <c:pt idx="7">
                  <c:v>1</c:v>
                </c:pt>
                <c:pt idx="8">
                  <c:v>0.83923941227312049</c:v>
                </c:pt>
                <c:pt idx="9">
                  <c:v>0.44878997407087301</c:v>
                </c:pt>
                <c:pt idx="10">
                  <c:v>0.3264909248055316</c:v>
                </c:pt>
                <c:pt idx="11">
                  <c:v>0.31525496974935191</c:v>
                </c:pt>
                <c:pt idx="12">
                  <c:v>0.32929991356957655</c:v>
                </c:pt>
                <c:pt idx="13">
                  <c:v>0.28154710458081245</c:v>
                </c:pt>
                <c:pt idx="14">
                  <c:v>0.20613656006914435</c:v>
                </c:pt>
                <c:pt idx="15">
                  <c:v>0.15968020743301642</c:v>
                </c:pt>
                <c:pt idx="16">
                  <c:v>0.12013828867761454</c:v>
                </c:pt>
                <c:pt idx="17">
                  <c:v>0.128133102852204</c:v>
                </c:pt>
                <c:pt idx="18">
                  <c:v>0.10998271391529819</c:v>
                </c:pt>
                <c:pt idx="19">
                  <c:v>0.10998271391529819</c:v>
                </c:pt>
                <c:pt idx="20">
                  <c:v>0.10479688850475367</c:v>
                </c:pt>
                <c:pt idx="21">
                  <c:v>0.1227312013828868</c:v>
                </c:pt>
              </c:numCache>
            </c:numRef>
          </c:yVal>
          <c:smooth val="1"/>
        </c:ser>
        <c:ser>
          <c:idx val="5"/>
          <c:order val="4"/>
          <c:tx>
            <c:strRef>
              <c:f>'15keV'!$T$1</c:f>
              <c:strCache>
                <c:ptCount val="1"/>
                <c:pt idx="0">
                  <c:v>40keV</c:v>
                </c:pt>
              </c:strCache>
            </c:strRef>
          </c:tx>
          <c:marker>
            <c:symbol val="circle"/>
            <c:size val="5"/>
          </c:marker>
          <c:xVal>
            <c:numRef>
              <c:f>'15keV'!$S$19:$S$47</c:f>
              <c:numCache>
                <c:formatCode>General</c:formatCode>
                <c:ptCount val="29"/>
                <c:pt idx="0">
                  <c:v>-92.163085999999993</c:v>
                </c:pt>
                <c:pt idx="1">
                  <c:v>-90.179443499999991</c:v>
                </c:pt>
                <c:pt idx="2">
                  <c:v>-88.195800999999989</c:v>
                </c:pt>
                <c:pt idx="3">
                  <c:v>-86.212158500000001</c:v>
                </c:pt>
                <c:pt idx="4">
                  <c:v>-84.2285155</c:v>
                </c:pt>
                <c:pt idx="5">
                  <c:v>-82.244873500000026</c:v>
                </c:pt>
                <c:pt idx="6">
                  <c:v>-80.413818500000005</c:v>
                </c:pt>
                <c:pt idx="7">
                  <c:v>-78.277588000000009</c:v>
                </c:pt>
                <c:pt idx="8">
                  <c:v>-76.293945500000007</c:v>
                </c:pt>
                <c:pt idx="9">
                  <c:v>-74.310302499999992</c:v>
                </c:pt>
                <c:pt idx="10">
                  <c:v>-72.326660500000003</c:v>
                </c:pt>
                <c:pt idx="11">
                  <c:v>-70.343017500000002</c:v>
                </c:pt>
                <c:pt idx="12">
                  <c:v>-68.359375499999985</c:v>
                </c:pt>
                <c:pt idx="13">
                  <c:v>-66.528320499999992</c:v>
                </c:pt>
                <c:pt idx="14">
                  <c:v>-64.392089499999983</c:v>
                </c:pt>
                <c:pt idx="15">
                  <c:v>-62.561035500000003</c:v>
                </c:pt>
                <c:pt idx="16">
                  <c:v>-60.424804499999993</c:v>
                </c:pt>
                <c:pt idx="17">
                  <c:v>-58.441162500000004</c:v>
                </c:pt>
                <c:pt idx="18">
                  <c:v>-56.457519500000004</c:v>
                </c:pt>
                <c:pt idx="19">
                  <c:v>-54.473876999999995</c:v>
                </c:pt>
                <c:pt idx="20">
                  <c:v>-52.642822500000001</c:v>
                </c:pt>
                <c:pt idx="21">
                  <c:v>-50.506592000000005</c:v>
                </c:pt>
                <c:pt idx="22">
                  <c:v>-48.675537500000011</c:v>
                </c:pt>
                <c:pt idx="23">
                  <c:v>-46.539306500000002</c:v>
                </c:pt>
                <c:pt idx="24">
                  <c:v>-44.708252000000009</c:v>
                </c:pt>
                <c:pt idx="25">
                  <c:v>-42.7246095</c:v>
                </c:pt>
                <c:pt idx="26">
                  <c:v>-40.588379000000003</c:v>
                </c:pt>
                <c:pt idx="27">
                  <c:v>-38.757324499999996</c:v>
                </c:pt>
                <c:pt idx="28">
                  <c:v>-36.621094000000006</c:v>
                </c:pt>
              </c:numCache>
            </c:numRef>
          </c:xVal>
          <c:yVal>
            <c:numRef>
              <c:f>'15keV'!$T$19:$T$47</c:f>
              <c:numCache>
                <c:formatCode>General</c:formatCode>
                <c:ptCount val="29"/>
                <c:pt idx="0">
                  <c:v>5.6412809026049459E-3</c:v>
                </c:pt>
                <c:pt idx="1">
                  <c:v>6.4155743598252307E-3</c:v>
                </c:pt>
                <c:pt idx="2">
                  <c:v>8.3513080028759495E-3</c:v>
                </c:pt>
                <c:pt idx="3">
                  <c:v>9.6786682152535802E-3</c:v>
                </c:pt>
                <c:pt idx="4">
                  <c:v>9.8998949173165224E-3</c:v>
                </c:pt>
                <c:pt idx="5">
                  <c:v>1.1227255129694153E-2</c:v>
                </c:pt>
                <c:pt idx="6">
                  <c:v>1.1503788507272829E-2</c:v>
                </c:pt>
                <c:pt idx="7">
                  <c:v>1.3992588905480895E-2</c:v>
                </c:pt>
                <c:pt idx="8">
                  <c:v>1.6647309330236164E-2</c:v>
                </c:pt>
                <c:pt idx="9">
                  <c:v>1.6923842707814836E-2</c:v>
                </c:pt>
                <c:pt idx="10">
                  <c:v>1.9302029754991432E-2</c:v>
                </c:pt>
                <c:pt idx="11">
                  <c:v>1.7587522814003654E-2</c:v>
                </c:pt>
                <c:pt idx="12">
                  <c:v>2.2786350312482717E-2</c:v>
                </c:pt>
                <c:pt idx="13">
                  <c:v>2.4666777280017701E-2</c:v>
                </c:pt>
                <c:pt idx="14">
                  <c:v>3.3239311984956589E-2</c:v>
                </c:pt>
                <c:pt idx="15">
                  <c:v>0.10082406946518448</c:v>
                </c:pt>
                <c:pt idx="16">
                  <c:v>0.5279022177976882</c:v>
                </c:pt>
                <c:pt idx="17">
                  <c:v>1</c:v>
                </c:pt>
                <c:pt idx="18">
                  <c:v>0.74044577180465676</c:v>
                </c:pt>
                <c:pt idx="19">
                  <c:v>0.44837121840606159</c:v>
                </c:pt>
                <c:pt idx="20">
                  <c:v>0.30899839610641011</c:v>
                </c:pt>
                <c:pt idx="21">
                  <c:v>0.21287539406006306</c:v>
                </c:pt>
                <c:pt idx="22">
                  <c:v>0.1774238150544771</c:v>
                </c:pt>
                <c:pt idx="23">
                  <c:v>0.16735800011061336</c:v>
                </c:pt>
                <c:pt idx="24">
                  <c:v>0.16226978596316574</c:v>
                </c:pt>
                <c:pt idx="25">
                  <c:v>0.193296830927493</c:v>
                </c:pt>
                <c:pt idx="26">
                  <c:v>0.25181129362314031</c:v>
                </c:pt>
                <c:pt idx="27">
                  <c:v>0.27769481776450422</c:v>
                </c:pt>
                <c:pt idx="28">
                  <c:v>0.31840053094408505</c:v>
                </c:pt>
              </c:numCache>
            </c:numRef>
          </c:yVal>
          <c:smooth val="1"/>
        </c:ser>
        <c:ser>
          <c:idx val="6"/>
          <c:order val="5"/>
          <c:tx>
            <c:strRef>
              <c:f>'15keV'!$L$1</c:f>
              <c:strCache>
                <c:ptCount val="1"/>
                <c:pt idx="0">
                  <c:v>50keV</c:v>
                </c:pt>
              </c:strCache>
            </c:strRef>
          </c:tx>
          <c:marker>
            <c:symbol val="circle"/>
            <c:size val="5"/>
          </c:marker>
          <c:xVal>
            <c:numRef>
              <c:f>'15keV'!$K$42:$K$87</c:f>
              <c:numCache>
                <c:formatCode>General</c:formatCode>
                <c:ptCount val="46"/>
                <c:pt idx="0">
                  <c:v>-82.244873500000026</c:v>
                </c:pt>
                <c:pt idx="1">
                  <c:v>-81.329345499999988</c:v>
                </c:pt>
                <c:pt idx="2">
                  <c:v>-80.413818500000005</c:v>
                </c:pt>
                <c:pt idx="3">
                  <c:v>-79.193115500000005</c:v>
                </c:pt>
                <c:pt idx="4">
                  <c:v>-78.277588000000009</c:v>
                </c:pt>
                <c:pt idx="5">
                  <c:v>-77.362060499999998</c:v>
                </c:pt>
                <c:pt idx="6">
                  <c:v>-76.293945500000007</c:v>
                </c:pt>
                <c:pt idx="7">
                  <c:v>-75.378417999999996</c:v>
                </c:pt>
                <c:pt idx="8">
                  <c:v>-74.310302499999992</c:v>
                </c:pt>
                <c:pt idx="9">
                  <c:v>-73.394775500000009</c:v>
                </c:pt>
                <c:pt idx="10">
                  <c:v>-72.326660500000003</c:v>
                </c:pt>
                <c:pt idx="11">
                  <c:v>-71.411132500000022</c:v>
                </c:pt>
                <c:pt idx="12">
                  <c:v>-70.343017500000002</c:v>
                </c:pt>
                <c:pt idx="13">
                  <c:v>-69.274902499999982</c:v>
                </c:pt>
                <c:pt idx="14">
                  <c:v>-68.359375499999985</c:v>
                </c:pt>
                <c:pt idx="15">
                  <c:v>-67.443847500000004</c:v>
                </c:pt>
                <c:pt idx="16">
                  <c:v>-66.528320499999992</c:v>
                </c:pt>
                <c:pt idx="17">
                  <c:v>-65.307617499999992</c:v>
                </c:pt>
                <c:pt idx="18">
                  <c:v>-64.392089499999983</c:v>
                </c:pt>
                <c:pt idx="19">
                  <c:v>-63.4765625</c:v>
                </c:pt>
                <c:pt idx="20">
                  <c:v>-62.561035500000003</c:v>
                </c:pt>
                <c:pt idx="21">
                  <c:v>-61.492920000000012</c:v>
                </c:pt>
                <c:pt idx="22">
                  <c:v>-60.424804499999993</c:v>
                </c:pt>
                <c:pt idx="23">
                  <c:v>-59.509277499999996</c:v>
                </c:pt>
                <c:pt idx="24">
                  <c:v>-58.441162500000004</c:v>
                </c:pt>
                <c:pt idx="25">
                  <c:v>-57.525635000000008</c:v>
                </c:pt>
                <c:pt idx="26">
                  <c:v>-56.457519500000004</c:v>
                </c:pt>
                <c:pt idx="27">
                  <c:v>-55.541992500000006</c:v>
                </c:pt>
                <c:pt idx="28">
                  <c:v>-54.473876999999995</c:v>
                </c:pt>
                <c:pt idx="29">
                  <c:v>-53.558349500000006</c:v>
                </c:pt>
                <c:pt idx="30">
                  <c:v>-52.642822500000001</c:v>
                </c:pt>
                <c:pt idx="31">
                  <c:v>-51.422119500000015</c:v>
                </c:pt>
                <c:pt idx="32">
                  <c:v>-50.506592000000005</c:v>
                </c:pt>
                <c:pt idx="33">
                  <c:v>-49.591064499999995</c:v>
                </c:pt>
                <c:pt idx="34">
                  <c:v>-48.675537500000011</c:v>
                </c:pt>
                <c:pt idx="35">
                  <c:v>-47.607422</c:v>
                </c:pt>
                <c:pt idx="36">
                  <c:v>-46.539306500000002</c:v>
                </c:pt>
                <c:pt idx="37">
                  <c:v>-45.623779500000012</c:v>
                </c:pt>
                <c:pt idx="38">
                  <c:v>-44.708252000000009</c:v>
                </c:pt>
                <c:pt idx="39">
                  <c:v>-43.640137000000003</c:v>
                </c:pt>
                <c:pt idx="40">
                  <c:v>-42.7246095</c:v>
                </c:pt>
                <c:pt idx="41">
                  <c:v>-41.656494500000001</c:v>
                </c:pt>
                <c:pt idx="42">
                  <c:v>-40.588379000000003</c:v>
                </c:pt>
                <c:pt idx="43">
                  <c:v>-39.672851500000007</c:v>
                </c:pt>
                <c:pt idx="44">
                  <c:v>-38.757324499999996</c:v>
                </c:pt>
                <c:pt idx="45">
                  <c:v>-37.689209000000005</c:v>
                </c:pt>
              </c:numCache>
            </c:numRef>
          </c:xVal>
          <c:yVal>
            <c:numRef>
              <c:f>'15keV'!$L$42:$L$77</c:f>
              <c:numCache>
                <c:formatCode>General</c:formatCode>
                <c:ptCount val="36"/>
                <c:pt idx="0">
                  <c:v>2.5914538495325348E-2</c:v>
                </c:pt>
                <c:pt idx="1">
                  <c:v>2.4032126498086212E-2</c:v>
                </c:pt>
                <c:pt idx="2">
                  <c:v>2.5914538495325348E-2</c:v>
                </c:pt>
                <c:pt idx="3">
                  <c:v>2.5224320763004335E-2</c:v>
                </c:pt>
                <c:pt idx="4">
                  <c:v>2.9491121290079692E-2</c:v>
                </c:pt>
                <c:pt idx="5">
                  <c:v>3.3757921817155048E-2</c:v>
                </c:pt>
                <c:pt idx="6">
                  <c:v>4.9758423793687667E-2</c:v>
                </c:pt>
                <c:pt idx="7">
                  <c:v>8.1194704147581107E-2</c:v>
                </c:pt>
                <c:pt idx="8">
                  <c:v>0.16860136788605135</c:v>
                </c:pt>
                <c:pt idx="9">
                  <c:v>0.37516471104975851</c:v>
                </c:pt>
                <c:pt idx="10">
                  <c:v>0.80473112881972753</c:v>
                </c:pt>
                <c:pt idx="11">
                  <c:v>1</c:v>
                </c:pt>
                <c:pt idx="12">
                  <c:v>0.94415511074857272</c:v>
                </c:pt>
                <c:pt idx="13">
                  <c:v>0.86961159565790302</c:v>
                </c:pt>
                <c:pt idx="14">
                  <c:v>0.6777310660726612</c:v>
                </c:pt>
                <c:pt idx="15">
                  <c:v>0.51483968124490176</c:v>
                </c:pt>
                <c:pt idx="16">
                  <c:v>0.4271820292401331</c:v>
                </c:pt>
                <c:pt idx="17">
                  <c:v>0.33544581790801287</c:v>
                </c:pt>
                <c:pt idx="18">
                  <c:v>0.29277781263725927</c:v>
                </c:pt>
                <c:pt idx="19">
                  <c:v>0.25952186735270139</c:v>
                </c:pt>
                <c:pt idx="20">
                  <c:v>0.22174813327476944</c:v>
                </c:pt>
                <c:pt idx="21">
                  <c:v>0.21283804982117091</c:v>
                </c:pt>
                <c:pt idx="22">
                  <c:v>0.16916609148522313</c:v>
                </c:pt>
                <c:pt idx="23">
                  <c:v>0.14927527138106297</c:v>
                </c:pt>
                <c:pt idx="24">
                  <c:v>0.14827131831586873</c:v>
                </c:pt>
                <c:pt idx="25">
                  <c:v>0.13848277593022526</c:v>
                </c:pt>
                <c:pt idx="26">
                  <c:v>0.12016063249043109</c:v>
                </c:pt>
                <c:pt idx="27">
                  <c:v>0.11758800276087093</c:v>
                </c:pt>
                <c:pt idx="28">
                  <c:v>0.12938445127690285</c:v>
                </c:pt>
                <c:pt idx="29">
                  <c:v>0.12292150341971514</c:v>
                </c:pt>
                <c:pt idx="30">
                  <c:v>0.11890569115893833</c:v>
                </c:pt>
                <c:pt idx="31">
                  <c:v>0.12147832088849846</c:v>
                </c:pt>
                <c:pt idx="32">
                  <c:v>0.12016063249043109</c:v>
                </c:pt>
                <c:pt idx="33">
                  <c:v>0.12417644475120793</c:v>
                </c:pt>
                <c:pt idx="34">
                  <c:v>0.12963543954320139</c:v>
                </c:pt>
                <c:pt idx="35">
                  <c:v>0.15373031310786225</c:v>
                </c:pt>
              </c:numCache>
            </c:numRef>
          </c:yVal>
          <c:smooth val="1"/>
        </c:ser>
        <c:ser>
          <c:idx val="7"/>
          <c:order val="6"/>
          <c:tx>
            <c:strRef>
              <c:f>'15keV'!$P$1</c:f>
              <c:strCache>
                <c:ptCount val="1"/>
                <c:pt idx="0">
                  <c:v>60keV</c:v>
                </c:pt>
              </c:strCache>
            </c:strRef>
          </c:tx>
          <c:marker>
            <c:symbol val="circle"/>
            <c:size val="5"/>
            <c:spPr>
              <a:solidFill>
                <a:schemeClr val="accent2">
                  <a:lumMod val="60000"/>
                  <a:lumOff val="40000"/>
                </a:schemeClr>
              </a:solidFill>
            </c:spPr>
          </c:marker>
          <c:xVal>
            <c:numRef>
              <c:f>'15keV'!$O$19:$O$65</c:f>
              <c:numCache>
                <c:formatCode>General</c:formatCode>
                <c:ptCount val="47"/>
                <c:pt idx="0">
                  <c:v>-104.9804685</c:v>
                </c:pt>
                <c:pt idx="1">
                  <c:v>-104.0649415</c:v>
                </c:pt>
                <c:pt idx="2">
                  <c:v>-102.99682600000001</c:v>
                </c:pt>
                <c:pt idx="3">
                  <c:v>-102.08129900000002</c:v>
                </c:pt>
                <c:pt idx="4">
                  <c:v>-101.01318350000001</c:v>
                </c:pt>
                <c:pt idx="5">
                  <c:v>-100.09765650000001</c:v>
                </c:pt>
                <c:pt idx="6">
                  <c:v>-99.182129000000003</c:v>
                </c:pt>
                <c:pt idx="7">
                  <c:v>-97.961426000000017</c:v>
                </c:pt>
                <c:pt idx="8">
                  <c:v>-97.045898499999979</c:v>
                </c:pt>
                <c:pt idx="9">
                  <c:v>-96.130371499999967</c:v>
                </c:pt>
                <c:pt idx="10">
                  <c:v>-95.214843500000015</c:v>
                </c:pt>
                <c:pt idx="11">
                  <c:v>-94.14672849999998</c:v>
                </c:pt>
                <c:pt idx="12">
                  <c:v>-93.078613500000003</c:v>
                </c:pt>
                <c:pt idx="13">
                  <c:v>-92.163085999999993</c:v>
                </c:pt>
                <c:pt idx="14">
                  <c:v>-91.247558499999997</c:v>
                </c:pt>
                <c:pt idx="15">
                  <c:v>-90.179443499999991</c:v>
                </c:pt>
                <c:pt idx="16">
                  <c:v>-89.111328500000013</c:v>
                </c:pt>
                <c:pt idx="17">
                  <c:v>-88.195800999999989</c:v>
                </c:pt>
                <c:pt idx="18">
                  <c:v>-87.127685499999998</c:v>
                </c:pt>
                <c:pt idx="19">
                  <c:v>-86.212158500000001</c:v>
                </c:pt>
                <c:pt idx="20">
                  <c:v>-85.296630500000006</c:v>
                </c:pt>
                <c:pt idx="21">
                  <c:v>-84.2285155</c:v>
                </c:pt>
                <c:pt idx="22">
                  <c:v>-83.160400500000009</c:v>
                </c:pt>
                <c:pt idx="23">
                  <c:v>-82.244873500000026</c:v>
                </c:pt>
                <c:pt idx="24">
                  <c:v>-81.329345499999988</c:v>
                </c:pt>
                <c:pt idx="25">
                  <c:v>-80.413818500000005</c:v>
                </c:pt>
                <c:pt idx="26">
                  <c:v>-79.193115500000005</c:v>
                </c:pt>
                <c:pt idx="27">
                  <c:v>-78.277588000000009</c:v>
                </c:pt>
                <c:pt idx="28">
                  <c:v>-77.362060499999998</c:v>
                </c:pt>
                <c:pt idx="29">
                  <c:v>-76.293945500000007</c:v>
                </c:pt>
                <c:pt idx="30">
                  <c:v>-75.378417999999996</c:v>
                </c:pt>
                <c:pt idx="31">
                  <c:v>-74.310302499999992</c:v>
                </c:pt>
                <c:pt idx="32">
                  <c:v>-73.394775500000009</c:v>
                </c:pt>
                <c:pt idx="33">
                  <c:v>-72.326660500000003</c:v>
                </c:pt>
                <c:pt idx="34">
                  <c:v>-71.411132500000022</c:v>
                </c:pt>
                <c:pt idx="35">
                  <c:v>-70.343017500000002</c:v>
                </c:pt>
                <c:pt idx="36">
                  <c:v>-69.274902499999982</c:v>
                </c:pt>
                <c:pt idx="37">
                  <c:v>-68.359375499999985</c:v>
                </c:pt>
                <c:pt idx="38">
                  <c:v>-67.443847500000004</c:v>
                </c:pt>
                <c:pt idx="39">
                  <c:v>-66.528320499999992</c:v>
                </c:pt>
                <c:pt idx="40">
                  <c:v>-65.307617499999992</c:v>
                </c:pt>
                <c:pt idx="41">
                  <c:v>-64.392089499999983</c:v>
                </c:pt>
                <c:pt idx="42">
                  <c:v>-63.4765625</c:v>
                </c:pt>
                <c:pt idx="43">
                  <c:v>-62.561035500000003</c:v>
                </c:pt>
                <c:pt idx="44">
                  <c:v>-61.492920000000012</c:v>
                </c:pt>
                <c:pt idx="45">
                  <c:v>-60.424804499999993</c:v>
                </c:pt>
                <c:pt idx="46">
                  <c:v>-59.509277499999996</c:v>
                </c:pt>
              </c:numCache>
            </c:numRef>
          </c:xVal>
          <c:yVal>
            <c:numRef>
              <c:f>'15keV'!$P$19:$P$65</c:f>
              <c:numCache>
                <c:formatCode>General</c:formatCode>
                <c:ptCount val="47"/>
                <c:pt idx="0">
                  <c:v>8.4902177925433742E-3</c:v>
                </c:pt>
                <c:pt idx="1">
                  <c:v>8.2133628645256543E-3</c:v>
                </c:pt>
                <c:pt idx="2">
                  <c:v>7.0136581764488745E-3</c:v>
                </c:pt>
                <c:pt idx="3">
                  <c:v>8.6747877445551846E-3</c:v>
                </c:pt>
                <c:pt idx="4">
                  <c:v>9.8744924326319705E-3</c:v>
                </c:pt>
                <c:pt idx="5">
                  <c:v>6.8290882244370623E-3</c:v>
                </c:pt>
                <c:pt idx="6">
                  <c:v>1.0889627168696937E-2</c:v>
                </c:pt>
                <c:pt idx="7">
                  <c:v>1.0981912144702842E-2</c:v>
                </c:pt>
                <c:pt idx="8">
                  <c:v>9.0439276485788107E-3</c:v>
                </c:pt>
                <c:pt idx="9">
                  <c:v>8.2133628645256543E-3</c:v>
                </c:pt>
                <c:pt idx="10">
                  <c:v>9.4130675526024384E-3</c:v>
                </c:pt>
                <c:pt idx="11">
                  <c:v>1.2273901808785528E-2</c:v>
                </c:pt>
                <c:pt idx="12">
                  <c:v>9.3207825765965341E-3</c:v>
                </c:pt>
                <c:pt idx="13">
                  <c:v>1.0151347360649682E-2</c:v>
                </c:pt>
                <c:pt idx="14">
                  <c:v>1.3658176448874123E-2</c:v>
                </c:pt>
                <c:pt idx="15">
                  <c:v>1.3842746400885937E-2</c:v>
                </c:pt>
                <c:pt idx="16">
                  <c:v>1.3196751568844591E-2</c:v>
                </c:pt>
                <c:pt idx="17">
                  <c:v>1.32890365448505E-2</c:v>
                </c:pt>
                <c:pt idx="18">
                  <c:v>3.1284606866002214E-2</c:v>
                </c:pt>
                <c:pt idx="19">
                  <c:v>6.5153193060169798E-2</c:v>
                </c:pt>
                <c:pt idx="20">
                  <c:v>0.17091177556293841</c:v>
                </c:pt>
                <c:pt idx="21">
                  <c:v>0.39313399778516062</c:v>
                </c:pt>
                <c:pt idx="22">
                  <c:v>0.81875230712440017</c:v>
                </c:pt>
                <c:pt idx="23">
                  <c:v>1</c:v>
                </c:pt>
                <c:pt idx="24">
                  <c:v>0.95865633074935397</c:v>
                </c:pt>
                <c:pt idx="25">
                  <c:v>0.8002030269472129</c:v>
                </c:pt>
                <c:pt idx="26">
                  <c:v>0.56561461794019952</c:v>
                </c:pt>
                <c:pt idx="27">
                  <c:v>0.41066814322628281</c:v>
                </c:pt>
                <c:pt idx="28">
                  <c:v>0.31247692875599864</c:v>
                </c:pt>
                <c:pt idx="29">
                  <c:v>0.25230712440014763</c:v>
                </c:pt>
                <c:pt idx="30">
                  <c:v>0.22037652270210406</c:v>
                </c:pt>
                <c:pt idx="31">
                  <c:v>0.1638058324104836</c:v>
                </c:pt>
                <c:pt idx="32">
                  <c:v>0.15060908084163901</c:v>
                </c:pt>
                <c:pt idx="33">
                  <c:v>0.14350313768918421</c:v>
                </c:pt>
                <c:pt idx="34">
                  <c:v>0.13187523071244003</c:v>
                </c:pt>
                <c:pt idx="35">
                  <c:v>0.12532299741602068</c:v>
                </c:pt>
                <c:pt idx="36">
                  <c:v>0.11267995570321153</c:v>
                </c:pt>
                <c:pt idx="37">
                  <c:v>9.8191214470284213E-2</c:v>
                </c:pt>
                <c:pt idx="38">
                  <c:v>9.9852344038390578E-2</c:v>
                </c:pt>
                <c:pt idx="39">
                  <c:v>9.1638981173864917E-2</c:v>
                </c:pt>
                <c:pt idx="40">
                  <c:v>8.7855297157622761E-2</c:v>
                </c:pt>
                <c:pt idx="41">
                  <c:v>8.1210778885197496E-2</c:v>
                </c:pt>
                <c:pt idx="42">
                  <c:v>8.8316722037652284E-2</c:v>
                </c:pt>
                <c:pt idx="43">
                  <c:v>8.9331856773717244E-2</c:v>
                </c:pt>
                <c:pt idx="44">
                  <c:v>9.8652639350313764E-2</c:v>
                </c:pt>
                <c:pt idx="45">
                  <c:v>9.0346991509782204E-2</c:v>
                </c:pt>
                <c:pt idx="46">
                  <c:v>9.8191214470284213E-2</c:v>
                </c:pt>
              </c:numCache>
            </c:numRef>
          </c:yVal>
          <c:smooth val="1"/>
        </c:ser>
        <c:axId val="91534848"/>
        <c:axId val="91549696"/>
      </c:scatterChart>
      <c:scatterChart>
        <c:scatterStyle val="smoothMarker"/>
        <c:ser>
          <c:idx val="1"/>
          <c:order val="0"/>
          <c:tx>
            <c:strRef>
              <c:f>'15keV'!$N$1</c:f>
              <c:strCache>
                <c:ptCount val="1"/>
                <c:pt idx="0">
                  <c:v>70keV</c:v>
                </c:pt>
              </c:strCache>
            </c:strRef>
          </c:tx>
          <c:marker>
            <c:symbol val="circle"/>
            <c:size val="5"/>
            <c:spPr>
              <a:solidFill>
                <a:srgbClr val="C00000"/>
              </a:solidFill>
            </c:spPr>
          </c:marker>
          <c:xVal>
            <c:numRef>
              <c:f>'15keV'!$M$6:$M$28</c:f>
              <c:numCache>
                <c:formatCode>General</c:formatCode>
                <c:ptCount val="23"/>
                <c:pt idx="0">
                  <c:v>-117.9504395</c:v>
                </c:pt>
                <c:pt idx="1">
                  <c:v>-115.81420900000003</c:v>
                </c:pt>
                <c:pt idx="2">
                  <c:v>-113.98315450000003</c:v>
                </c:pt>
                <c:pt idx="3">
                  <c:v>-111.84692400000002</c:v>
                </c:pt>
                <c:pt idx="4">
                  <c:v>-110.01586900000002</c:v>
                </c:pt>
                <c:pt idx="5">
                  <c:v>-107.879639</c:v>
                </c:pt>
                <c:pt idx="6">
                  <c:v>-106.04858400000002</c:v>
                </c:pt>
                <c:pt idx="7">
                  <c:v>-104.0649415</c:v>
                </c:pt>
                <c:pt idx="8">
                  <c:v>-102.08129900000002</c:v>
                </c:pt>
                <c:pt idx="9">
                  <c:v>-100.09765650000001</c:v>
                </c:pt>
                <c:pt idx="10">
                  <c:v>-97.961426000000017</c:v>
                </c:pt>
                <c:pt idx="11">
                  <c:v>-96.130371499999967</c:v>
                </c:pt>
                <c:pt idx="12">
                  <c:v>-94.14672849999998</c:v>
                </c:pt>
                <c:pt idx="13">
                  <c:v>-92.163085999999993</c:v>
                </c:pt>
                <c:pt idx="14">
                  <c:v>-90.179443499999991</c:v>
                </c:pt>
                <c:pt idx="15">
                  <c:v>-88.195800999999989</c:v>
                </c:pt>
                <c:pt idx="16">
                  <c:v>-86.212158500000001</c:v>
                </c:pt>
                <c:pt idx="17">
                  <c:v>-84.2285155</c:v>
                </c:pt>
                <c:pt idx="18">
                  <c:v>-82.244873500000026</c:v>
                </c:pt>
                <c:pt idx="19">
                  <c:v>-80.413818500000005</c:v>
                </c:pt>
                <c:pt idx="20">
                  <c:v>-78.277588000000009</c:v>
                </c:pt>
                <c:pt idx="21">
                  <c:v>-76.293945500000007</c:v>
                </c:pt>
                <c:pt idx="22">
                  <c:v>-74.310302499999992</c:v>
                </c:pt>
              </c:numCache>
            </c:numRef>
          </c:xVal>
          <c:yVal>
            <c:numRef>
              <c:f>'15keV'!$N$6:$N$28</c:f>
              <c:numCache>
                <c:formatCode>General</c:formatCode>
                <c:ptCount val="23"/>
                <c:pt idx="0">
                  <c:v>1.1845102505694758E-2</c:v>
                </c:pt>
                <c:pt idx="1">
                  <c:v>1.3407094044907262E-2</c:v>
                </c:pt>
                <c:pt idx="2">
                  <c:v>1.4448421737715591E-2</c:v>
                </c:pt>
                <c:pt idx="3">
                  <c:v>1.301659616010413E-2</c:v>
                </c:pt>
                <c:pt idx="4">
                  <c:v>1.5294500488122358E-2</c:v>
                </c:pt>
                <c:pt idx="5">
                  <c:v>1.5619915392124959E-2</c:v>
                </c:pt>
                <c:pt idx="6">
                  <c:v>1.5750081353726002E-2</c:v>
                </c:pt>
                <c:pt idx="7">
                  <c:v>1.7572404816140582E-2</c:v>
                </c:pt>
                <c:pt idx="8">
                  <c:v>1.8223234624145785E-2</c:v>
                </c:pt>
                <c:pt idx="9">
                  <c:v>2.0240807028961937E-2</c:v>
                </c:pt>
                <c:pt idx="10">
                  <c:v>2.9808005206638462E-2</c:v>
                </c:pt>
                <c:pt idx="11">
                  <c:v>0.10894890986007158</c:v>
                </c:pt>
                <c:pt idx="12">
                  <c:v>0.69853563293198839</c:v>
                </c:pt>
                <c:pt idx="13">
                  <c:v>0.99999999999999989</c:v>
                </c:pt>
                <c:pt idx="14">
                  <c:v>0.80494630654083965</c:v>
                </c:pt>
                <c:pt idx="15">
                  <c:v>0.41399284087211191</c:v>
                </c:pt>
                <c:pt idx="16">
                  <c:v>0.28538887081028319</c:v>
                </c:pt>
                <c:pt idx="17">
                  <c:v>0.16537585421412296</c:v>
                </c:pt>
                <c:pt idx="18">
                  <c:v>0.13712984054669705</c:v>
                </c:pt>
                <c:pt idx="19">
                  <c:v>0.10608525870484868</c:v>
                </c:pt>
                <c:pt idx="20">
                  <c:v>8.6430198503091457E-2</c:v>
                </c:pt>
                <c:pt idx="21">
                  <c:v>9.4760820045558108E-2</c:v>
                </c:pt>
                <c:pt idx="22">
                  <c:v>7.9466319557435744E-2</c:v>
                </c:pt>
              </c:numCache>
            </c:numRef>
          </c:yVal>
          <c:smooth val="1"/>
        </c:ser>
        <c:axId val="91534848"/>
        <c:axId val="91549696"/>
      </c:scatterChart>
      <c:valAx>
        <c:axId val="91534848"/>
        <c:scaling>
          <c:orientation val="minMax"/>
          <c:max val="0"/>
          <c:min val="-120"/>
        </c:scaling>
        <c:axPos val="b"/>
        <c:majorGridlines/>
        <c:minorGridlines>
          <c:spPr>
            <a:ln>
              <a:solidFill>
                <a:schemeClr val="bg1">
                  <a:lumMod val="85000"/>
                </a:schemeClr>
              </a:solidFill>
              <a:prstDash val="dash"/>
            </a:ln>
          </c:spPr>
        </c:minorGridlines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Window threshold [mV]</a:t>
                </a:r>
                <a:endParaRPr lang="ja-JP"/>
              </a:p>
            </c:rich>
          </c:tx>
          <c:layout/>
        </c:title>
        <c:numFmt formatCode="General" sourceLinked="1"/>
        <c:majorTickMark val="in"/>
        <c:tickLblPos val="nextTo"/>
        <c:spPr>
          <a:ln>
            <a:prstDash val="dash"/>
          </a:ln>
        </c:spPr>
        <c:txPr>
          <a:bodyPr rot="0" vert="horz"/>
          <a:lstStyle/>
          <a:p>
            <a:pPr>
              <a:defRPr sz="1400" b="0" i="0" u="none" strike="noStrike" baseline="0">
                <a:solidFill>
                  <a:srgbClr val="000000"/>
                </a:solidFill>
                <a:latin typeface="ＭＳ Ｐゴシック"/>
                <a:ea typeface="ＭＳ Ｐゴシック"/>
                <a:cs typeface="ＭＳ Ｐゴシック"/>
              </a:defRPr>
            </a:pPr>
            <a:endParaRPr lang="ja-JP"/>
          </a:p>
        </c:txPr>
        <c:crossAx val="91549696"/>
        <c:crosses val="autoZero"/>
        <c:crossBetween val="midCat"/>
        <c:majorUnit val="20"/>
        <c:minorUnit val="5"/>
      </c:valAx>
      <c:valAx>
        <c:axId val="91549696"/>
        <c:scaling>
          <c:orientation val="minMax"/>
          <c:max val="1"/>
          <c:min val="0"/>
        </c:scaling>
        <c:axPos val="l"/>
        <c:majorGridlines/>
        <c:minorGridlines>
          <c:spPr>
            <a:ln>
              <a:prstDash val="dash"/>
            </a:ln>
          </c:spPr>
        </c:minorGridlines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Intensity [a.u.]</a:t>
                </a:r>
                <a:endParaRPr lang="ja-JP"/>
              </a:p>
            </c:rich>
          </c:tx>
          <c:layout/>
        </c:title>
        <c:numFmt formatCode="General" sourceLinked="1"/>
        <c:majorTickMark val="in"/>
        <c:tickLblPos val="nextTo"/>
        <c:crossAx val="91534848"/>
        <c:crossesAt val="-120"/>
        <c:crossBetween val="midCat"/>
        <c:majorUnit val="0.2"/>
        <c:minorUnit val="5.0000000000000024E-2"/>
      </c:valAx>
      <c:spPr>
        <a:solidFill>
          <a:schemeClr val="bg1"/>
        </a:solidFill>
        <a:ln w="25400">
          <a:noFill/>
        </a:ln>
      </c:spPr>
    </c:plotArea>
    <c:legend>
      <c:legendPos val="r"/>
      <c:layout>
        <c:manualLayout>
          <c:xMode val="edge"/>
          <c:yMode val="edge"/>
          <c:x val="0.82937935020860087"/>
          <c:y val="0.246695085371538"/>
          <c:w val="0.11674897297395129"/>
          <c:h val="0.50037181057012781"/>
        </c:manualLayout>
      </c:layout>
    </c:legend>
    <c:plotVisOnly val="1"/>
    <c:dispBlanksAs val="gap"/>
  </c:chart>
  <c:spPr>
    <a:noFill/>
    <a:ln>
      <a:noFill/>
    </a:ln>
  </c:spPr>
  <c:txPr>
    <a:bodyPr/>
    <a:lstStyle/>
    <a:p>
      <a:pPr>
        <a:defRPr sz="1400" baseline="0"/>
      </a:pPr>
      <a:endParaRPr lang="ja-JP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ja-JP"/>
  <c:chart>
    <c:plotArea>
      <c:layout/>
      <c:scatterChart>
        <c:scatterStyle val="lineMarker"/>
        <c:ser>
          <c:idx val="1"/>
          <c:order val="1"/>
          <c:spPr>
            <a:ln w="28575">
              <a:noFill/>
            </a:ln>
          </c:spPr>
          <c:marker>
            <c:symbol val="circle"/>
            <c:size val="7"/>
            <c:spPr>
              <a:solidFill>
                <a:schemeClr val="accent2"/>
              </a:solidFill>
              <a:ln>
                <a:noFill/>
              </a:ln>
            </c:spPr>
          </c:marker>
          <c:xVal>
            <c:numRef>
              <c:f>Sheet2!$A$1:$A$8</c:f>
              <c:numCache>
                <c:formatCode>General</c:formatCode>
                <c:ptCount val="8"/>
                <c:pt idx="0">
                  <c:v>15</c:v>
                </c:pt>
                <c:pt idx="1">
                  <c:v>20</c:v>
                </c:pt>
                <c:pt idx="2">
                  <c:v>25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</c:numCache>
            </c:numRef>
          </c:xVal>
          <c:yVal>
            <c:numRef>
              <c:f>Sheet2!$B$1:$B$8</c:f>
              <c:numCache>
                <c:formatCode>General</c:formatCode>
                <c:ptCount val="8"/>
                <c:pt idx="0">
                  <c:v>-19.98901399999998</c:v>
                </c:pt>
                <c:pt idx="1">
                  <c:v>-28.839111499999998</c:v>
                </c:pt>
                <c:pt idx="2">
                  <c:v>-35.705566500000003</c:v>
                </c:pt>
                <c:pt idx="3">
                  <c:v>-44.70825200000003</c:v>
                </c:pt>
                <c:pt idx="4">
                  <c:v>-58.441162500000004</c:v>
                </c:pt>
                <c:pt idx="5">
                  <c:v>-71.411132500000022</c:v>
                </c:pt>
                <c:pt idx="6">
                  <c:v>-82.244873500000026</c:v>
                </c:pt>
                <c:pt idx="7">
                  <c:v>-92.163085999999979</c:v>
                </c:pt>
              </c:numCache>
            </c:numRef>
          </c:yVal>
        </c:ser>
        <c:ser>
          <c:idx val="0"/>
          <c:order val="0"/>
          <c:spPr>
            <a:ln w="28575">
              <a:noFill/>
            </a:ln>
          </c:spPr>
          <c:marker>
            <c:symbol val="none"/>
          </c:marker>
          <c:trendline>
            <c:trendlineType val="linear"/>
            <c:forward val="40"/>
            <c:backward val="10"/>
          </c:trendline>
          <c:xVal>
            <c:numRef>
              <c:f>Sheet2!$A$1:$A$5</c:f>
              <c:numCache>
                <c:formatCode>General</c:formatCode>
                <c:ptCount val="5"/>
                <c:pt idx="0">
                  <c:v>15</c:v>
                </c:pt>
                <c:pt idx="1">
                  <c:v>20</c:v>
                </c:pt>
                <c:pt idx="2">
                  <c:v>25</c:v>
                </c:pt>
                <c:pt idx="3">
                  <c:v>30</c:v>
                </c:pt>
                <c:pt idx="4">
                  <c:v>40</c:v>
                </c:pt>
              </c:numCache>
            </c:numRef>
          </c:xVal>
          <c:yVal>
            <c:numRef>
              <c:f>Sheet2!$B$1:$B$5</c:f>
              <c:numCache>
                <c:formatCode>General</c:formatCode>
                <c:ptCount val="5"/>
                <c:pt idx="0">
                  <c:v>-19.98901399999998</c:v>
                </c:pt>
                <c:pt idx="1">
                  <c:v>-28.839111499999998</c:v>
                </c:pt>
                <c:pt idx="2">
                  <c:v>-35.705566500000003</c:v>
                </c:pt>
                <c:pt idx="3">
                  <c:v>-44.70825200000003</c:v>
                </c:pt>
                <c:pt idx="4">
                  <c:v>-58.441162500000004</c:v>
                </c:pt>
              </c:numCache>
            </c:numRef>
          </c:yVal>
        </c:ser>
        <c:axId val="96240384"/>
        <c:axId val="96241920"/>
      </c:scatterChart>
      <c:valAx>
        <c:axId val="96240384"/>
        <c:scaling>
          <c:orientation val="minMax"/>
          <c:max val="80"/>
          <c:min val="0"/>
        </c:scaling>
        <c:axPos val="b"/>
        <c:majorGridlines/>
        <c:minorGridlines>
          <c:spPr>
            <a:ln>
              <a:solidFill>
                <a:sysClr val="window" lastClr="FFFFFF">
                  <a:lumMod val="85000"/>
                </a:sysClr>
              </a:solidFill>
              <a:prstDash val="dash"/>
            </a:ln>
          </c:spPr>
        </c:minorGridlines>
        <c:numFmt formatCode="General" sourceLinked="1"/>
        <c:majorTickMark val="in"/>
        <c:tickLblPos val="nextTo"/>
        <c:crossAx val="96241920"/>
        <c:crossesAt val="-100"/>
        <c:crossBetween val="midCat"/>
        <c:majorUnit val="20"/>
      </c:valAx>
      <c:valAx>
        <c:axId val="96241920"/>
        <c:scaling>
          <c:orientation val="minMax"/>
          <c:max val="0"/>
          <c:min val="-100"/>
        </c:scaling>
        <c:axPos val="l"/>
        <c:majorGridlines/>
        <c:minorGridlines>
          <c:spPr>
            <a:ln>
              <a:solidFill>
                <a:schemeClr val="bg1">
                  <a:lumMod val="85000"/>
                </a:schemeClr>
              </a:solidFill>
              <a:prstDash val="dash"/>
            </a:ln>
          </c:spPr>
        </c:minorGridlines>
        <c:numFmt formatCode="General" sourceLinked="1"/>
        <c:majorTickMark val="in"/>
        <c:tickLblPos val="nextTo"/>
        <c:crossAx val="96240384"/>
        <c:crosses val="autoZero"/>
        <c:crossBetween val="midCat"/>
        <c:majorUnit val="20"/>
        <c:minorUnit val="5"/>
      </c:valAx>
      <c:spPr>
        <a:solidFill>
          <a:schemeClr val="bg1"/>
        </a:solidFill>
        <a:ln>
          <a:solidFill>
            <a:schemeClr val="tx1"/>
          </a:solidFill>
        </a:ln>
      </c:spPr>
    </c:plotArea>
    <c:plotVisOnly val="1"/>
  </c:chart>
  <c:spPr>
    <a:ln>
      <a:noFill/>
    </a:ln>
  </c:spPr>
  <c:txPr>
    <a:bodyPr/>
    <a:lstStyle/>
    <a:p>
      <a:pPr>
        <a:defRPr sz="1400"/>
      </a:pPr>
      <a:endParaRPr lang="ja-JP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ja-JP"/>
  <c:chart>
    <c:plotArea>
      <c:layout>
        <c:manualLayout>
          <c:layoutTarget val="inner"/>
          <c:xMode val="edge"/>
          <c:yMode val="edge"/>
          <c:x val="0.13291056738713047"/>
          <c:y val="8.2422047244094493E-2"/>
          <c:w val="0.78761882952550466"/>
          <c:h val="0.75723009623797088"/>
        </c:manualLayout>
      </c:layout>
      <c:scatterChart>
        <c:scatterStyle val="smoothMarker"/>
        <c:ser>
          <c:idx val="1"/>
          <c:order val="1"/>
          <c:spPr>
            <a:ln>
              <a:noFill/>
            </a:ln>
          </c:spPr>
          <c:marker>
            <c:symbol val="circle"/>
            <c:size val="7"/>
            <c:spPr>
              <a:solidFill>
                <a:schemeClr val="accent2"/>
              </a:solidFill>
              <a:ln>
                <a:solidFill>
                  <a:srgbClr val="C0504D"/>
                </a:solidFill>
              </a:ln>
            </c:spPr>
          </c:marker>
          <c:xVal>
            <c:numRef>
              <c:f>[1]Sheet6!$F$67:$F$70</c:f>
              <c:numCache>
                <c:formatCode>General</c:formatCode>
                <c:ptCount val="4"/>
                <c:pt idx="0">
                  <c:v>120</c:v>
                </c:pt>
                <c:pt idx="1">
                  <c:v>90</c:v>
                </c:pt>
                <c:pt idx="2">
                  <c:v>60</c:v>
                </c:pt>
                <c:pt idx="3">
                  <c:v>30</c:v>
                </c:pt>
              </c:numCache>
            </c:numRef>
          </c:xVal>
          <c:yVal>
            <c:numRef>
              <c:f>[1]Sheet6!$G$67:$G$70</c:f>
              <c:numCache>
                <c:formatCode>General</c:formatCode>
                <c:ptCount val="4"/>
                <c:pt idx="0">
                  <c:v>-107.35599999999998</c:v>
                </c:pt>
                <c:pt idx="1">
                  <c:v>-89.635599999999982</c:v>
                </c:pt>
                <c:pt idx="2">
                  <c:v>-58.363900000000001</c:v>
                </c:pt>
                <c:pt idx="3">
                  <c:v>-27.804500000000001</c:v>
                </c:pt>
              </c:numCache>
            </c:numRef>
          </c:yVal>
          <c:smooth val="1"/>
        </c:ser>
        <c:ser>
          <c:idx val="0"/>
          <c:order val="0"/>
          <c:spPr>
            <a:ln>
              <a:noFill/>
            </a:ln>
          </c:spPr>
          <c:marker>
            <c:symbol val="none"/>
          </c:marker>
          <c:trendline>
            <c:spPr>
              <a:ln>
                <a:solidFill>
                  <a:srgbClr val="C0504D"/>
                </a:solidFill>
              </a:ln>
            </c:spPr>
            <c:trendlineType val="linear"/>
            <c:forward val="50"/>
            <c:backward val="20"/>
          </c:trendline>
          <c:xVal>
            <c:numRef>
              <c:f>[1]Sheet6!$F$68:$F$70</c:f>
              <c:numCache>
                <c:formatCode>General</c:formatCode>
                <c:ptCount val="3"/>
                <c:pt idx="0">
                  <c:v>90</c:v>
                </c:pt>
                <c:pt idx="1">
                  <c:v>60</c:v>
                </c:pt>
                <c:pt idx="2">
                  <c:v>30</c:v>
                </c:pt>
              </c:numCache>
            </c:numRef>
          </c:xVal>
          <c:yVal>
            <c:numRef>
              <c:f>[1]Sheet6!$G$68:$G$70</c:f>
              <c:numCache>
                <c:formatCode>General</c:formatCode>
                <c:ptCount val="3"/>
                <c:pt idx="0">
                  <c:v>-89.635599999999982</c:v>
                </c:pt>
                <c:pt idx="1">
                  <c:v>-58.363900000000001</c:v>
                </c:pt>
                <c:pt idx="2">
                  <c:v>-27.804500000000001</c:v>
                </c:pt>
              </c:numCache>
            </c:numRef>
          </c:yVal>
          <c:smooth val="1"/>
        </c:ser>
        <c:axId val="96355456"/>
        <c:axId val="96356992"/>
      </c:scatterChart>
      <c:valAx>
        <c:axId val="96355456"/>
        <c:scaling>
          <c:orientation val="minMax"/>
          <c:max val="150"/>
          <c:min val="0"/>
        </c:scaling>
        <c:axPos val="b"/>
        <c:majorGridlines>
          <c:spPr>
            <a:ln>
              <a:solidFill>
                <a:schemeClr val="bg1">
                  <a:lumMod val="85000"/>
                </a:schemeClr>
              </a:solidFill>
            </a:ln>
          </c:spPr>
        </c:majorGridlines>
        <c:numFmt formatCode="General" sourceLinked="1"/>
        <c:tickLblPos val="nextTo"/>
        <c:crossAx val="96356992"/>
        <c:crossesAt val="-120"/>
        <c:crossBetween val="midCat"/>
        <c:majorUnit val="30"/>
        <c:minorUnit val="10"/>
      </c:valAx>
      <c:valAx>
        <c:axId val="96356992"/>
        <c:scaling>
          <c:orientation val="minMax"/>
          <c:max val="0"/>
          <c:min val="-120"/>
        </c:scaling>
        <c:axPos val="l"/>
        <c:majorGridlines/>
        <c:numFmt formatCode="General" sourceLinked="1"/>
        <c:majorTickMark val="in"/>
        <c:tickLblPos val="nextTo"/>
        <c:crossAx val="96355456"/>
        <c:crosses val="autoZero"/>
        <c:crossBetween val="midCat"/>
      </c:valAx>
      <c:spPr>
        <a:solidFill>
          <a:schemeClr val="bg1"/>
        </a:solidFill>
        <a:ln>
          <a:solidFill>
            <a:schemeClr val="tx1"/>
          </a:solidFill>
        </a:ln>
      </c:spPr>
    </c:plotArea>
    <c:plotVisOnly val="1"/>
  </c:chart>
  <c:spPr>
    <a:noFill/>
    <a:ln>
      <a:noFill/>
    </a:ln>
  </c:spPr>
  <c:txPr>
    <a:bodyPr/>
    <a:lstStyle/>
    <a:p>
      <a:pPr>
        <a:defRPr sz="1400"/>
      </a:pPr>
      <a:endParaRPr lang="ja-JP"/>
    </a:p>
  </c:txPr>
  <c:externalData r:id="rId1"/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e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24.emf"/><Relationship Id="rId2" Type="http://schemas.openxmlformats.org/officeDocument/2006/relationships/image" Target="../media/image23.emf"/><Relationship Id="rId1" Type="http://schemas.openxmlformats.org/officeDocument/2006/relationships/image" Target="../media/image22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25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34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34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9413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14763" y="0"/>
            <a:ext cx="2919412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1B359E-D74F-450E-B7F9-233759C9F0F1}" type="datetimeFigureOut">
              <a:rPr kumimoji="1" lang="ja-JP" altLang="en-US" smtClean="0"/>
              <a:pPr/>
              <a:t>2010/9/7</a:t>
            </a:fld>
            <a:endParaRPr kumimoji="1"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901700" y="739775"/>
            <a:ext cx="4932363" cy="37004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73100" y="4686300"/>
            <a:ext cx="5389563" cy="44402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9371013"/>
            <a:ext cx="2919413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14763" y="9371013"/>
            <a:ext cx="2919412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6A87B18-1F4E-4F2C-93AA-B91B0908D45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altLang="ja-JP" dirty="0" smtClean="0"/>
              <a:t>Development of CdTe Pixel Detector with Window Comparator ASIC</a:t>
            </a:r>
            <a:br>
              <a:rPr lang="en-US" altLang="ja-JP" dirty="0" smtClean="0"/>
            </a:br>
            <a:r>
              <a:rPr lang="en-US" altLang="ja-JP" dirty="0" smtClean="0"/>
              <a:t>for High Energy X-Ray Application</a:t>
            </a:r>
          </a:p>
          <a:p>
            <a:r>
              <a:rPr kumimoji="1" lang="en-US" altLang="ja-JP" dirty="0" smtClean="0"/>
              <a:t>I’m </a:t>
            </a:r>
            <a:r>
              <a:rPr kumimoji="1" lang="en-US" altLang="ja-JP" dirty="0" err="1" smtClean="0"/>
              <a:t>hirono</a:t>
            </a:r>
            <a:r>
              <a:rPr kumimoji="1" lang="en-US" altLang="ja-JP" dirty="0" smtClean="0"/>
              <a:t> from Spring-8</a:t>
            </a:r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A87B18-1F4E-4F2C-93AA-B91B0908D45C}" type="slidenum">
              <a:rPr kumimoji="1" lang="ja-JP" altLang="en-US" smtClean="0"/>
              <a:pPr/>
              <a:t>1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 smtClean="0"/>
              <a:t>should</a:t>
            </a:r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A87B18-1F4E-4F2C-93AA-B91B0908D45C}" type="slidenum">
              <a:rPr kumimoji="1" lang="ja-JP" altLang="en-US" smtClean="0"/>
              <a:pPr/>
              <a:t>11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 smtClean="0"/>
              <a:t>This is the</a:t>
            </a:r>
            <a:r>
              <a:rPr kumimoji="1" lang="en-US" altLang="ja-JP" baseline="0" dirty="0" smtClean="0"/>
              <a:t> block diagram of readout of one pixel</a:t>
            </a:r>
            <a:endParaRPr kumimoji="1" lang="ja-JP" altLang="en-US" baseline="0" dirty="0" smtClean="0"/>
          </a:p>
          <a:p>
            <a:r>
              <a:rPr kumimoji="1" lang="en-US" altLang="ja-JP" dirty="0" smtClean="0"/>
              <a:t>Gain switch</a:t>
            </a:r>
            <a:r>
              <a:rPr kumimoji="1" lang="en-US" altLang="ja-JP" baseline="0" dirty="0" smtClean="0"/>
              <a:t>.</a:t>
            </a:r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A87B18-1F4E-4F2C-93AA-B91B0908D45C}" type="slidenum">
              <a:rPr kumimoji="1" lang="ja-JP" altLang="en-US" smtClean="0"/>
              <a:pPr/>
              <a:t>12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 smtClean="0"/>
              <a:t>This</a:t>
            </a:r>
            <a:r>
              <a:rPr kumimoji="1" lang="en-US" altLang="ja-JP" baseline="0" dirty="0" smtClean="0"/>
              <a:t> is simulation  where </a:t>
            </a:r>
            <a:r>
              <a:rPr kumimoji="1" lang="en-US" altLang="ja-JP" dirty="0" smtClean="0"/>
              <a:t> test pulse correspond</a:t>
            </a:r>
            <a:r>
              <a:rPr kumimoji="1" lang="en-US" altLang="ja-JP" baseline="0" dirty="0" smtClean="0"/>
              <a:t> to </a:t>
            </a:r>
            <a:r>
              <a:rPr kumimoji="1" lang="en-US" altLang="ja-JP" dirty="0" smtClean="0"/>
              <a:t>10 to 100 keV </a:t>
            </a:r>
            <a:r>
              <a:rPr kumimoji="1" lang="en-US" altLang="ja-JP" baseline="0" dirty="0" smtClean="0"/>
              <a:t> in 100nsec interval</a:t>
            </a:r>
          </a:p>
          <a:p>
            <a:r>
              <a:rPr kumimoji="1" lang="en-US" altLang="ja-JP" baseline="0" dirty="0" smtClean="0"/>
              <a:t>Pulse can be detected. for – charge and + charge</a:t>
            </a:r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A87B18-1F4E-4F2C-93AA-B91B0908D45C}" type="slidenum">
              <a:rPr kumimoji="1" lang="ja-JP" altLang="en-US" smtClean="0"/>
              <a:pPr/>
              <a:t>13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 smtClean="0"/>
              <a:t>So</a:t>
            </a:r>
            <a:r>
              <a:rPr kumimoji="1" lang="en-US" altLang="ja-JP" baseline="0" dirty="0" smtClean="0"/>
              <a:t>, we implemented </a:t>
            </a:r>
            <a:r>
              <a:rPr kumimoji="1" lang="en-US" altLang="ja-JP" dirty="0" smtClean="0"/>
              <a:t>actual circuit.</a:t>
            </a:r>
            <a:endParaRPr kumimoji="1" lang="ja-JP" altLang="en-US" dirty="0" smtClean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A87B18-1F4E-4F2C-93AA-B91B0908D45C}" type="slidenum">
              <a:rPr kumimoji="1" lang="ja-JP" altLang="en-US" smtClean="0"/>
              <a:pPr/>
              <a:t>14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 smtClean="0"/>
              <a:t>And made</a:t>
            </a:r>
            <a:r>
              <a:rPr kumimoji="1" lang="en-US" altLang="ja-JP" baseline="0" dirty="0" smtClean="0"/>
              <a:t> a layout. in 200um x 200um</a:t>
            </a:r>
            <a:endParaRPr kumimoji="1" lang="en-US" altLang="ja-JP" dirty="0" smtClean="0"/>
          </a:p>
          <a:p>
            <a:r>
              <a:rPr kumimoji="1" lang="en-US" altLang="ja-JP" dirty="0" smtClean="0"/>
              <a:t>ASIC</a:t>
            </a:r>
            <a:r>
              <a:rPr kumimoji="1" lang="en-US" altLang="ja-JP" baseline="0" dirty="0" smtClean="0"/>
              <a:t> layout for 1 pixel . There is a 50u x 50u pad for gold stat bonding.</a:t>
            </a:r>
          </a:p>
          <a:p>
            <a:endParaRPr kumimoji="1" lang="ja-JP" altLang="en-US" baseline="0" dirty="0" smtClean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A87B18-1F4E-4F2C-93AA-B91B0908D45C}" type="slidenum">
              <a:rPr kumimoji="1" lang="ja-JP" altLang="en-US" smtClean="0"/>
              <a:pPr/>
              <a:t>15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 smtClean="0"/>
              <a:t>ASIC</a:t>
            </a:r>
            <a:r>
              <a:rPr kumimoji="1" lang="ja-JP" altLang="en-US" dirty="0" smtClean="0"/>
              <a:t>　</a:t>
            </a:r>
            <a:r>
              <a:rPr kumimoji="1" lang="en-US" altLang="ja-JP" dirty="0" smtClean="0"/>
              <a:t>was facilitated</a:t>
            </a:r>
            <a:r>
              <a:rPr kumimoji="1" lang="en-US" altLang="ja-JP" baseline="0" dirty="0" smtClean="0"/>
              <a:t> by TMC .25um processes and CdTe with 3 types of electrode was bonded to ASCI by gold-stat bonding,</a:t>
            </a:r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A87B18-1F4E-4F2C-93AA-B91B0908D45C}" type="slidenum">
              <a:rPr kumimoji="1" lang="ja-JP" altLang="en-US" smtClean="0"/>
              <a:pPr/>
              <a:t>16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altLang="ja-JP" sz="1200" dirty="0" smtClean="0"/>
              <a:t>We input test pulse correspond to 30keV –charge, and observed pre-amp and shaper monitors We could observe pulse outputs from</a:t>
            </a:r>
            <a:br>
              <a:rPr lang="en-US" altLang="ja-JP" sz="1200" dirty="0" smtClean="0"/>
            </a:br>
            <a:r>
              <a:rPr lang="en-US" altLang="ja-JP" sz="1200" dirty="0" smtClean="0"/>
              <a:t>ALL of pixels</a:t>
            </a:r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A87B18-1F4E-4F2C-93AA-B91B0908D45C}" type="slidenum">
              <a:rPr kumimoji="1" lang="ja-JP" altLang="en-US" smtClean="0"/>
              <a:pPr/>
              <a:t>17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 smtClean="0"/>
              <a:t>So we measured</a:t>
            </a:r>
            <a:r>
              <a:rPr kumimoji="1" lang="en-US" altLang="ja-JP" baseline="0" dirty="0" smtClean="0"/>
              <a:t> the time constant of the ASIC by changing test pulse frequency.</a:t>
            </a:r>
          </a:p>
          <a:p>
            <a:r>
              <a:rPr kumimoji="1" lang="en-US" altLang="ja-JP" baseline="0" dirty="0" smtClean="0"/>
              <a:t>Counts of counter was as same as input pulse up to 5 Mega counts per second.</a:t>
            </a:r>
          </a:p>
          <a:p>
            <a:r>
              <a:rPr kumimoji="1" lang="en-US" altLang="ja-JP" baseline="0" dirty="0" smtClean="0"/>
              <a:t>So the time constant of ASIC was 200 </a:t>
            </a:r>
            <a:r>
              <a:rPr kumimoji="1" lang="en-US" altLang="ja-JP" baseline="0" dirty="0" err="1" smtClean="0"/>
              <a:t>nsec</a:t>
            </a:r>
            <a:r>
              <a:rPr kumimoji="1" lang="en-US" altLang="ja-JP" baseline="0" dirty="0" smtClean="0"/>
              <a:t>, where designed value was 100 </a:t>
            </a:r>
            <a:r>
              <a:rPr kumimoji="1" lang="en-US" altLang="ja-JP" baseline="0" dirty="0" err="1" smtClean="0"/>
              <a:t>nsec</a:t>
            </a:r>
            <a:r>
              <a:rPr kumimoji="1" lang="en-US" altLang="ja-JP" baseline="0" dirty="0" smtClean="0"/>
              <a:t>.</a:t>
            </a:r>
          </a:p>
          <a:p>
            <a:endParaRPr kumimoji="1" lang="en-US" altLang="ja-JP" baseline="0" dirty="0" smtClean="0"/>
          </a:p>
          <a:p>
            <a:r>
              <a:rPr kumimoji="1" lang="en-US" altLang="ja-JP" baseline="0" dirty="0" smtClean="0"/>
              <a:t>and background nose  was .6counts per hour per pixel.</a:t>
            </a:r>
          </a:p>
          <a:p>
            <a:endParaRPr kumimoji="1" lang="en-US" altLang="ja-JP" baseline="0" dirty="0" smtClean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A87B18-1F4E-4F2C-93AA-B91B0908D45C}" type="slidenum">
              <a:rPr kumimoji="1" lang="ja-JP" altLang="en-US" smtClean="0"/>
              <a:pPr/>
              <a:t>18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 smtClean="0"/>
              <a:t>This</a:t>
            </a:r>
            <a:r>
              <a:rPr kumimoji="1" lang="en-US" altLang="ja-JP" baseline="0" dirty="0" smtClean="0"/>
              <a:t> is the result of Lower threshold scan,</a:t>
            </a:r>
          </a:p>
          <a:p>
            <a:r>
              <a:rPr kumimoji="1" lang="en-US" altLang="ja-JP" baseline="0" dirty="0" smtClean="0"/>
              <a:t>S-curve here corresponds to 30keV</a:t>
            </a:r>
          </a:p>
          <a:p>
            <a:r>
              <a:rPr kumimoji="1" lang="en-US" altLang="ja-JP" baseline="0" dirty="0" smtClean="0"/>
              <a:t>There is signal at higher than 30keV, because of high order of </a:t>
            </a:r>
            <a:r>
              <a:rPr kumimoji="1" lang="en-US" altLang="ja-JP" baseline="0" dirty="0" err="1" smtClean="0"/>
              <a:t>monochrometer</a:t>
            </a:r>
            <a:r>
              <a:rPr kumimoji="1" lang="en-US" altLang="ja-JP" baseline="0" dirty="0" smtClean="0"/>
              <a:t>, </a:t>
            </a:r>
          </a:p>
          <a:p>
            <a:r>
              <a:rPr kumimoji="1" lang="en-US" altLang="ja-JP" baseline="0" dirty="0" smtClean="0"/>
              <a:t>So we extended scan range to higher energy.  </a:t>
            </a:r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A87B18-1F4E-4F2C-93AA-B91B0908D45C}" type="slidenum">
              <a:rPr kumimoji="1" lang="ja-JP" altLang="en-US" smtClean="0"/>
              <a:pPr/>
              <a:t>20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kumimoji="1" lang="en-US" altLang="ja-JP" baseline="0" dirty="0" smtClean="0"/>
              <a:t>Low </a:t>
            </a:r>
            <a:r>
              <a:rPr kumimoji="1" lang="en-US" altLang="ja-JP" baseline="0" dirty="0" err="1" smtClean="0"/>
              <a:t>gainThen</a:t>
            </a:r>
            <a:r>
              <a:rPr kumimoji="1" lang="en-US" altLang="ja-JP" baseline="0" dirty="0" smtClean="0"/>
              <a:t> could see 2</a:t>
            </a:r>
            <a:r>
              <a:rPr kumimoji="1" lang="en-US" altLang="ja-JP" baseline="30000" dirty="0" smtClean="0"/>
              <a:t>nd</a:t>
            </a:r>
            <a:r>
              <a:rPr kumimoji="1" lang="en-US" altLang="ja-JP" baseline="0" dirty="0" smtClean="0"/>
              <a:t>, 3</a:t>
            </a:r>
            <a:r>
              <a:rPr kumimoji="1" lang="en-US" altLang="ja-JP" baseline="30000" dirty="0" smtClean="0"/>
              <a:t>rd</a:t>
            </a:r>
            <a:r>
              <a:rPr kumimoji="1" lang="en-US" altLang="ja-JP" baseline="0" dirty="0" smtClean="0"/>
              <a:t>, 4</a:t>
            </a:r>
            <a:r>
              <a:rPr kumimoji="1" lang="en-US" altLang="ja-JP" baseline="30000" dirty="0" smtClean="0"/>
              <a:t>th</a:t>
            </a:r>
            <a:r>
              <a:rPr kumimoji="1" lang="en-US" altLang="ja-JP" baseline="0" dirty="0" smtClean="0"/>
              <a:t> order of </a:t>
            </a:r>
            <a:r>
              <a:rPr kumimoji="1" lang="en-US" altLang="ja-JP" baseline="0" dirty="0" err="1" smtClean="0"/>
              <a:t>mochromator</a:t>
            </a:r>
            <a:r>
              <a:rPr kumimoji="1" lang="en-US" altLang="ja-JP" baseline="0" dirty="0" smtClean="0"/>
              <a:t>.</a:t>
            </a:r>
          </a:p>
          <a:p>
            <a:r>
              <a:rPr kumimoji="1" lang="en-US" altLang="ja-JP" baseline="0" dirty="0" smtClean="0"/>
              <a:t>We could know that the 120keV.</a:t>
            </a:r>
            <a:endParaRPr kumimoji="1" lang="ja-JP" altLang="en-US" baseline="0" dirty="0" smtClean="0"/>
          </a:p>
          <a:p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A87B18-1F4E-4F2C-93AA-B91B0908D45C}" type="slidenum">
              <a:rPr kumimoji="1" lang="ja-JP" altLang="en-US" smtClean="0"/>
              <a:pPr/>
              <a:t>21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 smtClean="0"/>
              <a:t>Outline of my talk.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dirty="0" smtClean="0"/>
              <a:t>First,</a:t>
            </a:r>
            <a:r>
              <a:rPr kumimoji="1" lang="en-US" altLang="ja-JP" baseline="0" dirty="0" smtClean="0"/>
              <a:t> I would like to talk the </a:t>
            </a:r>
            <a:r>
              <a:rPr lang="en-US" altLang="ja-JP" dirty="0" smtClean="0"/>
              <a:t>C</a:t>
            </a:r>
            <a:r>
              <a:rPr kumimoji="1" lang="en-US" altLang="ja-JP" dirty="0" smtClean="0"/>
              <a:t>oncepts of </a:t>
            </a:r>
            <a:r>
              <a:rPr lang="en-US" altLang="ja-JP" dirty="0" smtClean="0"/>
              <a:t>a</a:t>
            </a:r>
            <a:r>
              <a:rPr kumimoji="1" lang="en-US" altLang="ja-JP" dirty="0" smtClean="0"/>
              <a:t> new detector</a:t>
            </a:r>
            <a:endParaRPr kumimoji="1" lang="en-US" altLang="ja-JP" baseline="0" dirty="0" smtClean="0"/>
          </a:p>
          <a:p>
            <a:r>
              <a:rPr kumimoji="1" lang="en-US" altLang="ja-JP" baseline="0" dirty="0" smtClean="0"/>
              <a:t>Then, explain the design of readout</a:t>
            </a:r>
          </a:p>
          <a:p>
            <a:r>
              <a:rPr kumimoji="1" lang="en-US" altLang="ja-JP" baseline="0" dirty="0" err="1" smtClean="0"/>
              <a:t>Fibricaiton</a:t>
            </a:r>
            <a:r>
              <a:rPr kumimoji="1" lang="en-US" altLang="ja-JP" baseline="0" dirty="0" smtClean="0"/>
              <a:t> and </a:t>
            </a:r>
            <a:r>
              <a:rPr kumimoji="1" lang="en-US" altLang="ja-JP" baseline="0" dirty="0" err="1" smtClean="0"/>
              <a:t>perfonamces</a:t>
            </a:r>
            <a:r>
              <a:rPr kumimoji="1" lang="en-US" altLang="ja-JP" baseline="0" dirty="0" smtClean="0"/>
              <a:t> of new detector </a:t>
            </a:r>
          </a:p>
          <a:p>
            <a:r>
              <a:rPr kumimoji="1" lang="en-US" altLang="ja-JP" baseline="0" dirty="0" smtClean="0"/>
              <a:t>Then, l would like to show the results of beam test</a:t>
            </a:r>
          </a:p>
          <a:p>
            <a:r>
              <a:rPr kumimoji="1" lang="en-US" altLang="ja-JP" baseline="0" dirty="0" smtClean="0"/>
              <a:t>And summary.</a:t>
            </a:r>
          </a:p>
          <a:p>
            <a:r>
              <a:rPr kumimoji="1" lang="en-US" altLang="ja-JP" baseline="0" dirty="0" smtClean="0"/>
              <a:t> </a:t>
            </a:r>
          </a:p>
          <a:p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A87B18-1F4E-4F2C-93AA-B91B0908D45C}" type="slidenum">
              <a:rPr kumimoji="1" lang="ja-JP" altLang="en-US" smtClean="0"/>
              <a:pPr/>
              <a:t>2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 smtClean="0"/>
              <a:t>We</a:t>
            </a:r>
            <a:r>
              <a:rPr kumimoji="1" lang="en-US" altLang="ja-JP" baseline="0" dirty="0" smtClean="0"/>
              <a:t> </a:t>
            </a:r>
            <a:r>
              <a:rPr kumimoji="1" lang="en-US" altLang="ja-JP" baseline="0" dirty="0" err="1" smtClean="0"/>
              <a:t>scand</a:t>
            </a:r>
            <a:r>
              <a:rPr kumimoji="1" lang="en-US" altLang="ja-JP" baseline="0" dirty="0" smtClean="0"/>
              <a:t> both higher and lower energy at 15keV, to 70keV in high gain.</a:t>
            </a:r>
          </a:p>
          <a:p>
            <a:r>
              <a:rPr kumimoji="1" lang="en-US" altLang="ja-JP" baseline="0" dirty="0" smtClean="0"/>
              <a:t>We could get </a:t>
            </a:r>
            <a:r>
              <a:rPr kumimoji="1" lang="en-US" altLang="ja-JP" baseline="0" dirty="0" err="1" smtClean="0"/>
              <a:t>enegy</a:t>
            </a:r>
            <a:r>
              <a:rPr kumimoji="1" lang="en-US" altLang="ja-JP" baseline="0" dirty="0" smtClean="0"/>
              <a:t> spectrum of beam.</a:t>
            </a:r>
          </a:p>
          <a:p>
            <a:endParaRPr kumimoji="1" lang="en-US" altLang="ja-JP" baseline="0" dirty="0" smtClean="0"/>
          </a:p>
          <a:p>
            <a:endParaRPr kumimoji="1" lang="en-US" altLang="ja-JP" baseline="0" dirty="0" smtClean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A87B18-1F4E-4F2C-93AA-B91B0908D45C}" type="slidenum">
              <a:rPr kumimoji="1" lang="ja-JP" altLang="en-US" smtClean="0"/>
              <a:pPr/>
              <a:t>22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A87B18-1F4E-4F2C-93AA-B91B0908D45C}" type="slidenum">
              <a:rPr kumimoji="1" lang="ja-JP" altLang="en-US" smtClean="0"/>
              <a:pPr/>
              <a:t>23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A87B18-1F4E-4F2C-93AA-B91B0908D45C}" type="slidenum">
              <a:rPr kumimoji="1" lang="ja-JP" altLang="en-US" smtClean="0"/>
              <a:pPr/>
              <a:t>24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E3BC90D-7449-42A3-AA57-821E43E562DC}" type="slidenum">
              <a:rPr lang="en-US" altLang="ja-JP"/>
              <a:pPr/>
              <a:t>27</a:t>
            </a:fld>
            <a:endParaRPr lang="en-US" altLang="ja-JP"/>
          </a:p>
        </p:txBody>
      </p:sp>
      <p:sp>
        <p:nvSpPr>
          <p:cNvPr id="215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C61AA08-8A30-46BF-A9C6-E13B5B161C3E}" type="slidenum">
              <a:rPr lang="en-US" altLang="ja-JP"/>
              <a:pPr/>
              <a:t>28</a:t>
            </a:fld>
            <a:endParaRPr lang="en-US" altLang="ja-JP"/>
          </a:p>
        </p:txBody>
      </p:sp>
      <p:sp>
        <p:nvSpPr>
          <p:cNvPr id="204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A87B18-1F4E-4F2C-93AA-B91B0908D45C}" type="slidenum">
              <a:rPr kumimoji="1" lang="ja-JP" altLang="en-US" smtClean="0"/>
              <a:pPr/>
              <a:t>31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en-US" altLang="ja-JP" dirty="0" smtClean="0"/>
          </a:p>
          <a:p>
            <a:endParaRPr kumimoji="1" lang="en-US" altLang="ja-JP" dirty="0" smtClean="0"/>
          </a:p>
          <a:p>
            <a:r>
              <a:rPr kumimoji="1" lang="en-US" altLang="ja-JP" dirty="0" smtClean="0"/>
              <a:t>First,</a:t>
            </a:r>
            <a:r>
              <a:rPr kumimoji="1" lang="en-US" altLang="ja-JP" baseline="0" dirty="0" smtClean="0"/>
              <a:t> </a:t>
            </a:r>
            <a:r>
              <a:rPr kumimoji="1" lang="en-US" altLang="ja-JP" dirty="0" smtClean="0"/>
              <a:t>we</a:t>
            </a:r>
            <a:r>
              <a:rPr kumimoji="1" lang="en-US" altLang="ja-JP" baseline="0" dirty="0" smtClean="0"/>
              <a:t> fixed the parameter of </a:t>
            </a:r>
          </a:p>
          <a:p>
            <a:r>
              <a:rPr kumimoji="1" lang="en-US" altLang="ja-JP" baseline="0" dirty="0" smtClean="0"/>
              <a:t>This is  a result of simulation that 30keV X-ray was goes in to Detector</a:t>
            </a:r>
          </a:p>
          <a:p>
            <a:r>
              <a:rPr kumimoji="1" lang="en-US" altLang="ja-JP" baseline="0" dirty="0" smtClean="0"/>
              <a:t>Pre-amp and Shaper will outputs pulse like this </a:t>
            </a:r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A87B18-1F4E-4F2C-93AA-B91B0908D45C}" type="slidenum">
              <a:rPr kumimoji="1" lang="ja-JP" altLang="en-US" smtClean="0"/>
              <a:pPr/>
              <a:t>32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 smtClean="0"/>
              <a:t>いらない</a:t>
            </a:r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A87B18-1F4E-4F2C-93AA-B91B0908D45C}" type="slidenum">
              <a:rPr kumimoji="1" lang="ja-JP" altLang="en-US" smtClean="0"/>
              <a:pPr/>
              <a:t>33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 smtClean="0"/>
              <a:t>なし</a:t>
            </a:r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A87B18-1F4E-4F2C-93AA-B91B0908D45C}" type="slidenum">
              <a:rPr kumimoji="1" lang="ja-JP" altLang="en-US" smtClean="0"/>
              <a:pPr/>
              <a:t>34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 smtClean="0"/>
              <a:t>And</a:t>
            </a:r>
            <a:r>
              <a:rPr kumimoji="1" lang="en-US" altLang="ja-JP" baseline="0" dirty="0" smtClean="0"/>
              <a:t> High Gain, up to 60 keV</a:t>
            </a:r>
          </a:p>
          <a:p>
            <a:r>
              <a:rPr kumimoji="1" lang="en-US" altLang="ja-JP" baseline="0" dirty="0" smtClean="0"/>
              <a:t>1</a:t>
            </a:r>
            <a:r>
              <a:rPr kumimoji="1" lang="ja-JP" altLang="en-US" baseline="0" dirty="0" err="1" smtClean="0"/>
              <a:t>つで</a:t>
            </a:r>
            <a:r>
              <a:rPr kumimoji="1" lang="ja-JP" altLang="en-US" baseline="0" dirty="0" smtClean="0"/>
              <a:t>よいかも　これは省略</a:t>
            </a:r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A87B18-1F4E-4F2C-93AA-B91B0908D45C}" type="slidenum">
              <a:rPr kumimoji="1" lang="ja-JP" altLang="en-US" smtClean="0"/>
              <a:pPr/>
              <a:t>35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200" dirty="0" smtClean="0"/>
              <a:t>SPring-8 is a synchrotron </a:t>
            </a:r>
            <a:r>
              <a:rPr lang="en-US" altLang="ja-JP" sz="1200" dirty="0" smtClean="0"/>
              <a:t>r</a:t>
            </a:r>
            <a:r>
              <a:rPr kumimoji="1" lang="en-US" altLang="ja-JP" sz="1200" dirty="0" smtClean="0"/>
              <a:t>adiation (SR) </a:t>
            </a:r>
            <a:r>
              <a:rPr lang="en-US" altLang="ja-JP" sz="1200" dirty="0" smtClean="0"/>
              <a:t>f</a:t>
            </a:r>
            <a:r>
              <a:rPr kumimoji="1" lang="en-US" altLang="ja-JP" sz="1200" dirty="0" smtClean="0"/>
              <a:t>acility with a 8GeV storage ring.</a:t>
            </a:r>
          </a:p>
          <a:p>
            <a:r>
              <a:rPr kumimoji="1" lang="en-US" altLang="ja-JP" dirty="0" smtClean="0"/>
              <a:t>8GeV storage ring</a:t>
            </a:r>
            <a:r>
              <a:rPr kumimoji="1" lang="en-US" altLang="ja-JP" baseline="0" dirty="0" smtClean="0"/>
              <a:t> which can produce High energy X-ray</a:t>
            </a:r>
          </a:p>
          <a:p>
            <a:r>
              <a:rPr kumimoji="1" lang="en-US" altLang="ja-JP" baseline="0" dirty="0" smtClean="0"/>
              <a:t>So, </a:t>
            </a:r>
            <a:r>
              <a:rPr lang="en-US" altLang="ja-JP" sz="1200" dirty="0" smtClean="0"/>
              <a:t>Experiments which requires high energy X-ray (-100keV)</a:t>
            </a:r>
            <a:r>
              <a:rPr lang="ja-JP" altLang="en-US" sz="1200" dirty="0" smtClean="0"/>
              <a:t> </a:t>
            </a:r>
            <a:r>
              <a:rPr lang="en-US" altLang="ja-JP" sz="1200" dirty="0" smtClean="0"/>
              <a:t>is one of the important experiments in SPring-8. </a:t>
            </a:r>
            <a:endParaRPr kumimoji="1" lang="en-US" altLang="ja-JP" baseline="0" dirty="0" smtClean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A87B18-1F4E-4F2C-93AA-B91B0908D45C}" type="slidenum">
              <a:rPr kumimoji="1" lang="ja-JP" altLang="en-US" smtClean="0"/>
              <a:pPr/>
              <a:t>3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 smtClean="0"/>
              <a:t>Put detector to test board and connected to PC</a:t>
            </a:r>
            <a:endParaRPr kumimoji="1" lang="ja-JP" altLang="en-US" dirty="0" smtClean="0"/>
          </a:p>
          <a:p>
            <a:r>
              <a:rPr kumimoji="1" lang="ja-JP" altLang="en-US" dirty="0" smtClean="0"/>
              <a:t>最初の</a:t>
            </a:r>
            <a:r>
              <a:rPr kumimoji="1" lang="en-US" altLang="ja-JP" dirty="0" smtClean="0"/>
              <a:t>5</a:t>
            </a:r>
            <a:r>
              <a:rPr kumimoji="1" lang="ja-JP" altLang="en-US" dirty="0" smtClean="0"/>
              <a:t>分でこのへんまで</a:t>
            </a:r>
          </a:p>
          <a:p>
            <a:r>
              <a:rPr kumimoji="1" lang="ja-JP" altLang="en-US" dirty="0" smtClean="0"/>
              <a:t>なし</a:t>
            </a:r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A87B18-1F4E-4F2C-93AA-B91B0908D45C}" type="slidenum">
              <a:rPr kumimoji="1" lang="ja-JP" altLang="en-US" smtClean="0"/>
              <a:pPr/>
              <a:t>37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 smtClean="0"/>
              <a:t>Offset</a:t>
            </a:r>
            <a:r>
              <a:rPr kumimoji="1" lang="ja-JP" altLang="en-US" dirty="0" smtClean="0"/>
              <a:t>調整したら</a:t>
            </a:r>
            <a:r>
              <a:rPr kumimoji="1" lang="ja-JP" altLang="en-US" dirty="0" err="1" smtClean="0"/>
              <a:t>。。</a:t>
            </a:r>
            <a:r>
              <a:rPr kumimoji="1" lang="ja-JP" altLang="en-US" dirty="0" smtClean="0"/>
              <a:t>をしめす。</a:t>
            </a:r>
          </a:p>
          <a:p>
            <a:r>
              <a:rPr kumimoji="1" lang="ja-JP" altLang="en-US" dirty="0" smtClean="0"/>
              <a:t>なしにしても</a:t>
            </a:r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A87B18-1F4E-4F2C-93AA-B91B0908D45C}" type="slidenum">
              <a:rPr kumimoji="1" lang="ja-JP" altLang="en-US" smtClean="0"/>
              <a:pPr/>
              <a:t>38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 smtClean="0"/>
              <a:t>なしに</a:t>
            </a:r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A87B18-1F4E-4F2C-93AA-B91B0908D45C}" type="slidenum">
              <a:rPr kumimoji="1" lang="ja-JP" altLang="en-US" smtClean="0"/>
              <a:pPr/>
              <a:t>39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 smtClean="0"/>
              <a:t>全面に</a:t>
            </a:r>
            <a:r>
              <a:rPr kumimoji="1" lang="en-US" altLang="ja-JP" dirty="0" smtClean="0"/>
              <a:t>X</a:t>
            </a:r>
            <a:r>
              <a:rPr kumimoji="1" lang="ja-JP" altLang="en-US" dirty="0" smtClean="0"/>
              <a:t>線を当てたときの絵。　</a:t>
            </a:r>
            <a:r>
              <a:rPr kumimoji="1" lang="en-US" altLang="ja-JP" dirty="0" smtClean="0"/>
              <a:t>Am</a:t>
            </a:r>
            <a:r>
              <a:rPr kumimoji="1" lang="ja-JP" altLang="en-US" dirty="0" smtClean="0"/>
              <a:t>かビームラインの絵　等高線の絵</a:t>
            </a:r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A87B18-1F4E-4F2C-93AA-B91B0908D45C}" type="slidenum">
              <a:rPr kumimoji="1" lang="ja-JP" altLang="en-US" smtClean="0"/>
              <a:pPr/>
              <a:t>40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 smtClean="0"/>
              <a:t>いらない</a:t>
            </a:r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A87B18-1F4E-4F2C-93AA-B91B0908D45C}" type="slidenum">
              <a:rPr kumimoji="1" lang="ja-JP" altLang="en-US" smtClean="0"/>
              <a:pPr/>
              <a:t>41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 smtClean="0"/>
              <a:t>ここは省略ぎみに　いらない</a:t>
            </a:r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A87B18-1F4E-4F2C-93AA-B91B0908D45C}" type="slidenum">
              <a:rPr kumimoji="1" lang="ja-JP" altLang="en-US" smtClean="0"/>
              <a:pPr/>
              <a:t>42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 smtClean="0"/>
              <a:t>いらない</a:t>
            </a:r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A87B18-1F4E-4F2C-93AA-B91B0908D45C}" type="slidenum">
              <a:rPr kumimoji="1" lang="ja-JP" altLang="en-US" smtClean="0"/>
              <a:pPr/>
              <a:t>43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 err="1" smtClean="0"/>
              <a:t>Comfirmed</a:t>
            </a:r>
            <a:r>
              <a:rPr kumimoji="1" lang="en-US" altLang="ja-JP" dirty="0" smtClean="0"/>
              <a:t> the </a:t>
            </a:r>
            <a:r>
              <a:rPr kumimoji="1" lang="ja-JP" altLang="en-US" dirty="0" smtClean="0"/>
              <a:t>いらない</a:t>
            </a:r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A87B18-1F4E-4F2C-93AA-B91B0908D45C}" type="slidenum">
              <a:rPr kumimoji="1" lang="ja-JP" altLang="en-US" smtClean="0"/>
              <a:pPr/>
              <a:t>44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 smtClean="0"/>
              <a:t>See the behavior</a:t>
            </a:r>
            <a:r>
              <a:rPr kumimoji="1" lang="en-US" altLang="ja-JP" baseline="0" dirty="0" smtClean="0"/>
              <a:t> of </a:t>
            </a:r>
            <a:r>
              <a:rPr kumimoji="1" lang="en-US" altLang="ja-JP" baseline="0" dirty="0" err="1" smtClean="0"/>
              <a:t>simulatied</a:t>
            </a:r>
            <a:r>
              <a:rPr kumimoji="1" lang="en-US" altLang="ja-JP" baseline="0" dirty="0" smtClean="0"/>
              <a:t> ASIC</a:t>
            </a:r>
            <a:endParaRPr kumimoji="1" lang="ja-JP" altLang="en-US" baseline="0" dirty="0" smtClean="0"/>
          </a:p>
          <a:p>
            <a:endParaRPr kumimoji="1" lang="ja-JP" altLang="en-US" baseline="0" dirty="0" smtClean="0"/>
          </a:p>
          <a:p>
            <a:r>
              <a:rPr kumimoji="1" lang="ja-JP" altLang="en-US" baseline="0" dirty="0" smtClean="0"/>
              <a:t>いらない</a:t>
            </a:r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A87B18-1F4E-4F2C-93AA-B91B0908D45C}" type="slidenum">
              <a:rPr kumimoji="1" lang="ja-JP" altLang="en-US" smtClean="0"/>
              <a:pPr/>
              <a:t>45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kumimoji="1" lang="en-US" altLang="ja-JP" baseline="0" dirty="0" smtClean="0"/>
              <a:t>And , The detector should be Multi purpose single photon counting…. </a:t>
            </a:r>
          </a:p>
          <a:p>
            <a:r>
              <a:rPr kumimoji="1" lang="en-US" altLang="ja-JP" baseline="0" dirty="0" smtClean="0"/>
              <a:t>So we adopted e which is </a:t>
            </a:r>
            <a:endParaRPr kumimoji="1" lang="ja-JP" altLang="en-US" baseline="0" dirty="0" smtClean="0"/>
          </a:p>
          <a:p>
            <a:r>
              <a:rPr kumimoji="1" lang="ja-JP" altLang="en-US" baseline="0" dirty="0" smtClean="0"/>
              <a:t>ここはコンパクトに</a:t>
            </a:r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A87B18-1F4E-4F2C-93AA-B91B0908D45C}" type="slidenum">
              <a:rPr kumimoji="1" lang="ja-JP" altLang="en-US" smtClean="0"/>
              <a:pPr/>
              <a:t>46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 smtClean="0"/>
              <a:t>So,</a:t>
            </a:r>
            <a:r>
              <a:rPr kumimoji="1" lang="en-US" altLang="ja-JP" baseline="0" dirty="0" smtClean="0"/>
              <a:t> De…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dirty="0" smtClean="0"/>
              <a:t>Should</a:t>
            </a:r>
            <a:r>
              <a:rPr kumimoji="1" lang="en-US" altLang="ja-JP" baseline="0" dirty="0" smtClean="0"/>
              <a:t> </a:t>
            </a:r>
            <a:r>
              <a:rPr lang="en-US" altLang="ja-JP" sz="1200" dirty="0" smtClean="0"/>
              <a:t>High sensitivity in high energy X-ray region </a:t>
            </a:r>
            <a:br>
              <a:rPr lang="en-US" altLang="ja-JP" sz="1200" dirty="0" smtClean="0"/>
            </a:br>
            <a:r>
              <a:rPr lang="en-US" altLang="ja-JP" sz="1200" dirty="0" smtClean="0"/>
              <a:t>(15 - 100keV)</a:t>
            </a:r>
            <a:endParaRPr kumimoji="1" lang="en-US" altLang="ja-JP" baseline="0" dirty="0" smtClean="0"/>
          </a:p>
          <a:p>
            <a:r>
              <a:rPr kumimoji="1" lang="en-US" altLang="ja-JP" baseline="0" dirty="0" smtClean="0"/>
              <a:t> we decided to use CdTe as sensor because.. </a:t>
            </a:r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A87B18-1F4E-4F2C-93AA-B91B0908D45C}" type="slidenum">
              <a:rPr kumimoji="1" lang="ja-JP" altLang="en-US" smtClean="0"/>
              <a:pPr/>
              <a:t>4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 smtClean="0"/>
              <a:t>いらない</a:t>
            </a:r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A87B18-1F4E-4F2C-93AA-B91B0908D45C}" type="slidenum">
              <a:rPr kumimoji="1" lang="ja-JP" altLang="en-US" smtClean="0"/>
              <a:pPr/>
              <a:t>47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A87B18-1F4E-4F2C-93AA-B91B0908D45C}" type="slidenum">
              <a:rPr kumimoji="1" lang="ja-JP" altLang="en-US" smtClean="0"/>
              <a:pPr/>
              <a:t>48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 smtClean="0"/>
              <a:t>なし</a:t>
            </a:r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A87B18-1F4E-4F2C-93AA-B91B0908D45C}" type="slidenum">
              <a:rPr kumimoji="1" lang="ja-JP" altLang="en-US" smtClean="0"/>
              <a:pPr/>
              <a:t>50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 smtClean="0"/>
              <a:t>なし</a:t>
            </a:r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A87B18-1F4E-4F2C-93AA-B91B0908D45C}" type="slidenum">
              <a:rPr kumimoji="1" lang="ja-JP" altLang="en-US" smtClean="0"/>
              <a:pPr/>
              <a:t>52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 smtClean="0"/>
              <a:t>なし</a:t>
            </a:r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A87B18-1F4E-4F2C-93AA-B91B0908D45C}" type="slidenum">
              <a:rPr kumimoji="1" lang="ja-JP" altLang="en-US" smtClean="0"/>
              <a:pPr/>
              <a:t>53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 smtClean="0"/>
              <a:t>Compare</a:t>
            </a:r>
            <a:r>
              <a:rPr kumimoji="1" lang="en-US" altLang="ja-JP" baseline="0" dirty="0" smtClean="0"/>
              <a:t> to Si sensor, This is </a:t>
            </a:r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A87B18-1F4E-4F2C-93AA-B91B0908D45C}" type="slidenum">
              <a:rPr kumimoji="1" lang="ja-JP" altLang="en-US" smtClean="0"/>
              <a:pPr/>
              <a:t>5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 smtClean="0"/>
              <a:t>So,</a:t>
            </a:r>
            <a:r>
              <a:rPr kumimoji="1" lang="en-US" altLang="ja-JP" baseline="0" dirty="0" smtClean="0"/>
              <a:t> De…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dirty="0" smtClean="0"/>
              <a:t>Should</a:t>
            </a:r>
            <a:r>
              <a:rPr kumimoji="1" lang="en-US" altLang="ja-JP" baseline="0" dirty="0" smtClean="0"/>
              <a:t> </a:t>
            </a:r>
            <a:r>
              <a:rPr lang="en-US" altLang="ja-JP" sz="1200" dirty="0" smtClean="0"/>
              <a:t>High sensitivity in high energy X-ray region </a:t>
            </a:r>
            <a:br>
              <a:rPr lang="en-US" altLang="ja-JP" sz="1200" dirty="0" smtClean="0"/>
            </a:br>
            <a:r>
              <a:rPr lang="en-US" altLang="ja-JP" sz="1200" dirty="0" smtClean="0"/>
              <a:t>(15 - 100keV)</a:t>
            </a:r>
            <a:endParaRPr kumimoji="1" lang="en-US" altLang="ja-JP" baseline="0" dirty="0" smtClean="0"/>
          </a:p>
          <a:p>
            <a:r>
              <a:rPr kumimoji="1" lang="en-US" altLang="ja-JP" baseline="0" dirty="0" smtClean="0"/>
              <a:t> we decided to use CdTe as sensor because.. </a:t>
            </a:r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A87B18-1F4E-4F2C-93AA-B91B0908D45C}" type="slidenum">
              <a:rPr kumimoji="1" lang="ja-JP" altLang="en-US" smtClean="0"/>
              <a:pPr/>
              <a:t>6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 smtClean="0"/>
              <a:t>For</a:t>
            </a:r>
            <a:r>
              <a:rPr kumimoji="1" lang="en-US" altLang="ja-JP" baseline="0" dirty="0" smtClean="0"/>
              <a:t> example, this is </a:t>
            </a:r>
          </a:p>
          <a:p>
            <a:r>
              <a:rPr kumimoji="1" lang="en-US" altLang="ja-JP" baseline="0" dirty="0" smtClean="0"/>
              <a:t>Lower com… </a:t>
            </a:r>
          </a:p>
          <a:p>
            <a:r>
              <a:rPr kumimoji="1" lang="en-US" altLang="ja-JP" baseline="0" dirty="0" smtClean="0"/>
              <a:t>There are diffraction pattern of 37.8keV, but,</a:t>
            </a:r>
          </a:p>
          <a:p>
            <a:endParaRPr kumimoji="1" lang="en-US" altLang="ja-JP" baseline="0" dirty="0" smtClean="0"/>
          </a:p>
          <a:p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A87B18-1F4E-4F2C-93AA-B91B0908D45C}" type="slidenum">
              <a:rPr kumimoji="1" lang="ja-JP" altLang="en-US" smtClean="0"/>
              <a:pPr/>
              <a:t>7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 smtClean="0"/>
              <a:t>We</a:t>
            </a:r>
            <a:r>
              <a:rPr kumimoji="1" lang="en-US" altLang="ja-JP" baseline="0" dirty="0" smtClean="0"/>
              <a:t> planned </a:t>
            </a:r>
          </a:p>
          <a:p>
            <a:r>
              <a:rPr kumimoji="1" lang="en-US" altLang="ja-JP" baseline="0" dirty="0" smtClean="0"/>
              <a:t>We begin with </a:t>
            </a:r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A87B18-1F4E-4F2C-93AA-B91B0908D45C}" type="slidenum">
              <a:rPr kumimoji="1" lang="ja-JP" altLang="en-US" smtClean="0"/>
              <a:pPr/>
              <a:t>8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 smtClean="0"/>
              <a:t>should</a:t>
            </a:r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A87B18-1F4E-4F2C-93AA-B91B0908D45C}" type="slidenum">
              <a:rPr kumimoji="1" lang="ja-JP" altLang="en-US" smtClean="0"/>
              <a:pPr/>
              <a:t>9</a:t>
            </a:fld>
            <a:endParaRPr kumimoji="1" lang="ja-JP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gi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 サブタイトルの書式設定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>
          <a:xfrm>
            <a:off x="0" y="6492875"/>
            <a:ext cx="2133600" cy="365125"/>
          </a:xfrm>
        </p:spPr>
        <p:txBody>
          <a:bodyPr/>
          <a:lstStyle/>
          <a:p>
            <a:r>
              <a:rPr lang="en-US" altLang="ja-JP" smtClean="0"/>
              <a:t>Sep 7, 2010,  PIXEL2010 T. Hirono</a:t>
            </a:r>
            <a:endParaRPr lang="ja-JP" alt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918242-32AC-4D9D-A2EF-C433F9176F3A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  <p:pic>
        <p:nvPicPr>
          <p:cNvPr id="7" name="Picture 4" descr="bg-footer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3645024"/>
            <a:ext cx="9144000" cy="150812"/>
          </a:xfrm>
          <a:prstGeom prst="rect">
            <a:avLst/>
          </a:prstGeom>
          <a:noFill/>
        </p:spPr>
      </p:pic>
      <p:pic>
        <p:nvPicPr>
          <p:cNvPr id="8" name="Picture 20" descr="spring8ldark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07638" y="0"/>
            <a:ext cx="1936362" cy="958996"/>
          </a:xfrm>
          <a:prstGeom prst="rect">
            <a:avLst/>
          </a:prstGeom>
          <a:noFill/>
        </p:spPr>
      </p:pic>
      <p:pic>
        <p:nvPicPr>
          <p:cNvPr id="10" name="Picture 4" descr="bg-footer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949314"/>
            <a:ext cx="9144000" cy="150812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143000"/>
          </a:xfrm>
        </p:spPr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Sep 7, 2010,  PIXEL2010 T. Hirono</a:t>
            </a:r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918242-32AC-4D9D-A2EF-C433F9176F3A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  <p:pic>
        <p:nvPicPr>
          <p:cNvPr id="7" name="Picture 4" descr="bg-footer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1052513"/>
            <a:ext cx="9144000" cy="150812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Sep 7, 2010,  PIXEL2010 T. Hirono</a:t>
            </a:r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918242-32AC-4D9D-A2EF-C433F9176F3A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>
  <p:cSld name="タイトル、コンテンツ、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14348" y="0"/>
            <a:ext cx="7696200" cy="1143000"/>
          </a:xfrm>
        </p:spPr>
        <p:txBody>
          <a:bodyPr/>
          <a:lstStyle/>
          <a:p>
            <a:r>
              <a:rPr lang="ja-JP" altLang="en-US" dirty="0" smtClean="0"/>
              <a:t>マスタ タイトルの書式設定</a:t>
            </a:r>
            <a:endParaRPr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762000" y="1557338"/>
            <a:ext cx="3771900" cy="4751387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quarter" idx="2"/>
          </p:nvPr>
        </p:nvSpPr>
        <p:spPr>
          <a:xfrm>
            <a:off x="4686300" y="1557338"/>
            <a:ext cx="3771900" cy="2298700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コンテンツ プレースホルダ 4"/>
          <p:cNvSpPr>
            <a:spLocks noGrp="1"/>
          </p:cNvSpPr>
          <p:nvPr>
            <p:ph sz="quarter" idx="3"/>
          </p:nvPr>
        </p:nvSpPr>
        <p:spPr>
          <a:xfrm>
            <a:off x="4686300" y="4008438"/>
            <a:ext cx="3771900" cy="2300287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Sep 7, 2010,  PIXEL2010 T. Hirono</a:t>
            </a:r>
            <a:endParaRPr lang="ja-JP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ja-JP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B91329-3BD5-46EF-8338-D27E33DB4790}" type="slidenum">
              <a:rPr lang="en-US" altLang="ja-JP"/>
              <a:pPr>
                <a:defRPr/>
              </a:pPr>
              <a:t>&lt;#&gt;</a:t>
            </a:fld>
            <a:endParaRPr lang="en-US" altLang="ja-JP"/>
          </a:p>
        </p:txBody>
      </p:sp>
      <p:pic>
        <p:nvPicPr>
          <p:cNvPr id="9" name="Picture 4" descr="bg-footer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1052513"/>
            <a:ext cx="9144000" cy="150812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タイトル、テキスト、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14348" y="0"/>
            <a:ext cx="7696200" cy="1143000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sz="half" idx="1"/>
          </p:nvPr>
        </p:nvSpPr>
        <p:spPr>
          <a:xfrm>
            <a:off x="762000" y="1557338"/>
            <a:ext cx="3771900" cy="4751387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86300" y="1557338"/>
            <a:ext cx="3771900" cy="4751387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Sep 7, 2010,  PIXEL2010 T. Hirono</a:t>
            </a:r>
            <a:endParaRPr lang="ja-JP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ja-JP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D76C40-DE2D-4EC3-BBB1-D5ACC948ABA4}" type="slidenum">
              <a:rPr lang="en-US" altLang="ja-JP"/>
              <a:pPr>
                <a:defRPr/>
              </a:pPr>
              <a:t>&lt;#&gt;</a:t>
            </a:fld>
            <a:endParaRPr lang="en-US" altLang="ja-JP"/>
          </a:p>
        </p:txBody>
      </p:sp>
      <p:pic>
        <p:nvPicPr>
          <p:cNvPr id="8" name="Picture 4" descr="bg-footer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1052513"/>
            <a:ext cx="9144000" cy="150812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928670"/>
          </a:xfrm>
        </p:spPr>
        <p:txBody>
          <a:bodyPr/>
          <a:lstStyle/>
          <a:p>
            <a:r>
              <a:rPr kumimoji="1" lang="ja-JP" altLang="en-US" dirty="0" smtClean="0"/>
              <a:t>マスタ タイトルの書式設定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FontTx/>
              <a:buBlip>
                <a:blip r:embed="rId2"/>
              </a:buBlip>
              <a:defRPr/>
            </a:lvl1pPr>
          </a:lstStyle>
          <a:p>
            <a:pPr lvl="0"/>
            <a:r>
              <a:rPr kumimoji="1" lang="ja-JP" altLang="en-US" dirty="0" smtClean="0"/>
              <a:t>マスタ テキストの書式設定</a:t>
            </a:r>
          </a:p>
          <a:p>
            <a:pPr lvl="1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2 </a:t>
            </a:r>
            <a:r>
              <a:rPr kumimoji="1" lang="ja-JP" altLang="en-US" dirty="0" smtClean="0"/>
              <a:t>レベル</a:t>
            </a:r>
          </a:p>
          <a:p>
            <a:pPr lvl="2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3 </a:t>
            </a:r>
            <a:r>
              <a:rPr kumimoji="1" lang="ja-JP" altLang="en-US" dirty="0" smtClean="0"/>
              <a:t>レベル</a:t>
            </a:r>
          </a:p>
          <a:p>
            <a:pPr lvl="3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4 </a:t>
            </a:r>
            <a:r>
              <a:rPr kumimoji="1" lang="ja-JP" altLang="en-US" dirty="0" smtClean="0"/>
              <a:t>レベル</a:t>
            </a:r>
          </a:p>
          <a:p>
            <a:pPr lvl="4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5 </a:t>
            </a:r>
            <a:r>
              <a:rPr kumimoji="1" lang="ja-JP" altLang="en-US" dirty="0" smtClean="0"/>
              <a:t>レベル</a:t>
            </a:r>
            <a:endParaRPr kumimoji="1" lang="ja-JP" altLang="en-US" dirty="0"/>
          </a:p>
        </p:txBody>
      </p:sp>
      <p:pic>
        <p:nvPicPr>
          <p:cNvPr id="7" name="Picture 4" descr="bg-footer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928670"/>
            <a:ext cx="9144000" cy="150812"/>
          </a:xfrm>
          <a:prstGeom prst="rect">
            <a:avLst/>
          </a:prstGeom>
          <a:noFill/>
        </p:spPr>
      </p:pic>
      <p:pic>
        <p:nvPicPr>
          <p:cNvPr id="8" name="Picture 20" descr="spring8ldark"/>
          <p:cNvPicPr>
            <a:picLocks noChangeAspect="1" noChangeArrowheads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207638" y="0"/>
            <a:ext cx="1936362" cy="958996"/>
          </a:xfrm>
          <a:prstGeom prst="rect">
            <a:avLst/>
          </a:prstGeom>
          <a:noFill/>
        </p:spPr>
      </p:pic>
      <p:sp>
        <p:nvSpPr>
          <p:cNvPr id="9" name="日付プレースホルダ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en-US" altLang="ja-JP" smtClean="0"/>
              <a:t>Sep 7, 2010,  PIXEL2010 T. Hirono</a:t>
            </a:r>
            <a:endParaRPr lang="ja-JP" altLang="en-US" dirty="0"/>
          </a:p>
        </p:txBody>
      </p:sp>
      <p:sp>
        <p:nvSpPr>
          <p:cNvPr id="10" name="スライド番号プレースホルダ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C918242-32AC-4D9D-A2EF-C433F9176F3A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  <p:sp>
        <p:nvSpPr>
          <p:cNvPr id="11" name="フッター プレースホルダ 10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Sep 7, 2010,  PIXEL2010 T. Hirono</a:t>
            </a:r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918242-32AC-4D9D-A2EF-C433F9176F3A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Sep 7, 2010,  PIXEL2010 T. Hirono</a:t>
            </a:r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918242-32AC-4D9D-A2EF-C433F9176F3A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  <p:pic>
        <p:nvPicPr>
          <p:cNvPr id="8" name="Picture 4" descr="bg-footer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1052513"/>
            <a:ext cx="9144000" cy="150812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 dirty="0" smtClean="0"/>
              <a:t>マスタ タイトルの書式設定</a:t>
            </a:r>
            <a:endParaRPr kumimoji="1" lang="ja-JP" altLang="en-US" dirty="0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Sep 7, 2010,  PIXEL2010 T. Hirono</a:t>
            </a:r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918242-32AC-4D9D-A2EF-C433F9176F3A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  <p:pic>
        <p:nvPicPr>
          <p:cNvPr id="10" name="Picture 4" descr="bg-footer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1052513"/>
            <a:ext cx="9144000" cy="150812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Sep 7, 2010,  PIXEL2010 T. Hirono</a:t>
            </a:r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918242-32AC-4D9D-A2EF-C433F9176F3A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  <p:pic>
        <p:nvPicPr>
          <p:cNvPr id="6" name="Picture 4" descr="bg-footer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1052513"/>
            <a:ext cx="9144000" cy="150812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Sep 7, 2010,  PIXEL2010 T. Hirono</a:t>
            </a:r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918242-32AC-4D9D-A2EF-C433F9176F3A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Sep 7, 2010,  PIXEL2010 T. Hirono</a:t>
            </a:r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918242-32AC-4D9D-A2EF-C433F9176F3A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  <p:pic>
        <p:nvPicPr>
          <p:cNvPr id="8" name="Picture 4" descr="bg-footer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452534" y="1428736"/>
            <a:ext cx="3000396" cy="142876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Sep 7, 2010,  PIXEL2010 T. Hirono</a:t>
            </a:r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918242-32AC-4D9D-A2EF-C433F9176F3A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6572264" y="6492875"/>
            <a:ext cx="257173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r"/>
            <a:r>
              <a:rPr lang="en-US" altLang="ja-JP" smtClean="0"/>
              <a:t>Sep 7, 2010,  PIXEL2010 T. Hirono</a:t>
            </a:r>
            <a:endParaRPr lang="ja-JP" alt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918242-32AC-4D9D-A2EF-C433F9176F3A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hf sldNum="0" hdr="0" ftr="0"/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1.bin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gi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4.xml"/><Relationship Id="rId4" Type="http://schemas.openxmlformats.org/officeDocument/2006/relationships/image" Target="../media/image3.gif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oleObject" Target="file:///C:\Documents\2010-07-09\detector\jaxa\jaxa\noise.xls!Sheet1!%5bnoise.xls%5dSheet1%20&#12464;&#12521;&#12501;%203" TargetMode="Externa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3.gif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user\Documents\detector\pixel2010\data\tau.xlsx!Sheet5!%5btau.xlsx%5dSheet5%20&#12464;&#12521;&#12501;%203" TargetMode="Externa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oleObject" Target="file:///C:\Documents\2010-07-09\detector\jaxa\SP0-01C2\TEST_CORE1.xls!TEST_CORE1!%5bTEST_CORE1.xls%5dTEST_CORE1%20&#12464;&#12521;&#12501;%207" TargetMode="External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4.vml"/><Relationship Id="rId5" Type="http://schemas.openxmlformats.org/officeDocument/2006/relationships/oleObject" Target="data/TEST_CORE1.xls!TEST_CORE1!%5bTEST_CORE1.xls%5dTEST_CORE1%20Chart%206" TargetMode="External"/><Relationship Id="rId4" Type="http://schemas.openxmlformats.org/officeDocument/2006/relationships/oleObject" Target="file:///C:\Documents\2010-07-09\detector\jaxa\SP0-01C2\TEST_CORE1.xls!TEST_CORE1!%5bTEST_CORE1.xls%5dTEST_CORE1%20&#12464;&#12521;&#12501;%205" TargetMode="Externa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6.xml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5.vml"/><Relationship Id="rId4" Type="http://schemas.openxmlformats.org/officeDocument/2006/relationships/oleObject" Target="file:///C:\Documents\2010-07-09\detector\pixcel2010\data\SP0-01C2_30keV.xls!SP0-01C2_30keV!%5bSP0-01C2_30keV.xls%5dSP0-01C2_30keV%20&#12464;&#12521;&#12501;%2010" TargetMode="Externa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4" Type="http://schemas.openxmlformats.org/officeDocument/2006/relationships/image" Target="../media/image31.jpe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1.xml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36.png"/><Relationship Id="rId5" Type="http://schemas.openxmlformats.org/officeDocument/2006/relationships/image" Target="../media/image35.png"/><Relationship Id="rId4" Type="http://schemas.openxmlformats.org/officeDocument/2006/relationships/oleObject" Target="Book8!TEST_CORE1-2!%5bBook8%5dTEST_CORE1-2%20&#12464;&#12521;&#12501;%204" TargetMode="Externa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2.xml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37.png"/><Relationship Id="rId5" Type="http://schemas.openxmlformats.org/officeDocument/2006/relationships/image" Target="../media/image36.png"/><Relationship Id="rId4" Type="http://schemas.openxmlformats.org/officeDocument/2006/relationships/oleObject" Target="Book8!TEST_CORE1-2!%5bBook8%5dTEST_CORE1-2%20&#12464;&#12521;&#12501;%204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6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6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2.jpeg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gif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42910" y="1500175"/>
            <a:ext cx="7772400" cy="2071701"/>
          </a:xfrm>
        </p:spPr>
        <p:txBody>
          <a:bodyPr>
            <a:normAutofit fontScale="90000"/>
          </a:bodyPr>
          <a:lstStyle/>
          <a:p>
            <a:r>
              <a:rPr lang="en-US" altLang="ja-JP" dirty="0"/>
              <a:t>Development of CdTe Pixel Detector with Window Comparator </a:t>
            </a:r>
            <a:r>
              <a:rPr lang="en-US" altLang="ja-JP" dirty="0" smtClean="0"/>
              <a:t>ASIC</a:t>
            </a:r>
            <a:br>
              <a:rPr lang="en-US" altLang="ja-JP" dirty="0" smtClean="0"/>
            </a:br>
            <a:r>
              <a:rPr lang="en-US" altLang="ja-JP" dirty="0" smtClean="0"/>
              <a:t>for High </a:t>
            </a:r>
            <a:r>
              <a:rPr lang="en-US" altLang="ja-JP" dirty="0"/>
              <a:t>Energy X-Ray Application</a:t>
            </a:r>
            <a:br>
              <a:rPr lang="en-US" altLang="ja-JP" dirty="0"/>
            </a:b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285852" y="4005064"/>
            <a:ext cx="6572296" cy="2138580"/>
          </a:xfrm>
        </p:spPr>
        <p:txBody>
          <a:bodyPr>
            <a:normAutofit/>
          </a:bodyPr>
          <a:lstStyle/>
          <a:p>
            <a:pPr algn="l"/>
            <a:r>
              <a:rPr kumimoji="1" lang="en-US" altLang="ja-JP" u="sng" dirty="0" err="1" smtClean="0">
                <a:solidFill>
                  <a:schemeClr val="accent6"/>
                </a:solidFill>
              </a:rPr>
              <a:t>Toko</a:t>
            </a:r>
            <a:r>
              <a:rPr kumimoji="1" lang="en-US" altLang="ja-JP" u="sng" dirty="0" smtClean="0">
                <a:solidFill>
                  <a:schemeClr val="accent6"/>
                </a:solidFill>
              </a:rPr>
              <a:t> Hirono</a:t>
            </a:r>
            <a:r>
              <a:rPr lang="en-US" altLang="ja-JP" baseline="30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altLang="ja-JP" baseline="30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 </a:t>
            </a:r>
            <a:r>
              <a:rPr lang="en-US" altLang="ja-JP" dirty="0" smtClean="0">
                <a:solidFill>
                  <a:schemeClr val="accent6"/>
                </a:solidFill>
              </a:rPr>
              <a:t>JASRI/Spring-8</a:t>
            </a:r>
            <a:r>
              <a:rPr lang="en-US" altLang="ja-JP" sz="2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altLang="ja-JP" sz="2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endParaRPr kumimoji="1" lang="en-US" altLang="ja-JP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857224" y="6396335"/>
            <a:ext cx="71438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altLang="ja-JP" sz="2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PIXEL2010 Sep 6 – 10, 2010 </a:t>
            </a:r>
            <a:r>
              <a:rPr lang="en-US" altLang="ja-JP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Grindelwald</a:t>
            </a:r>
            <a:r>
              <a:rPr lang="en-US" altLang="ja-JP" sz="2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, Switzerland</a:t>
            </a:r>
            <a:endParaRPr lang="ja-JP" altLang="en-US" sz="2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1714480" y="4572008"/>
            <a:ext cx="5984331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H. Toyokawa</a:t>
            </a:r>
            <a:r>
              <a:rPr lang="en-US" altLang="ja-JP" sz="2400" baseline="30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1</a:t>
            </a:r>
            <a:r>
              <a:rPr lang="en-US" altLang="ja-JP" sz="2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, M. Kawase</a:t>
            </a:r>
            <a:r>
              <a:rPr lang="en-US" altLang="ja-JP" sz="2400" baseline="30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1</a:t>
            </a:r>
            <a:r>
              <a:rPr lang="en-US" altLang="ja-JP" sz="2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, Y. Furukawa</a:t>
            </a:r>
            <a:r>
              <a:rPr lang="en-US" altLang="ja-JP" sz="2400" baseline="30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1</a:t>
            </a:r>
            <a:r>
              <a:rPr lang="en-US" altLang="ja-JP" sz="2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, </a:t>
            </a:r>
            <a:br>
              <a:rPr lang="en-US" altLang="ja-JP" sz="2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altLang="ja-JP" sz="2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T. Ohata</a:t>
            </a:r>
            <a:r>
              <a:rPr lang="en-US" altLang="ja-JP" sz="2400" baseline="30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1</a:t>
            </a:r>
            <a:r>
              <a:rPr lang="en-US" altLang="ja-JP" sz="2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, M. Sato</a:t>
            </a:r>
            <a:r>
              <a:rPr lang="en-US" altLang="ja-JP" sz="2400" baseline="30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1</a:t>
            </a:r>
            <a:r>
              <a:rPr lang="en-US" altLang="ja-JP" sz="2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, T. Honma</a:t>
            </a:r>
            <a:r>
              <a:rPr lang="en-US" altLang="ja-JP" sz="2400" baseline="30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1</a:t>
            </a:r>
            <a:r>
              <a:rPr lang="en-US" altLang="ja-JP" sz="2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, M. Takagaki</a:t>
            </a:r>
            <a:r>
              <a:rPr lang="en-US" altLang="ja-JP" sz="2400" baseline="30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1</a:t>
            </a:r>
            <a:r>
              <a:rPr lang="en-US" altLang="ja-JP" sz="2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, </a:t>
            </a:r>
            <a:br>
              <a:rPr lang="en-US" altLang="ja-JP" sz="2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altLang="ja-JP" sz="2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H. Ikeda</a:t>
            </a:r>
            <a:r>
              <a:rPr lang="en-US" altLang="ja-JP" sz="2400" baseline="30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2</a:t>
            </a:r>
            <a:r>
              <a:rPr lang="en-US" altLang="ja-JP" sz="2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, G. Sato</a:t>
            </a:r>
            <a:r>
              <a:rPr lang="en-US" altLang="ja-JP" sz="2400" baseline="30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2</a:t>
            </a:r>
            <a:r>
              <a:rPr lang="en-US" altLang="ja-JP" sz="2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, S. Watanabe</a:t>
            </a:r>
            <a:r>
              <a:rPr lang="en-US" altLang="ja-JP" sz="2400" baseline="30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2</a:t>
            </a:r>
            <a:r>
              <a:rPr lang="en-US" altLang="ja-JP" sz="2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, T. Takahashi</a:t>
            </a:r>
            <a:r>
              <a:rPr lang="en-US" altLang="ja-JP" sz="2400" baseline="30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2</a:t>
            </a:r>
            <a:endParaRPr lang="ja-JP" altLang="ja-JP" sz="24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r>
              <a:rPr lang="en-US" altLang="ja-JP" sz="2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(</a:t>
            </a:r>
            <a:r>
              <a:rPr lang="en-US" altLang="ja-JP" sz="2400" baseline="30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1</a:t>
            </a:r>
            <a:r>
              <a:rPr lang="en-US" altLang="ja-JP" sz="2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JASRI/Spring-8, </a:t>
            </a:r>
            <a:r>
              <a:rPr lang="en-US" altLang="ja-JP" sz="2400" baseline="30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2</a:t>
            </a:r>
            <a:r>
              <a:rPr lang="en-US" altLang="ja-JP" sz="2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ISAS/JAXA)</a:t>
            </a:r>
            <a:endParaRPr lang="ja-JP" altLang="en-US" sz="24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endParaRPr kumimoji="1" lang="ja-JP" alt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85794"/>
          </a:xfrm>
        </p:spPr>
        <p:txBody>
          <a:bodyPr>
            <a:noAutofit/>
          </a:bodyPr>
          <a:lstStyle/>
          <a:p>
            <a:r>
              <a:rPr lang="en-US" altLang="ja-JP" dirty="0" smtClean="0"/>
              <a:t>Concepts </a:t>
            </a:r>
            <a:endParaRPr kumimoji="1" lang="ja-JP" altLang="en-US" dirty="0"/>
          </a:p>
        </p:txBody>
      </p:sp>
      <p:pic>
        <p:nvPicPr>
          <p:cNvPr id="68610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2089181"/>
            <a:ext cx="2785205" cy="2411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8611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57686" y="2089181"/>
            <a:ext cx="2643623" cy="2411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861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000892" y="2303495"/>
            <a:ext cx="1714512" cy="18958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コンテンツ プレースホルダ 1"/>
          <p:cNvSpPr txBox="1">
            <a:spLocks/>
          </p:cNvSpPr>
          <p:nvPr/>
        </p:nvSpPr>
        <p:spPr>
          <a:xfrm>
            <a:off x="428596" y="4572032"/>
            <a:ext cx="4000528" cy="22859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57188" marR="0" lvl="0" indent="-35718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2000" dirty="0" smtClean="0"/>
              <a:t>Bump bonding</a:t>
            </a:r>
            <a:endParaRPr kumimoji="1" lang="en-US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757238" marR="0" lvl="1" indent="-35718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lang="en-US" sz="2000" dirty="0" smtClean="0"/>
              <a:t>Wafer level process</a:t>
            </a:r>
            <a:endParaRPr kumimoji="1" lang="en-US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757238" marR="0" lvl="1" indent="-35718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lang="en-US" altLang="ja-JP" sz="2000" dirty="0" smtClean="0"/>
              <a:t>High temperature and high pressure</a:t>
            </a:r>
          </a:p>
          <a:p>
            <a:pPr marL="757238" marR="0" lvl="1" indent="-35718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lang="ja-JP" altLang="en-US" sz="2000" dirty="0" smtClean="0"/>
              <a:t>◎　</a:t>
            </a:r>
            <a:r>
              <a:rPr lang="en-US" altLang="ja-JP" sz="2000" dirty="0" smtClean="0"/>
              <a:t>Si</a:t>
            </a:r>
          </a:p>
          <a:p>
            <a:pPr marL="757238" marR="0" lvl="1" indent="-35718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1" lang="ja-JP" alt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△　</a:t>
            </a:r>
            <a:r>
              <a:rPr kumimoji="1" lang="en-US" altLang="ja-JP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CdTe</a:t>
            </a:r>
            <a:endParaRPr kumimoji="1" lang="en-US" altLang="ja-JP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757238" marR="0" lvl="1" indent="-35718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endParaRPr kumimoji="1" lang="en-US" altLang="ja-JP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1" lang="ja-JP" altLang="en-US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コンテンツ プレースホルダ 1"/>
          <p:cNvSpPr txBox="1">
            <a:spLocks/>
          </p:cNvSpPr>
          <p:nvPr/>
        </p:nvSpPr>
        <p:spPr>
          <a:xfrm>
            <a:off x="4429124" y="4572032"/>
            <a:ext cx="4714876" cy="22859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57188" indent="-357188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sz="2000" dirty="0" smtClean="0"/>
              <a:t>In/Au stud bonding (</a:t>
            </a:r>
            <a:r>
              <a:rPr lang="en-US" altLang="ja-JP" sz="2000" dirty="0" smtClean="0"/>
              <a:t>Developed by JAXA</a:t>
            </a:r>
            <a:r>
              <a:rPr kumimoji="1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</a:t>
            </a:r>
          </a:p>
          <a:p>
            <a:pPr marL="757238" marR="0" lvl="1" indent="-35718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lang="en-US" sz="2000" dirty="0" smtClean="0"/>
              <a:t>Chip level process</a:t>
            </a:r>
            <a:endParaRPr kumimoji="1" lang="en-US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757238" marR="0" lvl="1" indent="-35718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lang="en-US" altLang="ja-JP" sz="2000" dirty="0" smtClean="0"/>
              <a:t>low temperature and soft process</a:t>
            </a:r>
          </a:p>
          <a:p>
            <a:pPr marL="757238" marR="0" lvl="1" indent="-35718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lang="ja-JP" altLang="en-US" sz="2000" b="1" dirty="0" smtClean="0">
                <a:solidFill>
                  <a:schemeClr val="accent2"/>
                </a:solidFill>
              </a:rPr>
              <a:t>◎　</a:t>
            </a:r>
            <a:r>
              <a:rPr lang="en-US" altLang="ja-JP" sz="2000" b="1" dirty="0" err="1" smtClean="0">
                <a:solidFill>
                  <a:schemeClr val="accent2"/>
                </a:solidFill>
              </a:rPr>
              <a:t>CdTe</a:t>
            </a:r>
            <a:endParaRPr kumimoji="1" lang="en-US" altLang="ja-JP" sz="2000" b="1" i="0" u="none" strike="noStrike" kern="1200" cap="none" spc="0" normalizeH="0" baseline="0" noProof="0" dirty="0" smtClean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757238" marR="0" lvl="1" indent="-35718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endParaRPr kumimoji="1" lang="en-US" altLang="ja-JP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1" lang="ja-JP" altLang="en-US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正方形/長方形 7"/>
          <p:cNvSpPr/>
          <p:nvPr/>
        </p:nvSpPr>
        <p:spPr>
          <a:xfrm>
            <a:off x="285720" y="1928826"/>
            <a:ext cx="2357454" cy="42862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テキスト ボックス 8"/>
          <p:cNvSpPr txBox="1"/>
          <p:nvPr/>
        </p:nvSpPr>
        <p:spPr>
          <a:xfrm flipH="1">
            <a:off x="214282" y="1285860"/>
            <a:ext cx="364333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3200" dirty="0" smtClean="0"/>
              <a:t>Gold-stud bonding</a:t>
            </a:r>
            <a:endParaRPr kumimoji="1" lang="ja-JP" altLang="en-US" sz="3200" dirty="0"/>
          </a:p>
        </p:txBody>
      </p:sp>
      <p:sp>
        <p:nvSpPr>
          <p:cNvPr id="12" name="日付プレースホルダ 3"/>
          <p:cNvSpPr>
            <a:spLocks noGrp="1"/>
          </p:cNvSpPr>
          <p:nvPr>
            <p:ph type="dt" sz="half" idx="10"/>
          </p:nvPr>
        </p:nvSpPr>
        <p:spPr>
          <a:xfrm>
            <a:off x="6357950" y="6492875"/>
            <a:ext cx="2786050" cy="365125"/>
          </a:xfrm>
        </p:spPr>
        <p:txBody>
          <a:bodyPr/>
          <a:lstStyle/>
          <a:p>
            <a:pPr algn="r"/>
            <a:r>
              <a:rPr lang="en-US" altLang="ja-JP" dirty="0" smtClean="0"/>
              <a:t>Sep 7, 2010,  PIXEL2010 T. Hirono</a:t>
            </a:r>
            <a:endParaRPr lang="ja-JP" alt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1143000"/>
          </a:xfrm>
        </p:spPr>
        <p:txBody>
          <a:bodyPr/>
          <a:lstStyle/>
          <a:p>
            <a:r>
              <a:rPr lang="en-US" altLang="ja-JP" dirty="0" smtClean="0"/>
              <a:t>Concepts</a:t>
            </a:r>
            <a:endParaRPr kumimoji="1" lang="ja-JP" altLang="en-US" dirty="0"/>
          </a:p>
        </p:txBody>
      </p:sp>
      <p:sp>
        <p:nvSpPr>
          <p:cNvPr id="5" name="コンテンツ プレースホルダ 4"/>
          <p:cNvSpPr>
            <a:spLocks noGrp="1"/>
          </p:cNvSpPr>
          <p:nvPr>
            <p:ph idx="1"/>
          </p:nvPr>
        </p:nvSpPr>
        <p:spPr>
          <a:xfrm>
            <a:off x="314356" y="1214422"/>
            <a:ext cx="8686800" cy="5643578"/>
          </a:xfrm>
        </p:spPr>
        <p:txBody>
          <a:bodyPr>
            <a:normAutofit fontScale="85000" lnSpcReduction="20000"/>
          </a:bodyPr>
          <a:lstStyle/>
          <a:p>
            <a:pPr>
              <a:buNone/>
              <a:defRPr/>
            </a:pPr>
            <a:r>
              <a:rPr lang="en-US" altLang="ja-JP" sz="3800" dirty="0" smtClean="0"/>
              <a:t>Specification of SP8-01 </a:t>
            </a:r>
          </a:p>
          <a:p>
            <a:pPr lvl="0">
              <a:defRPr/>
            </a:pPr>
            <a:r>
              <a:rPr lang="en-US" altLang="ja-JP" dirty="0" smtClean="0"/>
              <a:t>Sensor</a:t>
            </a:r>
          </a:p>
          <a:p>
            <a:pPr lvl="1">
              <a:defRPr/>
            </a:pPr>
            <a:r>
              <a:rPr lang="en-US" altLang="ja-JP" dirty="0" smtClean="0"/>
              <a:t>CdTe</a:t>
            </a:r>
          </a:p>
          <a:p>
            <a:pPr lvl="1">
              <a:defRPr/>
            </a:pPr>
            <a:r>
              <a:rPr lang="en-US" altLang="ja-JP" dirty="0" smtClean="0"/>
              <a:t>200 x 200 um/pixel, 16 x16 pixels/chip </a:t>
            </a:r>
          </a:p>
          <a:p>
            <a:pPr>
              <a:defRPr/>
            </a:pPr>
            <a:r>
              <a:rPr lang="en-US" altLang="ja-JP" dirty="0" smtClean="0"/>
              <a:t>Contacts of sensors</a:t>
            </a:r>
          </a:p>
          <a:p>
            <a:pPr lvl="1">
              <a:defRPr/>
            </a:pPr>
            <a:r>
              <a:rPr lang="en-US" altLang="ja-JP" dirty="0" smtClean="0"/>
              <a:t>In/CdTe/Pt-pixel, Al-pixel/CdTe/Pt, Pt-pixel/CdTe/Pt</a:t>
            </a:r>
          </a:p>
          <a:p>
            <a:pPr lvl="1">
              <a:defRPr/>
            </a:pPr>
            <a:r>
              <a:rPr lang="en-US" altLang="ja-JP" dirty="0" smtClean="0"/>
              <a:t>Gold-stud bonding</a:t>
            </a:r>
          </a:p>
          <a:p>
            <a:pPr lvl="0">
              <a:defRPr/>
            </a:pPr>
            <a:r>
              <a:rPr lang="en-US" altLang="ja-JP" dirty="0" smtClean="0"/>
              <a:t>Readout with..</a:t>
            </a:r>
          </a:p>
          <a:p>
            <a:pPr lvl="1">
              <a:defRPr/>
            </a:pPr>
            <a:r>
              <a:rPr lang="en-US" altLang="ja-JP" dirty="0" smtClean="0"/>
              <a:t>Analog amp. with time constant  less than 100nsec </a:t>
            </a:r>
          </a:p>
          <a:p>
            <a:pPr lvl="1">
              <a:defRPr/>
            </a:pPr>
            <a:r>
              <a:rPr lang="en-US" altLang="ja-JP" dirty="0" smtClean="0"/>
              <a:t>Readable both positive and negative charge</a:t>
            </a:r>
          </a:p>
          <a:p>
            <a:pPr lvl="1">
              <a:defRPr/>
            </a:pPr>
            <a:r>
              <a:rPr lang="en-US" altLang="ja-JP" dirty="0" smtClean="0"/>
              <a:t>Switchable and adjustable gain: 15keV-40keV, 30keV-100keV</a:t>
            </a:r>
          </a:p>
          <a:p>
            <a:pPr lvl="1">
              <a:defRPr/>
            </a:pPr>
            <a:r>
              <a:rPr lang="en-US" altLang="ja-JP" dirty="0" smtClean="0"/>
              <a:t>Poll-zero circuit and offset trim</a:t>
            </a:r>
          </a:p>
          <a:p>
            <a:pPr lvl="1">
              <a:defRPr/>
            </a:pPr>
            <a:r>
              <a:rPr lang="en-US" altLang="ja-JP" dirty="0" smtClean="0"/>
              <a:t>Window-type comparator</a:t>
            </a:r>
          </a:p>
          <a:p>
            <a:pPr lvl="1">
              <a:defRPr/>
            </a:pPr>
            <a:r>
              <a:rPr lang="en-US" altLang="ja-JP" dirty="0" smtClean="0"/>
              <a:t>20 bits counter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>
          <a:xfrm>
            <a:off x="6286512" y="6492875"/>
            <a:ext cx="2857488" cy="365125"/>
          </a:xfrm>
        </p:spPr>
        <p:txBody>
          <a:bodyPr/>
          <a:lstStyle/>
          <a:p>
            <a:pPr algn="r"/>
            <a:r>
              <a:rPr lang="en-US" altLang="ja-JP" smtClean="0"/>
              <a:t>Sep 7, 2010,  PIXEL2010 T. Hirono</a:t>
            </a:r>
            <a:endParaRPr lang="ja-JP" alt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ja-JP" dirty="0" smtClean="0"/>
              <a:t>Design of ACIS</a:t>
            </a:r>
          </a:p>
        </p:txBody>
      </p:sp>
      <p:sp>
        <p:nvSpPr>
          <p:cNvPr id="130" name="コンテンツ プレースホルダ 129"/>
          <p:cNvSpPr>
            <a:spLocks noGrp="1"/>
          </p:cNvSpPr>
          <p:nvPr>
            <p:ph idx="1"/>
          </p:nvPr>
        </p:nvSpPr>
        <p:spPr>
          <a:xfrm>
            <a:off x="457200" y="1338810"/>
            <a:ext cx="7931224" cy="964703"/>
          </a:xfrm>
        </p:spPr>
        <p:txBody>
          <a:bodyPr>
            <a:normAutofit fontScale="85000" lnSpcReduction="10000"/>
          </a:bodyPr>
          <a:lstStyle/>
          <a:p>
            <a:r>
              <a:rPr lang="en-US" altLang="ja-JP" dirty="0" smtClean="0"/>
              <a:t>To realize all the requirements of the readout,</a:t>
            </a:r>
            <a:endParaRPr lang="ja-JP" altLang="en-US" dirty="0" smtClean="0"/>
          </a:p>
          <a:p>
            <a:pPr>
              <a:buNone/>
            </a:pPr>
            <a:r>
              <a:rPr lang="ja-JP" altLang="en-US" dirty="0" smtClean="0"/>
              <a:t>      ⇒ </a:t>
            </a:r>
            <a:r>
              <a:rPr lang="en-US" altLang="ja-JP" dirty="0" smtClean="0"/>
              <a:t>Custom-designed ASIC for SP8-01 was developed</a:t>
            </a:r>
            <a:endParaRPr lang="ja-JP" altLang="en-US" dirty="0" smtClean="0"/>
          </a:p>
          <a:p>
            <a:endParaRPr kumimoji="1" lang="ja-JP" altLang="en-US" dirty="0"/>
          </a:p>
        </p:txBody>
      </p:sp>
      <p:sp>
        <p:nvSpPr>
          <p:cNvPr id="20485" name="Line 4"/>
          <p:cNvSpPr>
            <a:spLocks noChangeShapeType="1"/>
          </p:cNvSpPr>
          <p:nvPr/>
        </p:nvSpPr>
        <p:spPr bwMode="auto">
          <a:xfrm>
            <a:off x="669925" y="5244479"/>
            <a:ext cx="31908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20486" name="Line 5"/>
          <p:cNvSpPr>
            <a:spLocks noChangeShapeType="1"/>
          </p:cNvSpPr>
          <p:nvPr/>
        </p:nvSpPr>
        <p:spPr bwMode="auto">
          <a:xfrm>
            <a:off x="669925" y="5441329"/>
            <a:ext cx="31908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20487" name="Line 6"/>
          <p:cNvSpPr>
            <a:spLocks noChangeShapeType="1"/>
          </p:cNvSpPr>
          <p:nvPr/>
        </p:nvSpPr>
        <p:spPr bwMode="auto">
          <a:xfrm>
            <a:off x="833438" y="5441329"/>
            <a:ext cx="0" cy="45561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20488" name="Line 7"/>
          <p:cNvSpPr>
            <a:spLocks noChangeShapeType="1"/>
          </p:cNvSpPr>
          <p:nvPr/>
        </p:nvSpPr>
        <p:spPr bwMode="auto">
          <a:xfrm>
            <a:off x="827088" y="4790454"/>
            <a:ext cx="0" cy="4540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20489" name="Line 8"/>
          <p:cNvSpPr>
            <a:spLocks noChangeShapeType="1"/>
          </p:cNvSpPr>
          <p:nvPr/>
        </p:nvSpPr>
        <p:spPr bwMode="auto">
          <a:xfrm>
            <a:off x="833438" y="4790454"/>
            <a:ext cx="137001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20490" name="Line 9"/>
          <p:cNvSpPr>
            <a:spLocks noChangeShapeType="1"/>
          </p:cNvSpPr>
          <p:nvPr/>
        </p:nvSpPr>
        <p:spPr bwMode="auto">
          <a:xfrm>
            <a:off x="663575" y="4142754"/>
            <a:ext cx="3206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20491" name="Line 10"/>
          <p:cNvSpPr>
            <a:spLocks noChangeShapeType="1"/>
          </p:cNvSpPr>
          <p:nvPr/>
        </p:nvSpPr>
        <p:spPr bwMode="auto">
          <a:xfrm>
            <a:off x="663575" y="4339604"/>
            <a:ext cx="3206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20492" name="Line 11"/>
          <p:cNvSpPr>
            <a:spLocks noChangeShapeType="1"/>
          </p:cNvSpPr>
          <p:nvPr/>
        </p:nvSpPr>
        <p:spPr bwMode="auto">
          <a:xfrm>
            <a:off x="827088" y="4339604"/>
            <a:ext cx="0" cy="45561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20493" name="Line 12"/>
          <p:cNvSpPr>
            <a:spLocks noChangeShapeType="1"/>
          </p:cNvSpPr>
          <p:nvPr/>
        </p:nvSpPr>
        <p:spPr bwMode="auto">
          <a:xfrm>
            <a:off x="822325" y="3687142"/>
            <a:ext cx="0" cy="45561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20494" name="Text Box 13"/>
          <p:cNvSpPr txBox="1">
            <a:spLocks noChangeArrowheads="1"/>
          </p:cNvSpPr>
          <p:nvPr/>
        </p:nvSpPr>
        <p:spPr bwMode="auto">
          <a:xfrm>
            <a:off x="900113" y="4066554"/>
            <a:ext cx="82232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1400">
                <a:latin typeface="Calibri" pitchFamily="34" charset="0"/>
              </a:rPr>
              <a:t>Detector</a:t>
            </a:r>
          </a:p>
        </p:txBody>
      </p:sp>
      <p:sp>
        <p:nvSpPr>
          <p:cNvPr id="20495" name="AutoShape 14"/>
          <p:cNvSpPr>
            <a:spLocks noChangeArrowheads="1"/>
          </p:cNvSpPr>
          <p:nvPr/>
        </p:nvSpPr>
        <p:spPr bwMode="auto">
          <a:xfrm rot="-5400000">
            <a:off x="654844" y="5991398"/>
            <a:ext cx="352425" cy="163513"/>
          </a:xfrm>
          <a:prstGeom prst="homePlate">
            <a:avLst>
              <a:gd name="adj" fmla="val 5388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vert="eaVert" wrap="none" anchor="ctr"/>
          <a:lstStyle/>
          <a:p>
            <a:endParaRPr lang="ja-JP" altLang="ja-JP">
              <a:latin typeface="Calibri" pitchFamily="34" charset="0"/>
            </a:endParaRPr>
          </a:p>
        </p:txBody>
      </p:sp>
      <p:sp>
        <p:nvSpPr>
          <p:cNvPr id="20497" name="AutoShape 16"/>
          <p:cNvSpPr>
            <a:spLocks noChangeArrowheads="1"/>
          </p:cNvSpPr>
          <p:nvPr/>
        </p:nvSpPr>
        <p:spPr bwMode="auto">
          <a:xfrm flipV="1">
            <a:off x="1052513" y="4465017"/>
            <a:ext cx="255587" cy="260350"/>
          </a:xfrm>
          <a:custGeom>
            <a:avLst/>
            <a:gdLst>
              <a:gd name="T0" fmla="*/ 2117858 w 21600"/>
              <a:gd name="T1" fmla="*/ 0 h 21600"/>
              <a:gd name="T2" fmla="*/ 2117858 w 21600"/>
              <a:gd name="T3" fmla="*/ 1766318 h 21600"/>
              <a:gd name="T4" fmla="*/ 453229 w 21600"/>
              <a:gd name="T5" fmla="*/ 3138061 h 21600"/>
              <a:gd name="T6" fmla="*/ 3024304 w 21600"/>
              <a:gd name="T7" fmla="*/ 883165 h 21600"/>
              <a:gd name="T8" fmla="*/ 17694720 60000 65536"/>
              <a:gd name="T9" fmla="*/ 5898240 60000 65536"/>
              <a:gd name="T10" fmla="*/ 5898240 60000 65536"/>
              <a:gd name="T11" fmla="*/ 0 60000 65536"/>
              <a:gd name="T12" fmla="*/ 12427 w 21600"/>
              <a:gd name="T13" fmla="*/ 2912 h 21600"/>
              <a:gd name="T14" fmla="*/ 18227 w 21600"/>
              <a:gd name="T15" fmla="*/ 9246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21600" y="6079"/>
                </a:moveTo>
                <a:lnTo>
                  <a:pt x="15126" y="0"/>
                </a:lnTo>
                <a:lnTo>
                  <a:pt x="15126" y="2912"/>
                </a:lnTo>
                <a:lnTo>
                  <a:pt x="12427" y="2912"/>
                </a:lnTo>
                <a:cubicBezTo>
                  <a:pt x="5564" y="2912"/>
                  <a:pt x="0" y="7052"/>
                  <a:pt x="0" y="12158"/>
                </a:cubicBezTo>
                <a:lnTo>
                  <a:pt x="0" y="21600"/>
                </a:lnTo>
                <a:lnTo>
                  <a:pt x="6474" y="21600"/>
                </a:lnTo>
                <a:lnTo>
                  <a:pt x="6474" y="12158"/>
                </a:lnTo>
                <a:cubicBezTo>
                  <a:pt x="6474" y="10550"/>
                  <a:pt x="9139" y="9246"/>
                  <a:pt x="12427" y="9246"/>
                </a:cubicBezTo>
                <a:lnTo>
                  <a:pt x="15126" y="9246"/>
                </a:lnTo>
                <a:lnTo>
                  <a:pt x="15126" y="12158"/>
                </a:lnTo>
                <a:close/>
              </a:path>
            </a:pathLst>
          </a:cu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0498" name="Text Box 17"/>
          <p:cNvSpPr txBox="1">
            <a:spLocks noChangeArrowheads="1"/>
          </p:cNvSpPr>
          <p:nvPr/>
        </p:nvSpPr>
        <p:spPr bwMode="auto">
          <a:xfrm>
            <a:off x="1244600" y="4509467"/>
            <a:ext cx="49847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1400">
                <a:latin typeface="Calibri" pitchFamily="34" charset="0"/>
              </a:rPr>
              <a:t>Q(E)</a:t>
            </a:r>
          </a:p>
        </p:txBody>
      </p:sp>
      <p:sp>
        <p:nvSpPr>
          <p:cNvPr id="20499" name="Line 18"/>
          <p:cNvSpPr>
            <a:spLocks noChangeShapeType="1"/>
          </p:cNvSpPr>
          <p:nvPr/>
        </p:nvSpPr>
        <p:spPr bwMode="auto">
          <a:xfrm>
            <a:off x="669925" y="3617292"/>
            <a:ext cx="319088" cy="1301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20500" name="AutoShape 19"/>
          <p:cNvSpPr>
            <a:spLocks noChangeArrowheads="1"/>
          </p:cNvSpPr>
          <p:nvPr/>
        </p:nvSpPr>
        <p:spPr bwMode="auto">
          <a:xfrm>
            <a:off x="350838" y="3909392"/>
            <a:ext cx="319087" cy="327025"/>
          </a:xfrm>
          <a:prstGeom prst="lightningBol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ja-JP">
              <a:latin typeface="Calibri" pitchFamily="34" charset="0"/>
            </a:endParaRPr>
          </a:p>
        </p:txBody>
      </p:sp>
      <p:sp>
        <p:nvSpPr>
          <p:cNvPr id="20501" name="Text Box 20"/>
          <p:cNvSpPr txBox="1">
            <a:spLocks noChangeArrowheads="1"/>
          </p:cNvSpPr>
          <p:nvPr/>
        </p:nvSpPr>
        <p:spPr bwMode="auto">
          <a:xfrm>
            <a:off x="0" y="3663329"/>
            <a:ext cx="750888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1400">
                <a:latin typeface="Calibri" pitchFamily="34" charset="0"/>
              </a:rPr>
              <a:t>Photon </a:t>
            </a:r>
            <a:br>
              <a:rPr lang="en-US" altLang="ja-JP" sz="1400">
                <a:latin typeface="Calibri" pitchFamily="34" charset="0"/>
              </a:rPr>
            </a:br>
            <a:r>
              <a:rPr lang="en-US" altLang="ja-JP" sz="1400">
                <a:latin typeface="Calibri" pitchFamily="34" charset="0"/>
              </a:rPr>
              <a:t>(E)</a:t>
            </a:r>
          </a:p>
        </p:txBody>
      </p:sp>
      <p:sp>
        <p:nvSpPr>
          <p:cNvPr id="20502" name="AutoShape 21"/>
          <p:cNvSpPr>
            <a:spLocks noChangeArrowheads="1"/>
          </p:cNvSpPr>
          <p:nvPr/>
        </p:nvSpPr>
        <p:spPr bwMode="auto">
          <a:xfrm rot="5400000">
            <a:off x="2149475" y="4534867"/>
            <a:ext cx="617537" cy="509588"/>
          </a:xfrm>
          <a:prstGeom prst="triangle">
            <a:avLst>
              <a:gd name="adj" fmla="val 50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vert="eaVert" wrap="none" anchor="ctr"/>
          <a:lstStyle/>
          <a:p>
            <a:endParaRPr lang="ja-JP" altLang="ja-JP">
              <a:latin typeface="Calibri" pitchFamily="34" charset="0"/>
            </a:endParaRPr>
          </a:p>
        </p:txBody>
      </p:sp>
      <p:sp>
        <p:nvSpPr>
          <p:cNvPr id="20503" name="Line 22"/>
          <p:cNvSpPr>
            <a:spLocks noChangeShapeType="1"/>
          </p:cNvSpPr>
          <p:nvPr/>
        </p:nvSpPr>
        <p:spPr bwMode="auto">
          <a:xfrm>
            <a:off x="2713038" y="4790454"/>
            <a:ext cx="8302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20504" name="AutoShape 23"/>
          <p:cNvSpPr>
            <a:spLocks noChangeArrowheads="1"/>
          </p:cNvSpPr>
          <p:nvPr/>
        </p:nvSpPr>
        <p:spPr bwMode="auto">
          <a:xfrm rot="5400000">
            <a:off x="4192588" y="4530104"/>
            <a:ext cx="617538" cy="509587"/>
          </a:xfrm>
          <a:prstGeom prst="triangle">
            <a:avLst>
              <a:gd name="adj" fmla="val 50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vert="eaVert" wrap="none" anchor="ctr"/>
          <a:lstStyle/>
          <a:p>
            <a:endParaRPr lang="ja-JP" altLang="ja-JP">
              <a:latin typeface="Calibri" pitchFamily="34" charset="0"/>
            </a:endParaRPr>
          </a:p>
        </p:txBody>
      </p:sp>
      <p:grpSp>
        <p:nvGrpSpPr>
          <p:cNvPr id="2" name="Group 24"/>
          <p:cNvGrpSpPr>
            <a:grpSpLocks/>
          </p:cNvGrpSpPr>
          <p:nvPr/>
        </p:nvGrpSpPr>
        <p:grpSpPr bwMode="auto">
          <a:xfrm rot="5400000">
            <a:off x="3478213" y="4690442"/>
            <a:ext cx="325437" cy="192087"/>
            <a:chOff x="612" y="3112"/>
            <a:chExt cx="227" cy="137"/>
          </a:xfrm>
        </p:grpSpPr>
        <p:sp>
          <p:nvSpPr>
            <p:cNvPr id="20606" name="Line 25"/>
            <p:cNvSpPr>
              <a:spLocks noChangeShapeType="1"/>
            </p:cNvSpPr>
            <p:nvPr/>
          </p:nvSpPr>
          <p:spPr bwMode="auto">
            <a:xfrm>
              <a:off x="612" y="3112"/>
              <a:ext cx="227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607" name="Line 26"/>
            <p:cNvSpPr>
              <a:spLocks noChangeShapeType="1"/>
            </p:cNvSpPr>
            <p:nvPr/>
          </p:nvSpPr>
          <p:spPr bwMode="auto">
            <a:xfrm>
              <a:off x="612" y="3249"/>
              <a:ext cx="227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</p:grpSp>
      <p:sp>
        <p:nvSpPr>
          <p:cNvPr id="20506" name="Line 27"/>
          <p:cNvSpPr>
            <a:spLocks noChangeShapeType="1"/>
          </p:cNvSpPr>
          <p:nvPr/>
        </p:nvSpPr>
        <p:spPr bwMode="auto">
          <a:xfrm>
            <a:off x="3735388" y="4790454"/>
            <a:ext cx="5111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20507" name="Text Box 28"/>
          <p:cNvSpPr txBox="1">
            <a:spLocks noChangeArrowheads="1"/>
          </p:cNvSpPr>
          <p:nvPr/>
        </p:nvSpPr>
        <p:spPr bwMode="auto">
          <a:xfrm>
            <a:off x="1908175" y="5417517"/>
            <a:ext cx="106330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dirty="0" smtClean="0">
                <a:latin typeface="Calibri" pitchFamily="34" charset="0"/>
              </a:rPr>
              <a:t>Pre-Amp.</a:t>
            </a:r>
            <a:endParaRPr lang="en-US" altLang="ja-JP" dirty="0">
              <a:latin typeface="Calibri" pitchFamily="34" charset="0"/>
            </a:endParaRPr>
          </a:p>
        </p:txBody>
      </p:sp>
      <p:sp>
        <p:nvSpPr>
          <p:cNvPr id="20508" name="Text Box 29"/>
          <p:cNvSpPr txBox="1">
            <a:spLocks noChangeArrowheads="1"/>
          </p:cNvSpPr>
          <p:nvPr/>
        </p:nvSpPr>
        <p:spPr bwMode="auto">
          <a:xfrm>
            <a:off x="3779838" y="5417517"/>
            <a:ext cx="833437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>
                <a:latin typeface="Calibri" pitchFamily="34" charset="0"/>
              </a:rPr>
              <a:t>Shaper</a:t>
            </a:r>
          </a:p>
        </p:txBody>
      </p:sp>
      <p:sp>
        <p:nvSpPr>
          <p:cNvPr id="20509" name="Line 32"/>
          <p:cNvSpPr>
            <a:spLocks noChangeShapeType="1"/>
          </p:cNvSpPr>
          <p:nvPr/>
        </p:nvSpPr>
        <p:spPr bwMode="auto">
          <a:xfrm flipV="1">
            <a:off x="4762500" y="4769817"/>
            <a:ext cx="4238625" cy="190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grpSp>
        <p:nvGrpSpPr>
          <p:cNvPr id="3" name="Group 33"/>
          <p:cNvGrpSpPr>
            <a:grpSpLocks/>
          </p:cNvGrpSpPr>
          <p:nvPr/>
        </p:nvGrpSpPr>
        <p:grpSpPr bwMode="auto">
          <a:xfrm rot="5400000">
            <a:off x="2278857" y="4245148"/>
            <a:ext cx="325437" cy="193675"/>
            <a:chOff x="612" y="3112"/>
            <a:chExt cx="227" cy="137"/>
          </a:xfrm>
        </p:grpSpPr>
        <p:sp>
          <p:nvSpPr>
            <p:cNvPr id="20604" name="Line 34"/>
            <p:cNvSpPr>
              <a:spLocks noChangeShapeType="1"/>
            </p:cNvSpPr>
            <p:nvPr/>
          </p:nvSpPr>
          <p:spPr bwMode="auto">
            <a:xfrm>
              <a:off x="612" y="3112"/>
              <a:ext cx="227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605" name="Line 35"/>
            <p:cNvSpPr>
              <a:spLocks noChangeShapeType="1"/>
            </p:cNvSpPr>
            <p:nvPr/>
          </p:nvSpPr>
          <p:spPr bwMode="auto">
            <a:xfrm>
              <a:off x="612" y="3249"/>
              <a:ext cx="227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</p:grpSp>
      <p:sp>
        <p:nvSpPr>
          <p:cNvPr id="20511" name="Line 36"/>
          <p:cNvSpPr>
            <a:spLocks noChangeShapeType="1"/>
          </p:cNvSpPr>
          <p:nvPr/>
        </p:nvSpPr>
        <p:spPr bwMode="auto">
          <a:xfrm>
            <a:off x="1962150" y="4341192"/>
            <a:ext cx="38258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20512" name="Line 37"/>
          <p:cNvSpPr>
            <a:spLocks noChangeShapeType="1"/>
          </p:cNvSpPr>
          <p:nvPr/>
        </p:nvSpPr>
        <p:spPr bwMode="auto">
          <a:xfrm>
            <a:off x="2536825" y="4341192"/>
            <a:ext cx="38258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grpSp>
        <p:nvGrpSpPr>
          <p:cNvPr id="4" name="Group 38"/>
          <p:cNvGrpSpPr>
            <a:grpSpLocks/>
          </p:cNvGrpSpPr>
          <p:nvPr/>
        </p:nvGrpSpPr>
        <p:grpSpPr bwMode="auto">
          <a:xfrm rot="5400000">
            <a:off x="4307681" y="4248323"/>
            <a:ext cx="327025" cy="192088"/>
            <a:chOff x="612" y="3112"/>
            <a:chExt cx="227" cy="137"/>
          </a:xfrm>
        </p:grpSpPr>
        <p:sp>
          <p:nvSpPr>
            <p:cNvPr id="20602" name="Line 39"/>
            <p:cNvSpPr>
              <a:spLocks noChangeShapeType="1"/>
            </p:cNvSpPr>
            <p:nvPr/>
          </p:nvSpPr>
          <p:spPr bwMode="auto">
            <a:xfrm>
              <a:off x="612" y="3112"/>
              <a:ext cx="227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603" name="Line 40"/>
            <p:cNvSpPr>
              <a:spLocks noChangeShapeType="1"/>
            </p:cNvSpPr>
            <p:nvPr/>
          </p:nvSpPr>
          <p:spPr bwMode="auto">
            <a:xfrm>
              <a:off x="612" y="3249"/>
              <a:ext cx="227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</p:grpSp>
      <p:sp>
        <p:nvSpPr>
          <p:cNvPr id="20514" name="Line 41"/>
          <p:cNvSpPr>
            <a:spLocks noChangeShapeType="1"/>
          </p:cNvSpPr>
          <p:nvPr/>
        </p:nvSpPr>
        <p:spPr bwMode="auto">
          <a:xfrm>
            <a:off x="3992563" y="4344367"/>
            <a:ext cx="38258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20515" name="Line 42"/>
          <p:cNvSpPr>
            <a:spLocks noChangeShapeType="1"/>
          </p:cNvSpPr>
          <p:nvPr/>
        </p:nvSpPr>
        <p:spPr bwMode="auto">
          <a:xfrm>
            <a:off x="4572000" y="4349129"/>
            <a:ext cx="38258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20516" name="Line 43"/>
          <p:cNvSpPr>
            <a:spLocks noChangeShapeType="1"/>
          </p:cNvSpPr>
          <p:nvPr/>
        </p:nvSpPr>
        <p:spPr bwMode="auto">
          <a:xfrm flipV="1">
            <a:off x="1966913" y="3707779"/>
            <a:ext cx="12700" cy="10795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20517" name="Line 44"/>
          <p:cNvSpPr>
            <a:spLocks noChangeShapeType="1"/>
          </p:cNvSpPr>
          <p:nvPr/>
        </p:nvSpPr>
        <p:spPr bwMode="auto">
          <a:xfrm flipV="1">
            <a:off x="3990975" y="3942729"/>
            <a:ext cx="0" cy="8477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20518" name="Line 45"/>
          <p:cNvSpPr>
            <a:spLocks noChangeShapeType="1"/>
          </p:cNvSpPr>
          <p:nvPr/>
        </p:nvSpPr>
        <p:spPr bwMode="auto">
          <a:xfrm flipH="1" flipV="1">
            <a:off x="2916238" y="3137867"/>
            <a:ext cx="3175" cy="16589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20519" name="Line 46"/>
          <p:cNvSpPr>
            <a:spLocks noChangeShapeType="1"/>
          </p:cNvSpPr>
          <p:nvPr/>
        </p:nvSpPr>
        <p:spPr bwMode="auto">
          <a:xfrm flipV="1">
            <a:off x="4948238" y="3942729"/>
            <a:ext cx="0" cy="8477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20520" name="Oval 47"/>
          <p:cNvSpPr>
            <a:spLocks noChangeArrowheads="1"/>
          </p:cNvSpPr>
          <p:nvPr/>
        </p:nvSpPr>
        <p:spPr bwMode="auto">
          <a:xfrm>
            <a:off x="3160713" y="4753942"/>
            <a:ext cx="61912" cy="6667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ja-JP" altLang="ja-JP">
              <a:latin typeface="Calibri" pitchFamily="34" charset="0"/>
            </a:endParaRPr>
          </a:p>
        </p:txBody>
      </p:sp>
      <p:sp>
        <p:nvSpPr>
          <p:cNvPr id="20521" name="Oval 48"/>
          <p:cNvSpPr>
            <a:spLocks noChangeArrowheads="1"/>
          </p:cNvSpPr>
          <p:nvPr/>
        </p:nvSpPr>
        <p:spPr bwMode="auto">
          <a:xfrm>
            <a:off x="5278438" y="4749534"/>
            <a:ext cx="63500" cy="65087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ja-JP" altLang="ja-JP">
              <a:latin typeface="Calibri" pitchFamily="34" charset="0"/>
            </a:endParaRPr>
          </a:p>
        </p:txBody>
      </p:sp>
      <p:sp>
        <p:nvSpPr>
          <p:cNvPr id="20522" name="Text Box 49"/>
          <p:cNvSpPr txBox="1">
            <a:spLocks noChangeArrowheads="1"/>
          </p:cNvSpPr>
          <p:nvPr/>
        </p:nvSpPr>
        <p:spPr bwMode="auto">
          <a:xfrm>
            <a:off x="2987675" y="4780929"/>
            <a:ext cx="72072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ja-JP" sz="1400">
                <a:latin typeface="Calibri" pitchFamily="34" charset="0"/>
              </a:rPr>
              <a:t>V</a:t>
            </a:r>
            <a:r>
              <a:rPr lang="en-US" altLang="ja-JP" sz="1400" baseline="-25000">
                <a:latin typeface="Calibri" pitchFamily="34" charset="0"/>
              </a:rPr>
              <a:t>aout1</a:t>
            </a:r>
          </a:p>
        </p:txBody>
      </p:sp>
      <p:sp>
        <p:nvSpPr>
          <p:cNvPr id="20523" name="Text Box 50"/>
          <p:cNvSpPr txBox="1">
            <a:spLocks noChangeArrowheads="1"/>
          </p:cNvSpPr>
          <p:nvPr/>
        </p:nvSpPr>
        <p:spPr bwMode="auto">
          <a:xfrm>
            <a:off x="5075238" y="4798392"/>
            <a:ext cx="72072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ja-JP" sz="1400">
                <a:latin typeface="Calibri" pitchFamily="34" charset="0"/>
              </a:rPr>
              <a:t>V</a:t>
            </a:r>
            <a:r>
              <a:rPr lang="en-US" altLang="ja-JP" sz="1400" baseline="-25000">
                <a:latin typeface="Calibri" pitchFamily="34" charset="0"/>
              </a:rPr>
              <a:t>aout2</a:t>
            </a:r>
          </a:p>
        </p:txBody>
      </p:sp>
      <p:sp>
        <p:nvSpPr>
          <p:cNvPr id="20524" name="Rectangle 51"/>
          <p:cNvSpPr>
            <a:spLocks noChangeArrowheads="1"/>
          </p:cNvSpPr>
          <p:nvPr/>
        </p:nvSpPr>
        <p:spPr bwMode="auto">
          <a:xfrm>
            <a:off x="6135688" y="4482479"/>
            <a:ext cx="957262" cy="58578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ja-JP">
              <a:latin typeface="Calibri" pitchFamily="34" charset="0"/>
            </a:endParaRPr>
          </a:p>
        </p:txBody>
      </p:sp>
      <p:sp>
        <p:nvSpPr>
          <p:cNvPr id="20525" name="Rectangle 52"/>
          <p:cNvSpPr>
            <a:spLocks noChangeArrowheads="1"/>
          </p:cNvSpPr>
          <p:nvPr/>
        </p:nvSpPr>
        <p:spPr bwMode="auto">
          <a:xfrm>
            <a:off x="7956550" y="4482479"/>
            <a:ext cx="684213" cy="58578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ja-JP">
              <a:latin typeface="Calibri" pitchFamily="34" charset="0"/>
            </a:endParaRPr>
          </a:p>
        </p:txBody>
      </p:sp>
      <p:grpSp>
        <p:nvGrpSpPr>
          <p:cNvPr id="5" name="Group 53"/>
          <p:cNvGrpSpPr>
            <a:grpSpLocks/>
          </p:cNvGrpSpPr>
          <p:nvPr/>
        </p:nvGrpSpPr>
        <p:grpSpPr bwMode="auto">
          <a:xfrm>
            <a:off x="1966913" y="3834779"/>
            <a:ext cx="949325" cy="215900"/>
            <a:chOff x="1239" y="1979"/>
            <a:chExt cx="598" cy="136"/>
          </a:xfrm>
        </p:grpSpPr>
        <p:grpSp>
          <p:nvGrpSpPr>
            <p:cNvPr id="6" name="Group 54"/>
            <p:cNvGrpSpPr>
              <a:grpSpLocks/>
            </p:cNvGrpSpPr>
            <p:nvPr/>
          </p:nvGrpSpPr>
          <p:grpSpPr bwMode="auto">
            <a:xfrm>
              <a:off x="1310" y="1979"/>
              <a:ext cx="454" cy="136"/>
              <a:chOff x="657" y="1616"/>
              <a:chExt cx="998" cy="226"/>
            </a:xfrm>
          </p:grpSpPr>
          <p:sp>
            <p:nvSpPr>
              <p:cNvPr id="20593" name="Line 55"/>
              <p:cNvSpPr>
                <a:spLocks noChangeShapeType="1"/>
              </p:cNvSpPr>
              <p:nvPr/>
            </p:nvSpPr>
            <p:spPr bwMode="auto">
              <a:xfrm flipV="1">
                <a:off x="930" y="1616"/>
                <a:ext cx="90" cy="22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0594" name="Line 56"/>
              <p:cNvSpPr>
                <a:spLocks noChangeShapeType="1"/>
              </p:cNvSpPr>
              <p:nvPr/>
            </p:nvSpPr>
            <p:spPr bwMode="auto">
              <a:xfrm flipH="1" flipV="1">
                <a:off x="1020" y="1616"/>
                <a:ext cx="90" cy="22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0595" name="Line 57"/>
              <p:cNvSpPr>
                <a:spLocks noChangeShapeType="1"/>
              </p:cNvSpPr>
              <p:nvPr/>
            </p:nvSpPr>
            <p:spPr bwMode="auto">
              <a:xfrm flipV="1">
                <a:off x="1112" y="1616"/>
                <a:ext cx="90" cy="22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0596" name="Line 58"/>
              <p:cNvSpPr>
                <a:spLocks noChangeShapeType="1"/>
              </p:cNvSpPr>
              <p:nvPr/>
            </p:nvSpPr>
            <p:spPr bwMode="auto">
              <a:xfrm flipH="1" flipV="1">
                <a:off x="1202" y="1616"/>
                <a:ext cx="90" cy="22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0597" name="Line 59"/>
              <p:cNvSpPr>
                <a:spLocks noChangeShapeType="1"/>
              </p:cNvSpPr>
              <p:nvPr/>
            </p:nvSpPr>
            <p:spPr bwMode="auto">
              <a:xfrm flipV="1">
                <a:off x="1293" y="1616"/>
                <a:ext cx="90" cy="22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0598" name="Line 60"/>
              <p:cNvSpPr>
                <a:spLocks noChangeShapeType="1"/>
              </p:cNvSpPr>
              <p:nvPr/>
            </p:nvSpPr>
            <p:spPr bwMode="auto">
              <a:xfrm flipH="1" flipV="1">
                <a:off x="884" y="1726"/>
                <a:ext cx="45" cy="113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0599" name="Line 61"/>
              <p:cNvSpPr>
                <a:spLocks noChangeShapeType="1"/>
              </p:cNvSpPr>
              <p:nvPr/>
            </p:nvSpPr>
            <p:spPr bwMode="auto">
              <a:xfrm flipH="1" flipV="1">
                <a:off x="1383" y="1616"/>
                <a:ext cx="46" cy="13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0600" name="Line 62"/>
              <p:cNvSpPr>
                <a:spLocks noChangeShapeType="1"/>
              </p:cNvSpPr>
              <p:nvPr/>
            </p:nvSpPr>
            <p:spPr bwMode="auto">
              <a:xfrm>
                <a:off x="1429" y="1748"/>
                <a:ext cx="22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0601" name="Line 63"/>
              <p:cNvSpPr>
                <a:spLocks noChangeShapeType="1"/>
              </p:cNvSpPr>
              <p:nvPr/>
            </p:nvSpPr>
            <p:spPr bwMode="auto">
              <a:xfrm>
                <a:off x="657" y="1726"/>
                <a:ext cx="22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20591" name="Line 64"/>
            <p:cNvSpPr>
              <a:spLocks noChangeShapeType="1"/>
            </p:cNvSpPr>
            <p:nvPr/>
          </p:nvSpPr>
          <p:spPr bwMode="auto">
            <a:xfrm flipH="1">
              <a:off x="1239" y="2044"/>
              <a:ext cx="91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92" name="Line 65"/>
            <p:cNvSpPr>
              <a:spLocks noChangeShapeType="1"/>
            </p:cNvSpPr>
            <p:nvPr/>
          </p:nvSpPr>
          <p:spPr bwMode="auto">
            <a:xfrm flipH="1">
              <a:off x="1746" y="2057"/>
              <a:ext cx="91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7" name="Group 66"/>
          <p:cNvGrpSpPr>
            <a:grpSpLocks/>
          </p:cNvGrpSpPr>
          <p:nvPr/>
        </p:nvGrpSpPr>
        <p:grpSpPr bwMode="auto">
          <a:xfrm>
            <a:off x="3995738" y="3834779"/>
            <a:ext cx="949325" cy="215900"/>
            <a:chOff x="1239" y="1979"/>
            <a:chExt cx="598" cy="136"/>
          </a:xfrm>
        </p:grpSpPr>
        <p:grpSp>
          <p:nvGrpSpPr>
            <p:cNvPr id="8" name="Group 67"/>
            <p:cNvGrpSpPr>
              <a:grpSpLocks/>
            </p:cNvGrpSpPr>
            <p:nvPr/>
          </p:nvGrpSpPr>
          <p:grpSpPr bwMode="auto">
            <a:xfrm>
              <a:off x="1310" y="1979"/>
              <a:ext cx="454" cy="136"/>
              <a:chOff x="657" y="1616"/>
              <a:chExt cx="998" cy="226"/>
            </a:xfrm>
          </p:grpSpPr>
          <p:sp>
            <p:nvSpPr>
              <p:cNvPr id="20581" name="Line 68"/>
              <p:cNvSpPr>
                <a:spLocks noChangeShapeType="1"/>
              </p:cNvSpPr>
              <p:nvPr/>
            </p:nvSpPr>
            <p:spPr bwMode="auto">
              <a:xfrm flipV="1">
                <a:off x="930" y="1616"/>
                <a:ext cx="90" cy="22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0582" name="Line 69"/>
              <p:cNvSpPr>
                <a:spLocks noChangeShapeType="1"/>
              </p:cNvSpPr>
              <p:nvPr/>
            </p:nvSpPr>
            <p:spPr bwMode="auto">
              <a:xfrm flipH="1" flipV="1">
                <a:off x="1020" y="1616"/>
                <a:ext cx="90" cy="22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0583" name="Line 70"/>
              <p:cNvSpPr>
                <a:spLocks noChangeShapeType="1"/>
              </p:cNvSpPr>
              <p:nvPr/>
            </p:nvSpPr>
            <p:spPr bwMode="auto">
              <a:xfrm flipV="1">
                <a:off x="1112" y="1616"/>
                <a:ext cx="90" cy="22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0584" name="Line 71"/>
              <p:cNvSpPr>
                <a:spLocks noChangeShapeType="1"/>
              </p:cNvSpPr>
              <p:nvPr/>
            </p:nvSpPr>
            <p:spPr bwMode="auto">
              <a:xfrm flipH="1" flipV="1">
                <a:off x="1202" y="1616"/>
                <a:ext cx="90" cy="22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0585" name="Line 72"/>
              <p:cNvSpPr>
                <a:spLocks noChangeShapeType="1"/>
              </p:cNvSpPr>
              <p:nvPr/>
            </p:nvSpPr>
            <p:spPr bwMode="auto">
              <a:xfrm flipV="1">
                <a:off x="1293" y="1616"/>
                <a:ext cx="90" cy="22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0586" name="Line 73"/>
              <p:cNvSpPr>
                <a:spLocks noChangeShapeType="1"/>
              </p:cNvSpPr>
              <p:nvPr/>
            </p:nvSpPr>
            <p:spPr bwMode="auto">
              <a:xfrm flipH="1" flipV="1">
                <a:off x="884" y="1726"/>
                <a:ext cx="45" cy="113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0587" name="Line 74"/>
              <p:cNvSpPr>
                <a:spLocks noChangeShapeType="1"/>
              </p:cNvSpPr>
              <p:nvPr/>
            </p:nvSpPr>
            <p:spPr bwMode="auto">
              <a:xfrm flipH="1" flipV="1">
                <a:off x="1383" y="1616"/>
                <a:ext cx="46" cy="13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0588" name="Line 75"/>
              <p:cNvSpPr>
                <a:spLocks noChangeShapeType="1"/>
              </p:cNvSpPr>
              <p:nvPr/>
            </p:nvSpPr>
            <p:spPr bwMode="auto">
              <a:xfrm>
                <a:off x="1429" y="1748"/>
                <a:ext cx="22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0589" name="Line 76"/>
              <p:cNvSpPr>
                <a:spLocks noChangeShapeType="1"/>
              </p:cNvSpPr>
              <p:nvPr/>
            </p:nvSpPr>
            <p:spPr bwMode="auto">
              <a:xfrm>
                <a:off x="657" y="1726"/>
                <a:ext cx="22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20579" name="Line 77"/>
            <p:cNvSpPr>
              <a:spLocks noChangeShapeType="1"/>
            </p:cNvSpPr>
            <p:nvPr/>
          </p:nvSpPr>
          <p:spPr bwMode="auto">
            <a:xfrm flipH="1">
              <a:off x="1239" y="2044"/>
              <a:ext cx="91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80" name="Line 78"/>
            <p:cNvSpPr>
              <a:spLocks noChangeShapeType="1"/>
            </p:cNvSpPr>
            <p:nvPr/>
          </p:nvSpPr>
          <p:spPr bwMode="auto">
            <a:xfrm flipH="1">
              <a:off x="1746" y="2057"/>
              <a:ext cx="91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</p:grpSp>
      <p:sp>
        <p:nvSpPr>
          <p:cNvPr id="20528" name="Text Box 79"/>
          <p:cNvSpPr txBox="1">
            <a:spLocks noChangeArrowheads="1"/>
          </p:cNvSpPr>
          <p:nvPr/>
        </p:nvSpPr>
        <p:spPr bwMode="auto">
          <a:xfrm>
            <a:off x="2555875" y="4338017"/>
            <a:ext cx="33972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1400">
                <a:latin typeface="Calibri" pitchFamily="34" charset="0"/>
              </a:rPr>
              <a:t>C</a:t>
            </a:r>
            <a:r>
              <a:rPr lang="en-US" altLang="ja-JP" sz="1400" baseline="-25000">
                <a:latin typeface="Calibri" pitchFamily="34" charset="0"/>
              </a:rPr>
              <a:t>p</a:t>
            </a:r>
          </a:p>
        </p:txBody>
      </p:sp>
      <p:sp>
        <p:nvSpPr>
          <p:cNvPr id="20529" name="Text Box 80"/>
          <p:cNvSpPr txBox="1">
            <a:spLocks noChangeArrowheads="1"/>
          </p:cNvSpPr>
          <p:nvPr/>
        </p:nvSpPr>
        <p:spPr bwMode="auto">
          <a:xfrm>
            <a:off x="3419475" y="4338017"/>
            <a:ext cx="50482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ja-JP" sz="1400">
                <a:latin typeface="Calibri" pitchFamily="34" charset="0"/>
              </a:rPr>
              <a:t>C</a:t>
            </a:r>
            <a:r>
              <a:rPr lang="en-US" altLang="ja-JP" sz="1400" baseline="-25000">
                <a:latin typeface="Calibri" pitchFamily="34" charset="0"/>
              </a:rPr>
              <a:t>s1</a:t>
            </a:r>
          </a:p>
        </p:txBody>
      </p:sp>
      <p:sp>
        <p:nvSpPr>
          <p:cNvPr id="20530" name="Text Box 81"/>
          <p:cNvSpPr txBox="1">
            <a:spLocks noChangeArrowheads="1"/>
          </p:cNvSpPr>
          <p:nvPr/>
        </p:nvSpPr>
        <p:spPr bwMode="auto">
          <a:xfrm>
            <a:off x="4572000" y="4338017"/>
            <a:ext cx="576263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ja-JP" sz="1400">
                <a:latin typeface="Calibri" pitchFamily="34" charset="0"/>
              </a:rPr>
              <a:t>C</a:t>
            </a:r>
            <a:r>
              <a:rPr lang="en-US" altLang="ja-JP" sz="1400" baseline="-25000">
                <a:latin typeface="Calibri" pitchFamily="34" charset="0"/>
              </a:rPr>
              <a:t>s2</a:t>
            </a:r>
          </a:p>
        </p:txBody>
      </p:sp>
      <p:sp>
        <p:nvSpPr>
          <p:cNvPr id="20531" name="Line 82"/>
          <p:cNvSpPr>
            <a:spLocks noChangeShapeType="1"/>
          </p:cNvSpPr>
          <p:nvPr/>
        </p:nvSpPr>
        <p:spPr bwMode="auto">
          <a:xfrm flipV="1">
            <a:off x="2339975" y="3786190"/>
            <a:ext cx="215900" cy="2873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20532" name="Line 83"/>
          <p:cNvSpPr>
            <a:spLocks noChangeShapeType="1"/>
          </p:cNvSpPr>
          <p:nvPr/>
        </p:nvSpPr>
        <p:spPr bwMode="auto">
          <a:xfrm flipV="1">
            <a:off x="4356100" y="3787154"/>
            <a:ext cx="215900" cy="2873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20533" name="Text Box 84"/>
          <p:cNvSpPr txBox="1">
            <a:spLocks noChangeArrowheads="1"/>
          </p:cNvSpPr>
          <p:nvPr/>
        </p:nvSpPr>
        <p:spPr bwMode="auto">
          <a:xfrm>
            <a:off x="2555875" y="3923679"/>
            <a:ext cx="341313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1400">
                <a:latin typeface="Calibri" pitchFamily="34" charset="0"/>
              </a:rPr>
              <a:t>R</a:t>
            </a:r>
            <a:r>
              <a:rPr lang="en-US" altLang="ja-JP" sz="1400" baseline="-25000">
                <a:latin typeface="Calibri" pitchFamily="34" charset="0"/>
              </a:rPr>
              <a:t>p</a:t>
            </a:r>
          </a:p>
        </p:txBody>
      </p:sp>
      <p:sp>
        <p:nvSpPr>
          <p:cNvPr id="20534" name="Text Box 85"/>
          <p:cNvSpPr txBox="1">
            <a:spLocks noChangeArrowheads="1"/>
          </p:cNvSpPr>
          <p:nvPr/>
        </p:nvSpPr>
        <p:spPr bwMode="auto">
          <a:xfrm>
            <a:off x="4211638" y="3474417"/>
            <a:ext cx="43338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ja-JP" sz="1400">
                <a:latin typeface="Calibri" pitchFamily="34" charset="0"/>
              </a:rPr>
              <a:t>R</a:t>
            </a:r>
            <a:r>
              <a:rPr lang="en-US" altLang="ja-JP" sz="1400" baseline="-25000">
                <a:latin typeface="Calibri" pitchFamily="34" charset="0"/>
              </a:rPr>
              <a:t>s2</a:t>
            </a:r>
          </a:p>
        </p:txBody>
      </p:sp>
      <p:sp>
        <p:nvSpPr>
          <p:cNvPr id="20535" name="Text Box 86"/>
          <p:cNvSpPr txBox="1">
            <a:spLocks noChangeArrowheads="1"/>
          </p:cNvSpPr>
          <p:nvPr/>
        </p:nvSpPr>
        <p:spPr bwMode="auto">
          <a:xfrm>
            <a:off x="971550" y="5201617"/>
            <a:ext cx="6477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ja-JP" sz="1400">
                <a:latin typeface="Calibri" pitchFamily="34" charset="0"/>
              </a:rPr>
              <a:t>C</a:t>
            </a:r>
            <a:r>
              <a:rPr lang="en-US" altLang="ja-JP" sz="1400" baseline="-25000">
                <a:latin typeface="Calibri" pitchFamily="34" charset="0"/>
              </a:rPr>
              <a:t>cal</a:t>
            </a:r>
          </a:p>
        </p:txBody>
      </p:sp>
      <p:sp>
        <p:nvSpPr>
          <p:cNvPr id="20538" name="Line 89"/>
          <p:cNvSpPr>
            <a:spLocks noChangeShapeType="1"/>
          </p:cNvSpPr>
          <p:nvPr/>
        </p:nvSpPr>
        <p:spPr bwMode="auto">
          <a:xfrm>
            <a:off x="6253163" y="3761754"/>
            <a:ext cx="0" cy="7207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20539" name="Line 90"/>
          <p:cNvSpPr>
            <a:spLocks noChangeShapeType="1"/>
          </p:cNvSpPr>
          <p:nvPr/>
        </p:nvSpPr>
        <p:spPr bwMode="auto">
          <a:xfrm>
            <a:off x="6483350" y="4050679"/>
            <a:ext cx="0" cy="431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20540" name="Text Box 91"/>
          <p:cNvSpPr txBox="1">
            <a:spLocks noChangeArrowheads="1"/>
          </p:cNvSpPr>
          <p:nvPr/>
        </p:nvSpPr>
        <p:spPr bwMode="auto">
          <a:xfrm>
            <a:off x="5748338" y="3545854"/>
            <a:ext cx="155850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1200" dirty="0" smtClean="0">
                <a:latin typeface="Calibri" pitchFamily="34" charset="0"/>
              </a:rPr>
              <a:t>Low energy </a:t>
            </a:r>
            <a:r>
              <a:rPr lang="en-US" altLang="ja-JP" sz="1200" dirty="0">
                <a:latin typeface="Calibri" pitchFamily="34" charset="0"/>
              </a:rPr>
              <a:t>Threshold</a:t>
            </a:r>
          </a:p>
        </p:txBody>
      </p:sp>
      <p:sp>
        <p:nvSpPr>
          <p:cNvPr id="20541" name="Text Box 92"/>
          <p:cNvSpPr txBox="1">
            <a:spLocks noChangeArrowheads="1"/>
          </p:cNvSpPr>
          <p:nvPr/>
        </p:nvSpPr>
        <p:spPr bwMode="auto">
          <a:xfrm>
            <a:off x="6269038" y="3745879"/>
            <a:ext cx="1586332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1200" dirty="0" smtClean="0">
                <a:latin typeface="Calibri" pitchFamily="34" charset="0"/>
              </a:rPr>
              <a:t>High energy </a:t>
            </a:r>
            <a:r>
              <a:rPr lang="en-US" altLang="ja-JP" sz="1200" dirty="0">
                <a:latin typeface="Calibri" pitchFamily="34" charset="0"/>
              </a:rPr>
              <a:t>Threshold</a:t>
            </a:r>
          </a:p>
        </p:txBody>
      </p:sp>
      <p:sp>
        <p:nvSpPr>
          <p:cNvPr id="20542" name="Line 93"/>
          <p:cNvSpPr>
            <a:spLocks noChangeShapeType="1"/>
          </p:cNvSpPr>
          <p:nvPr/>
        </p:nvSpPr>
        <p:spPr bwMode="auto">
          <a:xfrm flipH="1">
            <a:off x="6732588" y="4266579"/>
            <a:ext cx="0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20543" name="Text Box 94"/>
          <p:cNvSpPr txBox="1">
            <a:spLocks noChangeArrowheads="1"/>
          </p:cNvSpPr>
          <p:nvPr/>
        </p:nvSpPr>
        <p:spPr bwMode="auto">
          <a:xfrm>
            <a:off x="6516688" y="3968129"/>
            <a:ext cx="72808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1200" dirty="0" smtClean="0">
                <a:latin typeface="Calibri" pitchFamily="34" charset="0"/>
              </a:rPr>
              <a:t>6bit trim</a:t>
            </a:r>
            <a:endParaRPr lang="en-US" altLang="ja-JP" sz="1200" dirty="0">
              <a:latin typeface="Calibri" pitchFamily="34" charset="0"/>
            </a:endParaRPr>
          </a:p>
        </p:txBody>
      </p:sp>
      <p:sp>
        <p:nvSpPr>
          <p:cNvPr id="20544" name="Text Box 95"/>
          <p:cNvSpPr txBox="1">
            <a:spLocks noChangeArrowheads="1"/>
          </p:cNvSpPr>
          <p:nvPr/>
        </p:nvSpPr>
        <p:spPr bwMode="auto">
          <a:xfrm>
            <a:off x="720725" y="3402979"/>
            <a:ext cx="47148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1400" dirty="0" err="1">
                <a:latin typeface="Calibri" pitchFamily="34" charset="0"/>
              </a:rPr>
              <a:t>V</a:t>
            </a:r>
            <a:r>
              <a:rPr lang="en-US" altLang="ja-JP" sz="1400" baseline="-25000" dirty="0" err="1">
                <a:latin typeface="Calibri" pitchFamily="34" charset="0"/>
              </a:rPr>
              <a:t>bias</a:t>
            </a:r>
            <a:endParaRPr lang="en-US" altLang="ja-JP" sz="1400" baseline="-25000" dirty="0">
              <a:latin typeface="Calibri" pitchFamily="34" charset="0"/>
            </a:endParaRPr>
          </a:p>
        </p:txBody>
      </p:sp>
      <p:sp>
        <p:nvSpPr>
          <p:cNvPr id="20545" name="Line 97"/>
          <p:cNvSpPr>
            <a:spLocks noChangeShapeType="1"/>
          </p:cNvSpPr>
          <p:nvPr/>
        </p:nvSpPr>
        <p:spPr bwMode="auto">
          <a:xfrm>
            <a:off x="5572125" y="5374084"/>
            <a:ext cx="7938" cy="15113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20546" name="Line 98"/>
          <p:cNvSpPr>
            <a:spLocks noChangeShapeType="1"/>
          </p:cNvSpPr>
          <p:nvPr/>
        </p:nvSpPr>
        <p:spPr bwMode="auto">
          <a:xfrm flipH="1" flipV="1">
            <a:off x="4932363" y="6514479"/>
            <a:ext cx="6477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arrow" w="med" len="med"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20547" name="Text Box 99"/>
          <p:cNvSpPr txBox="1">
            <a:spLocks noChangeArrowheads="1"/>
          </p:cNvSpPr>
          <p:nvPr/>
        </p:nvSpPr>
        <p:spPr bwMode="auto">
          <a:xfrm>
            <a:off x="3809999" y="6298579"/>
            <a:ext cx="906017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2000" dirty="0" smtClean="0">
                <a:latin typeface="Calibri" pitchFamily="34" charset="0"/>
              </a:rPr>
              <a:t>Analog</a:t>
            </a:r>
            <a:endParaRPr lang="ja-JP" altLang="en-US" sz="2000" dirty="0">
              <a:latin typeface="Calibri" pitchFamily="34" charset="0"/>
            </a:endParaRPr>
          </a:p>
        </p:txBody>
      </p:sp>
      <p:sp>
        <p:nvSpPr>
          <p:cNvPr id="20548" name="Text Box 29"/>
          <p:cNvSpPr txBox="1">
            <a:spLocks noChangeArrowheads="1"/>
          </p:cNvSpPr>
          <p:nvPr/>
        </p:nvSpPr>
        <p:spPr bwMode="auto">
          <a:xfrm>
            <a:off x="5653088" y="5434979"/>
            <a:ext cx="21653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dirty="0">
                <a:latin typeface="Calibri" pitchFamily="34" charset="0"/>
              </a:rPr>
              <a:t>Window comparator </a:t>
            </a:r>
            <a:br>
              <a:rPr lang="en-US" altLang="ja-JP" dirty="0">
                <a:latin typeface="Calibri" pitchFamily="34" charset="0"/>
              </a:rPr>
            </a:br>
            <a:r>
              <a:rPr lang="en-US" altLang="ja-JP" dirty="0">
                <a:latin typeface="Calibri" pitchFamily="34" charset="0"/>
              </a:rPr>
              <a:t>w/ </a:t>
            </a:r>
            <a:r>
              <a:rPr lang="en-US" altLang="ja-JP" dirty="0" smtClean="0">
                <a:latin typeface="Calibri" pitchFamily="34" charset="0"/>
              </a:rPr>
              <a:t>6bit trim</a:t>
            </a:r>
            <a:endParaRPr lang="en-US" altLang="ja-JP" dirty="0">
              <a:latin typeface="Calibri" pitchFamily="34" charset="0"/>
            </a:endParaRPr>
          </a:p>
        </p:txBody>
      </p:sp>
      <p:sp>
        <p:nvSpPr>
          <p:cNvPr id="20549" name="Text Box 29"/>
          <p:cNvSpPr txBox="1">
            <a:spLocks noChangeArrowheads="1"/>
          </p:cNvSpPr>
          <p:nvPr/>
        </p:nvSpPr>
        <p:spPr bwMode="auto">
          <a:xfrm>
            <a:off x="7813675" y="5434979"/>
            <a:ext cx="93821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dirty="0">
                <a:latin typeface="Calibri" pitchFamily="34" charset="0"/>
              </a:rPr>
              <a:t>Counter</a:t>
            </a:r>
          </a:p>
        </p:txBody>
      </p:sp>
      <p:sp>
        <p:nvSpPr>
          <p:cNvPr id="20550" name="Text Box 99"/>
          <p:cNvSpPr txBox="1">
            <a:spLocks noChangeArrowheads="1"/>
          </p:cNvSpPr>
          <p:nvPr/>
        </p:nvSpPr>
        <p:spPr bwMode="auto">
          <a:xfrm>
            <a:off x="6300788" y="6298579"/>
            <a:ext cx="84677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2000" dirty="0" smtClean="0">
                <a:latin typeface="Calibri" pitchFamily="34" charset="0"/>
              </a:rPr>
              <a:t>Digital</a:t>
            </a:r>
            <a:endParaRPr lang="ja-JP" altLang="en-US" sz="2000" dirty="0">
              <a:latin typeface="Calibri" pitchFamily="34" charset="0"/>
            </a:endParaRPr>
          </a:p>
        </p:txBody>
      </p:sp>
      <p:sp>
        <p:nvSpPr>
          <p:cNvPr id="20551" name="Line 98"/>
          <p:cNvSpPr>
            <a:spLocks noChangeShapeType="1"/>
          </p:cNvSpPr>
          <p:nvPr/>
        </p:nvSpPr>
        <p:spPr bwMode="auto">
          <a:xfrm flipV="1">
            <a:off x="5580063" y="6514479"/>
            <a:ext cx="6477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arrow" w="med" len="med"/>
          </a:ln>
        </p:spPr>
        <p:txBody>
          <a:bodyPr/>
          <a:lstStyle/>
          <a:p>
            <a:endParaRPr lang="ja-JP" altLang="en-US"/>
          </a:p>
        </p:txBody>
      </p:sp>
      <p:grpSp>
        <p:nvGrpSpPr>
          <p:cNvPr id="9" name="Group 53"/>
          <p:cNvGrpSpPr>
            <a:grpSpLocks/>
          </p:cNvGrpSpPr>
          <p:nvPr/>
        </p:nvGrpSpPr>
        <p:grpSpPr bwMode="auto">
          <a:xfrm>
            <a:off x="1973263" y="3028329"/>
            <a:ext cx="949325" cy="215900"/>
            <a:chOff x="1239" y="1979"/>
            <a:chExt cx="598" cy="136"/>
          </a:xfrm>
        </p:grpSpPr>
        <p:grpSp>
          <p:nvGrpSpPr>
            <p:cNvPr id="10" name="Group 54"/>
            <p:cNvGrpSpPr>
              <a:grpSpLocks/>
            </p:cNvGrpSpPr>
            <p:nvPr/>
          </p:nvGrpSpPr>
          <p:grpSpPr bwMode="auto">
            <a:xfrm>
              <a:off x="1310" y="1979"/>
              <a:ext cx="454" cy="136"/>
              <a:chOff x="657" y="1616"/>
              <a:chExt cx="998" cy="226"/>
            </a:xfrm>
          </p:grpSpPr>
          <p:sp>
            <p:nvSpPr>
              <p:cNvPr id="20569" name="Line 55"/>
              <p:cNvSpPr>
                <a:spLocks noChangeShapeType="1"/>
              </p:cNvSpPr>
              <p:nvPr/>
            </p:nvSpPr>
            <p:spPr bwMode="auto">
              <a:xfrm flipV="1">
                <a:off x="930" y="1616"/>
                <a:ext cx="90" cy="22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0570" name="Line 56"/>
              <p:cNvSpPr>
                <a:spLocks noChangeShapeType="1"/>
              </p:cNvSpPr>
              <p:nvPr/>
            </p:nvSpPr>
            <p:spPr bwMode="auto">
              <a:xfrm flipH="1" flipV="1">
                <a:off x="1020" y="1616"/>
                <a:ext cx="90" cy="22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0571" name="Line 57"/>
              <p:cNvSpPr>
                <a:spLocks noChangeShapeType="1"/>
              </p:cNvSpPr>
              <p:nvPr/>
            </p:nvSpPr>
            <p:spPr bwMode="auto">
              <a:xfrm flipV="1">
                <a:off x="1112" y="1616"/>
                <a:ext cx="90" cy="22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0572" name="Line 58"/>
              <p:cNvSpPr>
                <a:spLocks noChangeShapeType="1"/>
              </p:cNvSpPr>
              <p:nvPr/>
            </p:nvSpPr>
            <p:spPr bwMode="auto">
              <a:xfrm flipH="1" flipV="1">
                <a:off x="1202" y="1616"/>
                <a:ext cx="90" cy="22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0573" name="Line 59"/>
              <p:cNvSpPr>
                <a:spLocks noChangeShapeType="1"/>
              </p:cNvSpPr>
              <p:nvPr/>
            </p:nvSpPr>
            <p:spPr bwMode="auto">
              <a:xfrm flipV="1">
                <a:off x="1293" y="1616"/>
                <a:ext cx="90" cy="22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0574" name="Line 60"/>
              <p:cNvSpPr>
                <a:spLocks noChangeShapeType="1"/>
              </p:cNvSpPr>
              <p:nvPr/>
            </p:nvSpPr>
            <p:spPr bwMode="auto">
              <a:xfrm flipH="1" flipV="1">
                <a:off x="884" y="1726"/>
                <a:ext cx="45" cy="113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0575" name="Line 61"/>
              <p:cNvSpPr>
                <a:spLocks noChangeShapeType="1"/>
              </p:cNvSpPr>
              <p:nvPr/>
            </p:nvSpPr>
            <p:spPr bwMode="auto">
              <a:xfrm flipH="1" flipV="1">
                <a:off x="1383" y="1616"/>
                <a:ext cx="46" cy="13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0576" name="Line 62"/>
              <p:cNvSpPr>
                <a:spLocks noChangeShapeType="1"/>
              </p:cNvSpPr>
              <p:nvPr/>
            </p:nvSpPr>
            <p:spPr bwMode="auto">
              <a:xfrm>
                <a:off x="1429" y="1748"/>
                <a:ext cx="22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0577" name="Line 63"/>
              <p:cNvSpPr>
                <a:spLocks noChangeShapeType="1"/>
              </p:cNvSpPr>
              <p:nvPr/>
            </p:nvSpPr>
            <p:spPr bwMode="auto">
              <a:xfrm>
                <a:off x="657" y="1726"/>
                <a:ext cx="22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20567" name="Line 64"/>
            <p:cNvSpPr>
              <a:spLocks noChangeShapeType="1"/>
            </p:cNvSpPr>
            <p:nvPr/>
          </p:nvSpPr>
          <p:spPr bwMode="auto">
            <a:xfrm flipH="1">
              <a:off x="1239" y="2044"/>
              <a:ext cx="91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68" name="Line 65"/>
            <p:cNvSpPr>
              <a:spLocks noChangeShapeType="1"/>
            </p:cNvSpPr>
            <p:nvPr/>
          </p:nvSpPr>
          <p:spPr bwMode="auto">
            <a:xfrm flipH="1">
              <a:off x="1746" y="2057"/>
              <a:ext cx="91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</p:grpSp>
      <p:sp>
        <p:nvSpPr>
          <p:cNvPr id="20553" name="Line 82"/>
          <p:cNvSpPr>
            <a:spLocks noChangeShapeType="1"/>
          </p:cNvSpPr>
          <p:nvPr/>
        </p:nvSpPr>
        <p:spPr bwMode="auto">
          <a:xfrm flipV="1">
            <a:off x="2346325" y="2987054"/>
            <a:ext cx="215900" cy="2873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20554" name="Text Box 84"/>
          <p:cNvSpPr txBox="1">
            <a:spLocks noChangeArrowheads="1"/>
          </p:cNvSpPr>
          <p:nvPr/>
        </p:nvSpPr>
        <p:spPr bwMode="auto">
          <a:xfrm>
            <a:off x="2201863" y="2692152"/>
            <a:ext cx="398462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1400" dirty="0">
                <a:latin typeface="Calibri" pitchFamily="34" charset="0"/>
              </a:rPr>
              <a:t>R</a:t>
            </a:r>
            <a:r>
              <a:rPr lang="en-US" altLang="ja-JP" sz="1400" baseline="-25000" dirty="0">
                <a:latin typeface="Calibri" pitchFamily="34" charset="0"/>
              </a:rPr>
              <a:t>p2</a:t>
            </a:r>
          </a:p>
        </p:txBody>
      </p:sp>
      <p:sp>
        <p:nvSpPr>
          <p:cNvPr id="20555" name="Line 43"/>
          <p:cNvSpPr>
            <a:spLocks noChangeShapeType="1"/>
          </p:cNvSpPr>
          <p:nvPr/>
        </p:nvSpPr>
        <p:spPr bwMode="auto">
          <a:xfrm flipV="1">
            <a:off x="1979613" y="3131517"/>
            <a:ext cx="0" cy="431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grpSp>
        <p:nvGrpSpPr>
          <p:cNvPr id="11" name="Group 33"/>
          <p:cNvGrpSpPr>
            <a:grpSpLocks/>
          </p:cNvGrpSpPr>
          <p:nvPr/>
        </p:nvGrpSpPr>
        <p:grpSpPr bwMode="auto">
          <a:xfrm rot="5400000">
            <a:off x="2275682" y="3406948"/>
            <a:ext cx="325437" cy="193675"/>
            <a:chOff x="612" y="3112"/>
            <a:chExt cx="227" cy="137"/>
          </a:xfrm>
        </p:grpSpPr>
        <p:sp>
          <p:nvSpPr>
            <p:cNvPr id="20564" name="Line 34"/>
            <p:cNvSpPr>
              <a:spLocks noChangeShapeType="1"/>
            </p:cNvSpPr>
            <p:nvPr/>
          </p:nvSpPr>
          <p:spPr bwMode="auto">
            <a:xfrm>
              <a:off x="612" y="3112"/>
              <a:ext cx="227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65" name="Line 35"/>
            <p:cNvSpPr>
              <a:spLocks noChangeShapeType="1"/>
            </p:cNvSpPr>
            <p:nvPr/>
          </p:nvSpPr>
          <p:spPr bwMode="auto">
            <a:xfrm>
              <a:off x="612" y="3249"/>
              <a:ext cx="227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</p:grpSp>
      <p:sp>
        <p:nvSpPr>
          <p:cNvPr id="20557" name="Line 36"/>
          <p:cNvSpPr>
            <a:spLocks noChangeShapeType="1"/>
          </p:cNvSpPr>
          <p:nvPr/>
        </p:nvSpPr>
        <p:spPr bwMode="auto">
          <a:xfrm>
            <a:off x="1979613" y="3490292"/>
            <a:ext cx="3603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20558" name="Line 37"/>
          <p:cNvSpPr>
            <a:spLocks noChangeShapeType="1"/>
          </p:cNvSpPr>
          <p:nvPr/>
        </p:nvSpPr>
        <p:spPr bwMode="auto">
          <a:xfrm>
            <a:off x="2533650" y="3502992"/>
            <a:ext cx="38258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20559" name="Text Box 79"/>
          <p:cNvSpPr txBox="1">
            <a:spLocks noChangeArrowheads="1"/>
          </p:cNvSpPr>
          <p:nvPr/>
        </p:nvSpPr>
        <p:spPr bwMode="auto">
          <a:xfrm>
            <a:off x="2501900" y="3429967"/>
            <a:ext cx="39687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1400">
                <a:latin typeface="Calibri" pitchFamily="34" charset="0"/>
              </a:rPr>
              <a:t>C</a:t>
            </a:r>
            <a:r>
              <a:rPr lang="en-US" altLang="ja-JP" sz="1400" baseline="-25000">
                <a:latin typeface="Calibri" pitchFamily="34" charset="0"/>
              </a:rPr>
              <a:t>p2</a:t>
            </a:r>
          </a:p>
        </p:txBody>
      </p:sp>
      <p:sp>
        <p:nvSpPr>
          <p:cNvPr id="20560" name="Line 127"/>
          <p:cNvSpPr>
            <a:spLocks noChangeShapeType="1"/>
          </p:cNvSpPr>
          <p:nvPr/>
        </p:nvSpPr>
        <p:spPr bwMode="auto">
          <a:xfrm flipH="1" flipV="1">
            <a:off x="1835150" y="3563317"/>
            <a:ext cx="144463" cy="1444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20561" name="Text Box 129"/>
          <p:cNvSpPr txBox="1">
            <a:spLocks noChangeArrowheads="1"/>
          </p:cNvSpPr>
          <p:nvPr/>
        </p:nvSpPr>
        <p:spPr bwMode="auto">
          <a:xfrm rot="-5400000">
            <a:off x="1319212" y="3490292"/>
            <a:ext cx="7350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1200"/>
              <a:t>SW(LG)</a:t>
            </a:r>
          </a:p>
        </p:txBody>
      </p:sp>
      <p:sp>
        <p:nvSpPr>
          <p:cNvPr id="20562" name="Line 93"/>
          <p:cNvSpPr>
            <a:spLocks noChangeShapeType="1"/>
          </p:cNvSpPr>
          <p:nvPr/>
        </p:nvSpPr>
        <p:spPr bwMode="auto">
          <a:xfrm flipH="1">
            <a:off x="6948488" y="4355479"/>
            <a:ext cx="0" cy="1428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20563" name="Text Box 94"/>
          <p:cNvSpPr txBox="1">
            <a:spLocks noChangeArrowheads="1"/>
          </p:cNvSpPr>
          <p:nvPr/>
        </p:nvSpPr>
        <p:spPr bwMode="auto">
          <a:xfrm>
            <a:off x="6745288" y="4145929"/>
            <a:ext cx="709612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1200">
                <a:latin typeface="Calibri" pitchFamily="34" charset="0"/>
              </a:rPr>
              <a:t>Pos/Neg</a:t>
            </a:r>
          </a:p>
        </p:txBody>
      </p:sp>
      <p:sp>
        <p:nvSpPr>
          <p:cNvPr id="131" name="コンテンツ プレースホルダ 10"/>
          <p:cNvSpPr txBox="1">
            <a:spLocks/>
          </p:cNvSpPr>
          <p:nvPr/>
        </p:nvSpPr>
        <p:spPr>
          <a:xfrm>
            <a:off x="0" y="2464296"/>
            <a:ext cx="3419872" cy="460648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1" lang="en-US" altLang="ja-JP" b="0" i="0" u="sng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Block</a:t>
            </a:r>
            <a:r>
              <a:rPr kumimoji="1" lang="en-US" altLang="ja-JP" b="0" i="0" u="sng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 diagram of readout </a:t>
            </a:r>
            <a:r>
              <a:rPr kumimoji="1" lang="en-US" altLang="ja-JP" b="0" i="0" u="sng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for 1 pixel</a:t>
            </a:r>
            <a:endParaRPr kumimoji="1" lang="ja-JP" altLang="en-US" b="0" i="0" u="sng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6" name="Text Box 28"/>
          <p:cNvSpPr txBox="1">
            <a:spLocks noChangeArrowheads="1"/>
          </p:cNvSpPr>
          <p:nvPr/>
        </p:nvSpPr>
        <p:spPr bwMode="auto">
          <a:xfrm>
            <a:off x="214282" y="6286520"/>
            <a:ext cx="166039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dirty="0" smtClean="0">
                <a:latin typeface="Calibri" pitchFamily="34" charset="0"/>
              </a:rPr>
              <a:t>Test Pulse Input</a:t>
            </a:r>
            <a:endParaRPr lang="en-US" altLang="ja-JP" dirty="0">
              <a:latin typeface="Calibri" pitchFamily="34" charset="0"/>
            </a:endParaRPr>
          </a:p>
        </p:txBody>
      </p:sp>
      <p:sp>
        <p:nvSpPr>
          <p:cNvPr id="127" name="日付プレースホルダ 3"/>
          <p:cNvSpPr>
            <a:spLocks noGrp="1"/>
          </p:cNvSpPr>
          <p:nvPr>
            <p:ph type="dt" sz="half" idx="10"/>
          </p:nvPr>
        </p:nvSpPr>
        <p:spPr>
          <a:xfrm>
            <a:off x="6643702" y="6492875"/>
            <a:ext cx="2500298" cy="365125"/>
          </a:xfrm>
        </p:spPr>
        <p:txBody>
          <a:bodyPr/>
          <a:lstStyle/>
          <a:p>
            <a:pPr algn="r"/>
            <a:r>
              <a:rPr lang="en-US" altLang="ja-JP" dirty="0" smtClean="0"/>
              <a:t>Sep 7, 2010,  PIXEL2010 T. Hirono</a:t>
            </a:r>
            <a:endParaRPr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5" name="Picture 25" descr="10-100LG-"/>
          <p:cNvPicPr>
            <a:picLocks noChangeAspect="1" noChangeArrowheads="1"/>
          </p:cNvPicPr>
          <p:nvPr/>
        </p:nvPicPr>
        <p:blipFill>
          <a:blip r:embed="rId3" cstate="print"/>
          <a:srcRect r="6697"/>
          <a:stretch>
            <a:fillRect/>
          </a:stretch>
        </p:blipFill>
        <p:spPr bwMode="auto">
          <a:xfrm>
            <a:off x="395536" y="3714752"/>
            <a:ext cx="4962282" cy="21290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6" name="Picture 20" descr="10-100LG"/>
          <p:cNvPicPr>
            <a:picLocks noChangeAspect="1" noChangeArrowheads="1"/>
          </p:cNvPicPr>
          <p:nvPr/>
        </p:nvPicPr>
        <p:blipFill>
          <a:blip r:embed="rId4" cstate="print"/>
          <a:srcRect r="6854"/>
          <a:stretch>
            <a:fillRect/>
          </a:stretch>
        </p:blipFill>
        <p:spPr bwMode="auto">
          <a:xfrm>
            <a:off x="396114" y="1806575"/>
            <a:ext cx="4961771" cy="21122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7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rmAutofit/>
          </a:bodyPr>
          <a:lstStyle/>
          <a:p>
            <a:r>
              <a:rPr lang="en-US" altLang="ja-JP" dirty="0" smtClean="0"/>
              <a:t>Design of ASIC </a:t>
            </a:r>
          </a:p>
        </p:txBody>
      </p:sp>
      <p:sp>
        <p:nvSpPr>
          <p:cNvPr id="2355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42844" y="1142984"/>
            <a:ext cx="7696200" cy="4751387"/>
          </a:xfrm>
        </p:spPr>
        <p:txBody>
          <a:bodyPr/>
          <a:lstStyle/>
          <a:p>
            <a:pPr eaLnBrk="1" hangingPunct="1"/>
            <a:r>
              <a:rPr lang="en-US" altLang="ja-JP" dirty="0" smtClean="0"/>
              <a:t>Result of Simulation of Analog Amp.</a:t>
            </a:r>
          </a:p>
          <a:p>
            <a:pPr eaLnBrk="1" hangingPunct="1"/>
            <a:endParaRPr lang="en-US" altLang="ja-JP" dirty="0" smtClean="0"/>
          </a:p>
          <a:p>
            <a:pPr eaLnBrk="1" hangingPunct="1"/>
            <a:endParaRPr lang="en-US" altLang="ja-JP" dirty="0" smtClean="0"/>
          </a:p>
          <a:p>
            <a:pPr eaLnBrk="1" hangingPunct="1"/>
            <a:endParaRPr lang="en-US" altLang="ja-JP" dirty="0" smtClean="0"/>
          </a:p>
          <a:p>
            <a:pPr eaLnBrk="1" hangingPunct="1"/>
            <a:endParaRPr lang="en-US" altLang="ja-JP" dirty="0" smtClean="0"/>
          </a:p>
        </p:txBody>
      </p:sp>
      <p:sp>
        <p:nvSpPr>
          <p:cNvPr id="23559" name="Text Box 6"/>
          <p:cNvSpPr txBox="1">
            <a:spLocks noChangeArrowheads="1"/>
          </p:cNvSpPr>
          <p:nvPr/>
        </p:nvSpPr>
        <p:spPr bwMode="auto">
          <a:xfrm>
            <a:off x="5286380" y="2643182"/>
            <a:ext cx="236064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2400" dirty="0"/>
              <a:t>+</a:t>
            </a:r>
            <a:r>
              <a:rPr lang="en-US" altLang="ja-JP" sz="2400" dirty="0" smtClean="0"/>
              <a:t>charge, low gain</a:t>
            </a:r>
            <a:endParaRPr lang="en-US" altLang="ja-JP" sz="2400" dirty="0"/>
          </a:p>
        </p:txBody>
      </p:sp>
      <p:sp>
        <p:nvSpPr>
          <p:cNvPr id="23560" name="Text Box 7"/>
          <p:cNvSpPr txBox="1">
            <a:spLocks noChangeArrowheads="1"/>
          </p:cNvSpPr>
          <p:nvPr/>
        </p:nvSpPr>
        <p:spPr bwMode="auto">
          <a:xfrm>
            <a:off x="5357818" y="4366625"/>
            <a:ext cx="230133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2400" dirty="0"/>
              <a:t>-</a:t>
            </a:r>
            <a:r>
              <a:rPr lang="en-US" altLang="ja-JP" sz="2400" dirty="0" smtClean="0"/>
              <a:t>charge, low gain</a:t>
            </a:r>
            <a:endParaRPr lang="en-US" altLang="ja-JP" sz="2400" dirty="0"/>
          </a:p>
        </p:txBody>
      </p:sp>
      <p:sp>
        <p:nvSpPr>
          <p:cNvPr id="23561" name="Text Box 8"/>
          <p:cNvSpPr txBox="1">
            <a:spLocks noChangeArrowheads="1"/>
          </p:cNvSpPr>
          <p:nvPr/>
        </p:nvSpPr>
        <p:spPr bwMode="auto">
          <a:xfrm>
            <a:off x="1857356" y="4652377"/>
            <a:ext cx="54561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ja-JP" sz="1400" dirty="0">
                <a:solidFill>
                  <a:schemeClr val="bg1"/>
                </a:solidFill>
              </a:rPr>
              <a:t>10</a:t>
            </a:r>
          </a:p>
        </p:txBody>
      </p:sp>
      <p:sp>
        <p:nvSpPr>
          <p:cNvPr id="23562" name="Text Box 9"/>
          <p:cNvSpPr txBox="1">
            <a:spLocks noChangeArrowheads="1"/>
          </p:cNvSpPr>
          <p:nvPr/>
        </p:nvSpPr>
        <p:spPr bwMode="auto">
          <a:xfrm>
            <a:off x="2143108" y="4773228"/>
            <a:ext cx="54561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ja-JP" sz="1400" dirty="0">
                <a:solidFill>
                  <a:schemeClr val="bg1"/>
                </a:solidFill>
              </a:rPr>
              <a:t>20</a:t>
            </a:r>
          </a:p>
        </p:txBody>
      </p:sp>
      <p:sp>
        <p:nvSpPr>
          <p:cNvPr id="23563" name="Text Box 10"/>
          <p:cNvSpPr txBox="1">
            <a:spLocks noChangeArrowheads="1"/>
          </p:cNvSpPr>
          <p:nvPr/>
        </p:nvSpPr>
        <p:spPr bwMode="auto">
          <a:xfrm>
            <a:off x="2387581" y="4873040"/>
            <a:ext cx="54561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ja-JP" sz="1400">
                <a:solidFill>
                  <a:schemeClr val="bg1"/>
                </a:solidFill>
              </a:rPr>
              <a:t>30</a:t>
            </a:r>
          </a:p>
        </p:txBody>
      </p:sp>
      <p:sp>
        <p:nvSpPr>
          <p:cNvPr id="23564" name="Text Box 11"/>
          <p:cNvSpPr txBox="1">
            <a:spLocks noChangeArrowheads="1"/>
          </p:cNvSpPr>
          <p:nvPr/>
        </p:nvSpPr>
        <p:spPr bwMode="auto">
          <a:xfrm>
            <a:off x="2643174" y="4938332"/>
            <a:ext cx="54561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ja-JP" sz="1400" dirty="0">
                <a:solidFill>
                  <a:schemeClr val="bg1"/>
                </a:solidFill>
              </a:rPr>
              <a:t>40</a:t>
            </a:r>
          </a:p>
        </p:txBody>
      </p:sp>
      <p:sp>
        <p:nvSpPr>
          <p:cNvPr id="23565" name="Text Box 12"/>
          <p:cNvSpPr txBox="1">
            <a:spLocks noChangeArrowheads="1"/>
          </p:cNvSpPr>
          <p:nvPr/>
        </p:nvSpPr>
        <p:spPr bwMode="auto">
          <a:xfrm>
            <a:off x="2857488" y="5009567"/>
            <a:ext cx="54561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ja-JP" sz="1400">
                <a:solidFill>
                  <a:schemeClr val="bg1"/>
                </a:solidFill>
              </a:rPr>
              <a:t>50</a:t>
            </a:r>
          </a:p>
        </p:txBody>
      </p:sp>
      <p:sp>
        <p:nvSpPr>
          <p:cNvPr id="23566" name="Text Box 13"/>
          <p:cNvSpPr txBox="1">
            <a:spLocks noChangeArrowheads="1"/>
          </p:cNvSpPr>
          <p:nvPr/>
        </p:nvSpPr>
        <p:spPr bwMode="auto">
          <a:xfrm>
            <a:off x="3143240" y="5081005"/>
            <a:ext cx="54561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ja-JP" sz="1400" dirty="0">
                <a:solidFill>
                  <a:schemeClr val="bg1"/>
                </a:solidFill>
              </a:rPr>
              <a:t>60</a:t>
            </a:r>
          </a:p>
        </p:txBody>
      </p:sp>
      <p:sp>
        <p:nvSpPr>
          <p:cNvPr id="23567" name="Text Box 14"/>
          <p:cNvSpPr txBox="1">
            <a:spLocks noChangeArrowheads="1"/>
          </p:cNvSpPr>
          <p:nvPr/>
        </p:nvSpPr>
        <p:spPr bwMode="auto">
          <a:xfrm>
            <a:off x="1928794" y="2551399"/>
            <a:ext cx="54561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ja-JP" sz="1400">
                <a:solidFill>
                  <a:schemeClr val="bg1"/>
                </a:solidFill>
              </a:rPr>
              <a:t>10</a:t>
            </a:r>
          </a:p>
        </p:txBody>
      </p:sp>
      <p:sp>
        <p:nvSpPr>
          <p:cNvPr id="23568" name="Text Box 15"/>
          <p:cNvSpPr txBox="1">
            <a:spLocks noChangeArrowheads="1"/>
          </p:cNvSpPr>
          <p:nvPr/>
        </p:nvSpPr>
        <p:spPr bwMode="auto">
          <a:xfrm>
            <a:off x="2214546" y="2478281"/>
            <a:ext cx="54561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ja-JP" sz="1400" dirty="0">
                <a:solidFill>
                  <a:schemeClr val="bg1"/>
                </a:solidFill>
              </a:rPr>
              <a:t>20</a:t>
            </a:r>
          </a:p>
        </p:txBody>
      </p:sp>
      <p:sp>
        <p:nvSpPr>
          <p:cNvPr id="23569" name="Text Box 16"/>
          <p:cNvSpPr txBox="1">
            <a:spLocks noChangeArrowheads="1"/>
          </p:cNvSpPr>
          <p:nvPr/>
        </p:nvSpPr>
        <p:spPr bwMode="auto">
          <a:xfrm>
            <a:off x="2454749" y="2406843"/>
            <a:ext cx="54561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ja-JP" sz="1400" dirty="0">
                <a:solidFill>
                  <a:schemeClr val="bg1"/>
                </a:solidFill>
              </a:rPr>
              <a:t>30</a:t>
            </a:r>
          </a:p>
        </p:txBody>
      </p:sp>
      <p:sp>
        <p:nvSpPr>
          <p:cNvPr id="23570" name="Text Box 17"/>
          <p:cNvSpPr txBox="1">
            <a:spLocks noChangeArrowheads="1"/>
          </p:cNvSpPr>
          <p:nvPr/>
        </p:nvSpPr>
        <p:spPr bwMode="auto">
          <a:xfrm>
            <a:off x="2714612" y="2335405"/>
            <a:ext cx="54561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ja-JP" sz="1400" dirty="0">
                <a:solidFill>
                  <a:schemeClr val="bg1"/>
                </a:solidFill>
              </a:rPr>
              <a:t>40</a:t>
            </a:r>
          </a:p>
        </p:txBody>
      </p:sp>
      <p:sp>
        <p:nvSpPr>
          <p:cNvPr id="23571" name="Text Box 18"/>
          <p:cNvSpPr txBox="1">
            <a:spLocks noChangeArrowheads="1"/>
          </p:cNvSpPr>
          <p:nvPr/>
        </p:nvSpPr>
        <p:spPr bwMode="auto">
          <a:xfrm>
            <a:off x="2928926" y="2263967"/>
            <a:ext cx="54561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ja-JP" sz="1400" dirty="0">
                <a:solidFill>
                  <a:schemeClr val="bg1"/>
                </a:solidFill>
              </a:rPr>
              <a:t>50</a:t>
            </a:r>
          </a:p>
        </p:txBody>
      </p:sp>
      <p:sp>
        <p:nvSpPr>
          <p:cNvPr id="23572" name="Text Box 19"/>
          <p:cNvSpPr txBox="1">
            <a:spLocks noChangeArrowheads="1"/>
          </p:cNvSpPr>
          <p:nvPr/>
        </p:nvSpPr>
        <p:spPr bwMode="auto">
          <a:xfrm>
            <a:off x="3175823" y="2192529"/>
            <a:ext cx="54561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ja-JP" sz="1400">
                <a:solidFill>
                  <a:schemeClr val="bg1"/>
                </a:solidFill>
              </a:rPr>
              <a:t>60</a:t>
            </a:r>
          </a:p>
        </p:txBody>
      </p:sp>
      <p:sp>
        <p:nvSpPr>
          <p:cNvPr id="23573" name="Text Box 21"/>
          <p:cNvSpPr txBox="1">
            <a:spLocks noChangeArrowheads="1"/>
          </p:cNvSpPr>
          <p:nvPr/>
        </p:nvSpPr>
        <p:spPr bwMode="auto">
          <a:xfrm>
            <a:off x="3437761" y="2121092"/>
            <a:ext cx="54561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ja-JP" sz="1400">
                <a:solidFill>
                  <a:schemeClr val="bg1"/>
                </a:solidFill>
              </a:rPr>
              <a:t>70</a:t>
            </a:r>
          </a:p>
        </p:txBody>
      </p:sp>
      <p:sp>
        <p:nvSpPr>
          <p:cNvPr id="23574" name="Text Box 22"/>
          <p:cNvSpPr txBox="1">
            <a:spLocks noChangeArrowheads="1"/>
          </p:cNvSpPr>
          <p:nvPr/>
        </p:nvSpPr>
        <p:spPr bwMode="auto">
          <a:xfrm>
            <a:off x="3669195" y="2049653"/>
            <a:ext cx="54561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ja-JP" sz="1400" dirty="0">
                <a:solidFill>
                  <a:schemeClr val="bg1"/>
                </a:solidFill>
              </a:rPr>
              <a:t>80</a:t>
            </a:r>
          </a:p>
        </p:txBody>
      </p:sp>
      <p:sp>
        <p:nvSpPr>
          <p:cNvPr id="23575" name="Text Box 23"/>
          <p:cNvSpPr txBox="1">
            <a:spLocks noChangeArrowheads="1"/>
          </p:cNvSpPr>
          <p:nvPr/>
        </p:nvSpPr>
        <p:spPr bwMode="auto">
          <a:xfrm>
            <a:off x="3929058" y="1978215"/>
            <a:ext cx="54561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ja-JP" sz="1400">
                <a:solidFill>
                  <a:schemeClr val="bg1"/>
                </a:solidFill>
              </a:rPr>
              <a:t>90</a:t>
            </a:r>
          </a:p>
        </p:txBody>
      </p:sp>
      <p:sp>
        <p:nvSpPr>
          <p:cNvPr id="23576" name="Text Box 24"/>
          <p:cNvSpPr txBox="1">
            <a:spLocks noChangeArrowheads="1"/>
          </p:cNvSpPr>
          <p:nvPr/>
        </p:nvSpPr>
        <p:spPr bwMode="auto">
          <a:xfrm>
            <a:off x="4170359" y="1906778"/>
            <a:ext cx="686566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ja-JP" sz="1400">
                <a:solidFill>
                  <a:schemeClr val="bg1"/>
                </a:solidFill>
              </a:rPr>
              <a:t>100</a:t>
            </a:r>
          </a:p>
        </p:txBody>
      </p:sp>
      <p:sp>
        <p:nvSpPr>
          <p:cNvPr id="23577" name="Text Box 26"/>
          <p:cNvSpPr txBox="1">
            <a:spLocks noChangeArrowheads="1"/>
          </p:cNvSpPr>
          <p:nvPr/>
        </p:nvSpPr>
        <p:spPr bwMode="auto">
          <a:xfrm>
            <a:off x="3424226" y="5158792"/>
            <a:ext cx="54561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ja-JP" sz="1400">
                <a:solidFill>
                  <a:schemeClr val="bg1"/>
                </a:solidFill>
              </a:rPr>
              <a:t>70</a:t>
            </a:r>
          </a:p>
        </p:txBody>
      </p:sp>
      <p:sp>
        <p:nvSpPr>
          <p:cNvPr id="23578" name="Text Box 27"/>
          <p:cNvSpPr txBox="1">
            <a:spLocks noChangeArrowheads="1"/>
          </p:cNvSpPr>
          <p:nvPr/>
        </p:nvSpPr>
        <p:spPr bwMode="auto">
          <a:xfrm>
            <a:off x="3695688" y="5225467"/>
            <a:ext cx="54561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ja-JP" sz="1400">
                <a:solidFill>
                  <a:schemeClr val="bg1"/>
                </a:solidFill>
              </a:rPr>
              <a:t>80</a:t>
            </a:r>
          </a:p>
        </p:txBody>
      </p:sp>
      <p:sp>
        <p:nvSpPr>
          <p:cNvPr id="23579" name="Text Box 28"/>
          <p:cNvSpPr txBox="1">
            <a:spLocks noChangeArrowheads="1"/>
          </p:cNvSpPr>
          <p:nvPr/>
        </p:nvSpPr>
        <p:spPr bwMode="auto">
          <a:xfrm>
            <a:off x="3970326" y="5319130"/>
            <a:ext cx="54561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ja-JP" sz="1400">
                <a:solidFill>
                  <a:schemeClr val="bg1"/>
                </a:solidFill>
              </a:rPr>
              <a:t>90</a:t>
            </a:r>
          </a:p>
        </p:txBody>
      </p:sp>
      <p:sp>
        <p:nvSpPr>
          <p:cNvPr id="23580" name="Text Box 29"/>
          <p:cNvSpPr txBox="1">
            <a:spLocks noChangeArrowheads="1"/>
          </p:cNvSpPr>
          <p:nvPr/>
        </p:nvSpPr>
        <p:spPr bwMode="auto">
          <a:xfrm>
            <a:off x="4186227" y="5369930"/>
            <a:ext cx="686566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ja-JP" sz="1400" dirty="0">
                <a:solidFill>
                  <a:schemeClr val="bg1"/>
                </a:solidFill>
              </a:rPr>
              <a:t>100</a:t>
            </a:r>
          </a:p>
        </p:txBody>
      </p:sp>
      <p:cxnSp>
        <p:nvCxnSpPr>
          <p:cNvPr id="30" name="直線矢印コネクタ 29"/>
          <p:cNvCxnSpPr/>
          <p:nvPr/>
        </p:nvCxnSpPr>
        <p:spPr>
          <a:xfrm>
            <a:off x="2500298" y="4335669"/>
            <a:ext cx="428628" cy="1588"/>
          </a:xfrm>
          <a:prstGeom prst="straightConnector1">
            <a:avLst/>
          </a:prstGeom>
          <a:ln w="38100">
            <a:solidFill>
              <a:schemeClr val="bg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 Box 8"/>
          <p:cNvSpPr txBox="1">
            <a:spLocks noChangeArrowheads="1"/>
          </p:cNvSpPr>
          <p:nvPr/>
        </p:nvSpPr>
        <p:spPr bwMode="auto">
          <a:xfrm>
            <a:off x="2428860" y="3978479"/>
            <a:ext cx="106332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ja-JP" sz="1400" dirty="0" smtClean="0">
                <a:solidFill>
                  <a:schemeClr val="bg1"/>
                </a:solidFill>
              </a:rPr>
              <a:t>0.1usec</a:t>
            </a:r>
            <a:endParaRPr lang="en-US" altLang="ja-JP" sz="1400" dirty="0">
              <a:solidFill>
                <a:schemeClr val="bg1"/>
              </a:solidFill>
            </a:endParaRPr>
          </a:p>
        </p:txBody>
      </p:sp>
      <p:cxnSp>
        <p:nvCxnSpPr>
          <p:cNvPr id="33" name="直線コネクタ 32"/>
          <p:cNvCxnSpPr/>
          <p:nvPr/>
        </p:nvCxnSpPr>
        <p:spPr>
          <a:xfrm>
            <a:off x="6012617" y="1939062"/>
            <a:ext cx="432048" cy="0"/>
          </a:xfrm>
          <a:prstGeom prst="line">
            <a:avLst/>
          </a:prstGeom>
          <a:ln w="3810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直線コネクタ 33"/>
          <p:cNvCxnSpPr/>
          <p:nvPr/>
        </p:nvCxnSpPr>
        <p:spPr>
          <a:xfrm>
            <a:off x="6012617" y="2299102"/>
            <a:ext cx="432048" cy="0"/>
          </a:xfrm>
          <a:prstGeom prst="line">
            <a:avLst/>
          </a:prstGeom>
          <a:ln w="38100">
            <a:solidFill>
              <a:srgbClr val="E0268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テキスト ボックス 34"/>
          <p:cNvSpPr txBox="1"/>
          <p:nvPr/>
        </p:nvSpPr>
        <p:spPr>
          <a:xfrm>
            <a:off x="6357950" y="2074528"/>
            <a:ext cx="22134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en-US" altLang="ja-JP" sz="2400" dirty="0" smtClean="0"/>
              <a:t>Shaper output</a:t>
            </a:r>
            <a:endParaRPr kumimoji="1" lang="ja-JP" altLang="en-US" sz="2400" dirty="0"/>
          </a:p>
        </p:txBody>
      </p:sp>
      <p:sp>
        <p:nvSpPr>
          <p:cNvPr id="36" name="テキスト ボックス 35"/>
          <p:cNvSpPr txBox="1"/>
          <p:nvPr/>
        </p:nvSpPr>
        <p:spPr>
          <a:xfrm>
            <a:off x="6500826" y="1714488"/>
            <a:ext cx="22145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en-US" altLang="ja-JP" sz="2400" dirty="0" smtClean="0"/>
              <a:t>Pre-amp output</a:t>
            </a:r>
            <a:endParaRPr kumimoji="1" lang="ja-JP" altLang="en-US" sz="2400" dirty="0"/>
          </a:p>
        </p:txBody>
      </p:sp>
      <p:sp>
        <p:nvSpPr>
          <p:cNvPr id="37" name="Text Box 7"/>
          <p:cNvSpPr txBox="1">
            <a:spLocks noChangeArrowheads="1"/>
          </p:cNvSpPr>
          <p:nvPr/>
        </p:nvSpPr>
        <p:spPr bwMode="auto">
          <a:xfrm>
            <a:off x="0" y="5786454"/>
            <a:ext cx="8767849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2200" dirty="0" smtClean="0"/>
              <a:t>ASIC was simulated with input charge correspond to 10 -100keV in 100nsec</a:t>
            </a:r>
          </a:p>
          <a:p>
            <a:r>
              <a:rPr lang="ja-JP" altLang="en-US" sz="2200" dirty="0" smtClean="0"/>
              <a:t>⇒</a:t>
            </a:r>
            <a:r>
              <a:rPr lang="en-US" altLang="ja-JP" sz="2200" dirty="0" smtClean="0"/>
              <a:t>All the parameter s of circuit was fixed to match requirements.</a:t>
            </a:r>
            <a:endParaRPr lang="en-US" altLang="ja-JP" sz="2200" dirty="0"/>
          </a:p>
        </p:txBody>
      </p:sp>
      <p:sp>
        <p:nvSpPr>
          <p:cNvPr id="38" name="日付プレースホルダ 3"/>
          <p:cNvSpPr>
            <a:spLocks noGrp="1"/>
          </p:cNvSpPr>
          <p:nvPr>
            <p:ph type="dt" sz="half" idx="10"/>
          </p:nvPr>
        </p:nvSpPr>
        <p:spPr>
          <a:xfrm>
            <a:off x="6643702" y="6492875"/>
            <a:ext cx="2500298" cy="365125"/>
          </a:xfrm>
        </p:spPr>
        <p:txBody>
          <a:bodyPr/>
          <a:lstStyle/>
          <a:p>
            <a:pPr algn="r"/>
            <a:r>
              <a:rPr lang="en-US" altLang="ja-JP" dirty="0" smtClean="0"/>
              <a:t>Sep 7, 2010,  PIXEL2010 T. Hirono</a:t>
            </a:r>
            <a:endParaRPr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ja-JP" dirty="0" smtClean="0"/>
              <a:t>Design of ASIC</a:t>
            </a:r>
          </a:p>
        </p:txBody>
      </p:sp>
      <p:sp>
        <p:nvSpPr>
          <p:cNvPr id="11" name="コンテンツ プレースホルダ 10"/>
          <p:cNvSpPr>
            <a:spLocks noGrp="1"/>
          </p:cNvSpPr>
          <p:nvPr>
            <p:ph idx="1"/>
          </p:nvPr>
        </p:nvSpPr>
        <p:spPr>
          <a:xfrm>
            <a:off x="0" y="1916832"/>
            <a:ext cx="2880320" cy="460648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en-US" altLang="ja-JP" u="sng" dirty="0" smtClean="0"/>
              <a:t>Circuit for 1 pixel</a:t>
            </a:r>
            <a:endParaRPr kumimoji="1" lang="ja-JP" altLang="en-US" u="sng" dirty="0"/>
          </a:p>
        </p:txBody>
      </p:sp>
      <p:pic>
        <p:nvPicPr>
          <p:cNvPr id="21508" name="Picture 5" descr="image0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6429" y="2449984"/>
            <a:ext cx="8982075" cy="324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9" name="Text Box 28"/>
          <p:cNvSpPr txBox="1">
            <a:spLocks noChangeArrowheads="1"/>
          </p:cNvSpPr>
          <p:nvPr/>
        </p:nvSpPr>
        <p:spPr bwMode="auto">
          <a:xfrm>
            <a:off x="971600" y="5661248"/>
            <a:ext cx="10001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dirty="0">
                <a:latin typeface="Calibri" pitchFamily="34" charset="0"/>
              </a:rPr>
              <a:t>Pre-Amp</a:t>
            </a:r>
          </a:p>
        </p:txBody>
      </p:sp>
      <p:sp>
        <p:nvSpPr>
          <p:cNvPr id="21510" name="Text Box 29"/>
          <p:cNvSpPr txBox="1">
            <a:spLocks noChangeArrowheads="1"/>
          </p:cNvSpPr>
          <p:nvPr/>
        </p:nvSpPr>
        <p:spPr bwMode="auto">
          <a:xfrm>
            <a:off x="2483768" y="3501008"/>
            <a:ext cx="833437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dirty="0">
                <a:latin typeface="Calibri" pitchFamily="34" charset="0"/>
              </a:rPr>
              <a:t>Shaper</a:t>
            </a:r>
          </a:p>
        </p:txBody>
      </p:sp>
      <p:sp>
        <p:nvSpPr>
          <p:cNvPr id="21511" name="Text Box 29"/>
          <p:cNvSpPr txBox="1">
            <a:spLocks noChangeArrowheads="1"/>
          </p:cNvSpPr>
          <p:nvPr/>
        </p:nvSpPr>
        <p:spPr bwMode="auto">
          <a:xfrm>
            <a:off x="7136829" y="2054696"/>
            <a:ext cx="93821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>
                <a:latin typeface="Calibri" pitchFamily="34" charset="0"/>
              </a:rPr>
              <a:t>Counter</a:t>
            </a:r>
          </a:p>
        </p:txBody>
      </p:sp>
      <p:sp>
        <p:nvSpPr>
          <p:cNvPr id="21512" name="Text Box 29"/>
          <p:cNvSpPr txBox="1">
            <a:spLocks noChangeArrowheads="1"/>
          </p:cNvSpPr>
          <p:nvPr/>
        </p:nvSpPr>
        <p:spPr bwMode="auto">
          <a:xfrm>
            <a:off x="5715008" y="5143512"/>
            <a:ext cx="3024188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dirty="0">
                <a:latin typeface="Calibri" pitchFamily="34" charset="0"/>
              </a:rPr>
              <a:t>Comparator w/ offset adjustor</a:t>
            </a: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2106141" y="2377976"/>
            <a:ext cx="18160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Pre-Amp monitor</a:t>
            </a:r>
            <a:endParaRPr kumimoji="1" lang="ja-JP" altLang="en-US" dirty="0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4626421" y="2377976"/>
            <a:ext cx="16507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Shaper monitor</a:t>
            </a:r>
            <a:endParaRPr kumimoji="1" lang="ja-JP" altLang="en-US" dirty="0"/>
          </a:p>
        </p:txBody>
      </p:sp>
      <p:sp>
        <p:nvSpPr>
          <p:cNvPr id="12" name="Line 97"/>
          <p:cNvSpPr>
            <a:spLocks noChangeShapeType="1"/>
          </p:cNvSpPr>
          <p:nvPr/>
        </p:nvSpPr>
        <p:spPr bwMode="auto">
          <a:xfrm>
            <a:off x="3707904" y="5157192"/>
            <a:ext cx="7938" cy="15113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13" name="Line 98"/>
          <p:cNvSpPr>
            <a:spLocks noChangeShapeType="1"/>
          </p:cNvSpPr>
          <p:nvPr/>
        </p:nvSpPr>
        <p:spPr bwMode="auto">
          <a:xfrm flipH="1" flipV="1">
            <a:off x="3068142" y="6453336"/>
            <a:ext cx="6477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arrow" w="med" len="med"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14" name="Line 98"/>
          <p:cNvSpPr>
            <a:spLocks noChangeShapeType="1"/>
          </p:cNvSpPr>
          <p:nvPr/>
        </p:nvSpPr>
        <p:spPr bwMode="auto">
          <a:xfrm flipV="1">
            <a:off x="3715842" y="6453336"/>
            <a:ext cx="6477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arrow" w="med" len="med"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15" name="Text Box 99"/>
          <p:cNvSpPr txBox="1">
            <a:spLocks noChangeArrowheads="1"/>
          </p:cNvSpPr>
          <p:nvPr/>
        </p:nvSpPr>
        <p:spPr bwMode="auto">
          <a:xfrm>
            <a:off x="2123728" y="6237312"/>
            <a:ext cx="906017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2000" dirty="0" smtClean="0">
                <a:latin typeface="Calibri" pitchFamily="34" charset="0"/>
              </a:rPr>
              <a:t>Analog</a:t>
            </a:r>
            <a:endParaRPr lang="ja-JP" altLang="en-US" sz="2000" dirty="0">
              <a:latin typeface="Calibri" pitchFamily="34" charset="0"/>
            </a:endParaRPr>
          </a:p>
        </p:txBody>
      </p:sp>
      <p:sp>
        <p:nvSpPr>
          <p:cNvPr id="16" name="Text Box 99"/>
          <p:cNvSpPr txBox="1">
            <a:spLocks noChangeArrowheads="1"/>
          </p:cNvSpPr>
          <p:nvPr/>
        </p:nvSpPr>
        <p:spPr bwMode="auto">
          <a:xfrm>
            <a:off x="4614517" y="6237312"/>
            <a:ext cx="84677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2000" dirty="0" smtClean="0">
                <a:latin typeface="Calibri" pitchFamily="34" charset="0"/>
              </a:rPr>
              <a:t>Digital</a:t>
            </a:r>
            <a:endParaRPr lang="ja-JP" altLang="en-US" sz="2000" dirty="0">
              <a:latin typeface="Calibri" pitchFamily="34" charset="0"/>
            </a:endParaRPr>
          </a:p>
        </p:txBody>
      </p:sp>
      <p:sp>
        <p:nvSpPr>
          <p:cNvPr id="17" name="Text Box 29"/>
          <p:cNvSpPr txBox="1">
            <a:spLocks noChangeArrowheads="1"/>
          </p:cNvSpPr>
          <p:nvPr/>
        </p:nvSpPr>
        <p:spPr bwMode="auto">
          <a:xfrm>
            <a:off x="571472" y="2928934"/>
            <a:ext cx="128439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dirty="0" smtClean="0">
                <a:latin typeface="Calibri" pitchFamily="34" charset="0"/>
              </a:rPr>
              <a:t>Gain Switch</a:t>
            </a:r>
            <a:endParaRPr lang="en-US" altLang="ja-JP" dirty="0">
              <a:latin typeface="Calibri" pitchFamily="34" charset="0"/>
            </a:endParaRPr>
          </a:p>
        </p:txBody>
      </p:sp>
      <p:sp>
        <p:nvSpPr>
          <p:cNvPr id="18" name="Text Box 29"/>
          <p:cNvSpPr txBox="1">
            <a:spLocks noChangeArrowheads="1"/>
          </p:cNvSpPr>
          <p:nvPr/>
        </p:nvSpPr>
        <p:spPr bwMode="auto">
          <a:xfrm>
            <a:off x="3643306" y="3357562"/>
            <a:ext cx="149329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dirty="0" smtClean="0">
                <a:latin typeface="Calibri" pitchFamily="34" charset="0"/>
              </a:rPr>
              <a:t>Charge switch</a:t>
            </a:r>
            <a:endParaRPr lang="en-US" altLang="ja-JP" dirty="0">
              <a:latin typeface="Calibri" pitchFamily="34" charset="0"/>
            </a:endParaRPr>
          </a:p>
        </p:txBody>
      </p:sp>
      <p:sp>
        <p:nvSpPr>
          <p:cNvPr id="19" name="日付プレースホルダ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en-US" altLang="ja-JP" smtClean="0"/>
              <a:t>Sep 7, 2010,  PIXEL2010 T. Hirono</a:t>
            </a:r>
            <a:endParaRPr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9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 altLang="ja-JP" dirty="0" smtClean="0"/>
              <a:t>Design of ASIC</a:t>
            </a:r>
            <a:endParaRPr lang="ja-JP" altLang="en-US" dirty="0" smtClean="0"/>
          </a:p>
        </p:txBody>
      </p:sp>
      <p:sp>
        <p:nvSpPr>
          <p:cNvPr id="12" name="コンテンツ プレースホルダ 11"/>
          <p:cNvSpPr>
            <a:spLocks noGrp="1"/>
          </p:cNvSpPr>
          <p:nvPr>
            <p:ph idx="1"/>
          </p:nvPr>
        </p:nvSpPr>
        <p:spPr>
          <a:xfrm>
            <a:off x="251520" y="1142984"/>
            <a:ext cx="7859216" cy="604664"/>
          </a:xfrm>
        </p:spPr>
        <p:txBody>
          <a:bodyPr/>
          <a:lstStyle/>
          <a:p>
            <a:r>
              <a:rPr lang="en-US" altLang="ja-JP" dirty="0" smtClean="0"/>
              <a:t>Layout of a single pixel</a:t>
            </a:r>
            <a:endParaRPr lang="ja-JP" altLang="en-US" dirty="0" smtClean="0"/>
          </a:p>
          <a:p>
            <a:pPr>
              <a:buNone/>
            </a:pPr>
            <a:endParaRPr kumimoji="1" lang="ja-JP" altLang="en-US" dirty="0"/>
          </a:p>
        </p:txBody>
      </p:sp>
      <p:pic>
        <p:nvPicPr>
          <p:cNvPr id="24580" name="Picture 4" descr="image0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39975" y="1838721"/>
            <a:ext cx="4640263" cy="4506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81" name="Line 5"/>
          <p:cNvSpPr>
            <a:spLocks noChangeShapeType="1"/>
          </p:cNvSpPr>
          <p:nvPr/>
        </p:nvSpPr>
        <p:spPr bwMode="auto">
          <a:xfrm>
            <a:off x="2484438" y="6447234"/>
            <a:ext cx="4319587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24582" name="Line 6"/>
          <p:cNvSpPr>
            <a:spLocks noChangeShapeType="1"/>
          </p:cNvSpPr>
          <p:nvPr/>
        </p:nvSpPr>
        <p:spPr bwMode="auto">
          <a:xfrm>
            <a:off x="2195513" y="1910159"/>
            <a:ext cx="0" cy="432117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24583" name="Text Box 7"/>
          <p:cNvSpPr txBox="1">
            <a:spLocks noChangeArrowheads="1"/>
          </p:cNvSpPr>
          <p:nvPr/>
        </p:nvSpPr>
        <p:spPr bwMode="auto">
          <a:xfrm>
            <a:off x="1042988" y="3638946"/>
            <a:ext cx="106631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2400" dirty="0"/>
              <a:t>200</a:t>
            </a:r>
            <a:r>
              <a:rPr lang="el-GR" altLang="ja-JP" sz="2400" dirty="0">
                <a:cs typeface="Arial" charset="0"/>
              </a:rPr>
              <a:t>μ</a:t>
            </a:r>
            <a:r>
              <a:rPr lang="en-US" altLang="ja-JP" sz="2400" dirty="0">
                <a:cs typeface="Arial" charset="0"/>
              </a:rPr>
              <a:t>m</a:t>
            </a:r>
            <a:endParaRPr lang="el-GR" altLang="en-US" sz="2400" dirty="0">
              <a:cs typeface="Arial" charset="0"/>
            </a:endParaRPr>
          </a:p>
        </p:txBody>
      </p:sp>
      <p:sp>
        <p:nvSpPr>
          <p:cNvPr id="24584" name="Text Box 8"/>
          <p:cNvSpPr txBox="1">
            <a:spLocks noChangeArrowheads="1"/>
          </p:cNvSpPr>
          <p:nvPr/>
        </p:nvSpPr>
        <p:spPr bwMode="auto">
          <a:xfrm>
            <a:off x="4211638" y="6518671"/>
            <a:ext cx="106631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2400" dirty="0"/>
              <a:t>200</a:t>
            </a:r>
            <a:r>
              <a:rPr lang="el-GR" altLang="ja-JP" sz="2400" dirty="0">
                <a:cs typeface="Arial" charset="0"/>
              </a:rPr>
              <a:t>μ</a:t>
            </a:r>
            <a:r>
              <a:rPr lang="en-US" altLang="ja-JP" sz="2400" dirty="0">
                <a:cs typeface="Arial" charset="0"/>
              </a:rPr>
              <a:t>m</a:t>
            </a:r>
            <a:endParaRPr lang="el-GR" altLang="en-US" sz="2400" dirty="0">
              <a:cs typeface="Arial" charset="0"/>
            </a:endParaRPr>
          </a:p>
        </p:txBody>
      </p:sp>
      <p:sp>
        <p:nvSpPr>
          <p:cNvPr id="24585" name="Text Box 99"/>
          <p:cNvSpPr txBox="1">
            <a:spLocks noChangeArrowheads="1"/>
          </p:cNvSpPr>
          <p:nvPr/>
        </p:nvSpPr>
        <p:spPr bwMode="auto">
          <a:xfrm>
            <a:off x="6877050" y="3710384"/>
            <a:ext cx="104868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2400" dirty="0" smtClean="0">
                <a:latin typeface="Calibri" pitchFamily="34" charset="0"/>
              </a:rPr>
              <a:t>Analog</a:t>
            </a:r>
            <a:endParaRPr lang="ja-JP" altLang="en-US" sz="2400" dirty="0">
              <a:latin typeface="Calibri" pitchFamily="34" charset="0"/>
            </a:endParaRPr>
          </a:p>
        </p:txBody>
      </p:sp>
      <p:sp>
        <p:nvSpPr>
          <p:cNvPr id="24586" name="Text Box 99"/>
          <p:cNvSpPr txBox="1">
            <a:spLocks noChangeArrowheads="1"/>
          </p:cNvSpPr>
          <p:nvPr/>
        </p:nvSpPr>
        <p:spPr bwMode="auto">
          <a:xfrm>
            <a:off x="6948488" y="5367734"/>
            <a:ext cx="975973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2400" dirty="0" smtClean="0">
                <a:latin typeface="Calibri" pitchFamily="34" charset="0"/>
              </a:rPr>
              <a:t>Digital</a:t>
            </a:r>
            <a:endParaRPr lang="ja-JP" altLang="en-US" sz="2400" dirty="0">
              <a:latin typeface="Calibri" pitchFamily="34" charset="0"/>
            </a:endParaRPr>
          </a:p>
        </p:txBody>
      </p:sp>
      <p:sp>
        <p:nvSpPr>
          <p:cNvPr id="14" name="Line 5"/>
          <p:cNvSpPr>
            <a:spLocks noChangeShapeType="1"/>
          </p:cNvSpPr>
          <p:nvPr/>
        </p:nvSpPr>
        <p:spPr bwMode="auto">
          <a:xfrm>
            <a:off x="2786051" y="2214554"/>
            <a:ext cx="142876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16" name="Text Box 8"/>
          <p:cNvSpPr txBox="1">
            <a:spLocks noChangeArrowheads="1"/>
          </p:cNvSpPr>
          <p:nvPr/>
        </p:nvSpPr>
        <p:spPr bwMode="auto">
          <a:xfrm>
            <a:off x="2971130" y="1785926"/>
            <a:ext cx="910827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2400" dirty="0" smtClean="0"/>
              <a:t>50</a:t>
            </a:r>
            <a:r>
              <a:rPr lang="el-GR" altLang="ja-JP" sz="2400" dirty="0">
                <a:cs typeface="Arial" charset="0"/>
              </a:rPr>
              <a:t>μ</a:t>
            </a:r>
            <a:r>
              <a:rPr lang="en-US" altLang="ja-JP" sz="2400" dirty="0">
                <a:cs typeface="Arial" charset="0"/>
              </a:rPr>
              <a:t>m</a:t>
            </a:r>
            <a:endParaRPr lang="el-GR" altLang="en-US" sz="2400" dirty="0">
              <a:cs typeface="Arial" charset="0"/>
            </a:endParaRPr>
          </a:p>
        </p:txBody>
      </p:sp>
      <p:sp>
        <p:nvSpPr>
          <p:cNvPr id="13" name="日付プレースホルダ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en-US" altLang="ja-JP" smtClean="0"/>
              <a:t>Sep 7, 2010,  PIXEL2010 T. Hirono</a:t>
            </a:r>
            <a:endParaRPr lang="ja-JP" alt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1" name="Rectangle 3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ja-JP" dirty="0" smtClean="0"/>
              <a:t>Fabrication of Detector</a:t>
            </a:r>
            <a:endParaRPr lang="ja-JP" altLang="en-US" dirty="0" smtClean="0"/>
          </a:p>
        </p:txBody>
      </p:sp>
      <p:sp>
        <p:nvSpPr>
          <p:cNvPr id="6" name="コンテンツ プレースホルダ 5"/>
          <p:cNvSpPr>
            <a:spLocks noGrp="1"/>
          </p:cNvSpPr>
          <p:nvPr>
            <p:ph idx="1"/>
          </p:nvPr>
        </p:nvSpPr>
        <p:spPr>
          <a:xfrm>
            <a:off x="0" y="1571612"/>
            <a:ext cx="4249042" cy="4829195"/>
          </a:xfrm>
        </p:spPr>
        <p:txBody>
          <a:bodyPr>
            <a:normAutofit fontScale="92500" lnSpcReduction="10000"/>
          </a:bodyPr>
          <a:lstStyle/>
          <a:p>
            <a:r>
              <a:rPr lang="en-US" altLang="ja-JP" dirty="0" smtClean="0"/>
              <a:t>ASIC was fabricated</a:t>
            </a:r>
          </a:p>
          <a:p>
            <a:pPr lvl="1"/>
            <a:r>
              <a:rPr lang="en-US" altLang="ja-JP" dirty="0" smtClean="0"/>
              <a:t>TMC 0.25um</a:t>
            </a:r>
          </a:p>
          <a:p>
            <a:pPr lvl="1"/>
            <a:r>
              <a:rPr lang="en-US" altLang="ja-JP" dirty="0" smtClean="0"/>
              <a:t> 5mm x 5mm</a:t>
            </a:r>
          </a:p>
          <a:p>
            <a:r>
              <a:rPr lang="en-US" altLang="ja-JP" dirty="0" smtClean="0"/>
              <a:t>and CdTe was bonded to the ASIC.</a:t>
            </a:r>
          </a:p>
          <a:p>
            <a:pPr lvl="1"/>
            <a:r>
              <a:rPr lang="en-US" altLang="ja-JP" dirty="0" smtClean="0"/>
              <a:t>500um thick</a:t>
            </a:r>
          </a:p>
          <a:p>
            <a:pPr lvl="1"/>
            <a:r>
              <a:rPr lang="en-US" altLang="ja-JP" dirty="0" smtClean="0"/>
              <a:t>Gold-stud </a:t>
            </a:r>
            <a:r>
              <a:rPr lang="en-US" altLang="ja-JP" dirty="0" smtClean="0"/>
              <a:t>bonding</a:t>
            </a:r>
            <a:endParaRPr kumimoji="1" lang="en-US" altLang="ja-JP" dirty="0" smtClean="0"/>
          </a:p>
          <a:p>
            <a:pPr lvl="1"/>
            <a:r>
              <a:rPr kumimoji="1" lang="en-US" altLang="ja-JP" dirty="0" smtClean="0"/>
              <a:t>3 types of electrode</a:t>
            </a:r>
          </a:p>
          <a:p>
            <a:pPr lvl="2"/>
            <a:r>
              <a:rPr lang="en-US" altLang="ja-JP" dirty="0" smtClean="0"/>
              <a:t>Pt-pixel/CdTe/Pt</a:t>
            </a:r>
          </a:p>
          <a:p>
            <a:pPr lvl="2"/>
            <a:r>
              <a:rPr lang="en-US" altLang="ja-JP" dirty="0" smtClean="0"/>
              <a:t>Al-pixel/CdTe/Pt</a:t>
            </a:r>
          </a:p>
          <a:p>
            <a:pPr lvl="2"/>
            <a:r>
              <a:rPr lang="en-US" altLang="ja-JP" dirty="0" smtClean="0"/>
              <a:t>In/CdTe/Pt-pixel</a:t>
            </a:r>
          </a:p>
          <a:p>
            <a:pPr lvl="2"/>
            <a:endParaRPr kumimoji="1" lang="ja-JP" altLang="en-US" dirty="0"/>
          </a:p>
        </p:txBody>
      </p:sp>
      <p:pic>
        <p:nvPicPr>
          <p:cNvPr id="27652" name="Picture 6" descr="sp8-01 051"/>
          <p:cNvPicPr>
            <a:picLocks noChangeAspect="1" noChangeArrowheads="1"/>
          </p:cNvPicPr>
          <p:nvPr/>
        </p:nvPicPr>
        <p:blipFill>
          <a:blip r:embed="rId3" cstate="print"/>
          <a:srcRect t="13675" b="2697"/>
          <a:stretch>
            <a:fillRect/>
          </a:stretch>
        </p:blipFill>
        <p:spPr bwMode="auto">
          <a:xfrm rot="16200000">
            <a:off x="4346402" y="1494358"/>
            <a:ext cx="4537075" cy="50581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2" name="直線矢印コネクタ 11"/>
          <p:cNvCxnSpPr/>
          <p:nvPr/>
        </p:nvCxnSpPr>
        <p:spPr>
          <a:xfrm rot="5400000" flipH="1" flipV="1">
            <a:off x="5820170" y="4681160"/>
            <a:ext cx="936104" cy="432048"/>
          </a:xfrm>
          <a:prstGeom prst="straightConnector1">
            <a:avLst/>
          </a:prstGeom>
          <a:ln w="3810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テキスト ボックス 12"/>
          <p:cNvSpPr txBox="1"/>
          <p:nvPr/>
        </p:nvSpPr>
        <p:spPr>
          <a:xfrm>
            <a:off x="5572132" y="5286388"/>
            <a:ext cx="7441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>
                <a:solidFill>
                  <a:schemeClr val="bg1"/>
                </a:solidFill>
              </a:rPr>
              <a:t>ASIC</a:t>
            </a:r>
            <a:endParaRPr kumimoji="1" lang="ja-JP" altLang="en-US" sz="2400" dirty="0">
              <a:solidFill>
                <a:schemeClr val="bg1"/>
              </a:solidFill>
            </a:endParaRPr>
          </a:p>
        </p:txBody>
      </p:sp>
      <p:cxnSp>
        <p:nvCxnSpPr>
          <p:cNvPr id="7" name="直線矢印コネクタ 6"/>
          <p:cNvCxnSpPr/>
          <p:nvPr/>
        </p:nvCxnSpPr>
        <p:spPr>
          <a:xfrm rot="5400000">
            <a:off x="6457495" y="2957041"/>
            <a:ext cx="1015356" cy="785818"/>
          </a:xfrm>
          <a:prstGeom prst="straightConnector1">
            <a:avLst/>
          </a:prstGeom>
          <a:ln w="3810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テキスト ボックス 9"/>
          <p:cNvSpPr txBox="1"/>
          <p:nvPr/>
        </p:nvSpPr>
        <p:spPr>
          <a:xfrm>
            <a:off x="7358082" y="2571744"/>
            <a:ext cx="7872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>
                <a:solidFill>
                  <a:schemeClr val="bg1"/>
                </a:solidFill>
              </a:rPr>
              <a:t>CdTe</a:t>
            </a:r>
            <a:endParaRPr kumimoji="1" lang="ja-JP" altLang="en-US" sz="2400" dirty="0">
              <a:solidFill>
                <a:schemeClr val="bg1"/>
              </a:solidFill>
            </a:endParaRPr>
          </a:p>
        </p:txBody>
      </p:sp>
      <p:sp>
        <p:nvSpPr>
          <p:cNvPr id="9" name="日付プレースホルダ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en-US" altLang="ja-JP" smtClean="0"/>
              <a:t>Sep 7, 2010,  PIXEL2010 T. Hirono</a:t>
            </a:r>
            <a:endParaRPr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 altLang="ja-JP" dirty="0" smtClean="0"/>
              <a:t>Performance of ASIC</a:t>
            </a:r>
          </a:p>
        </p:txBody>
      </p:sp>
      <p:sp>
        <p:nvSpPr>
          <p:cNvPr id="3077" name="Line 4"/>
          <p:cNvSpPr>
            <a:spLocks noChangeShapeType="1"/>
          </p:cNvSpPr>
          <p:nvPr/>
        </p:nvSpPr>
        <p:spPr bwMode="auto">
          <a:xfrm>
            <a:off x="741363" y="3238500"/>
            <a:ext cx="31908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3078" name="Line 5"/>
          <p:cNvSpPr>
            <a:spLocks noChangeShapeType="1"/>
          </p:cNvSpPr>
          <p:nvPr/>
        </p:nvSpPr>
        <p:spPr bwMode="auto">
          <a:xfrm>
            <a:off x="741363" y="3435350"/>
            <a:ext cx="31908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3079" name="Line 6"/>
          <p:cNvSpPr>
            <a:spLocks noChangeShapeType="1"/>
          </p:cNvSpPr>
          <p:nvPr/>
        </p:nvSpPr>
        <p:spPr bwMode="auto">
          <a:xfrm>
            <a:off x="904875" y="3435350"/>
            <a:ext cx="0" cy="45561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3080" name="Line 7"/>
          <p:cNvSpPr>
            <a:spLocks noChangeShapeType="1"/>
          </p:cNvSpPr>
          <p:nvPr/>
        </p:nvSpPr>
        <p:spPr bwMode="auto">
          <a:xfrm>
            <a:off x="898525" y="2784475"/>
            <a:ext cx="0" cy="4540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3081" name="Line 8"/>
          <p:cNvSpPr>
            <a:spLocks noChangeShapeType="1"/>
          </p:cNvSpPr>
          <p:nvPr/>
        </p:nvSpPr>
        <p:spPr bwMode="auto">
          <a:xfrm>
            <a:off x="904875" y="2784475"/>
            <a:ext cx="137001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3082" name="Line 9"/>
          <p:cNvSpPr>
            <a:spLocks noChangeShapeType="1"/>
          </p:cNvSpPr>
          <p:nvPr/>
        </p:nvSpPr>
        <p:spPr bwMode="auto">
          <a:xfrm>
            <a:off x="735013" y="2136775"/>
            <a:ext cx="3206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3083" name="Line 10"/>
          <p:cNvSpPr>
            <a:spLocks noChangeShapeType="1"/>
          </p:cNvSpPr>
          <p:nvPr/>
        </p:nvSpPr>
        <p:spPr bwMode="auto">
          <a:xfrm>
            <a:off x="735013" y="2333625"/>
            <a:ext cx="3206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3084" name="Line 11"/>
          <p:cNvSpPr>
            <a:spLocks noChangeShapeType="1"/>
          </p:cNvSpPr>
          <p:nvPr/>
        </p:nvSpPr>
        <p:spPr bwMode="auto">
          <a:xfrm>
            <a:off x="898525" y="2333625"/>
            <a:ext cx="0" cy="45561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3085" name="Line 12"/>
          <p:cNvSpPr>
            <a:spLocks noChangeShapeType="1"/>
          </p:cNvSpPr>
          <p:nvPr/>
        </p:nvSpPr>
        <p:spPr bwMode="auto">
          <a:xfrm>
            <a:off x="893763" y="1681163"/>
            <a:ext cx="0" cy="45561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3086" name="Text Box 13"/>
          <p:cNvSpPr txBox="1">
            <a:spLocks noChangeArrowheads="1"/>
          </p:cNvSpPr>
          <p:nvPr/>
        </p:nvSpPr>
        <p:spPr bwMode="auto">
          <a:xfrm>
            <a:off x="971550" y="2070100"/>
            <a:ext cx="82232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1400">
                <a:latin typeface="Calibri" pitchFamily="34" charset="0"/>
              </a:rPr>
              <a:t>Detector</a:t>
            </a:r>
          </a:p>
        </p:txBody>
      </p:sp>
      <p:sp>
        <p:nvSpPr>
          <p:cNvPr id="3087" name="AutoShape 14"/>
          <p:cNvSpPr>
            <a:spLocks noChangeArrowheads="1"/>
          </p:cNvSpPr>
          <p:nvPr/>
        </p:nvSpPr>
        <p:spPr bwMode="auto">
          <a:xfrm rot="-5400000">
            <a:off x="726281" y="3985420"/>
            <a:ext cx="352425" cy="163512"/>
          </a:xfrm>
          <a:prstGeom prst="homePlate">
            <a:avLst>
              <a:gd name="adj" fmla="val 53884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vert="eaVert" wrap="none" anchor="ctr"/>
          <a:lstStyle/>
          <a:p>
            <a:endParaRPr lang="ja-JP" altLang="ja-JP">
              <a:latin typeface="Calibri" pitchFamily="34" charset="0"/>
            </a:endParaRPr>
          </a:p>
        </p:txBody>
      </p:sp>
      <p:sp>
        <p:nvSpPr>
          <p:cNvPr id="3088" name="Text Box 15"/>
          <p:cNvSpPr txBox="1">
            <a:spLocks noChangeArrowheads="1"/>
          </p:cNvSpPr>
          <p:nvPr/>
        </p:nvSpPr>
        <p:spPr bwMode="auto">
          <a:xfrm>
            <a:off x="741363" y="4216400"/>
            <a:ext cx="36353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1400">
                <a:latin typeface="Calibri" pitchFamily="34" charset="0"/>
              </a:rPr>
              <a:t>TP</a:t>
            </a:r>
          </a:p>
        </p:txBody>
      </p:sp>
      <p:sp>
        <p:nvSpPr>
          <p:cNvPr id="3089" name="AutoShape 16"/>
          <p:cNvSpPr>
            <a:spLocks noChangeArrowheads="1"/>
          </p:cNvSpPr>
          <p:nvPr/>
        </p:nvSpPr>
        <p:spPr bwMode="auto">
          <a:xfrm flipV="1">
            <a:off x="1123950" y="2459038"/>
            <a:ext cx="255588" cy="260350"/>
          </a:xfrm>
          <a:custGeom>
            <a:avLst/>
            <a:gdLst>
              <a:gd name="T0" fmla="*/ 2117866 w 21600"/>
              <a:gd name="T1" fmla="*/ 0 h 21600"/>
              <a:gd name="T2" fmla="*/ 2117866 w 21600"/>
              <a:gd name="T3" fmla="*/ 1766318 h 21600"/>
              <a:gd name="T4" fmla="*/ 453231 w 21600"/>
              <a:gd name="T5" fmla="*/ 3138061 h 21600"/>
              <a:gd name="T6" fmla="*/ 3024316 w 21600"/>
              <a:gd name="T7" fmla="*/ 883165 h 21600"/>
              <a:gd name="T8" fmla="*/ 17694720 60000 65536"/>
              <a:gd name="T9" fmla="*/ 5898240 60000 65536"/>
              <a:gd name="T10" fmla="*/ 5898240 60000 65536"/>
              <a:gd name="T11" fmla="*/ 0 60000 65536"/>
              <a:gd name="T12" fmla="*/ 12427 w 21600"/>
              <a:gd name="T13" fmla="*/ 2912 h 21600"/>
              <a:gd name="T14" fmla="*/ 18227 w 21600"/>
              <a:gd name="T15" fmla="*/ 9246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21600" y="6079"/>
                </a:moveTo>
                <a:lnTo>
                  <a:pt x="15126" y="0"/>
                </a:lnTo>
                <a:lnTo>
                  <a:pt x="15126" y="2912"/>
                </a:lnTo>
                <a:lnTo>
                  <a:pt x="12427" y="2912"/>
                </a:lnTo>
                <a:cubicBezTo>
                  <a:pt x="5564" y="2912"/>
                  <a:pt x="0" y="7052"/>
                  <a:pt x="0" y="12158"/>
                </a:cubicBezTo>
                <a:lnTo>
                  <a:pt x="0" y="21600"/>
                </a:lnTo>
                <a:lnTo>
                  <a:pt x="6474" y="21600"/>
                </a:lnTo>
                <a:lnTo>
                  <a:pt x="6474" y="12158"/>
                </a:lnTo>
                <a:cubicBezTo>
                  <a:pt x="6474" y="10550"/>
                  <a:pt x="9139" y="9246"/>
                  <a:pt x="12427" y="9246"/>
                </a:cubicBezTo>
                <a:lnTo>
                  <a:pt x="15126" y="9246"/>
                </a:lnTo>
                <a:lnTo>
                  <a:pt x="15126" y="12158"/>
                </a:lnTo>
                <a:close/>
              </a:path>
            </a:pathLst>
          </a:cu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090" name="Text Box 17"/>
          <p:cNvSpPr txBox="1">
            <a:spLocks noChangeArrowheads="1"/>
          </p:cNvSpPr>
          <p:nvPr/>
        </p:nvSpPr>
        <p:spPr bwMode="auto">
          <a:xfrm>
            <a:off x="1316038" y="2503488"/>
            <a:ext cx="49847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1400">
                <a:latin typeface="Calibri" pitchFamily="34" charset="0"/>
              </a:rPr>
              <a:t>Q(E)</a:t>
            </a:r>
          </a:p>
        </p:txBody>
      </p:sp>
      <p:sp>
        <p:nvSpPr>
          <p:cNvPr id="3091" name="Line 18"/>
          <p:cNvSpPr>
            <a:spLocks noChangeShapeType="1"/>
          </p:cNvSpPr>
          <p:nvPr/>
        </p:nvSpPr>
        <p:spPr bwMode="auto">
          <a:xfrm>
            <a:off x="741363" y="1611313"/>
            <a:ext cx="319087" cy="1301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3092" name="AutoShape 19"/>
          <p:cNvSpPr>
            <a:spLocks noChangeArrowheads="1"/>
          </p:cNvSpPr>
          <p:nvPr/>
        </p:nvSpPr>
        <p:spPr bwMode="auto">
          <a:xfrm>
            <a:off x="422275" y="1903413"/>
            <a:ext cx="319088" cy="327025"/>
          </a:xfrm>
          <a:prstGeom prst="lightningBol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ja-JP">
              <a:latin typeface="Calibri" pitchFamily="34" charset="0"/>
            </a:endParaRPr>
          </a:p>
        </p:txBody>
      </p:sp>
      <p:sp>
        <p:nvSpPr>
          <p:cNvPr id="3093" name="Text Box 20"/>
          <p:cNvSpPr txBox="1">
            <a:spLocks noChangeArrowheads="1"/>
          </p:cNvSpPr>
          <p:nvPr/>
        </p:nvSpPr>
        <p:spPr bwMode="auto">
          <a:xfrm>
            <a:off x="71438" y="1657350"/>
            <a:ext cx="750887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1400">
                <a:latin typeface="Calibri" pitchFamily="34" charset="0"/>
              </a:rPr>
              <a:t>Photon </a:t>
            </a:r>
            <a:br>
              <a:rPr lang="en-US" altLang="ja-JP" sz="1400">
                <a:latin typeface="Calibri" pitchFamily="34" charset="0"/>
              </a:rPr>
            </a:br>
            <a:r>
              <a:rPr lang="en-US" altLang="ja-JP" sz="1400">
                <a:latin typeface="Calibri" pitchFamily="34" charset="0"/>
              </a:rPr>
              <a:t>(E)</a:t>
            </a:r>
          </a:p>
        </p:txBody>
      </p:sp>
      <p:sp>
        <p:nvSpPr>
          <p:cNvPr id="3094" name="AutoShape 21"/>
          <p:cNvSpPr>
            <a:spLocks noChangeArrowheads="1"/>
          </p:cNvSpPr>
          <p:nvPr/>
        </p:nvSpPr>
        <p:spPr bwMode="auto">
          <a:xfrm rot="5400000">
            <a:off x="2220913" y="2528888"/>
            <a:ext cx="617537" cy="509587"/>
          </a:xfrm>
          <a:prstGeom prst="triangle">
            <a:avLst>
              <a:gd name="adj" fmla="val 50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vert="eaVert" wrap="none" anchor="ctr"/>
          <a:lstStyle/>
          <a:p>
            <a:endParaRPr lang="ja-JP" altLang="ja-JP">
              <a:latin typeface="Calibri" pitchFamily="34" charset="0"/>
            </a:endParaRPr>
          </a:p>
        </p:txBody>
      </p:sp>
      <p:sp>
        <p:nvSpPr>
          <p:cNvPr id="3095" name="Line 22"/>
          <p:cNvSpPr>
            <a:spLocks noChangeShapeType="1"/>
          </p:cNvSpPr>
          <p:nvPr/>
        </p:nvSpPr>
        <p:spPr bwMode="auto">
          <a:xfrm>
            <a:off x="2784475" y="2784475"/>
            <a:ext cx="8302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3096" name="AutoShape 23"/>
          <p:cNvSpPr>
            <a:spLocks noChangeArrowheads="1"/>
          </p:cNvSpPr>
          <p:nvPr/>
        </p:nvSpPr>
        <p:spPr bwMode="auto">
          <a:xfrm rot="5400000">
            <a:off x="4264025" y="2524125"/>
            <a:ext cx="617538" cy="509588"/>
          </a:xfrm>
          <a:prstGeom prst="triangle">
            <a:avLst>
              <a:gd name="adj" fmla="val 50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vert="eaVert" wrap="none" anchor="ctr"/>
          <a:lstStyle/>
          <a:p>
            <a:endParaRPr lang="ja-JP" altLang="ja-JP">
              <a:latin typeface="Calibri" pitchFamily="34" charset="0"/>
            </a:endParaRPr>
          </a:p>
        </p:txBody>
      </p:sp>
      <p:grpSp>
        <p:nvGrpSpPr>
          <p:cNvPr id="2" name="Group 24"/>
          <p:cNvGrpSpPr>
            <a:grpSpLocks/>
          </p:cNvGrpSpPr>
          <p:nvPr/>
        </p:nvGrpSpPr>
        <p:grpSpPr bwMode="auto">
          <a:xfrm rot="5400000">
            <a:off x="3549650" y="2684463"/>
            <a:ext cx="325437" cy="192088"/>
            <a:chOff x="612" y="3112"/>
            <a:chExt cx="227" cy="137"/>
          </a:xfrm>
        </p:grpSpPr>
        <p:sp>
          <p:nvSpPr>
            <p:cNvPr id="3170" name="Line 25"/>
            <p:cNvSpPr>
              <a:spLocks noChangeShapeType="1"/>
            </p:cNvSpPr>
            <p:nvPr/>
          </p:nvSpPr>
          <p:spPr bwMode="auto">
            <a:xfrm>
              <a:off x="612" y="3112"/>
              <a:ext cx="227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71" name="Line 26"/>
            <p:cNvSpPr>
              <a:spLocks noChangeShapeType="1"/>
            </p:cNvSpPr>
            <p:nvPr/>
          </p:nvSpPr>
          <p:spPr bwMode="auto">
            <a:xfrm>
              <a:off x="612" y="3249"/>
              <a:ext cx="227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</p:grpSp>
      <p:sp>
        <p:nvSpPr>
          <p:cNvPr id="3098" name="Line 27"/>
          <p:cNvSpPr>
            <a:spLocks noChangeShapeType="1"/>
          </p:cNvSpPr>
          <p:nvPr/>
        </p:nvSpPr>
        <p:spPr bwMode="auto">
          <a:xfrm>
            <a:off x="3806825" y="2784475"/>
            <a:ext cx="5111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3099" name="Text Box 28"/>
          <p:cNvSpPr txBox="1">
            <a:spLocks noChangeArrowheads="1"/>
          </p:cNvSpPr>
          <p:nvPr/>
        </p:nvSpPr>
        <p:spPr bwMode="auto">
          <a:xfrm>
            <a:off x="1908175" y="1268413"/>
            <a:ext cx="10001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>
                <a:latin typeface="Calibri" pitchFamily="34" charset="0"/>
              </a:rPr>
              <a:t>Pre-Amp</a:t>
            </a:r>
          </a:p>
        </p:txBody>
      </p:sp>
      <p:sp>
        <p:nvSpPr>
          <p:cNvPr id="3100" name="Text Box 29"/>
          <p:cNvSpPr txBox="1">
            <a:spLocks noChangeArrowheads="1"/>
          </p:cNvSpPr>
          <p:nvPr/>
        </p:nvSpPr>
        <p:spPr bwMode="auto">
          <a:xfrm>
            <a:off x="4067175" y="1268413"/>
            <a:ext cx="833438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>
                <a:latin typeface="Calibri" pitchFamily="34" charset="0"/>
              </a:rPr>
              <a:t>Shaper</a:t>
            </a:r>
          </a:p>
        </p:txBody>
      </p:sp>
      <p:sp>
        <p:nvSpPr>
          <p:cNvPr id="3101" name="Line 32"/>
          <p:cNvSpPr>
            <a:spLocks noChangeShapeType="1"/>
          </p:cNvSpPr>
          <p:nvPr/>
        </p:nvSpPr>
        <p:spPr bwMode="auto">
          <a:xfrm flipV="1">
            <a:off x="4833938" y="2763838"/>
            <a:ext cx="4238625" cy="190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grpSp>
        <p:nvGrpSpPr>
          <p:cNvPr id="3" name="Group 33"/>
          <p:cNvGrpSpPr>
            <a:grpSpLocks/>
          </p:cNvGrpSpPr>
          <p:nvPr/>
        </p:nvGrpSpPr>
        <p:grpSpPr bwMode="auto">
          <a:xfrm rot="5400000">
            <a:off x="2350294" y="2239169"/>
            <a:ext cx="325437" cy="193675"/>
            <a:chOff x="612" y="3112"/>
            <a:chExt cx="227" cy="137"/>
          </a:xfrm>
        </p:grpSpPr>
        <p:sp>
          <p:nvSpPr>
            <p:cNvPr id="3168" name="Line 34"/>
            <p:cNvSpPr>
              <a:spLocks noChangeShapeType="1"/>
            </p:cNvSpPr>
            <p:nvPr/>
          </p:nvSpPr>
          <p:spPr bwMode="auto">
            <a:xfrm>
              <a:off x="612" y="3112"/>
              <a:ext cx="227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69" name="Line 35"/>
            <p:cNvSpPr>
              <a:spLocks noChangeShapeType="1"/>
            </p:cNvSpPr>
            <p:nvPr/>
          </p:nvSpPr>
          <p:spPr bwMode="auto">
            <a:xfrm>
              <a:off x="612" y="3249"/>
              <a:ext cx="227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</p:grpSp>
      <p:sp>
        <p:nvSpPr>
          <p:cNvPr id="3103" name="Line 36"/>
          <p:cNvSpPr>
            <a:spLocks noChangeShapeType="1"/>
          </p:cNvSpPr>
          <p:nvPr/>
        </p:nvSpPr>
        <p:spPr bwMode="auto">
          <a:xfrm>
            <a:off x="2033588" y="2335213"/>
            <a:ext cx="38258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3104" name="Line 37"/>
          <p:cNvSpPr>
            <a:spLocks noChangeShapeType="1"/>
          </p:cNvSpPr>
          <p:nvPr/>
        </p:nvSpPr>
        <p:spPr bwMode="auto">
          <a:xfrm>
            <a:off x="2608263" y="2335213"/>
            <a:ext cx="38258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grpSp>
        <p:nvGrpSpPr>
          <p:cNvPr id="4" name="Group 38"/>
          <p:cNvGrpSpPr>
            <a:grpSpLocks/>
          </p:cNvGrpSpPr>
          <p:nvPr/>
        </p:nvGrpSpPr>
        <p:grpSpPr bwMode="auto">
          <a:xfrm rot="5400000">
            <a:off x="4379119" y="2242344"/>
            <a:ext cx="327025" cy="192087"/>
            <a:chOff x="612" y="3112"/>
            <a:chExt cx="227" cy="137"/>
          </a:xfrm>
        </p:grpSpPr>
        <p:sp>
          <p:nvSpPr>
            <p:cNvPr id="3166" name="Line 39"/>
            <p:cNvSpPr>
              <a:spLocks noChangeShapeType="1"/>
            </p:cNvSpPr>
            <p:nvPr/>
          </p:nvSpPr>
          <p:spPr bwMode="auto">
            <a:xfrm>
              <a:off x="612" y="3112"/>
              <a:ext cx="227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67" name="Line 40"/>
            <p:cNvSpPr>
              <a:spLocks noChangeShapeType="1"/>
            </p:cNvSpPr>
            <p:nvPr/>
          </p:nvSpPr>
          <p:spPr bwMode="auto">
            <a:xfrm>
              <a:off x="612" y="3249"/>
              <a:ext cx="227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</p:grpSp>
      <p:sp>
        <p:nvSpPr>
          <p:cNvPr id="3106" name="Line 41"/>
          <p:cNvSpPr>
            <a:spLocks noChangeShapeType="1"/>
          </p:cNvSpPr>
          <p:nvPr/>
        </p:nvSpPr>
        <p:spPr bwMode="auto">
          <a:xfrm>
            <a:off x="4064000" y="2338388"/>
            <a:ext cx="38258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3107" name="Line 42"/>
          <p:cNvSpPr>
            <a:spLocks noChangeShapeType="1"/>
          </p:cNvSpPr>
          <p:nvPr/>
        </p:nvSpPr>
        <p:spPr bwMode="auto">
          <a:xfrm>
            <a:off x="4643438" y="2343150"/>
            <a:ext cx="38258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3108" name="Line 43"/>
          <p:cNvSpPr>
            <a:spLocks noChangeShapeType="1"/>
          </p:cNvSpPr>
          <p:nvPr/>
        </p:nvSpPr>
        <p:spPr bwMode="auto">
          <a:xfrm flipV="1">
            <a:off x="2033588" y="1936750"/>
            <a:ext cx="0" cy="8477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3109" name="Line 44"/>
          <p:cNvSpPr>
            <a:spLocks noChangeShapeType="1"/>
          </p:cNvSpPr>
          <p:nvPr/>
        </p:nvSpPr>
        <p:spPr bwMode="auto">
          <a:xfrm flipV="1">
            <a:off x="4062413" y="1936750"/>
            <a:ext cx="0" cy="8477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3110" name="Line 45"/>
          <p:cNvSpPr>
            <a:spLocks noChangeShapeType="1"/>
          </p:cNvSpPr>
          <p:nvPr/>
        </p:nvSpPr>
        <p:spPr bwMode="auto">
          <a:xfrm flipV="1">
            <a:off x="2990850" y="1936750"/>
            <a:ext cx="0" cy="8477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3111" name="Line 46"/>
          <p:cNvSpPr>
            <a:spLocks noChangeShapeType="1"/>
          </p:cNvSpPr>
          <p:nvPr/>
        </p:nvSpPr>
        <p:spPr bwMode="auto">
          <a:xfrm flipV="1">
            <a:off x="5019675" y="1936750"/>
            <a:ext cx="0" cy="8477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3112" name="Oval 47"/>
          <p:cNvSpPr>
            <a:spLocks noChangeArrowheads="1"/>
          </p:cNvSpPr>
          <p:nvPr/>
        </p:nvSpPr>
        <p:spPr bwMode="auto">
          <a:xfrm>
            <a:off x="3232150" y="2747963"/>
            <a:ext cx="61913" cy="6667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ja-JP" altLang="ja-JP">
              <a:latin typeface="Calibri" pitchFamily="34" charset="0"/>
            </a:endParaRPr>
          </a:p>
        </p:txBody>
      </p:sp>
      <p:sp>
        <p:nvSpPr>
          <p:cNvPr id="3113" name="Oval 48"/>
          <p:cNvSpPr>
            <a:spLocks noChangeArrowheads="1"/>
          </p:cNvSpPr>
          <p:nvPr/>
        </p:nvSpPr>
        <p:spPr bwMode="auto">
          <a:xfrm>
            <a:off x="5349875" y="2754313"/>
            <a:ext cx="63500" cy="65087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ja-JP" altLang="ja-JP">
              <a:latin typeface="Calibri" pitchFamily="34" charset="0"/>
            </a:endParaRPr>
          </a:p>
        </p:txBody>
      </p:sp>
      <p:sp>
        <p:nvSpPr>
          <p:cNvPr id="3114" name="Text Box 49"/>
          <p:cNvSpPr txBox="1">
            <a:spLocks noChangeArrowheads="1"/>
          </p:cNvSpPr>
          <p:nvPr/>
        </p:nvSpPr>
        <p:spPr bwMode="auto">
          <a:xfrm>
            <a:off x="3059113" y="2774950"/>
            <a:ext cx="72072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ja-JP" sz="1400">
                <a:latin typeface="Calibri" pitchFamily="34" charset="0"/>
              </a:rPr>
              <a:t>V</a:t>
            </a:r>
            <a:r>
              <a:rPr lang="en-US" altLang="ja-JP" sz="1400" baseline="-25000">
                <a:latin typeface="Calibri" pitchFamily="34" charset="0"/>
              </a:rPr>
              <a:t>aout1</a:t>
            </a:r>
          </a:p>
        </p:txBody>
      </p:sp>
      <p:sp>
        <p:nvSpPr>
          <p:cNvPr id="3115" name="Text Box 50"/>
          <p:cNvSpPr txBox="1">
            <a:spLocks noChangeArrowheads="1"/>
          </p:cNvSpPr>
          <p:nvPr/>
        </p:nvSpPr>
        <p:spPr bwMode="auto">
          <a:xfrm>
            <a:off x="5146675" y="2792413"/>
            <a:ext cx="72072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ja-JP" sz="1400">
                <a:latin typeface="Calibri" pitchFamily="34" charset="0"/>
              </a:rPr>
              <a:t>V</a:t>
            </a:r>
            <a:r>
              <a:rPr lang="en-US" altLang="ja-JP" sz="1400" baseline="-25000">
                <a:latin typeface="Calibri" pitchFamily="34" charset="0"/>
              </a:rPr>
              <a:t>aout2</a:t>
            </a:r>
          </a:p>
        </p:txBody>
      </p:sp>
      <p:sp>
        <p:nvSpPr>
          <p:cNvPr id="3116" name="Rectangle 51"/>
          <p:cNvSpPr>
            <a:spLocks noChangeArrowheads="1"/>
          </p:cNvSpPr>
          <p:nvPr/>
        </p:nvSpPr>
        <p:spPr bwMode="auto">
          <a:xfrm>
            <a:off x="6207125" y="2476500"/>
            <a:ext cx="957263" cy="58578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ja-JP">
              <a:latin typeface="Calibri" pitchFamily="34" charset="0"/>
            </a:endParaRPr>
          </a:p>
        </p:txBody>
      </p:sp>
      <p:sp>
        <p:nvSpPr>
          <p:cNvPr id="3117" name="Rectangle 52"/>
          <p:cNvSpPr>
            <a:spLocks noChangeArrowheads="1"/>
          </p:cNvSpPr>
          <p:nvPr/>
        </p:nvSpPr>
        <p:spPr bwMode="auto">
          <a:xfrm>
            <a:off x="8027988" y="2476500"/>
            <a:ext cx="684212" cy="58578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ja-JP">
              <a:latin typeface="Calibri" pitchFamily="34" charset="0"/>
            </a:endParaRPr>
          </a:p>
        </p:txBody>
      </p:sp>
      <p:grpSp>
        <p:nvGrpSpPr>
          <p:cNvPr id="5" name="Group 53"/>
          <p:cNvGrpSpPr>
            <a:grpSpLocks/>
          </p:cNvGrpSpPr>
          <p:nvPr/>
        </p:nvGrpSpPr>
        <p:grpSpPr bwMode="auto">
          <a:xfrm>
            <a:off x="2038350" y="1828800"/>
            <a:ext cx="949325" cy="215900"/>
            <a:chOff x="1239" y="1979"/>
            <a:chExt cx="598" cy="136"/>
          </a:xfrm>
        </p:grpSpPr>
        <p:grpSp>
          <p:nvGrpSpPr>
            <p:cNvPr id="6" name="Group 54"/>
            <p:cNvGrpSpPr>
              <a:grpSpLocks/>
            </p:cNvGrpSpPr>
            <p:nvPr/>
          </p:nvGrpSpPr>
          <p:grpSpPr bwMode="auto">
            <a:xfrm>
              <a:off x="1310" y="1979"/>
              <a:ext cx="454" cy="136"/>
              <a:chOff x="657" y="1616"/>
              <a:chExt cx="998" cy="226"/>
            </a:xfrm>
          </p:grpSpPr>
          <p:sp>
            <p:nvSpPr>
              <p:cNvPr id="3157" name="Line 55"/>
              <p:cNvSpPr>
                <a:spLocks noChangeShapeType="1"/>
              </p:cNvSpPr>
              <p:nvPr/>
            </p:nvSpPr>
            <p:spPr bwMode="auto">
              <a:xfrm flipV="1">
                <a:off x="930" y="1616"/>
                <a:ext cx="90" cy="22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58" name="Line 56"/>
              <p:cNvSpPr>
                <a:spLocks noChangeShapeType="1"/>
              </p:cNvSpPr>
              <p:nvPr/>
            </p:nvSpPr>
            <p:spPr bwMode="auto">
              <a:xfrm flipH="1" flipV="1">
                <a:off x="1020" y="1616"/>
                <a:ext cx="90" cy="22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59" name="Line 57"/>
              <p:cNvSpPr>
                <a:spLocks noChangeShapeType="1"/>
              </p:cNvSpPr>
              <p:nvPr/>
            </p:nvSpPr>
            <p:spPr bwMode="auto">
              <a:xfrm flipV="1">
                <a:off x="1112" y="1616"/>
                <a:ext cx="90" cy="22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60" name="Line 58"/>
              <p:cNvSpPr>
                <a:spLocks noChangeShapeType="1"/>
              </p:cNvSpPr>
              <p:nvPr/>
            </p:nvSpPr>
            <p:spPr bwMode="auto">
              <a:xfrm flipH="1" flipV="1">
                <a:off x="1202" y="1616"/>
                <a:ext cx="90" cy="22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61" name="Line 59"/>
              <p:cNvSpPr>
                <a:spLocks noChangeShapeType="1"/>
              </p:cNvSpPr>
              <p:nvPr/>
            </p:nvSpPr>
            <p:spPr bwMode="auto">
              <a:xfrm flipV="1">
                <a:off x="1293" y="1616"/>
                <a:ext cx="90" cy="22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62" name="Line 60"/>
              <p:cNvSpPr>
                <a:spLocks noChangeShapeType="1"/>
              </p:cNvSpPr>
              <p:nvPr/>
            </p:nvSpPr>
            <p:spPr bwMode="auto">
              <a:xfrm flipH="1" flipV="1">
                <a:off x="884" y="1726"/>
                <a:ext cx="45" cy="113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63" name="Line 61"/>
              <p:cNvSpPr>
                <a:spLocks noChangeShapeType="1"/>
              </p:cNvSpPr>
              <p:nvPr/>
            </p:nvSpPr>
            <p:spPr bwMode="auto">
              <a:xfrm flipH="1" flipV="1">
                <a:off x="1383" y="1616"/>
                <a:ext cx="46" cy="13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64" name="Line 62"/>
              <p:cNvSpPr>
                <a:spLocks noChangeShapeType="1"/>
              </p:cNvSpPr>
              <p:nvPr/>
            </p:nvSpPr>
            <p:spPr bwMode="auto">
              <a:xfrm>
                <a:off x="1429" y="1748"/>
                <a:ext cx="22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65" name="Line 63"/>
              <p:cNvSpPr>
                <a:spLocks noChangeShapeType="1"/>
              </p:cNvSpPr>
              <p:nvPr/>
            </p:nvSpPr>
            <p:spPr bwMode="auto">
              <a:xfrm>
                <a:off x="657" y="1726"/>
                <a:ext cx="22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3155" name="Line 64"/>
            <p:cNvSpPr>
              <a:spLocks noChangeShapeType="1"/>
            </p:cNvSpPr>
            <p:nvPr/>
          </p:nvSpPr>
          <p:spPr bwMode="auto">
            <a:xfrm flipH="1">
              <a:off x="1239" y="2044"/>
              <a:ext cx="91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56" name="Line 65"/>
            <p:cNvSpPr>
              <a:spLocks noChangeShapeType="1"/>
            </p:cNvSpPr>
            <p:nvPr/>
          </p:nvSpPr>
          <p:spPr bwMode="auto">
            <a:xfrm flipH="1">
              <a:off x="1746" y="2057"/>
              <a:ext cx="91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7" name="Group 66"/>
          <p:cNvGrpSpPr>
            <a:grpSpLocks/>
          </p:cNvGrpSpPr>
          <p:nvPr/>
        </p:nvGrpSpPr>
        <p:grpSpPr bwMode="auto">
          <a:xfrm>
            <a:off x="4067175" y="1828800"/>
            <a:ext cx="949325" cy="215900"/>
            <a:chOff x="1239" y="1979"/>
            <a:chExt cx="598" cy="136"/>
          </a:xfrm>
        </p:grpSpPr>
        <p:grpSp>
          <p:nvGrpSpPr>
            <p:cNvPr id="8" name="Group 67"/>
            <p:cNvGrpSpPr>
              <a:grpSpLocks/>
            </p:cNvGrpSpPr>
            <p:nvPr/>
          </p:nvGrpSpPr>
          <p:grpSpPr bwMode="auto">
            <a:xfrm>
              <a:off x="1310" y="1979"/>
              <a:ext cx="454" cy="136"/>
              <a:chOff x="657" y="1616"/>
              <a:chExt cx="998" cy="226"/>
            </a:xfrm>
          </p:grpSpPr>
          <p:sp>
            <p:nvSpPr>
              <p:cNvPr id="3145" name="Line 68"/>
              <p:cNvSpPr>
                <a:spLocks noChangeShapeType="1"/>
              </p:cNvSpPr>
              <p:nvPr/>
            </p:nvSpPr>
            <p:spPr bwMode="auto">
              <a:xfrm flipV="1">
                <a:off x="930" y="1616"/>
                <a:ext cx="90" cy="22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46" name="Line 69"/>
              <p:cNvSpPr>
                <a:spLocks noChangeShapeType="1"/>
              </p:cNvSpPr>
              <p:nvPr/>
            </p:nvSpPr>
            <p:spPr bwMode="auto">
              <a:xfrm flipH="1" flipV="1">
                <a:off x="1020" y="1616"/>
                <a:ext cx="90" cy="22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47" name="Line 70"/>
              <p:cNvSpPr>
                <a:spLocks noChangeShapeType="1"/>
              </p:cNvSpPr>
              <p:nvPr/>
            </p:nvSpPr>
            <p:spPr bwMode="auto">
              <a:xfrm flipV="1">
                <a:off x="1112" y="1616"/>
                <a:ext cx="90" cy="22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48" name="Line 71"/>
              <p:cNvSpPr>
                <a:spLocks noChangeShapeType="1"/>
              </p:cNvSpPr>
              <p:nvPr/>
            </p:nvSpPr>
            <p:spPr bwMode="auto">
              <a:xfrm flipH="1" flipV="1">
                <a:off x="1202" y="1616"/>
                <a:ext cx="90" cy="22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49" name="Line 72"/>
              <p:cNvSpPr>
                <a:spLocks noChangeShapeType="1"/>
              </p:cNvSpPr>
              <p:nvPr/>
            </p:nvSpPr>
            <p:spPr bwMode="auto">
              <a:xfrm flipV="1">
                <a:off x="1293" y="1616"/>
                <a:ext cx="90" cy="22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50" name="Line 73"/>
              <p:cNvSpPr>
                <a:spLocks noChangeShapeType="1"/>
              </p:cNvSpPr>
              <p:nvPr/>
            </p:nvSpPr>
            <p:spPr bwMode="auto">
              <a:xfrm flipH="1" flipV="1">
                <a:off x="884" y="1726"/>
                <a:ext cx="45" cy="113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51" name="Line 74"/>
              <p:cNvSpPr>
                <a:spLocks noChangeShapeType="1"/>
              </p:cNvSpPr>
              <p:nvPr/>
            </p:nvSpPr>
            <p:spPr bwMode="auto">
              <a:xfrm flipH="1" flipV="1">
                <a:off x="1383" y="1616"/>
                <a:ext cx="46" cy="13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52" name="Line 75"/>
              <p:cNvSpPr>
                <a:spLocks noChangeShapeType="1"/>
              </p:cNvSpPr>
              <p:nvPr/>
            </p:nvSpPr>
            <p:spPr bwMode="auto">
              <a:xfrm>
                <a:off x="1429" y="1748"/>
                <a:ext cx="22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53" name="Line 76"/>
              <p:cNvSpPr>
                <a:spLocks noChangeShapeType="1"/>
              </p:cNvSpPr>
              <p:nvPr/>
            </p:nvSpPr>
            <p:spPr bwMode="auto">
              <a:xfrm>
                <a:off x="657" y="1726"/>
                <a:ext cx="22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3143" name="Line 77"/>
            <p:cNvSpPr>
              <a:spLocks noChangeShapeType="1"/>
            </p:cNvSpPr>
            <p:nvPr/>
          </p:nvSpPr>
          <p:spPr bwMode="auto">
            <a:xfrm flipH="1">
              <a:off x="1239" y="2044"/>
              <a:ext cx="91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44" name="Line 78"/>
            <p:cNvSpPr>
              <a:spLocks noChangeShapeType="1"/>
            </p:cNvSpPr>
            <p:nvPr/>
          </p:nvSpPr>
          <p:spPr bwMode="auto">
            <a:xfrm flipH="1">
              <a:off x="1746" y="2057"/>
              <a:ext cx="91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</p:grpSp>
      <p:sp>
        <p:nvSpPr>
          <p:cNvPr id="3120" name="Text Box 79"/>
          <p:cNvSpPr txBox="1">
            <a:spLocks noChangeArrowheads="1"/>
          </p:cNvSpPr>
          <p:nvPr/>
        </p:nvSpPr>
        <p:spPr bwMode="auto">
          <a:xfrm>
            <a:off x="2627313" y="2332038"/>
            <a:ext cx="33972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1400">
                <a:latin typeface="Calibri" pitchFamily="34" charset="0"/>
              </a:rPr>
              <a:t>C</a:t>
            </a:r>
            <a:r>
              <a:rPr lang="en-US" altLang="ja-JP" sz="1400" baseline="-25000">
                <a:latin typeface="Calibri" pitchFamily="34" charset="0"/>
              </a:rPr>
              <a:t>p</a:t>
            </a:r>
          </a:p>
        </p:txBody>
      </p:sp>
      <p:sp>
        <p:nvSpPr>
          <p:cNvPr id="3121" name="Text Box 80"/>
          <p:cNvSpPr txBox="1">
            <a:spLocks noChangeArrowheads="1"/>
          </p:cNvSpPr>
          <p:nvPr/>
        </p:nvSpPr>
        <p:spPr bwMode="auto">
          <a:xfrm>
            <a:off x="3490913" y="2332038"/>
            <a:ext cx="50482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ja-JP" sz="1400">
                <a:latin typeface="Calibri" pitchFamily="34" charset="0"/>
              </a:rPr>
              <a:t>C</a:t>
            </a:r>
            <a:r>
              <a:rPr lang="en-US" altLang="ja-JP" sz="1400" baseline="-25000">
                <a:latin typeface="Calibri" pitchFamily="34" charset="0"/>
              </a:rPr>
              <a:t>s1</a:t>
            </a:r>
          </a:p>
        </p:txBody>
      </p:sp>
      <p:sp>
        <p:nvSpPr>
          <p:cNvPr id="3122" name="Text Box 81"/>
          <p:cNvSpPr txBox="1">
            <a:spLocks noChangeArrowheads="1"/>
          </p:cNvSpPr>
          <p:nvPr/>
        </p:nvSpPr>
        <p:spPr bwMode="auto">
          <a:xfrm>
            <a:off x="4643438" y="2332038"/>
            <a:ext cx="576262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ja-JP" sz="1400">
                <a:latin typeface="Calibri" pitchFamily="34" charset="0"/>
              </a:rPr>
              <a:t>C</a:t>
            </a:r>
            <a:r>
              <a:rPr lang="en-US" altLang="ja-JP" sz="1400" baseline="-25000">
                <a:latin typeface="Calibri" pitchFamily="34" charset="0"/>
              </a:rPr>
              <a:t>s2</a:t>
            </a:r>
          </a:p>
        </p:txBody>
      </p:sp>
      <p:sp>
        <p:nvSpPr>
          <p:cNvPr id="3123" name="Line 82"/>
          <p:cNvSpPr>
            <a:spLocks noChangeShapeType="1"/>
          </p:cNvSpPr>
          <p:nvPr/>
        </p:nvSpPr>
        <p:spPr bwMode="auto">
          <a:xfrm flipV="1">
            <a:off x="2411413" y="1787525"/>
            <a:ext cx="215900" cy="2873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3124" name="Line 83"/>
          <p:cNvSpPr>
            <a:spLocks noChangeShapeType="1"/>
          </p:cNvSpPr>
          <p:nvPr/>
        </p:nvSpPr>
        <p:spPr bwMode="auto">
          <a:xfrm flipV="1">
            <a:off x="4427538" y="1781175"/>
            <a:ext cx="215900" cy="2873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3125" name="Text Box 84"/>
          <p:cNvSpPr txBox="1">
            <a:spLocks noChangeArrowheads="1"/>
          </p:cNvSpPr>
          <p:nvPr/>
        </p:nvSpPr>
        <p:spPr bwMode="auto">
          <a:xfrm>
            <a:off x="2266950" y="1539875"/>
            <a:ext cx="341313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1400">
                <a:latin typeface="Calibri" pitchFamily="34" charset="0"/>
              </a:rPr>
              <a:t>R</a:t>
            </a:r>
            <a:r>
              <a:rPr lang="en-US" altLang="ja-JP" sz="1400" baseline="-25000">
                <a:latin typeface="Calibri" pitchFamily="34" charset="0"/>
              </a:rPr>
              <a:t>p</a:t>
            </a:r>
          </a:p>
        </p:txBody>
      </p:sp>
      <p:sp>
        <p:nvSpPr>
          <p:cNvPr id="3126" name="Text Box 85"/>
          <p:cNvSpPr txBox="1">
            <a:spLocks noChangeArrowheads="1"/>
          </p:cNvSpPr>
          <p:nvPr/>
        </p:nvSpPr>
        <p:spPr bwMode="auto">
          <a:xfrm>
            <a:off x="4283075" y="1503363"/>
            <a:ext cx="43338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ja-JP" sz="1400">
                <a:latin typeface="Calibri" pitchFamily="34" charset="0"/>
              </a:rPr>
              <a:t>R</a:t>
            </a:r>
            <a:r>
              <a:rPr lang="en-US" altLang="ja-JP" sz="1400" baseline="-25000">
                <a:latin typeface="Calibri" pitchFamily="34" charset="0"/>
              </a:rPr>
              <a:t>s2</a:t>
            </a:r>
          </a:p>
        </p:txBody>
      </p:sp>
      <p:sp>
        <p:nvSpPr>
          <p:cNvPr id="3127" name="Text Box 86"/>
          <p:cNvSpPr txBox="1">
            <a:spLocks noChangeArrowheads="1"/>
          </p:cNvSpPr>
          <p:nvPr/>
        </p:nvSpPr>
        <p:spPr bwMode="auto">
          <a:xfrm>
            <a:off x="1042988" y="3195638"/>
            <a:ext cx="6477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ja-JP" sz="1400">
                <a:latin typeface="Calibri" pitchFamily="34" charset="0"/>
              </a:rPr>
              <a:t>C</a:t>
            </a:r>
            <a:r>
              <a:rPr lang="en-US" altLang="ja-JP" sz="1400" baseline="-25000">
                <a:latin typeface="Calibri" pitchFamily="34" charset="0"/>
              </a:rPr>
              <a:t>cal</a:t>
            </a:r>
          </a:p>
        </p:txBody>
      </p:sp>
      <p:sp>
        <p:nvSpPr>
          <p:cNvPr id="3128" name="Oval 87"/>
          <p:cNvSpPr>
            <a:spLocks noChangeArrowheads="1"/>
          </p:cNvSpPr>
          <p:nvPr/>
        </p:nvSpPr>
        <p:spPr bwMode="auto">
          <a:xfrm>
            <a:off x="7523163" y="2751138"/>
            <a:ext cx="63500" cy="65087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ja-JP" altLang="ja-JP">
              <a:latin typeface="Calibri" pitchFamily="34" charset="0"/>
            </a:endParaRPr>
          </a:p>
        </p:txBody>
      </p:sp>
      <p:sp>
        <p:nvSpPr>
          <p:cNvPr id="3129" name="Text Box 88"/>
          <p:cNvSpPr txBox="1">
            <a:spLocks noChangeArrowheads="1"/>
          </p:cNvSpPr>
          <p:nvPr/>
        </p:nvSpPr>
        <p:spPr bwMode="auto">
          <a:xfrm>
            <a:off x="7307263" y="2836863"/>
            <a:ext cx="72072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ja-JP" sz="1400">
                <a:latin typeface="Calibri" pitchFamily="34" charset="0"/>
              </a:rPr>
              <a:t>V</a:t>
            </a:r>
            <a:r>
              <a:rPr lang="en-US" altLang="ja-JP" sz="1400" baseline="-25000">
                <a:latin typeface="Calibri" pitchFamily="34" charset="0"/>
              </a:rPr>
              <a:t>dout3</a:t>
            </a:r>
          </a:p>
        </p:txBody>
      </p:sp>
      <p:sp>
        <p:nvSpPr>
          <p:cNvPr id="3130" name="Line 89"/>
          <p:cNvSpPr>
            <a:spLocks noChangeShapeType="1"/>
          </p:cNvSpPr>
          <p:nvPr/>
        </p:nvSpPr>
        <p:spPr bwMode="auto">
          <a:xfrm>
            <a:off x="6324600" y="1755775"/>
            <a:ext cx="0" cy="7207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3131" name="Line 90"/>
          <p:cNvSpPr>
            <a:spLocks noChangeShapeType="1"/>
          </p:cNvSpPr>
          <p:nvPr/>
        </p:nvSpPr>
        <p:spPr bwMode="auto">
          <a:xfrm>
            <a:off x="6554788" y="2044700"/>
            <a:ext cx="0" cy="431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3132" name="Text Box 91"/>
          <p:cNvSpPr txBox="1">
            <a:spLocks noChangeArrowheads="1"/>
          </p:cNvSpPr>
          <p:nvPr/>
        </p:nvSpPr>
        <p:spPr bwMode="auto">
          <a:xfrm>
            <a:off x="5819775" y="1539875"/>
            <a:ext cx="12192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1200">
                <a:latin typeface="Calibri" pitchFamily="34" charset="0"/>
              </a:rPr>
              <a:t>Lower Threshold</a:t>
            </a:r>
          </a:p>
        </p:txBody>
      </p:sp>
      <p:sp>
        <p:nvSpPr>
          <p:cNvPr id="3133" name="Text Box 92"/>
          <p:cNvSpPr txBox="1">
            <a:spLocks noChangeArrowheads="1"/>
          </p:cNvSpPr>
          <p:nvPr/>
        </p:nvSpPr>
        <p:spPr bwMode="auto">
          <a:xfrm>
            <a:off x="6372225" y="1790700"/>
            <a:ext cx="122237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1200">
                <a:latin typeface="Calibri" pitchFamily="34" charset="0"/>
              </a:rPr>
              <a:t>Upper Threshold</a:t>
            </a:r>
          </a:p>
        </p:txBody>
      </p:sp>
      <p:sp>
        <p:nvSpPr>
          <p:cNvPr id="3134" name="Line 93"/>
          <p:cNvSpPr>
            <a:spLocks noChangeShapeType="1"/>
          </p:cNvSpPr>
          <p:nvPr/>
        </p:nvSpPr>
        <p:spPr bwMode="auto">
          <a:xfrm flipH="1">
            <a:off x="6804025" y="2260600"/>
            <a:ext cx="0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3135" name="Text Box 94"/>
          <p:cNvSpPr txBox="1">
            <a:spLocks noChangeArrowheads="1"/>
          </p:cNvSpPr>
          <p:nvPr/>
        </p:nvSpPr>
        <p:spPr bwMode="auto">
          <a:xfrm>
            <a:off x="6645275" y="2044700"/>
            <a:ext cx="56515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1200">
                <a:latin typeface="Calibri" pitchFamily="34" charset="0"/>
              </a:rPr>
              <a:t>Offset</a:t>
            </a:r>
          </a:p>
        </p:txBody>
      </p:sp>
      <p:sp>
        <p:nvSpPr>
          <p:cNvPr id="3136" name="Text Box 95"/>
          <p:cNvSpPr txBox="1">
            <a:spLocks noChangeArrowheads="1"/>
          </p:cNvSpPr>
          <p:nvPr/>
        </p:nvSpPr>
        <p:spPr bwMode="auto">
          <a:xfrm>
            <a:off x="792163" y="1397000"/>
            <a:ext cx="47148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1400">
                <a:latin typeface="Calibri" pitchFamily="34" charset="0"/>
              </a:rPr>
              <a:t>V</a:t>
            </a:r>
            <a:r>
              <a:rPr lang="en-US" altLang="ja-JP" sz="1400" baseline="-25000">
                <a:latin typeface="Calibri" pitchFamily="34" charset="0"/>
              </a:rPr>
              <a:t>bias</a:t>
            </a:r>
          </a:p>
        </p:txBody>
      </p:sp>
      <p:graphicFrame>
        <p:nvGraphicFramePr>
          <p:cNvPr id="3074" name="Object 99"/>
          <p:cNvGraphicFramePr>
            <a:graphicFrameLocks noChangeAspect="1"/>
          </p:cNvGraphicFramePr>
          <p:nvPr/>
        </p:nvGraphicFramePr>
        <p:xfrm>
          <a:off x="5292080" y="3762077"/>
          <a:ext cx="3779837" cy="2835275"/>
        </p:xfrm>
        <a:graphic>
          <a:graphicData uri="http://schemas.openxmlformats.org/presentationml/2006/ole">
            <p:oleObj spid="_x0000_s2050" name="ビットマップ イメージ" r:id="rId4" imgW="6095238" imgH="4571429" progId="PBrush">
              <p:embed/>
            </p:oleObj>
          </a:graphicData>
        </a:graphic>
      </p:graphicFrame>
      <p:sp>
        <p:nvSpPr>
          <p:cNvPr id="3137" name="Line 100"/>
          <p:cNvSpPr>
            <a:spLocks noChangeShapeType="1"/>
          </p:cNvSpPr>
          <p:nvPr/>
        </p:nvSpPr>
        <p:spPr bwMode="auto">
          <a:xfrm flipH="1">
            <a:off x="1259632" y="4214818"/>
            <a:ext cx="4598252" cy="6270"/>
          </a:xfrm>
          <a:prstGeom prst="line">
            <a:avLst/>
          </a:prstGeom>
          <a:noFill/>
          <a:ln w="38100">
            <a:solidFill>
              <a:srgbClr val="FFC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3138" name="Line 101"/>
          <p:cNvSpPr>
            <a:spLocks noChangeShapeType="1"/>
          </p:cNvSpPr>
          <p:nvPr/>
        </p:nvSpPr>
        <p:spPr bwMode="auto">
          <a:xfrm flipH="1" flipV="1">
            <a:off x="3419872" y="3140968"/>
            <a:ext cx="2304256" cy="1800200"/>
          </a:xfrm>
          <a:prstGeom prst="line">
            <a:avLst/>
          </a:prstGeom>
          <a:noFill/>
          <a:ln w="38100">
            <a:solidFill>
              <a:srgbClr val="E02687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3139" name="Line 102"/>
          <p:cNvSpPr>
            <a:spLocks noChangeShapeType="1"/>
          </p:cNvSpPr>
          <p:nvPr/>
        </p:nvSpPr>
        <p:spPr bwMode="auto">
          <a:xfrm flipH="1" flipV="1">
            <a:off x="5436094" y="3068960"/>
            <a:ext cx="1224138" cy="2232248"/>
          </a:xfrm>
          <a:prstGeom prst="line">
            <a:avLst/>
          </a:prstGeom>
          <a:noFill/>
          <a:ln w="38100">
            <a:solidFill>
              <a:schemeClr val="accent1">
                <a:lumMod val="75000"/>
              </a:schemeClr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3140" name="Text Box 103"/>
          <p:cNvSpPr txBox="1">
            <a:spLocks noChangeArrowheads="1"/>
          </p:cNvSpPr>
          <p:nvPr/>
        </p:nvSpPr>
        <p:spPr bwMode="auto">
          <a:xfrm>
            <a:off x="35496" y="4953942"/>
            <a:ext cx="4248472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ja-JP" sz="2000" dirty="0" smtClean="0"/>
              <a:t>We input test pulse correspond to 30keV –charge, and observed pre-amp and shaper monitors</a:t>
            </a:r>
          </a:p>
        </p:txBody>
      </p:sp>
      <p:sp>
        <p:nvSpPr>
          <p:cNvPr id="3141" name="Rectangle 104"/>
          <p:cNvSpPr>
            <a:spLocks noChangeArrowheads="1"/>
          </p:cNvSpPr>
          <p:nvPr/>
        </p:nvSpPr>
        <p:spPr bwMode="auto">
          <a:xfrm>
            <a:off x="5867400" y="1341438"/>
            <a:ext cx="3276600" cy="2303462"/>
          </a:xfrm>
          <a:prstGeom prst="rect">
            <a:avLst/>
          </a:prstGeom>
          <a:solidFill>
            <a:schemeClr val="bg1">
              <a:alpha val="79999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1" name="テキスト ボックス 100"/>
          <p:cNvSpPr txBox="1"/>
          <p:nvPr/>
        </p:nvSpPr>
        <p:spPr>
          <a:xfrm>
            <a:off x="5687541" y="3419708"/>
            <a:ext cx="29636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u="sng" dirty="0" smtClean="0"/>
              <a:t>The output of analog monitor</a:t>
            </a:r>
          </a:p>
        </p:txBody>
      </p:sp>
      <p:sp>
        <p:nvSpPr>
          <p:cNvPr id="102" name="テキスト ボックス 101"/>
          <p:cNvSpPr txBox="1"/>
          <p:nvPr/>
        </p:nvSpPr>
        <p:spPr>
          <a:xfrm>
            <a:off x="107504" y="5877272"/>
            <a:ext cx="520354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400" dirty="0" smtClean="0"/>
              <a:t>⇒</a:t>
            </a:r>
            <a:r>
              <a:rPr lang="en-US" altLang="ja-JP" sz="2400" dirty="0" smtClean="0"/>
              <a:t>We could observe pulse outputs from</a:t>
            </a:r>
            <a:br>
              <a:rPr lang="en-US" altLang="ja-JP" sz="2400" dirty="0" smtClean="0"/>
            </a:br>
            <a:r>
              <a:rPr lang="en-US" altLang="ja-JP" sz="2400" dirty="0" smtClean="0"/>
              <a:t>ALL of pixels</a:t>
            </a:r>
          </a:p>
        </p:txBody>
      </p:sp>
      <p:sp>
        <p:nvSpPr>
          <p:cNvPr id="103" name="日付プレースホルダ 10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kumimoji="1" lang="en-US" altLang="ja-JP" dirty="0" smtClean="0"/>
              <a:t>Sep 7, 2010,  PIXEL2010 T. Hirono</a:t>
            </a:r>
            <a:endParaRPr kumimoji="1"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6" name="グラフ 65"/>
          <p:cNvGraphicFramePr/>
          <p:nvPr/>
        </p:nvGraphicFramePr>
        <p:xfrm>
          <a:off x="1928794" y="2143116"/>
          <a:ext cx="4929222" cy="321470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Performance of ASIC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0" y="1071546"/>
            <a:ext cx="9286908" cy="1428760"/>
          </a:xfrm>
        </p:spPr>
        <p:txBody>
          <a:bodyPr>
            <a:normAutofit/>
          </a:bodyPr>
          <a:lstStyle/>
          <a:p>
            <a:r>
              <a:rPr lang="en-US" altLang="ja-JP" sz="2800" dirty="0" smtClean="0"/>
              <a:t>Time Constant of Readout</a:t>
            </a:r>
          </a:p>
          <a:p>
            <a:pPr lvl="1"/>
            <a:r>
              <a:rPr lang="en-US" altLang="ja-JP" sz="1600" dirty="0" smtClean="0"/>
              <a:t>Test pulse was counted by changing test pulse frequency.</a:t>
            </a:r>
          </a:p>
          <a:p>
            <a:pPr lvl="1"/>
            <a:r>
              <a:rPr lang="en-US" altLang="ja-JP" sz="1600" dirty="0" smtClean="0"/>
              <a:t>Counts of counter was as same as input pulse up to 5Mcounts/s</a:t>
            </a:r>
          </a:p>
          <a:p>
            <a:endParaRPr lang="en-US" altLang="ja-JP" sz="2400" dirty="0" smtClean="0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3700676" y="5214950"/>
            <a:ext cx="20619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dirty="0" smtClean="0"/>
              <a:t>Test Pulse [1/s]</a:t>
            </a:r>
            <a:endParaRPr kumimoji="1" lang="en-US" altLang="ja-JP" sz="2400" dirty="0" smtClean="0"/>
          </a:p>
        </p:txBody>
      </p:sp>
      <p:sp>
        <p:nvSpPr>
          <p:cNvPr id="6" name="テキスト ボックス 5"/>
          <p:cNvSpPr txBox="1"/>
          <p:nvPr/>
        </p:nvSpPr>
        <p:spPr>
          <a:xfrm rot="16200000">
            <a:off x="788238" y="3055292"/>
            <a:ext cx="20002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dirty="0" smtClean="0"/>
              <a:t>Count [1/s]</a:t>
            </a:r>
            <a:endParaRPr kumimoji="1" lang="en-US" altLang="ja-JP" sz="2400" dirty="0" smtClean="0"/>
          </a:p>
        </p:txBody>
      </p:sp>
      <p:sp>
        <p:nvSpPr>
          <p:cNvPr id="7" name="コンテンツ プレースホルダ 2"/>
          <p:cNvSpPr txBox="1">
            <a:spLocks/>
          </p:cNvSpPr>
          <p:nvPr/>
        </p:nvSpPr>
        <p:spPr>
          <a:xfrm>
            <a:off x="0" y="5643578"/>
            <a:ext cx="9144000" cy="114296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indent="-342900">
              <a:spcBef>
                <a:spcPct val="20000"/>
              </a:spcBef>
            </a:pPr>
            <a:r>
              <a:rPr lang="ja-JP" altLang="en-US" sz="2400" dirty="0" smtClean="0"/>
              <a:t>⇒</a:t>
            </a:r>
            <a:r>
              <a:rPr lang="en-US" altLang="ja-JP" sz="2400" dirty="0" smtClean="0"/>
              <a:t>Time constant was </a:t>
            </a:r>
            <a:r>
              <a:rPr kumimoji="1" lang="en-US" altLang="ja-JP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200 </a:t>
            </a:r>
            <a:r>
              <a:rPr kumimoji="1" lang="en-US" altLang="ja-JP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nsec</a:t>
            </a:r>
            <a:r>
              <a:rPr kumimoji="1" lang="en-US" altLang="ja-JP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1" lang="en-US" altLang="ja-JP" sz="2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</a:t>
            </a:r>
            <a:r>
              <a:rPr kumimoji="1" lang="en-US" altLang="ja-JP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c.f.</a:t>
            </a:r>
            <a:r>
              <a:rPr kumimoji="1" lang="en-US" altLang="ja-JP" sz="2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designed =</a:t>
            </a:r>
            <a:r>
              <a:rPr kumimoji="1" lang="en-US" altLang="ja-JP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100 </a:t>
            </a:r>
            <a:r>
              <a:rPr kumimoji="1" lang="en-US" altLang="ja-JP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nsec</a:t>
            </a:r>
            <a:endParaRPr kumimoji="1" lang="en-US" altLang="ja-JP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⇒</a:t>
            </a:r>
            <a:r>
              <a:rPr kumimoji="1" lang="en-US" altLang="ja-JP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Background noise 0.6 counts/hr/pixel with window-comparator 20-30</a:t>
            </a:r>
            <a:r>
              <a:rPr kumimoji="1" lang="en-US" altLang="ja-JP" sz="2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keV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9" name="直線矢印コネクタ 8"/>
          <p:cNvCxnSpPr/>
          <p:nvPr/>
        </p:nvCxnSpPr>
        <p:spPr>
          <a:xfrm rot="5400000">
            <a:off x="5221731" y="3216574"/>
            <a:ext cx="2071702" cy="1588"/>
          </a:xfrm>
          <a:prstGeom prst="straightConnector1">
            <a:avLst/>
          </a:prstGeom>
          <a:ln w="38100">
            <a:solidFill>
              <a:srgbClr val="00206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テキスト ボックス 12"/>
          <p:cNvSpPr txBox="1"/>
          <p:nvPr/>
        </p:nvSpPr>
        <p:spPr>
          <a:xfrm>
            <a:off x="6715140" y="2071678"/>
            <a:ext cx="209217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/>
              <a:t>5 x 10</a:t>
            </a:r>
            <a:r>
              <a:rPr kumimoji="1" lang="en-US" altLang="ja-JP" sz="2400" baseline="50000" dirty="0" smtClean="0"/>
              <a:t>6</a:t>
            </a:r>
            <a:r>
              <a:rPr kumimoji="1" lang="en-US" altLang="ja-JP" sz="2400" dirty="0" smtClean="0"/>
              <a:t>counts/s</a:t>
            </a:r>
            <a:endParaRPr kumimoji="1" lang="ja-JP" altLang="en-US" sz="2400" dirty="0"/>
          </a:p>
        </p:txBody>
      </p:sp>
      <p:sp>
        <p:nvSpPr>
          <p:cNvPr id="23" name="正方形/長方形 22"/>
          <p:cNvSpPr/>
          <p:nvPr/>
        </p:nvSpPr>
        <p:spPr>
          <a:xfrm>
            <a:off x="1714480" y="4324657"/>
            <a:ext cx="928694" cy="7143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4" name="正方形/長方形 23"/>
          <p:cNvSpPr/>
          <p:nvPr/>
        </p:nvSpPr>
        <p:spPr>
          <a:xfrm>
            <a:off x="2414792" y="5039037"/>
            <a:ext cx="928694" cy="43815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2756048" y="4967599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0</a:t>
            </a:r>
            <a:endParaRPr kumimoji="1" lang="ja-JP" altLang="en-US" dirty="0"/>
          </a:p>
        </p:txBody>
      </p:sp>
      <p:cxnSp>
        <p:nvCxnSpPr>
          <p:cNvPr id="26" name="直線矢印コネクタ 25"/>
          <p:cNvCxnSpPr>
            <a:stCxn id="13" idx="1"/>
          </p:cNvCxnSpPr>
          <p:nvPr/>
        </p:nvCxnSpPr>
        <p:spPr>
          <a:xfrm rot="10800000" flipV="1">
            <a:off x="6286512" y="2302510"/>
            <a:ext cx="428628" cy="54919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直線矢印コネクタ 29"/>
          <p:cNvCxnSpPr>
            <a:stCxn id="36" idx="3"/>
            <a:endCxn id="23" idx="3"/>
          </p:cNvCxnSpPr>
          <p:nvPr/>
        </p:nvCxnSpPr>
        <p:spPr>
          <a:xfrm flipV="1">
            <a:off x="2279406" y="4681847"/>
            <a:ext cx="363768" cy="302271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テキスト ボックス 35"/>
          <p:cNvSpPr txBox="1"/>
          <p:nvPr/>
        </p:nvSpPr>
        <p:spPr>
          <a:xfrm>
            <a:off x="485966" y="4753285"/>
            <a:ext cx="179344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dirty="0" smtClean="0"/>
              <a:t>0.6counts/hr</a:t>
            </a:r>
            <a:endParaRPr kumimoji="1" lang="ja-JP" altLang="en-US" sz="2400" dirty="0"/>
          </a:p>
        </p:txBody>
      </p:sp>
      <p:sp>
        <p:nvSpPr>
          <p:cNvPr id="48" name="大波 47"/>
          <p:cNvSpPr/>
          <p:nvPr/>
        </p:nvSpPr>
        <p:spPr>
          <a:xfrm rot="5400000">
            <a:off x="3071802" y="4773352"/>
            <a:ext cx="285752" cy="142876"/>
          </a:xfrm>
          <a:prstGeom prst="wave">
            <a:avLst>
              <a:gd name="adj1" fmla="val 20000"/>
              <a:gd name="adj2" fmla="val 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5" name="大波 64"/>
          <p:cNvSpPr/>
          <p:nvPr/>
        </p:nvSpPr>
        <p:spPr>
          <a:xfrm>
            <a:off x="2571736" y="4214818"/>
            <a:ext cx="285752" cy="142876"/>
          </a:xfrm>
          <a:prstGeom prst="wave">
            <a:avLst>
              <a:gd name="adj1" fmla="val 20000"/>
              <a:gd name="adj2" fmla="val 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日付プレースホルダ 3"/>
          <p:cNvSpPr>
            <a:spLocks noGrp="1"/>
          </p:cNvSpPr>
          <p:nvPr>
            <p:ph type="dt" sz="half" idx="10"/>
          </p:nvPr>
        </p:nvSpPr>
        <p:spPr>
          <a:xfrm>
            <a:off x="6786578" y="6492875"/>
            <a:ext cx="2357422" cy="365125"/>
          </a:xfrm>
        </p:spPr>
        <p:txBody>
          <a:bodyPr/>
          <a:lstStyle/>
          <a:p>
            <a:r>
              <a:rPr lang="en-US" altLang="ja-JP" dirty="0" smtClean="0"/>
              <a:t>Sep 7, 2010,  PIXEL2010 T. Hirono</a:t>
            </a:r>
            <a:endParaRPr lang="ja-JP" alt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1" name="Rectangle 2"/>
          <p:cNvSpPr>
            <a:spLocks noGrp="1" noChangeArrowheads="1"/>
          </p:cNvSpPr>
          <p:nvPr>
            <p:ph type="title"/>
          </p:nvPr>
        </p:nvSpPr>
        <p:spPr>
          <a:xfrm>
            <a:off x="90510" y="0"/>
            <a:ext cx="7696200" cy="908050"/>
          </a:xfrm>
        </p:spPr>
        <p:txBody>
          <a:bodyPr/>
          <a:lstStyle/>
          <a:p>
            <a:pPr eaLnBrk="1" hangingPunct="1"/>
            <a:r>
              <a:rPr lang="en-US" altLang="ja-JP" dirty="0" smtClean="0"/>
              <a:t>Results of Beam Test</a:t>
            </a:r>
            <a:endParaRPr lang="ja-JP" altLang="en-US" dirty="0" smtClean="0"/>
          </a:p>
        </p:txBody>
      </p:sp>
      <p:sp>
        <p:nvSpPr>
          <p:cNvPr id="37892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214282" y="1071546"/>
            <a:ext cx="7880994" cy="5112022"/>
          </a:xfrm>
          <a:noFill/>
        </p:spPr>
        <p:txBody>
          <a:bodyPr>
            <a:normAutofit/>
          </a:bodyPr>
          <a:lstStyle/>
          <a:p>
            <a:pPr eaLnBrk="1" hangingPunct="1"/>
            <a:r>
              <a:rPr lang="en-US" altLang="ja-JP" dirty="0" smtClean="0"/>
              <a:t>Beam test was performed at BL46XU, BL14B2/SPring-8</a:t>
            </a:r>
          </a:p>
          <a:p>
            <a:pPr eaLnBrk="1" hangingPunct="1"/>
            <a:endParaRPr lang="en-US" altLang="ja-JP" dirty="0" smtClean="0"/>
          </a:p>
          <a:p>
            <a:pPr eaLnBrk="1" hangingPunct="1">
              <a:buNone/>
            </a:pPr>
            <a:endParaRPr lang="en-US" altLang="ja-JP" dirty="0" smtClean="0"/>
          </a:p>
          <a:p>
            <a:pPr eaLnBrk="1" hangingPunct="1">
              <a:buNone/>
            </a:pPr>
            <a:endParaRPr lang="en-US" altLang="ja-JP" dirty="0" smtClean="0"/>
          </a:p>
          <a:p>
            <a:pPr eaLnBrk="1" hangingPunct="1">
              <a:buNone/>
            </a:pPr>
            <a:endParaRPr lang="en-US" altLang="ja-JP" sz="2400" dirty="0" smtClean="0"/>
          </a:p>
          <a:p>
            <a:r>
              <a:rPr lang="en-US" altLang="ja-JP" sz="2400" dirty="0" smtClean="0"/>
              <a:t>Lower-energy threshold scan </a:t>
            </a:r>
          </a:p>
          <a:p>
            <a:pPr>
              <a:buNone/>
            </a:pPr>
            <a:r>
              <a:rPr lang="ja-JP" altLang="en-US" sz="2000" dirty="0" smtClean="0"/>
              <a:t>⇒ </a:t>
            </a:r>
            <a:r>
              <a:rPr lang="en-US" altLang="ja-JP" sz="2000" dirty="0" smtClean="0"/>
              <a:t>to examine whether X-ray of </a:t>
            </a:r>
            <a:endParaRPr lang="ja-JP" altLang="en-US" sz="2000" dirty="0" smtClean="0"/>
          </a:p>
          <a:p>
            <a:pPr>
              <a:buNone/>
            </a:pPr>
            <a:r>
              <a:rPr lang="en-US" altLang="ja-JP" sz="2000" dirty="0" smtClean="0"/>
              <a:t>30 – 120 keV  can be detected by SP8-01</a:t>
            </a:r>
            <a:r>
              <a:rPr lang="en-US" altLang="ja-JP" sz="2400" dirty="0" smtClean="0"/>
              <a:t> </a:t>
            </a:r>
            <a:endParaRPr lang="en-US" altLang="ja-JP" dirty="0" smtClean="0"/>
          </a:p>
        </p:txBody>
      </p:sp>
      <p:sp>
        <p:nvSpPr>
          <p:cNvPr id="37893" name="Oval 5"/>
          <p:cNvSpPr>
            <a:spLocks noChangeArrowheads="1"/>
          </p:cNvSpPr>
          <p:nvPr/>
        </p:nvSpPr>
        <p:spPr bwMode="auto">
          <a:xfrm>
            <a:off x="463550" y="2504446"/>
            <a:ext cx="1727200" cy="576262"/>
          </a:xfrm>
          <a:prstGeom prst="ellips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7894" name="Rectangle 6" descr="縦線 (太)"/>
          <p:cNvSpPr>
            <a:spLocks noChangeArrowheads="1"/>
          </p:cNvSpPr>
          <p:nvPr/>
        </p:nvSpPr>
        <p:spPr bwMode="auto">
          <a:xfrm>
            <a:off x="1039813" y="2874333"/>
            <a:ext cx="576262" cy="142875"/>
          </a:xfrm>
          <a:prstGeom prst="rect">
            <a:avLst/>
          </a:prstGeom>
          <a:pattFill prst="dkVert">
            <a:fgClr>
              <a:schemeClr val="folHlink"/>
            </a:fgClr>
            <a:bgClr>
              <a:schemeClr val="tx2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7895" name="Rectangle 7" descr="縦線 (太)"/>
          <p:cNvSpPr>
            <a:spLocks noChangeArrowheads="1"/>
          </p:cNvSpPr>
          <p:nvPr/>
        </p:nvSpPr>
        <p:spPr bwMode="auto">
          <a:xfrm>
            <a:off x="1039813" y="3114046"/>
            <a:ext cx="576262" cy="142875"/>
          </a:xfrm>
          <a:prstGeom prst="rect">
            <a:avLst/>
          </a:prstGeom>
          <a:pattFill prst="dkVert">
            <a:fgClr>
              <a:schemeClr val="folHlink"/>
            </a:fgClr>
            <a:bgClr>
              <a:schemeClr val="tx2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7896" name="Line 8"/>
          <p:cNvSpPr>
            <a:spLocks noChangeShapeType="1"/>
          </p:cNvSpPr>
          <p:nvPr/>
        </p:nvSpPr>
        <p:spPr bwMode="auto">
          <a:xfrm>
            <a:off x="1255713" y="3080708"/>
            <a:ext cx="1944687" cy="15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37897" name="Text Box 9"/>
          <p:cNvSpPr txBox="1">
            <a:spLocks noChangeArrowheads="1"/>
          </p:cNvSpPr>
          <p:nvPr/>
        </p:nvSpPr>
        <p:spPr bwMode="auto">
          <a:xfrm>
            <a:off x="1687513" y="3066421"/>
            <a:ext cx="41549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dirty="0" smtClean="0"/>
              <a:t>SR</a:t>
            </a:r>
            <a:endParaRPr lang="ja-JP" altLang="en-US" dirty="0"/>
          </a:p>
        </p:txBody>
      </p:sp>
      <p:sp>
        <p:nvSpPr>
          <p:cNvPr id="37898" name="Rectangle 11"/>
          <p:cNvSpPr>
            <a:spLocks noChangeArrowheads="1"/>
          </p:cNvSpPr>
          <p:nvPr/>
        </p:nvSpPr>
        <p:spPr bwMode="auto">
          <a:xfrm rot="-1509386">
            <a:off x="3559175" y="2888621"/>
            <a:ext cx="433388" cy="73025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7899" name="Rectangle 12"/>
          <p:cNvSpPr>
            <a:spLocks noChangeArrowheads="1"/>
          </p:cNvSpPr>
          <p:nvPr/>
        </p:nvSpPr>
        <p:spPr bwMode="auto">
          <a:xfrm rot="-1509386">
            <a:off x="3514725" y="3104521"/>
            <a:ext cx="433388" cy="73025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7900" name="Line 13"/>
          <p:cNvSpPr>
            <a:spLocks noChangeShapeType="1"/>
          </p:cNvSpPr>
          <p:nvPr/>
        </p:nvSpPr>
        <p:spPr bwMode="auto">
          <a:xfrm flipV="1">
            <a:off x="3848100" y="2935774"/>
            <a:ext cx="3460204" cy="47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37901" name="Rectangle 14"/>
          <p:cNvSpPr>
            <a:spLocks noChangeArrowheads="1"/>
          </p:cNvSpPr>
          <p:nvPr/>
        </p:nvSpPr>
        <p:spPr bwMode="auto">
          <a:xfrm>
            <a:off x="7452320" y="2791758"/>
            <a:ext cx="71438" cy="358775"/>
          </a:xfrm>
          <a:prstGeom prst="rect">
            <a:avLst/>
          </a:prstGeom>
          <a:solidFill>
            <a:schemeClr val="hlink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7902" name="Line 15"/>
          <p:cNvSpPr>
            <a:spLocks noChangeShapeType="1"/>
          </p:cNvSpPr>
          <p:nvPr/>
        </p:nvSpPr>
        <p:spPr bwMode="auto">
          <a:xfrm>
            <a:off x="2911475" y="3080708"/>
            <a:ext cx="863600" cy="15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37903" name="Line 16"/>
          <p:cNvSpPr>
            <a:spLocks noChangeShapeType="1"/>
          </p:cNvSpPr>
          <p:nvPr/>
        </p:nvSpPr>
        <p:spPr bwMode="auto">
          <a:xfrm flipH="1">
            <a:off x="3775075" y="2936246"/>
            <a:ext cx="73025" cy="1444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37904" name="Text Box 17"/>
          <p:cNvSpPr txBox="1">
            <a:spLocks noChangeArrowheads="1"/>
          </p:cNvSpPr>
          <p:nvPr/>
        </p:nvSpPr>
        <p:spPr bwMode="auto">
          <a:xfrm>
            <a:off x="2771800" y="3295814"/>
            <a:ext cx="173470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dirty="0" err="1" smtClean="0"/>
              <a:t>Monochromator</a:t>
            </a:r>
            <a:endParaRPr lang="ja-JP" altLang="en-US" dirty="0"/>
          </a:p>
        </p:txBody>
      </p:sp>
      <p:sp>
        <p:nvSpPr>
          <p:cNvPr id="37909" name="Text Box 23"/>
          <p:cNvSpPr txBox="1">
            <a:spLocks noChangeArrowheads="1"/>
          </p:cNvSpPr>
          <p:nvPr/>
        </p:nvSpPr>
        <p:spPr bwMode="auto">
          <a:xfrm>
            <a:off x="6266216" y="2224244"/>
            <a:ext cx="252062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dirty="0"/>
              <a:t>SP8-01 : </a:t>
            </a:r>
            <a:r>
              <a:rPr lang="en-US" altLang="ja-JP" dirty="0" smtClean="0"/>
              <a:t>Al-pixel/CdTe/Pt</a:t>
            </a:r>
            <a:endParaRPr lang="ja-JP" altLang="en-US" dirty="0" smtClean="0"/>
          </a:p>
        </p:txBody>
      </p:sp>
      <p:sp>
        <p:nvSpPr>
          <p:cNvPr id="24" name="Rectangle 14"/>
          <p:cNvSpPr>
            <a:spLocks noChangeArrowheads="1"/>
          </p:cNvSpPr>
          <p:nvPr/>
        </p:nvSpPr>
        <p:spPr bwMode="auto">
          <a:xfrm>
            <a:off x="4716016" y="3007782"/>
            <a:ext cx="71438" cy="358775"/>
          </a:xfrm>
          <a:prstGeom prst="rect">
            <a:avLst/>
          </a:prstGeom>
          <a:solidFill>
            <a:schemeClr val="accent6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4"/>
          <p:cNvSpPr>
            <a:spLocks noChangeArrowheads="1"/>
          </p:cNvSpPr>
          <p:nvPr/>
        </p:nvSpPr>
        <p:spPr bwMode="auto">
          <a:xfrm>
            <a:off x="4716016" y="2503726"/>
            <a:ext cx="71438" cy="358775"/>
          </a:xfrm>
          <a:prstGeom prst="rect">
            <a:avLst/>
          </a:prstGeom>
          <a:solidFill>
            <a:schemeClr val="accent6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4"/>
          <p:cNvSpPr>
            <a:spLocks noChangeArrowheads="1"/>
          </p:cNvSpPr>
          <p:nvPr/>
        </p:nvSpPr>
        <p:spPr bwMode="auto">
          <a:xfrm>
            <a:off x="5436096" y="3007782"/>
            <a:ext cx="71438" cy="358775"/>
          </a:xfrm>
          <a:prstGeom prst="rect">
            <a:avLst/>
          </a:prstGeom>
          <a:solidFill>
            <a:schemeClr val="accent6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/>
          <p:cNvSpPr>
            <a:spLocks noChangeArrowheads="1"/>
          </p:cNvSpPr>
          <p:nvPr/>
        </p:nvSpPr>
        <p:spPr bwMode="auto">
          <a:xfrm>
            <a:off x="5436096" y="2503726"/>
            <a:ext cx="71438" cy="358775"/>
          </a:xfrm>
          <a:prstGeom prst="rect">
            <a:avLst/>
          </a:prstGeom>
          <a:solidFill>
            <a:schemeClr val="accent6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4"/>
          <p:cNvSpPr>
            <a:spLocks noChangeArrowheads="1"/>
          </p:cNvSpPr>
          <p:nvPr/>
        </p:nvSpPr>
        <p:spPr bwMode="auto">
          <a:xfrm flipH="1">
            <a:off x="6084168" y="2754814"/>
            <a:ext cx="136202" cy="358775"/>
          </a:xfrm>
          <a:prstGeom prst="rect">
            <a:avLst/>
          </a:prstGeom>
          <a:solidFill>
            <a:schemeClr val="bg1">
              <a:lumMod val="6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テキスト ボックス 28"/>
          <p:cNvSpPr txBox="1"/>
          <p:nvPr/>
        </p:nvSpPr>
        <p:spPr>
          <a:xfrm>
            <a:off x="5724128" y="3151798"/>
            <a:ext cx="12042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Attenuator</a:t>
            </a:r>
            <a:endParaRPr kumimoji="1" lang="ja-JP" altLang="en-US" dirty="0"/>
          </a:p>
        </p:txBody>
      </p:sp>
      <p:sp>
        <p:nvSpPr>
          <p:cNvPr id="30" name="テキスト ボックス 29"/>
          <p:cNvSpPr txBox="1"/>
          <p:nvPr/>
        </p:nvSpPr>
        <p:spPr>
          <a:xfrm>
            <a:off x="4788024" y="2071678"/>
            <a:ext cx="5629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Slits</a:t>
            </a:r>
            <a:endParaRPr kumimoji="1" lang="ja-JP" altLang="en-US" dirty="0"/>
          </a:p>
        </p:txBody>
      </p:sp>
      <p:sp>
        <p:nvSpPr>
          <p:cNvPr id="31" name="Rectangle 4"/>
          <p:cNvSpPr txBox="1">
            <a:spLocks noChangeArrowheads="1"/>
          </p:cNvSpPr>
          <p:nvPr/>
        </p:nvSpPr>
        <p:spPr>
          <a:xfrm>
            <a:off x="285720" y="5072074"/>
            <a:ext cx="4143372" cy="892430"/>
          </a:xfrm>
          <a:prstGeom prst="rect">
            <a:avLst/>
          </a:prstGeom>
          <a:noFill/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Blip>
                <a:blip r:embed="rId2"/>
              </a:buBlip>
              <a:tabLst/>
              <a:defRPr/>
            </a:pPr>
            <a:r>
              <a:rPr lang="en-US" altLang="ja-JP" sz="2400" dirty="0" smtClean="0"/>
              <a:t>Window</a:t>
            </a:r>
            <a:r>
              <a:rPr kumimoji="1" lang="en-US" altLang="ja-JP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scan</a:t>
            </a:r>
            <a:endParaRPr kumimoji="1" lang="ja-JP" alt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ja-JP" altLang="en-US" sz="2000" noProof="0" dirty="0" smtClean="0"/>
              <a:t>⇒ </a:t>
            </a:r>
            <a:r>
              <a:rPr lang="en-US" altLang="ja-JP" sz="2000" noProof="0" dirty="0" smtClean="0"/>
              <a:t>to demonstrate window comparator</a:t>
            </a:r>
            <a:endParaRPr kumimoji="1" lang="en-US" altLang="ja-JP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Blip>
                <a:blip r:embed="rId2"/>
              </a:buBlip>
              <a:tabLst/>
              <a:defRPr/>
            </a:pPr>
            <a:endParaRPr kumimoji="1" lang="en-US" altLang="ja-JP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Blip>
                <a:blip r:embed="rId2"/>
              </a:buBlip>
              <a:tabLst/>
              <a:defRPr/>
            </a:pPr>
            <a:endParaRPr kumimoji="1" lang="en-US" altLang="ja-JP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Blip>
                <a:blip r:embed="rId2"/>
              </a:buBlip>
              <a:tabLst/>
              <a:defRPr/>
            </a:pPr>
            <a:endParaRPr kumimoji="1" lang="en-US" altLang="ja-JP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2" name="テキスト ボックス 31"/>
          <p:cNvSpPr txBox="1"/>
          <p:nvPr/>
        </p:nvSpPr>
        <p:spPr>
          <a:xfrm>
            <a:off x="428596" y="3814708"/>
            <a:ext cx="764997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dirty="0" smtClean="0"/>
              <a:t>X-ray was  resized  into 50um</a:t>
            </a:r>
            <a:r>
              <a:rPr lang="ja-JP" altLang="en-US" sz="2000" dirty="0" smtClean="0"/>
              <a:t>□ </a:t>
            </a:r>
            <a:r>
              <a:rPr lang="en-US" altLang="ja-JP" sz="2000" dirty="0" smtClean="0"/>
              <a:t>by 2 slits placed after </a:t>
            </a:r>
            <a:r>
              <a:rPr lang="en-US" altLang="ja-JP" sz="2000" dirty="0" err="1" smtClean="0"/>
              <a:t>monochromator</a:t>
            </a:r>
            <a:r>
              <a:rPr lang="en-US" altLang="ja-JP" sz="2000" dirty="0" smtClean="0"/>
              <a:t>.  </a:t>
            </a:r>
            <a:endParaRPr kumimoji="1" lang="ja-JP" altLang="en-US" sz="2000" dirty="0"/>
          </a:p>
        </p:txBody>
      </p:sp>
      <p:sp>
        <p:nvSpPr>
          <p:cNvPr id="35" name="Freeform 4"/>
          <p:cNvSpPr>
            <a:spLocks/>
          </p:cNvSpPr>
          <p:nvPr/>
        </p:nvSpPr>
        <p:spPr bwMode="auto">
          <a:xfrm flipV="1">
            <a:off x="6430160" y="4739897"/>
            <a:ext cx="502035" cy="850675"/>
          </a:xfrm>
          <a:custGeom>
            <a:avLst/>
            <a:gdLst>
              <a:gd name="T0" fmla="*/ 0 w 635"/>
              <a:gd name="T1" fmla="*/ 854 h 892"/>
              <a:gd name="T2" fmla="*/ 136 w 635"/>
              <a:gd name="T3" fmla="*/ 83 h 892"/>
              <a:gd name="T4" fmla="*/ 272 w 635"/>
              <a:gd name="T5" fmla="*/ 356 h 892"/>
              <a:gd name="T6" fmla="*/ 454 w 635"/>
              <a:gd name="T7" fmla="*/ 809 h 892"/>
              <a:gd name="T8" fmla="*/ 635 w 635"/>
              <a:gd name="T9" fmla="*/ 854 h 89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635"/>
              <a:gd name="T16" fmla="*/ 0 h 892"/>
              <a:gd name="T17" fmla="*/ 635 w 635"/>
              <a:gd name="T18" fmla="*/ 892 h 89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635" h="892">
                <a:moveTo>
                  <a:pt x="0" y="854"/>
                </a:moveTo>
                <a:cubicBezTo>
                  <a:pt x="45" y="510"/>
                  <a:pt x="91" y="166"/>
                  <a:pt x="136" y="83"/>
                </a:cubicBezTo>
                <a:cubicBezTo>
                  <a:pt x="181" y="0"/>
                  <a:pt x="219" y="235"/>
                  <a:pt x="272" y="356"/>
                </a:cubicBezTo>
                <a:cubicBezTo>
                  <a:pt x="325" y="477"/>
                  <a:pt x="394" y="726"/>
                  <a:pt x="454" y="809"/>
                </a:cubicBezTo>
                <a:cubicBezTo>
                  <a:pt x="514" y="892"/>
                  <a:pt x="574" y="873"/>
                  <a:pt x="635" y="854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ja-JP" altLang="en-US" sz="1200"/>
          </a:p>
        </p:txBody>
      </p:sp>
      <p:sp>
        <p:nvSpPr>
          <p:cNvPr id="36" name="Line 5"/>
          <p:cNvSpPr>
            <a:spLocks noChangeShapeType="1"/>
          </p:cNvSpPr>
          <p:nvPr/>
        </p:nvSpPr>
        <p:spPr bwMode="auto">
          <a:xfrm flipH="1" flipV="1">
            <a:off x="5713080" y="4365104"/>
            <a:ext cx="0" cy="138473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arrow" w="lg" len="lg"/>
          </a:ln>
        </p:spPr>
        <p:txBody>
          <a:bodyPr/>
          <a:lstStyle/>
          <a:p>
            <a:endParaRPr lang="ja-JP" altLang="en-US" sz="1200"/>
          </a:p>
        </p:txBody>
      </p:sp>
      <p:sp>
        <p:nvSpPr>
          <p:cNvPr id="37" name="Line 6"/>
          <p:cNvSpPr>
            <a:spLocks noChangeShapeType="1"/>
          </p:cNvSpPr>
          <p:nvPr/>
        </p:nvSpPr>
        <p:spPr bwMode="auto">
          <a:xfrm>
            <a:off x="5605558" y="4804747"/>
            <a:ext cx="3083364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arrow" w="lg" len="lg"/>
          </a:ln>
        </p:spPr>
        <p:txBody>
          <a:bodyPr/>
          <a:lstStyle/>
          <a:p>
            <a:endParaRPr lang="ja-JP" altLang="en-US" sz="1200"/>
          </a:p>
        </p:txBody>
      </p:sp>
      <p:sp>
        <p:nvSpPr>
          <p:cNvPr id="38" name="Text Box 7"/>
          <p:cNvSpPr txBox="1">
            <a:spLocks noChangeArrowheads="1"/>
          </p:cNvSpPr>
          <p:nvPr/>
        </p:nvSpPr>
        <p:spPr bwMode="auto">
          <a:xfrm>
            <a:off x="4521223" y="4795075"/>
            <a:ext cx="1408099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ja-JP" sz="1200" dirty="0" smtClean="0"/>
              <a:t>Output of Shaper</a:t>
            </a:r>
            <a:endParaRPr lang="ja-JP" altLang="en-US" sz="1200" baseline="-25000" dirty="0"/>
          </a:p>
        </p:txBody>
      </p:sp>
      <p:sp>
        <p:nvSpPr>
          <p:cNvPr id="39" name="Freeform 8"/>
          <p:cNvSpPr>
            <a:spLocks/>
          </p:cNvSpPr>
          <p:nvPr/>
        </p:nvSpPr>
        <p:spPr bwMode="auto">
          <a:xfrm flipV="1">
            <a:off x="5964493" y="4757063"/>
            <a:ext cx="215835" cy="440596"/>
          </a:xfrm>
          <a:custGeom>
            <a:avLst/>
            <a:gdLst>
              <a:gd name="T0" fmla="*/ 0 w 635"/>
              <a:gd name="T1" fmla="*/ 854 h 892"/>
              <a:gd name="T2" fmla="*/ 136 w 635"/>
              <a:gd name="T3" fmla="*/ 83 h 892"/>
              <a:gd name="T4" fmla="*/ 272 w 635"/>
              <a:gd name="T5" fmla="*/ 356 h 892"/>
              <a:gd name="T6" fmla="*/ 454 w 635"/>
              <a:gd name="T7" fmla="*/ 809 h 892"/>
              <a:gd name="T8" fmla="*/ 635 w 635"/>
              <a:gd name="T9" fmla="*/ 854 h 89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635"/>
              <a:gd name="T16" fmla="*/ 0 h 892"/>
              <a:gd name="T17" fmla="*/ 635 w 635"/>
              <a:gd name="T18" fmla="*/ 892 h 89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635" h="892">
                <a:moveTo>
                  <a:pt x="0" y="854"/>
                </a:moveTo>
                <a:cubicBezTo>
                  <a:pt x="45" y="510"/>
                  <a:pt x="91" y="166"/>
                  <a:pt x="136" y="83"/>
                </a:cubicBezTo>
                <a:cubicBezTo>
                  <a:pt x="181" y="0"/>
                  <a:pt x="219" y="235"/>
                  <a:pt x="272" y="356"/>
                </a:cubicBezTo>
                <a:cubicBezTo>
                  <a:pt x="325" y="477"/>
                  <a:pt x="394" y="726"/>
                  <a:pt x="454" y="809"/>
                </a:cubicBezTo>
                <a:cubicBezTo>
                  <a:pt x="514" y="892"/>
                  <a:pt x="574" y="873"/>
                  <a:pt x="635" y="854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ja-JP" altLang="en-US" sz="1200"/>
          </a:p>
        </p:txBody>
      </p:sp>
      <p:sp>
        <p:nvSpPr>
          <p:cNvPr id="40" name="Rectangle 9"/>
          <p:cNvSpPr>
            <a:spLocks noChangeArrowheads="1"/>
          </p:cNvSpPr>
          <p:nvPr/>
        </p:nvSpPr>
        <p:spPr bwMode="auto">
          <a:xfrm>
            <a:off x="5713080" y="5194798"/>
            <a:ext cx="2904687" cy="388144"/>
          </a:xfrm>
          <a:prstGeom prst="rect">
            <a:avLst/>
          </a:prstGeom>
          <a:solidFill>
            <a:srgbClr val="FF99CC">
              <a:alpha val="23137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 sz="1200"/>
          </a:p>
        </p:txBody>
      </p:sp>
      <p:sp>
        <p:nvSpPr>
          <p:cNvPr id="45" name="Freeform 14"/>
          <p:cNvSpPr>
            <a:spLocks/>
          </p:cNvSpPr>
          <p:nvPr/>
        </p:nvSpPr>
        <p:spPr bwMode="auto">
          <a:xfrm flipV="1">
            <a:off x="7147240" y="4728453"/>
            <a:ext cx="502035" cy="1283641"/>
          </a:xfrm>
          <a:custGeom>
            <a:avLst/>
            <a:gdLst>
              <a:gd name="T0" fmla="*/ 0 w 635"/>
              <a:gd name="T1" fmla="*/ 854 h 892"/>
              <a:gd name="T2" fmla="*/ 136 w 635"/>
              <a:gd name="T3" fmla="*/ 83 h 892"/>
              <a:gd name="T4" fmla="*/ 272 w 635"/>
              <a:gd name="T5" fmla="*/ 356 h 892"/>
              <a:gd name="T6" fmla="*/ 454 w 635"/>
              <a:gd name="T7" fmla="*/ 809 h 892"/>
              <a:gd name="T8" fmla="*/ 635 w 635"/>
              <a:gd name="T9" fmla="*/ 854 h 89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635"/>
              <a:gd name="T16" fmla="*/ 0 h 892"/>
              <a:gd name="T17" fmla="*/ 635 w 635"/>
              <a:gd name="T18" fmla="*/ 892 h 89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635" h="892">
                <a:moveTo>
                  <a:pt x="0" y="854"/>
                </a:moveTo>
                <a:cubicBezTo>
                  <a:pt x="45" y="510"/>
                  <a:pt x="91" y="166"/>
                  <a:pt x="136" y="83"/>
                </a:cubicBezTo>
                <a:cubicBezTo>
                  <a:pt x="181" y="0"/>
                  <a:pt x="219" y="235"/>
                  <a:pt x="272" y="356"/>
                </a:cubicBezTo>
                <a:cubicBezTo>
                  <a:pt x="325" y="477"/>
                  <a:pt x="394" y="726"/>
                  <a:pt x="454" y="809"/>
                </a:cubicBezTo>
                <a:cubicBezTo>
                  <a:pt x="514" y="892"/>
                  <a:pt x="574" y="873"/>
                  <a:pt x="635" y="854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ja-JP" altLang="en-US" sz="1200"/>
          </a:p>
        </p:txBody>
      </p:sp>
      <p:sp>
        <p:nvSpPr>
          <p:cNvPr id="47" name="Line 16"/>
          <p:cNvSpPr>
            <a:spLocks noChangeShapeType="1"/>
          </p:cNvSpPr>
          <p:nvPr/>
        </p:nvSpPr>
        <p:spPr bwMode="auto">
          <a:xfrm>
            <a:off x="5713080" y="5583896"/>
            <a:ext cx="2915756" cy="954"/>
          </a:xfrm>
          <a:prstGeom prst="line">
            <a:avLst/>
          </a:prstGeom>
          <a:noFill/>
          <a:ln w="28575">
            <a:solidFill>
              <a:srgbClr val="FF66CC"/>
            </a:solidFill>
            <a:round/>
            <a:headEnd/>
            <a:tailEnd/>
          </a:ln>
        </p:spPr>
        <p:txBody>
          <a:bodyPr/>
          <a:lstStyle/>
          <a:p>
            <a:endParaRPr lang="ja-JP" altLang="en-US" sz="1200"/>
          </a:p>
        </p:txBody>
      </p:sp>
      <p:sp>
        <p:nvSpPr>
          <p:cNvPr id="48" name="Line 17"/>
          <p:cNvSpPr>
            <a:spLocks noChangeShapeType="1"/>
          </p:cNvSpPr>
          <p:nvPr/>
        </p:nvSpPr>
        <p:spPr bwMode="auto">
          <a:xfrm>
            <a:off x="5713080" y="5194798"/>
            <a:ext cx="2915756" cy="954"/>
          </a:xfrm>
          <a:prstGeom prst="line">
            <a:avLst/>
          </a:prstGeom>
          <a:noFill/>
          <a:ln w="28575">
            <a:solidFill>
              <a:srgbClr val="FF66CC"/>
            </a:solidFill>
            <a:round/>
            <a:headEnd/>
            <a:tailEnd/>
          </a:ln>
        </p:spPr>
        <p:txBody>
          <a:bodyPr/>
          <a:lstStyle/>
          <a:p>
            <a:endParaRPr lang="ja-JP" altLang="en-US" sz="1200"/>
          </a:p>
        </p:txBody>
      </p:sp>
      <p:sp>
        <p:nvSpPr>
          <p:cNvPr id="54" name="Text Box 28"/>
          <p:cNvSpPr txBox="1">
            <a:spLocks noChangeArrowheads="1"/>
          </p:cNvSpPr>
          <p:nvPr/>
        </p:nvSpPr>
        <p:spPr bwMode="auto">
          <a:xfrm>
            <a:off x="4662899" y="5083107"/>
            <a:ext cx="1106906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1200" dirty="0" smtClean="0">
                <a:solidFill>
                  <a:schemeClr val="tx2"/>
                </a:solidFill>
              </a:rPr>
              <a:t>Low energy </a:t>
            </a:r>
            <a:r>
              <a:rPr lang="en-US" altLang="ja-JP" sz="1200" dirty="0" err="1" smtClean="0">
                <a:solidFill>
                  <a:schemeClr val="tx2"/>
                </a:solidFill>
              </a:rPr>
              <a:t>th</a:t>
            </a:r>
            <a:r>
              <a:rPr lang="en-US" altLang="ja-JP" sz="1200" dirty="0" smtClean="0">
                <a:solidFill>
                  <a:schemeClr val="tx2"/>
                </a:solidFill>
              </a:rPr>
              <a:t>.</a:t>
            </a:r>
            <a:endParaRPr lang="en-US" altLang="ja-JP" sz="1200" dirty="0">
              <a:solidFill>
                <a:schemeClr val="tx2"/>
              </a:solidFill>
            </a:endParaRPr>
          </a:p>
        </p:txBody>
      </p:sp>
      <p:sp>
        <p:nvSpPr>
          <p:cNvPr id="55" name="Text Box 29"/>
          <p:cNvSpPr txBox="1">
            <a:spLocks noChangeArrowheads="1"/>
          </p:cNvSpPr>
          <p:nvPr/>
        </p:nvSpPr>
        <p:spPr bwMode="auto">
          <a:xfrm>
            <a:off x="4643438" y="5438017"/>
            <a:ext cx="113473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1200" dirty="0" smtClean="0">
                <a:solidFill>
                  <a:schemeClr val="tx2"/>
                </a:solidFill>
              </a:rPr>
              <a:t>High energy </a:t>
            </a:r>
            <a:r>
              <a:rPr lang="en-US" altLang="ja-JP" sz="1200" dirty="0" err="1" smtClean="0">
                <a:solidFill>
                  <a:schemeClr val="tx2"/>
                </a:solidFill>
              </a:rPr>
              <a:t>th</a:t>
            </a:r>
            <a:r>
              <a:rPr lang="en-US" altLang="ja-JP" sz="1200" dirty="0" smtClean="0">
                <a:solidFill>
                  <a:schemeClr val="tx2"/>
                </a:solidFill>
              </a:rPr>
              <a:t>.</a:t>
            </a:r>
            <a:endParaRPr lang="en-US" altLang="ja-JP" sz="1200" dirty="0">
              <a:solidFill>
                <a:schemeClr val="tx2"/>
              </a:solidFill>
            </a:endParaRPr>
          </a:p>
        </p:txBody>
      </p:sp>
      <p:sp>
        <p:nvSpPr>
          <p:cNvPr id="57" name="Freeform 31"/>
          <p:cNvSpPr>
            <a:spLocks/>
          </p:cNvSpPr>
          <p:nvPr/>
        </p:nvSpPr>
        <p:spPr bwMode="auto">
          <a:xfrm flipV="1">
            <a:off x="7936265" y="4761831"/>
            <a:ext cx="502035" cy="561713"/>
          </a:xfrm>
          <a:custGeom>
            <a:avLst/>
            <a:gdLst>
              <a:gd name="T0" fmla="*/ 0 w 635"/>
              <a:gd name="T1" fmla="*/ 854 h 892"/>
              <a:gd name="T2" fmla="*/ 136 w 635"/>
              <a:gd name="T3" fmla="*/ 83 h 892"/>
              <a:gd name="T4" fmla="*/ 272 w 635"/>
              <a:gd name="T5" fmla="*/ 356 h 892"/>
              <a:gd name="T6" fmla="*/ 454 w 635"/>
              <a:gd name="T7" fmla="*/ 809 h 892"/>
              <a:gd name="T8" fmla="*/ 635 w 635"/>
              <a:gd name="T9" fmla="*/ 854 h 89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635"/>
              <a:gd name="T16" fmla="*/ 0 h 892"/>
              <a:gd name="T17" fmla="*/ 635 w 635"/>
              <a:gd name="T18" fmla="*/ 892 h 89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635" h="892">
                <a:moveTo>
                  <a:pt x="0" y="854"/>
                </a:moveTo>
                <a:cubicBezTo>
                  <a:pt x="45" y="510"/>
                  <a:pt x="91" y="166"/>
                  <a:pt x="136" y="83"/>
                </a:cubicBezTo>
                <a:cubicBezTo>
                  <a:pt x="181" y="0"/>
                  <a:pt x="219" y="235"/>
                  <a:pt x="272" y="356"/>
                </a:cubicBezTo>
                <a:cubicBezTo>
                  <a:pt x="325" y="477"/>
                  <a:pt x="394" y="726"/>
                  <a:pt x="454" y="809"/>
                </a:cubicBezTo>
                <a:cubicBezTo>
                  <a:pt x="514" y="892"/>
                  <a:pt x="574" y="873"/>
                  <a:pt x="635" y="854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ja-JP" altLang="en-US" sz="1200"/>
          </a:p>
        </p:txBody>
      </p:sp>
      <p:sp>
        <p:nvSpPr>
          <p:cNvPr id="59" name="Line 33"/>
          <p:cNvSpPr>
            <a:spLocks noChangeShapeType="1"/>
          </p:cNvSpPr>
          <p:nvPr/>
        </p:nvSpPr>
        <p:spPr bwMode="auto">
          <a:xfrm>
            <a:off x="5572132" y="6421773"/>
            <a:ext cx="3083364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arrow" w="lg" len="lg"/>
          </a:ln>
        </p:spPr>
        <p:txBody>
          <a:bodyPr/>
          <a:lstStyle/>
          <a:p>
            <a:endParaRPr lang="ja-JP" altLang="en-US" sz="1200"/>
          </a:p>
        </p:txBody>
      </p:sp>
      <p:sp>
        <p:nvSpPr>
          <p:cNvPr id="60" name="Rectangle 34"/>
          <p:cNvSpPr>
            <a:spLocks noChangeArrowheads="1"/>
          </p:cNvSpPr>
          <p:nvPr/>
        </p:nvSpPr>
        <p:spPr bwMode="auto">
          <a:xfrm>
            <a:off x="6680782" y="5945891"/>
            <a:ext cx="107522" cy="47588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 sz="1200"/>
          </a:p>
        </p:txBody>
      </p:sp>
      <p:sp>
        <p:nvSpPr>
          <p:cNvPr id="61" name="Rectangle 35"/>
          <p:cNvSpPr>
            <a:spLocks noChangeArrowheads="1"/>
          </p:cNvSpPr>
          <p:nvPr/>
        </p:nvSpPr>
        <p:spPr bwMode="auto">
          <a:xfrm>
            <a:off x="8115732" y="5945891"/>
            <a:ext cx="107522" cy="47588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 sz="1200"/>
          </a:p>
        </p:txBody>
      </p:sp>
      <p:sp>
        <p:nvSpPr>
          <p:cNvPr id="62" name="Text Box 36"/>
          <p:cNvSpPr txBox="1">
            <a:spLocks noChangeArrowheads="1"/>
          </p:cNvSpPr>
          <p:nvPr/>
        </p:nvSpPr>
        <p:spPr bwMode="auto">
          <a:xfrm>
            <a:off x="5000629" y="6071776"/>
            <a:ext cx="1357321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ja-JP" sz="1200" dirty="0" smtClean="0"/>
              <a:t>Counter</a:t>
            </a:r>
            <a:endParaRPr lang="ja-JP" altLang="en-US" sz="1200" dirty="0"/>
          </a:p>
        </p:txBody>
      </p:sp>
      <p:sp>
        <p:nvSpPr>
          <p:cNvPr id="63" name="Line 37"/>
          <p:cNvSpPr>
            <a:spLocks noChangeShapeType="1"/>
          </p:cNvSpPr>
          <p:nvPr/>
        </p:nvSpPr>
        <p:spPr bwMode="auto">
          <a:xfrm flipH="1" flipV="1">
            <a:off x="5713080" y="5643578"/>
            <a:ext cx="0" cy="891682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arrow" w="lg" len="lg"/>
          </a:ln>
        </p:spPr>
        <p:txBody>
          <a:bodyPr/>
          <a:lstStyle/>
          <a:p>
            <a:endParaRPr lang="ja-JP" altLang="en-US" sz="1200"/>
          </a:p>
        </p:txBody>
      </p:sp>
      <p:sp>
        <p:nvSpPr>
          <p:cNvPr id="43" name="日付プレースホルダ 4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en-US" altLang="ja-JP" smtClean="0"/>
              <a:t>Sep 7, 2010,  PIXEL2010 T. Hirono</a:t>
            </a:r>
            <a:endParaRPr lang="ja-JP" alt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Outline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28596" y="2071678"/>
            <a:ext cx="8229600" cy="3054353"/>
          </a:xfrm>
        </p:spPr>
        <p:txBody>
          <a:bodyPr/>
          <a:lstStyle/>
          <a:p>
            <a:r>
              <a:rPr lang="en-US" altLang="ja-JP" dirty="0" smtClean="0"/>
              <a:t>C</a:t>
            </a:r>
            <a:r>
              <a:rPr kumimoji="1" lang="en-US" altLang="ja-JP" dirty="0" smtClean="0"/>
              <a:t>oncepts of </a:t>
            </a:r>
            <a:r>
              <a:rPr lang="en-US" altLang="ja-JP" dirty="0" smtClean="0"/>
              <a:t>a</a:t>
            </a:r>
            <a:r>
              <a:rPr kumimoji="1" lang="en-US" altLang="ja-JP" dirty="0" smtClean="0"/>
              <a:t> new detector</a:t>
            </a:r>
          </a:p>
          <a:p>
            <a:r>
              <a:rPr lang="en-US" altLang="ja-JP" dirty="0" smtClean="0"/>
              <a:t>Design of readout (ASIC)</a:t>
            </a:r>
          </a:p>
          <a:p>
            <a:r>
              <a:rPr lang="en-US" altLang="ja-JP" dirty="0" smtClean="0"/>
              <a:t>Fabrication and Performances of detector</a:t>
            </a:r>
          </a:p>
          <a:p>
            <a:r>
              <a:rPr lang="en-US" altLang="ja-JP" dirty="0" smtClean="0"/>
              <a:t>Results of beam test</a:t>
            </a:r>
          </a:p>
          <a:p>
            <a:r>
              <a:rPr lang="en-US" altLang="ja-JP" dirty="0" smtClean="0"/>
              <a:t>Summary</a:t>
            </a:r>
          </a:p>
          <a:p>
            <a:pPr>
              <a:buNone/>
            </a:pPr>
            <a:endParaRPr lang="en-US" altLang="ja-JP" dirty="0" smtClean="0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>
          <a:xfrm>
            <a:off x="6215074" y="6492875"/>
            <a:ext cx="2928926" cy="365125"/>
          </a:xfrm>
        </p:spPr>
        <p:txBody>
          <a:bodyPr/>
          <a:lstStyle/>
          <a:p>
            <a:pPr algn="r"/>
            <a:r>
              <a:rPr lang="en-US" altLang="ja-JP" smtClean="0"/>
              <a:t>Sep 7, 2010,  PIXEL2010 T. Hirono</a:t>
            </a:r>
            <a:endParaRPr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0530" name="Picture 2" descr="C:\Users\user\Documents\detector\pixel2010\data\TPvsSR\sr.bmp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8777" y="2500306"/>
            <a:ext cx="6143299" cy="3714776"/>
          </a:xfrm>
          <a:prstGeom prst="rect">
            <a:avLst/>
          </a:prstGeom>
          <a:noFill/>
        </p:spPr>
      </p:pic>
      <p:sp>
        <p:nvSpPr>
          <p:cNvPr id="1126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ja-JP" dirty="0" smtClean="0"/>
              <a:t>Results of Beam Test</a:t>
            </a:r>
            <a:endParaRPr lang="ja-JP" altLang="en-US" dirty="0" smtClean="0"/>
          </a:p>
        </p:txBody>
      </p:sp>
      <p:sp>
        <p:nvSpPr>
          <p:cNvPr id="11269" name="Rectangle 3"/>
          <p:cNvSpPr>
            <a:spLocks noGrp="1" noChangeArrowheads="1"/>
          </p:cNvSpPr>
          <p:nvPr>
            <p:ph idx="1"/>
          </p:nvPr>
        </p:nvSpPr>
        <p:spPr>
          <a:xfrm>
            <a:off x="214282" y="1214422"/>
            <a:ext cx="8229600" cy="1214446"/>
          </a:xfrm>
          <a:noFill/>
        </p:spPr>
        <p:txBody>
          <a:bodyPr>
            <a:normAutofit lnSpcReduction="10000"/>
          </a:bodyPr>
          <a:lstStyle/>
          <a:p>
            <a:pPr eaLnBrk="1" hangingPunct="1"/>
            <a:r>
              <a:rPr lang="en-US" altLang="ja-JP" sz="2800" dirty="0" smtClean="0"/>
              <a:t>Lower-energy threshold scan at 30keV</a:t>
            </a:r>
          </a:p>
          <a:p>
            <a:pPr lvl="1"/>
            <a:r>
              <a:rPr lang="en-US" altLang="ja-JP" sz="2000" dirty="0" smtClean="0"/>
              <a:t>S-curve at -49.5mV </a:t>
            </a:r>
            <a:r>
              <a:rPr lang="ja-JP" altLang="en-US" sz="2000" dirty="0" smtClean="0"/>
              <a:t>⇒</a:t>
            </a:r>
            <a:r>
              <a:rPr lang="en-US" altLang="ja-JP" sz="2000" dirty="0" smtClean="0"/>
              <a:t>30keV</a:t>
            </a:r>
          </a:p>
          <a:p>
            <a:pPr lvl="1"/>
            <a:r>
              <a:rPr lang="en-US" altLang="ja-JP" sz="2000" dirty="0" smtClean="0"/>
              <a:t>The slop at 30keV corresponds to Equivalent Noise Charge of 360 e- </a:t>
            </a:r>
            <a:endParaRPr lang="ja-JP" altLang="en-US" sz="2000" dirty="0" smtClean="0"/>
          </a:p>
        </p:txBody>
      </p:sp>
      <p:sp>
        <p:nvSpPr>
          <p:cNvPr id="6" name="テキスト ボックス 5"/>
          <p:cNvSpPr txBox="1"/>
          <p:nvPr/>
        </p:nvSpPr>
        <p:spPr>
          <a:xfrm rot="16200000">
            <a:off x="-1031857" y="4090287"/>
            <a:ext cx="352545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/>
              <a:t>Beam intensity [k count/s] </a:t>
            </a:r>
            <a:endParaRPr kumimoji="1" lang="ja-JP" altLang="en-US" sz="2400" dirty="0"/>
          </a:p>
        </p:txBody>
      </p:sp>
      <p:sp>
        <p:nvSpPr>
          <p:cNvPr id="7" name="テキスト ボックス 6"/>
          <p:cNvSpPr txBox="1"/>
          <p:nvPr/>
        </p:nvSpPr>
        <p:spPr>
          <a:xfrm flipH="1">
            <a:off x="2234992" y="6396359"/>
            <a:ext cx="45263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dirty="0" smtClean="0"/>
              <a:t>Lower Energy Threshold [mV]</a:t>
            </a: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6643702" y="4214818"/>
            <a:ext cx="2129301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Al/CdTe/Pt (-charge)</a:t>
            </a:r>
            <a:endParaRPr kumimoji="1" lang="en-US" altLang="ja-JP" dirty="0" smtClean="0"/>
          </a:p>
          <a:p>
            <a:r>
              <a:rPr kumimoji="1" lang="en-US" altLang="ja-JP" dirty="0" smtClean="0"/>
              <a:t>Gain : </a:t>
            </a:r>
            <a:r>
              <a:rPr lang="en-US" altLang="ja-JP" dirty="0" err="1" smtClean="0"/>
              <a:t>Hig</a:t>
            </a:r>
            <a:r>
              <a:rPr kumimoji="1" lang="en-US" altLang="ja-JP" dirty="0" smtClean="0"/>
              <a:t> Gain</a:t>
            </a:r>
          </a:p>
          <a:p>
            <a:r>
              <a:rPr lang="en-US" altLang="ja-JP" dirty="0" smtClean="0"/>
              <a:t>X-ray Energy : 30keV</a:t>
            </a:r>
          </a:p>
          <a:p>
            <a:r>
              <a:rPr lang="en-US" altLang="ja-JP" dirty="0" smtClean="0"/>
              <a:t>HV: -300V</a:t>
            </a:r>
          </a:p>
          <a:p>
            <a:r>
              <a:rPr lang="en-US" altLang="ja-JP" dirty="0" smtClean="0"/>
              <a:t>Exposure time : 0.1s </a:t>
            </a:r>
          </a:p>
          <a:p>
            <a:endParaRPr lang="en-US" altLang="ja-JP" dirty="0" smtClean="0"/>
          </a:p>
          <a:p>
            <a:endParaRPr lang="en-US" altLang="ja-JP" dirty="0" smtClean="0"/>
          </a:p>
        </p:txBody>
      </p:sp>
      <p:cxnSp>
        <p:nvCxnSpPr>
          <p:cNvPr id="11" name="直線コネクタ 10"/>
          <p:cNvCxnSpPr/>
          <p:nvPr/>
        </p:nvCxnSpPr>
        <p:spPr>
          <a:xfrm rot="5400000">
            <a:off x="2425668" y="4610409"/>
            <a:ext cx="2286016" cy="0"/>
          </a:xfrm>
          <a:prstGeom prst="line">
            <a:avLst/>
          </a:prstGeom>
          <a:ln w="381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テキスト ボックス 12"/>
          <p:cNvSpPr txBox="1"/>
          <p:nvPr/>
        </p:nvSpPr>
        <p:spPr>
          <a:xfrm>
            <a:off x="3286116" y="2967335"/>
            <a:ext cx="121020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200" dirty="0" smtClean="0"/>
              <a:t>30keV</a:t>
            </a:r>
            <a:endParaRPr kumimoji="1" lang="ja-JP" altLang="en-US" sz="3200" dirty="0"/>
          </a:p>
        </p:txBody>
      </p:sp>
      <p:cxnSp>
        <p:nvCxnSpPr>
          <p:cNvPr id="14" name="直線コネクタ 13"/>
          <p:cNvCxnSpPr/>
          <p:nvPr/>
        </p:nvCxnSpPr>
        <p:spPr>
          <a:xfrm rot="5400000">
            <a:off x="4458358" y="3824591"/>
            <a:ext cx="2286016" cy="0"/>
          </a:xfrm>
          <a:prstGeom prst="line">
            <a:avLst/>
          </a:prstGeom>
          <a:ln w="381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テキスト ボックス 14"/>
          <p:cNvSpPr txBox="1"/>
          <p:nvPr/>
        </p:nvSpPr>
        <p:spPr>
          <a:xfrm>
            <a:off x="5572132" y="3181649"/>
            <a:ext cx="12025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Noise floor</a:t>
            </a:r>
            <a:endParaRPr kumimoji="1" lang="ja-JP" altLang="en-US" dirty="0"/>
          </a:p>
        </p:txBody>
      </p:sp>
      <p:cxnSp>
        <p:nvCxnSpPr>
          <p:cNvPr id="20" name="直線矢印コネクタ 19"/>
          <p:cNvCxnSpPr/>
          <p:nvPr/>
        </p:nvCxnSpPr>
        <p:spPr>
          <a:xfrm>
            <a:off x="3295562" y="4181781"/>
            <a:ext cx="571472" cy="1588"/>
          </a:xfrm>
          <a:prstGeom prst="straightConnector1">
            <a:avLst/>
          </a:prstGeom>
          <a:ln w="38100">
            <a:solidFill>
              <a:schemeClr val="accent2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テキスト ボックス 20"/>
          <p:cNvSpPr txBox="1"/>
          <p:nvPr/>
        </p:nvSpPr>
        <p:spPr>
          <a:xfrm>
            <a:off x="1428728" y="3714752"/>
            <a:ext cx="223625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dirty="0" smtClean="0"/>
              <a:t>1.7keV</a:t>
            </a:r>
            <a:r>
              <a:rPr kumimoji="1" lang="en-US" altLang="ja-JP" sz="2000" dirty="0" smtClean="0"/>
              <a:t>=(ENC) 360 e</a:t>
            </a:r>
            <a:endParaRPr kumimoji="1" lang="ja-JP" altLang="en-US" sz="2000" dirty="0"/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928662" y="6072206"/>
            <a:ext cx="15168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dirty="0" smtClean="0"/>
              <a:t>←</a:t>
            </a:r>
            <a:r>
              <a:rPr lang="en-US" altLang="ja-JP" dirty="0" smtClean="0"/>
              <a:t>High energy</a:t>
            </a:r>
            <a:endParaRPr kumimoji="1" lang="ja-JP" altLang="en-US" dirty="0"/>
          </a:p>
        </p:txBody>
      </p:sp>
      <p:sp>
        <p:nvSpPr>
          <p:cNvPr id="17" name="日付プレースホルダ 3"/>
          <p:cNvSpPr>
            <a:spLocks noGrp="1"/>
          </p:cNvSpPr>
          <p:nvPr>
            <p:ph type="dt" sz="half" idx="10"/>
          </p:nvPr>
        </p:nvSpPr>
        <p:spPr>
          <a:xfrm>
            <a:off x="7286644" y="6492875"/>
            <a:ext cx="1857356" cy="365125"/>
          </a:xfrm>
        </p:spPr>
        <p:txBody>
          <a:bodyPr/>
          <a:lstStyle/>
          <a:p>
            <a:r>
              <a:rPr lang="en-US" altLang="ja-JP" smtClean="0"/>
              <a:t>Sep 7, 2010,  PIXEL2010 T. Hirono</a:t>
            </a:r>
            <a:endParaRPr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3" name="Picture 3" descr="C:\Users\user\Documents\detector\pixel2010\data\upto120kev.bmp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7381" y="2528907"/>
            <a:ext cx="6096001" cy="3686175"/>
          </a:xfrm>
          <a:prstGeom prst="rect">
            <a:avLst/>
          </a:prstGeom>
          <a:noFill/>
        </p:spPr>
      </p:pic>
      <p:sp>
        <p:nvSpPr>
          <p:cNvPr id="1126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ja-JP" dirty="0" smtClean="0"/>
              <a:t>Result of Beam Test</a:t>
            </a:r>
            <a:endParaRPr lang="ja-JP" altLang="en-US" dirty="0" smtClean="0"/>
          </a:p>
        </p:txBody>
      </p:sp>
      <p:sp>
        <p:nvSpPr>
          <p:cNvPr id="11269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0" y="1196975"/>
            <a:ext cx="7554913" cy="1511300"/>
          </a:xfrm>
          <a:noFill/>
        </p:spPr>
        <p:txBody>
          <a:bodyPr/>
          <a:lstStyle/>
          <a:p>
            <a:pPr>
              <a:buBlip>
                <a:blip r:embed="rId4"/>
              </a:buBlip>
            </a:pPr>
            <a:r>
              <a:rPr lang="en-US" altLang="ja-JP" dirty="0" smtClean="0"/>
              <a:t>Lower threshold scan</a:t>
            </a:r>
            <a:endParaRPr lang="en-US" altLang="ja-JP" sz="2400" dirty="0" smtClean="0"/>
          </a:p>
          <a:p>
            <a:pPr lvl="1">
              <a:buNone/>
            </a:pPr>
            <a:endParaRPr lang="en-US" altLang="ja-JP" dirty="0" smtClean="0"/>
          </a:p>
        </p:txBody>
      </p:sp>
      <p:sp>
        <p:nvSpPr>
          <p:cNvPr id="11270" name="Line 26"/>
          <p:cNvSpPr>
            <a:spLocks noChangeShapeType="1"/>
          </p:cNvSpPr>
          <p:nvPr/>
        </p:nvSpPr>
        <p:spPr bwMode="auto">
          <a:xfrm>
            <a:off x="6156637" y="2503515"/>
            <a:ext cx="0" cy="23050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11271" name="Line 27"/>
          <p:cNvSpPr>
            <a:spLocks noChangeShapeType="1"/>
          </p:cNvSpPr>
          <p:nvPr/>
        </p:nvSpPr>
        <p:spPr bwMode="auto">
          <a:xfrm>
            <a:off x="5214942" y="2503515"/>
            <a:ext cx="0" cy="23050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11272" name="Text Box 28"/>
          <p:cNvSpPr txBox="1">
            <a:spLocks noChangeArrowheads="1"/>
          </p:cNvSpPr>
          <p:nvPr/>
        </p:nvSpPr>
        <p:spPr bwMode="auto">
          <a:xfrm>
            <a:off x="4930152" y="2225653"/>
            <a:ext cx="8318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dirty="0"/>
              <a:t>30keV</a:t>
            </a:r>
          </a:p>
        </p:txBody>
      </p:sp>
      <p:sp>
        <p:nvSpPr>
          <p:cNvPr id="11273" name="Line 29"/>
          <p:cNvSpPr>
            <a:spLocks noChangeShapeType="1"/>
          </p:cNvSpPr>
          <p:nvPr/>
        </p:nvSpPr>
        <p:spPr bwMode="auto">
          <a:xfrm>
            <a:off x="4286248" y="2503515"/>
            <a:ext cx="0" cy="23050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11274" name="Text Box 30"/>
          <p:cNvSpPr txBox="1">
            <a:spLocks noChangeArrowheads="1"/>
          </p:cNvSpPr>
          <p:nvPr/>
        </p:nvSpPr>
        <p:spPr bwMode="auto">
          <a:xfrm>
            <a:off x="3929058" y="2225653"/>
            <a:ext cx="8318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dirty="0"/>
              <a:t>60keV</a:t>
            </a:r>
          </a:p>
        </p:txBody>
      </p:sp>
      <p:sp>
        <p:nvSpPr>
          <p:cNvPr id="11275" name="Text Box 31"/>
          <p:cNvSpPr txBox="1">
            <a:spLocks noChangeArrowheads="1"/>
          </p:cNvSpPr>
          <p:nvPr/>
        </p:nvSpPr>
        <p:spPr bwMode="auto">
          <a:xfrm>
            <a:off x="3071802" y="2225653"/>
            <a:ext cx="8318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dirty="0"/>
              <a:t>90keV</a:t>
            </a:r>
          </a:p>
        </p:txBody>
      </p:sp>
      <p:sp>
        <p:nvSpPr>
          <p:cNvPr id="11276" name="Line 32"/>
          <p:cNvSpPr>
            <a:spLocks noChangeShapeType="1"/>
          </p:cNvSpPr>
          <p:nvPr/>
        </p:nvSpPr>
        <p:spPr bwMode="auto">
          <a:xfrm>
            <a:off x="3343486" y="2528907"/>
            <a:ext cx="0" cy="25923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11277" name="Line 33"/>
          <p:cNvSpPr>
            <a:spLocks noChangeShapeType="1"/>
          </p:cNvSpPr>
          <p:nvPr/>
        </p:nvSpPr>
        <p:spPr bwMode="auto">
          <a:xfrm>
            <a:off x="2571736" y="2614413"/>
            <a:ext cx="0" cy="29368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11278" name="Text Box 35"/>
          <p:cNvSpPr txBox="1">
            <a:spLocks noChangeArrowheads="1"/>
          </p:cNvSpPr>
          <p:nvPr/>
        </p:nvSpPr>
        <p:spPr bwMode="auto">
          <a:xfrm>
            <a:off x="2143108" y="2225653"/>
            <a:ext cx="9588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dirty="0"/>
              <a:t>120keV</a:t>
            </a:r>
          </a:p>
        </p:txBody>
      </p:sp>
      <p:sp>
        <p:nvSpPr>
          <p:cNvPr id="11279" name="Text Box 36"/>
          <p:cNvSpPr txBox="1">
            <a:spLocks noChangeArrowheads="1"/>
          </p:cNvSpPr>
          <p:nvPr/>
        </p:nvSpPr>
        <p:spPr bwMode="auto">
          <a:xfrm>
            <a:off x="1785918" y="6143644"/>
            <a:ext cx="584993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2400" dirty="0" smtClean="0"/>
              <a:t>→X-ray up to 120keV was detected by SP8-01</a:t>
            </a:r>
            <a:endParaRPr lang="ja-JP" altLang="en-US" sz="2400" dirty="0"/>
          </a:p>
        </p:txBody>
      </p:sp>
      <p:sp>
        <p:nvSpPr>
          <p:cNvPr id="11280" name="Text Box 37"/>
          <p:cNvSpPr txBox="1">
            <a:spLocks noChangeArrowheads="1"/>
          </p:cNvSpPr>
          <p:nvPr/>
        </p:nvSpPr>
        <p:spPr bwMode="auto">
          <a:xfrm>
            <a:off x="6876256" y="2743221"/>
            <a:ext cx="2267744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ja-JP" dirty="0" smtClean="0"/>
              <a:t>Al/CdTe/Pt (-charge)</a:t>
            </a:r>
          </a:p>
          <a:p>
            <a:r>
              <a:rPr lang="en-US" altLang="ja-JP" dirty="0" smtClean="0"/>
              <a:t>HV </a:t>
            </a:r>
            <a:r>
              <a:rPr lang="en-US" altLang="ja-JP" dirty="0"/>
              <a:t>: </a:t>
            </a:r>
            <a:r>
              <a:rPr lang="en-US" altLang="ja-JP" dirty="0" smtClean="0"/>
              <a:t>-500V</a:t>
            </a:r>
            <a:endParaRPr lang="en-US" altLang="ja-JP" dirty="0"/>
          </a:p>
          <a:p>
            <a:r>
              <a:rPr lang="en-US" altLang="ja-JP" dirty="0"/>
              <a:t>Gain : </a:t>
            </a:r>
            <a:r>
              <a:rPr lang="en-US" altLang="ja-JP" dirty="0" smtClean="0"/>
              <a:t>Low ,</a:t>
            </a:r>
            <a:br>
              <a:rPr lang="en-US" altLang="ja-JP" dirty="0" smtClean="0"/>
            </a:br>
            <a:r>
              <a:rPr lang="en-US" altLang="ja-JP" dirty="0" smtClean="0"/>
              <a:t>          (-66mV,-66mV)</a:t>
            </a:r>
            <a:endParaRPr lang="en-US" altLang="ja-JP" dirty="0"/>
          </a:p>
          <a:p>
            <a:r>
              <a:rPr lang="en-US" altLang="ja-JP" dirty="0" smtClean="0"/>
              <a:t>Exp time: 5, 60sec</a:t>
            </a:r>
            <a:endParaRPr lang="en-US" altLang="ja-JP" dirty="0"/>
          </a:p>
        </p:txBody>
      </p:sp>
      <p:sp>
        <p:nvSpPr>
          <p:cNvPr id="16" name="Text Box 28"/>
          <p:cNvSpPr txBox="1">
            <a:spLocks noChangeArrowheads="1"/>
          </p:cNvSpPr>
          <p:nvPr/>
        </p:nvSpPr>
        <p:spPr bwMode="auto">
          <a:xfrm>
            <a:off x="5761233" y="2223033"/>
            <a:ext cx="121379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dirty="0" smtClean="0"/>
              <a:t>Noise floor</a:t>
            </a:r>
            <a:endParaRPr lang="en-US" altLang="ja-JP" dirty="0"/>
          </a:p>
        </p:txBody>
      </p:sp>
      <p:sp>
        <p:nvSpPr>
          <p:cNvPr id="17" name="日付プレースホルダ 3"/>
          <p:cNvSpPr>
            <a:spLocks noGrp="1"/>
          </p:cNvSpPr>
          <p:nvPr>
            <p:ph type="dt" sz="half" idx="10"/>
          </p:nvPr>
        </p:nvSpPr>
        <p:spPr>
          <a:xfrm>
            <a:off x="7358082" y="6492875"/>
            <a:ext cx="1785918" cy="365125"/>
          </a:xfrm>
        </p:spPr>
        <p:txBody>
          <a:bodyPr/>
          <a:lstStyle/>
          <a:p>
            <a:pPr algn="r"/>
            <a:r>
              <a:rPr lang="en-US" altLang="ja-JP" smtClean="0"/>
              <a:t>Sep 7, 2010,  PIXEL2010 T. Hirono</a:t>
            </a:r>
            <a:endParaRPr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1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7696200" cy="908050"/>
          </a:xfrm>
        </p:spPr>
        <p:txBody>
          <a:bodyPr/>
          <a:lstStyle/>
          <a:p>
            <a:pPr eaLnBrk="1" hangingPunct="1"/>
            <a:r>
              <a:rPr lang="en-US" altLang="ja-JP" dirty="0" smtClean="0"/>
              <a:t>Results of Beam Test</a:t>
            </a:r>
            <a:endParaRPr lang="ja-JP" altLang="en-US" dirty="0" smtClean="0"/>
          </a:p>
        </p:txBody>
      </p:sp>
      <p:sp>
        <p:nvSpPr>
          <p:cNvPr id="31" name="コンテンツ プレースホルダ 30"/>
          <p:cNvSpPr>
            <a:spLocks noGrp="1"/>
          </p:cNvSpPr>
          <p:nvPr>
            <p:ph idx="1"/>
          </p:nvPr>
        </p:nvSpPr>
        <p:spPr>
          <a:xfrm>
            <a:off x="0" y="1246723"/>
            <a:ext cx="7643866" cy="824955"/>
          </a:xfrm>
        </p:spPr>
        <p:txBody>
          <a:bodyPr>
            <a:normAutofit fontScale="92500" lnSpcReduction="20000"/>
          </a:bodyPr>
          <a:lstStyle/>
          <a:p>
            <a:r>
              <a:rPr kumimoji="1" lang="en-US" altLang="ja-JP" dirty="0" smtClean="0"/>
              <a:t>Window scan</a:t>
            </a:r>
          </a:p>
          <a:p>
            <a:pPr lvl="1"/>
            <a:r>
              <a:rPr lang="en-US" altLang="ja-JP" sz="2400" dirty="0" smtClean="0"/>
              <a:t>Higher/lower energy </a:t>
            </a:r>
            <a:r>
              <a:rPr lang="en-US" altLang="ja-JP" sz="2400" dirty="0" err="1" smtClean="0"/>
              <a:t>th</a:t>
            </a:r>
            <a:r>
              <a:rPr lang="en-US" altLang="ja-JP" sz="2400" dirty="0" smtClean="0"/>
              <a:t>. was scan both in same time.</a:t>
            </a:r>
            <a:endParaRPr kumimoji="1" lang="ja-JP" altLang="en-US" sz="2400" dirty="0"/>
          </a:p>
        </p:txBody>
      </p:sp>
      <p:graphicFrame>
        <p:nvGraphicFramePr>
          <p:cNvPr id="5" name="グラフ 4"/>
          <p:cNvGraphicFramePr>
            <a:graphicFrameLocks/>
          </p:cNvGraphicFramePr>
          <p:nvPr/>
        </p:nvGraphicFramePr>
        <p:xfrm>
          <a:off x="0" y="2143116"/>
          <a:ext cx="7072362" cy="407196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テキスト ボックス 5"/>
          <p:cNvSpPr txBox="1"/>
          <p:nvPr/>
        </p:nvSpPr>
        <p:spPr>
          <a:xfrm>
            <a:off x="6705704" y="2285968"/>
            <a:ext cx="2438296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 smtClean="0"/>
              <a:t>Al-pix/CdTe/Pt (-charge)</a:t>
            </a:r>
            <a:endParaRPr kumimoji="1" lang="en-US" altLang="ja-JP" dirty="0" smtClean="0"/>
          </a:p>
          <a:p>
            <a:r>
              <a:rPr kumimoji="1" lang="en-US" altLang="ja-JP" dirty="0" smtClean="0"/>
              <a:t>Gain : </a:t>
            </a:r>
            <a:r>
              <a:rPr lang="en-US" altLang="ja-JP" dirty="0" err="1" smtClean="0"/>
              <a:t>Hig</a:t>
            </a:r>
            <a:r>
              <a:rPr kumimoji="1" lang="en-US" altLang="ja-JP" dirty="0" smtClean="0"/>
              <a:t> Gain</a:t>
            </a:r>
          </a:p>
          <a:p>
            <a:r>
              <a:rPr lang="en-US" altLang="ja-JP" dirty="0" smtClean="0"/>
              <a:t>HV: -300V</a:t>
            </a:r>
          </a:p>
          <a:p>
            <a:r>
              <a:rPr lang="en-US" altLang="ja-JP" dirty="0" smtClean="0"/>
              <a:t>Exposure time : 1s </a:t>
            </a:r>
          </a:p>
          <a:p>
            <a:r>
              <a:rPr lang="en-US" altLang="ja-JP" dirty="0" smtClean="0"/>
              <a:t>Window width :5mV</a:t>
            </a:r>
          </a:p>
          <a:p>
            <a:r>
              <a:rPr lang="en-US" altLang="ja-JP" dirty="0" smtClean="0"/>
              <a:t>                            (3.2keV)</a:t>
            </a:r>
          </a:p>
          <a:p>
            <a:r>
              <a:rPr lang="en-US" altLang="ja-JP" dirty="0" smtClean="0"/>
              <a:t> Intensity was normalized at peak.</a:t>
            </a:r>
          </a:p>
          <a:p>
            <a:endParaRPr lang="en-US" altLang="ja-JP" dirty="0" smtClean="0"/>
          </a:p>
          <a:p>
            <a:endParaRPr lang="en-US" altLang="ja-JP" dirty="0" smtClean="0"/>
          </a:p>
        </p:txBody>
      </p:sp>
      <p:sp>
        <p:nvSpPr>
          <p:cNvPr id="7" name="日付プレースホルダ 3"/>
          <p:cNvSpPr>
            <a:spLocks noGrp="1"/>
          </p:cNvSpPr>
          <p:nvPr>
            <p:ph type="dt" sz="half" idx="10"/>
          </p:nvPr>
        </p:nvSpPr>
        <p:spPr>
          <a:xfrm>
            <a:off x="7010400" y="6492875"/>
            <a:ext cx="2133600" cy="365125"/>
          </a:xfrm>
        </p:spPr>
        <p:txBody>
          <a:bodyPr/>
          <a:lstStyle/>
          <a:p>
            <a:pPr algn="r"/>
            <a:r>
              <a:rPr lang="en-US" altLang="ja-JP" smtClean="0"/>
              <a:t>Sep 7, 2010,  PIXEL2010 T. Hirono</a:t>
            </a:r>
            <a:endParaRPr lang="ja-JP" altLang="en-US" dirty="0"/>
          </a:p>
        </p:txBody>
      </p:sp>
      <p:sp>
        <p:nvSpPr>
          <p:cNvPr id="8" name="コンテンツ プレースホルダ 30"/>
          <p:cNvSpPr txBox="1">
            <a:spLocks/>
          </p:cNvSpPr>
          <p:nvPr/>
        </p:nvSpPr>
        <p:spPr>
          <a:xfrm>
            <a:off x="500034" y="6215106"/>
            <a:ext cx="7572428" cy="64289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ja-JP" altLang="en-US" sz="2400" dirty="0" smtClean="0"/>
              <a:t>⇒</a:t>
            </a:r>
            <a:r>
              <a:rPr lang="en-US" altLang="ja-JP" sz="2400" dirty="0" smtClean="0"/>
              <a:t>Window comparator worked fine.</a:t>
            </a:r>
            <a:endParaRPr lang="ja-JP" altLang="en-US" sz="2400" dirty="0" smtClean="0"/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1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7696200" cy="908050"/>
          </a:xfrm>
        </p:spPr>
        <p:txBody>
          <a:bodyPr/>
          <a:lstStyle/>
          <a:p>
            <a:pPr eaLnBrk="1" hangingPunct="1"/>
            <a:r>
              <a:rPr lang="en-US" altLang="ja-JP" dirty="0" smtClean="0"/>
              <a:t>Results of Beam Test</a:t>
            </a:r>
            <a:endParaRPr lang="ja-JP" altLang="en-US" dirty="0" smtClean="0"/>
          </a:p>
        </p:txBody>
      </p:sp>
      <p:sp>
        <p:nvSpPr>
          <p:cNvPr id="31" name="コンテンツ プレースホルダ 30"/>
          <p:cNvSpPr>
            <a:spLocks noGrp="1"/>
          </p:cNvSpPr>
          <p:nvPr>
            <p:ph idx="1"/>
          </p:nvPr>
        </p:nvSpPr>
        <p:spPr>
          <a:xfrm>
            <a:off x="714348" y="5500702"/>
            <a:ext cx="7643866" cy="1214446"/>
          </a:xfrm>
        </p:spPr>
        <p:txBody>
          <a:bodyPr>
            <a:normAutofit/>
          </a:bodyPr>
          <a:lstStyle/>
          <a:p>
            <a:r>
              <a:rPr lang="en-US" altLang="ja-JP" dirty="0" smtClean="0"/>
              <a:t>Linearity of  high gain in 15-40 keV : 98%</a:t>
            </a:r>
          </a:p>
          <a:p>
            <a:pPr>
              <a:buNone/>
            </a:pPr>
            <a:r>
              <a:rPr lang="en-US" altLang="ja-JP" dirty="0" smtClean="0"/>
              <a:t>                           low gain in 30-120keV: 90%  </a:t>
            </a:r>
          </a:p>
          <a:p>
            <a:endParaRPr kumimoji="1" lang="en-US" altLang="ja-JP" dirty="0" smtClean="0"/>
          </a:p>
          <a:p>
            <a:endParaRPr kumimoji="1" lang="en-US" altLang="ja-JP" dirty="0" smtClean="0"/>
          </a:p>
          <a:p>
            <a:endParaRPr kumimoji="1" lang="ja-JP" altLang="en-US" dirty="0"/>
          </a:p>
        </p:txBody>
      </p:sp>
      <p:graphicFrame>
        <p:nvGraphicFramePr>
          <p:cNvPr id="7" name="グラフ 6"/>
          <p:cNvGraphicFramePr/>
          <p:nvPr/>
        </p:nvGraphicFramePr>
        <p:xfrm>
          <a:off x="500034" y="2016592"/>
          <a:ext cx="3724274" cy="285750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9" name="テキスト ボックス 8"/>
          <p:cNvSpPr txBox="1"/>
          <p:nvPr/>
        </p:nvSpPr>
        <p:spPr>
          <a:xfrm>
            <a:off x="1571604" y="4774180"/>
            <a:ext cx="1894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X-ray energy [keV]</a:t>
            </a:r>
            <a:endParaRPr kumimoji="1" lang="ja-JP" altLang="en-US" dirty="0"/>
          </a:p>
        </p:txBody>
      </p:sp>
      <p:sp>
        <p:nvSpPr>
          <p:cNvPr id="10" name="テキスト ボックス 9"/>
          <p:cNvSpPr txBox="1"/>
          <p:nvPr/>
        </p:nvSpPr>
        <p:spPr>
          <a:xfrm rot="16200000">
            <a:off x="-1557421" y="3431105"/>
            <a:ext cx="39127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Thresholds of window comparator [mV]</a:t>
            </a:r>
            <a:endParaRPr kumimoji="1" lang="ja-JP" altLang="en-US" dirty="0"/>
          </a:p>
        </p:txBody>
      </p:sp>
      <p:sp>
        <p:nvSpPr>
          <p:cNvPr id="11" name="コンテンツ プレースホルダ 30"/>
          <p:cNvSpPr txBox="1">
            <a:spLocks/>
          </p:cNvSpPr>
          <p:nvPr/>
        </p:nvSpPr>
        <p:spPr>
          <a:xfrm>
            <a:off x="0" y="1071546"/>
            <a:ext cx="7643866" cy="82495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Blip>
                <a:blip r:embed="rId4"/>
              </a:buBlip>
              <a:tabLst/>
              <a:defRPr/>
            </a:pPr>
            <a:r>
              <a:rPr kumimoji="1" lang="en-US" altLang="ja-JP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Energy linearity</a:t>
            </a:r>
            <a:r>
              <a:rPr kumimoji="1" lang="en-US" altLang="ja-JP" sz="32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of readout</a:t>
            </a:r>
            <a:endParaRPr kumimoji="1" lang="en-US" altLang="ja-JP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Blip>
                <a:blip r:embed="rId4"/>
              </a:buBlip>
              <a:tabLst/>
              <a:defRPr/>
            </a:pPr>
            <a:endParaRPr kumimoji="1" lang="en-US" altLang="ja-JP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Blip>
                <a:blip r:embed="rId4"/>
              </a:buBlip>
              <a:tabLst/>
              <a:defRPr/>
            </a:pPr>
            <a:endParaRPr kumimoji="1" lang="ja-JP" alt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aphicFrame>
        <p:nvGraphicFramePr>
          <p:cNvPr id="12" name="グラフ 11"/>
          <p:cNvGraphicFramePr/>
          <p:nvPr/>
        </p:nvGraphicFramePr>
        <p:xfrm>
          <a:off x="4786314" y="1928802"/>
          <a:ext cx="3733800" cy="29336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13" name="テキスト ボックス 12"/>
          <p:cNvSpPr txBox="1"/>
          <p:nvPr/>
        </p:nvSpPr>
        <p:spPr>
          <a:xfrm>
            <a:off x="5786446" y="4786322"/>
            <a:ext cx="1894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X-ray energy [keV]</a:t>
            </a:r>
            <a:endParaRPr kumimoji="1" lang="ja-JP" altLang="en-US" dirty="0"/>
          </a:p>
        </p:txBody>
      </p:sp>
      <p:sp>
        <p:nvSpPr>
          <p:cNvPr id="14" name="テキスト ボックス 13"/>
          <p:cNvSpPr txBox="1"/>
          <p:nvPr/>
        </p:nvSpPr>
        <p:spPr>
          <a:xfrm rot="16200000">
            <a:off x="3068881" y="3271060"/>
            <a:ext cx="30898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Lower-energy Thresholds[mV]</a:t>
            </a:r>
            <a:endParaRPr kumimoji="1" lang="ja-JP" altLang="en-US" dirty="0"/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1046333" y="1714488"/>
            <a:ext cx="10967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High Gain</a:t>
            </a:r>
            <a:endParaRPr kumimoji="1" lang="ja-JP" altLang="en-US" dirty="0"/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5214942" y="1714488"/>
            <a:ext cx="10525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Low Gain</a:t>
            </a:r>
            <a:endParaRPr kumimoji="1" lang="ja-JP" altLang="en-US" dirty="0"/>
          </a:p>
        </p:txBody>
      </p:sp>
      <p:sp>
        <p:nvSpPr>
          <p:cNvPr id="17" name="日付プレースホルダ 1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en-US" altLang="ja-JP" smtClean="0"/>
              <a:t>Sep 7, 2010,  PIXEL2010 T. Hirono</a:t>
            </a:r>
            <a:endParaRPr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Summary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285720" y="1643050"/>
            <a:ext cx="8686800" cy="4829196"/>
          </a:xfrm>
        </p:spPr>
        <p:txBody>
          <a:bodyPr>
            <a:normAutofit fontScale="92500" lnSpcReduction="20000"/>
          </a:bodyPr>
          <a:lstStyle/>
          <a:p>
            <a:r>
              <a:rPr lang="en-US" altLang="ja-JP" dirty="0" smtClean="0"/>
              <a:t>New pixel detector, SP8-01, was developed for high energy X-ray SR experiment. </a:t>
            </a:r>
          </a:p>
          <a:p>
            <a:pPr lvl="1"/>
            <a:r>
              <a:rPr lang="en-US" altLang="ja-JP" dirty="0" smtClean="0"/>
              <a:t>200 x 200 um/pix, 16 x 16 pix/chip of CdTe sensor</a:t>
            </a:r>
          </a:p>
          <a:p>
            <a:pPr lvl="1"/>
            <a:r>
              <a:rPr lang="en-US" altLang="ja-JP" dirty="0" smtClean="0"/>
              <a:t>Custom-designed ASIC with window-comparator</a:t>
            </a:r>
          </a:p>
          <a:p>
            <a:r>
              <a:rPr lang="en-US" altLang="ja-JP" dirty="0" smtClean="0"/>
              <a:t>SP8-01 was performed as X-ray detector.</a:t>
            </a:r>
            <a:endParaRPr lang="ja-JP" altLang="en-US" dirty="0" smtClean="0"/>
          </a:p>
          <a:p>
            <a:pPr lvl="1"/>
            <a:r>
              <a:rPr lang="en-US" altLang="ja-JP" dirty="0" smtClean="0"/>
              <a:t>Time constant: 200ns </a:t>
            </a:r>
          </a:p>
          <a:p>
            <a:pPr lvl="1"/>
            <a:r>
              <a:rPr lang="en-US" altLang="ja-JP" dirty="0" smtClean="0"/>
              <a:t>ENC : 360 e-, Background noise: 0.6cnt/hr/pix</a:t>
            </a:r>
          </a:p>
          <a:p>
            <a:pPr lvl="1"/>
            <a:r>
              <a:rPr lang="en-US" altLang="ja-JP" dirty="0" smtClean="0"/>
              <a:t>SP8-01 detected X-ray</a:t>
            </a:r>
          </a:p>
          <a:p>
            <a:pPr lvl="2"/>
            <a:r>
              <a:rPr lang="en-US" altLang="ja-JP" dirty="0" smtClean="0"/>
              <a:t>High Gain : 30keV-120keV </a:t>
            </a:r>
          </a:p>
          <a:p>
            <a:pPr lvl="2"/>
            <a:r>
              <a:rPr lang="en-US" altLang="ja-JP" dirty="0" smtClean="0"/>
              <a:t>Low Gain : 15keV-70keV (linearity of 98% in 15-40keV)</a:t>
            </a:r>
          </a:p>
          <a:p>
            <a:pPr>
              <a:buNone/>
            </a:pPr>
            <a:r>
              <a:rPr lang="ja-JP" altLang="en-US" dirty="0" smtClean="0"/>
              <a:t>⇒</a:t>
            </a:r>
            <a:r>
              <a:rPr lang="en-US" altLang="ja-JP" dirty="0" smtClean="0"/>
              <a:t>Design of SP8-02 (small pixel, multi-chip module) was started. </a:t>
            </a:r>
          </a:p>
          <a:p>
            <a:pPr>
              <a:buNone/>
            </a:pPr>
            <a:endParaRPr lang="en-US" altLang="ja-JP" dirty="0" smtClean="0"/>
          </a:p>
          <a:p>
            <a:pPr lvl="1"/>
            <a:endParaRPr lang="ja-JP" altLang="en-US" dirty="0" smtClean="0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en-US" altLang="ja-JP" smtClean="0"/>
              <a:t>Sep 7, 2010,  PIXEL2010 T. Hirono</a:t>
            </a:r>
            <a:endParaRPr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en-US" altLang="ja-JP" smtClean="0"/>
              <a:t>Sep 7, 2010,  PIXEL2010 T. Hirono</a:t>
            </a:r>
            <a:endParaRPr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sz="3600" dirty="0" smtClean="0"/>
              <a:t>Design of SP8-01</a:t>
            </a:r>
            <a:endParaRPr lang="en-US" altLang="ja-JP" sz="3400" dirty="0" smtClean="0"/>
          </a:p>
        </p:txBody>
      </p:sp>
      <p:graphicFrame>
        <p:nvGraphicFramePr>
          <p:cNvPr id="2050" name="Object 7"/>
          <p:cNvGraphicFramePr>
            <a:graphicFrameLocks noChangeAspect="1"/>
          </p:cNvGraphicFramePr>
          <p:nvPr>
            <p:ph idx="1"/>
          </p:nvPr>
        </p:nvGraphicFramePr>
        <p:xfrm>
          <a:off x="1857356" y="2000240"/>
          <a:ext cx="4772025" cy="3905250"/>
        </p:xfrm>
        <a:graphic>
          <a:graphicData uri="http://schemas.openxmlformats.org/presentationml/2006/ole">
            <p:oleObj spid="_x0000_s1026" name="Worksheet" r:id="rId3" imgW="4772198" imgH="3905250" progId="Excel.Sheet.8">
              <p:link updateAutomatic="1"/>
            </p:oleObj>
          </a:graphicData>
        </a:graphic>
      </p:graphicFrame>
      <p:sp>
        <p:nvSpPr>
          <p:cNvPr id="4" name="コンテンツ プレースホルダ 2"/>
          <p:cNvSpPr txBox="1">
            <a:spLocks/>
          </p:cNvSpPr>
          <p:nvPr/>
        </p:nvSpPr>
        <p:spPr>
          <a:xfrm>
            <a:off x="457200" y="1600200"/>
            <a:ext cx="8363272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Blip>
                <a:blip r:embed="rId4"/>
              </a:buBlip>
              <a:tabLst/>
              <a:defRPr/>
            </a:pPr>
            <a:r>
              <a:rPr kumimoji="1" lang="en-US" altLang="ja-JP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Simulated ENC</a:t>
            </a:r>
            <a:endParaRPr kumimoji="1" lang="ja-JP" alt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 rot="16200000">
            <a:off x="613262" y="3601524"/>
            <a:ext cx="285752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Equivalent Noise Charge</a:t>
            </a:r>
            <a:endParaRPr kumimoji="1" lang="ja-JP" altLang="en-US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3214678" y="5572140"/>
            <a:ext cx="2420086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Capacitance of detector</a:t>
            </a:r>
            <a:endParaRPr kumimoji="1" lang="ja-JP" altLang="en-US" dirty="0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en-US" altLang="ja-JP" smtClean="0"/>
              <a:t>Sep 7, 2010,  PIXEL2010 T. Hirono</a:t>
            </a:r>
            <a:endParaRPr lang="ja-JP" altLang="en-US" dirty="0"/>
          </a:p>
        </p:txBody>
      </p:sp>
    </p:spTree>
  </p:cSld>
  <p:clrMapOvr>
    <a:masterClrMapping/>
  </p:clrMapOvr>
  <p:transition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907" name="Picture 76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48300" y="2705100"/>
            <a:ext cx="3051175" cy="2468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147" name="Rectangle 78"/>
          <p:cNvSpPr>
            <a:spLocks noChangeArrowheads="1"/>
          </p:cNvSpPr>
          <p:nvPr/>
        </p:nvSpPr>
        <p:spPr bwMode="auto">
          <a:xfrm>
            <a:off x="0" y="0"/>
            <a:ext cx="9144000" cy="914400"/>
          </a:xfrm>
          <a:prstGeom prst="rect">
            <a:avLst/>
          </a:prstGeom>
          <a:solidFill>
            <a:srgbClr val="0066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148" name="Rectangle 80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152400"/>
            <a:ext cx="8229600" cy="639763"/>
          </a:xfrm>
        </p:spPr>
        <p:txBody>
          <a:bodyPr/>
          <a:lstStyle/>
          <a:p>
            <a:pPr eaLnBrk="1" hangingPunct="1"/>
            <a:r>
              <a:rPr lang="en-US" altLang="ja-JP" sz="3200" b="1" smtClean="0">
                <a:solidFill>
                  <a:schemeClr val="bg1"/>
                </a:solidFill>
              </a:rPr>
              <a:t>TSV (Through Silicon Via)</a:t>
            </a:r>
          </a:p>
        </p:txBody>
      </p:sp>
      <p:grpSp>
        <p:nvGrpSpPr>
          <p:cNvPr id="2" name="Group 81"/>
          <p:cNvGrpSpPr>
            <a:grpSpLocks/>
          </p:cNvGrpSpPr>
          <p:nvPr/>
        </p:nvGrpSpPr>
        <p:grpSpPr bwMode="auto">
          <a:xfrm>
            <a:off x="2608263" y="4457700"/>
            <a:ext cx="228600" cy="152400"/>
            <a:chOff x="2864" y="2868"/>
            <a:chExt cx="826" cy="109"/>
          </a:xfrm>
        </p:grpSpPr>
        <p:sp>
          <p:nvSpPr>
            <p:cNvPr id="6881" name="Rectangle 82"/>
            <p:cNvSpPr>
              <a:spLocks noChangeArrowheads="1"/>
            </p:cNvSpPr>
            <p:nvPr/>
          </p:nvSpPr>
          <p:spPr bwMode="auto">
            <a:xfrm>
              <a:off x="2864" y="2868"/>
              <a:ext cx="826" cy="4"/>
            </a:xfrm>
            <a:prstGeom prst="rect">
              <a:avLst/>
            </a:prstGeom>
            <a:solidFill>
              <a:srgbClr val="FFFF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882" name="Rectangle 83"/>
            <p:cNvSpPr>
              <a:spLocks noChangeArrowheads="1"/>
            </p:cNvSpPr>
            <p:nvPr/>
          </p:nvSpPr>
          <p:spPr bwMode="auto">
            <a:xfrm>
              <a:off x="2864" y="2872"/>
              <a:ext cx="826" cy="5"/>
            </a:xfrm>
            <a:prstGeom prst="rect">
              <a:avLst/>
            </a:prstGeom>
            <a:solidFill>
              <a:srgbClr val="FFFF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883" name="Rectangle 84"/>
            <p:cNvSpPr>
              <a:spLocks noChangeArrowheads="1"/>
            </p:cNvSpPr>
            <p:nvPr/>
          </p:nvSpPr>
          <p:spPr bwMode="auto">
            <a:xfrm>
              <a:off x="2864" y="2877"/>
              <a:ext cx="826" cy="4"/>
            </a:xfrm>
            <a:prstGeom prst="rect">
              <a:avLst/>
            </a:prstGeom>
            <a:solidFill>
              <a:srgbClr val="FFFF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884" name="Rectangle 85"/>
            <p:cNvSpPr>
              <a:spLocks noChangeArrowheads="1"/>
            </p:cNvSpPr>
            <p:nvPr/>
          </p:nvSpPr>
          <p:spPr bwMode="auto">
            <a:xfrm>
              <a:off x="2864" y="2881"/>
              <a:ext cx="826" cy="4"/>
            </a:xfrm>
            <a:prstGeom prst="rect">
              <a:avLst/>
            </a:prstGeom>
            <a:solidFill>
              <a:srgbClr val="FFFF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885" name="Rectangle 86"/>
            <p:cNvSpPr>
              <a:spLocks noChangeArrowheads="1"/>
            </p:cNvSpPr>
            <p:nvPr/>
          </p:nvSpPr>
          <p:spPr bwMode="auto">
            <a:xfrm>
              <a:off x="2864" y="2885"/>
              <a:ext cx="826" cy="4"/>
            </a:xfrm>
            <a:prstGeom prst="rect">
              <a:avLst/>
            </a:prstGeom>
            <a:solidFill>
              <a:srgbClr val="FFFF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886" name="Rectangle 87"/>
            <p:cNvSpPr>
              <a:spLocks noChangeArrowheads="1"/>
            </p:cNvSpPr>
            <p:nvPr/>
          </p:nvSpPr>
          <p:spPr bwMode="auto">
            <a:xfrm>
              <a:off x="2864" y="2889"/>
              <a:ext cx="826" cy="4"/>
            </a:xfrm>
            <a:prstGeom prst="rect">
              <a:avLst/>
            </a:prstGeom>
            <a:solidFill>
              <a:srgbClr val="FFFF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887" name="Rectangle 88"/>
            <p:cNvSpPr>
              <a:spLocks noChangeArrowheads="1"/>
            </p:cNvSpPr>
            <p:nvPr/>
          </p:nvSpPr>
          <p:spPr bwMode="auto">
            <a:xfrm>
              <a:off x="2864" y="2893"/>
              <a:ext cx="826" cy="5"/>
            </a:xfrm>
            <a:prstGeom prst="rect">
              <a:avLst/>
            </a:prstGeom>
            <a:solidFill>
              <a:srgbClr val="FFFF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888" name="Rectangle 89"/>
            <p:cNvSpPr>
              <a:spLocks noChangeArrowheads="1"/>
            </p:cNvSpPr>
            <p:nvPr/>
          </p:nvSpPr>
          <p:spPr bwMode="auto">
            <a:xfrm>
              <a:off x="2864" y="2898"/>
              <a:ext cx="826" cy="4"/>
            </a:xfrm>
            <a:prstGeom prst="rect">
              <a:avLst/>
            </a:prstGeom>
            <a:solidFill>
              <a:srgbClr val="FFFF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889" name="Rectangle 90"/>
            <p:cNvSpPr>
              <a:spLocks noChangeArrowheads="1"/>
            </p:cNvSpPr>
            <p:nvPr/>
          </p:nvSpPr>
          <p:spPr bwMode="auto">
            <a:xfrm>
              <a:off x="2864" y="2902"/>
              <a:ext cx="826" cy="4"/>
            </a:xfrm>
            <a:prstGeom prst="rect">
              <a:avLst/>
            </a:prstGeom>
            <a:solidFill>
              <a:srgbClr val="FFFF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890" name="Rectangle 91"/>
            <p:cNvSpPr>
              <a:spLocks noChangeArrowheads="1"/>
            </p:cNvSpPr>
            <p:nvPr/>
          </p:nvSpPr>
          <p:spPr bwMode="auto">
            <a:xfrm>
              <a:off x="2864" y="2906"/>
              <a:ext cx="826" cy="4"/>
            </a:xfrm>
            <a:prstGeom prst="rect">
              <a:avLst/>
            </a:prstGeom>
            <a:solidFill>
              <a:srgbClr val="FFFF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891" name="Rectangle 92"/>
            <p:cNvSpPr>
              <a:spLocks noChangeArrowheads="1"/>
            </p:cNvSpPr>
            <p:nvPr/>
          </p:nvSpPr>
          <p:spPr bwMode="auto">
            <a:xfrm>
              <a:off x="2864" y="2910"/>
              <a:ext cx="826" cy="4"/>
            </a:xfrm>
            <a:prstGeom prst="rect">
              <a:avLst/>
            </a:prstGeom>
            <a:solidFill>
              <a:srgbClr val="FFFF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892" name="Rectangle 93"/>
            <p:cNvSpPr>
              <a:spLocks noChangeArrowheads="1"/>
            </p:cNvSpPr>
            <p:nvPr/>
          </p:nvSpPr>
          <p:spPr bwMode="auto">
            <a:xfrm>
              <a:off x="2864" y="2914"/>
              <a:ext cx="826" cy="5"/>
            </a:xfrm>
            <a:prstGeom prst="rect">
              <a:avLst/>
            </a:prstGeom>
            <a:solidFill>
              <a:srgbClr val="FFFF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893" name="Rectangle 94"/>
            <p:cNvSpPr>
              <a:spLocks noChangeArrowheads="1"/>
            </p:cNvSpPr>
            <p:nvPr/>
          </p:nvSpPr>
          <p:spPr bwMode="auto">
            <a:xfrm>
              <a:off x="2864" y="2919"/>
              <a:ext cx="826" cy="4"/>
            </a:xfrm>
            <a:prstGeom prst="rect">
              <a:avLst/>
            </a:prstGeom>
            <a:solidFill>
              <a:srgbClr val="FFFF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894" name="Rectangle 95"/>
            <p:cNvSpPr>
              <a:spLocks noChangeArrowheads="1"/>
            </p:cNvSpPr>
            <p:nvPr/>
          </p:nvSpPr>
          <p:spPr bwMode="auto">
            <a:xfrm>
              <a:off x="2864" y="2923"/>
              <a:ext cx="826" cy="4"/>
            </a:xfrm>
            <a:prstGeom prst="rect">
              <a:avLst/>
            </a:prstGeom>
            <a:solidFill>
              <a:srgbClr val="FFFF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895" name="Rectangle 96"/>
            <p:cNvSpPr>
              <a:spLocks noChangeArrowheads="1"/>
            </p:cNvSpPr>
            <p:nvPr/>
          </p:nvSpPr>
          <p:spPr bwMode="auto">
            <a:xfrm>
              <a:off x="2864" y="2927"/>
              <a:ext cx="826" cy="4"/>
            </a:xfrm>
            <a:prstGeom prst="rect">
              <a:avLst/>
            </a:prstGeom>
            <a:solidFill>
              <a:srgbClr val="FFFF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896" name="Rectangle 97"/>
            <p:cNvSpPr>
              <a:spLocks noChangeArrowheads="1"/>
            </p:cNvSpPr>
            <p:nvPr/>
          </p:nvSpPr>
          <p:spPr bwMode="auto">
            <a:xfrm>
              <a:off x="2864" y="2931"/>
              <a:ext cx="826" cy="4"/>
            </a:xfrm>
            <a:prstGeom prst="rect">
              <a:avLst/>
            </a:prstGeom>
            <a:solidFill>
              <a:srgbClr val="FFFF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897" name="Rectangle 98"/>
            <p:cNvSpPr>
              <a:spLocks noChangeArrowheads="1"/>
            </p:cNvSpPr>
            <p:nvPr/>
          </p:nvSpPr>
          <p:spPr bwMode="auto">
            <a:xfrm>
              <a:off x="2864" y="2935"/>
              <a:ext cx="826" cy="5"/>
            </a:xfrm>
            <a:prstGeom prst="rect">
              <a:avLst/>
            </a:prstGeom>
            <a:solidFill>
              <a:srgbClr val="FFFF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898" name="Rectangle 99"/>
            <p:cNvSpPr>
              <a:spLocks noChangeArrowheads="1"/>
            </p:cNvSpPr>
            <p:nvPr/>
          </p:nvSpPr>
          <p:spPr bwMode="auto">
            <a:xfrm>
              <a:off x="2864" y="2940"/>
              <a:ext cx="826" cy="4"/>
            </a:xfrm>
            <a:prstGeom prst="rect">
              <a:avLst/>
            </a:prstGeom>
            <a:solidFill>
              <a:srgbClr val="FFFF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899" name="Rectangle 100"/>
            <p:cNvSpPr>
              <a:spLocks noChangeArrowheads="1"/>
            </p:cNvSpPr>
            <p:nvPr/>
          </p:nvSpPr>
          <p:spPr bwMode="auto">
            <a:xfrm>
              <a:off x="2864" y="2944"/>
              <a:ext cx="826" cy="4"/>
            </a:xfrm>
            <a:prstGeom prst="rect">
              <a:avLst/>
            </a:prstGeom>
            <a:solidFill>
              <a:srgbClr val="FFFF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900" name="Rectangle 101"/>
            <p:cNvSpPr>
              <a:spLocks noChangeArrowheads="1"/>
            </p:cNvSpPr>
            <p:nvPr/>
          </p:nvSpPr>
          <p:spPr bwMode="auto">
            <a:xfrm>
              <a:off x="2864" y="2948"/>
              <a:ext cx="826" cy="4"/>
            </a:xfrm>
            <a:prstGeom prst="rect">
              <a:avLst/>
            </a:prstGeom>
            <a:solidFill>
              <a:srgbClr val="FFFF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901" name="Rectangle 102"/>
            <p:cNvSpPr>
              <a:spLocks noChangeArrowheads="1"/>
            </p:cNvSpPr>
            <p:nvPr/>
          </p:nvSpPr>
          <p:spPr bwMode="auto">
            <a:xfrm>
              <a:off x="2864" y="2952"/>
              <a:ext cx="826" cy="4"/>
            </a:xfrm>
            <a:prstGeom prst="rect">
              <a:avLst/>
            </a:prstGeom>
            <a:solidFill>
              <a:srgbClr val="FFFF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902" name="Rectangle 103"/>
            <p:cNvSpPr>
              <a:spLocks noChangeArrowheads="1"/>
            </p:cNvSpPr>
            <p:nvPr/>
          </p:nvSpPr>
          <p:spPr bwMode="auto">
            <a:xfrm>
              <a:off x="2864" y="2956"/>
              <a:ext cx="826" cy="5"/>
            </a:xfrm>
            <a:prstGeom prst="rect">
              <a:avLst/>
            </a:prstGeom>
            <a:solidFill>
              <a:srgbClr val="FFFF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903" name="Rectangle 104"/>
            <p:cNvSpPr>
              <a:spLocks noChangeArrowheads="1"/>
            </p:cNvSpPr>
            <p:nvPr/>
          </p:nvSpPr>
          <p:spPr bwMode="auto">
            <a:xfrm>
              <a:off x="2864" y="2961"/>
              <a:ext cx="826" cy="4"/>
            </a:xfrm>
            <a:prstGeom prst="rect">
              <a:avLst/>
            </a:prstGeom>
            <a:solidFill>
              <a:srgbClr val="FFFF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904" name="Rectangle 105"/>
            <p:cNvSpPr>
              <a:spLocks noChangeArrowheads="1"/>
            </p:cNvSpPr>
            <p:nvPr/>
          </p:nvSpPr>
          <p:spPr bwMode="auto">
            <a:xfrm>
              <a:off x="2864" y="2965"/>
              <a:ext cx="826" cy="4"/>
            </a:xfrm>
            <a:prstGeom prst="rect">
              <a:avLst/>
            </a:prstGeom>
            <a:solidFill>
              <a:srgbClr val="FFFF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905" name="Rectangle 106"/>
            <p:cNvSpPr>
              <a:spLocks noChangeArrowheads="1"/>
            </p:cNvSpPr>
            <p:nvPr/>
          </p:nvSpPr>
          <p:spPr bwMode="auto">
            <a:xfrm>
              <a:off x="2864" y="2969"/>
              <a:ext cx="826" cy="4"/>
            </a:xfrm>
            <a:prstGeom prst="rect">
              <a:avLst/>
            </a:prstGeom>
            <a:solidFill>
              <a:srgbClr val="FFFF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906" name="Rectangle 107"/>
            <p:cNvSpPr>
              <a:spLocks noChangeArrowheads="1"/>
            </p:cNvSpPr>
            <p:nvPr/>
          </p:nvSpPr>
          <p:spPr bwMode="auto">
            <a:xfrm>
              <a:off x="2864" y="2973"/>
              <a:ext cx="826" cy="4"/>
            </a:xfrm>
            <a:prstGeom prst="rect">
              <a:avLst/>
            </a:prstGeom>
            <a:solidFill>
              <a:srgbClr val="FFFF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3" name="Group 108"/>
          <p:cNvGrpSpPr>
            <a:grpSpLocks/>
          </p:cNvGrpSpPr>
          <p:nvPr/>
        </p:nvGrpSpPr>
        <p:grpSpPr bwMode="auto">
          <a:xfrm>
            <a:off x="1516063" y="4438650"/>
            <a:ext cx="701675" cy="153988"/>
            <a:chOff x="2864" y="2868"/>
            <a:chExt cx="826" cy="109"/>
          </a:xfrm>
        </p:grpSpPr>
        <p:sp>
          <p:nvSpPr>
            <p:cNvPr id="6855" name="Rectangle 109"/>
            <p:cNvSpPr>
              <a:spLocks noChangeArrowheads="1"/>
            </p:cNvSpPr>
            <p:nvPr/>
          </p:nvSpPr>
          <p:spPr bwMode="auto">
            <a:xfrm>
              <a:off x="2864" y="2868"/>
              <a:ext cx="826" cy="4"/>
            </a:xfrm>
            <a:prstGeom prst="rect">
              <a:avLst/>
            </a:prstGeom>
            <a:solidFill>
              <a:srgbClr val="FFFF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856" name="Rectangle 110"/>
            <p:cNvSpPr>
              <a:spLocks noChangeArrowheads="1"/>
            </p:cNvSpPr>
            <p:nvPr/>
          </p:nvSpPr>
          <p:spPr bwMode="auto">
            <a:xfrm>
              <a:off x="2864" y="2872"/>
              <a:ext cx="826" cy="5"/>
            </a:xfrm>
            <a:prstGeom prst="rect">
              <a:avLst/>
            </a:prstGeom>
            <a:solidFill>
              <a:srgbClr val="FFFF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857" name="Rectangle 111"/>
            <p:cNvSpPr>
              <a:spLocks noChangeArrowheads="1"/>
            </p:cNvSpPr>
            <p:nvPr/>
          </p:nvSpPr>
          <p:spPr bwMode="auto">
            <a:xfrm>
              <a:off x="2864" y="2877"/>
              <a:ext cx="826" cy="4"/>
            </a:xfrm>
            <a:prstGeom prst="rect">
              <a:avLst/>
            </a:prstGeom>
            <a:solidFill>
              <a:srgbClr val="FFFF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858" name="Rectangle 112"/>
            <p:cNvSpPr>
              <a:spLocks noChangeArrowheads="1"/>
            </p:cNvSpPr>
            <p:nvPr/>
          </p:nvSpPr>
          <p:spPr bwMode="auto">
            <a:xfrm>
              <a:off x="2864" y="2881"/>
              <a:ext cx="826" cy="4"/>
            </a:xfrm>
            <a:prstGeom prst="rect">
              <a:avLst/>
            </a:prstGeom>
            <a:solidFill>
              <a:srgbClr val="FFFF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859" name="Rectangle 113"/>
            <p:cNvSpPr>
              <a:spLocks noChangeArrowheads="1"/>
            </p:cNvSpPr>
            <p:nvPr/>
          </p:nvSpPr>
          <p:spPr bwMode="auto">
            <a:xfrm>
              <a:off x="2864" y="2885"/>
              <a:ext cx="826" cy="4"/>
            </a:xfrm>
            <a:prstGeom prst="rect">
              <a:avLst/>
            </a:prstGeom>
            <a:solidFill>
              <a:srgbClr val="FFFF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860" name="Rectangle 114"/>
            <p:cNvSpPr>
              <a:spLocks noChangeArrowheads="1"/>
            </p:cNvSpPr>
            <p:nvPr/>
          </p:nvSpPr>
          <p:spPr bwMode="auto">
            <a:xfrm>
              <a:off x="2864" y="2889"/>
              <a:ext cx="826" cy="4"/>
            </a:xfrm>
            <a:prstGeom prst="rect">
              <a:avLst/>
            </a:prstGeom>
            <a:solidFill>
              <a:srgbClr val="FFFF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861" name="Rectangle 115"/>
            <p:cNvSpPr>
              <a:spLocks noChangeArrowheads="1"/>
            </p:cNvSpPr>
            <p:nvPr/>
          </p:nvSpPr>
          <p:spPr bwMode="auto">
            <a:xfrm>
              <a:off x="2864" y="2893"/>
              <a:ext cx="826" cy="5"/>
            </a:xfrm>
            <a:prstGeom prst="rect">
              <a:avLst/>
            </a:prstGeom>
            <a:solidFill>
              <a:srgbClr val="FFFF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862" name="Rectangle 116"/>
            <p:cNvSpPr>
              <a:spLocks noChangeArrowheads="1"/>
            </p:cNvSpPr>
            <p:nvPr/>
          </p:nvSpPr>
          <p:spPr bwMode="auto">
            <a:xfrm>
              <a:off x="2864" y="2898"/>
              <a:ext cx="826" cy="4"/>
            </a:xfrm>
            <a:prstGeom prst="rect">
              <a:avLst/>
            </a:prstGeom>
            <a:solidFill>
              <a:srgbClr val="FFFF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863" name="Rectangle 117"/>
            <p:cNvSpPr>
              <a:spLocks noChangeArrowheads="1"/>
            </p:cNvSpPr>
            <p:nvPr/>
          </p:nvSpPr>
          <p:spPr bwMode="auto">
            <a:xfrm>
              <a:off x="2864" y="2902"/>
              <a:ext cx="826" cy="4"/>
            </a:xfrm>
            <a:prstGeom prst="rect">
              <a:avLst/>
            </a:prstGeom>
            <a:solidFill>
              <a:srgbClr val="FFFF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864" name="Rectangle 118"/>
            <p:cNvSpPr>
              <a:spLocks noChangeArrowheads="1"/>
            </p:cNvSpPr>
            <p:nvPr/>
          </p:nvSpPr>
          <p:spPr bwMode="auto">
            <a:xfrm>
              <a:off x="2864" y="2906"/>
              <a:ext cx="826" cy="4"/>
            </a:xfrm>
            <a:prstGeom prst="rect">
              <a:avLst/>
            </a:prstGeom>
            <a:solidFill>
              <a:srgbClr val="FFFF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865" name="Rectangle 119"/>
            <p:cNvSpPr>
              <a:spLocks noChangeArrowheads="1"/>
            </p:cNvSpPr>
            <p:nvPr/>
          </p:nvSpPr>
          <p:spPr bwMode="auto">
            <a:xfrm>
              <a:off x="2864" y="2910"/>
              <a:ext cx="826" cy="4"/>
            </a:xfrm>
            <a:prstGeom prst="rect">
              <a:avLst/>
            </a:prstGeom>
            <a:solidFill>
              <a:srgbClr val="FFFF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866" name="Rectangle 120"/>
            <p:cNvSpPr>
              <a:spLocks noChangeArrowheads="1"/>
            </p:cNvSpPr>
            <p:nvPr/>
          </p:nvSpPr>
          <p:spPr bwMode="auto">
            <a:xfrm>
              <a:off x="2864" y="2914"/>
              <a:ext cx="826" cy="5"/>
            </a:xfrm>
            <a:prstGeom prst="rect">
              <a:avLst/>
            </a:prstGeom>
            <a:solidFill>
              <a:srgbClr val="FFFF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867" name="Rectangle 121"/>
            <p:cNvSpPr>
              <a:spLocks noChangeArrowheads="1"/>
            </p:cNvSpPr>
            <p:nvPr/>
          </p:nvSpPr>
          <p:spPr bwMode="auto">
            <a:xfrm>
              <a:off x="2864" y="2919"/>
              <a:ext cx="826" cy="4"/>
            </a:xfrm>
            <a:prstGeom prst="rect">
              <a:avLst/>
            </a:prstGeom>
            <a:solidFill>
              <a:srgbClr val="FFFF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868" name="Rectangle 122"/>
            <p:cNvSpPr>
              <a:spLocks noChangeArrowheads="1"/>
            </p:cNvSpPr>
            <p:nvPr/>
          </p:nvSpPr>
          <p:spPr bwMode="auto">
            <a:xfrm>
              <a:off x="2864" y="2923"/>
              <a:ext cx="826" cy="4"/>
            </a:xfrm>
            <a:prstGeom prst="rect">
              <a:avLst/>
            </a:prstGeom>
            <a:solidFill>
              <a:srgbClr val="FFFF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869" name="Rectangle 123"/>
            <p:cNvSpPr>
              <a:spLocks noChangeArrowheads="1"/>
            </p:cNvSpPr>
            <p:nvPr/>
          </p:nvSpPr>
          <p:spPr bwMode="auto">
            <a:xfrm>
              <a:off x="2864" y="2927"/>
              <a:ext cx="826" cy="4"/>
            </a:xfrm>
            <a:prstGeom prst="rect">
              <a:avLst/>
            </a:prstGeom>
            <a:solidFill>
              <a:srgbClr val="FFFF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870" name="Rectangle 124"/>
            <p:cNvSpPr>
              <a:spLocks noChangeArrowheads="1"/>
            </p:cNvSpPr>
            <p:nvPr/>
          </p:nvSpPr>
          <p:spPr bwMode="auto">
            <a:xfrm>
              <a:off x="2864" y="2931"/>
              <a:ext cx="826" cy="4"/>
            </a:xfrm>
            <a:prstGeom prst="rect">
              <a:avLst/>
            </a:prstGeom>
            <a:solidFill>
              <a:srgbClr val="FFFF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871" name="Rectangle 125"/>
            <p:cNvSpPr>
              <a:spLocks noChangeArrowheads="1"/>
            </p:cNvSpPr>
            <p:nvPr/>
          </p:nvSpPr>
          <p:spPr bwMode="auto">
            <a:xfrm>
              <a:off x="2864" y="2935"/>
              <a:ext cx="826" cy="5"/>
            </a:xfrm>
            <a:prstGeom prst="rect">
              <a:avLst/>
            </a:prstGeom>
            <a:solidFill>
              <a:srgbClr val="FFFF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872" name="Rectangle 126"/>
            <p:cNvSpPr>
              <a:spLocks noChangeArrowheads="1"/>
            </p:cNvSpPr>
            <p:nvPr/>
          </p:nvSpPr>
          <p:spPr bwMode="auto">
            <a:xfrm>
              <a:off x="2864" y="2940"/>
              <a:ext cx="826" cy="4"/>
            </a:xfrm>
            <a:prstGeom prst="rect">
              <a:avLst/>
            </a:prstGeom>
            <a:solidFill>
              <a:srgbClr val="FFFF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873" name="Rectangle 127"/>
            <p:cNvSpPr>
              <a:spLocks noChangeArrowheads="1"/>
            </p:cNvSpPr>
            <p:nvPr/>
          </p:nvSpPr>
          <p:spPr bwMode="auto">
            <a:xfrm>
              <a:off x="2864" y="2944"/>
              <a:ext cx="826" cy="4"/>
            </a:xfrm>
            <a:prstGeom prst="rect">
              <a:avLst/>
            </a:prstGeom>
            <a:solidFill>
              <a:srgbClr val="FFFF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874" name="Rectangle 128"/>
            <p:cNvSpPr>
              <a:spLocks noChangeArrowheads="1"/>
            </p:cNvSpPr>
            <p:nvPr/>
          </p:nvSpPr>
          <p:spPr bwMode="auto">
            <a:xfrm>
              <a:off x="2864" y="2948"/>
              <a:ext cx="826" cy="4"/>
            </a:xfrm>
            <a:prstGeom prst="rect">
              <a:avLst/>
            </a:prstGeom>
            <a:solidFill>
              <a:srgbClr val="FFFF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875" name="Rectangle 129"/>
            <p:cNvSpPr>
              <a:spLocks noChangeArrowheads="1"/>
            </p:cNvSpPr>
            <p:nvPr/>
          </p:nvSpPr>
          <p:spPr bwMode="auto">
            <a:xfrm>
              <a:off x="2864" y="2952"/>
              <a:ext cx="826" cy="4"/>
            </a:xfrm>
            <a:prstGeom prst="rect">
              <a:avLst/>
            </a:prstGeom>
            <a:solidFill>
              <a:srgbClr val="FFFF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876" name="Rectangle 130"/>
            <p:cNvSpPr>
              <a:spLocks noChangeArrowheads="1"/>
            </p:cNvSpPr>
            <p:nvPr/>
          </p:nvSpPr>
          <p:spPr bwMode="auto">
            <a:xfrm>
              <a:off x="2864" y="2956"/>
              <a:ext cx="826" cy="5"/>
            </a:xfrm>
            <a:prstGeom prst="rect">
              <a:avLst/>
            </a:prstGeom>
            <a:solidFill>
              <a:srgbClr val="FFFF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877" name="Rectangle 131"/>
            <p:cNvSpPr>
              <a:spLocks noChangeArrowheads="1"/>
            </p:cNvSpPr>
            <p:nvPr/>
          </p:nvSpPr>
          <p:spPr bwMode="auto">
            <a:xfrm>
              <a:off x="2864" y="2961"/>
              <a:ext cx="826" cy="4"/>
            </a:xfrm>
            <a:prstGeom prst="rect">
              <a:avLst/>
            </a:prstGeom>
            <a:solidFill>
              <a:srgbClr val="FFFF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878" name="Rectangle 132"/>
            <p:cNvSpPr>
              <a:spLocks noChangeArrowheads="1"/>
            </p:cNvSpPr>
            <p:nvPr/>
          </p:nvSpPr>
          <p:spPr bwMode="auto">
            <a:xfrm>
              <a:off x="2864" y="2965"/>
              <a:ext cx="826" cy="4"/>
            </a:xfrm>
            <a:prstGeom prst="rect">
              <a:avLst/>
            </a:prstGeom>
            <a:solidFill>
              <a:srgbClr val="FFFF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879" name="Rectangle 133"/>
            <p:cNvSpPr>
              <a:spLocks noChangeArrowheads="1"/>
            </p:cNvSpPr>
            <p:nvPr/>
          </p:nvSpPr>
          <p:spPr bwMode="auto">
            <a:xfrm>
              <a:off x="2864" y="2969"/>
              <a:ext cx="826" cy="4"/>
            </a:xfrm>
            <a:prstGeom prst="rect">
              <a:avLst/>
            </a:prstGeom>
            <a:solidFill>
              <a:srgbClr val="FFFF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880" name="Rectangle 134"/>
            <p:cNvSpPr>
              <a:spLocks noChangeArrowheads="1"/>
            </p:cNvSpPr>
            <p:nvPr/>
          </p:nvSpPr>
          <p:spPr bwMode="auto">
            <a:xfrm>
              <a:off x="2864" y="2973"/>
              <a:ext cx="826" cy="4"/>
            </a:xfrm>
            <a:prstGeom prst="rect">
              <a:avLst/>
            </a:prstGeom>
            <a:solidFill>
              <a:srgbClr val="FFFF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4" name="Group 135"/>
          <p:cNvGrpSpPr>
            <a:grpSpLocks/>
          </p:cNvGrpSpPr>
          <p:nvPr/>
        </p:nvGrpSpPr>
        <p:grpSpPr bwMode="auto">
          <a:xfrm>
            <a:off x="1693863" y="4413250"/>
            <a:ext cx="533400" cy="111125"/>
            <a:chOff x="3198" y="2810"/>
            <a:chExt cx="1554" cy="134"/>
          </a:xfrm>
        </p:grpSpPr>
        <p:sp>
          <p:nvSpPr>
            <p:cNvPr id="6823" name="Rectangle 136"/>
            <p:cNvSpPr>
              <a:spLocks noChangeArrowheads="1"/>
            </p:cNvSpPr>
            <p:nvPr/>
          </p:nvSpPr>
          <p:spPr bwMode="auto">
            <a:xfrm>
              <a:off x="3198" y="2810"/>
              <a:ext cx="1554" cy="4"/>
            </a:xfrm>
            <a:prstGeom prst="rect">
              <a:avLst/>
            </a:prstGeom>
            <a:solidFill>
              <a:srgbClr val="FF99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824" name="Rectangle 137"/>
            <p:cNvSpPr>
              <a:spLocks noChangeArrowheads="1"/>
            </p:cNvSpPr>
            <p:nvPr/>
          </p:nvSpPr>
          <p:spPr bwMode="auto">
            <a:xfrm>
              <a:off x="3198" y="2814"/>
              <a:ext cx="1554" cy="4"/>
            </a:xfrm>
            <a:prstGeom prst="rect">
              <a:avLst/>
            </a:prstGeom>
            <a:solidFill>
              <a:srgbClr val="FF99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825" name="Rectangle 138"/>
            <p:cNvSpPr>
              <a:spLocks noChangeArrowheads="1"/>
            </p:cNvSpPr>
            <p:nvPr/>
          </p:nvSpPr>
          <p:spPr bwMode="auto">
            <a:xfrm>
              <a:off x="3198" y="2818"/>
              <a:ext cx="1554" cy="4"/>
            </a:xfrm>
            <a:prstGeom prst="rect">
              <a:avLst/>
            </a:prstGeom>
            <a:solidFill>
              <a:srgbClr val="FF99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826" name="Rectangle 139"/>
            <p:cNvSpPr>
              <a:spLocks noChangeArrowheads="1"/>
            </p:cNvSpPr>
            <p:nvPr/>
          </p:nvSpPr>
          <p:spPr bwMode="auto">
            <a:xfrm>
              <a:off x="3198" y="2822"/>
              <a:ext cx="1554" cy="4"/>
            </a:xfrm>
            <a:prstGeom prst="rect">
              <a:avLst/>
            </a:prstGeom>
            <a:solidFill>
              <a:srgbClr val="FF99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827" name="Rectangle 140"/>
            <p:cNvSpPr>
              <a:spLocks noChangeArrowheads="1"/>
            </p:cNvSpPr>
            <p:nvPr/>
          </p:nvSpPr>
          <p:spPr bwMode="auto">
            <a:xfrm>
              <a:off x="3198" y="2826"/>
              <a:ext cx="1554" cy="5"/>
            </a:xfrm>
            <a:prstGeom prst="rect">
              <a:avLst/>
            </a:prstGeom>
            <a:solidFill>
              <a:srgbClr val="FF99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828" name="Rectangle 141"/>
            <p:cNvSpPr>
              <a:spLocks noChangeArrowheads="1"/>
            </p:cNvSpPr>
            <p:nvPr/>
          </p:nvSpPr>
          <p:spPr bwMode="auto">
            <a:xfrm>
              <a:off x="3198" y="2831"/>
              <a:ext cx="1554" cy="4"/>
            </a:xfrm>
            <a:prstGeom prst="rect">
              <a:avLst/>
            </a:prstGeom>
            <a:solidFill>
              <a:srgbClr val="FF99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829" name="Rectangle 142"/>
            <p:cNvSpPr>
              <a:spLocks noChangeArrowheads="1"/>
            </p:cNvSpPr>
            <p:nvPr/>
          </p:nvSpPr>
          <p:spPr bwMode="auto">
            <a:xfrm>
              <a:off x="3198" y="2835"/>
              <a:ext cx="1554" cy="4"/>
            </a:xfrm>
            <a:prstGeom prst="rect">
              <a:avLst/>
            </a:prstGeom>
            <a:solidFill>
              <a:srgbClr val="FF99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830" name="Rectangle 143"/>
            <p:cNvSpPr>
              <a:spLocks noChangeArrowheads="1"/>
            </p:cNvSpPr>
            <p:nvPr/>
          </p:nvSpPr>
          <p:spPr bwMode="auto">
            <a:xfrm>
              <a:off x="3198" y="2839"/>
              <a:ext cx="1554" cy="4"/>
            </a:xfrm>
            <a:prstGeom prst="rect">
              <a:avLst/>
            </a:prstGeom>
            <a:solidFill>
              <a:srgbClr val="FF99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831" name="Rectangle 144"/>
            <p:cNvSpPr>
              <a:spLocks noChangeArrowheads="1"/>
            </p:cNvSpPr>
            <p:nvPr/>
          </p:nvSpPr>
          <p:spPr bwMode="auto">
            <a:xfrm>
              <a:off x="3198" y="2843"/>
              <a:ext cx="1554" cy="4"/>
            </a:xfrm>
            <a:prstGeom prst="rect">
              <a:avLst/>
            </a:prstGeom>
            <a:solidFill>
              <a:srgbClr val="FF99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832" name="Rectangle 145"/>
            <p:cNvSpPr>
              <a:spLocks noChangeArrowheads="1"/>
            </p:cNvSpPr>
            <p:nvPr/>
          </p:nvSpPr>
          <p:spPr bwMode="auto">
            <a:xfrm>
              <a:off x="3198" y="2847"/>
              <a:ext cx="1554" cy="4"/>
            </a:xfrm>
            <a:prstGeom prst="rect">
              <a:avLst/>
            </a:prstGeom>
            <a:solidFill>
              <a:srgbClr val="FF99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833" name="Rectangle 146"/>
            <p:cNvSpPr>
              <a:spLocks noChangeArrowheads="1"/>
            </p:cNvSpPr>
            <p:nvPr/>
          </p:nvSpPr>
          <p:spPr bwMode="auto">
            <a:xfrm>
              <a:off x="3198" y="2851"/>
              <a:ext cx="1554" cy="5"/>
            </a:xfrm>
            <a:prstGeom prst="rect">
              <a:avLst/>
            </a:prstGeom>
            <a:solidFill>
              <a:srgbClr val="FF99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834" name="Rectangle 147"/>
            <p:cNvSpPr>
              <a:spLocks noChangeArrowheads="1"/>
            </p:cNvSpPr>
            <p:nvPr/>
          </p:nvSpPr>
          <p:spPr bwMode="auto">
            <a:xfrm>
              <a:off x="3198" y="2856"/>
              <a:ext cx="1554" cy="4"/>
            </a:xfrm>
            <a:prstGeom prst="rect">
              <a:avLst/>
            </a:prstGeom>
            <a:solidFill>
              <a:srgbClr val="FF99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835" name="Rectangle 148"/>
            <p:cNvSpPr>
              <a:spLocks noChangeArrowheads="1"/>
            </p:cNvSpPr>
            <p:nvPr/>
          </p:nvSpPr>
          <p:spPr bwMode="auto">
            <a:xfrm>
              <a:off x="3198" y="2860"/>
              <a:ext cx="1554" cy="4"/>
            </a:xfrm>
            <a:prstGeom prst="rect">
              <a:avLst/>
            </a:prstGeom>
            <a:solidFill>
              <a:srgbClr val="FF99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836" name="Rectangle 149"/>
            <p:cNvSpPr>
              <a:spLocks noChangeArrowheads="1"/>
            </p:cNvSpPr>
            <p:nvPr/>
          </p:nvSpPr>
          <p:spPr bwMode="auto">
            <a:xfrm>
              <a:off x="3198" y="2864"/>
              <a:ext cx="1554" cy="4"/>
            </a:xfrm>
            <a:prstGeom prst="rect">
              <a:avLst/>
            </a:prstGeom>
            <a:solidFill>
              <a:srgbClr val="FF99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837" name="Rectangle 150"/>
            <p:cNvSpPr>
              <a:spLocks noChangeArrowheads="1"/>
            </p:cNvSpPr>
            <p:nvPr/>
          </p:nvSpPr>
          <p:spPr bwMode="auto">
            <a:xfrm>
              <a:off x="3198" y="2868"/>
              <a:ext cx="1554" cy="4"/>
            </a:xfrm>
            <a:prstGeom prst="rect">
              <a:avLst/>
            </a:prstGeom>
            <a:solidFill>
              <a:srgbClr val="FF99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838" name="Rectangle 151"/>
            <p:cNvSpPr>
              <a:spLocks noChangeArrowheads="1"/>
            </p:cNvSpPr>
            <p:nvPr/>
          </p:nvSpPr>
          <p:spPr bwMode="auto">
            <a:xfrm>
              <a:off x="3198" y="2872"/>
              <a:ext cx="1554" cy="5"/>
            </a:xfrm>
            <a:prstGeom prst="rect">
              <a:avLst/>
            </a:prstGeom>
            <a:solidFill>
              <a:srgbClr val="FF99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839" name="Rectangle 152"/>
            <p:cNvSpPr>
              <a:spLocks noChangeArrowheads="1"/>
            </p:cNvSpPr>
            <p:nvPr/>
          </p:nvSpPr>
          <p:spPr bwMode="auto">
            <a:xfrm>
              <a:off x="3198" y="2877"/>
              <a:ext cx="1554" cy="4"/>
            </a:xfrm>
            <a:prstGeom prst="rect">
              <a:avLst/>
            </a:prstGeom>
            <a:solidFill>
              <a:srgbClr val="FF99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840" name="Rectangle 153"/>
            <p:cNvSpPr>
              <a:spLocks noChangeArrowheads="1"/>
            </p:cNvSpPr>
            <p:nvPr/>
          </p:nvSpPr>
          <p:spPr bwMode="auto">
            <a:xfrm>
              <a:off x="3198" y="2881"/>
              <a:ext cx="1554" cy="4"/>
            </a:xfrm>
            <a:prstGeom prst="rect">
              <a:avLst/>
            </a:prstGeom>
            <a:solidFill>
              <a:srgbClr val="FF99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841" name="Rectangle 154"/>
            <p:cNvSpPr>
              <a:spLocks noChangeArrowheads="1"/>
            </p:cNvSpPr>
            <p:nvPr/>
          </p:nvSpPr>
          <p:spPr bwMode="auto">
            <a:xfrm>
              <a:off x="3198" y="2885"/>
              <a:ext cx="1554" cy="4"/>
            </a:xfrm>
            <a:prstGeom prst="rect">
              <a:avLst/>
            </a:prstGeom>
            <a:solidFill>
              <a:srgbClr val="FF99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842" name="Rectangle 155"/>
            <p:cNvSpPr>
              <a:spLocks noChangeArrowheads="1"/>
            </p:cNvSpPr>
            <p:nvPr/>
          </p:nvSpPr>
          <p:spPr bwMode="auto">
            <a:xfrm>
              <a:off x="3198" y="2889"/>
              <a:ext cx="1554" cy="4"/>
            </a:xfrm>
            <a:prstGeom prst="rect">
              <a:avLst/>
            </a:prstGeom>
            <a:solidFill>
              <a:srgbClr val="FF99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843" name="Rectangle 156"/>
            <p:cNvSpPr>
              <a:spLocks noChangeArrowheads="1"/>
            </p:cNvSpPr>
            <p:nvPr/>
          </p:nvSpPr>
          <p:spPr bwMode="auto">
            <a:xfrm>
              <a:off x="3198" y="2893"/>
              <a:ext cx="1554" cy="5"/>
            </a:xfrm>
            <a:prstGeom prst="rect">
              <a:avLst/>
            </a:prstGeom>
            <a:solidFill>
              <a:srgbClr val="FF99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844" name="Rectangle 157"/>
            <p:cNvSpPr>
              <a:spLocks noChangeArrowheads="1"/>
            </p:cNvSpPr>
            <p:nvPr/>
          </p:nvSpPr>
          <p:spPr bwMode="auto">
            <a:xfrm>
              <a:off x="3198" y="2898"/>
              <a:ext cx="1554" cy="4"/>
            </a:xfrm>
            <a:prstGeom prst="rect">
              <a:avLst/>
            </a:prstGeom>
            <a:solidFill>
              <a:srgbClr val="FF99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845" name="Rectangle 158"/>
            <p:cNvSpPr>
              <a:spLocks noChangeArrowheads="1"/>
            </p:cNvSpPr>
            <p:nvPr/>
          </p:nvSpPr>
          <p:spPr bwMode="auto">
            <a:xfrm>
              <a:off x="3198" y="2902"/>
              <a:ext cx="1554" cy="4"/>
            </a:xfrm>
            <a:prstGeom prst="rect">
              <a:avLst/>
            </a:prstGeom>
            <a:solidFill>
              <a:srgbClr val="FF99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846" name="Rectangle 159"/>
            <p:cNvSpPr>
              <a:spLocks noChangeArrowheads="1"/>
            </p:cNvSpPr>
            <p:nvPr/>
          </p:nvSpPr>
          <p:spPr bwMode="auto">
            <a:xfrm>
              <a:off x="3198" y="2906"/>
              <a:ext cx="1554" cy="4"/>
            </a:xfrm>
            <a:prstGeom prst="rect">
              <a:avLst/>
            </a:prstGeom>
            <a:solidFill>
              <a:srgbClr val="FF99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847" name="Rectangle 160"/>
            <p:cNvSpPr>
              <a:spLocks noChangeArrowheads="1"/>
            </p:cNvSpPr>
            <p:nvPr/>
          </p:nvSpPr>
          <p:spPr bwMode="auto">
            <a:xfrm>
              <a:off x="3198" y="2910"/>
              <a:ext cx="1554" cy="4"/>
            </a:xfrm>
            <a:prstGeom prst="rect">
              <a:avLst/>
            </a:prstGeom>
            <a:solidFill>
              <a:srgbClr val="FF99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848" name="Rectangle 161"/>
            <p:cNvSpPr>
              <a:spLocks noChangeArrowheads="1"/>
            </p:cNvSpPr>
            <p:nvPr/>
          </p:nvSpPr>
          <p:spPr bwMode="auto">
            <a:xfrm>
              <a:off x="3198" y="2914"/>
              <a:ext cx="1554" cy="5"/>
            </a:xfrm>
            <a:prstGeom prst="rect">
              <a:avLst/>
            </a:prstGeom>
            <a:solidFill>
              <a:srgbClr val="FF99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849" name="Rectangle 162"/>
            <p:cNvSpPr>
              <a:spLocks noChangeArrowheads="1"/>
            </p:cNvSpPr>
            <p:nvPr/>
          </p:nvSpPr>
          <p:spPr bwMode="auto">
            <a:xfrm>
              <a:off x="3198" y="2919"/>
              <a:ext cx="1554" cy="4"/>
            </a:xfrm>
            <a:prstGeom prst="rect">
              <a:avLst/>
            </a:prstGeom>
            <a:solidFill>
              <a:srgbClr val="FF99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850" name="Rectangle 163"/>
            <p:cNvSpPr>
              <a:spLocks noChangeArrowheads="1"/>
            </p:cNvSpPr>
            <p:nvPr/>
          </p:nvSpPr>
          <p:spPr bwMode="auto">
            <a:xfrm>
              <a:off x="3198" y="2923"/>
              <a:ext cx="1554" cy="4"/>
            </a:xfrm>
            <a:prstGeom prst="rect">
              <a:avLst/>
            </a:prstGeom>
            <a:solidFill>
              <a:srgbClr val="FF99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851" name="Rectangle 164"/>
            <p:cNvSpPr>
              <a:spLocks noChangeArrowheads="1"/>
            </p:cNvSpPr>
            <p:nvPr/>
          </p:nvSpPr>
          <p:spPr bwMode="auto">
            <a:xfrm>
              <a:off x="3198" y="2927"/>
              <a:ext cx="1554" cy="4"/>
            </a:xfrm>
            <a:prstGeom prst="rect">
              <a:avLst/>
            </a:prstGeom>
            <a:solidFill>
              <a:srgbClr val="FF99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852" name="Rectangle 165"/>
            <p:cNvSpPr>
              <a:spLocks noChangeArrowheads="1"/>
            </p:cNvSpPr>
            <p:nvPr/>
          </p:nvSpPr>
          <p:spPr bwMode="auto">
            <a:xfrm>
              <a:off x="3198" y="2931"/>
              <a:ext cx="1554" cy="4"/>
            </a:xfrm>
            <a:prstGeom prst="rect">
              <a:avLst/>
            </a:prstGeom>
            <a:solidFill>
              <a:srgbClr val="FF99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853" name="Rectangle 166"/>
            <p:cNvSpPr>
              <a:spLocks noChangeArrowheads="1"/>
            </p:cNvSpPr>
            <p:nvPr/>
          </p:nvSpPr>
          <p:spPr bwMode="auto">
            <a:xfrm>
              <a:off x="3198" y="2935"/>
              <a:ext cx="1554" cy="5"/>
            </a:xfrm>
            <a:prstGeom prst="rect">
              <a:avLst/>
            </a:prstGeom>
            <a:solidFill>
              <a:srgbClr val="FF99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854" name="Rectangle 167"/>
            <p:cNvSpPr>
              <a:spLocks noChangeArrowheads="1"/>
            </p:cNvSpPr>
            <p:nvPr/>
          </p:nvSpPr>
          <p:spPr bwMode="auto">
            <a:xfrm>
              <a:off x="3198" y="2940"/>
              <a:ext cx="1554" cy="4"/>
            </a:xfrm>
            <a:prstGeom prst="rect">
              <a:avLst/>
            </a:prstGeom>
            <a:solidFill>
              <a:srgbClr val="FF99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5" name="Group 169"/>
          <p:cNvGrpSpPr>
            <a:grpSpLocks/>
          </p:cNvGrpSpPr>
          <p:nvPr/>
        </p:nvGrpSpPr>
        <p:grpSpPr bwMode="auto">
          <a:xfrm>
            <a:off x="3633788" y="2752725"/>
            <a:ext cx="663575" cy="166688"/>
            <a:chOff x="4198" y="1806"/>
            <a:chExt cx="418" cy="105"/>
          </a:xfrm>
        </p:grpSpPr>
        <p:sp>
          <p:nvSpPr>
            <p:cNvPr id="6798" name="Rectangle 170"/>
            <p:cNvSpPr>
              <a:spLocks noChangeArrowheads="1"/>
            </p:cNvSpPr>
            <p:nvPr/>
          </p:nvSpPr>
          <p:spPr bwMode="auto">
            <a:xfrm>
              <a:off x="4198" y="1806"/>
              <a:ext cx="418" cy="4"/>
            </a:xfrm>
            <a:prstGeom prst="rect">
              <a:avLst/>
            </a:prstGeom>
            <a:solidFill>
              <a:srgbClr val="5A5A5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799" name="Rectangle 171"/>
            <p:cNvSpPr>
              <a:spLocks noChangeArrowheads="1"/>
            </p:cNvSpPr>
            <p:nvPr/>
          </p:nvSpPr>
          <p:spPr bwMode="auto">
            <a:xfrm>
              <a:off x="4198" y="1810"/>
              <a:ext cx="418" cy="4"/>
            </a:xfrm>
            <a:prstGeom prst="rect">
              <a:avLst/>
            </a:prstGeom>
            <a:solidFill>
              <a:srgbClr val="5F5F5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800" name="Rectangle 172"/>
            <p:cNvSpPr>
              <a:spLocks noChangeArrowheads="1"/>
            </p:cNvSpPr>
            <p:nvPr/>
          </p:nvSpPr>
          <p:spPr bwMode="auto">
            <a:xfrm>
              <a:off x="4198" y="1814"/>
              <a:ext cx="418" cy="5"/>
            </a:xfrm>
            <a:prstGeom prst="rect">
              <a:avLst/>
            </a:prstGeom>
            <a:solidFill>
              <a:srgbClr val="67676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801" name="Rectangle 173"/>
            <p:cNvSpPr>
              <a:spLocks noChangeArrowheads="1"/>
            </p:cNvSpPr>
            <p:nvPr/>
          </p:nvSpPr>
          <p:spPr bwMode="auto">
            <a:xfrm>
              <a:off x="4198" y="1819"/>
              <a:ext cx="418" cy="4"/>
            </a:xfrm>
            <a:prstGeom prst="rect">
              <a:avLst/>
            </a:prstGeom>
            <a:solidFill>
              <a:srgbClr val="71717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802" name="Rectangle 174"/>
            <p:cNvSpPr>
              <a:spLocks noChangeArrowheads="1"/>
            </p:cNvSpPr>
            <p:nvPr/>
          </p:nvSpPr>
          <p:spPr bwMode="auto">
            <a:xfrm>
              <a:off x="4198" y="1823"/>
              <a:ext cx="418" cy="4"/>
            </a:xfrm>
            <a:prstGeom prst="rect">
              <a:avLst/>
            </a:prstGeom>
            <a:solidFill>
              <a:srgbClr val="7E7E7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803" name="Rectangle 175"/>
            <p:cNvSpPr>
              <a:spLocks noChangeArrowheads="1"/>
            </p:cNvSpPr>
            <p:nvPr/>
          </p:nvSpPr>
          <p:spPr bwMode="auto">
            <a:xfrm>
              <a:off x="4198" y="1827"/>
              <a:ext cx="418" cy="4"/>
            </a:xfrm>
            <a:prstGeom prst="rect">
              <a:avLst/>
            </a:prstGeom>
            <a:solidFill>
              <a:srgbClr val="8B8B8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804" name="Rectangle 176"/>
            <p:cNvSpPr>
              <a:spLocks noChangeArrowheads="1"/>
            </p:cNvSpPr>
            <p:nvPr/>
          </p:nvSpPr>
          <p:spPr bwMode="auto">
            <a:xfrm>
              <a:off x="4198" y="1831"/>
              <a:ext cx="418" cy="4"/>
            </a:xfrm>
            <a:prstGeom prst="rect">
              <a:avLst/>
            </a:prstGeom>
            <a:solidFill>
              <a:srgbClr val="99999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805" name="Rectangle 177"/>
            <p:cNvSpPr>
              <a:spLocks noChangeArrowheads="1"/>
            </p:cNvSpPr>
            <p:nvPr/>
          </p:nvSpPr>
          <p:spPr bwMode="auto">
            <a:xfrm>
              <a:off x="4198" y="1835"/>
              <a:ext cx="418" cy="5"/>
            </a:xfrm>
            <a:prstGeom prst="rect">
              <a:avLst/>
            </a:prstGeom>
            <a:solidFill>
              <a:srgbClr val="A4A4A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806" name="Rectangle 178"/>
            <p:cNvSpPr>
              <a:spLocks noChangeArrowheads="1"/>
            </p:cNvSpPr>
            <p:nvPr/>
          </p:nvSpPr>
          <p:spPr bwMode="auto">
            <a:xfrm>
              <a:off x="4198" y="1840"/>
              <a:ext cx="418" cy="4"/>
            </a:xfrm>
            <a:prstGeom prst="rect">
              <a:avLst/>
            </a:prstGeom>
            <a:solidFill>
              <a:srgbClr val="AEAEA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807" name="Rectangle 179"/>
            <p:cNvSpPr>
              <a:spLocks noChangeArrowheads="1"/>
            </p:cNvSpPr>
            <p:nvPr/>
          </p:nvSpPr>
          <p:spPr bwMode="auto">
            <a:xfrm>
              <a:off x="4198" y="1844"/>
              <a:ext cx="418" cy="4"/>
            </a:xfrm>
            <a:prstGeom prst="rect">
              <a:avLst/>
            </a:prstGeom>
            <a:solidFill>
              <a:srgbClr val="B5B5B5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808" name="Rectangle 180"/>
            <p:cNvSpPr>
              <a:spLocks noChangeArrowheads="1"/>
            </p:cNvSpPr>
            <p:nvPr/>
          </p:nvSpPr>
          <p:spPr bwMode="auto">
            <a:xfrm>
              <a:off x="4198" y="1848"/>
              <a:ext cx="418" cy="4"/>
            </a:xfrm>
            <a:prstGeom prst="rect">
              <a:avLst/>
            </a:prstGeom>
            <a:solidFill>
              <a:srgbClr val="BBBBB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809" name="Rectangle 181"/>
            <p:cNvSpPr>
              <a:spLocks noChangeArrowheads="1"/>
            </p:cNvSpPr>
            <p:nvPr/>
          </p:nvSpPr>
          <p:spPr bwMode="auto">
            <a:xfrm>
              <a:off x="4198" y="1852"/>
              <a:ext cx="418" cy="4"/>
            </a:xfrm>
            <a:prstGeom prst="rect">
              <a:avLst/>
            </a:prstGeom>
            <a:solidFill>
              <a:srgbClr val="BEBEB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810" name="Rectangle 182"/>
            <p:cNvSpPr>
              <a:spLocks noChangeArrowheads="1"/>
            </p:cNvSpPr>
            <p:nvPr/>
          </p:nvSpPr>
          <p:spPr bwMode="auto">
            <a:xfrm>
              <a:off x="4198" y="1856"/>
              <a:ext cx="418" cy="5"/>
            </a:xfrm>
            <a:prstGeom prst="rect">
              <a:avLst/>
            </a:prstGeom>
            <a:solidFill>
              <a:srgbClr val="C0C0C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811" name="Rectangle 183"/>
            <p:cNvSpPr>
              <a:spLocks noChangeArrowheads="1"/>
            </p:cNvSpPr>
            <p:nvPr/>
          </p:nvSpPr>
          <p:spPr bwMode="auto">
            <a:xfrm>
              <a:off x="4198" y="1861"/>
              <a:ext cx="418" cy="4"/>
            </a:xfrm>
            <a:prstGeom prst="rect">
              <a:avLst/>
            </a:prstGeom>
            <a:solidFill>
              <a:srgbClr val="C0C0C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812" name="Rectangle 184"/>
            <p:cNvSpPr>
              <a:spLocks noChangeArrowheads="1"/>
            </p:cNvSpPr>
            <p:nvPr/>
          </p:nvSpPr>
          <p:spPr bwMode="auto">
            <a:xfrm>
              <a:off x="4198" y="1865"/>
              <a:ext cx="418" cy="4"/>
            </a:xfrm>
            <a:prstGeom prst="rect">
              <a:avLst/>
            </a:prstGeom>
            <a:solidFill>
              <a:srgbClr val="BBBBB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813" name="Rectangle 185"/>
            <p:cNvSpPr>
              <a:spLocks noChangeArrowheads="1"/>
            </p:cNvSpPr>
            <p:nvPr/>
          </p:nvSpPr>
          <p:spPr bwMode="auto">
            <a:xfrm>
              <a:off x="4198" y="1869"/>
              <a:ext cx="418" cy="4"/>
            </a:xfrm>
            <a:prstGeom prst="rect">
              <a:avLst/>
            </a:prstGeom>
            <a:solidFill>
              <a:srgbClr val="B5B5B5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814" name="Rectangle 186"/>
            <p:cNvSpPr>
              <a:spLocks noChangeArrowheads="1"/>
            </p:cNvSpPr>
            <p:nvPr/>
          </p:nvSpPr>
          <p:spPr bwMode="auto">
            <a:xfrm>
              <a:off x="4198" y="1873"/>
              <a:ext cx="418" cy="4"/>
            </a:xfrm>
            <a:prstGeom prst="rect">
              <a:avLst/>
            </a:prstGeom>
            <a:solidFill>
              <a:srgbClr val="AEAEA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815" name="Rectangle 187"/>
            <p:cNvSpPr>
              <a:spLocks noChangeArrowheads="1"/>
            </p:cNvSpPr>
            <p:nvPr/>
          </p:nvSpPr>
          <p:spPr bwMode="auto">
            <a:xfrm>
              <a:off x="4198" y="1877"/>
              <a:ext cx="418" cy="5"/>
            </a:xfrm>
            <a:prstGeom prst="rect">
              <a:avLst/>
            </a:prstGeom>
            <a:solidFill>
              <a:srgbClr val="A4A4A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816" name="Rectangle 188"/>
            <p:cNvSpPr>
              <a:spLocks noChangeArrowheads="1"/>
            </p:cNvSpPr>
            <p:nvPr/>
          </p:nvSpPr>
          <p:spPr bwMode="auto">
            <a:xfrm>
              <a:off x="4198" y="1882"/>
              <a:ext cx="418" cy="4"/>
            </a:xfrm>
            <a:prstGeom prst="rect">
              <a:avLst/>
            </a:prstGeom>
            <a:solidFill>
              <a:srgbClr val="99999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817" name="Rectangle 189"/>
            <p:cNvSpPr>
              <a:spLocks noChangeArrowheads="1"/>
            </p:cNvSpPr>
            <p:nvPr/>
          </p:nvSpPr>
          <p:spPr bwMode="auto">
            <a:xfrm>
              <a:off x="4198" y="1886"/>
              <a:ext cx="418" cy="4"/>
            </a:xfrm>
            <a:prstGeom prst="rect">
              <a:avLst/>
            </a:prstGeom>
            <a:solidFill>
              <a:srgbClr val="8B8B8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818" name="Rectangle 190"/>
            <p:cNvSpPr>
              <a:spLocks noChangeArrowheads="1"/>
            </p:cNvSpPr>
            <p:nvPr/>
          </p:nvSpPr>
          <p:spPr bwMode="auto">
            <a:xfrm>
              <a:off x="4198" y="1890"/>
              <a:ext cx="418" cy="4"/>
            </a:xfrm>
            <a:prstGeom prst="rect">
              <a:avLst/>
            </a:prstGeom>
            <a:solidFill>
              <a:srgbClr val="7E7E7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819" name="Rectangle 191"/>
            <p:cNvSpPr>
              <a:spLocks noChangeArrowheads="1"/>
            </p:cNvSpPr>
            <p:nvPr/>
          </p:nvSpPr>
          <p:spPr bwMode="auto">
            <a:xfrm>
              <a:off x="4198" y="1894"/>
              <a:ext cx="418" cy="4"/>
            </a:xfrm>
            <a:prstGeom prst="rect">
              <a:avLst/>
            </a:prstGeom>
            <a:solidFill>
              <a:srgbClr val="71717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820" name="Rectangle 192"/>
            <p:cNvSpPr>
              <a:spLocks noChangeArrowheads="1"/>
            </p:cNvSpPr>
            <p:nvPr/>
          </p:nvSpPr>
          <p:spPr bwMode="auto">
            <a:xfrm>
              <a:off x="4198" y="1898"/>
              <a:ext cx="418" cy="5"/>
            </a:xfrm>
            <a:prstGeom prst="rect">
              <a:avLst/>
            </a:prstGeom>
            <a:solidFill>
              <a:srgbClr val="67676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821" name="Rectangle 193"/>
            <p:cNvSpPr>
              <a:spLocks noChangeArrowheads="1"/>
            </p:cNvSpPr>
            <p:nvPr/>
          </p:nvSpPr>
          <p:spPr bwMode="auto">
            <a:xfrm>
              <a:off x="4198" y="1903"/>
              <a:ext cx="418" cy="4"/>
            </a:xfrm>
            <a:prstGeom prst="rect">
              <a:avLst/>
            </a:prstGeom>
            <a:solidFill>
              <a:srgbClr val="5F5F5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822" name="Rectangle 194"/>
            <p:cNvSpPr>
              <a:spLocks noChangeArrowheads="1"/>
            </p:cNvSpPr>
            <p:nvPr/>
          </p:nvSpPr>
          <p:spPr bwMode="auto">
            <a:xfrm>
              <a:off x="4198" y="1907"/>
              <a:ext cx="418" cy="4"/>
            </a:xfrm>
            <a:prstGeom prst="rect">
              <a:avLst/>
            </a:prstGeom>
            <a:solidFill>
              <a:srgbClr val="59595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6" name="Group 195"/>
          <p:cNvGrpSpPr>
            <a:grpSpLocks/>
          </p:cNvGrpSpPr>
          <p:nvPr/>
        </p:nvGrpSpPr>
        <p:grpSpPr bwMode="auto">
          <a:xfrm>
            <a:off x="1866900" y="2765425"/>
            <a:ext cx="1114425" cy="141288"/>
            <a:chOff x="3085" y="1814"/>
            <a:chExt cx="702" cy="89"/>
          </a:xfrm>
        </p:grpSpPr>
        <p:sp>
          <p:nvSpPr>
            <p:cNvPr id="6777" name="Rectangle 196"/>
            <p:cNvSpPr>
              <a:spLocks noChangeArrowheads="1"/>
            </p:cNvSpPr>
            <p:nvPr/>
          </p:nvSpPr>
          <p:spPr bwMode="auto">
            <a:xfrm>
              <a:off x="3085" y="1814"/>
              <a:ext cx="702" cy="5"/>
            </a:xfrm>
            <a:prstGeom prst="rect">
              <a:avLst/>
            </a:prstGeom>
            <a:solidFill>
              <a:srgbClr val="5B5B5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778" name="Rectangle 197"/>
            <p:cNvSpPr>
              <a:spLocks noChangeArrowheads="1"/>
            </p:cNvSpPr>
            <p:nvPr/>
          </p:nvSpPr>
          <p:spPr bwMode="auto">
            <a:xfrm>
              <a:off x="3085" y="1819"/>
              <a:ext cx="702" cy="4"/>
            </a:xfrm>
            <a:prstGeom prst="rect">
              <a:avLst/>
            </a:prstGeom>
            <a:solidFill>
              <a:srgbClr val="61616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779" name="Rectangle 198"/>
            <p:cNvSpPr>
              <a:spLocks noChangeArrowheads="1"/>
            </p:cNvSpPr>
            <p:nvPr/>
          </p:nvSpPr>
          <p:spPr bwMode="auto">
            <a:xfrm>
              <a:off x="3085" y="1823"/>
              <a:ext cx="702" cy="4"/>
            </a:xfrm>
            <a:prstGeom prst="rect">
              <a:avLst/>
            </a:prstGeom>
            <a:solidFill>
              <a:srgbClr val="6B6B6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780" name="Rectangle 199"/>
            <p:cNvSpPr>
              <a:spLocks noChangeArrowheads="1"/>
            </p:cNvSpPr>
            <p:nvPr/>
          </p:nvSpPr>
          <p:spPr bwMode="auto">
            <a:xfrm>
              <a:off x="3085" y="1827"/>
              <a:ext cx="702" cy="4"/>
            </a:xfrm>
            <a:prstGeom prst="rect">
              <a:avLst/>
            </a:prstGeom>
            <a:solidFill>
              <a:srgbClr val="7A7A7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781" name="Rectangle 200"/>
            <p:cNvSpPr>
              <a:spLocks noChangeArrowheads="1"/>
            </p:cNvSpPr>
            <p:nvPr/>
          </p:nvSpPr>
          <p:spPr bwMode="auto">
            <a:xfrm>
              <a:off x="3085" y="1831"/>
              <a:ext cx="702" cy="4"/>
            </a:xfrm>
            <a:prstGeom prst="rect">
              <a:avLst/>
            </a:prstGeom>
            <a:solidFill>
              <a:srgbClr val="89898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782" name="Rectangle 201"/>
            <p:cNvSpPr>
              <a:spLocks noChangeArrowheads="1"/>
            </p:cNvSpPr>
            <p:nvPr/>
          </p:nvSpPr>
          <p:spPr bwMode="auto">
            <a:xfrm>
              <a:off x="3085" y="1835"/>
              <a:ext cx="702" cy="5"/>
            </a:xfrm>
            <a:prstGeom prst="rect">
              <a:avLst/>
            </a:prstGeom>
            <a:solidFill>
              <a:srgbClr val="99999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783" name="Rectangle 202"/>
            <p:cNvSpPr>
              <a:spLocks noChangeArrowheads="1"/>
            </p:cNvSpPr>
            <p:nvPr/>
          </p:nvSpPr>
          <p:spPr bwMode="auto">
            <a:xfrm>
              <a:off x="3085" y="1840"/>
              <a:ext cx="702" cy="4"/>
            </a:xfrm>
            <a:prstGeom prst="rect">
              <a:avLst/>
            </a:prstGeom>
            <a:solidFill>
              <a:srgbClr val="A7A7A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784" name="Rectangle 203"/>
            <p:cNvSpPr>
              <a:spLocks noChangeArrowheads="1"/>
            </p:cNvSpPr>
            <p:nvPr/>
          </p:nvSpPr>
          <p:spPr bwMode="auto">
            <a:xfrm>
              <a:off x="3085" y="1844"/>
              <a:ext cx="702" cy="4"/>
            </a:xfrm>
            <a:prstGeom prst="rect">
              <a:avLst/>
            </a:prstGeom>
            <a:solidFill>
              <a:srgbClr val="B1B1B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785" name="Rectangle 204"/>
            <p:cNvSpPr>
              <a:spLocks noChangeArrowheads="1"/>
            </p:cNvSpPr>
            <p:nvPr/>
          </p:nvSpPr>
          <p:spPr bwMode="auto">
            <a:xfrm>
              <a:off x="3085" y="1848"/>
              <a:ext cx="702" cy="4"/>
            </a:xfrm>
            <a:prstGeom prst="rect">
              <a:avLst/>
            </a:prstGeom>
            <a:solidFill>
              <a:srgbClr val="B9B9B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786" name="Rectangle 205"/>
            <p:cNvSpPr>
              <a:spLocks noChangeArrowheads="1"/>
            </p:cNvSpPr>
            <p:nvPr/>
          </p:nvSpPr>
          <p:spPr bwMode="auto">
            <a:xfrm>
              <a:off x="3085" y="1852"/>
              <a:ext cx="702" cy="4"/>
            </a:xfrm>
            <a:prstGeom prst="rect">
              <a:avLst/>
            </a:prstGeom>
            <a:solidFill>
              <a:srgbClr val="BDBDB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787" name="Rectangle 206"/>
            <p:cNvSpPr>
              <a:spLocks noChangeArrowheads="1"/>
            </p:cNvSpPr>
            <p:nvPr/>
          </p:nvSpPr>
          <p:spPr bwMode="auto">
            <a:xfrm>
              <a:off x="3085" y="1856"/>
              <a:ext cx="702" cy="5"/>
            </a:xfrm>
            <a:prstGeom prst="rect">
              <a:avLst/>
            </a:prstGeom>
            <a:solidFill>
              <a:srgbClr val="C0C0C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788" name="Rectangle 207"/>
            <p:cNvSpPr>
              <a:spLocks noChangeArrowheads="1"/>
            </p:cNvSpPr>
            <p:nvPr/>
          </p:nvSpPr>
          <p:spPr bwMode="auto">
            <a:xfrm>
              <a:off x="3085" y="1861"/>
              <a:ext cx="702" cy="4"/>
            </a:xfrm>
            <a:prstGeom prst="rect">
              <a:avLst/>
            </a:prstGeom>
            <a:solidFill>
              <a:srgbClr val="C0C0C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789" name="Rectangle 208"/>
            <p:cNvSpPr>
              <a:spLocks noChangeArrowheads="1"/>
            </p:cNvSpPr>
            <p:nvPr/>
          </p:nvSpPr>
          <p:spPr bwMode="auto">
            <a:xfrm>
              <a:off x="3085" y="1865"/>
              <a:ext cx="702" cy="4"/>
            </a:xfrm>
            <a:prstGeom prst="rect">
              <a:avLst/>
            </a:prstGeom>
            <a:solidFill>
              <a:srgbClr val="B9B9B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790" name="Rectangle 209"/>
            <p:cNvSpPr>
              <a:spLocks noChangeArrowheads="1"/>
            </p:cNvSpPr>
            <p:nvPr/>
          </p:nvSpPr>
          <p:spPr bwMode="auto">
            <a:xfrm>
              <a:off x="3085" y="1869"/>
              <a:ext cx="702" cy="4"/>
            </a:xfrm>
            <a:prstGeom prst="rect">
              <a:avLst/>
            </a:prstGeom>
            <a:solidFill>
              <a:srgbClr val="B1B1B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791" name="Rectangle 210"/>
            <p:cNvSpPr>
              <a:spLocks noChangeArrowheads="1"/>
            </p:cNvSpPr>
            <p:nvPr/>
          </p:nvSpPr>
          <p:spPr bwMode="auto">
            <a:xfrm>
              <a:off x="3085" y="1873"/>
              <a:ext cx="702" cy="4"/>
            </a:xfrm>
            <a:prstGeom prst="rect">
              <a:avLst/>
            </a:prstGeom>
            <a:solidFill>
              <a:srgbClr val="A7A7A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792" name="Rectangle 211"/>
            <p:cNvSpPr>
              <a:spLocks noChangeArrowheads="1"/>
            </p:cNvSpPr>
            <p:nvPr/>
          </p:nvSpPr>
          <p:spPr bwMode="auto">
            <a:xfrm>
              <a:off x="3085" y="1877"/>
              <a:ext cx="702" cy="5"/>
            </a:xfrm>
            <a:prstGeom prst="rect">
              <a:avLst/>
            </a:prstGeom>
            <a:solidFill>
              <a:srgbClr val="99999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793" name="Rectangle 212"/>
            <p:cNvSpPr>
              <a:spLocks noChangeArrowheads="1"/>
            </p:cNvSpPr>
            <p:nvPr/>
          </p:nvSpPr>
          <p:spPr bwMode="auto">
            <a:xfrm>
              <a:off x="3085" y="1882"/>
              <a:ext cx="702" cy="4"/>
            </a:xfrm>
            <a:prstGeom prst="rect">
              <a:avLst/>
            </a:prstGeom>
            <a:solidFill>
              <a:srgbClr val="89898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794" name="Rectangle 213"/>
            <p:cNvSpPr>
              <a:spLocks noChangeArrowheads="1"/>
            </p:cNvSpPr>
            <p:nvPr/>
          </p:nvSpPr>
          <p:spPr bwMode="auto">
            <a:xfrm>
              <a:off x="3085" y="1886"/>
              <a:ext cx="702" cy="4"/>
            </a:xfrm>
            <a:prstGeom prst="rect">
              <a:avLst/>
            </a:prstGeom>
            <a:solidFill>
              <a:srgbClr val="7A7A7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795" name="Rectangle 214"/>
            <p:cNvSpPr>
              <a:spLocks noChangeArrowheads="1"/>
            </p:cNvSpPr>
            <p:nvPr/>
          </p:nvSpPr>
          <p:spPr bwMode="auto">
            <a:xfrm>
              <a:off x="3085" y="1890"/>
              <a:ext cx="702" cy="4"/>
            </a:xfrm>
            <a:prstGeom prst="rect">
              <a:avLst/>
            </a:prstGeom>
            <a:solidFill>
              <a:srgbClr val="6B6B6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796" name="Rectangle 215"/>
            <p:cNvSpPr>
              <a:spLocks noChangeArrowheads="1"/>
            </p:cNvSpPr>
            <p:nvPr/>
          </p:nvSpPr>
          <p:spPr bwMode="auto">
            <a:xfrm>
              <a:off x="3085" y="1894"/>
              <a:ext cx="702" cy="4"/>
            </a:xfrm>
            <a:prstGeom prst="rect">
              <a:avLst/>
            </a:prstGeom>
            <a:solidFill>
              <a:srgbClr val="61616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797" name="Rectangle 216"/>
            <p:cNvSpPr>
              <a:spLocks noChangeArrowheads="1"/>
            </p:cNvSpPr>
            <p:nvPr/>
          </p:nvSpPr>
          <p:spPr bwMode="auto">
            <a:xfrm>
              <a:off x="3085" y="1898"/>
              <a:ext cx="702" cy="5"/>
            </a:xfrm>
            <a:prstGeom prst="rect">
              <a:avLst/>
            </a:prstGeom>
            <a:solidFill>
              <a:srgbClr val="59595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7" name="Group 217"/>
          <p:cNvGrpSpPr>
            <a:grpSpLocks/>
          </p:cNvGrpSpPr>
          <p:nvPr/>
        </p:nvGrpSpPr>
        <p:grpSpPr bwMode="auto">
          <a:xfrm>
            <a:off x="4297363" y="2746375"/>
            <a:ext cx="327025" cy="160338"/>
            <a:chOff x="4616" y="1802"/>
            <a:chExt cx="206" cy="101"/>
          </a:xfrm>
        </p:grpSpPr>
        <p:sp>
          <p:nvSpPr>
            <p:cNvPr id="6753" name="Rectangle 218"/>
            <p:cNvSpPr>
              <a:spLocks noChangeArrowheads="1"/>
            </p:cNvSpPr>
            <p:nvPr/>
          </p:nvSpPr>
          <p:spPr bwMode="auto">
            <a:xfrm>
              <a:off x="4616" y="1802"/>
              <a:ext cx="206" cy="4"/>
            </a:xfrm>
            <a:prstGeom prst="rect">
              <a:avLst/>
            </a:prstGeom>
            <a:solidFill>
              <a:srgbClr val="0077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754" name="Rectangle 219"/>
            <p:cNvSpPr>
              <a:spLocks noChangeArrowheads="1"/>
            </p:cNvSpPr>
            <p:nvPr/>
          </p:nvSpPr>
          <p:spPr bwMode="auto">
            <a:xfrm>
              <a:off x="4616" y="1806"/>
              <a:ext cx="206" cy="4"/>
            </a:xfrm>
            <a:prstGeom prst="rect">
              <a:avLst/>
            </a:prstGeom>
            <a:solidFill>
              <a:srgbClr val="0079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755" name="Rectangle 220"/>
            <p:cNvSpPr>
              <a:spLocks noChangeArrowheads="1"/>
            </p:cNvSpPr>
            <p:nvPr/>
          </p:nvSpPr>
          <p:spPr bwMode="auto">
            <a:xfrm>
              <a:off x="4616" y="1810"/>
              <a:ext cx="206" cy="4"/>
            </a:xfrm>
            <a:prstGeom prst="rect">
              <a:avLst/>
            </a:prstGeom>
            <a:solidFill>
              <a:srgbClr val="007D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756" name="Rectangle 221"/>
            <p:cNvSpPr>
              <a:spLocks noChangeArrowheads="1"/>
            </p:cNvSpPr>
            <p:nvPr/>
          </p:nvSpPr>
          <p:spPr bwMode="auto">
            <a:xfrm>
              <a:off x="4616" y="1814"/>
              <a:ext cx="206" cy="5"/>
            </a:xfrm>
            <a:prstGeom prst="rect">
              <a:avLst/>
            </a:prstGeom>
            <a:solidFill>
              <a:srgbClr val="0081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757" name="Rectangle 222"/>
            <p:cNvSpPr>
              <a:spLocks noChangeArrowheads="1"/>
            </p:cNvSpPr>
            <p:nvPr/>
          </p:nvSpPr>
          <p:spPr bwMode="auto">
            <a:xfrm>
              <a:off x="4616" y="1819"/>
              <a:ext cx="206" cy="4"/>
            </a:xfrm>
            <a:prstGeom prst="rect">
              <a:avLst/>
            </a:prstGeom>
            <a:solidFill>
              <a:srgbClr val="0087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758" name="Rectangle 223"/>
            <p:cNvSpPr>
              <a:spLocks noChangeArrowheads="1"/>
            </p:cNvSpPr>
            <p:nvPr/>
          </p:nvSpPr>
          <p:spPr bwMode="auto">
            <a:xfrm>
              <a:off x="4616" y="1823"/>
              <a:ext cx="206" cy="4"/>
            </a:xfrm>
            <a:prstGeom prst="rect">
              <a:avLst/>
            </a:prstGeom>
            <a:solidFill>
              <a:srgbClr val="008D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759" name="Rectangle 224"/>
            <p:cNvSpPr>
              <a:spLocks noChangeArrowheads="1"/>
            </p:cNvSpPr>
            <p:nvPr/>
          </p:nvSpPr>
          <p:spPr bwMode="auto">
            <a:xfrm>
              <a:off x="4616" y="1827"/>
              <a:ext cx="206" cy="4"/>
            </a:xfrm>
            <a:prstGeom prst="rect">
              <a:avLst/>
            </a:prstGeom>
            <a:solidFill>
              <a:srgbClr val="0095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760" name="Rectangle 225"/>
            <p:cNvSpPr>
              <a:spLocks noChangeArrowheads="1"/>
            </p:cNvSpPr>
            <p:nvPr/>
          </p:nvSpPr>
          <p:spPr bwMode="auto">
            <a:xfrm>
              <a:off x="4616" y="1831"/>
              <a:ext cx="206" cy="4"/>
            </a:xfrm>
            <a:prstGeom prst="rect">
              <a:avLst/>
            </a:prstGeom>
            <a:solidFill>
              <a:srgbClr val="009D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761" name="Rectangle 226"/>
            <p:cNvSpPr>
              <a:spLocks noChangeArrowheads="1"/>
            </p:cNvSpPr>
            <p:nvPr/>
          </p:nvSpPr>
          <p:spPr bwMode="auto">
            <a:xfrm>
              <a:off x="4616" y="1835"/>
              <a:ext cx="206" cy="5"/>
            </a:xfrm>
            <a:prstGeom prst="rect">
              <a:avLst/>
            </a:prstGeom>
            <a:solidFill>
              <a:srgbClr val="00A6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762" name="Rectangle 227"/>
            <p:cNvSpPr>
              <a:spLocks noChangeArrowheads="1"/>
            </p:cNvSpPr>
            <p:nvPr/>
          </p:nvSpPr>
          <p:spPr bwMode="auto">
            <a:xfrm>
              <a:off x="4616" y="1840"/>
              <a:ext cx="206" cy="4"/>
            </a:xfrm>
            <a:prstGeom prst="rect">
              <a:avLst/>
            </a:prstGeom>
            <a:solidFill>
              <a:srgbClr val="00AF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763" name="Rectangle 228"/>
            <p:cNvSpPr>
              <a:spLocks noChangeArrowheads="1"/>
            </p:cNvSpPr>
            <p:nvPr/>
          </p:nvSpPr>
          <p:spPr bwMode="auto">
            <a:xfrm>
              <a:off x="4616" y="1844"/>
              <a:ext cx="206" cy="4"/>
            </a:xfrm>
            <a:prstGeom prst="rect">
              <a:avLst/>
            </a:prstGeom>
            <a:solidFill>
              <a:srgbClr val="00B9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764" name="Rectangle 229"/>
            <p:cNvSpPr>
              <a:spLocks noChangeArrowheads="1"/>
            </p:cNvSpPr>
            <p:nvPr/>
          </p:nvSpPr>
          <p:spPr bwMode="auto">
            <a:xfrm>
              <a:off x="4616" y="1848"/>
              <a:ext cx="206" cy="4"/>
            </a:xfrm>
            <a:prstGeom prst="rect">
              <a:avLst/>
            </a:prstGeom>
            <a:solidFill>
              <a:srgbClr val="00C1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765" name="Rectangle 230"/>
            <p:cNvSpPr>
              <a:spLocks noChangeArrowheads="1"/>
            </p:cNvSpPr>
            <p:nvPr/>
          </p:nvSpPr>
          <p:spPr bwMode="auto">
            <a:xfrm>
              <a:off x="4616" y="1852"/>
              <a:ext cx="206" cy="4"/>
            </a:xfrm>
            <a:prstGeom prst="rect">
              <a:avLst/>
            </a:prstGeom>
            <a:solidFill>
              <a:srgbClr val="00CB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766" name="Rectangle 231"/>
            <p:cNvSpPr>
              <a:spLocks noChangeArrowheads="1"/>
            </p:cNvSpPr>
            <p:nvPr/>
          </p:nvSpPr>
          <p:spPr bwMode="auto">
            <a:xfrm>
              <a:off x="4616" y="1856"/>
              <a:ext cx="206" cy="5"/>
            </a:xfrm>
            <a:prstGeom prst="rect">
              <a:avLst/>
            </a:prstGeom>
            <a:solidFill>
              <a:srgbClr val="00D3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767" name="Rectangle 232"/>
            <p:cNvSpPr>
              <a:spLocks noChangeArrowheads="1"/>
            </p:cNvSpPr>
            <p:nvPr/>
          </p:nvSpPr>
          <p:spPr bwMode="auto">
            <a:xfrm>
              <a:off x="4616" y="1861"/>
              <a:ext cx="206" cy="4"/>
            </a:xfrm>
            <a:prstGeom prst="rect">
              <a:avLst/>
            </a:prstGeom>
            <a:solidFill>
              <a:srgbClr val="00DB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768" name="Rectangle 233"/>
            <p:cNvSpPr>
              <a:spLocks noChangeArrowheads="1"/>
            </p:cNvSpPr>
            <p:nvPr/>
          </p:nvSpPr>
          <p:spPr bwMode="auto">
            <a:xfrm>
              <a:off x="4616" y="1865"/>
              <a:ext cx="206" cy="4"/>
            </a:xfrm>
            <a:prstGeom prst="rect">
              <a:avLst/>
            </a:prstGeom>
            <a:solidFill>
              <a:srgbClr val="00E2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769" name="Rectangle 234"/>
            <p:cNvSpPr>
              <a:spLocks noChangeArrowheads="1"/>
            </p:cNvSpPr>
            <p:nvPr/>
          </p:nvSpPr>
          <p:spPr bwMode="auto">
            <a:xfrm>
              <a:off x="4616" y="1869"/>
              <a:ext cx="206" cy="4"/>
            </a:xfrm>
            <a:prstGeom prst="rect">
              <a:avLst/>
            </a:prstGeom>
            <a:solidFill>
              <a:srgbClr val="00E8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770" name="Rectangle 235"/>
            <p:cNvSpPr>
              <a:spLocks noChangeArrowheads="1"/>
            </p:cNvSpPr>
            <p:nvPr/>
          </p:nvSpPr>
          <p:spPr bwMode="auto">
            <a:xfrm>
              <a:off x="4616" y="1873"/>
              <a:ext cx="206" cy="4"/>
            </a:xfrm>
            <a:prstGeom prst="rect">
              <a:avLst/>
            </a:prstGeom>
            <a:solidFill>
              <a:srgbClr val="00ED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771" name="Rectangle 236"/>
            <p:cNvSpPr>
              <a:spLocks noChangeArrowheads="1"/>
            </p:cNvSpPr>
            <p:nvPr/>
          </p:nvSpPr>
          <p:spPr bwMode="auto">
            <a:xfrm>
              <a:off x="4616" y="1877"/>
              <a:ext cx="206" cy="5"/>
            </a:xfrm>
            <a:prstGeom prst="rect">
              <a:avLst/>
            </a:prstGeom>
            <a:solidFill>
              <a:srgbClr val="00F2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772" name="Rectangle 237"/>
            <p:cNvSpPr>
              <a:spLocks noChangeArrowheads="1"/>
            </p:cNvSpPr>
            <p:nvPr/>
          </p:nvSpPr>
          <p:spPr bwMode="auto">
            <a:xfrm>
              <a:off x="4616" y="1882"/>
              <a:ext cx="206" cy="4"/>
            </a:xfrm>
            <a:prstGeom prst="rect">
              <a:avLst/>
            </a:prstGeom>
            <a:solidFill>
              <a:srgbClr val="00F6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773" name="Rectangle 238"/>
            <p:cNvSpPr>
              <a:spLocks noChangeArrowheads="1"/>
            </p:cNvSpPr>
            <p:nvPr/>
          </p:nvSpPr>
          <p:spPr bwMode="auto">
            <a:xfrm>
              <a:off x="4616" y="1886"/>
              <a:ext cx="206" cy="4"/>
            </a:xfrm>
            <a:prstGeom prst="rect">
              <a:avLst/>
            </a:prstGeom>
            <a:solidFill>
              <a:srgbClr val="00F9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774" name="Rectangle 239"/>
            <p:cNvSpPr>
              <a:spLocks noChangeArrowheads="1"/>
            </p:cNvSpPr>
            <p:nvPr/>
          </p:nvSpPr>
          <p:spPr bwMode="auto">
            <a:xfrm>
              <a:off x="4616" y="1890"/>
              <a:ext cx="206" cy="4"/>
            </a:xfrm>
            <a:prstGeom prst="rect">
              <a:avLst/>
            </a:prstGeom>
            <a:solidFill>
              <a:srgbClr val="00FB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775" name="Rectangle 240"/>
            <p:cNvSpPr>
              <a:spLocks noChangeArrowheads="1"/>
            </p:cNvSpPr>
            <p:nvPr/>
          </p:nvSpPr>
          <p:spPr bwMode="auto">
            <a:xfrm>
              <a:off x="4616" y="1894"/>
              <a:ext cx="206" cy="4"/>
            </a:xfrm>
            <a:prstGeom prst="rect">
              <a:avLst/>
            </a:prstGeom>
            <a:solidFill>
              <a:srgbClr val="00FD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776" name="Rectangle 241"/>
            <p:cNvSpPr>
              <a:spLocks noChangeArrowheads="1"/>
            </p:cNvSpPr>
            <p:nvPr/>
          </p:nvSpPr>
          <p:spPr bwMode="auto">
            <a:xfrm>
              <a:off x="4616" y="1898"/>
              <a:ext cx="206" cy="5"/>
            </a:xfrm>
            <a:prstGeom prst="rect">
              <a:avLst/>
            </a:prstGeom>
            <a:solidFill>
              <a:srgbClr val="00FF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8" name="Group 242"/>
          <p:cNvGrpSpPr>
            <a:grpSpLocks/>
          </p:cNvGrpSpPr>
          <p:nvPr/>
        </p:nvGrpSpPr>
        <p:grpSpPr bwMode="auto">
          <a:xfrm>
            <a:off x="2987675" y="2746375"/>
            <a:ext cx="652463" cy="160338"/>
            <a:chOff x="3791" y="1802"/>
            <a:chExt cx="411" cy="101"/>
          </a:xfrm>
        </p:grpSpPr>
        <p:sp>
          <p:nvSpPr>
            <p:cNvPr id="6729" name="Rectangle 243"/>
            <p:cNvSpPr>
              <a:spLocks noChangeArrowheads="1"/>
            </p:cNvSpPr>
            <p:nvPr/>
          </p:nvSpPr>
          <p:spPr bwMode="auto">
            <a:xfrm>
              <a:off x="3791" y="1802"/>
              <a:ext cx="411" cy="4"/>
            </a:xfrm>
            <a:prstGeom prst="rect">
              <a:avLst/>
            </a:prstGeom>
            <a:solidFill>
              <a:srgbClr val="0077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730" name="Rectangle 244"/>
            <p:cNvSpPr>
              <a:spLocks noChangeArrowheads="1"/>
            </p:cNvSpPr>
            <p:nvPr/>
          </p:nvSpPr>
          <p:spPr bwMode="auto">
            <a:xfrm>
              <a:off x="3791" y="1806"/>
              <a:ext cx="411" cy="4"/>
            </a:xfrm>
            <a:prstGeom prst="rect">
              <a:avLst/>
            </a:prstGeom>
            <a:solidFill>
              <a:srgbClr val="0079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731" name="Rectangle 245"/>
            <p:cNvSpPr>
              <a:spLocks noChangeArrowheads="1"/>
            </p:cNvSpPr>
            <p:nvPr/>
          </p:nvSpPr>
          <p:spPr bwMode="auto">
            <a:xfrm>
              <a:off x="3791" y="1810"/>
              <a:ext cx="411" cy="4"/>
            </a:xfrm>
            <a:prstGeom prst="rect">
              <a:avLst/>
            </a:prstGeom>
            <a:solidFill>
              <a:srgbClr val="007D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732" name="Rectangle 246"/>
            <p:cNvSpPr>
              <a:spLocks noChangeArrowheads="1"/>
            </p:cNvSpPr>
            <p:nvPr/>
          </p:nvSpPr>
          <p:spPr bwMode="auto">
            <a:xfrm>
              <a:off x="3791" y="1814"/>
              <a:ext cx="411" cy="5"/>
            </a:xfrm>
            <a:prstGeom prst="rect">
              <a:avLst/>
            </a:prstGeom>
            <a:solidFill>
              <a:srgbClr val="0081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733" name="Rectangle 247"/>
            <p:cNvSpPr>
              <a:spLocks noChangeArrowheads="1"/>
            </p:cNvSpPr>
            <p:nvPr/>
          </p:nvSpPr>
          <p:spPr bwMode="auto">
            <a:xfrm>
              <a:off x="3791" y="1819"/>
              <a:ext cx="411" cy="4"/>
            </a:xfrm>
            <a:prstGeom prst="rect">
              <a:avLst/>
            </a:prstGeom>
            <a:solidFill>
              <a:srgbClr val="0087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734" name="Rectangle 248"/>
            <p:cNvSpPr>
              <a:spLocks noChangeArrowheads="1"/>
            </p:cNvSpPr>
            <p:nvPr/>
          </p:nvSpPr>
          <p:spPr bwMode="auto">
            <a:xfrm>
              <a:off x="3791" y="1823"/>
              <a:ext cx="411" cy="4"/>
            </a:xfrm>
            <a:prstGeom prst="rect">
              <a:avLst/>
            </a:prstGeom>
            <a:solidFill>
              <a:srgbClr val="008D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735" name="Rectangle 249"/>
            <p:cNvSpPr>
              <a:spLocks noChangeArrowheads="1"/>
            </p:cNvSpPr>
            <p:nvPr/>
          </p:nvSpPr>
          <p:spPr bwMode="auto">
            <a:xfrm>
              <a:off x="3791" y="1827"/>
              <a:ext cx="411" cy="4"/>
            </a:xfrm>
            <a:prstGeom prst="rect">
              <a:avLst/>
            </a:prstGeom>
            <a:solidFill>
              <a:srgbClr val="0095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736" name="Rectangle 250"/>
            <p:cNvSpPr>
              <a:spLocks noChangeArrowheads="1"/>
            </p:cNvSpPr>
            <p:nvPr/>
          </p:nvSpPr>
          <p:spPr bwMode="auto">
            <a:xfrm>
              <a:off x="3791" y="1831"/>
              <a:ext cx="411" cy="4"/>
            </a:xfrm>
            <a:prstGeom prst="rect">
              <a:avLst/>
            </a:prstGeom>
            <a:solidFill>
              <a:srgbClr val="009D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737" name="Rectangle 251"/>
            <p:cNvSpPr>
              <a:spLocks noChangeArrowheads="1"/>
            </p:cNvSpPr>
            <p:nvPr/>
          </p:nvSpPr>
          <p:spPr bwMode="auto">
            <a:xfrm>
              <a:off x="3791" y="1835"/>
              <a:ext cx="411" cy="5"/>
            </a:xfrm>
            <a:prstGeom prst="rect">
              <a:avLst/>
            </a:prstGeom>
            <a:solidFill>
              <a:srgbClr val="00A6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738" name="Rectangle 252"/>
            <p:cNvSpPr>
              <a:spLocks noChangeArrowheads="1"/>
            </p:cNvSpPr>
            <p:nvPr/>
          </p:nvSpPr>
          <p:spPr bwMode="auto">
            <a:xfrm>
              <a:off x="3791" y="1840"/>
              <a:ext cx="411" cy="4"/>
            </a:xfrm>
            <a:prstGeom prst="rect">
              <a:avLst/>
            </a:prstGeom>
            <a:solidFill>
              <a:srgbClr val="00AF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739" name="Rectangle 253"/>
            <p:cNvSpPr>
              <a:spLocks noChangeArrowheads="1"/>
            </p:cNvSpPr>
            <p:nvPr/>
          </p:nvSpPr>
          <p:spPr bwMode="auto">
            <a:xfrm>
              <a:off x="3791" y="1844"/>
              <a:ext cx="411" cy="4"/>
            </a:xfrm>
            <a:prstGeom prst="rect">
              <a:avLst/>
            </a:prstGeom>
            <a:solidFill>
              <a:srgbClr val="00B9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740" name="Rectangle 254"/>
            <p:cNvSpPr>
              <a:spLocks noChangeArrowheads="1"/>
            </p:cNvSpPr>
            <p:nvPr/>
          </p:nvSpPr>
          <p:spPr bwMode="auto">
            <a:xfrm>
              <a:off x="3791" y="1848"/>
              <a:ext cx="411" cy="4"/>
            </a:xfrm>
            <a:prstGeom prst="rect">
              <a:avLst/>
            </a:prstGeom>
            <a:solidFill>
              <a:srgbClr val="00C1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741" name="Rectangle 255"/>
            <p:cNvSpPr>
              <a:spLocks noChangeArrowheads="1"/>
            </p:cNvSpPr>
            <p:nvPr/>
          </p:nvSpPr>
          <p:spPr bwMode="auto">
            <a:xfrm>
              <a:off x="3791" y="1852"/>
              <a:ext cx="411" cy="4"/>
            </a:xfrm>
            <a:prstGeom prst="rect">
              <a:avLst/>
            </a:prstGeom>
            <a:solidFill>
              <a:srgbClr val="00CB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742" name="Rectangle 256"/>
            <p:cNvSpPr>
              <a:spLocks noChangeArrowheads="1"/>
            </p:cNvSpPr>
            <p:nvPr/>
          </p:nvSpPr>
          <p:spPr bwMode="auto">
            <a:xfrm>
              <a:off x="3791" y="1856"/>
              <a:ext cx="411" cy="5"/>
            </a:xfrm>
            <a:prstGeom prst="rect">
              <a:avLst/>
            </a:prstGeom>
            <a:solidFill>
              <a:srgbClr val="00D3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743" name="Rectangle 257"/>
            <p:cNvSpPr>
              <a:spLocks noChangeArrowheads="1"/>
            </p:cNvSpPr>
            <p:nvPr/>
          </p:nvSpPr>
          <p:spPr bwMode="auto">
            <a:xfrm>
              <a:off x="3791" y="1861"/>
              <a:ext cx="411" cy="4"/>
            </a:xfrm>
            <a:prstGeom prst="rect">
              <a:avLst/>
            </a:prstGeom>
            <a:solidFill>
              <a:srgbClr val="00DB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744" name="Rectangle 258"/>
            <p:cNvSpPr>
              <a:spLocks noChangeArrowheads="1"/>
            </p:cNvSpPr>
            <p:nvPr/>
          </p:nvSpPr>
          <p:spPr bwMode="auto">
            <a:xfrm>
              <a:off x="3791" y="1865"/>
              <a:ext cx="411" cy="4"/>
            </a:xfrm>
            <a:prstGeom prst="rect">
              <a:avLst/>
            </a:prstGeom>
            <a:solidFill>
              <a:srgbClr val="00E2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745" name="Rectangle 259"/>
            <p:cNvSpPr>
              <a:spLocks noChangeArrowheads="1"/>
            </p:cNvSpPr>
            <p:nvPr/>
          </p:nvSpPr>
          <p:spPr bwMode="auto">
            <a:xfrm>
              <a:off x="3791" y="1869"/>
              <a:ext cx="411" cy="4"/>
            </a:xfrm>
            <a:prstGeom prst="rect">
              <a:avLst/>
            </a:prstGeom>
            <a:solidFill>
              <a:srgbClr val="00E8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746" name="Rectangle 260"/>
            <p:cNvSpPr>
              <a:spLocks noChangeArrowheads="1"/>
            </p:cNvSpPr>
            <p:nvPr/>
          </p:nvSpPr>
          <p:spPr bwMode="auto">
            <a:xfrm>
              <a:off x="3791" y="1873"/>
              <a:ext cx="411" cy="4"/>
            </a:xfrm>
            <a:prstGeom prst="rect">
              <a:avLst/>
            </a:prstGeom>
            <a:solidFill>
              <a:srgbClr val="00ED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747" name="Rectangle 261"/>
            <p:cNvSpPr>
              <a:spLocks noChangeArrowheads="1"/>
            </p:cNvSpPr>
            <p:nvPr/>
          </p:nvSpPr>
          <p:spPr bwMode="auto">
            <a:xfrm>
              <a:off x="3791" y="1877"/>
              <a:ext cx="411" cy="5"/>
            </a:xfrm>
            <a:prstGeom prst="rect">
              <a:avLst/>
            </a:prstGeom>
            <a:solidFill>
              <a:srgbClr val="00F2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748" name="Rectangle 262"/>
            <p:cNvSpPr>
              <a:spLocks noChangeArrowheads="1"/>
            </p:cNvSpPr>
            <p:nvPr/>
          </p:nvSpPr>
          <p:spPr bwMode="auto">
            <a:xfrm>
              <a:off x="3791" y="1882"/>
              <a:ext cx="411" cy="4"/>
            </a:xfrm>
            <a:prstGeom prst="rect">
              <a:avLst/>
            </a:prstGeom>
            <a:solidFill>
              <a:srgbClr val="00F6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749" name="Rectangle 263"/>
            <p:cNvSpPr>
              <a:spLocks noChangeArrowheads="1"/>
            </p:cNvSpPr>
            <p:nvPr/>
          </p:nvSpPr>
          <p:spPr bwMode="auto">
            <a:xfrm>
              <a:off x="3791" y="1886"/>
              <a:ext cx="411" cy="4"/>
            </a:xfrm>
            <a:prstGeom prst="rect">
              <a:avLst/>
            </a:prstGeom>
            <a:solidFill>
              <a:srgbClr val="00F9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750" name="Rectangle 264"/>
            <p:cNvSpPr>
              <a:spLocks noChangeArrowheads="1"/>
            </p:cNvSpPr>
            <p:nvPr/>
          </p:nvSpPr>
          <p:spPr bwMode="auto">
            <a:xfrm>
              <a:off x="3791" y="1890"/>
              <a:ext cx="411" cy="4"/>
            </a:xfrm>
            <a:prstGeom prst="rect">
              <a:avLst/>
            </a:prstGeom>
            <a:solidFill>
              <a:srgbClr val="00FB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751" name="Rectangle 265"/>
            <p:cNvSpPr>
              <a:spLocks noChangeArrowheads="1"/>
            </p:cNvSpPr>
            <p:nvPr/>
          </p:nvSpPr>
          <p:spPr bwMode="auto">
            <a:xfrm>
              <a:off x="3791" y="1894"/>
              <a:ext cx="411" cy="4"/>
            </a:xfrm>
            <a:prstGeom prst="rect">
              <a:avLst/>
            </a:prstGeom>
            <a:solidFill>
              <a:srgbClr val="00FD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752" name="Rectangle 266"/>
            <p:cNvSpPr>
              <a:spLocks noChangeArrowheads="1"/>
            </p:cNvSpPr>
            <p:nvPr/>
          </p:nvSpPr>
          <p:spPr bwMode="auto">
            <a:xfrm>
              <a:off x="3791" y="1898"/>
              <a:ext cx="411" cy="5"/>
            </a:xfrm>
            <a:prstGeom prst="rect">
              <a:avLst/>
            </a:prstGeom>
            <a:solidFill>
              <a:srgbClr val="00FF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9" name="Group 267"/>
          <p:cNvGrpSpPr>
            <a:grpSpLocks/>
          </p:cNvGrpSpPr>
          <p:nvPr/>
        </p:nvGrpSpPr>
        <p:grpSpPr bwMode="auto">
          <a:xfrm>
            <a:off x="1522413" y="2746375"/>
            <a:ext cx="350837" cy="160338"/>
            <a:chOff x="2868" y="1802"/>
            <a:chExt cx="221" cy="101"/>
          </a:xfrm>
        </p:grpSpPr>
        <p:sp>
          <p:nvSpPr>
            <p:cNvPr id="6705" name="Rectangle 268"/>
            <p:cNvSpPr>
              <a:spLocks noChangeArrowheads="1"/>
            </p:cNvSpPr>
            <p:nvPr/>
          </p:nvSpPr>
          <p:spPr bwMode="auto">
            <a:xfrm>
              <a:off x="2868" y="1802"/>
              <a:ext cx="221" cy="4"/>
            </a:xfrm>
            <a:prstGeom prst="rect">
              <a:avLst/>
            </a:prstGeom>
            <a:solidFill>
              <a:srgbClr val="0077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706" name="Rectangle 269"/>
            <p:cNvSpPr>
              <a:spLocks noChangeArrowheads="1"/>
            </p:cNvSpPr>
            <p:nvPr/>
          </p:nvSpPr>
          <p:spPr bwMode="auto">
            <a:xfrm>
              <a:off x="2868" y="1806"/>
              <a:ext cx="221" cy="4"/>
            </a:xfrm>
            <a:prstGeom prst="rect">
              <a:avLst/>
            </a:prstGeom>
            <a:solidFill>
              <a:srgbClr val="0079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707" name="Rectangle 270"/>
            <p:cNvSpPr>
              <a:spLocks noChangeArrowheads="1"/>
            </p:cNvSpPr>
            <p:nvPr/>
          </p:nvSpPr>
          <p:spPr bwMode="auto">
            <a:xfrm>
              <a:off x="2868" y="1810"/>
              <a:ext cx="221" cy="4"/>
            </a:xfrm>
            <a:prstGeom prst="rect">
              <a:avLst/>
            </a:prstGeom>
            <a:solidFill>
              <a:srgbClr val="007D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708" name="Rectangle 271"/>
            <p:cNvSpPr>
              <a:spLocks noChangeArrowheads="1"/>
            </p:cNvSpPr>
            <p:nvPr/>
          </p:nvSpPr>
          <p:spPr bwMode="auto">
            <a:xfrm>
              <a:off x="2868" y="1814"/>
              <a:ext cx="221" cy="5"/>
            </a:xfrm>
            <a:prstGeom prst="rect">
              <a:avLst/>
            </a:prstGeom>
            <a:solidFill>
              <a:srgbClr val="0081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709" name="Rectangle 272"/>
            <p:cNvSpPr>
              <a:spLocks noChangeArrowheads="1"/>
            </p:cNvSpPr>
            <p:nvPr/>
          </p:nvSpPr>
          <p:spPr bwMode="auto">
            <a:xfrm>
              <a:off x="2868" y="1819"/>
              <a:ext cx="221" cy="4"/>
            </a:xfrm>
            <a:prstGeom prst="rect">
              <a:avLst/>
            </a:prstGeom>
            <a:solidFill>
              <a:srgbClr val="0087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710" name="Rectangle 273"/>
            <p:cNvSpPr>
              <a:spLocks noChangeArrowheads="1"/>
            </p:cNvSpPr>
            <p:nvPr/>
          </p:nvSpPr>
          <p:spPr bwMode="auto">
            <a:xfrm>
              <a:off x="2868" y="1823"/>
              <a:ext cx="221" cy="4"/>
            </a:xfrm>
            <a:prstGeom prst="rect">
              <a:avLst/>
            </a:prstGeom>
            <a:solidFill>
              <a:srgbClr val="008D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711" name="Rectangle 274"/>
            <p:cNvSpPr>
              <a:spLocks noChangeArrowheads="1"/>
            </p:cNvSpPr>
            <p:nvPr/>
          </p:nvSpPr>
          <p:spPr bwMode="auto">
            <a:xfrm>
              <a:off x="2868" y="1827"/>
              <a:ext cx="221" cy="4"/>
            </a:xfrm>
            <a:prstGeom prst="rect">
              <a:avLst/>
            </a:prstGeom>
            <a:solidFill>
              <a:srgbClr val="0095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712" name="Rectangle 275"/>
            <p:cNvSpPr>
              <a:spLocks noChangeArrowheads="1"/>
            </p:cNvSpPr>
            <p:nvPr/>
          </p:nvSpPr>
          <p:spPr bwMode="auto">
            <a:xfrm>
              <a:off x="2868" y="1831"/>
              <a:ext cx="221" cy="4"/>
            </a:xfrm>
            <a:prstGeom prst="rect">
              <a:avLst/>
            </a:prstGeom>
            <a:solidFill>
              <a:srgbClr val="009D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713" name="Rectangle 276"/>
            <p:cNvSpPr>
              <a:spLocks noChangeArrowheads="1"/>
            </p:cNvSpPr>
            <p:nvPr/>
          </p:nvSpPr>
          <p:spPr bwMode="auto">
            <a:xfrm>
              <a:off x="2868" y="1835"/>
              <a:ext cx="221" cy="5"/>
            </a:xfrm>
            <a:prstGeom prst="rect">
              <a:avLst/>
            </a:prstGeom>
            <a:solidFill>
              <a:srgbClr val="00A6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714" name="Rectangle 277"/>
            <p:cNvSpPr>
              <a:spLocks noChangeArrowheads="1"/>
            </p:cNvSpPr>
            <p:nvPr/>
          </p:nvSpPr>
          <p:spPr bwMode="auto">
            <a:xfrm>
              <a:off x="2868" y="1840"/>
              <a:ext cx="221" cy="4"/>
            </a:xfrm>
            <a:prstGeom prst="rect">
              <a:avLst/>
            </a:prstGeom>
            <a:solidFill>
              <a:srgbClr val="00AF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715" name="Rectangle 278"/>
            <p:cNvSpPr>
              <a:spLocks noChangeArrowheads="1"/>
            </p:cNvSpPr>
            <p:nvPr/>
          </p:nvSpPr>
          <p:spPr bwMode="auto">
            <a:xfrm>
              <a:off x="2868" y="1844"/>
              <a:ext cx="221" cy="4"/>
            </a:xfrm>
            <a:prstGeom prst="rect">
              <a:avLst/>
            </a:prstGeom>
            <a:solidFill>
              <a:srgbClr val="00B9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716" name="Rectangle 279"/>
            <p:cNvSpPr>
              <a:spLocks noChangeArrowheads="1"/>
            </p:cNvSpPr>
            <p:nvPr/>
          </p:nvSpPr>
          <p:spPr bwMode="auto">
            <a:xfrm>
              <a:off x="2868" y="1848"/>
              <a:ext cx="221" cy="4"/>
            </a:xfrm>
            <a:prstGeom prst="rect">
              <a:avLst/>
            </a:prstGeom>
            <a:solidFill>
              <a:srgbClr val="00C1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717" name="Rectangle 280"/>
            <p:cNvSpPr>
              <a:spLocks noChangeArrowheads="1"/>
            </p:cNvSpPr>
            <p:nvPr/>
          </p:nvSpPr>
          <p:spPr bwMode="auto">
            <a:xfrm>
              <a:off x="2868" y="1852"/>
              <a:ext cx="221" cy="4"/>
            </a:xfrm>
            <a:prstGeom prst="rect">
              <a:avLst/>
            </a:prstGeom>
            <a:solidFill>
              <a:srgbClr val="00CB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718" name="Rectangle 281"/>
            <p:cNvSpPr>
              <a:spLocks noChangeArrowheads="1"/>
            </p:cNvSpPr>
            <p:nvPr/>
          </p:nvSpPr>
          <p:spPr bwMode="auto">
            <a:xfrm>
              <a:off x="2868" y="1856"/>
              <a:ext cx="221" cy="5"/>
            </a:xfrm>
            <a:prstGeom prst="rect">
              <a:avLst/>
            </a:prstGeom>
            <a:solidFill>
              <a:srgbClr val="00D3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719" name="Rectangle 282"/>
            <p:cNvSpPr>
              <a:spLocks noChangeArrowheads="1"/>
            </p:cNvSpPr>
            <p:nvPr/>
          </p:nvSpPr>
          <p:spPr bwMode="auto">
            <a:xfrm>
              <a:off x="2868" y="1861"/>
              <a:ext cx="221" cy="4"/>
            </a:xfrm>
            <a:prstGeom prst="rect">
              <a:avLst/>
            </a:prstGeom>
            <a:solidFill>
              <a:srgbClr val="00DB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720" name="Rectangle 283"/>
            <p:cNvSpPr>
              <a:spLocks noChangeArrowheads="1"/>
            </p:cNvSpPr>
            <p:nvPr/>
          </p:nvSpPr>
          <p:spPr bwMode="auto">
            <a:xfrm>
              <a:off x="2868" y="1865"/>
              <a:ext cx="221" cy="4"/>
            </a:xfrm>
            <a:prstGeom prst="rect">
              <a:avLst/>
            </a:prstGeom>
            <a:solidFill>
              <a:srgbClr val="00E2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721" name="Rectangle 284"/>
            <p:cNvSpPr>
              <a:spLocks noChangeArrowheads="1"/>
            </p:cNvSpPr>
            <p:nvPr/>
          </p:nvSpPr>
          <p:spPr bwMode="auto">
            <a:xfrm>
              <a:off x="2868" y="1869"/>
              <a:ext cx="221" cy="4"/>
            </a:xfrm>
            <a:prstGeom prst="rect">
              <a:avLst/>
            </a:prstGeom>
            <a:solidFill>
              <a:srgbClr val="00E8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722" name="Rectangle 285"/>
            <p:cNvSpPr>
              <a:spLocks noChangeArrowheads="1"/>
            </p:cNvSpPr>
            <p:nvPr/>
          </p:nvSpPr>
          <p:spPr bwMode="auto">
            <a:xfrm>
              <a:off x="2868" y="1873"/>
              <a:ext cx="221" cy="4"/>
            </a:xfrm>
            <a:prstGeom prst="rect">
              <a:avLst/>
            </a:prstGeom>
            <a:solidFill>
              <a:srgbClr val="00ED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723" name="Rectangle 286"/>
            <p:cNvSpPr>
              <a:spLocks noChangeArrowheads="1"/>
            </p:cNvSpPr>
            <p:nvPr/>
          </p:nvSpPr>
          <p:spPr bwMode="auto">
            <a:xfrm>
              <a:off x="2868" y="1877"/>
              <a:ext cx="221" cy="5"/>
            </a:xfrm>
            <a:prstGeom prst="rect">
              <a:avLst/>
            </a:prstGeom>
            <a:solidFill>
              <a:srgbClr val="00F2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724" name="Rectangle 287"/>
            <p:cNvSpPr>
              <a:spLocks noChangeArrowheads="1"/>
            </p:cNvSpPr>
            <p:nvPr/>
          </p:nvSpPr>
          <p:spPr bwMode="auto">
            <a:xfrm>
              <a:off x="2868" y="1882"/>
              <a:ext cx="221" cy="4"/>
            </a:xfrm>
            <a:prstGeom prst="rect">
              <a:avLst/>
            </a:prstGeom>
            <a:solidFill>
              <a:srgbClr val="00F6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725" name="Rectangle 288"/>
            <p:cNvSpPr>
              <a:spLocks noChangeArrowheads="1"/>
            </p:cNvSpPr>
            <p:nvPr/>
          </p:nvSpPr>
          <p:spPr bwMode="auto">
            <a:xfrm>
              <a:off x="2868" y="1886"/>
              <a:ext cx="221" cy="4"/>
            </a:xfrm>
            <a:prstGeom prst="rect">
              <a:avLst/>
            </a:prstGeom>
            <a:solidFill>
              <a:srgbClr val="00F9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726" name="Rectangle 289"/>
            <p:cNvSpPr>
              <a:spLocks noChangeArrowheads="1"/>
            </p:cNvSpPr>
            <p:nvPr/>
          </p:nvSpPr>
          <p:spPr bwMode="auto">
            <a:xfrm>
              <a:off x="2868" y="1890"/>
              <a:ext cx="221" cy="4"/>
            </a:xfrm>
            <a:prstGeom prst="rect">
              <a:avLst/>
            </a:prstGeom>
            <a:solidFill>
              <a:srgbClr val="00FB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727" name="Rectangle 290"/>
            <p:cNvSpPr>
              <a:spLocks noChangeArrowheads="1"/>
            </p:cNvSpPr>
            <p:nvPr/>
          </p:nvSpPr>
          <p:spPr bwMode="auto">
            <a:xfrm>
              <a:off x="2868" y="1894"/>
              <a:ext cx="221" cy="4"/>
            </a:xfrm>
            <a:prstGeom prst="rect">
              <a:avLst/>
            </a:prstGeom>
            <a:solidFill>
              <a:srgbClr val="00FD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728" name="Rectangle 291"/>
            <p:cNvSpPr>
              <a:spLocks noChangeArrowheads="1"/>
            </p:cNvSpPr>
            <p:nvPr/>
          </p:nvSpPr>
          <p:spPr bwMode="auto">
            <a:xfrm>
              <a:off x="2868" y="1898"/>
              <a:ext cx="221" cy="5"/>
            </a:xfrm>
            <a:prstGeom prst="rect">
              <a:avLst/>
            </a:prstGeom>
            <a:solidFill>
              <a:srgbClr val="00FF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0" name="Group 292"/>
          <p:cNvGrpSpPr>
            <a:grpSpLocks/>
          </p:cNvGrpSpPr>
          <p:nvPr/>
        </p:nvGrpSpPr>
        <p:grpSpPr bwMode="auto">
          <a:xfrm>
            <a:off x="4433888" y="4438650"/>
            <a:ext cx="190500" cy="173038"/>
            <a:chOff x="4702" y="2868"/>
            <a:chExt cx="120" cy="109"/>
          </a:xfrm>
        </p:grpSpPr>
        <p:sp>
          <p:nvSpPr>
            <p:cNvPr id="6679" name="Rectangle 293"/>
            <p:cNvSpPr>
              <a:spLocks noChangeArrowheads="1"/>
            </p:cNvSpPr>
            <p:nvPr/>
          </p:nvSpPr>
          <p:spPr bwMode="auto">
            <a:xfrm>
              <a:off x="4702" y="2868"/>
              <a:ext cx="120" cy="4"/>
            </a:xfrm>
            <a:prstGeom prst="rect">
              <a:avLst/>
            </a:prstGeom>
            <a:solidFill>
              <a:srgbClr val="FFFF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680" name="Rectangle 294"/>
            <p:cNvSpPr>
              <a:spLocks noChangeArrowheads="1"/>
            </p:cNvSpPr>
            <p:nvPr/>
          </p:nvSpPr>
          <p:spPr bwMode="auto">
            <a:xfrm>
              <a:off x="4702" y="2872"/>
              <a:ext cx="120" cy="5"/>
            </a:xfrm>
            <a:prstGeom prst="rect">
              <a:avLst/>
            </a:prstGeom>
            <a:solidFill>
              <a:srgbClr val="FFFF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681" name="Rectangle 295"/>
            <p:cNvSpPr>
              <a:spLocks noChangeArrowheads="1"/>
            </p:cNvSpPr>
            <p:nvPr/>
          </p:nvSpPr>
          <p:spPr bwMode="auto">
            <a:xfrm>
              <a:off x="4702" y="2877"/>
              <a:ext cx="120" cy="4"/>
            </a:xfrm>
            <a:prstGeom prst="rect">
              <a:avLst/>
            </a:prstGeom>
            <a:solidFill>
              <a:srgbClr val="FFFF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682" name="Rectangle 296"/>
            <p:cNvSpPr>
              <a:spLocks noChangeArrowheads="1"/>
            </p:cNvSpPr>
            <p:nvPr/>
          </p:nvSpPr>
          <p:spPr bwMode="auto">
            <a:xfrm>
              <a:off x="4702" y="2881"/>
              <a:ext cx="120" cy="4"/>
            </a:xfrm>
            <a:prstGeom prst="rect">
              <a:avLst/>
            </a:prstGeom>
            <a:solidFill>
              <a:srgbClr val="FFFF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683" name="Rectangle 297"/>
            <p:cNvSpPr>
              <a:spLocks noChangeArrowheads="1"/>
            </p:cNvSpPr>
            <p:nvPr/>
          </p:nvSpPr>
          <p:spPr bwMode="auto">
            <a:xfrm>
              <a:off x="4702" y="2885"/>
              <a:ext cx="120" cy="4"/>
            </a:xfrm>
            <a:prstGeom prst="rect">
              <a:avLst/>
            </a:prstGeom>
            <a:solidFill>
              <a:srgbClr val="FFFF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684" name="Rectangle 298"/>
            <p:cNvSpPr>
              <a:spLocks noChangeArrowheads="1"/>
            </p:cNvSpPr>
            <p:nvPr/>
          </p:nvSpPr>
          <p:spPr bwMode="auto">
            <a:xfrm>
              <a:off x="4702" y="2889"/>
              <a:ext cx="120" cy="4"/>
            </a:xfrm>
            <a:prstGeom prst="rect">
              <a:avLst/>
            </a:prstGeom>
            <a:solidFill>
              <a:srgbClr val="FFFF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685" name="Rectangle 299"/>
            <p:cNvSpPr>
              <a:spLocks noChangeArrowheads="1"/>
            </p:cNvSpPr>
            <p:nvPr/>
          </p:nvSpPr>
          <p:spPr bwMode="auto">
            <a:xfrm>
              <a:off x="4702" y="2893"/>
              <a:ext cx="120" cy="5"/>
            </a:xfrm>
            <a:prstGeom prst="rect">
              <a:avLst/>
            </a:prstGeom>
            <a:solidFill>
              <a:srgbClr val="FFFF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686" name="Rectangle 300"/>
            <p:cNvSpPr>
              <a:spLocks noChangeArrowheads="1"/>
            </p:cNvSpPr>
            <p:nvPr/>
          </p:nvSpPr>
          <p:spPr bwMode="auto">
            <a:xfrm>
              <a:off x="4702" y="2898"/>
              <a:ext cx="120" cy="4"/>
            </a:xfrm>
            <a:prstGeom prst="rect">
              <a:avLst/>
            </a:prstGeom>
            <a:solidFill>
              <a:srgbClr val="FFFF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687" name="Rectangle 301"/>
            <p:cNvSpPr>
              <a:spLocks noChangeArrowheads="1"/>
            </p:cNvSpPr>
            <p:nvPr/>
          </p:nvSpPr>
          <p:spPr bwMode="auto">
            <a:xfrm>
              <a:off x="4702" y="2902"/>
              <a:ext cx="120" cy="4"/>
            </a:xfrm>
            <a:prstGeom prst="rect">
              <a:avLst/>
            </a:prstGeom>
            <a:solidFill>
              <a:srgbClr val="FFFF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688" name="Rectangle 302"/>
            <p:cNvSpPr>
              <a:spLocks noChangeArrowheads="1"/>
            </p:cNvSpPr>
            <p:nvPr/>
          </p:nvSpPr>
          <p:spPr bwMode="auto">
            <a:xfrm>
              <a:off x="4702" y="2906"/>
              <a:ext cx="120" cy="4"/>
            </a:xfrm>
            <a:prstGeom prst="rect">
              <a:avLst/>
            </a:prstGeom>
            <a:solidFill>
              <a:srgbClr val="FFFF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689" name="Rectangle 303"/>
            <p:cNvSpPr>
              <a:spLocks noChangeArrowheads="1"/>
            </p:cNvSpPr>
            <p:nvPr/>
          </p:nvSpPr>
          <p:spPr bwMode="auto">
            <a:xfrm>
              <a:off x="4702" y="2910"/>
              <a:ext cx="120" cy="4"/>
            </a:xfrm>
            <a:prstGeom prst="rect">
              <a:avLst/>
            </a:prstGeom>
            <a:solidFill>
              <a:srgbClr val="FFFF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690" name="Rectangle 304"/>
            <p:cNvSpPr>
              <a:spLocks noChangeArrowheads="1"/>
            </p:cNvSpPr>
            <p:nvPr/>
          </p:nvSpPr>
          <p:spPr bwMode="auto">
            <a:xfrm>
              <a:off x="4702" y="2914"/>
              <a:ext cx="120" cy="5"/>
            </a:xfrm>
            <a:prstGeom prst="rect">
              <a:avLst/>
            </a:prstGeom>
            <a:solidFill>
              <a:srgbClr val="FFFF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691" name="Rectangle 305"/>
            <p:cNvSpPr>
              <a:spLocks noChangeArrowheads="1"/>
            </p:cNvSpPr>
            <p:nvPr/>
          </p:nvSpPr>
          <p:spPr bwMode="auto">
            <a:xfrm>
              <a:off x="4702" y="2919"/>
              <a:ext cx="120" cy="4"/>
            </a:xfrm>
            <a:prstGeom prst="rect">
              <a:avLst/>
            </a:prstGeom>
            <a:solidFill>
              <a:srgbClr val="FFFF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692" name="Rectangle 306"/>
            <p:cNvSpPr>
              <a:spLocks noChangeArrowheads="1"/>
            </p:cNvSpPr>
            <p:nvPr/>
          </p:nvSpPr>
          <p:spPr bwMode="auto">
            <a:xfrm>
              <a:off x="4702" y="2923"/>
              <a:ext cx="120" cy="4"/>
            </a:xfrm>
            <a:prstGeom prst="rect">
              <a:avLst/>
            </a:prstGeom>
            <a:solidFill>
              <a:srgbClr val="FFFF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693" name="Rectangle 307"/>
            <p:cNvSpPr>
              <a:spLocks noChangeArrowheads="1"/>
            </p:cNvSpPr>
            <p:nvPr/>
          </p:nvSpPr>
          <p:spPr bwMode="auto">
            <a:xfrm>
              <a:off x="4702" y="2927"/>
              <a:ext cx="120" cy="4"/>
            </a:xfrm>
            <a:prstGeom prst="rect">
              <a:avLst/>
            </a:prstGeom>
            <a:solidFill>
              <a:srgbClr val="FFFF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694" name="Rectangle 308"/>
            <p:cNvSpPr>
              <a:spLocks noChangeArrowheads="1"/>
            </p:cNvSpPr>
            <p:nvPr/>
          </p:nvSpPr>
          <p:spPr bwMode="auto">
            <a:xfrm>
              <a:off x="4702" y="2931"/>
              <a:ext cx="120" cy="4"/>
            </a:xfrm>
            <a:prstGeom prst="rect">
              <a:avLst/>
            </a:prstGeom>
            <a:solidFill>
              <a:srgbClr val="FFFF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695" name="Rectangle 309"/>
            <p:cNvSpPr>
              <a:spLocks noChangeArrowheads="1"/>
            </p:cNvSpPr>
            <p:nvPr/>
          </p:nvSpPr>
          <p:spPr bwMode="auto">
            <a:xfrm>
              <a:off x="4702" y="2935"/>
              <a:ext cx="120" cy="5"/>
            </a:xfrm>
            <a:prstGeom prst="rect">
              <a:avLst/>
            </a:prstGeom>
            <a:solidFill>
              <a:srgbClr val="FFFF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696" name="Rectangle 310"/>
            <p:cNvSpPr>
              <a:spLocks noChangeArrowheads="1"/>
            </p:cNvSpPr>
            <p:nvPr/>
          </p:nvSpPr>
          <p:spPr bwMode="auto">
            <a:xfrm>
              <a:off x="4702" y="2940"/>
              <a:ext cx="120" cy="4"/>
            </a:xfrm>
            <a:prstGeom prst="rect">
              <a:avLst/>
            </a:prstGeom>
            <a:solidFill>
              <a:srgbClr val="FFFF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697" name="Rectangle 311"/>
            <p:cNvSpPr>
              <a:spLocks noChangeArrowheads="1"/>
            </p:cNvSpPr>
            <p:nvPr/>
          </p:nvSpPr>
          <p:spPr bwMode="auto">
            <a:xfrm>
              <a:off x="4702" y="2944"/>
              <a:ext cx="120" cy="4"/>
            </a:xfrm>
            <a:prstGeom prst="rect">
              <a:avLst/>
            </a:prstGeom>
            <a:solidFill>
              <a:srgbClr val="FFFF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698" name="Rectangle 312"/>
            <p:cNvSpPr>
              <a:spLocks noChangeArrowheads="1"/>
            </p:cNvSpPr>
            <p:nvPr/>
          </p:nvSpPr>
          <p:spPr bwMode="auto">
            <a:xfrm>
              <a:off x="4702" y="2948"/>
              <a:ext cx="120" cy="4"/>
            </a:xfrm>
            <a:prstGeom prst="rect">
              <a:avLst/>
            </a:prstGeom>
            <a:solidFill>
              <a:srgbClr val="FFFF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699" name="Rectangle 313"/>
            <p:cNvSpPr>
              <a:spLocks noChangeArrowheads="1"/>
            </p:cNvSpPr>
            <p:nvPr/>
          </p:nvSpPr>
          <p:spPr bwMode="auto">
            <a:xfrm>
              <a:off x="4702" y="2952"/>
              <a:ext cx="120" cy="4"/>
            </a:xfrm>
            <a:prstGeom prst="rect">
              <a:avLst/>
            </a:prstGeom>
            <a:solidFill>
              <a:srgbClr val="FFFF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700" name="Rectangle 314"/>
            <p:cNvSpPr>
              <a:spLocks noChangeArrowheads="1"/>
            </p:cNvSpPr>
            <p:nvPr/>
          </p:nvSpPr>
          <p:spPr bwMode="auto">
            <a:xfrm>
              <a:off x="4702" y="2956"/>
              <a:ext cx="120" cy="5"/>
            </a:xfrm>
            <a:prstGeom prst="rect">
              <a:avLst/>
            </a:prstGeom>
            <a:solidFill>
              <a:srgbClr val="FFFF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701" name="Rectangle 315"/>
            <p:cNvSpPr>
              <a:spLocks noChangeArrowheads="1"/>
            </p:cNvSpPr>
            <p:nvPr/>
          </p:nvSpPr>
          <p:spPr bwMode="auto">
            <a:xfrm>
              <a:off x="4702" y="2961"/>
              <a:ext cx="120" cy="4"/>
            </a:xfrm>
            <a:prstGeom prst="rect">
              <a:avLst/>
            </a:prstGeom>
            <a:solidFill>
              <a:srgbClr val="FFFF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702" name="Rectangle 316"/>
            <p:cNvSpPr>
              <a:spLocks noChangeArrowheads="1"/>
            </p:cNvSpPr>
            <p:nvPr/>
          </p:nvSpPr>
          <p:spPr bwMode="auto">
            <a:xfrm>
              <a:off x="4702" y="2965"/>
              <a:ext cx="120" cy="4"/>
            </a:xfrm>
            <a:prstGeom prst="rect">
              <a:avLst/>
            </a:prstGeom>
            <a:solidFill>
              <a:srgbClr val="FFFF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703" name="Rectangle 317"/>
            <p:cNvSpPr>
              <a:spLocks noChangeArrowheads="1"/>
            </p:cNvSpPr>
            <p:nvPr/>
          </p:nvSpPr>
          <p:spPr bwMode="auto">
            <a:xfrm>
              <a:off x="4702" y="2969"/>
              <a:ext cx="120" cy="4"/>
            </a:xfrm>
            <a:prstGeom prst="rect">
              <a:avLst/>
            </a:prstGeom>
            <a:solidFill>
              <a:srgbClr val="FFFF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704" name="Rectangle 318"/>
            <p:cNvSpPr>
              <a:spLocks noChangeArrowheads="1"/>
            </p:cNvSpPr>
            <p:nvPr/>
          </p:nvSpPr>
          <p:spPr bwMode="auto">
            <a:xfrm>
              <a:off x="4702" y="2973"/>
              <a:ext cx="120" cy="4"/>
            </a:xfrm>
            <a:prstGeom prst="rect">
              <a:avLst/>
            </a:prstGeom>
            <a:solidFill>
              <a:srgbClr val="FFFF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1" name="Group 319"/>
          <p:cNvGrpSpPr>
            <a:grpSpLocks/>
          </p:cNvGrpSpPr>
          <p:nvPr/>
        </p:nvGrpSpPr>
        <p:grpSpPr bwMode="auto">
          <a:xfrm>
            <a:off x="2608263" y="4346575"/>
            <a:ext cx="1905000" cy="187325"/>
            <a:chOff x="3198" y="2810"/>
            <a:chExt cx="1554" cy="134"/>
          </a:xfrm>
        </p:grpSpPr>
        <p:sp>
          <p:nvSpPr>
            <p:cNvPr id="6647" name="Rectangle 320"/>
            <p:cNvSpPr>
              <a:spLocks noChangeArrowheads="1"/>
            </p:cNvSpPr>
            <p:nvPr/>
          </p:nvSpPr>
          <p:spPr bwMode="auto">
            <a:xfrm>
              <a:off x="3198" y="2810"/>
              <a:ext cx="1554" cy="4"/>
            </a:xfrm>
            <a:prstGeom prst="rect">
              <a:avLst/>
            </a:prstGeom>
            <a:solidFill>
              <a:srgbClr val="FF99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648" name="Rectangle 321"/>
            <p:cNvSpPr>
              <a:spLocks noChangeArrowheads="1"/>
            </p:cNvSpPr>
            <p:nvPr/>
          </p:nvSpPr>
          <p:spPr bwMode="auto">
            <a:xfrm>
              <a:off x="3198" y="2814"/>
              <a:ext cx="1554" cy="4"/>
            </a:xfrm>
            <a:prstGeom prst="rect">
              <a:avLst/>
            </a:prstGeom>
            <a:solidFill>
              <a:srgbClr val="FF99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649" name="Rectangle 322"/>
            <p:cNvSpPr>
              <a:spLocks noChangeArrowheads="1"/>
            </p:cNvSpPr>
            <p:nvPr/>
          </p:nvSpPr>
          <p:spPr bwMode="auto">
            <a:xfrm>
              <a:off x="3198" y="2818"/>
              <a:ext cx="1554" cy="4"/>
            </a:xfrm>
            <a:prstGeom prst="rect">
              <a:avLst/>
            </a:prstGeom>
            <a:solidFill>
              <a:srgbClr val="FF99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650" name="Rectangle 323"/>
            <p:cNvSpPr>
              <a:spLocks noChangeArrowheads="1"/>
            </p:cNvSpPr>
            <p:nvPr/>
          </p:nvSpPr>
          <p:spPr bwMode="auto">
            <a:xfrm>
              <a:off x="3198" y="2822"/>
              <a:ext cx="1554" cy="4"/>
            </a:xfrm>
            <a:prstGeom prst="rect">
              <a:avLst/>
            </a:prstGeom>
            <a:solidFill>
              <a:srgbClr val="FF99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651" name="Rectangle 324"/>
            <p:cNvSpPr>
              <a:spLocks noChangeArrowheads="1"/>
            </p:cNvSpPr>
            <p:nvPr/>
          </p:nvSpPr>
          <p:spPr bwMode="auto">
            <a:xfrm>
              <a:off x="3198" y="2826"/>
              <a:ext cx="1554" cy="5"/>
            </a:xfrm>
            <a:prstGeom prst="rect">
              <a:avLst/>
            </a:prstGeom>
            <a:solidFill>
              <a:srgbClr val="FF99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652" name="Rectangle 325"/>
            <p:cNvSpPr>
              <a:spLocks noChangeArrowheads="1"/>
            </p:cNvSpPr>
            <p:nvPr/>
          </p:nvSpPr>
          <p:spPr bwMode="auto">
            <a:xfrm>
              <a:off x="3198" y="2831"/>
              <a:ext cx="1554" cy="4"/>
            </a:xfrm>
            <a:prstGeom prst="rect">
              <a:avLst/>
            </a:prstGeom>
            <a:solidFill>
              <a:srgbClr val="FF99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653" name="Rectangle 326"/>
            <p:cNvSpPr>
              <a:spLocks noChangeArrowheads="1"/>
            </p:cNvSpPr>
            <p:nvPr/>
          </p:nvSpPr>
          <p:spPr bwMode="auto">
            <a:xfrm>
              <a:off x="3198" y="2835"/>
              <a:ext cx="1554" cy="4"/>
            </a:xfrm>
            <a:prstGeom prst="rect">
              <a:avLst/>
            </a:prstGeom>
            <a:solidFill>
              <a:srgbClr val="FF99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654" name="Rectangle 327"/>
            <p:cNvSpPr>
              <a:spLocks noChangeArrowheads="1"/>
            </p:cNvSpPr>
            <p:nvPr/>
          </p:nvSpPr>
          <p:spPr bwMode="auto">
            <a:xfrm>
              <a:off x="3198" y="2839"/>
              <a:ext cx="1554" cy="4"/>
            </a:xfrm>
            <a:prstGeom prst="rect">
              <a:avLst/>
            </a:prstGeom>
            <a:solidFill>
              <a:srgbClr val="FF99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655" name="Rectangle 328"/>
            <p:cNvSpPr>
              <a:spLocks noChangeArrowheads="1"/>
            </p:cNvSpPr>
            <p:nvPr/>
          </p:nvSpPr>
          <p:spPr bwMode="auto">
            <a:xfrm>
              <a:off x="3198" y="2843"/>
              <a:ext cx="1554" cy="4"/>
            </a:xfrm>
            <a:prstGeom prst="rect">
              <a:avLst/>
            </a:prstGeom>
            <a:solidFill>
              <a:srgbClr val="FF99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656" name="Rectangle 329"/>
            <p:cNvSpPr>
              <a:spLocks noChangeArrowheads="1"/>
            </p:cNvSpPr>
            <p:nvPr/>
          </p:nvSpPr>
          <p:spPr bwMode="auto">
            <a:xfrm>
              <a:off x="3198" y="2847"/>
              <a:ext cx="1554" cy="4"/>
            </a:xfrm>
            <a:prstGeom prst="rect">
              <a:avLst/>
            </a:prstGeom>
            <a:solidFill>
              <a:srgbClr val="FF99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657" name="Rectangle 330"/>
            <p:cNvSpPr>
              <a:spLocks noChangeArrowheads="1"/>
            </p:cNvSpPr>
            <p:nvPr/>
          </p:nvSpPr>
          <p:spPr bwMode="auto">
            <a:xfrm>
              <a:off x="3198" y="2851"/>
              <a:ext cx="1554" cy="5"/>
            </a:xfrm>
            <a:prstGeom prst="rect">
              <a:avLst/>
            </a:prstGeom>
            <a:solidFill>
              <a:srgbClr val="FF99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658" name="Rectangle 331"/>
            <p:cNvSpPr>
              <a:spLocks noChangeArrowheads="1"/>
            </p:cNvSpPr>
            <p:nvPr/>
          </p:nvSpPr>
          <p:spPr bwMode="auto">
            <a:xfrm>
              <a:off x="3198" y="2856"/>
              <a:ext cx="1554" cy="4"/>
            </a:xfrm>
            <a:prstGeom prst="rect">
              <a:avLst/>
            </a:prstGeom>
            <a:solidFill>
              <a:srgbClr val="FF99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659" name="Rectangle 332"/>
            <p:cNvSpPr>
              <a:spLocks noChangeArrowheads="1"/>
            </p:cNvSpPr>
            <p:nvPr/>
          </p:nvSpPr>
          <p:spPr bwMode="auto">
            <a:xfrm>
              <a:off x="3198" y="2860"/>
              <a:ext cx="1554" cy="4"/>
            </a:xfrm>
            <a:prstGeom prst="rect">
              <a:avLst/>
            </a:prstGeom>
            <a:solidFill>
              <a:srgbClr val="FF99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660" name="Rectangle 333"/>
            <p:cNvSpPr>
              <a:spLocks noChangeArrowheads="1"/>
            </p:cNvSpPr>
            <p:nvPr/>
          </p:nvSpPr>
          <p:spPr bwMode="auto">
            <a:xfrm>
              <a:off x="3198" y="2864"/>
              <a:ext cx="1554" cy="4"/>
            </a:xfrm>
            <a:prstGeom prst="rect">
              <a:avLst/>
            </a:prstGeom>
            <a:solidFill>
              <a:srgbClr val="FF99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661" name="Rectangle 334"/>
            <p:cNvSpPr>
              <a:spLocks noChangeArrowheads="1"/>
            </p:cNvSpPr>
            <p:nvPr/>
          </p:nvSpPr>
          <p:spPr bwMode="auto">
            <a:xfrm>
              <a:off x="3198" y="2868"/>
              <a:ext cx="1554" cy="4"/>
            </a:xfrm>
            <a:prstGeom prst="rect">
              <a:avLst/>
            </a:prstGeom>
            <a:solidFill>
              <a:srgbClr val="FF99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662" name="Rectangle 335"/>
            <p:cNvSpPr>
              <a:spLocks noChangeArrowheads="1"/>
            </p:cNvSpPr>
            <p:nvPr/>
          </p:nvSpPr>
          <p:spPr bwMode="auto">
            <a:xfrm>
              <a:off x="3198" y="2872"/>
              <a:ext cx="1554" cy="5"/>
            </a:xfrm>
            <a:prstGeom prst="rect">
              <a:avLst/>
            </a:prstGeom>
            <a:solidFill>
              <a:srgbClr val="FF99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663" name="Rectangle 336"/>
            <p:cNvSpPr>
              <a:spLocks noChangeArrowheads="1"/>
            </p:cNvSpPr>
            <p:nvPr/>
          </p:nvSpPr>
          <p:spPr bwMode="auto">
            <a:xfrm>
              <a:off x="3198" y="2877"/>
              <a:ext cx="1554" cy="4"/>
            </a:xfrm>
            <a:prstGeom prst="rect">
              <a:avLst/>
            </a:prstGeom>
            <a:solidFill>
              <a:srgbClr val="FF99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664" name="Rectangle 337"/>
            <p:cNvSpPr>
              <a:spLocks noChangeArrowheads="1"/>
            </p:cNvSpPr>
            <p:nvPr/>
          </p:nvSpPr>
          <p:spPr bwMode="auto">
            <a:xfrm>
              <a:off x="3198" y="2881"/>
              <a:ext cx="1554" cy="4"/>
            </a:xfrm>
            <a:prstGeom prst="rect">
              <a:avLst/>
            </a:prstGeom>
            <a:solidFill>
              <a:srgbClr val="FF99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665" name="Rectangle 338"/>
            <p:cNvSpPr>
              <a:spLocks noChangeArrowheads="1"/>
            </p:cNvSpPr>
            <p:nvPr/>
          </p:nvSpPr>
          <p:spPr bwMode="auto">
            <a:xfrm>
              <a:off x="3198" y="2885"/>
              <a:ext cx="1554" cy="4"/>
            </a:xfrm>
            <a:prstGeom prst="rect">
              <a:avLst/>
            </a:prstGeom>
            <a:solidFill>
              <a:srgbClr val="FF99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666" name="Rectangle 339"/>
            <p:cNvSpPr>
              <a:spLocks noChangeArrowheads="1"/>
            </p:cNvSpPr>
            <p:nvPr/>
          </p:nvSpPr>
          <p:spPr bwMode="auto">
            <a:xfrm>
              <a:off x="3198" y="2889"/>
              <a:ext cx="1554" cy="4"/>
            </a:xfrm>
            <a:prstGeom prst="rect">
              <a:avLst/>
            </a:prstGeom>
            <a:solidFill>
              <a:srgbClr val="FF99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667" name="Rectangle 340"/>
            <p:cNvSpPr>
              <a:spLocks noChangeArrowheads="1"/>
            </p:cNvSpPr>
            <p:nvPr/>
          </p:nvSpPr>
          <p:spPr bwMode="auto">
            <a:xfrm>
              <a:off x="3198" y="2893"/>
              <a:ext cx="1554" cy="5"/>
            </a:xfrm>
            <a:prstGeom prst="rect">
              <a:avLst/>
            </a:prstGeom>
            <a:solidFill>
              <a:srgbClr val="FF99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668" name="Rectangle 341"/>
            <p:cNvSpPr>
              <a:spLocks noChangeArrowheads="1"/>
            </p:cNvSpPr>
            <p:nvPr/>
          </p:nvSpPr>
          <p:spPr bwMode="auto">
            <a:xfrm>
              <a:off x="3198" y="2898"/>
              <a:ext cx="1554" cy="4"/>
            </a:xfrm>
            <a:prstGeom prst="rect">
              <a:avLst/>
            </a:prstGeom>
            <a:solidFill>
              <a:srgbClr val="FF99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669" name="Rectangle 342"/>
            <p:cNvSpPr>
              <a:spLocks noChangeArrowheads="1"/>
            </p:cNvSpPr>
            <p:nvPr/>
          </p:nvSpPr>
          <p:spPr bwMode="auto">
            <a:xfrm>
              <a:off x="3198" y="2902"/>
              <a:ext cx="1554" cy="4"/>
            </a:xfrm>
            <a:prstGeom prst="rect">
              <a:avLst/>
            </a:prstGeom>
            <a:solidFill>
              <a:srgbClr val="FF99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670" name="Rectangle 343"/>
            <p:cNvSpPr>
              <a:spLocks noChangeArrowheads="1"/>
            </p:cNvSpPr>
            <p:nvPr/>
          </p:nvSpPr>
          <p:spPr bwMode="auto">
            <a:xfrm>
              <a:off x="3198" y="2906"/>
              <a:ext cx="1554" cy="4"/>
            </a:xfrm>
            <a:prstGeom prst="rect">
              <a:avLst/>
            </a:prstGeom>
            <a:solidFill>
              <a:srgbClr val="FF99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671" name="Rectangle 344"/>
            <p:cNvSpPr>
              <a:spLocks noChangeArrowheads="1"/>
            </p:cNvSpPr>
            <p:nvPr/>
          </p:nvSpPr>
          <p:spPr bwMode="auto">
            <a:xfrm>
              <a:off x="3198" y="2910"/>
              <a:ext cx="1554" cy="4"/>
            </a:xfrm>
            <a:prstGeom prst="rect">
              <a:avLst/>
            </a:prstGeom>
            <a:solidFill>
              <a:srgbClr val="FF99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672" name="Rectangle 345"/>
            <p:cNvSpPr>
              <a:spLocks noChangeArrowheads="1"/>
            </p:cNvSpPr>
            <p:nvPr/>
          </p:nvSpPr>
          <p:spPr bwMode="auto">
            <a:xfrm>
              <a:off x="3198" y="2914"/>
              <a:ext cx="1554" cy="5"/>
            </a:xfrm>
            <a:prstGeom prst="rect">
              <a:avLst/>
            </a:prstGeom>
            <a:solidFill>
              <a:srgbClr val="FF99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673" name="Rectangle 346"/>
            <p:cNvSpPr>
              <a:spLocks noChangeArrowheads="1"/>
            </p:cNvSpPr>
            <p:nvPr/>
          </p:nvSpPr>
          <p:spPr bwMode="auto">
            <a:xfrm>
              <a:off x="3198" y="2919"/>
              <a:ext cx="1554" cy="4"/>
            </a:xfrm>
            <a:prstGeom prst="rect">
              <a:avLst/>
            </a:prstGeom>
            <a:solidFill>
              <a:srgbClr val="FF99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674" name="Rectangle 347"/>
            <p:cNvSpPr>
              <a:spLocks noChangeArrowheads="1"/>
            </p:cNvSpPr>
            <p:nvPr/>
          </p:nvSpPr>
          <p:spPr bwMode="auto">
            <a:xfrm>
              <a:off x="3198" y="2923"/>
              <a:ext cx="1554" cy="4"/>
            </a:xfrm>
            <a:prstGeom prst="rect">
              <a:avLst/>
            </a:prstGeom>
            <a:solidFill>
              <a:srgbClr val="FF99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675" name="Rectangle 348"/>
            <p:cNvSpPr>
              <a:spLocks noChangeArrowheads="1"/>
            </p:cNvSpPr>
            <p:nvPr/>
          </p:nvSpPr>
          <p:spPr bwMode="auto">
            <a:xfrm>
              <a:off x="3198" y="2927"/>
              <a:ext cx="1554" cy="4"/>
            </a:xfrm>
            <a:prstGeom prst="rect">
              <a:avLst/>
            </a:prstGeom>
            <a:solidFill>
              <a:srgbClr val="FF99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676" name="Rectangle 349"/>
            <p:cNvSpPr>
              <a:spLocks noChangeArrowheads="1"/>
            </p:cNvSpPr>
            <p:nvPr/>
          </p:nvSpPr>
          <p:spPr bwMode="auto">
            <a:xfrm>
              <a:off x="3198" y="2931"/>
              <a:ext cx="1554" cy="4"/>
            </a:xfrm>
            <a:prstGeom prst="rect">
              <a:avLst/>
            </a:prstGeom>
            <a:solidFill>
              <a:srgbClr val="FF99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677" name="Rectangle 350"/>
            <p:cNvSpPr>
              <a:spLocks noChangeArrowheads="1"/>
            </p:cNvSpPr>
            <p:nvPr/>
          </p:nvSpPr>
          <p:spPr bwMode="auto">
            <a:xfrm>
              <a:off x="3198" y="2935"/>
              <a:ext cx="1554" cy="5"/>
            </a:xfrm>
            <a:prstGeom prst="rect">
              <a:avLst/>
            </a:prstGeom>
            <a:solidFill>
              <a:srgbClr val="FF99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678" name="Rectangle 351"/>
            <p:cNvSpPr>
              <a:spLocks noChangeArrowheads="1"/>
            </p:cNvSpPr>
            <p:nvPr/>
          </p:nvSpPr>
          <p:spPr bwMode="auto">
            <a:xfrm>
              <a:off x="3198" y="2940"/>
              <a:ext cx="1554" cy="4"/>
            </a:xfrm>
            <a:prstGeom prst="rect">
              <a:avLst/>
            </a:prstGeom>
            <a:solidFill>
              <a:srgbClr val="FF99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6159" name="Rectangle 352"/>
          <p:cNvSpPr>
            <a:spLocks noChangeArrowheads="1"/>
          </p:cNvSpPr>
          <p:nvPr/>
        </p:nvSpPr>
        <p:spPr bwMode="auto">
          <a:xfrm>
            <a:off x="2587625" y="4219575"/>
            <a:ext cx="2036763" cy="219075"/>
          </a:xfrm>
          <a:prstGeom prst="rect">
            <a:avLst/>
          </a:prstGeom>
          <a:solidFill>
            <a:srgbClr val="008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6160" name="Rectangle 353"/>
          <p:cNvSpPr>
            <a:spLocks noChangeArrowheads="1"/>
          </p:cNvSpPr>
          <p:nvPr/>
        </p:nvSpPr>
        <p:spPr bwMode="auto">
          <a:xfrm>
            <a:off x="1522413" y="4219575"/>
            <a:ext cx="714375" cy="219075"/>
          </a:xfrm>
          <a:prstGeom prst="rect">
            <a:avLst/>
          </a:prstGeom>
          <a:solidFill>
            <a:srgbClr val="008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grpSp>
        <p:nvGrpSpPr>
          <p:cNvPr id="12" name="Group 354"/>
          <p:cNvGrpSpPr>
            <a:grpSpLocks/>
          </p:cNvGrpSpPr>
          <p:nvPr/>
        </p:nvGrpSpPr>
        <p:grpSpPr bwMode="auto">
          <a:xfrm>
            <a:off x="4224338" y="2806700"/>
            <a:ext cx="400050" cy="179388"/>
            <a:chOff x="4570" y="1840"/>
            <a:chExt cx="252" cy="113"/>
          </a:xfrm>
        </p:grpSpPr>
        <p:sp>
          <p:nvSpPr>
            <p:cNvPr id="6620" name="Rectangle 355"/>
            <p:cNvSpPr>
              <a:spLocks noChangeArrowheads="1"/>
            </p:cNvSpPr>
            <p:nvPr/>
          </p:nvSpPr>
          <p:spPr bwMode="auto">
            <a:xfrm>
              <a:off x="4570" y="1840"/>
              <a:ext cx="252" cy="4"/>
            </a:xfrm>
            <a:prstGeom prst="rect">
              <a:avLst/>
            </a:prstGeom>
            <a:solidFill>
              <a:srgbClr val="7647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621" name="Rectangle 356"/>
            <p:cNvSpPr>
              <a:spLocks noChangeArrowheads="1"/>
            </p:cNvSpPr>
            <p:nvPr/>
          </p:nvSpPr>
          <p:spPr bwMode="auto">
            <a:xfrm>
              <a:off x="4570" y="1844"/>
              <a:ext cx="252" cy="4"/>
            </a:xfrm>
            <a:prstGeom prst="rect">
              <a:avLst/>
            </a:prstGeom>
            <a:solidFill>
              <a:srgbClr val="7948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622" name="Rectangle 357"/>
            <p:cNvSpPr>
              <a:spLocks noChangeArrowheads="1"/>
            </p:cNvSpPr>
            <p:nvPr/>
          </p:nvSpPr>
          <p:spPr bwMode="auto">
            <a:xfrm>
              <a:off x="4570" y="1848"/>
              <a:ext cx="252" cy="4"/>
            </a:xfrm>
            <a:prstGeom prst="rect">
              <a:avLst/>
            </a:prstGeom>
            <a:solidFill>
              <a:srgbClr val="7C4A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623" name="Rectangle 358"/>
            <p:cNvSpPr>
              <a:spLocks noChangeArrowheads="1"/>
            </p:cNvSpPr>
            <p:nvPr/>
          </p:nvSpPr>
          <p:spPr bwMode="auto">
            <a:xfrm>
              <a:off x="4570" y="1852"/>
              <a:ext cx="252" cy="4"/>
            </a:xfrm>
            <a:prstGeom prst="rect">
              <a:avLst/>
            </a:prstGeom>
            <a:solidFill>
              <a:srgbClr val="804D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624" name="Rectangle 359"/>
            <p:cNvSpPr>
              <a:spLocks noChangeArrowheads="1"/>
            </p:cNvSpPr>
            <p:nvPr/>
          </p:nvSpPr>
          <p:spPr bwMode="auto">
            <a:xfrm>
              <a:off x="4570" y="1856"/>
              <a:ext cx="252" cy="5"/>
            </a:xfrm>
            <a:prstGeom prst="rect">
              <a:avLst/>
            </a:prstGeom>
            <a:solidFill>
              <a:srgbClr val="844F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625" name="Rectangle 360"/>
            <p:cNvSpPr>
              <a:spLocks noChangeArrowheads="1"/>
            </p:cNvSpPr>
            <p:nvPr/>
          </p:nvSpPr>
          <p:spPr bwMode="auto">
            <a:xfrm>
              <a:off x="4570" y="1861"/>
              <a:ext cx="252" cy="4"/>
            </a:xfrm>
            <a:prstGeom prst="rect">
              <a:avLst/>
            </a:prstGeom>
            <a:solidFill>
              <a:srgbClr val="8952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626" name="Rectangle 361"/>
            <p:cNvSpPr>
              <a:spLocks noChangeArrowheads="1"/>
            </p:cNvSpPr>
            <p:nvPr/>
          </p:nvSpPr>
          <p:spPr bwMode="auto">
            <a:xfrm>
              <a:off x="4570" y="1865"/>
              <a:ext cx="252" cy="4"/>
            </a:xfrm>
            <a:prstGeom prst="rect">
              <a:avLst/>
            </a:prstGeom>
            <a:solidFill>
              <a:srgbClr val="8F56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627" name="Rectangle 362"/>
            <p:cNvSpPr>
              <a:spLocks noChangeArrowheads="1"/>
            </p:cNvSpPr>
            <p:nvPr/>
          </p:nvSpPr>
          <p:spPr bwMode="auto">
            <a:xfrm>
              <a:off x="4570" y="1869"/>
              <a:ext cx="252" cy="4"/>
            </a:xfrm>
            <a:prstGeom prst="rect">
              <a:avLst/>
            </a:prstGeom>
            <a:solidFill>
              <a:srgbClr val="965A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628" name="Rectangle 363"/>
            <p:cNvSpPr>
              <a:spLocks noChangeArrowheads="1"/>
            </p:cNvSpPr>
            <p:nvPr/>
          </p:nvSpPr>
          <p:spPr bwMode="auto">
            <a:xfrm>
              <a:off x="4570" y="1873"/>
              <a:ext cx="252" cy="4"/>
            </a:xfrm>
            <a:prstGeom prst="rect">
              <a:avLst/>
            </a:prstGeom>
            <a:solidFill>
              <a:srgbClr val="9D5E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629" name="Rectangle 364"/>
            <p:cNvSpPr>
              <a:spLocks noChangeArrowheads="1"/>
            </p:cNvSpPr>
            <p:nvPr/>
          </p:nvSpPr>
          <p:spPr bwMode="auto">
            <a:xfrm>
              <a:off x="4570" y="1877"/>
              <a:ext cx="252" cy="5"/>
            </a:xfrm>
            <a:prstGeom prst="rect">
              <a:avLst/>
            </a:prstGeom>
            <a:solidFill>
              <a:srgbClr val="A663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630" name="Rectangle 365"/>
            <p:cNvSpPr>
              <a:spLocks noChangeArrowheads="1"/>
            </p:cNvSpPr>
            <p:nvPr/>
          </p:nvSpPr>
          <p:spPr bwMode="auto">
            <a:xfrm>
              <a:off x="4570" y="1882"/>
              <a:ext cx="252" cy="4"/>
            </a:xfrm>
            <a:prstGeom prst="rect">
              <a:avLst/>
            </a:prstGeom>
            <a:solidFill>
              <a:srgbClr val="AD68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631" name="Rectangle 366"/>
            <p:cNvSpPr>
              <a:spLocks noChangeArrowheads="1"/>
            </p:cNvSpPr>
            <p:nvPr/>
          </p:nvSpPr>
          <p:spPr bwMode="auto">
            <a:xfrm>
              <a:off x="4570" y="1886"/>
              <a:ext cx="252" cy="4"/>
            </a:xfrm>
            <a:prstGeom prst="rect">
              <a:avLst/>
            </a:prstGeom>
            <a:solidFill>
              <a:srgbClr val="B66D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632" name="Rectangle 367"/>
            <p:cNvSpPr>
              <a:spLocks noChangeArrowheads="1"/>
            </p:cNvSpPr>
            <p:nvPr/>
          </p:nvSpPr>
          <p:spPr bwMode="auto">
            <a:xfrm>
              <a:off x="4570" y="1890"/>
              <a:ext cx="252" cy="4"/>
            </a:xfrm>
            <a:prstGeom prst="rect">
              <a:avLst/>
            </a:prstGeom>
            <a:solidFill>
              <a:srgbClr val="BE72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633" name="Rectangle 368"/>
            <p:cNvSpPr>
              <a:spLocks noChangeArrowheads="1"/>
            </p:cNvSpPr>
            <p:nvPr/>
          </p:nvSpPr>
          <p:spPr bwMode="auto">
            <a:xfrm>
              <a:off x="4570" y="1894"/>
              <a:ext cx="252" cy="4"/>
            </a:xfrm>
            <a:prstGeom prst="rect">
              <a:avLst/>
            </a:prstGeom>
            <a:solidFill>
              <a:srgbClr val="C777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634" name="Rectangle 369"/>
            <p:cNvSpPr>
              <a:spLocks noChangeArrowheads="1"/>
            </p:cNvSpPr>
            <p:nvPr/>
          </p:nvSpPr>
          <p:spPr bwMode="auto">
            <a:xfrm>
              <a:off x="4570" y="1898"/>
              <a:ext cx="252" cy="5"/>
            </a:xfrm>
            <a:prstGeom prst="rect">
              <a:avLst/>
            </a:prstGeom>
            <a:solidFill>
              <a:srgbClr val="CE7B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635" name="Rectangle 370"/>
            <p:cNvSpPr>
              <a:spLocks noChangeArrowheads="1"/>
            </p:cNvSpPr>
            <p:nvPr/>
          </p:nvSpPr>
          <p:spPr bwMode="auto">
            <a:xfrm>
              <a:off x="4570" y="1903"/>
              <a:ext cx="252" cy="4"/>
            </a:xfrm>
            <a:prstGeom prst="rect">
              <a:avLst/>
            </a:prstGeom>
            <a:solidFill>
              <a:srgbClr val="D58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636" name="Rectangle 371"/>
            <p:cNvSpPr>
              <a:spLocks noChangeArrowheads="1"/>
            </p:cNvSpPr>
            <p:nvPr/>
          </p:nvSpPr>
          <p:spPr bwMode="auto">
            <a:xfrm>
              <a:off x="4570" y="1907"/>
              <a:ext cx="252" cy="4"/>
            </a:xfrm>
            <a:prstGeom prst="rect">
              <a:avLst/>
            </a:prstGeom>
            <a:solidFill>
              <a:srgbClr val="DC84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637" name="Rectangle 372"/>
            <p:cNvSpPr>
              <a:spLocks noChangeArrowheads="1"/>
            </p:cNvSpPr>
            <p:nvPr/>
          </p:nvSpPr>
          <p:spPr bwMode="auto">
            <a:xfrm>
              <a:off x="4570" y="1911"/>
              <a:ext cx="252" cy="4"/>
            </a:xfrm>
            <a:prstGeom prst="rect">
              <a:avLst/>
            </a:prstGeom>
            <a:solidFill>
              <a:srgbClr val="E287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638" name="Rectangle 373"/>
            <p:cNvSpPr>
              <a:spLocks noChangeArrowheads="1"/>
            </p:cNvSpPr>
            <p:nvPr/>
          </p:nvSpPr>
          <p:spPr bwMode="auto">
            <a:xfrm>
              <a:off x="4570" y="1915"/>
              <a:ext cx="252" cy="4"/>
            </a:xfrm>
            <a:prstGeom prst="rect">
              <a:avLst/>
            </a:prstGeom>
            <a:solidFill>
              <a:srgbClr val="E88B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639" name="Rectangle 374"/>
            <p:cNvSpPr>
              <a:spLocks noChangeArrowheads="1"/>
            </p:cNvSpPr>
            <p:nvPr/>
          </p:nvSpPr>
          <p:spPr bwMode="auto">
            <a:xfrm>
              <a:off x="4570" y="1919"/>
              <a:ext cx="252" cy="5"/>
            </a:xfrm>
            <a:prstGeom prst="rect">
              <a:avLst/>
            </a:prstGeom>
            <a:solidFill>
              <a:srgbClr val="ED8E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640" name="Rectangle 375"/>
            <p:cNvSpPr>
              <a:spLocks noChangeArrowheads="1"/>
            </p:cNvSpPr>
            <p:nvPr/>
          </p:nvSpPr>
          <p:spPr bwMode="auto">
            <a:xfrm>
              <a:off x="4570" y="1924"/>
              <a:ext cx="252" cy="4"/>
            </a:xfrm>
            <a:prstGeom prst="rect">
              <a:avLst/>
            </a:prstGeom>
            <a:solidFill>
              <a:srgbClr val="F19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641" name="Rectangle 376"/>
            <p:cNvSpPr>
              <a:spLocks noChangeArrowheads="1"/>
            </p:cNvSpPr>
            <p:nvPr/>
          </p:nvSpPr>
          <p:spPr bwMode="auto">
            <a:xfrm>
              <a:off x="4570" y="1928"/>
              <a:ext cx="252" cy="4"/>
            </a:xfrm>
            <a:prstGeom prst="rect">
              <a:avLst/>
            </a:prstGeom>
            <a:solidFill>
              <a:srgbClr val="F492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642" name="Rectangle 377"/>
            <p:cNvSpPr>
              <a:spLocks noChangeArrowheads="1"/>
            </p:cNvSpPr>
            <p:nvPr/>
          </p:nvSpPr>
          <p:spPr bwMode="auto">
            <a:xfrm>
              <a:off x="4570" y="1932"/>
              <a:ext cx="252" cy="4"/>
            </a:xfrm>
            <a:prstGeom prst="rect">
              <a:avLst/>
            </a:prstGeom>
            <a:solidFill>
              <a:srgbClr val="F794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643" name="Rectangle 378"/>
            <p:cNvSpPr>
              <a:spLocks noChangeArrowheads="1"/>
            </p:cNvSpPr>
            <p:nvPr/>
          </p:nvSpPr>
          <p:spPr bwMode="auto">
            <a:xfrm>
              <a:off x="4570" y="1936"/>
              <a:ext cx="252" cy="4"/>
            </a:xfrm>
            <a:prstGeom prst="rect">
              <a:avLst/>
            </a:prstGeom>
            <a:solidFill>
              <a:srgbClr val="FA96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644" name="Rectangle 379"/>
            <p:cNvSpPr>
              <a:spLocks noChangeArrowheads="1"/>
            </p:cNvSpPr>
            <p:nvPr/>
          </p:nvSpPr>
          <p:spPr bwMode="auto">
            <a:xfrm>
              <a:off x="4570" y="1940"/>
              <a:ext cx="252" cy="5"/>
            </a:xfrm>
            <a:prstGeom prst="rect">
              <a:avLst/>
            </a:prstGeom>
            <a:solidFill>
              <a:srgbClr val="FC97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645" name="Rectangle 380"/>
            <p:cNvSpPr>
              <a:spLocks noChangeArrowheads="1"/>
            </p:cNvSpPr>
            <p:nvPr/>
          </p:nvSpPr>
          <p:spPr bwMode="auto">
            <a:xfrm>
              <a:off x="4570" y="1945"/>
              <a:ext cx="252" cy="4"/>
            </a:xfrm>
            <a:prstGeom prst="rect">
              <a:avLst/>
            </a:prstGeom>
            <a:solidFill>
              <a:srgbClr val="FD98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646" name="Rectangle 381"/>
            <p:cNvSpPr>
              <a:spLocks noChangeArrowheads="1"/>
            </p:cNvSpPr>
            <p:nvPr/>
          </p:nvSpPr>
          <p:spPr bwMode="auto">
            <a:xfrm>
              <a:off x="4570" y="1949"/>
              <a:ext cx="252" cy="4"/>
            </a:xfrm>
            <a:prstGeom prst="rect">
              <a:avLst/>
            </a:prstGeom>
            <a:solidFill>
              <a:srgbClr val="FF99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3" name="Group 382"/>
          <p:cNvGrpSpPr>
            <a:grpSpLocks/>
          </p:cNvGrpSpPr>
          <p:nvPr/>
        </p:nvGrpSpPr>
        <p:grpSpPr bwMode="auto">
          <a:xfrm>
            <a:off x="2913063" y="2806700"/>
            <a:ext cx="800100" cy="152400"/>
            <a:chOff x="3744" y="1840"/>
            <a:chExt cx="504" cy="96"/>
          </a:xfrm>
        </p:grpSpPr>
        <p:sp>
          <p:nvSpPr>
            <p:cNvPr id="6597" name="Rectangle 383"/>
            <p:cNvSpPr>
              <a:spLocks noChangeArrowheads="1"/>
            </p:cNvSpPr>
            <p:nvPr/>
          </p:nvSpPr>
          <p:spPr bwMode="auto">
            <a:xfrm>
              <a:off x="3744" y="1840"/>
              <a:ext cx="504" cy="4"/>
            </a:xfrm>
            <a:prstGeom prst="rect">
              <a:avLst/>
            </a:prstGeom>
            <a:solidFill>
              <a:srgbClr val="7747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598" name="Rectangle 384"/>
            <p:cNvSpPr>
              <a:spLocks noChangeArrowheads="1"/>
            </p:cNvSpPr>
            <p:nvPr/>
          </p:nvSpPr>
          <p:spPr bwMode="auto">
            <a:xfrm>
              <a:off x="3744" y="1844"/>
              <a:ext cx="504" cy="4"/>
            </a:xfrm>
            <a:prstGeom prst="rect">
              <a:avLst/>
            </a:prstGeom>
            <a:solidFill>
              <a:srgbClr val="7949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599" name="Rectangle 385"/>
            <p:cNvSpPr>
              <a:spLocks noChangeArrowheads="1"/>
            </p:cNvSpPr>
            <p:nvPr/>
          </p:nvSpPr>
          <p:spPr bwMode="auto">
            <a:xfrm>
              <a:off x="3744" y="1848"/>
              <a:ext cx="504" cy="4"/>
            </a:xfrm>
            <a:prstGeom prst="rect">
              <a:avLst/>
            </a:prstGeom>
            <a:solidFill>
              <a:srgbClr val="7D4B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600" name="Rectangle 386"/>
            <p:cNvSpPr>
              <a:spLocks noChangeArrowheads="1"/>
            </p:cNvSpPr>
            <p:nvPr/>
          </p:nvSpPr>
          <p:spPr bwMode="auto">
            <a:xfrm>
              <a:off x="3744" y="1852"/>
              <a:ext cx="504" cy="4"/>
            </a:xfrm>
            <a:prstGeom prst="rect">
              <a:avLst/>
            </a:prstGeom>
            <a:solidFill>
              <a:srgbClr val="824E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601" name="Rectangle 387"/>
            <p:cNvSpPr>
              <a:spLocks noChangeArrowheads="1"/>
            </p:cNvSpPr>
            <p:nvPr/>
          </p:nvSpPr>
          <p:spPr bwMode="auto">
            <a:xfrm>
              <a:off x="3744" y="1856"/>
              <a:ext cx="504" cy="5"/>
            </a:xfrm>
            <a:prstGeom prst="rect">
              <a:avLst/>
            </a:prstGeom>
            <a:solidFill>
              <a:srgbClr val="8852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602" name="Rectangle 388"/>
            <p:cNvSpPr>
              <a:spLocks noChangeArrowheads="1"/>
            </p:cNvSpPr>
            <p:nvPr/>
          </p:nvSpPr>
          <p:spPr bwMode="auto">
            <a:xfrm>
              <a:off x="3744" y="1861"/>
              <a:ext cx="504" cy="4"/>
            </a:xfrm>
            <a:prstGeom prst="rect">
              <a:avLst/>
            </a:prstGeom>
            <a:solidFill>
              <a:srgbClr val="8F56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603" name="Rectangle 389"/>
            <p:cNvSpPr>
              <a:spLocks noChangeArrowheads="1"/>
            </p:cNvSpPr>
            <p:nvPr/>
          </p:nvSpPr>
          <p:spPr bwMode="auto">
            <a:xfrm>
              <a:off x="3744" y="1865"/>
              <a:ext cx="504" cy="4"/>
            </a:xfrm>
            <a:prstGeom prst="rect">
              <a:avLst/>
            </a:prstGeom>
            <a:solidFill>
              <a:srgbClr val="975B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604" name="Rectangle 390"/>
            <p:cNvSpPr>
              <a:spLocks noChangeArrowheads="1"/>
            </p:cNvSpPr>
            <p:nvPr/>
          </p:nvSpPr>
          <p:spPr bwMode="auto">
            <a:xfrm>
              <a:off x="3744" y="1869"/>
              <a:ext cx="504" cy="4"/>
            </a:xfrm>
            <a:prstGeom prst="rect">
              <a:avLst/>
            </a:prstGeom>
            <a:solidFill>
              <a:srgbClr val="A06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605" name="Rectangle 391"/>
            <p:cNvSpPr>
              <a:spLocks noChangeArrowheads="1"/>
            </p:cNvSpPr>
            <p:nvPr/>
          </p:nvSpPr>
          <p:spPr bwMode="auto">
            <a:xfrm>
              <a:off x="3744" y="1873"/>
              <a:ext cx="504" cy="4"/>
            </a:xfrm>
            <a:prstGeom prst="rect">
              <a:avLst/>
            </a:prstGeom>
            <a:solidFill>
              <a:srgbClr val="A965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606" name="Rectangle 392"/>
            <p:cNvSpPr>
              <a:spLocks noChangeArrowheads="1"/>
            </p:cNvSpPr>
            <p:nvPr/>
          </p:nvSpPr>
          <p:spPr bwMode="auto">
            <a:xfrm>
              <a:off x="3744" y="1877"/>
              <a:ext cx="504" cy="5"/>
            </a:xfrm>
            <a:prstGeom prst="rect">
              <a:avLst/>
            </a:prstGeom>
            <a:solidFill>
              <a:srgbClr val="B36B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607" name="Rectangle 393"/>
            <p:cNvSpPr>
              <a:spLocks noChangeArrowheads="1"/>
            </p:cNvSpPr>
            <p:nvPr/>
          </p:nvSpPr>
          <p:spPr bwMode="auto">
            <a:xfrm>
              <a:off x="3744" y="1882"/>
              <a:ext cx="504" cy="4"/>
            </a:xfrm>
            <a:prstGeom prst="rect">
              <a:avLst/>
            </a:prstGeom>
            <a:solidFill>
              <a:srgbClr val="BC71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608" name="Rectangle 394"/>
            <p:cNvSpPr>
              <a:spLocks noChangeArrowheads="1"/>
            </p:cNvSpPr>
            <p:nvPr/>
          </p:nvSpPr>
          <p:spPr bwMode="auto">
            <a:xfrm>
              <a:off x="3744" y="1886"/>
              <a:ext cx="504" cy="4"/>
            </a:xfrm>
            <a:prstGeom prst="rect">
              <a:avLst/>
            </a:prstGeom>
            <a:solidFill>
              <a:srgbClr val="C777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609" name="Rectangle 395"/>
            <p:cNvSpPr>
              <a:spLocks noChangeArrowheads="1"/>
            </p:cNvSpPr>
            <p:nvPr/>
          </p:nvSpPr>
          <p:spPr bwMode="auto">
            <a:xfrm>
              <a:off x="3744" y="1890"/>
              <a:ext cx="504" cy="4"/>
            </a:xfrm>
            <a:prstGeom prst="rect">
              <a:avLst/>
            </a:prstGeom>
            <a:solidFill>
              <a:srgbClr val="D07C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610" name="Rectangle 396"/>
            <p:cNvSpPr>
              <a:spLocks noChangeArrowheads="1"/>
            </p:cNvSpPr>
            <p:nvPr/>
          </p:nvSpPr>
          <p:spPr bwMode="auto">
            <a:xfrm>
              <a:off x="3744" y="1894"/>
              <a:ext cx="504" cy="4"/>
            </a:xfrm>
            <a:prstGeom prst="rect">
              <a:avLst/>
            </a:prstGeom>
            <a:solidFill>
              <a:srgbClr val="D881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611" name="Rectangle 397"/>
            <p:cNvSpPr>
              <a:spLocks noChangeArrowheads="1"/>
            </p:cNvSpPr>
            <p:nvPr/>
          </p:nvSpPr>
          <p:spPr bwMode="auto">
            <a:xfrm>
              <a:off x="3744" y="1898"/>
              <a:ext cx="504" cy="5"/>
            </a:xfrm>
            <a:prstGeom prst="rect">
              <a:avLst/>
            </a:prstGeom>
            <a:solidFill>
              <a:srgbClr val="E086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612" name="Rectangle 398"/>
            <p:cNvSpPr>
              <a:spLocks noChangeArrowheads="1"/>
            </p:cNvSpPr>
            <p:nvPr/>
          </p:nvSpPr>
          <p:spPr bwMode="auto">
            <a:xfrm>
              <a:off x="3744" y="1903"/>
              <a:ext cx="504" cy="4"/>
            </a:xfrm>
            <a:prstGeom prst="rect">
              <a:avLst/>
            </a:prstGeom>
            <a:solidFill>
              <a:srgbClr val="E68A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613" name="Rectangle 399"/>
            <p:cNvSpPr>
              <a:spLocks noChangeArrowheads="1"/>
            </p:cNvSpPr>
            <p:nvPr/>
          </p:nvSpPr>
          <p:spPr bwMode="auto">
            <a:xfrm>
              <a:off x="3744" y="1907"/>
              <a:ext cx="504" cy="4"/>
            </a:xfrm>
            <a:prstGeom prst="rect">
              <a:avLst/>
            </a:prstGeom>
            <a:solidFill>
              <a:srgbClr val="EC8D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614" name="Rectangle 400"/>
            <p:cNvSpPr>
              <a:spLocks noChangeArrowheads="1"/>
            </p:cNvSpPr>
            <p:nvPr/>
          </p:nvSpPr>
          <p:spPr bwMode="auto">
            <a:xfrm>
              <a:off x="3744" y="1911"/>
              <a:ext cx="504" cy="4"/>
            </a:xfrm>
            <a:prstGeom prst="rect">
              <a:avLst/>
            </a:prstGeom>
            <a:solidFill>
              <a:srgbClr val="F19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615" name="Rectangle 401"/>
            <p:cNvSpPr>
              <a:spLocks noChangeArrowheads="1"/>
            </p:cNvSpPr>
            <p:nvPr/>
          </p:nvSpPr>
          <p:spPr bwMode="auto">
            <a:xfrm>
              <a:off x="3744" y="1915"/>
              <a:ext cx="504" cy="4"/>
            </a:xfrm>
            <a:prstGeom prst="rect">
              <a:avLst/>
            </a:prstGeom>
            <a:solidFill>
              <a:srgbClr val="F593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616" name="Rectangle 402"/>
            <p:cNvSpPr>
              <a:spLocks noChangeArrowheads="1"/>
            </p:cNvSpPr>
            <p:nvPr/>
          </p:nvSpPr>
          <p:spPr bwMode="auto">
            <a:xfrm>
              <a:off x="3744" y="1919"/>
              <a:ext cx="504" cy="5"/>
            </a:xfrm>
            <a:prstGeom prst="rect">
              <a:avLst/>
            </a:prstGeom>
            <a:solidFill>
              <a:srgbClr val="F895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617" name="Rectangle 403"/>
            <p:cNvSpPr>
              <a:spLocks noChangeArrowheads="1"/>
            </p:cNvSpPr>
            <p:nvPr/>
          </p:nvSpPr>
          <p:spPr bwMode="auto">
            <a:xfrm>
              <a:off x="3744" y="1924"/>
              <a:ext cx="504" cy="4"/>
            </a:xfrm>
            <a:prstGeom prst="rect">
              <a:avLst/>
            </a:prstGeom>
            <a:solidFill>
              <a:srgbClr val="FB96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618" name="Rectangle 404"/>
            <p:cNvSpPr>
              <a:spLocks noChangeArrowheads="1"/>
            </p:cNvSpPr>
            <p:nvPr/>
          </p:nvSpPr>
          <p:spPr bwMode="auto">
            <a:xfrm>
              <a:off x="3744" y="1928"/>
              <a:ext cx="504" cy="4"/>
            </a:xfrm>
            <a:prstGeom prst="rect">
              <a:avLst/>
            </a:prstGeom>
            <a:solidFill>
              <a:srgbClr val="FD97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619" name="Rectangle 405"/>
            <p:cNvSpPr>
              <a:spLocks noChangeArrowheads="1"/>
            </p:cNvSpPr>
            <p:nvPr/>
          </p:nvSpPr>
          <p:spPr bwMode="auto">
            <a:xfrm>
              <a:off x="3744" y="1932"/>
              <a:ext cx="504" cy="4"/>
            </a:xfrm>
            <a:prstGeom prst="rect">
              <a:avLst/>
            </a:prstGeom>
            <a:solidFill>
              <a:srgbClr val="FF99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4" name="Group 406"/>
          <p:cNvGrpSpPr>
            <a:grpSpLocks/>
          </p:cNvGrpSpPr>
          <p:nvPr/>
        </p:nvGrpSpPr>
        <p:grpSpPr bwMode="auto">
          <a:xfrm>
            <a:off x="1522413" y="2806700"/>
            <a:ext cx="406400" cy="158750"/>
            <a:chOff x="2868" y="1840"/>
            <a:chExt cx="256" cy="100"/>
          </a:xfrm>
        </p:grpSpPr>
        <p:sp>
          <p:nvSpPr>
            <p:cNvPr id="6573" name="Rectangle 407"/>
            <p:cNvSpPr>
              <a:spLocks noChangeArrowheads="1"/>
            </p:cNvSpPr>
            <p:nvPr/>
          </p:nvSpPr>
          <p:spPr bwMode="auto">
            <a:xfrm>
              <a:off x="2868" y="1840"/>
              <a:ext cx="256" cy="4"/>
            </a:xfrm>
            <a:prstGeom prst="rect">
              <a:avLst/>
            </a:prstGeom>
            <a:solidFill>
              <a:srgbClr val="7747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574" name="Rectangle 408"/>
            <p:cNvSpPr>
              <a:spLocks noChangeArrowheads="1"/>
            </p:cNvSpPr>
            <p:nvPr/>
          </p:nvSpPr>
          <p:spPr bwMode="auto">
            <a:xfrm>
              <a:off x="2868" y="1844"/>
              <a:ext cx="256" cy="4"/>
            </a:xfrm>
            <a:prstGeom prst="rect">
              <a:avLst/>
            </a:prstGeom>
            <a:solidFill>
              <a:srgbClr val="7949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575" name="Rectangle 409"/>
            <p:cNvSpPr>
              <a:spLocks noChangeArrowheads="1"/>
            </p:cNvSpPr>
            <p:nvPr/>
          </p:nvSpPr>
          <p:spPr bwMode="auto">
            <a:xfrm>
              <a:off x="2868" y="1848"/>
              <a:ext cx="256" cy="4"/>
            </a:xfrm>
            <a:prstGeom prst="rect">
              <a:avLst/>
            </a:prstGeom>
            <a:solidFill>
              <a:srgbClr val="7D4B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576" name="Rectangle 410"/>
            <p:cNvSpPr>
              <a:spLocks noChangeArrowheads="1"/>
            </p:cNvSpPr>
            <p:nvPr/>
          </p:nvSpPr>
          <p:spPr bwMode="auto">
            <a:xfrm>
              <a:off x="2868" y="1852"/>
              <a:ext cx="256" cy="4"/>
            </a:xfrm>
            <a:prstGeom prst="rect">
              <a:avLst/>
            </a:prstGeom>
            <a:solidFill>
              <a:srgbClr val="814E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577" name="Rectangle 411"/>
            <p:cNvSpPr>
              <a:spLocks noChangeArrowheads="1"/>
            </p:cNvSpPr>
            <p:nvPr/>
          </p:nvSpPr>
          <p:spPr bwMode="auto">
            <a:xfrm>
              <a:off x="2868" y="1856"/>
              <a:ext cx="256" cy="5"/>
            </a:xfrm>
            <a:prstGeom prst="rect">
              <a:avLst/>
            </a:prstGeom>
            <a:solidFill>
              <a:srgbClr val="8751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578" name="Rectangle 412"/>
            <p:cNvSpPr>
              <a:spLocks noChangeArrowheads="1"/>
            </p:cNvSpPr>
            <p:nvPr/>
          </p:nvSpPr>
          <p:spPr bwMode="auto">
            <a:xfrm>
              <a:off x="2868" y="1861"/>
              <a:ext cx="256" cy="4"/>
            </a:xfrm>
            <a:prstGeom prst="rect">
              <a:avLst/>
            </a:prstGeom>
            <a:solidFill>
              <a:srgbClr val="8D55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579" name="Rectangle 413"/>
            <p:cNvSpPr>
              <a:spLocks noChangeArrowheads="1"/>
            </p:cNvSpPr>
            <p:nvPr/>
          </p:nvSpPr>
          <p:spPr bwMode="auto">
            <a:xfrm>
              <a:off x="2868" y="1865"/>
              <a:ext cx="256" cy="4"/>
            </a:xfrm>
            <a:prstGeom prst="rect">
              <a:avLst/>
            </a:prstGeom>
            <a:solidFill>
              <a:srgbClr val="9559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580" name="Rectangle 414"/>
            <p:cNvSpPr>
              <a:spLocks noChangeArrowheads="1"/>
            </p:cNvSpPr>
            <p:nvPr/>
          </p:nvSpPr>
          <p:spPr bwMode="auto">
            <a:xfrm>
              <a:off x="2868" y="1869"/>
              <a:ext cx="256" cy="4"/>
            </a:xfrm>
            <a:prstGeom prst="rect">
              <a:avLst/>
            </a:prstGeom>
            <a:solidFill>
              <a:srgbClr val="9D5E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581" name="Rectangle 415"/>
            <p:cNvSpPr>
              <a:spLocks noChangeArrowheads="1"/>
            </p:cNvSpPr>
            <p:nvPr/>
          </p:nvSpPr>
          <p:spPr bwMode="auto">
            <a:xfrm>
              <a:off x="2868" y="1873"/>
              <a:ext cx="256" cy="4"/>
            </a:xfrm>
            <a:prstGeom prst="rect">
              <a:avLst/>
            </a:prstGeom>
            <a:solidFill>
              <a:srgbClr val="A663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582" name="Rectangle 416"/>
            <p:cNvSpPr>
              <a:spLocks noChangeArrowheads="1"/>
            </p:cNvSpPr>
            <p:nvPr/>
          </p:nvSpPr>
          <p:spPr bwMode="auto">
            <a:xfrm>
              <a:off x="2868" y="1877"/>
              <a:ext cx="256" cy="5"/>
            </a:xfrm>
            <a:prstGeom prst="rect">
              <a:avLst/>
            </a:prstGeom>
            <a:solidFill>
              <a:srgbClr val="AF69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583" name="Rectangle 417"/>
            <p:cNvSpPr>
              <a:spLocks noChangeArrowheads="1"/>
            </p:cNvSpPr>
            <p:nvPr/>
          </p:nvSpPr>
          <p:spPr bwMode="auto">
            <a:xfrm>
              <a:off x="2868" y="1882"/>
              <a:ext cx="256" cy="4"/>
            </a:xfrm>
            <a:prstGeom prst="rect">
              <a:avLst/>
            </a:prstGeom>
            <a:solidFill>
              <a:srgbClr val="B96F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584" name="Rectangle 418"/>
            <p:cNvSpPr>
              <a:spLocks noChangeArrowheads="1"/>
            </p:cNvSpPr>
            <p:nvPr/>
          </p:nvSpPr>
          <p:spPr bwMode="auto">
            <a:xfrm>
              <a:off x="2868" y="1886"/>
              <a:ext cx="256" cy="4"/>
            </a:xfrm>
            <a:prstGeom prst="rect">
              <a:avLst/>
            </a:prstGeom>
            <a:solidFill>
              <a:srgbClr val="C174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585" name="Rectangle 419"/>
            <p:cNvSpPr>
              <a:spLocks noChangeArrowheads="1"/>
            </p:cNvSpPr>
            <p:nvPr/>
          </p:nvSpPr>
          <p:spPr bwMode="auto">
            <a:xfrm>
              <a:off x="2868" y="1890"/>
              <a:ext cx="256" cy="4"/>
            </a:xfrm>
            <a:prstGeom prst="rect">
              <a:avLst/>
            </a:prstGeom>
            <a:solidFill>
              <a:srgbClr val="CB7A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586" name="Rectangle 420"/>
            <p:cNvSpPr>
              <a:spLocks noChangeArrowheads="1"/>
            </p:cNvSpPr>
            <p:nvPr/>
          </p:nvSpPr>
          <p:spPr bwMode="auto">
            <a:xfrm>
              <a:off x="2868" y="1894"/>
              <a:ext cx="256" cy="4"/>
            </a:xfrm>
            <a:prstGeom prst="rect">
              <a:avLst/>
            </a:prstGeom>
            <a:solidFill>
              <a:srgbClr val="D37F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587" name="Rectangle 421"/>
            <p:cNvSpPr>
              <a:spLocks noChangeArrowheads="1"/>
            </p:cNvSpPr>
            <p:nvPr/>
          </p:nvSpPr>
          <p:spPr bwMode="auto">
            <a:xfrm>
              <a:off x="2868" y="1898"/>
              <a:ext cx="256" cy="5"/>
            </a:xfrm>
            <a:prstGeom prst="rect">
              <a:avLst/>
            </a:prstGeom>
            <a:solidFill>
              <a:srgbClr val="DB83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588" name="Rectangle 422"/>
            <p:cNvSpPr>
              <a:spLocks noChangeArrowheads="1"/>
            </p:cNvSpPr>
            <p:nvPr/>
          </p:nvSpPr>
          <p:spPr bwMode="auto">
            <a:xfrm>
              <a:off x="2868" y="1903"/>
              <a:ext cx="256" cy="4"/>
            </a:xfrm>
            <a:prstGeom prst="rect">
              <a:avLst/>
            </a:prstGeom>
            <a:solidFill>
              <a:srgbClr val="E287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589" name="Rectangle 423"/>
            <p:cNvSpPr>
              <a:spLocks noChangeArrowheads="1"/>
            </p:cNvSpPr>
            <p:nvPr/>
          </p:nvSpPr>
          <p:spPr bwMode="auto">
            <a:xfrm>
              <a:off x="2868" y="1907"/>
              <a:ext cx="256" cy="4"/>
            </a:xfrm>
            <a:prstGeom prst="rect">
              <a:avLst/>
            </a:prstGeom>
            <a:solidFill>
              <a:srgbClr val="E88B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590" name="Rectangle 424"/>
            <p:cNvSpPr>
              <a:spLocks noChangeArrowheads="1"/>
            </p:cNvSpPr>
            <p:nvPr/>
          </p:nvSpPr>
          <p:spPr bwMode="auto">
            <a:xfrm>
              <a:off x="2868" y="1911"/>
              <a:ext cx="256" cy="4"/>
            </a:xfrm>
            <a:prstGeom prst="rect">
              <a:avLst/>
            </a:prstGeom>
            <a:solidFill>
              <a:srgbClr val="ED8E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591" name="Rectangle 425"/>
            <p:cNvSpPr>
              <a:spLocks noChangeArrowheads="1"/>
            </p:cNvSpPr>
            <p:nvPr/>
          </p:nvSpPr>
          <p:spPr bwMode="auto">
            <a:xfrm>
              <a:off x="2868" y="1915"/>
              <a:ext cx="256" cy="4"/>
            </a:xfrm>
            <a:prstGeom prst="rect">
              <a:avLst/>
            </a:prstGeom>
            <a:solidFill>
              <a:srgbClr val="F291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592" name="Rectangle 426"/>
            <p:cNvSpPr>
              <a:spLocks noChangeArrowheads="1"/>
            </p:cNvSpPr>
            <p:nvPr/>
          </p:nvSpPr>
          <p:spPr bwMode="auto">
            <a:xfrm>
              <a:off x="2868" y="1919"/>
              <a:ext cx="256" cy="5"/>
            </a:xfrm>
            <a:prstGeom prst="rect">
              <a:avLst/>
            </a:prstGeom>
            <a:solidFill>
              <a:srgbClr val="F693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593" name="Rectangle 427"/>
            <p:cNvSpPr>
              <a:spLocks noChangeArrowheads="1"/>
            </p:cNvSpPr>
            <p:nvPr/>
          </p:nvSpPr>
          <p:spPr bwMode="auto">
            <a:xfrm>
              <a:off x="2868" y="1924"/>
              <a:ext cx="256" cy="4"/>
            </a:xfrm>
            <a:prstGeom prst="rect">
              <a:avLst/>
            </a:prstGeom>
            <a:solidFill>
              <a:srgbClr val="F995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594" name="Rectangle 428"/>
            <p:cNvSpPr>
              <a:spLocks noChangeArrowheads="1"/>
            </p:cNvSpPr>
            <p:nvPr/>
          </p:nvSpPr>
          <p:spPr bwMode="auto">
            <a:xfrm>
              <a:off x="2868" y="1928"/>
              <a:ext cx="256" cy="4"/>
            </a:xfrm>
            <a:prstGeom prst="rect">
              <a:avLst/>
            </a:prstGeom>
            <a:solidFill>
              <a:srgbClr val="FB96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595" name="Rectangle 429"/>
            <p:cNvSpPr>
              <a:spLocks noChangeArrowheads="1"/>
            </p:cNvSpPr>
            <p:nvPr/>
          </p:nvSpPr>
          <p:spPr bwMode="auto">
            <a:xfrm>
              <a:off x="2868" y="1932"/>
              <a:ext cx="256" cy="4"/>
            </a:xfrm>
            <a:prstGeom prst="rect">
              <a:avLst/>
            </a:prstGeom>
            <a:solidFill>
              <a:srgbClr val="FD97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596" name="Rectangle 430"/>
            <p:cNvSpPr>
              <a:spLocks noChangeArrowheads="1"/>
            </p:cNvSpPr>
            <p:nvPr/>
          </p:nvSpPr>
          <p:spPr bwMode="auto">
            <a:xfrm>
              <a:off x="2868" y="1936"/>
              <a:ext cx="256" cy="4"/>
            </a:xfrm>
            <a:prstGeom prst="rect">
              <a:avLst/>
            </a:prstGeom>
            <a:solidFill>
              <a:srgbClr val="FF99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5" name="Group 431"/>
          <p:cNvGrpSpPr>
            <a:grpSpLocks/>
          </p:cNvGrpSpPr>
          <p:nvPr/>
        </p:nvGrpSpPr>
        <p:grpSpPr bwMode="auto">
          <a:xfrm>
            <a:off x="1522413" y="2965450"/>
            <a:ext cx="3101975" cy="1406525"/>
            <a:chOff x="2868" y="1940"/>
            <a:chExt cx="1954" cy="886"/>
          </a:xfrm>
        </p:grpSpPr>
        <p:sp>
          <p:nvSpPr>
            <p:cNvPr id="6435" name="Rectangle 432"/>
            <p:cNvSpPr>
              <a:spLocks noChangeArrowheads="1"/>
            </p:cNvSpPr>
            <p:nvPr/>
          </p:nvSpPr>
          <p:spPr bwMode="auto">
            <a:xfrm>
              <a:off x="2868" y="1940"/>
              <a:ext cx="1954" cy="9"/>
            </a:xfrm>
            <a:prstGeom prst="rect">
              <a:avLst/>
            </a:prstGeom>
            <a:solidFill>
              <a:srgbClr val="33CCC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436" name="Rectangle 433"/>
            <p:cNvSpPr>
              <a:spLocks noChangeArrowheads="1"/>
            </p:cNvSpPr>
            <p:nvPr/>
          </p:nvSpPr>
          <p:spPr bwMode="auto">
            <a:xfrm>
              <a:off x="2868" y="1949"/>
              <a:ext cx="1954" cy="4"/>
            </a:xfrm>
            <a:prstGeom prst="rect">
              <a:avLst/>
            </a:prstGeom>
            <a:solidFill>
              <a:srgbClr val="33CCC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437" name="Rectangle 434"/>
            <p:cNvSpPr>
              <a:spLocks noChangeArrowheads="1"/>
            </p:cNvSpPr>
            <p:nvPr/>
          </p:nvSpPr>
          <p:spPr bwMode="auto">
            <a:xfrm>
              <a:off x="2868" y="1953"/>
              <a:ext cx="1954" cy="8"/>
            </a:xfrm>
            <a:prstGeom prst="rect">
              <a:avLst/>
            </a:prstGeom>
            <a:solidFill>
              <a:srgbClr val="33CCC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438" name="Rectangle 435"/>
            <p:cNvSpPr>
              <a:spLocks noChangeArrowheads="1"/>
            </p:cNvSpPr>
            <p:nvPr/>
          </p:nvSpPr>
          <p:spPr bwMode="auto">
            <a:xfrm>
              <a:off x="2868" y="1961"/>
              <a:ext cx="1954" cy="5"/>
            </a:xfrm>
            <a:prstGeom prst="rect">
              <a:avLst/>
            </a:prstGeom>
            <a:solidFill>
              <a:srgbClr val="33CCC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439" name="Rectangle 436"/>
            <p:cNvSpPr>
              <a:spLocks noChangeArrowheads="1"/>
            </p:cNvSpPr>
            <p:nvPr/>
          </p:nvSpPr>
          <p:spPr bwMode="auto">
            <a:xfrm>
              <a:off x="2868" y="1966"/>
              <a:ext cx="1954" cy="8"/>
            </a:xfrm>
            <a:prstGeom prst="rect">
              <a:avLst/>
            </a:prstGeom>
            <a:solidFill>
              <a:srgbClr val="33CCC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440" name="Rectangle 437"/>
            <p:cNvSpPr>
              <a:spLocks noChangeArrowheads="1"/>
            </p:cNvSpPr>
            <p:nvPr/>
          </p:nvSpPr>
          <p:spPr bwMode="auto">
            <a:xfrm>
              <a:off x="2868" y="1974"/>
              <a:ext cx="1954" cy="4"/>
            </a:xfrm>
            <a:prstGeom prst="rect">
              <a:avLst/>
            </a:prstGeom>
            <a:solidFill>
              <a:srgbClr val="33CCC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441" name="Rectangle 438"/>
            <p:cNvSpPr>
              <a:spLocks noChangeArrowheads="1"/>
            </p:cNvSpPr>
            <p:nvPr/>
          </p:nvSpPr>
          <p:spPr bwMode="auto">
            <a:xfrm>
              <a:off x="2868" y="1978"/>
              <a:ext cx="1954" cy="9"/>
            </a:xfrm>
            <a:prstGeom prst="rect">
              <a:avLst/>
            </a:prstGeom>
            <a:solidFill>
              <a:srgbClr val="33CCC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442" name="Rectangle 439"/>
            <p:cNvSpPr>
              <a:spLocks noChangeArrowheads="1"/>
            </p:cNvSpPr>
            <p:nvPr/>
          </p:nvSpPr>
          <p:spPr bwMode="auto">
            <a:xfrm>
              <a:off x="2868" y="1987"/>
              <a:ext cx="1954" cy="4"/>
            </a:xfrm>
            <a:prstGeom prst="rect">
              <a:avLst/>
            </a:prstGeom>
            <a:solidFill>
              <a:srgbClr val="33CCC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443" name="Rectangle 440"/>
            <p:cNvSpPr>
              <a:spLocks noChangeArrowheads="1"/>
            </p:cNvSpPr>
            <p:nvPr/>
          </p:nvSpPr>
          <p:spPr bwMode="auto">
            <a:xfrm>
              <a:off x="2868" y="1991"/>
              <a:ext cx="1954" cy="8"/>
            </a:xfrm>
            <a:prstGeom prst="rect">
              <a:avLst/>
            </a:prstGeom>
            <a:solidFill>
              <a:srgbClr val="33CCC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444" name="Rectangle 441"/>
            <p:cNvSpPr>
              <a:spLocks noChangeArrowheads="1"/>
            </p:cNvSpPr>
            <p:nvPr/>
          </p:nvSpPr>
          <p:spPr bwMode="auto">
            <a:xfrm>
              <a:off x="2868" y="1999"/>
              <a:ext cx="1954" cy="4"/>
            </a:xfrm>
            <a:prstGeom prst="rect">
              <a:avLst/>
            </a:prstGeom>
            <a:solidFill>
              <a:srgbClr val="33CCC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445" name="Rectangle 442"/>
            <p:cNvSpPr>
              <a:spLocks noChangeArrowheads="1"/>
            </p:cNvSpPr>
            <p:nvPr/>
          </p:nvSpPr>
          <p:spPr bwMode="auto">
            <a:xfrm>
              <a:off x="2868" y="2003"/>
              <a:ext cx="1954" cy="9"/>
            </a:xfrm>
            <a:prstGeom prst="rect">
              <a:avLst/>
            </a:prstGeom>
            <a:solidFill>
              <a:srgbClr val="33CCC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446" name="Rectangle 443"/>
            <p:cNvSpPr>
              <a:spLocks noChangeArrowheads="1"/>
            </p:cNvSpPr>
            <p:nvPr/>
          </p:nvSpPr>
          <p:spPr bwMode="auto">
            <a:xfrm>
              <a:off x="2868" y="2012"/>
              <a:ext cx="1954" cy="4"/>
            </a:xfrm>
            <a:prstGeom prst="rect">
              <a:avLst/>
            </a:prstGeom>
            <a:solidFill>
              <a:srgbClr val="33CCC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447" name="Rectangle 444"/>
            <p:cNvSpPr>
              <a:spLocks noChangeArrowheads="1"/>
            </p:cNvSpPr>
            <p:nvPr/>
          </p:nvSpPr>
          <p:spPr bwMode="auto">
            <a:xfrm>
              <a:off x="2868" y="2016"/>
              <a:ext cx="1954" cy="8"/>
            </a:xfrm>
            <a:prstGeom prst="rect">
              <a:avLst/>
            </a:prstGeom>
            <a:solidFill>
              <a:srgbClr val="33CCC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448" name="Rectangle 445"/>
            <p:cNvSpPr>
              <a:spLocks noChangeArrowheads="1"/>
            </p:cNvSpPr>
            <p:nvPr/>
          </p:nvSpPr>
          <p:spPr bwMode="auto">
            <a:xfrm>
              <a:off x="2868" y="2024"/>
              <a:ext cx="1954" cy="5"/>
            </a:xfrm>
            <a:prstGeom prst="rect">
              <a:avLst/>
            </a:prstGeom>
            <a:solidFill>
              <a:srgbClr val="33CCC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449" name="Rectangle 446"/>
            <p:cNvSpPr>
              <a:spLocks noChangeArrowheads="1"/>
            </p:cNvSpPr>
            <p:nvPr/>
          </p:nvSpPr>
          <p:spPr bwMode="auto">
            <a:xfrm>
              <a:off x="2868" y="2029"/>
              <a:ext cx="1954" cy="8"/>
            </a:xfrm>
            <a:prstGeom prst="rect">
              <a:avLst/>
            </a:prstGeom>
            <a:solidFill>
              <a:srgbClr val="33CCC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450" name="Rectangle 447"/>
            <p:cNvSpPr>
              <a:spLocks noChangeArrowheads="1"/>
            </p:cNvSpPr>
            <p:nvPr/>
          </p:nvSpPr>
          <p:spPr bwMode="auto">
            <a:xfrm>
              <a:off x="2868" y="2037"/>
              <a:ext cx="1954" cy="4"/>
            </a:xfrm>
            <a:prstGeom prst="rect">
              <a:avLst/>
            </a:prstGeom>
            <a:solidFill>
              <a:srgbClr val="33CCC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451" name="Rectangle 448"/>
            <p:cNvSpPr>
              <a:spLocks noChangeArrowheads="1"/>
            </p:cNvSpPr>
            <p:nvPr/>
          </p:nvSpPr>
          <p:spPr bwMode="auto">
            <a:xfrm>
              <a:off x="2868" y="2041"/>
              <a:ext cx="1954" cy="9"/>
            </a:xfrm>
            <a:prstGeom prst="rect">
              <a:avLst/>
            </a:prstGeom>
            <a:solidFill>
              <a:srgbClr val="33CCC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452" name="Rectangle 449"/>
            <p:cNvSpPr>
              <a:spLocks noChangeArrowheads="1"/>
            </p:cNvSpPr>
            <p:nvPr/>
          </p:nvSpPr>
          <p:spPr bwMode="auto">
            <a:xfrm>
              <a:off x="2868" y="2050"/>
              <a:ext cx="1954" cy="8"/>
            </a:xfrm>
            <a:prstGeom prst="rect">
              <a:avLst/>
            </a:prstGeom>
            <a:solidFill>
              <a:srgbClr val="33CCC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453" name="Rectangle 450"/>
            <p:cNvSpPr>
              <a:spLocks noChangeArrowheads="1"/>
            </p:cNvSpPr>
            <p:nvPr/>
          </p:nvSpPr>
          <p:spPr bwMode="auto">
            <a:xfrm>
              <a:off x="2868" y="2058"/>
              <a:ext cx="1954" cy="4"/>
            </a:xfrm>
            <a:prstGeom prst="rect">
              <a:avLst/>
            </a:prstGeom>
            <a:solidFill>
              <a:srgbClr val="33CCC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454" name="Rectangle 451"/>
            <p:cNvSpPr>
              <a:spLocks noChangeArrowheads="1"/>
            </p:cNvSpPr>
            <p:nvPr/>
          </p:nvSpPr>
          <p:spPr bwMode="auto">
            <a:xfrm>
              <a:off x="2868" y="2062"/>
              <a:ext cx="1954" cy="9"/>
            </a:xfrm>
            <a:prstGeom prst="rect">
              <a:avLst/>
            </a:prstGeom>
            <a:solidFill>
              <a:srgbClr val="33CCC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455" name="Rectangle 452"/>
            <p:cNvSpPr>
              <a:spLocks noChangeArrowheads="1"/>
            </p:cNvSpPr>
            <p:nvPr/>
          </p:nvSpPr>
          <p:spPr bwMode="auto">
            <a:xfrm>
              <a:off x="2868" y="2071"/>
              <a:ext cx="1954" cy="4"/>
            </a:xfrm>
            <a:prstGeom prst="rect">
              <a:avLst/>
            </a:prstGeom>
            <a:solidFill>
              <a:srgbClr val="33CCC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456" name="Rectangle 453"/>
            <p:cNvSpPr>
              <a:spLocks noChangeArrowheads="1"/>
            </p:cNvSpPr>
            <p:nvPr/>
          </p:nvSpPr>
          <p:spPr bwMode="auto">
            <a:xfrm>
              <a:off x="2868" y="2075"/>
              <a:ext cx="1954" cy="8"/>
            </a:xfrm>
            <a:prstGeom prst="rect">
              <a:avLst/>
            </a:prstGeom>
            <a:solidFill>
              <a:srgbClr val="33CCC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457" name="Rectangle 454"/>
            <p:cNvSpPr>
              <a:spLocks noChangeArrowheads="1"/>
            </p:cNvSpPr>
            <p:nvPr/>
          </p:nvSpPr>
          <p:spPr bwMode="auto">
            <a:xfrm>
              <a:off x="2868" y="2083"/>
              <a:ext cx="1954" cy="4"/>
            </a:xfrm>
            <a:prstGeom prst="rect">
              <a:avLst/>
            </a:prstGeom>
            <a:solidFill>
              <a:srgbClr val="33CCC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458" name="Rectangle 455"/>
            <p:cNvSpPr>
              <a:spLocks noChangeArrowheads="1"/>
            </p:cNvSpPr>
            <p:nvPr/>
          </p:nvSpPr>
          <p:spPr bwMode="auto">
            <a:xfrm>
              <a:off x="2868" y="2087"/>
              <a:ext cx="1954" cy="9"/>
            </a:xfrm>
            <a:prstGeom prst="rect">
              <a:avLst/>
            </a:prstGeom>
            <a:solidFill>
              <a:srgbClr val="33CCC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459" name="Rectangle 456"/>
            <p:cNvSpPr>
              <a:spLocks noChangeArrowheads="1"/>
            </p:cNvSpPr>
            <p:nvPr/>
          </p:nvSpPr>
          <p:spPr bwMode="auto">
            <a:xfrm>
              <a:off x="2868" y="2096"/>
              <a:ext cx="1954" cy="4"/>
            </a:xfrm>
            <a:prstGeom prst="rect">
              <a:avLst/>
            </a:prstGeom>
            <a:solidFill>
              <a:srgbClr val="33CCC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460" name="Rectangle 457"/>
            <p:cNvSpPr>
              <a:spLocks noChangeArrowheads="1"/>
            </p:cNvSpPr>
            <p:nvPr/>
          </p:nvSpPr>
          <p:spPr bwMode="auto">
            <a:xfrm>
              <a:off x="2868" y="2100"/>
              <a:ext cx="1954" cy="8"/>
            </a:xfrm>
            <a:prstGeom prst="rect">
              <a:avLst/>
            </a:prstGeom>
            <a:solidFill>
              <a:srgbClr val="33CCC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461" name="Rectangle 458"/>
            <p:cNvSpPr>
              <a:spLocks noChangeArrowheads="1"/>
            </p:cNvSpPr>
            <p:nvPr/>
          </p:nvSpPr>
          <p:spPr bwMode="auto">
            <a:xfrm>
              <a:off x="2868" y="2108"/>
              <a:ext cx="1954" cy="5"/>
            </a:xfrm>
            <a:prstGeom prst="rect">
              <a:avLst/>
            </a:prstGeom>
            <a:solidFill>
              <a:srgbClr val="33CCC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462" name="Rectangle 459"/>
            <p:cNvSpPr>
              <a:spLocks noChangeArrowheads="1"/>
            </p:cNvSpPr>
            <p:nvPr/>
          </p:nvSpPr>
          <p:spPr bwMode="auto">
            <a:xfrm>
              <a:off x="2868" y="2113"/>
              <a:ext cx="1954" cy="8"/>
            </a:xfrm>
            <a:prstGeom prst="rect">
              <a:avLst/>
            </a:prstGeom>
            <a:solidFill>
              <a:srgbClr val="33CCC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463" name="Rectangle 460"/>
            <p:cNvSpPr>
              <a:spLocks noChangeArrowheads="1"/>
            </p:cNvSpPr>
            <p:nvPr/>
          </p:nvSpPr>
          <p:spPr bwMode="auto">
            <a:xfrm>
              <a:off x="2868" y="2121"/>
              <a:ext cx="1954" cy="4"/>
            </a:xfrm>
            <a:prstGeom prst="rect">
              <a:avLst/>
            </a:prstGeom>
            <a:solidFill>
              <a:srgbClr val="33CCC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464" name="Rectangle 461"/>
            <p:cNvSpPr>
              <a:spLocks noChangeArrowheads="1"/>
            </p:cNvSpPr>
            <p:nvPr/>
          </p:nvSpPr>
          <p:spPr bwMode="auto">
            <a:xfrm>
              <a:off x="2868" y="2125"/>
              <a:ext cx="1954" cy="9"/>
            </a:xfrm>
            <a:prstGeom prst="rect">
              <a:avLst/>
            </a:prstGeom>
            <a:solidFill>
              <a:srgbClr val="33CCC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465" name="Rectangle 462"/>
            <p:cNvSpPr>
              <a:spLocks noChangeArrowheads="1"/>
            </p:cNvSpPr>
            <p:nvPr/>
          </p:nvSpPr>
          <p:spPr bwMode="auto">
            <a:xfrm>
              <a:off x="2868" y="2134"/>
              <a:ext cx="1954" cy="4"/>
            </a:xfrm>
            <a:prstGeom prst="rect">
              <a:avLst/>
            </a:prstGeom>
            <a:solidFill>
              <a:srgbClr val="33CCC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466" name="Rectangle 463"/>
            <p:cNvSpPr>
              <a:spLocks noChangeArrowheads="1"/>
            </p:cNvSpPr>
            <p:nvPr/>
          </p:nvSpPr>
          <p:spPr bwMode="auto">
            <a:xfrm>
              <a:off x="2868" y="2138"/>
              <a:ext cx="1954" cy="8"/>
            </a:xfrm>
            <a:prstGeom prst="rect">
              <a:avLst/>
            </a:prstGeom>
            <a:solidFill>
              <a:srgbClr val="33CCC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467" name="Rectangle 464"/>
            <p:cNvSpPr>
              <a:spLocks noChangeArrowheads="1"/>
            </p:cNvSpPr>
            <p:nvPr/>
          </p:nvSpPr>
          <p:spPr bwMode="auto">
            <a:xfrm>
              <a:off x="2868" y="2146"/>
              <a:ext cx="1954" cy="4"/>
            </a:xfrm>
            <a:prstGeom prst="rect">
              <a:avLst/>
            </a:prstGeom>
            <a:solidFill>
              <a:srgbClr val="33CCC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468" name="Rectangle 465"/>
            <p:cNvSpPr>
              <a:spLocks noChangeArrowheads="1"/>
            </p:cNvSpPr>
            <p:nvPr/>
          </p:nvSpPr>
          <p:spPr bwMode="auto">
            <a:xfrm>
              <a:off x="2868" y="2150"/>
              <a:ext cx="1954" cy="9"/>
            </a:xfrm>
            <a:prstGeom prst="rect">
              <a:avLst/>
            </a:prstGeom>
            <a:solidFill>
              <a:srgbClr val="33CCC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469" name="Rectangle 466"/>
            <p:cNvSpPr>
              <a:spLocks noChangeArrowheads="1"/>
            </p:cNvSpPr>
            <p:nvPr/>
          </p:nvSpPr>
          <p:spPr bwMode="auto">
            <a:xfrm>
              <a:off x="2868" y="2159"/>
              <a:ext cx="1954" cy="8"/>
            </a:xfrm>
            <a:prstGeom prst="rect">
              <a:avLst/>
            </a:prstGeom>
            <a:solidFill>
              <a:srgbClr val="33CCC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470" name="Rectangle 467"/>
            <p:cNvSpPr>
              <a:spLocks noChangeArrowheads="1"/>
            </p:cNvSpPr>
            <p:nvPr/>
          </p:nvSpPr>
          <p:spPr bwMode="auto">
            <a:xfrm>
              <a:off x="2868" y="2167"/>
              <a:ext cx="1954" cy="4"/>
            </a:xfrm>
            <a:prstGeom prst="rect">
              <a:avLst/>
            </a:prstGeom>
            <a:solidFill>
              <a:srgbClr val="33CCC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471" name="Rectangle 468"/>
            <p:cNvSpPr>
              <a:spLocks noChangeArrowheads="1"/>
            </p:cNvSpPr>
            <p:nvPr/>
          </p:nvSpPr>
          <p:spPr bwMode="auto">
            <a:xfrm>
              <a:off x="2868" y="2171"/>
              <a:ext cx="1954" cy="9"/>
            </a:xfrm>
            <a:prstGeom prst="rect">
              <a:avLst/>
            </a:prstGeom>
            <a:solidFill>
              <a:srgbClr val="33CCC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472" name="Rectangle 469"/>
            <p:cNvSpPr>
              <a:spLocks noChangeArrowheads="1"/>
            </p:cNvSpPr>
            <p:nvPr/>
          </p:nvSpPr>
          <p:spPr bwMode="auto">
            <a:xfrm>
              <a:off x="2868" y="2180"/>
              <a:ext cx="1954" cy="4"/>
            </a:xfrm>
            <a:prstGeom prst="rect">
              <a:avLst/>
            </a:prstGeom>
            <a:solidFill>
              <a:srgbClr val="33CCC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473" name="Rectangle 470"/>
            <p:cNvSpPr>
              <a:spLocks noChangeArrowheads="1"/>
            </p:cNvSpPr>
            <p:nvPr/>
          </p:nvSpPr>
          <p:spPr bwMode="auto">
            <a:xfrm>
              <a:off x="2868" y="2184"/>
              <a:ext cx="1954" cy="8"/>
            </a:xfrm>
            <a:prstGeom prst="rect">
              <a:avLst/>
            </a:prstGeom>
            <a:solidFill>
              <a:srgbClr val="33CCC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474" name="Rectangle 471"/>
            <p:cNvSpPr>
              <a:spLocks noChangeArrowheads="1"/>
            </p:cNvSpPr>
            <p:nvPr/>
          </p:nvSpPr>
          <p:spPr bwMode="auto">
            <a:xfrm>
              <a:off x="2868" y="2192"/>
              <a:ext cx="1954" cy="5"/>
            </a:xfrm>
            <a:prstGeom prst="rect">
              <a:avLst/>
            </a:prstGeom>
            <a:solidFill>
              <a:srgbClr val="33CCC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475" name="Rectangle 472"/>
            <p:cNvSpPr>
              <a:spLocks noChangeArrowheads="1"/>
            </p:cNvSpPr>
            <p:nvPr/>
          </p:nvSpPr>
          <p:spPr bwMode="auto">
            <a:xfrm>
              <a:off x="2868" y="2197"/>
              <a:ext cx="1954" cy="8"/>
            </a:xfrm>
            <a:prstGeom prst="rect">
              <a:avLst/>
            </a:prstGeom>
            <a:solidFill>
              <a:srgbClr val="33CCC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476" name="Rectangle 473"/>
            <p:cNvSpPr>
              <a:spLocks noChangeArrowheads="1"/>
            </p:cNvSpPr>
            <p:nvPr/>
          </p:nvSpPr>
          <p:spPr bwMode="auto">
            <a:xfrm>
              <a:off x="2868" y="2205"/>
              <a:ext cx="1954" cy="4"/>
            </a:xfrm>
            <a:prstGeom prst="rect">
              <a:avLst/>
            </a:prstGeom>
            <a:solidFill>
              <a:srgbClr val="33CCC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477" name="Rectangle 474"/>
            <p:cNvSpPr>
              <a:spLocks noChangeArrowheads="1"/>
            </p:cNvSpPr>
            <p:nvPr/>
          </p:nvSpPr>
          <p:spPr bwMode="auto">
            <a:xfrm>
              <a:off x="2868" y="2209"/>
              <a:ext cx="1954" cy="9"/>
            </a:xfrm>
            <a:prstGeom prst="rect">
              <a:avLst/>
            </a:prstGeom>
            <a:solidFill>
              <a:srgbClr val="33CCC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478" name="Rectangle 475"/>
            <p:cNvSpPr>
              <a:spLocks noChangeArrowheads="1"/>
            </p:cNvSpPr>
            <p:nvPr/>
          </p:nvSpPr>
          <p:spPr bwMode="auto">
            <a:xfrm>
              <a:off x="2868" y="2218"/>
              <a:ext cx="1954" cy="4"/>
            </a:xfrm>
            <a:prstGeom prst="rect">
              <a:avLst/>
            </a:prstGeom>
            <a:solidFill>
              <a:srgbClr val="33CCC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479" name="Rectangle 476"/>
            <p:cNvSpPr>
              <a:spLocks noChangeArrowheads="1"/>
            </p:cNvSpPr>
            <p:nvPr/>
          </p:nvSpPr>
          <p:spPr bwMode="auto">
            <a:xfrm>
              <a:off x="2868" y="2222"/>
              <a:ext cx="1954" cy="8"/>
            </a:xfrm>
            <a:prstGeom prst="rect">
              <a:avLst/>
            </a:prstGeom>
            <a:solidFill>
              <a:srgbClr val="33CCC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480" name="Rectangle 477"/>
            <p:cNvSpPr>
              <a:spLocks noChangeArrowheads="1"/>
            </p:cNvSpPr>
            <p:nvPr/>
          </p:nvSpPr>
          <p:spPr bwMode="auto">
            <a:xfrm>
              <a:off x="2868" y="2230"/>
              <a:ext cx="1954" cy="4"/>
            </a:xfrm>
            <a:prstGeom prst="rect">
              <a:avLst/>
            </a:prstGeom>
            <a:solidFill>
              <a:srgbClr val="33CCC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481" name="Rectangle 478"/>
            <p:cNvSpPr>
              <a:spLocks noChangeArrowheads="1"/>
            </p:cNvSpPr>
            <p:nvPr/>
          </p:nvSpPr>
          <p:spPr bwMode="auto">
            <a:xfrm>
              <a:off x="2868" y="2234"/>
              <a:ext cx="1954" cy="9"/>
            </a:xfrm>
            <a:prstGeom prst="rect">
              <a:avLst/>
            </a:prstGeom>
            <a:solidFill>
              <a:srgbClr val="33CCC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482" name="Rectangle 479"/>
            <p:cNvSpPr>
              <a:spLocks noChangeArrowheads="1"/>
            </p:cNvSpPr>
            <p:nvPr/>
          </p:nvSpPr>
          <p:spPr bwMode="auto">
            <a:xfrm>
              <a:off x="2868" y="2243"/>
              <a:ext cx="1954" cy="4"/>
            </a:xfrm>
            <a:prstGeom prst="rect">
              <a:avLst/>
            </a:prstGeom>
            <a:solidFill>
              <a:srgbClr val="33CCC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483" name="Rectangle 480"/>
            <p:cNvSpPr>
              <a:spLocks noChangeArrowheads="1"/>
            </p:cNvSpPr>
            <p:nvPr/>
          </p:nvSpPr>
          <p:spPr bwMode="auto">
            <a:xfrm>
              <a:off x="2868" y="2247"/>
              <a:ext cx="1954" cy="8"/>
            </a:xfrm>
            <a:prstGeom prst="rect">
              <a:avLst/>
            </a:prstGeom>
            <a:solidFill>
              <a:srgbClr val="33CCC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484" name="Rectangle 481"/>
            <p:cNvSpPr>
              <a:spLocks noChangeArrowheads="1"/>
            </p:cNvSpPr>
            <p:nvPr/>
          </p:nvSpPr>
          <p:spPr bwMode="auto">
            <a:xfrm>
              <a:off x="2868" y="2255"/>
              <a:ext cx="1954" cy="4"/>
            </a:xfrm>
            <a:prstGeom prst="rect">
              <a:avLst/>
            </a:prstGeom>
            <a:solidFill>
              <a:srgbClr val="33CCC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485" name="Rectangle 482"/>
            <p:cNvSpPr>
              <a:spLocks noChangeArrowheads="1"/>
            </p:cNvSpPr>
            <p:nvPr/>
          </p:nvSpPr>
          <p:spPr bwMode="auto">
            <a:xfrm>
              <a:off x="2868" y="2259"/>
              <a:ext cx="1954" cy="9"/>
            </a:xfrm>
            <a:prstGeom prst="rect">
              <a:avLst/>
            </a:prstGeom>
            <a:solidFill>
              <a:srgbClr val="33CCC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486" name="Rectangle 483"/>
            <p:cNvSpPr>
              <a:spLocks noChangeArrowheads="1"/>
            </p:cNvSpPr>
            <p:nvPr/>
          </p:nvSpPr>
          <p:spPr bwMode="auto">
            <a:xfrm>
              <a:off x="2868" y="2268"/>
              <a:ext cx="1954" cy="8"/>
            </a:xfrm>
            <a:prstGeom prst="rect">
              <a:avLst/>
            </a:prstGeom>
            <a:solidFill>
              <a:srgbClr val="33CCC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487" name="Rectangle 484"/>
            <p:cNvSpPr>
              <a:spLocks noChangeArrowheads="1"/>
            </p:cNvSpPr>
            <p:nvPr/>
          </p:nvSpPr>
          <p:spPr bwMode="auto">
            <a:xfrm>
              <a:off x="2868" y="2276"/>
              <a:ext cx="1954" cy="4"/>
            </a:xfrm>
            <a:prstGeom prst="rect">
              <a:avLst/>
            </a:prstGeom>
            <a:solidFill>
              <a:srgbClr val="33CCC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488" name="Rectangle 485"/>
            <p:cNvSpPr>
              <a:spLocks noChangeArrowheads="1"/>
            </p:cNvSpPr>
            <p:nvPr/>
          </p:nvSpPr>
          <p:spPr bwMode="auto">
            <a:xfrm>
              <a:off x="2868" y="2280"/>
              <a:ext cx="1954" cy="9"/>
            </a:xfrm>
            <a:prstGeom prst="rect">
              <a:avLst/>
            </a:prstGeom>
            <a:solidFill>
              <a:srgbClr val="33CCC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489" name="Rectangle 486"/>
            <p:cNvSpPr>
              <a:spLocks noChangeArrowheads="1"/>
            </p:cNvSpPr>
            <p:nvPr/>
          </p:nvSpPr>
          <p:spPr bwMode="auto">
            <a:xfrm>
              <a:off x="2868" y="2289"/>
              <a:ext cx="1954" cy="4"/>
            </a:xfrm>
            <a:prstGeom prst="rect">
              <a:avLst/>
            </a:prstGeom>
            <a:solidFill>
              <a:srgbClr val="33CCC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490" name="Rectangle 487"/>
            <p:cNvSpPr>
              <a:spLocks noChangeArrowheads="1"/>
            </p:cNvSpPr>
            <p:nvPr/>
          </p:nvSpPr>
          <p:spPr bwMode="auto">
            <a:xfrm>
              <a:off x="2868" y="2293"/>
              <a:ext cx="1954" cy="8"/>
            </a:xfrm>
            <a:prstGeom prst="rect">
              <a:avLst/>
            </a:prstGeom>
            <a:solidFill>
              <a:srgbClr val="33CCC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491" name="Rectangle 488"/>
            <p:cNvSpPr>
              <a:spLocks noChangeArrowheads="1"/>
            </p:cNvSpPr>
            <p:nvPr/>
          </p:nvSpPr>
          <p:spPr bwMode="auto">
            <a:xfrm>
              <a:off x="2868" y="2301"/>
              <a:ext cx="1954" cy="5"/>
            </a:xfrm>
            <a:prstGeom prst="rect">
              <a:avLst/>
            </a:prstGeom>
            <a:solidFill>
              <a:srgbClr val="33CCC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492" name="Rectangle 489"/>
            <p:cNvSpPr>
              <a:spLocks noChangeArrowheads="1"/>
            </p:cNvSpPr>
            <p:nvPr/>
          </p:nvSpPr>
          <p:spPr bwMode="auto">
            <a:xfrm>
              <a:off x="2868" y="2306"/>
              <a:ext cx="1954" cy="8"/>
            </a:xfrm>
            <a:prstGeom prst="rect">
              <a:avLst/>
            </a:prstGeom>
            <a:solidFill>
              <a:srgbClr val="33CCC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493" name="Rectangle 490"/>
            <p:cNvSpPr>
              <a:spLocks noChangeArrowheads="1"/>
            </p:cNvSpPr>
            <p:nvPr/>
          </p:nvSpPr>
          <p:spPr bwMode="auto">
            <a:xfrm>
              <a:off x="2868" y="2314"/>
              <a:ext cx="1954" cy="4"/>
            </a:xfrm>
            <a:prstGeom prst="rect">
              <a:avLst/>
            </a:prstGeom>
            <a:solidFill>
              <a:srgbClr val="33CCC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494" name="Rectangle 491"/>
            <p:cNvSpPr>
              <a:spLocks noChangeArrowheads="1"/>
            </p:cNvSpPr>
            <p:nvPr/>
          </p:nvSpPr>
          <p:spPr bwMode="auto">
            <a:xfrm>
              <a:off x="2868" y="2318"/>
              <a:ext cx="1954" cy="9"/>
            </a:xfrm>
            <a:prstGeom prst="rect">
              <a:avLst/>
            </a:prstGeom>
            <a:solidFill>
              <a:srgbClr val="33CCC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495" name="Rectangle 492"/>
            <p:cNvSpPr>
              <a:spLocks noChangeArrowheads="1"/>
            </p:cNvSpPr>
            <p:nvPr/>
          </p:nvSpPr>
          <p:spPr bwMode="auto">
            <a:xfrm>
              <a:off x="2868" y="2327"/>
              <a:ext cx="1954" cy="4"/>
            </a:xfrm>
            <a:prstGeom prst="rect">
              <a:avLst/>
            </a:prstGeom>
            <a:solidFill>
              <a:srgbClr val="33CCC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496" name="Rectangle 493"/>
            <p:cNvSpPr>
              <a:spLocks noChangeArrowheads="1"/>
            </p:cNvSpPr>
            <p:nvPr/>
          </p:nvSpPr>
          <p:spPr bwMode="auto">
            <a:xfrm>
              <a:off x="2868" y="2331"/>
              <a:ext cx="1954" cy="8"/>
            </a:xfrm>
            <a:prstGeom prst="rect">
              <a:avLst/>
            </a:prstGeom>
            <a:solidFill>
              <a:srgbClr val="33CCC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497" name="Rectangle 494"/>
            <p:cNvSpPr>
              <a:spLocks noChangeArrowheads="1"/>
            </p:cNvSpPr>
            <p:nvPr/>
          </p:nvSpPr>
          <p:spPr bwMode="auto">
            <a:xfrm>
              <a:off x="2868" y="2339"/>
              <a:ext cx="1954" cy="4"/>
            </a:xfrm>
            <a:prstGeom prst="rect">
              <a:avLst/>
            </a:prstGeom>
            <a:solidFill>
              <a:srgbClr val="33CCC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498" name="Rectangle 495"/>
            <p:cNvSpPr>
              <a:spLocks noChangeArrowheads="1"/>
            </p:cNvSpPr>
            <p:nvPr/>
          </p:nvSpPr>
          <p:spPr bwMode="auto">
            <a:xfrm>
              <a:off x="2868" y="2343"/>
              <a:ext cx="1954" cy="9"/>
            </a:xfrm>
            <a:prstGeom prst="rect">
              <a:avLst/>
            </a:prstGeom>
            <a:solidFill>
              <a:srgbClr val="33CCC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499" name="Rectangle 496"/>
            <p:cNvSpPr>
              <a:spLocks noChangeArrowheads="1"/>
            </p:cNvSpPr>
            <p:nvPr/>
          </p:nvSpPr>
          <p:spPr bwMode="auto">
            <a:xfrm>
              <a:off x="2868" y="2352"/>
              <a:ext cx="1954" cy="4"/>
            </a:xfrm>
            <a:prstGeom prst="rect">
              <a:avLst/>
            </a:prstGeom>
            <a:solidFill>
              <a:srgbClr val="33CCC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500" name="Rectangle 497"/>
            <p:cNvSpPr>
              <a:spLocks noChangeArrowheads="1"/>
            </p:cNvSpPr>
            <p:nvPr/>
          </p:nvSpPr>
          <p:spPr bwMode="auto">
            <a:xfrm>
              <a:off x="2868" y="2356"/>
              <a:ext cx="1954" cy="8"/>
            </a:xfrm>
            <a:prstGeom prst="rect">
              <a:avLst/>
            </a:prstGeom>
            <a:solidFill>
              <a:srgbClr val="33CCC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501" name="Rectangle 498"/>
            <p:cNvSpPr>
              <a:spLocks noChangeArrowheads="1"/>
            </p:cNvSpPr>
            <p:nvPr/>
          </p:nvSpPr>
          <p:spPr bwMode="auto">
            <a:xfrm>
              <a:off x="2868" y="2364"/>
              <a:ext cx="1954" cy="5"/>
            </a:xfrm>
            <a:prstGeom prst="rect">
              <a:avLst/>
            </a:prstGeom>
            <a:solidFill>
              <a:srgbClr val="33CCC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502" name="Rectangle 499"/>
            <p:cNvSpPr>
              <a:spLocks noChangeArrowheads="1"/>
            </p:cNvSpPr>
            <p:nvPr/>
          </p:nvSpPr>
          <p:spPr bwMode="auto">
            <a:xfrm>
              <a:off x="2868" y="2369"/>
              <a:ext cx="1954" cy="8"/>
            </a:xfrm>
            <a:prstGeom prst="rect">
              <a:avLst/>
            </a:prstGeom>
            <a:solidFill>
              <a:srgbClr val="33CCC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503" name="Rectangle 500"/>
            <p:cNvSpPr>
              <a:spLocks noChangeArrowheads="1"/>
            </p:cNvSpPr>
            <p:nvPr/>
          </p:nvSpPr>
          <p:spPr bwMode="auto">
            <a:xfrm>
              <a:off x="2868" y="2377"/>
              <a:ext cx="1954" cy="8"/>
            </a:xfrm>
            <a:prstGeom prst="rect">
              <a:avLst/>
            </a:prstGeom>
            <a:solidFill>
              <a:srgbClr val="33CCC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504" name="Rectangle 501"/>
            <p:cNvSpPr>
              <a:spLocks noChangeArrowheads="1"/>
            </p:cNvSpPr>
            <p:nvPr/>
          </p:nvSpPr>
          <p:spPr bwMode="auto">
            <a:xfrm>
              <a:off x="2868" y="2385"/>
              <a:ext cx="1954" cy="5"/>
            </a:xfrm>
            <a:prstGeom prst="rect">
              <a:avLst/>
            </a:prstGeom>
            <a:solidFill>
              <a:srgbClr val="33CCC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505" name="Rectangle 502"/>
            <p:cNvSpPr>
              <a:spLocks noChangeArrowheads="1"/>
            </p:cNvSpPr>
            <p:nvPr/>
          </p:nvSpPr>
          <p:spPr bwMode="auto">
            <a:xfrm>
              <a:off x="2868" y="2390"/>
              <a:ext cx="1954" cy="8"/>
            </a:xfrm>
            <a:prstGeom prst="rect">
              <a:avLst/>
            </a:prstGeom>
            <a:solidFill>
              <a:srgbClr val="33CCC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506" name="Rectangle 503"/>
            <p:cNvSpPr>
              <a:spLocks noChangeArrowheads="1"/>
            </p:cNvSpPr>
            <p:nvPr/>
          </p:nvSpPr>
          <p:spPr bwMode="auto">
            <a:xfrm>
              <a:off x="2868" y="2398"/>
              <a:ext cx="1954" cy="4"/>
            </a:xfrm>
            <a:prstGeom prst="rect">
              <a:avLst/>
            </a:prstGeom>
            <a:solidFill>
              <a:srgbClr val="33CCC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507" name="Rectangle 504"/>
            <p:cNvSpPr>
              <a:spLocks noChangeArrowheads="1"/>
            </p:cNvSpPr>
            <p:nvPr/>
          </p:nvSpPr>
          <p:spPr bwMode="auto">
            <a:xfrm>
              <a:off x="2868" y="2402"/>
              <a:ext cx="1954" cy="9"/>
            </a:xfrm>
            <a:prstGeom prst="rect">
              <a:avLst/>
            </a:prstGeom>
            <a:solidFill>
              <a:srgbClr val="33CCC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508" name="Rectangle 505"/>
            <p:cNvSpPr>
              <a:spLocks noChangeArrowheads="1"/>
            </p:cNvSpPr>
            <p:nvPr/>
          </p:nvSpPr>
          <p:spPr bwMode="auto">
            <a:xfrm>
              <a:off x="2868" y="2411"/>
              <a:ext cx="1954" cy="4"/>
            </a:xfrm>
            <a:prstGeom prst="rect">
              <a:avLst/>
            </a:prstGeom>
            <a:solidFill>
              <a:srgbClr val="33CCC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509" name="Rectangle 506"/>
            <p:cNvSpPr>
              <a:spLocks noChangeArrowheads="1"/>
            </p:cNvSpPr>
            <p:nvPr/>
          </p:nvSpPr>
          <p:spPr bwMode="auto">
            <a:xfrm>
              <a:off x="2868" y="2415"/>
              <a:ext cx="1954" cy="8"/>
            </a:xfrm>
            <a:prstGeom prst="rect">
              <a:avLst/>
            </a:prstGeom>
            <a:solidFill>
              <a:srgbClr val="33CCC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510" name="Rectangle 507"/>
            <p:cNvSpPr>
              <a:spLocks noChangeArrowheads="1"/>
            </p:cNvSpPr>
            <p:nvPr/>
          </p:nvSpPr>
          <p:spPr bwMode="auto">
            <a:xfrm>
              <a:off x="2868" y="2423"/>
              <a:ext cx="1954" cy="4"/>
            </a:xfrm>
            <a:prstGeom prst="rect">
              <a:avLst/>
            </a:prstGeom>
            <a:solidFill>
              <a:srgbClr val="33CCC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511" name="Rectangle 508"/>
            <p:cNvSpPr>
              <a:spLocks noChangeArrowheads="1"/>
            </p:cNvSpPr>
            <p:nvPr/>
          </p:nvSpPr>
          <p:spPr bwMode="auto">
            <a:xfrm>
              <a:off x="2868" y="2427"/>
              <a:ext cx="1954" cy="9"/>
            </a:xfrm>
            <a:prstGeom prst="rect">
              <a:avLst/>
            </a:prstGeom>
            <a:solidFill>
              <a:srgbClr val="33CCC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512" name="Rectangle 509"/>
            <p:cNvSpPr>
              <a:spLocks noChangeArrowheads="1"/>
            </p:cNvSpPr>
            <p:nvPr/>
          </p:nvSpPr>
          <p:spPr bwMode="auto">
            <a:xfrm>
              <a:off x="2868" y="2436"/>
              <a:ext cx="1954" cy="4"/>
            </a:xfrm>
            <a:prstGeom prst="rect">
              <a:avLst/>
            </a:prstGeom>
            <a:solidFill>
              <a:srgbClr val="33CCC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513" name="Rectangle 510"/>
            <p:cNvSpPr>
              <a:spLocks noChangeArrowheads="1"/>
            </p:cNvSpPr>
            <p:nvPr/>
          </p:nvSpPr>
          <p:spPr bwMode="auto">
            <a:xfrm>
              <a:off x="2868" y="2440"/>
              <a:ext cx="1954" cy="8"/>
            </a:xfrm>
            <a:prstGeom prst="rect">
              <a:avLst/>
            </a:prstGeom>
            <a:solidFill>
              <a:srgbClr val="33CCC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514" name="Rectangle 511"/>
            <p:cNvSpPr>
              <a:spLocks noChangeArrowheads="1"/>
            </p:cNvSpPr>
            <p:nvPr/>
          </p:nvSpPr>
          <p:spPr bwMode="auto">
            <a:xfrm>
              <a:off x="2868" y="2448"/>
              <a:ext cx="1954" cy="5"/>
            </a:xfrm>
            <a:prstGeom prst="rect">
              <a:avLst/>
            </a:prstGeom>
            <a:solidFill>
              <a:srgbClr val="33CCC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515" name="Rectangle 512"/>
            <p:cNvSpPr>
              <a:spLocks noChangeArrowheads="1"/>
            </p:cNvSpPr>
            <p:nvPr/>
          </p:nvSpPr>
          <p:spPr bwMode="auto">
            <a:xfrm>
              <a:off x="2868" y="2453"/>
              <a:ext cx="1954" cy="8"/>
            </a:xfrm>
            <a:prstGeom prst="rect">
              <a:avLst/>
            </a:prstGeom>
            <a:solidFill>
              <a:srgbClr val="33CCC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516" name="Rectangle 513"/>
            <p:cNvSpPr>
              <a:spLocks noChangeArrowheads="1"/>
            </p:cNvSpPr>
            <p:nvPr/>
          </p:nvSpPr>
          <p:spPr bwMode="auto">
            <a:xfrm>
              <a:off x="2868" y="2461"/>
              <a:ext cx="1954" cy="4"/>
            </a:xfrm>
            <a:prstGeom prst="rect">
              <a:avLst/>
            </a:prstGeom>
            <a:solidFill>
              <a:srgbClr val="33CCC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517" name="Rectangle 514"/>
            <p:cNvSpPr>
              <a:spLocks noChangeArrowheads="1"/>
            </p:cNvSpPr>
            <p:nvPr/>
          </p:nvSpPr>
          <p:spPr bwMode="auto">
            <a:xfrm>
              <a:off x="2868" y="2465"/>
              <a:ext cx="1954" cy="9"/>
            </a:xfrm>
            <a:prstGeom prst="rect">
              <a:avLst/>
            </a:prstGeom>
            <a:solidFill>
              <a:srgbClr val="33CCC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518" name="Rectangle 515"/>
            <p:cNvSpPr>
              <a:spLocks noChangeArrowheads="1"/>
            </p:cNvSpPr>
            <p:nvPr/>
          </p:nvSpPr>
          <p:spPr bwMode="auto">
            <a:xfrm>
              <a:off x="2868" y="2474"/>
              <a:ext cx="1954" cy="4"/>
            </a:xfrm>
            <a:prstGeom prst="rect">
              <a:avLst/>
            </a:prstGeom>
            <a:solidFill>
              <a:srgbClr val="33CCC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519" name="Rectangle 516"/>
            <p:cNvSpPr>
              <a:spLocks noChangeArrowheads="1"/>
            </p:cNvSpPr>
            <p:nvPr/>
          </p:nvSpPr>
          <p:spPr bwMode="auto">
            <a:xfrm>
              <a:off x="2868" y="2478"/>
              <a:ext cx="1954" cy="8"/>
            </a:xfrm>
            <a:prstGeom prst="rect">
              <a:avLst/>
            </a:prstGeom>
            <a:solidFill>
              <a:srgbClr val="33CCC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520" name="Rectangle 517"/>
            <p:cNvSpPr>
              <a:spLocks noChangeArrowheads="1"/>
            </p:cNvSpPr>
            <p:nvPr/>
          </p:nvSpPr>
          <p:spPr bwMode="auto">
            <a:xfrm>
              <a:off x="2868" y="2486"/>
              <a:ext cx="1954" cy="4"/>
            </a:xfrm>
            <a:prstGeom prst="rect">
              <a:avLst/>
            </a:prstGeom>
            <a:solidFill>
              <a:srgbClr val="33CCC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521" name="Rectangle 518"/>
            <p:cNvSpPr>
              <a:spLocks noChangeArrowheads="1"/>
            </p:cNvSpPr>
            <p:nvPr/>
          </p:nvSpPr>
          <p:spPr bwMode="auto">
            <a:xfrm>
              <a:off x="2868" y="2490"/>
              <a:ext cx="1954" cy="9"/>
            </a:xfrm>
            <a:prstGeom prst="rect">
              <a:avLst/>
            </a:prstGeom>
            <a:solidFill>
              <a:srgbClr val="33CCC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522" name="Rectangle 519"/>
            <p:cNvSpPr>
              <a:spLocks noChangeArrowheads="1"/>
            </p:cNvSpPr>
            <p:nvPr/>
          </p:nvSpPr>
          <p:spPr bwMode="auto">
            <a:xfrm>
              <a:off x="2868" y="2499"/>
              <a:ext cx="1954" cy="8"/>
            </a:xfrm>
            <a:prstGeom prst="rect">
              <a:avLst/>
            </a:prstGeom>
            <a:solidFill>
              <a:srgbClr val="33CCC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523" name="Rectangle 520"/>
            <p:cNvSpPr>
              <a:spLocks noChangeArrowheads="1"/>
            </p:cNvSpPr>
            <p:nvPr/>
          </p:nvSpPr>
          <p:spPr bwMode="auto">
            <a:xfrm>
              <a:off x="2868" y="2507"/>
              <a:ext cx="1954" cy="4"/>
            </a:xfrm>
            <a:prstGeom prst="rect">
              <a:avLst/>
            </a:prstGeom>
            <a:solidFill>
              <a:srgbClr val="33CCC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524" name="Rectangle 521"/>
            <p:cNvSpPr>
              <a:spLocks noChangeArrowheads="1"/>
            </p:cNvSpPr>
            <p:nvPr/>
          </p:nvSpPr>
          <p:spPr bwMode="auto">
            <a:xfrm>
              <a:off x="2868" y="2511"/>
              <a:ext cx="1954" cy="9"/>
            </a:xfrm>
            <a:prstGeom prst="rect">
              <a:avLst/>
            </a:prstGeom>
            <a:solidFill>
              <a:srgbClr val="33CCC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525" name="Rectangle 522"/>
            <p:cNvSpPr>
              <a:spLocks noChangeArrowheads="1"/>
            </p:cNvSpPr>
            <p:nvPr/>
          </p:nvSpPr>
          <p:spPr bwMode="auto">
            <a:xfrm>
              <a:off x="2868" y="2520"/>
              <a:ext cx="1954" cy="4"/>
            </a:xfrm>
            <a:prstGeom prst="rect">
              <a:avLst/>
            </a:prstGeom>
            <a:solidFill>
              <a:srgbClr val="33CCC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526" name="Rectangle 523"/>
            <p:cNvSpPr>
              <a:spLocks noChangeArrowheads="1"/>
            </p:cNvSpPr>
            <p:nvPr/>
          </p:nvSpPr>
          <p:spPr bwMode="auto">
            <a:xfrm>
              <a:off x="2868" y="2524"/>
              <a:ext cx="1954" cy="8"/>
            </a:xfrm>
            <a:prstGeom prst="rect">
              <a:avLst/>
            </a:prstGeom>
            <a:solidFill>
              <a:srgbClr val="33CCC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527" name="Rectangle 524"/>
            <p:cNvSpPr>
              <a:spLocks noChangeArrowheads="1"/>
            </p:cNvSpPr>
            <p:nvPr/>
          </p:nvSpPr>
          <p:spPr bwMode="auto">
            <a:xfrm>
              <a:off x="2868" y="2532"/>
              <a:ext cx="1954" cy="5"/>
            </a:xfrm>
            <a:prstGeom prst="rect">
              <a:avLst/>
            </a:prstGeom>
            <a:solidFill>
              <a:srgbClr val="33CCC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528" name="Rectangle 525"/>
            <p:cNvSpPr>
              <a:spLocks noChangeArrowheads="1"/>
            </p:cNvSpPr>
            <p:nvPr/>
          </p:nvSpPr>
          <p:spPr bwMode="auto">
            <a:xfrm>
              <a:off x="2868" y="2537"/>
              <a:ext cx="1954" cy="8"/>
            </a:xfrm>
            <a:prstGeom prst="rect">
              <a:avLst/>
            </a:prstGeom>
            <a:solidFill>
              <a:srgbClr val="33CCC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529" name="Rectangle 526"/>
            <p:cNvSpPr>
              <a:spLocks noChangeArrowheads="1"/>
            </p:cNvSpPr>
            <p:nvPr/>
          </p:nvSpPr>
          <p:spPr bwMode="auto">
            <a:xfrm>
              <a:off x="2868" y="2545"/>
              <a:ext cx="1954" cy="4"/>
            </a:xfrm>
            <a:prstGeom prst="rect">
              <a:avLst/>
            </a:prstGeom>
            <a:solidFill>
              <a:srgbClr val="33CCC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530" name="Rectangle 527"/>
            <p:cNvSpPr>
              <a:spLocks noChangeArrowheads="1"/>
            </p:cNvSpPr>
            <p:nvPr/>
          </p:nvSpPr>
          <p:spPr bwMode="auto">
            <a:xfrm>
              <a:off x="2868" y="2549"/>
              <a:ext cx="1954" cy="9"/>
            </a:xfrm>
            <a:prstGeom prst="rect">
              <a:avLst/>
            </a:prstGeom>
            <a:solidFill>
              <a:srgbClr val="33CCC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531" name="Rectangle 528"/>
            <p:cNvSpPr>
              <a:spLocks noChangeArrowheads="1"/>
            </p:cNvSpPr>
            <p:nvPr/>
          </p:nvSpPr>
          <p:spPr bwMode="auto">
            <a:xfrm>
              <a:off x="2868" y="2558"/>
              <a:ext cx="1954" cy="4"/>
            </a:xfrm>
            <a:prstGeom prst="rect">
              <a:avLst/>
            </a:prstGeom>
            <a:solidFill>
              <a:srgbClr val="33CCC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532" name="Rectangle 529"/>
            <p:cNvSpPr>
              <a:spLocks noChangeArrowheads="1"/>
            </p:cNvSpPr>
            <p:nvPr/>
          </p:nvSpPr>
          <p:spPr bwMode="auto">
            <a:xfrm>
              <a:off x="2868" y="2562"/>
              <a:ext cx="1954" cy="8"/>
            </a:xfrm>
            <a:prstGeom prst="rect">
              <a:avLst/>
            </a:prstGeom>
            <a:solidFill>
              <a:srgbClr val="33CCC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533" name="Rectangle 530"/>
            <p:cNvSpPr>
              <a:spLocks noChangeArrowheads="1"/>
            </p:cNvSpPr>
            <p:nvPr/>
          </p:nvSpPr>
          <p:spPr bwMode="auto">
            <a:xfrm>
              <a:off x="2868" y="2570"/>
              <a:ext cx="1954" cy="4"/>
            </a:xfrm>
            <a:prstGeom prst="rect">
              <a:avLst/>
            </a:prstGeom>
            <a:solidFill>
              <a:srgbClr val="33CCC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534" name="Rectangle 531"/>
            <p:cNvSpPr>
              <a:spLocks noChangeArrowheads="1"/>
            </p:cNvSpPr>
            <p:nvPr/>
          </p:nvSpPr>
          <p:spPr bwMode="auto">
            <a:xfrm>
              <a:off x="2868" y="2574"/>
              <a:ext cx="1954" cy="9"/>
            </a:xfrm>
            <a:prstGeom prst="rect">
              <a:avLst/>
            </a:prstGeom>
            <a:solidFill>
              <a:srgbClr val="33CCC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535" name="Rectangle 532"/>
            <p:cNvSpPr>
              <a:spLocks noChangeArrowheads="1"/>
            </p:cNvSpPr>
            <p:nvPr/>
          </p:nvSpPr>
          <p:spPr bwMode="auto">
            <a:xfrm>
              <a:off x="2868" y="2583"/>
              <a:ext cx="1954" cy="4"/>
            </a:xfrm>
            <a:prstGeom prst="rect">
              <a:avLst/>
            </a:prstGeom>
            <a:solidFill>
              <a:srgbClr val="33CCC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536" name="Rectangle 533"/>
            <p:cNvSpPr>
              <a:spLocks noChangeArrowheads="1"/>
            </p:cNvSpPr>
            <p:nvPr/>
          </p:nvSpPr>
          <p:spPr bwMode="auto">
            <a:xfrm>
              <a:off x="2868" y="2587"/>
              <a:ext cx="1954" cy="8"/>
            </a:xfrm>
            <a:prstGeom prst="rect">
              <a:avLst/>
            </a:prstGeom>
            <a:solidFill>
              <a:srgbClr val="33CCC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537" name="Rectangle 534"/>
            <p:cNvSpPr>
              <a:spLocks noChangeArrowheads="1"/>
            </p:cNvSpPr>
            <p:nvPr/>
          </p:nvSpPr>
          <p:spPr bwMode="auto">
            <a:xfrm>
              <a:off x="2868" y="2595"/>
              <a:ext cx="1954" cy="5"/>
            </a:xfrm>
            <a:prstGeom prst="rect">
              <a:avLst/>
            </a:prstGeom>
            <a:solidFill>
              <a:srgbClr val="33CCC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538" name="Rectangle 535"/>
            <p:cNvSpPr>
              <a:spLocks noChangeArrowheads="1"/>
            </p:cNvSpPr>
            <p:nvPr/>
          </p:nvSpPr>
          <p:spPr bwMode="auto">
            <a:xfrm>
              <a:off x="2868" y="2600"/>
              <a:ext cx="1954" cy="8"/>
            </a:xfrm>
            <a:prstGeom prst="rect">
              <a:avLst/>
            </a:prstGeom>
            <a:solidFill>
              <a:srgbClr val="33CCC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539" name="Rectangle 536"/>
            <p:cNvSpPr>
              <a:spLocks noChangeArrowheads="1"/>
            </p:cNvSpPr>
            <p:nvPr/>
          </p:nvSpPr>
          <p:spPr bwMode="auto">
            <a:xfrm>
              <a:off x="2868" y="2608"/>
              <a:ext cx="1954" cy="8"/>
            </a:xfrm>
            <a:prstGeom prst="rect">
              <a:avLst/>
            </a:prstGeom>
            <a:solidFill>
              <a:srgbClr val="33CCC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540" name="Rectangle 537"/>
            <p:cNvSpPr>
              <a:spLocks noChangeArrowheads="1"/>
            </p:cNvSpPr>
            <p:nvPr/>
          </p:nvSpPr>
          <p:spPr bwMode="auto">
            <a:xfrm>
              <a:off x="2868" y="2616"/>
              <a:ext cx="1954" cy="5"/>
            </a:xfrm>
            <a:prstGeom prst="rect">
              <a:avLst/>
            </a:prstGeom>
            <a:solidFill>
              <a:srgbClr val="33CCC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541" name="Rectangle 538"/>
            <p:cNvSpPr>
              <a:spLocks noChangeArrowheads="1"/>
            </p:cNvSpPr>
            <p:nvPr/>
          </p:nvSpPr>
          <p:spPr bwMode="auto">
            <a:xfrm>
              <a:off x="2868" y="2621"/>
              <a:ext cx="1954" cy="8"/>
            </a:xfrm>
            <a:prstGeom prst="rect">
              <a:avLst/>
            </a:prstGeom>
            <a:solidFill>
              <a:srgbClr val="33CCC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542" name="Rectangle 539"/>
            <p:cNvSpPr>
              <a:spLocks noChangeArrowheads="1"/>
            </p:cNvSpPr>
            <p:nvPr/>
          </p:nvSpPr>
          <p:spPr bwMode="auto">
            <a:xfrm>
              <a:off x="2868" y="2629"/>
              <a:ext cx="1954" cy="4"/>
            </a:xfrm>
            <a:prstGeom prst="rect">
              <a:avLst/>
            </a:prstGeom>
            <a:solidFill>
              <a:srgbClr val="33CCC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543" name="Rectangle 540"/>
            <p:cNvSpPr>
              <a:spLocks noChangeArrowheads="1"/>
            </p:cNvSpPr>
            <p:nvPr/>
          </p:nvSpPr>
          <p:spPr bwMode="auto">
            <a:xfrm>
              <a:off x="2868" y="2633"/>
              <a:ext cx="1954" cy="9"/>
            </a:xfrm>
            <a:prstGeom prst="rect">
              <a:avLst/>
            </a:prstGeom>
            <a:solidFill>
              <a:srgbClr val="33CCC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544" name="Rectangle 541"/>
            <p:cNvSpPr>
              <a:spLocks noChangeArrowheads="1"/>
            </p:cNvSpPr>
            <p:nvPr/>
          </p:nvSpPr>
          <p:spPr bwMode="auto">
            <a:xfrm>
              <a:off x="2868" y="2642"/>
              <a:ext cx="1954" cy="4"/>
            </a:xfrm>
            <a:prstGeom prst="rect">
              <a:avLst/>
            </a:prstGeom>
            <a:solidFill>
              <a:srgbClr val="33CCC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545" name="Rectangle 542"/>
            <p:cNvSpPr>
              <a:spLocks noChangeArrowheads="1"/>
            </p:cNvSpPr>
            <p:nvPr/>
          </p:nvSpPr>
          <p:spPr bwMode="auto">
            <a:xfrm>
              <a:off x="2868" y="2646"/>
              <a:ext cx="1954" cy="8"/>
            </a:xfrm>
            <a:prstGeom prst="rect">
              <a:avLst/>
            </a:prstGeom>
            <a:solidFill>
              <a:srgbClr val="33CCC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546" name="Rectangle 543"/>
            <p:cNvSpPr>
              <a:spLocks noChangeArrowheads="1"/>
            </p:cNvSpPr>
            <p:nvPr/>
          </p:nvSpPr>
          <p:spPr bwMode="auto">
            <a:xfrm>
              <a:off x="2868" y="2654"/>
              <a:ext cx="1954" cy="4"/>
            </a:xfrm>
            <a:prstGeom prst="rect">
              <a:avLst/>
            </a:prstGeom>
            <a:solidFill>
              <a:srgbClr val="33CCC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547" name="Rectangle 544"/>
            <p:cNvSpPr>
              <a:spLocks noChangeArrowheads="1"/>
            </p:cNvSpPr>
            <p:nvPr/>
          </p:nvSpPr>
          <p:spPr bwMode="auto">
            <a:xfrm>
              <a:off x="2868" y="2658"/>
              <a:ext cx="1954" cy="9"/>
            </a:xfrm>
            <a:prstGeom prst="rect">
              <a:avLst/>
            </a:prstGeom>
            <a:solidFill>
              <a:srgbClr val="33CCC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548" name="Rectangle 545"/>
            <p:cNvSpPr>
              <a:spLocks noChangeArrowheads="1"/>
            </p:cNvSpPr>
            <p:nvPr/>
          </p:nvSpPr>
          <p:spPr bwMode="auto">
            <a:xfrm>
              <a:off x="2868" y="2667"/>
              <a:ext cx="1954" cy="4"/>
            </a:xfrm>
            <a:prstGeom prst="rect">
              <a:avLst/>
            </a:prstGeom>
            <a:solidFill>
              <a:srgbClr val="33CCC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549" name="Rectangle 546"/>
            <p:cNvSpPr>
              <a:spLocks noChangeArrowheads="1"/>
            </p:cNvSpPr>
            <p:nvPr/>
          </p:nvSpPr>
          <p:spPr bwMode="auto">
            <a:xfrm>
              <a:off x="2868" y="2671"/>
              <a:ext cx="1954" cy="8"/>
            </a:xfrm>
            <a:prstGeom prst="rect">
              <a:avLst/>
            </a:prstGeom>
            <a:solidFill>
              <a:srgbClr val="33CCC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550" name="Rectangle 547"/>
            <p:cNvSpPr>
              <a:spLocks noChangeArrowheads="1"/>
            </p:cNvSpPr>
            <p:nvPr/>
          </p:nvSpPr>
          <p:spPr bwMode="auto">
            <a:xfrm>
              <a:off x="2868" y="2679"/>
              <a:ext cx="1954" cy="5"/>
            </a:xfrm>
            <a:prstGeom prst="rect">
              <a:avLst/>
            </a:prstGeom>
            <a:solidFill>
              <a:srgbClr val="33CCC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551" name="Rectangle 548"/>
            <p:cNvSpPr>
              <a:spLocks noChangeArrowheads="1"/>
            </p:cNvSpPr>
            <p:nvPr/>
          </p:nvSpPr>
          <p:spPr bwMode="auto">
            <a:xfrm>
              <a:off x="2868" y="2684"/>
              <a:ext cx="1954" cy="8"/>
            </a:xfrm>
            <a:prstGeom prst="rect">
              <a:avLst/>
            </a:prstGeom>
            <a:solidFill>
              <a:srgbClr val="33CCC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552" name="Rectangle 549"/>
            <p:cNvSpPr>
              <a:spLocks noChangeArrowheads="1"/>
            </p:cNvSpPr>
            <p:nvPr/>
          </p:nvSpPr>
          <p:spPr bwMode="auto">
            <a:xfrm>
              <a:off x="2868" y="2692"/>
              <a:ext cx="1954" cy="4"/>
            </a:xfrm>
            <a:prstGeom prst="rect">
              <a:avLst/>
            </a:prstGeom>
            <a:solidFill>
              <a:srgbClr val="33CCC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553" name="Rectangle 550"/>
            <p:cNvSpPr>
              <a:spLocks noChangeArrowheads="1"/>
            </p:cNvSpPr>
            <p:nvPr/>
          </p:nvSpPr>
          <p:spPr bwMode="auto">
            <a:xfrm>
              <a:off x="2868" y="2696"/>
              <a:ext cx="1954" cy="9"/>
            </a:xfrm>
            <a:prstGeom prst="rect">
              <a:avLst/>
            </a:prstGeom>
            <a:solidFill>
              <a:srgbClr val="33CCC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554" name="Rectangle 551"/>
            <p:cNvSpPr>
              <a:spLocks noChangeArrowheads="1"/>
            </p:cNvSpPr>
            <p:nvPr/>
          </p:nvSpPr>
          <p:spPr bwMode="auto">
            <a:xfrm>
              <a:off x="2868" y="2705"/>
              <a:ext cx="1954" cy="4"/>
            </a:xfrm>
            <a:prstGeom prst="rect">
              <a:avLst/>
            </a:prstGeom>
            <a:solidFill>
              <a:srgbClr val="33CCC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555" name="Rectangle 552"/>
            <p:cNvSpPr>
              <a:spLocks noChangeArrowheads="1"/>
            </p:cNvSpPr>
            <p:nvPr/>
          </p:nvSpPr>
          <p:spPr bwMode="auto">
            <a:xfrm>
              <a:off x="2868" y="2709"/>
              <a:ext cx="1954" cy="8"/>
            </a:xfrm>
            <a:prstGeom prst="rect">
              <a:avLst/>
            </a:prstGeom>
            <a:solidFill>
              <a:srgbClr val="33CCC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556" name="Rectangle 553"/>
            <p:cNvSpPr>
              <a:spLocks noChangeArrowheads="1"/>
            </p:cNvSpPr>
            <p:nvPr/>
          </p:nvSpPr>
          <p:spPr bwMode="auto">
            <a:xfrm>
              <a:off x="2868" y="2717"/>
              <a:ext cx="1954" cy="9"/>
            </a:xfrm>
            <a:prstGeom prst="rect">
              <a:avLst/>
            </a:prstGeom>
            <a:solidFill>
              <a:srgbClr val="33CCC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557" name="Rectangle 554"/>
            <p:cNvSpPr>
              <a:spLocks noChangeArrowheads="1"/>
            </p:cNvSpPr>
            <p:nvPr/>
          </p:nvSpPr>
          <p:spPr bwMode="auto">
            <a:xfrm>
              <a:off x="2868" y="2726"/>
              <a:ext cx="1954" cy="4"/>
            </a:xfrm>
            <a:prstGeom prst="rect">
              <a:avLst/>
            </a:prstGeom>
            <a:solidFill>
              <a:srgbClr val="33CCC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558" name="Rectangle 555"/>
            <p:cNvSpPr>
              <a:spLocks noChangeArrowheads="1"/>
            </p:cNvSpPr>
            <p:nvPr/>
          </p:nvSpPr>
          <p:spPr bwMode="auto">
            <a:xfrm>
              <a:off x="2868" y="2730"/>
              <a:ext cx="1954" cy="8"/>
            </a:xfrm>
            <a:prstGeom prst="rect">
              <a:avLst/>
            </a:prstGeom>
            <a:solidFill>
              <a:srgbClr val="33CCC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559" name="Rectangle 556"/>
            <p:cNvSpPr>
              <a:spLocks noChangeArrowheads="1"/>
            </p:cNvSpPr>
            <p:nvPr/>
          </p:nvSpPr>
          <p:spPr bwMode="auto">
            <a:xfrm>
              <a:off x="2868" y="2738"/>
              <a:ext cx="1954" cy="4"/>
            </a:xfrm>
            <a:prstGeom prst="rect">
              <a:avLst/>
            </a:prstGeom>
            <a:solidFill>
              <a:srgbClr val="33CCC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560" name="Rectangle 557"/>
            <p:cNvSpPr>
              <a:spLocks noChangeArrowheads="1"/>
            </p:cNvSpPr>
            <p:nvPr/>
          </p:nvSpPr>
          <p:spPr bwMode="auto">
            <a:xfrm>
              <a:off x="2868" y="2742"/>
              <a:ext cx="1954" cy="9"/>
            </a:xfrm>
            <a:prstGeom prst="rect">
              <a:avLst/>
            </a:prstGeom>
            <a:solidFill>
              <a:srgbClr val="33CCC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561" name="Rectangle 558"/>
            <p:cNvSpPr>
              <a:spLocks noChangeArrowheads="1"/>
            </p:cNvSpPr>
            <p:nvPr/>
          </p:nvSpPr>
          <p:spPr bwMode="auto">
            <a:xfrm>
              <a:off x="2868" y="2751"/>
              <a:ext cx="1954" cy="4"/>
            </a:xfrm>
            <a:prstGeom prst="rect">
              <a:avLst/>
            </a:prstGeom>
            <a:solidFill>
              <a:srgbClr val="33CCC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562" name="Rectangle 559"/>
            <p:cNvSpPr>
              <a:spLocks noChangeArrowheads="1"/>
            </p:cNvSpPr>
            <p:nvPr/>
          </p:nvSpPr>
          <p:spPr bwMode="auto">
            <a:xfrm>
              <a:off x="2868" y="2755"/>
              <a:ext cx="1954" cy="8"/>
            </a:xfrm>
            <a:prstGeom prst="rect">
              <a:avLst/>
            </a:prstGeom>
            <a:solidFill>
              <a:srgbClr val="33CCC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563" name="Rectangle 560"/>
            <p:cNvSpPr>
              <a:spLocks noChangeArrowheads="1"/>
            </p:cNvSpPr>
            <p:nvPr/>
          </p:nvSpPr>
          <p:spPr bwMode="auto">
            <a:xfrm>
              <a:off x="2868" y="2763"/>
              <a:ext cx="1954" cy="5"/>
            </a:xfrm>
            <a:prstGeom prst="rect">
              <a:avLst/>
            </a:prstGeom>
            <a:solidFill>
              <a:srgbClr val="33CCC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564" name="Rectangle 561"/>
            <p:cNvSpPr>
              <a:spLocks noChangeArrowheads="1"/>
            </p:cNvSpPr>
            <p:nvPr/>
          </p:nvSpPr>
          <p:spPr bwMode="auto">
            <a:xfrm>
              <a:off x="2868" y="2768"/>
              <a:ext cx="1954" cy="8"/>
            </a:xfrm>
            <a:prstGeom prst="rect">
              <a:avLst/>
            </a:prstGeom>
            <a:solidFill>
              <a:srgbClr val="33CCC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565" name="Rectangle 562"/>
            <p:cNvSpPr>
              <a:spLocks noChangeArrowheads="1"/>
            </p:cNvSpPr>
            <p:nvPr/>
          </p:nvSpPr>
          <p:spPr bwMode="auto">
            <a:xfrm>
              <a:off x="2868" y="2776"/>
              <a:ext cx="1954" cy="4"/>
            </a:xfrm>
            <a:prstGeom prst="rect">
              <a:avLst/>
            </a:prstGeom>
            <a:solidFill>
              <a:srgbClr val="33CCC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566" name="Rectangle 563"/>
            <p:cNvSpPr>
              <a:spLocks noChangeArrowheads="1"/>
            </p:cNvSpPr>
            <p:nvPr/>
          </p:nvSpPr>
          <p:spPr bwMode="auto">
            <a:xfrm>
              <a:off x="2868" y="2780"/>
              <a:ext cx="1954" cy="9"/>
            </a:xfrm>
            <a:prstGeom prst="rect">
              <a:avLst/>
            </a:prstGeom>
            <a:solidFill>
              <a:srgbClr val="33CCC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567" name="Rectangle 564"/>
            <p:cNvSpPr>
              <a:spLocks noChangeArrowheads="1"/>
            </p:cNvSpPr>
            <p:nvPr/>
          </p:nvSpPr>
          <p:spPr bwMode="auto">
            <a:xfrm>
              <a:off x="2868" y="2789"/>
              <a:ext cx="1954" cy="4"/>
            </a:xfrm>
            <a:prstGeom prst="rect">
              <a:avLst/>
            </a:prstGeom>
            <a:solidFill>
              <a:srgbClr val="33CCC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568" name="Rectangle 565"/>
            <p:cNvSpPr>
              <a:spLocks noChangeArrowheads="1"/>
            </p:cNvSpPr>
            <p:nvPr/>
          </p:nvSpPr>
          <p:spPr bwMode="auto">
            <a:xfrm>
              <a:off x="2868" y="2793"/>
              <a:ext cx="1954" cy="8"/>
            </a:xfrm>
            <a:prstGeom prst="rect">
              <a:avLst/>
            </a:prstGeom>
            <a:solidFill>
              <a:srgbClr val="33CCC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569" name="Rectangle 566"/>
            <p:cNvSpPr>
              <a:spLocks noChangeArrowheads="1"/>
            </p:cNvSpPr>
            <p:nvPr/>
          </p:nvSpPr>
          <p:spPr bwMode="auto">
            <a:xfrm>
              <a:off x="2868" y="2801"/>
              <a:ext cx="1954" cy="4"/>
            </a:xfrm>
            <a:prstGeom prst="rect">
              <a:avLst/>
            </a:prstGeom>
            <a:solidFill>
              <a:srgbClr val="33CCC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570" name="Rectangle 567"/>
            <p:cNvSpPr>
              <a:spLocks noChangeArrowheads="1"/>
            </p:cNvSpPr>
            <p:nvPr/>
          </p:nvSpPr>
          <p:spPr bwMode="auto">
            <a:xfrm>
              <a:off x="2868" y="2805"/>
              <a:ext cx="1954" cy="9"/>
            </a:xfrm>
            <a:prstGeom prst="rect">
              <a:avLst/>
            </a:prstGeom>
            <a:solidFill>
              <a:srgbClr val="33CCC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571" name="Rectangle 568"/>
            <p:cNvSpPr>
              <a:spLocks noChangeArrowheads="1"/>
            </p:cNvSpPr>
            <p:nvPr/>
          </p:nvSpPr>
          <p:spPr bwMode="auto">
            <a:xfrm>
              <a:off x="2868" y="2814"/>
              <a:ext cx="1954" cy="4"/>
            </a:xfrm>
            <a:prstGeom prst="rect">
              <a:avLst/>
            </a:prstGeom>
            <a:solidFill>
              <a:srgbClr val="33CCC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572" name="Rectangle 569"/>
            <p:cNvSpPr>
              <a:spLocks noChangeArrowheads="1"/>
            </p:cNvSpPr>
            <p:nvPr/>
          </p:nvSpPr>
          <p:spPr bwMode="auto">
            <a:xfrm>
              <a:off x="2868" y="2818"/>
              <a:ext cx="1954" cy="8"/>
            </a:xfrm>
            <a:prstGeom prst="rect">
              <a:avLst/>
            </a:prstGeom>
            <a:solidFill>
              <a:srgbClr val="33CCC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6165" name="Rectangle 570"/>
          <p:cNvSpPr>
            <a:spLocks noChangeArrowheads="1"/>
          </p:cNvSpPr>
          <p:nvPr/>
        </p:nvSpPr>
        <p:spPr bwMode="auto">
          <a:xfrm>
            <a:off x="2095500" y="2952750"/>
            <a:ext cx="77788" cy="1466850"/>
          </a:xfrm>
          <a:prstGeom prst="rect">
            <a:avLst/>
          </a:prstGeom>
          <a:solidFill>
            <a:srgbClr val="008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6166" name="Rectangle 571"/>
          <p:cNvSpPr>
            <a:spLocks noChangeArrowheads="1"/>
          </p:cNvSpPr>
          <p:nvPr/>
        </p:nvSpPr>
        <p:spPr bwMode="auto">
          <a:xfrm>
            <a:off x="2665413" y="2952750"/>
            <a:ext cx="74612" cy="1473200"/>
          </a:xfrm>
          <a:prstGeom prst="rect">
            <a:avLst/>
          </a:prstGeom>
          <a:solidFill>
            <a:srgbClr val="008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6167" name="Rectangle 572"/>
          <p:cNvSpPr>
            <a:spLocks noChangeArrowheads="1"/>
          </p:cNvSpPr>
          <p:nvPr/>
        </p:nvSpPr>
        <p:spPr bwMode="auto">
          <a:xfrm>
            <a:off x="3073400" y="2465388"/>
            <a:ext cx="492125" cy="21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6168" name="Rectangle 575"/>
          <p:cNvSpPr>
            <a:spLocks noChangeArrowheads="1"/>
          </p:cNvSpPr>
          <p:nvPr/>
        </p:nvSpPr>
        <p:spPr bwMode="auto">
          <a:xfrm>
            <a:off x="581025" y="2486025"/>
            <a:ext cx="1230313" cy="20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6169" name="Rectangle 577"/>
          <p:cNvSpPr>
            <a:spLocks noChangeArrowheads="1"/>
          </p:cNvSpPr>
          <p:nvPr/>
        </p:nvSpPr>
        <p:spPr bwMode="auto">
          <a:xfrm>
            <a:off x="715963" y="3419475"/>
            <a:ext cx="566737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6170" name="Rectangle 578"/>
          <p:cNvSpPr>
            <a:spLocks noChangeArrowheads="1"/>
          </p:cNvSpPr>
          <p:nvPr/>
        </p:nvSpPr>
        <p:spPr bwMode="auto">
          <a:xfrm>
            <a:off x="3162300" y="3470275"/>
            <a:ext cx="7620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ja-JP" b="1">
                <a:solidFill>
                  <a:srgbClr val="000000"/>
                </a:solidFill>
                <a:latin typeface="Arial" pitchFamily="34" charset="0"/>
                <a:ea typeface="ＭＳ Ｐゴシック" pitchFamily="50" charset="-128"/>
              </a:rPr>
              <a:t>ASIC</a:t>
            </a:r>
            <a:endParaRPr lang="en-US" altLang="ja-JP" b="1">
              <a:latin typeface="Arial" pitchFamily="34" charset="0"/>
              <a:ea typeface="ＭＳ Ｐゴシック" pitchFamily="50" charset="-128"/>
            </a:endParaRPr>
          </a:p>
        </p:txBody>
      </p:sp>
      <p:sp>
        <p:nvSpPr>
          <p:cNvPr id="6171" name="Rectangle 580"/>
          <p:cNvSpPr>
            <a:spLocks noChangeArrowheads="1"/>
          </p:cNvSpPr>
          <p:nvPr/>
        </p:nvSpPr>
        <p:spPr bwMode="auto">
          <a:xfrm>
            <a:off x="679450" y="4505325"/>
            <a:ext cx="646113" cy="20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6172" name="Rectangle 583"/>
          <p:cNvSpPr>
            <a:spLocks noChangeArrowheads="1"/>
          </p:cNvSpPr>
          <p:nvPr/>
        </p:nvSpPr>
        <p:spPr bwMode="auto">
          <a:xfrm>
            <a:off x="285750" y="4838700"/>
            <a:ext cx="24003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ja-JP" sz="1600">
                <a:latin typeface="Arial" pitchFamily="34" charset="0"/>
                <a:ea typeface="ＭＳ Ｐゴシック" pitchFamily="50" charset="-128"/>
              </a:rPr>
              <a:t>Conductive layer</a:t>
            </a:r>
          </a:p>
        </p:txBody>
      </p:sp>
      <p:sp>
        <p:nvSpPr>
          <p:cNvPr id="6173" name="Rectangle 584"/>
          <p:cNvSpPr>
            <a:spLocks noChangeArrowheads="1"/>
          </p:cNvSpPr>
          <p:nvPr/>
        </p:nvSpPr>
        <p:spPr bwMode="auto">
          <a:xfrm>
            <a:off x="3092450" y="4886325"/>
            <a:ext cx="454025" cy="20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6174" name="Line 585"/>
          <p:cNvSpPr>
            <a:spLocks noChangeShapeType="1"/>
          </p:cNvSpPr>
          <p:nvPr/>
        </p:nvSpPr>
        <p:spPr bwMode="auto">
          <a:xfrm>
            <a:off x="1331913" y="3119438"/>
            <a:ext cx="774700" cy="153987"/>
          </a:xfrm>
          <a:prstGeom prst="line">
            <a:avLst/>
          </a:prstGeom>
          <a:noFill/>
          <a:ln w="6350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6175" name="Rectangle 586"/>
          <p:cNvSpPr>
            <a:spLocks noChangeArrowheads="1"/>
          </p:cNvSpPr>
          <p:nvPr/>
        </p:nvSpPr>
        <p:spPr bwMode="auto">
          <a:xfrm>
            <a:off x="857250" y="3006725"/>
            <a:ext cx="455613" cy="20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6176" name="Rectangle 587"/>
          <p:cNvSpPr>
            <a:spLocks noChangeArrowheads="1"/>
          </p:cNvSpPr>
          <p:nvPr/>
        </p:nvSpPr>
        <p:spPr bwMode="auto">
          <a:xfrm>
            <a:off x="1522413" y="2906713"/>
            <a:ext cx="3101975" cy="58737"/>
          </a:xfrm>
          <a:prstGeom prst="rect">
            <a:avLst/>
          </a:prstGeom>
          <a:solidFill>
            <a:srgbClr val="3366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grpSp>
        <p:nvGrpSpPr>
          <p:cNvPr id="16" name="Group 588"/>
          <p:cNvGrpSpPr>
            <a:grpSpLocks/>
          </p:cNvGrpSpPr>
          <p:nvPr/>
        </p:nvGrpSpPr>
        <p:grpSpPr bwMode="auto">
          <a:xfrm>
            <a:off x="1873250" y="2906713"/>
            <a:ext cx="1114425" cy="46037"/>
            <a:chOff x="3089" y="1903"/>
            <a:chExt cx="702" cy="29"/>
          </a:xfrm>
        </p:grpSpPr>
        <p:sp>
          <p:nvSpPr>
            <p:cNvPr id="6428" name="Rectangle 589"/>
            <p:cNvSpPr>
              <a:spLocks noChangeArrowheads="1"/>
            </p:cNvSpPr>
            <p:nvPr/>
          </p:nvSpPr>
          <p:spPr bwMode="auto">
            <a:xfrm>
              <a:off x="3089" y="1903"/>
              <a:ext cx="702" cy="4"/>
            </a:xfrm>
            <a:prstGeom prst="rect">
              <a:avLst/>
            </a:prstGeom>
            <a:solidFill>
              <a:srgbClr val="4B4B4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429" name="Rectangle 590"/>
            <p:cNvSpPr>
              <a:spLocks noChangeArrowheads="1"/>
            </p:cNvSpPr>
            <p:nvPr/>
          </p:nvSpPr>
          <p:spPr bwMode="auto">
            <a:xfrm>
              <a:off x="3089" y="1907"/>
              <a:ext cx="702" cy="4"/>
            </a:xfrm>
            <a:prstGeom prst="rect">
              <a:avLst/>
            </a:prstGeom>
            <a:solidFill>
              <a:srgbClr val="6B6B6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430" name="Rectangle 591"/>
            <p:cNvSpPr>
              <a:spLocks noChangeArrowheads="1"/>
            </p:cNvSpPr>
            <p:nvPr/>
          </p:nvSpPr>
          <p:spPr bwMode="auto">
            <a:xfrm>
              <a:off x="3089" y="1911"/>
              <a:ext cx="702" cy="4"/>
            </a:xfrm>
            <a:prstGeom prst="rect">
              <a:avLst/>
            </a:prstGeom>
            <a:solidFill>
              <a:srgbClr val="8A8A8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431" name="Rectangle 592"/>
            <p:cNvSpPr>
              <a:spLocks noChangeArrowheads="1"/>
            </p:cNvSpPr>
            <p:nvPr/>
          </p:nvSpPr>
          <p:spPr bwMode="auto">
            <a:xfrm>
              <a:off x="3089" y="1915"/>
              <a:ext cx="702" cy="4"/>
            </a:xfrm>
            <a:prstGeom prst="rect">
              <a:avLst/>
            </a:prstGeom>
            <a:solidFill>
              <a:srgbClr val="96969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432" name="Rectangle 593"/>
            <p:cNvSpPr>
              <a:spLocks noChangeArrowheads="1"/>
            </p:cNvSpPr>
            <p:nvPr/>
          </p:nvSpPr>
          <p:spPr bwMode="auto">
            <a:xfrm>
              <a:off x="3089" y="1919"/>
              <a:ext cx="702" cy="5"/>
            </a:xfrm>
            <a:prstGeom prst="rect">
              <a:avLst/>
            </a:prstGeom>
            <a:solidFill>
              <a:srgbClr val="96969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433" name="Rectangle 594"/>
            <p:cNvSpPr>
              <a:spLocks noChangeArrowheads="1"/>
            </p:cNvSpPr>
            <p:nvPr/>
          </p:nvSpPr>
          <p:spPr bwMode="auto">
            <a:xfrm>
              <a:off x="3089" y="1924"/>
              <a:ext cx="702" cy="4"/>
            </a:xfrm>
            <a:prstGeom prst="rect">
              <a:avLst/>
            </a:prstGeom>
            <a:solidFill>
              <a:srgbClr val="6B6B6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434" name="Rectangle 595"/>
            <p:cNvSpPr>
              <a:spLocks noChangeArrowheads="1"/>
            </p:cNvSpPr>
            <p:nvPr/>
          </p:nvSpPr>
          <p:spPr bwMode="auto">
            <a:xfrm>
              <a:off x="3089" y="1928"/>
              <a:ext cx="702" cy="4"/>
            </a:xfrm>
            <a:prstGeom prst="rect">
              <a:avLst/>
            </a:prstGeom>
            <a:solidFill>
              <a:srgbClr val="454545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7" name="Group 596"/>
          <p:cNvGrpSpPr>
            <a:grpSpLocks/>
          </p:cNvGrpSpPr>
          <p:nvPr/>
        </p:nvGrpSpPr>
        <p:grpSpPr bwMode="auto">
          <a:xfrm>
            <a:off x="3663950" y="2898775"/>
            <a:ext cx="633413" cy="47625"/>
            <a:chOff x="4217" y="1898"/>
            <a:chExt cx="399" cy="30"/>
          </a:xfrm>
        </p:grpSpPr>
        <p:sp>
          <p:nvSpPr>
            <p:cNvPr id="6421" name="Rectangle 597"/>
            <p:cNvSpPr>
              <a:spLocks noChangeArrowheads="1"/>
            </p:cNvSpPr>
            <p:nvPr/>
          </p:nvSpPr>
          <p:spPr bwMode="auto">
            <a:xfrm>
              <a:off x="4217" y="1898"/>
              <a:ext cx="399" cy="5"/>
            </a:xfrm>
            <a:prstGeom prst="rect">
              <a:avLst/>
            </a:prstGeom>
            <a:solidFill>
              <a:srgbClr val="4B4B4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422" name="Rectangle 598"/>
            <p:cNvSpPr>
              <a:spLocks noChangeArrowheads="1"/>
            </p:cNvSpPr>
            <p:nvPr/>
          </p:nvSpPr>
          <p:spPr bwMode="auto">
            <a:xfrm>
              <a:off x="4217" y="1903"/>
              <a:ext cx="399" cy="4"/>
            </a:xfrm>
            <a:prstGeom prst="rect">
              <a:avLst/>
            </a:prstGeom>
            <a:solidFill>
              <a:srgbClr val="6B6B6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423" name="Rectangle 599"/>
            <p:cNvSpPr>
              <a:spLocks noChangeArrowheads="1"/>
            </p:cNvSpPr>
            <p:nvPr/>
          </p:nvSpPr>
          <p:spPr bwMode="auto">
            <a:xfrm>
              <a:off x="4217" y="1907"/>
              <a:ext cx="399" cy="4"/>
            </a:xfrm>
            <a:prstGeom prst="rect">
              <a:avLst/>
            </a:prstGeom>
            <a:solidFill>
              <a:srgbClr val="8A8A8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424" name="Rectangle 600"/>
            <p:cNvSpPr>
              <a:spLocks noChangeArrowheads="1"/>
            </p:cNvSpPr>
            <p:nvPr/>
          </p:nvSpPr>
          <p:spPr bwMode="auto">
            <a:xfrm>
              <a:off x="4217" y="1911"/>
              <a:ext cx="399" cy="4"/>
            </a:xfrm>
            <a:prstGeom prst="rect">
              <a:avLst/>
            </a:prstGeom>
            <a:solidFill>
              <a:srgbClr val="96969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425" name="Rectangle 601"/>
            <p:cNvSpPr>
              <a:spLocks noChangeArrowheads="1"/>
            </p:cNvSpPr>
            <p:nvPr/>
          </p:nvSpPr>
          <p:spPr bwMode="auto">
            <a:xfrm>
              <a:off x="4217" y="1915"/>
              <a:ext cx="399" cy="4"/>
            </a:xfrm>
            <a:prstGeom prst="rect">
              <a:avLst/>
            </a:prstGeom>
            <a:solidFill>
              <a:srgbClr val="96969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426" name="Rectangle 602"/>
            <p:cNvSpPr>
              <a:spLocks noChangeArrowheads="1"/>
            </p:cNvSpPr>
            <p:nvPr/>
          </p:nvSpPr>
          <p:spPr bwMode="auto">
            <a:xfrm>
              <a:off x="4217" y="1919"/>
              <a:ext cx="399" cy="5"/>
            </a:xfrm>
            <a:prstGeom prst="rect">
              <a:avLst/>
            </a:prstGeom>
            <a:solidFill>
              <a:srgbClr val="6B6B6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427" name="Rectangle 603"/>
            <p:cNvSpPr>
              <a:spLocks noChangeArrowheads="1"/>
            </p:cNvSpPr>
            <p:nvPr/>
          </p:nvSpPr>
          <p:spPr bwMode="auto">
            <a:xfrm>
              <a:off x="4217" y="1924"/>
              <a:ext cx="399" cy="4"/>
            </a:xfrm>
            <a:prstGeom prst="rect">
              <a:avLst/>
            </a:prstGeom>
            <a:solidFill>
              <a:srgbClr val="454545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8" name="Group 604"/>
          <p:cNvGrpSpPr>
            <a:grpSpLocks/>
          </p:cNvGrpSpPr>
          <p:nvPr/>
        </p:nvGrpSpPr>
        <p:grpSpPr bwMode="auto">
          <a:xfrm>
            <a:off x="2151063" y="2952750"/>
            <a:ext cx="533400" cy="1504950"/>
            <a:chOff x="3248" y="1932"/>
            <a:chExt cx="384" cy="1012"/>
          </a:xfrm>
        </p:grpSpPr>
        <p:sp>
          <p:nvSpPr>
            <p:cNvPr id="6322" name="Rectangle 605"/>
            <p:cNvSpPr>
              <a:spLocks noChangeArrowheads="1"/>
            </p:cNvSpPr>
            <p:nvPr/>
          </p:nvSpPr>
          <p:spPr bwMode="auto">
            <a:xfrm>
              <a:off x="3248" y="1932"/>
              <a:ext cx="4" cy="1012"/>
            </a:xfrm>
            <a:prstGeom prst="rect">
              <a:avLst/>
            </a:prstGeom>
            <a:solidFill>
              <a:srgbClr val="FF99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323" name="Rectangle 606"/>
            <p:cNvSpPr>
              <a:spLocks noChangeArrowheads="1"/>
            </p:cNvSpPr>
            <p:nvPr/>
          </p:nvSpPr>
          <p:spPr bwMode="auto">
            <a:xfrm>
              <a:off x="3252" y="1932"/>
              <a:ext cx="4" cy="1012"/>
            </a:xfrm>
            <a:prstGeom prst="rect">
              <a:avLst/>
            </a:prstGeom>
            <a:solidFill>
              <a:srgbClr val="FF99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324" name="Rectangle 607"/>
            <p:cNvSpPr>
              <a:spLocks noChangeArrowheads="1"/>
            </p:cNvSpPr>
            <p:nvPr/>
          </p:nvSpPr>
          <p:spPr bwMode="auto">
            <a:xfrm>
              <a:off x="3256" y="1932"/>
              <a:ext cx="4" cy="1012"/>
            </a:xfrm>
            <a:prstGeom prst="rect">
              <a:avLst/>
            </a:prstGeom>
            <a:solidFill>
              <a:srgbClr val="FF99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325" name="Rectangle 608"/>
            <p:cNvSpPr>
              <a:spLocks noChangeArrowheads="1"/>
            </p:cNvSpPr>
            <p:nvPr/>
          </p:nvSpPr>
          <p:spPr bwMode="auto">
            <a:xfrm>
              <a:off x="3260" y="1932"/>
              <a:ext cx="4" cy="1012"/>
            </a:xfrm>
            <a:prstGeom prst="rect">
              <a:avLst/>
            </a:prstGeom>
            <a:solidFill>
              <a:srgbClr val="FF99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326" name="Rectangle 609"/>
            <p:cNvSpPr>
              <a:spLocks noChangeArrowheads="1"/>
            </p:cNvSpPr>
            <p:nvPr/>
          </p:nvSpPr>
          <p:spPr bwMode="auto">
            <a:xfrm>
              <a:off x="3264" y="1932"/>
              <a:ext cx="3" cy="1012"/>
            </a:xfrm>
            <a:prstGeom prst="rect">
              <a:avLst/>
            </a:prstGeom>
            <a:solidFill>
              <a:srgbClr val="FF99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327" name="Rectangle 610"/>
            <p:cNvSpPr>
              <a:spLocks noChangeArrowheads="1"/>
            </p:cNvSpPr>
            <p:nvPr/>
          </p:nvSpPr>
          <p:spPr bwMode="auto">
            <a:xfrm>
              <a:off x="3267" y="1932"/>
              <a:ext cx="4" cy="1012"/>
            </a:xfrm>
            <a:prstGeom prst="rect">
              <a:avLst/>
            </a:prstGeom>
            <a:solidFill>
              <a:srgbClr val="FF99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328" name="Rectangle 611"/>
            <p:cNvSpPr>
              <a:spLocks noChangeArrowheads="1"/>
            </p:cNvSpPr>
            <p:nvPr/>
          </p:nvSpPr>
          <p:spPr bwMode="auto">
            <a:xfrm>
              <a:off x="3271" y="1932"/>
              <a:ext cx="4" cy="1012"/>
            </a:xfrm>
            <a:prstGeom prst="rect">
              <a:avLst/>
            </a:prstGeom>
            <a:solidFill>
              <a:srgbClr val="FF99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329" name="Rectangle 612"/>
            <p:cNvSpPr>
              <a:spLocks noChangeArrowheads="1"/>
            </p:cNvSpPr>
            <p:nvPr/>
          </p:nvSpPr>
          <p:spPr bwMode="auto">
            <a:xfrm>
              <a:off x="3275" y="1932"/>
              <a:ext cx="4" cy="1012"/>
            </a:xfrm>
            <a:prstGeom prst="rect">
              <a:avLst/>
            </a:prstGeom>
            <a:solidFill>
              <a:srgbClr val="FF99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330" name="Rectangle 613"/>
            <p:cNvSpPr>
              <a:spLocks noChangeArrowheads="1"/>
            </p:cNvSpPr>
            <p:nvPr/>
          </p:nvSpPr>
          <p:spPr bwMode="auto">
            <a:xfrm>
              <a:off x="3279" y="1932"/>
              <a:ext cx="4" cy="1012"/>
            </a:xfrm>
            <a:prstGeom prst="rect">
              <a:avLst/>
            </a:prstGeom>
            <a:solidFill>
              <a:srgbClr val="FF99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331" name="Rectangle 614"/>
            <p:cNvSpPr>
              <a:spLocks noChangeArrowheads="1"/>
            </p:cNvSpPr>
            <p:nvPr/>
          </p:nvSpPr>
          <p:spPr bwMode="auto">
            <a:xfrm>
              <a:off x="3283" y="1932"/>
              <a:ext cx="4" cy="1012"/>
            </a:xfrm>
            <a:prstGeom prst="rect">
              <a:avLst/>
            </a:prstGeom>
            <a:solidFill>
              <a:srgbClr val="FF99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332" name="Rectangle 615"/>
            <p:cNvSpPr>
              <a:spLocks noChangeArrowheads="1"/>
            </p:cNvSpPr>
            <p:nvPr/>
          </p:nvSpPr>
          <p:spPr bwMode="auto">
            <a:xfrm>
              <a:off x="3287" y="1932"/>
              <a:ext cx="4" cy="1012"/>
            </a:xfrm>
            <a:prstGeom prst="rect">
              <a:avLst/>
            </a:prstGeom>
            <a:solidFill>
              <a:srgbClr val="FF99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333" name="Rectangle 616"/>
            <p:cNvSpPr>
              <a:spLocks noChangeArrowheads="1"/>
            </p:cNvSpPr>
            <p:nvPr/>
          </p:nvSpPr>
          <p:spPr bwMode="auto">
            <a:xfrm>
              <a:off x="3291" y="1932"/>
              <a:ext cx="4" cy="1012"/>
            </a:xfrm>
            <a:prstGeom prst="rect">
              <a:avLst/>
            </a:prstGeom>
            <a:solidFill>
              <a:srgbClr val="FF99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334" name="Rectangle 617"/>
            <p:cNvSpPr>
              <a:spLocks noChangeArrowheads="1"/>
            </p:cNvSpPr>
            <p:nvPr/>
          </p:nvSpPr>
          <p:spPr bwMode="auto">
            <a:xfrm>
              <a:off x="3295" y="1932"/>
              <a:ext cx="3" cy="1012"/>
            </a:xfrm>
            <a:prstGeom prst="rect">
              <a:avLst/>
            </a:prstGeom>
            <a:solidFill>
              <a:srgbClr val="FF99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335" name="Rectangle 618"/>
            <p:cNvSpPr>
              <a:spLocks noChangeArrowheads="1"/>
            </p:cNvSpPr>
            <p:nvPr/>
          </p:nvSpPr>
          <p:spPr bwMode="auto">
            <a:xfrm>
              <a:off x="3298" y="1932"/>
              <a:ext cx="4" cy="1012"/>
            </a:xfrm>
            <a:prstGeom prst="rect">
              <a:avLst/>
            </a:prstGeom>
            <a:solidFill>
              <a:srgbClr val="FF99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336" name="Rectangle 619"/>
            <p:cNvSpPr>
              <a:spLocks noChangeArrowheads="1"/>
            </p:cNvSpPr>
            <p:nvPr/>
          </p:nvSpPr>
          <p:spPr bwMode="auto">
            <a:xfrm>
              <a:off x="3302" y="1932"/>
              <a:ext cx="4" cy="1012"/>
            </a:xfrm>
            <a:prstGeom prst="rect">
              <a:avLst/>
            </a:prstGeom>
            <a:solidFill>
              <a:srgbClr val="FF99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337" name="Rectangle 620"/>
            <p:cNvSpPr>
              <a:spLocks noChangeArrowheads="1"/>
            </p:cNvSpPr>
            <p:nvPr/>
          </p:nvSpPr>
          <p:spPr bwMode="auto">
            <a:xfrm>
              <a:off x="3306" y="1932"/>
              <a:ext cx="4" cy="1012"/>
            </a:xfrm>
            <a:prstGeom prst="rect">
              <a:avLst/>
            </a:prstGeom>
            <a:solidFill>
              <a:srgbClr val="FF99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338" name="Rectangle 621"/>
            <p:cNvSpPr>
              <a:spLocks noChangeArrowheads="1"/>
            </p:cNvSpPr>
            <p:nvPr/>
          </p:nvSpPr>
          <p:spPr bwMode="auto">
            <a:xfrm>
              <a:off x="3310" y="1932"/>
              <a:ext cx="4" cy="1012"/>
            </a:xfrm>
            <a:prstGeom prst="rect">
              <a:avLst/>
            </a:prstGeom>
            <a:solidFill>
              <a:srgbClr val="FF99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339" name="Rectangle 622"/>
            <p:cNvSpPr>
              <a:spLocks noChangeArrowheads="1"/>
            </p:cNvSpPr>
            <p:nvPr/>
          </p:nvSpPr>
          <p:spPr bwMode="auto">
            <a:xfrm>
              <a:off x="3314" y="1932"/>
              <a:ext cx="4" cy="1012"/>
            </a:xfrm>
            <a:prstGeom prst="rect">
              <a:avLst/>
            </a:prstGeom>
            <a:solidFill>
              <a:srgbClr val="FF99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340" name="Rectangle 623"/>
            <p:cNvSpPr>
              <a:spLocks noChangeArrowheads="1"/>
            </p:cNvSpPr>
            <p:nvPr/>
          </p:nvSpPr>
          <p:spPr bwMode="auto">
            <a:xfrm>
              <a:off x="3318" y="1932"/>
              <a:ext cx="4" cy="1012"/>
            </a:xfrm>
            <a:prstGeom prst="rect">
              <a:avLst/>
            </a:prstGeom>
            <a:solidFill>
              <a:srgbClr val="FF99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341" name="Rectangle 624"/>
            <p:cNvSpPr>
              <a:spLocks noChangeArrowheads="1"/>
            </p:cNvSpPr>
            <p:nvPr/>
          </p:nvSpPr>
          <p:spPr bwMode="auto">
            <a:xfrm>
              <a:off x="3322" y="1932"/>
              <a:ext cx="4" cy="1012"/>
            </a:xfrm>
            <a:prstGeom prst="rect">
              <a:avLst/>
            </a:prstGeom>
            <a:solidFill>
              <a:srgbClr val="FF99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342" name="Rectangle 625"/>
            <p:cNvSpPr>
              <a:spLocks noChangeArrowheads="1"/>
            </p:cNvSpPr>
            <p:nvPr/>
          </p:nvSpPr>
          <p:spPr bwMode="auto">
            <a:xfrm>
              <a:off x="3326" y="1932"/>
              <a:ext cx="3" cy="1012"/>
            </a:xfrm>
            <a:prstGeom prst="rect">
              <a:avLst/>
            </a:prstGeom>
            <a:solidFill>
              <a:srgbClr val="FF99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343" name="Rectangle 626"/>
            <p:cNvSpPr>
              <a:spLocks noChangeArrowheads="1"/>
            </p:cNvSpPr>
            <p:nvPr/>
          </p:nvSpPr>
          <p:spPr bwMode="auto">
            <a:xfrm>
              <a:off x="3329" y="1932"/>
              <a:ext cx="4" cy="1012"/>
            </a:xfrm>
            <a:prstGeom prst="rect">
              <a:avLst/>
            </a:prstGeom>
            <a:solidFill>
              <a:srgbClr val="FF99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344" name="Rectangle 627"/>
            <p:cNvSpPr>
              <a:spLocks noChangeArrowheads="1"/>
            </p:cNvSpPr>
            <p:nvPr/>
          </p:nvSpPr>
          <p:spPr bwMode="auto">
            <a:xfrm>
              <a:off x="3333" y="1932"/>
              <a:ext cx="4" cy="1012"/>
            </a:xfrm>
            <a:prstGeom prst="rect">
              <a:avLst/>
            </a:prstGeom>
            <a:solidFill>
              <a:srgbClr val="FF99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345" name="Rectangle 628"/>
            <p:cNvSpPr>
              <a:spLocks noChangeArrowheads="1"/>
            </p:cNvSpPr>
            <p:nvPr/>
          </p:nvSpPr>
          <p:spPr bwMode="auto">
            <a:xfrm>
              <a:off x="3337" y="1932"/>
              <a:ext cx="4" cy="1012"/>
            </a:xfrm>
            <a:prstGeom prst="rect">
              <a:avLst/>
            </a:prstGeom>
            <a:solidFill>
              <a:srgbClr val="FF99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346" name="Rectangle 629"/>
            <p:cNvSpPr>
              <a:spLocks noChangeArrowheads="1"/>
            </p:cNvSpPr>
            <p:nvPr/>
          </p:nvSpPr>
          <p:spPr bwMode="auto">
            <a:xfrm>
              <a:off x="3341" y="1932"/>
              <a:ext cx="4" cy="1012"/>
            </a:xfrm>
            <a:prstGeom prst="rect">
              <a:avLst/>
            </a:prstGeom>
            <a:solidFill>
              <a:srgbClr val="FF99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347" name="Rectangle 630"/>
            <p:cNvSpPr>
              <a:spLocks noChangeArrowheads="1"/>
            </p:cNvSpPr>
            <p:nvPr/>
          </p:nvSpPr>
          <p:spPr bwMode="auto">
            <a:xfrm>
              <a:off x="3345" y="1932"/>
              <a:ext cx="4" cy="1012"/>
            </a:xfrm>
            <a:prstGeom prst="rect">
              <a:avLst/>
            </a:prstGeom>
            <a:solidFill>
              <a:srgbClr val="FF99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348" name="Rectangle 631"/>
            <p:cNvSpPr>
              <a:spLocks noChangeArrowheads="1"/>
            </p:cNvSpPr>
            <p:nvPr/>
          </p:nvSpPr>
          <p:spPr bwMode="auto">
            <a:xfrm>
              <a:off x="3349" y="1932"/>
              <a:ext cx="4" cy="1012"/>
            </a:xfrm>
            <a:prstGeom prst="rect">
              <a:avLst/>
            </a:prstGeom>
            <a:solidFill>
              <a:srgbClr val="FF99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349" name="Rectangle 632"/>
            <p:cNvSpPr>
              <a:spLocks noChangeArrowheads="1"/>
            </p:cNvSpPr>
            <p:nvPr/>
          </p:nvSpPr>
          <p:spPr bwMode="auto">
            <a:xfrm>
              <a:off x="3353" y="1932"/>
              <a:ext cx="4" cy="1012"/>
            </a:xfrm>
            <a:prstGeom prst="rect">
              <a:avLst/>
            </a:prstGeom>
            <a:solidFill>
              <a:srgbClr val="FF99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350" name="Rectangle 633"/>
            <p:cNvSpPr>
              <a:spLocks noChangeArrowheads="1"/>
            </p:cNvSpPr>
            <p:nvPr/>
          </p:nvSpPr>
          <p:spPr bwMode="auto">
            <a:xfrm>
              <a:off x="3357" y="1932"/>
              <a:ext cx="3" cy="1012"/>
            </a:xfrm>
            <a:prstGeom prst="rect">
              <a:avLst/>
            </a:prstGeom>
            <a:solidFill>
              <a:srgbClr val="FF99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351" name="Rectangle 634"/>
            <p:cNvSpPr>
              <a:spLocks noChangeArrowheads="1"/>
            </p:cNvSpPr>
            <p:nvPr/>
          </p:nvSpPr>
          <p:spPr bwMode="auto">
            <a:xfrm>
              <a:off x="3360" y="1932"/>
              <a:ext cx="4" cy="1012"/>
            </a:xfrm>
            <a:prstGeom prst="rect">
              <a:avLst/>
            </a:prstGeom>
            <a:solidFill>
              <a:srgbClr val="FF99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352" name="Rectangle 635"/>
            <p:cNvSpPr>
              <a:spLocks noChangeArrowheads="1"/>
            </p:cNvSpPr>
            <p:nvPr/>
          </p:nvSpPr>
          <p:spPr bwMode="auto">
            <a:xfrm>
              <a:off x="3364" y="1932"/>
              <a:ext cx="4" cy="1012"/>
            </a:xfrm>
            <a:prstGeom prst="rect">
              <a:avLst/>
            </a:prstGeom>
            <a:solidFill>
              <a:srgbClr val="FF99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353" name="Rectangle 636"/>
            <p:cNvSpPr>
              <a:spLocks noChangeArrowheads="1"/>
            </p:cNvSpPr>
            <p:nvPr/>
          </p:nvSpPr>
          <p:spPr bwMode="auto">
            <a:xfrm>
              <a:off x="3368" y="1932"/>
              <a:ext cx="4" cy="1012"/>
            </a:xfrm>
            <a:prstGeom prst="rect">
              <a:avLst/>
            </a:prstGeom>
            <a:solidFill>
              <a:srgbClr val="FF99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354" name="Rectangle 637"/>
            <p:cNvSpPr>
              <a:spLocks noChangeArrowheads="1"/>
            </p:cNvSpPr>
            <p:nvPr/>
          </p:nvSpPr>
          <p:spPr bwMode="auto">
            <a:xfrm>
              <a:off x="3372" y="1932"/>
              <a:ext cx="4" cy="1012"/>
            </a:xfrm>
            <a:prstGeom prst="rect">
              <a:avLst/>
            </a:prstGeom>
            <a:solidFill>
              <a:srgbClr val="FF99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355" name="Rectangle 638"/>
            <p:cNvSpPr>
              <a:spLocks noChangeArrowheads="1"/>
            </p:cNvSpPr>
            <p:nvPr/>
          </p:nvSpPr>
          <p:spPr bwMode="auto">
            <a:xfrm>
              <a:off x="3376" y="1932"/>
              <a:ext cx="4" cy="1012"/>
            </a:xfrm>
            <a:prstGeom prst="rect">
              <a:avLst/>
            </a:prstGeom>
            <a:solidFill>
              <a:srgbClr val="FF99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356" name="Rectangle 639"/>
            <p:cNvSpPr>
              <a:spLocks noChangeArrowheads="1"/>
            </p:cNvSpPr>
            <p:nvPr/>
          </p:nvSpPr>
          <p:spPr bwMode="auto">
            <a:xfrm>
              <a:off x="3380" y="1932"/>
              <a:ext cx="4" cy="1012"/>
            </a:xfrm>
            <a:prstGeom prst="rect">
              <a:avLst/>
            </a:prstGeom>
            <a:solidFill>
              <a:srgbClr val="FF99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357" name="Rectangle 640"/>
            <p:cNvSpPr>
              <a:spLocks noChangeArrowheads="1"/>
            </p:cNvSpPr>
            <p:nvPr/>
          </p:nvSpPr>
          <p:spPr bwMode="auto">
            <a:xfrm>
              <a:off x="3384" y="1932"/>
              <a:ext cx="4" cy="1012"/>
            </a:xfrm>
            <a:prstGeom prst="rect">
              <a:avLst/>
            </a:prstGeom>
            <a:solidFill>
              <a:srgbClr val="FF99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358" name="Rectangle 641"/>
            <p:cNvSpPr>
              <a:spLocks noChangeArrowheads="1"/>
            </p:cNvSpPr>
            <p:nvPr/>
          </p:nvSpPr>
          <p:spPr bwMode="auto">
            <a:xfrm>
              <a:off x="3388" y="1932"/>
              <a:ext cx="3" cy="1012"/>
            </a:xfrm>
            <a:prstGeom prst="rect">
              <a:avLst/>
            </a:prstGeom>
            <a:solidFill>
              <a:srgbClr val="FF99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359" name="Rectangle 642"/>
            <p:cNvSpPr>
              <a:spLocks noChangeArrowheads="1"/>
            </p:cNvSpPr>
            <p:nvPr/>
          </p:nvSpPr>
          <p:spPr bwMode="auto">
            <a:xfrm>
              <a:off x="3391" y="1932"/>
              <a:ext cx="4" cy="1012"/>
            </a:xfrm>
            <a:prstGeom prst="rect">
              <a:avLst/>
            </a:prstGeom>
            <a:solidFill>
              <a:srgbClr val="FF99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360" name="Rectangle 643"/>
            <p:cNvSpPr>
              <a:spLocks noChangeArrowheads="1"/>
            </p:cNvSpPr>
            <p:nvPr/>
          </p:nvSpPr>
          <p:spPr bwMode="auto">
            <a:xfrm>
              <a:off x="3395" y="1932"/>
              <a:ext cx="4" cy="1012"/>
            </a:xfrm>
            <a:prstGeom prst="rect">
              <a:avLst/>
            </a:prstGeom>
            <a:solidFill>
              <a:srgbClr val="FF99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361" name="Rectangle 644"/>
            <p:cNvSpPr>
              <a:spLocks noChangeArrowheads="1"/>
            </p:cNvSpPr>
            <p:nvPr/>
          </p:nvSpPr>
          <p:spPr bwMode="auto">
            <a:xfrm>
              <a:off x="3399" y="1932"/>
              <a:ext cx="4" cy="1012"/>
            </a:xfrm>
            <a:prstGeom prst="rect">
              <a:avLst/>
            </a:prstGeom>
            <a:solidFill>
              <a:srgbClr val="FF99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362" name="Rectangle 645"/>
            <p:cNvSpPr>
              <a:spLocks noChangeArrowheads="1"/>
            </p:cNvSpPr>
            <p:nvPr/>
          </p:nvSpPr>
          <p:spPr bwMode="auto">
            <a:xfrm>
              <a:off x="3403" y="1932"/>
              <a:ext cx="4" cy="1012"/>
            </a:xfrm>
            <a:prstGeom prst="rect">
              <a:avLst/>
            </a:prstGeom>
            <a:solidFill>
              <a:srgbClr val="FF99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363" name="Rectangle 646"/>
            <p:cNvSpPr>
              <a:spLocks noChangeArrowheads="1"/>
            </p:cNvSpPr>
            <p:nvPr/>
          </p:nvSpPr>
          <p:spPr bwMode="auto">
            <a:xfrm>
              <a:off x="3407" y="1932"/>
              <a:ext cx="4" cy="1012"/>
            </a:xfrm>
            <a:prstGeom prst="rect">
              <a:avLst/>
            </a:prstGeom>
            <a:solidFill>
              <a:srgbClr val="FF99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364" name="Rectangle 647"/>
            <p:cNvSpPr>
              <a:spLocks noChangeArrowheads="1"/>
            </p:cNvSpPr>
            <p:nvPr/>
          </p:nvSpPr>
          <p:spPr bwMode="auto">
            <a:xfrm>
              <a:off x="3411" y="1932"/>
              <a:ext cx="4" cy="1012"/>
            </a:xfrm>
            <a:prstGeom prst="rect">
              <a:avLst/>
            </a:prstGeom>
            <a:solidFill>
              <a:srgbClr val="FF99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365" name="Rectangle 648"/>
            <p:cNvSpPr>
              <a:spLocks noChangeArrowheads="1"/>
            </p:cNvSpPr>
            <p:nvPr/>
          </p:nvSpPr>
          <p:spPr bwMode="auto">
            <a:xfrm>
              <a:off x="3415" y="1932"/>
              <a:ext cx="4" cy="1012"/>
            </a:xfrm>
            <a:prstGeom prst="rect">
              <a:avLst/>
            </a:prstGeom>
            <a:solidFill>
              <a:srgbClr val="FF99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366" name="Rectangle 649"/>
            <p:cNvSpPr>
              <a:spLocks noChangeArrowheads="1"/>
            </p:cNvSpPr>
            <p:nvPr/>
          </p:nvSpPr>
          <p:spPr bwMode="auto">
            <a:xfrm>
              <a:off x="3419" y="1932"/>
              <a:ext cx="3" cy="1012"/>
            </a:xfrm>
            <a:prstGeom prst="rect">
              <a:avLst/>
            </a:prstGeom>
            <a:solidFill>
              <a:srgbClr val="FF99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367" name="Rectangle 650"/>
            <p:cNvSpPr>
              <a:spLocks noChangeArrowheads="1"/>
            </p:cNvSpPr>
            <p:nvPr/>
          </p:nvSpPr>
          <p:spPr bwMode="auto">
            <a:xfrm>
              <a:off x="3422" y="1932"/>
              <a:ext cx="4" cy="1012"/>
            </a:xfrm>
            <a:prstGeom prst="rect">
              <a:avLst/>
            </a:prstGeom>
            <a:solidFill>
              <a:srgbClr val="FF99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368" name="Rectangle 651"/>
            <p:cNvSpPr>
              <a:spLocks noChangeArrowheads="1"/>
            </p:cNvSpPr>
            <p:nvPr/>
          </p:nvSpPr>
          <p:spPr bwMode="auto">
            <a:xfrm>
              <a:off x="3426" y="1932"/>
              <a:ext cx="4" cy="1012"/>
            </a:xfrm>
            <a:prstGeom prst="rect">
              <a:avLst/>
            </a:prstGeom>
            <a:solidFill>
              <a:srgbClr val="FF99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369" name="Rectangle 652"/>
            <p:cNvSpPr>
              <a:spLocks noChangeArrowheads="1"/>
            </p:cNvSpPr>
            <p:nvPr/>
          </p:nvSpPr>
          <p:spPr bwMode="auto">
            <a:xfrm>
              <a:off x="3430" y="1932"/>
              <a:ext cx="4" cy="1012"/>
            </a:xfrm>
            <a:prstGeom prst="rect">
              <a:avLst/>
            </a:prstGeom>
            <a:solidFill>
              <a:srgbClr val="FF99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370" name="Rectangle 653"/>
            <p:cNvSpPr>
              <a:spLocks noChangeArrowheads="1"/>
            </p:cNvSpPr>
            <p:nvPr/>
          </p:nvSpPr>
          <p:spPr bwMode="auto">
            <a:xfrm>
              <a:off x="3434" y="1932"/>
              <a:ext cx="4" cy="1012"/>
            </a:xfrm>
            <a:prstGeom prst="rect">
              <a:avLst/>
            </a:prstGeom>
            <a:solidFill>
              <a:srgbClr val="FF99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371" name="Rectangle 654"/>
            <p:cNvSpPr>
              <a:spLocks noChangeArrowheads="1"/>
            </p:cNvSpPr>
            <p:nvPr/>
          </p:nvSpPr>
          <p:spPr bwMode="auto">
            <a:xfrm>
              <a:off x="3438" y="1932"/>
              <a:ext cx="4" cy="1012"/>
            </a:xfrm>
            <a:prstGeom prst="rect">
              <a:avLst/>
            </a:prstGeom>
            <a:solidFill>
              <a:srgbClr val="FF99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372" name="Rectangle 655"/>
            <p:cNvSpPr>
              <a:spLocks noChangeArrowheads="1"/>
            </p:cNvSpPr>
            <p:nvPr/>
          </p:nvSpPr>
          <p:spPr bwMode="auto">
            <a:xfrm>
              <a:off x="3442" y="1932"/>
              <a:ext cx="4" cy="1012"/>
            </a:xfrm>
            <a:prstGeom prst="rect">
              <a:avLst/>
            </a:prstGeom>
            <a:solidFill>
              <a:srgbClr val="FF99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373" name="Rectangle 656"/>
            <p:cNvSpPr>
              <a:spLocks noChangeArrowheads="1"/>
            </p:cNvSpPr>
            <p:nvPr/>
          </p:nvSpPr>
          <p:spPr bwMode="auto">
            <a:xfrm>
              <a:off x="3446" y="1932"/>
              <a:ext cx="4" cy="1012"/>
            </a:xfrm>
            <a:prstGeom prst="rect">
              <a:avLst/>
            </a:prstGeom>
            <a:solidFill>
              <a:srgbClr val="FF99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374" name="Rectangle 657"/>
            <p:cNvSpPr>
              <a:spLocks noChangeArrowheads="1"/>
            </p:cNvSpPr>
            <p:nvPr/>
          </p:nvSpPr>
          <p:spPr bwMode="auto">
            <a:xfrm>
              <a:off x="3450" y="1932"/>
              <a:ext cx="3" cy="1012"/>
            </a:xfrm>
            <a:prstGeom prst="rect">
              <a:avLst/>
            </a:prstGeom>
            <a:solidFill>
              <a:srgbClr val="FF99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375" name="Rectangle 658"/>
            <p:cNvSpPr>
              <a:spLocks noChangeArrowheads="1"/>
            </p:cNvSpPr>
            <p:nvPr/>
          </p:nvSpPr>
          <p:spPr bwMode="auto">
            <a:xfrm>
              <a:off x="3453" y="1932"/>
              <a:ext cx="4" cy="1012"/>
            </a:xfrm>
            <a:prstGeom prst="rect">
              <a:avLst/>
            </a:prstGeom>
            <a:solidFill>
              <a:srgbClr val="FF99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376" name="Rectangle 659"/>
            <p:cNvSpPr>
              <a:spLocks noChangeArrowheads="1"/>
            </p:cNvSpPr>
            <p:nvPr/>
          </p:nvSpPr>
          <p:spPr bwMode="auto">
            <a:xfrm>
              <a:off x="3457" y="1932"/>
              <a:ext cx="4" cy="1012"/>
            </a:xfrm>
            <a:prstGeom prst="rect">
              <a:avLst/>
            </a:prstGeom>
            <a:solidFill>
              <a:srgbClr val="FF99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377" name="Rectangle 660"/>
            <p:cNvSpPr>
              <a:spLocks noChangeArrowheads="1"/>
            </p:cNvSpPr>
            <p:nvPr/>
          </p:nvSpPr>
          <p:spPr bwMode="auto">
            <a:xfrm>
              <a:off x="3461" y="1932"/>
              <a:ext cx="4" cy="1012"/>
            </a:xfrm>
            <a:prstGeom prst="rect">
              <a:avLst/>
            </a:prstGeom>
            <a:solidFill>
              <a:srgbClr val="FF99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378" name="Rectangle 661"/>
            <p:cNvSpPr>
              <a:spLocks noChangeArrowheads="1"/>
            </p:cNvSpPr>
            <p:nvPr/>
          </p:nvSpPr>
          <p:spPr bwMode="auto">
            <a:xfrm>
              <a:off x="3465" y="1932"/>
              <a:ext cx="4" cy="1012"/>
            </a:xfrm>
            <a:prstGeom prst="rect">
              <a:avLst/>
            </a:prstGeom>
            <a:solidFill>
              <a:srgbClr val="FF99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379" name="Rectangle 662"/>
            <p:cNvSpPr>
              <a:spLocks noChangeArrowheads="1"/>
            </p:cNvSpPr>
            <p:nvPr/>
          </p:nvSpPr>
          <p:spPr bwMode="auto">
            <a:xfrm>
              <a:off x="3469" y="1932"/>
              <a:ext cx="4" cy="1012"/>
            </a:xfrm>
            <a:prstGeom prst="rect">
              <a:avLst/>
            </a:prstGeom>
            <a:solidFill>
              <a:srgbClr val="FF99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380" name="Rectangle 663"/>
            <p:cNvSpPr>
              <a:spLocks noChangeArrowheads="1"/>
            </p:cNvSpPr>
            <p:nvPr/>
          </p:nvSpPr>
          <p:spPr bwMode="auto">
            <a:xfrm>
              <a:off x="3473" y="1932"/>
              <a:ext cx="4" cy="1012"/>
            </a:xfrm>
            <a:prstGeom prst="rect">
              <a:avLst/>
            </a:prstGeom>
            <a:solidFill>
              <a:srgbClr val="FF99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381" name="Rectangle 664"/>
            <p:cNvSpPr>
              <a:spLocks noChangeArrowheads="1"/>
            </p:cNvSpPr>
            <p:nvPr/>
          </p:nvSpPr>
          <p:spPr bwMode="auto">
            <a:xfrm>
              <a:off x="3477" y="1932"/>
              <a:ext cx="4" cy="1012"/>
            </a:xfrm>
            <a:prstGeom prst="rect">
              <a:avLst/>
            </a:prstGeom>
            <a:solidFill>
              <a:srgbClr val="FF99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382" name="Rectangle 665"/>
            <p:cNvSpPr>
              <a:spLocks noChangeArrowheads="1"/>
            </p:cNvSpPr>
            <p:nvPr/>
          </p:nvSpPr>
          <p:spPr bwMode="auto">
            <a:xfrm>
              <a:off x="3481" y="1932"/>
              <a:ext cx="3" cy="1012"/>
            </a:xfrm>
            <a:prstGeom prst="rect">
              <a:avLst/>
            </a:prstGeom>
            <a:solidFill>
              <a:srgbClr val="FF99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383" name="Rectangle 666"/>
            <p:cNvSpPr>
              <a:spLocks noChangeArrowheads="1"/>
            </p:cNvSpPr>
            <p:nvPr/>
          </p:nvSpPr>
          <p:spPr bwMode="auto">
            <a:xfrm>
              <a:off x="3484" y="1932"/>
              <a:ext cx="4" cy="1012"/>
            </a:xfrm>
            <a:prstGeom prst="rect">
              <a:avLst/>
            </a:prstGeom>
            <a:solidFill>
              <a:srgbClr val="FF99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384" name="Rectangle 667"/>
            <p:cNvSpPr>
              <a:spLocks noChangeArrowheads="1"/>
            </p:cNvSpPr>
            <p:nvPr/>
          </p:nvSpPr>
          <p:spPr bwMode="auto">
            <a:xfrm>
              <a:off x="3488" y="1932"/>
              <a:ext cx="4" cy="1012"/>
            </a:xfrm>
            <a:prstGeom prst="rect">
              <a:avLst/>
            </a:prstGeom>
            <a:solidFill>
              <a:srgbClr val="FF99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385" name="Rectangle 668"/>
            <p:cNvSpPr>
              <a:spLocks noChangeArrowheads="1"/>
            </p:cNvSpPr>
            <p:nvPr/>
          </p:nvSpPr>
          <p:spPr bwMode="auto">
            <a:xfrm>
              <a:off x="3492" y="1932"/>
              <a:ext cx="4" cy="1012"/>
            </a:xfrm>
            <a:prstGeom prst="rect">
              <a:avLst/>
            </a:prstGeom>
            <a:solidFill>
              <a:srgbClr val="FF99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386" name="Rectangle 669"/>
            <p:cNvSpPr>
              <a:spLocks noChangeArrowheads="1"/>
            </p:cNvSpPr>
            <p:nvPr/>
          </p:nvSpPr>
          <p:spPr bwMode="auto">
            <a:xfrm>
              <a:off x="3496" y="1932"/>
              <a:ext cx="4" cy="1012"/>
            </a:xfrm>
            <a:prstGeom prst="rect">
              <a:avLst/>
            </a:prstGeom>
            <a:solidFill>
              <a:srgbClr val="FF99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387" name="Rectangle 670"/>
            <p:cNvSpPr>
              <a:spLocks noChangeArrowheads="1"/>
            </p:cNvSpPr>
            <p:nvPr/>
          </p:nvSpPr>
          <p:spPr bwMode="auto">
            <a:xfrm>
              <a:off x="3500" y="1932"/>
              <a:ext cx="4" cy="1012"/>
            </a:xfrm>
            <a:prstGeom prst="rect">
              <a:avLst/>
            </a:prstGeom>
            <a:solidFill>
              <a:srgbClr val="FF99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388" name="Rectangle 671"/>
            <p:cNvSpPr>
              <a:spLocks noChangeArrowheads="1"/>
            </p:cNvSpPr>
            <p:nvPr/>
          </p:nvSpPr>
          <p:spPr bwMode="auto">
            <a:xfrm>
              <a:off x="3504" y="1932"/>
              <a:ext cx="4" cy="1012"/>
            </a:xfrm>
            <a:prstGeom prst="rect">
              <a:avLst/>
            </a:prstGeom>
            <a:solidFill>
              <a:srgbClr val="FF99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389" name="Rectangle 672"/>
            <p:cNvSpPr>
              <a:spLocks noChangeArrowheads="1"/>
            </p:cNvSpPr>
            <p:nvPr/>
          </p:nvSpPr>
          <p:spPr bwMode="auto">
            <a:xfrm>
              <a:off x="3508" y="1932"/>
              <a:ext cx="4" cy="1012"/>
            </a:xfrm>
            <a:prstGeom prst="rect">
              <a:avLst/>
            </a:prstGeom>
            <a:solidFill>
              <a:srgbClr val="FF99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390" name="Rectangle 673"/>
            <p:cNvSpPr>
              <a:spLocks noChangeArrowheads="1"/>
            </p:cNvSpPr>
            <p:nvPr/>
          </p:nvSpPr>
          <p:spPr bwMode="auto">
            <a:xfrm>
              <a:off x="3512" y="1932"/>
              <a:ext cx="3" cy="1012"/>
            </a:xfrm>
            <a:prstGeom prst="rect">
              <a:avLst/>
            </a:prstGeom>
            <a:solidFill>
              <a:srgbClr val="FF99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391" name="Rectangle 674"/>
            <p:cNvSpPr>
              <a:spLocks noChangeArrowheads="1"/>
            </p:cNvSpPr>
            <p:nvPr/>
          </p:nvSpPr>
          <p:spPr bwMode="auto">
            <a:xfrm>
              <a:off x="3515" y="1932"/>
              <a:ext cx="4" cy="1012"/>
            </a:xfrm>
            <a:prstGeom prst="rect">
              <a:avLst/>
            </a:prstGeom>
            <a:solidFill>
              <a:srgbClr val="FF99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392" name="Rectangle 675"/>
            <p:cNvSpPr>
              <a:spLocks noChangeArrowheads="1"/>
            </p:cNvSpPr>
            <p:nvPr/>
          </p:nvSpPr>
          <p:spPr bwMode="auto">
            <a:xfrm>
              <a:off x="3519" y="1932"/>
              <a:ext cx="4" cy="1012"/>
            </a:xfrm>
            <a:prstGeom prst="rect">
              <a:avLst/>
            </a:prstGeom>
            <a:solidFill>
              <a:srgbClr val="FF99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393" name="Rectangle 676"/>
            <p:cNvSpPr>
              <a:spLocks noChangeArrowheads="1"/>
            </p:cNvSpPr>
            <p:nvPr/>
          </p:nvSpPr>
          <p:spPr bwMode="auto">
            <a:xfrm>
              <a:off x="3523" y="1932"/>
              <a:ext cx="4" cy="1012"/>
            </a:xfrm>
            <a:prstGeom prst="rect">
              <a:avLst/>
            </a:prstGeom>
            <a:solidFill>
              <a:srgbClr val="FF99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394" name="Rectangle 677"/>
            <p:cNvSpPr>
              <a:spLocks noChangeArrowheads="1"/>
            </p:cNvSpPr>
            <p:nvPr/>
          </p:nvSpPr>
          <p:spPr bwMode="auto">
            <a:xfrm>
              <a:off x="3527" y="1932"/>
              <a:ext cx="4" cy="1012"/>
            </a:xfrm>
            <a:prstGeom prst="rect">
              <a:avLst/>
            </a:prstGeom>
            <a:solidFill>
              <a:srgbClr val="FF99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395" name="Rectangle 678"/>
            <p:cNvSpPr>
              <a:spLocks noChangeArrowheads="1"/>
            </p:cNvSpPr>
            <p:nvPr/>
          </p:nvSpPr>
          <p:spPr bwMode="auto">
            <a:xfrm>
              <a:off x="3531" y="1932"/>
              <a:ext cx="4" cy="1012"/>
            </a:xfrm>
            <a:prstGeom prst="rect">
              <a:avLst/>
            </a:prstGeom>
            <a:solidFill>
              <a:srgbClr val="FF99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396" name="Rectangle 679"/>
            <p:cNvSpPr>
              <a:spLocks noChangeArrowheads="1"/>
            </p:cNvSpPr>
            <p:nvPr/>
          </p:nvSpPr>
          <p:spPr bwMode="auto">
            <a:xfrm>
              <a:off x="3535" y="1932"/>
              <a:ext cx="4" cy="1012"/>
            </a:xfrm>
            <a:prstGeom prst="rect">
              <a:avLst/>
            </a:prstGeom>
            <a:solidFill>
              <a:srgbClr val="FF99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397" name="Rectangle 680"/>
            <p:cNvSpPr>
              <a:spLocks noChangeArrowheads="1"/>
            </p:cNvSpPr>
            <p:nvPr/>
          </p:nvSpPr>
          <p:spPr bwMode="auto">
            <a:xfrm>
              <a:off x="3539" y="1932"/>
              <a:ext cx="4" cy="1012"/>
            </a:xfrm>
            <a:prstGeom prst="rect">
              <a:avLst/>
            </a:prstGeom>
            <a:solidFill>
              <a:srgbClr val="FF99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398" name="Rectangle 681"/>
            <p:cNvSpPr>
              <a:spLocks noChangeArrowheads="1"/>
            </p:cNvSpPr>
            <p:nvPr/>
          </p:nvSpPr>
          <p:spPr bwMode="auto">
            <a:xfrm>
              <a:off x="3543" y="1932"/>
              <a:ext cx="4" cy="1012"/>
            </a:xfrm>
            <a:prstGeom prst="rect">
              <a:avLst/>
            </a:prstGeom>
            <a:solidFill>
              <a:srgbClr val="FF99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399" name="Rectangle 682"/>
            <p:cNvSpPr>
              <a:spLocks noChangeArrowheads="1"/>
            </p:cNvSpPr>
            <p:nvPr/>
          </p:nvSpPr>
          <p:spPr bwMode="auto">
            <a:xfrm>
              <a:off x="3547" y="1932"/>
              <a:ext cx="3" cy="1012"/>
            </a:xfrm>
            <a:prstGeom prst="rect">
              <a:avLst/>
            </a:prstGeom>
            <a:solidFill>
              <a:srgbClr val="FF99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400" name="Rectangle 683"/>
            <p:cNvSpPr>
              <a:spLocks noChangeArrowheads="1"/>
            </p:cNvSpPr>
            <p:nvPr/>
          </p:nvSpPr>
          <p:spPr bwMode="auto">
            <a:xfrm>
              <a:off x="3550" y="1932"/>
              <a:ext cx="4" cy="1012"/>
            </a:xfrm>
            <a:prstGeom prst="rect">
              <a:avLst/>
            </a:prstGeom>
            <a:solidFill>
              <a:srgbClr val="FF99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401" name="Rectangle 684"/>
            <p:cNvSpPr>
              <a:spLocks noChangeArrowheads="1"/>
            </p:cNvSpPr>
            <p:nvPr/>
          </p:nvSpPr>
          <p:spPr bwMode="auto">
            <a:xfrm>
              <a:off x="3554" y="1932"/>
              <a:ext cx="4" cy="1012"/>
            </a:xfrm>
            <a:prstGeom prst="rect">
              <a:avLst/>
            </a:prstGeom>
            <a:solidFill>
              <a:srgbClr val="FF99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402" name="Rectangle 685"/>
            <p:cNvSpPr>
              <a:spLocks noChangeArrowheads="1"/>
            </p:cNvSpPr>
            <p:nvPr/>
          </p:nvSpPr>
          <p:spPr bwMode="auto">
            <a:xfrm>
              <a:off x="3558" y="1932"/>
              <a:ext cx="4" cy="1012"/>
            </a:xfrm>
            <a:prstGeom prst="rect">
              <a:avLst/>
            </a:prstGeom>
            <a:solidFill>
              <a:srgbClr val="FF99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403" name="Rectangle 686"/>
            <p:cNvSpPr>
              <a:spLocks noChangeArrowheads="1"/>
            </p:cNvSpPr>
            <p:nvPr/>
          </p:nvSpPr>
          <p:spPr bwMode="auto">
            <a:xfrm>
              <a:off x="3562" y="1932"/>
              <a:ext cx="4" cy="1012"/>
            </a:xfrm>
            <a:prstGeom prst="rect">
              <a:avLst/>
            </a:prstGeom>
            <a:solidFill>
              <a:srgbClr val="FF99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404" name="Rectangle 687"/>
            <p:cNvSpPr>
              <a:spLocks noChangeArrowheads="1"/>
            </p:cNvSpPr>
            <p:nvPr/>
          </p:nvSpPr>
          <p:spPr bwMode="auto">
            <a:xfrm>
              <a:off x="3566" y="1932"/>
              <a:ext cx="4" cy="1012"/>
            </a:xfrm>
            <a:prstGeom prst="rect">
              <a:avLst/>
            </a:prstGeom>
            <a:solidFill>
              <a:srgbClr val="FF99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405" name="Rectangle 688"/>
            <p:cNvSpPr>
              <a:spLocks noChangeArrowheads="1"/>
            </p:cNvSpPr>
            <p:nvPr/>
          </p:nvSpPr>
          <p:spPr bwMode="auto">
            <a:xfrm>
              <a:off x="3570" y="1932"/>
              <a:ext cx="4" cy="1012"/>
            </a:xfrm>
            <a:prstGeom prst="rect">
              <a:avLst/>
            </a:prstGeom>
            <a:solidFill>
              <a:srgbClr val="FF99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406" name="Rectangle 689"/>
            <p:cNvSpPr>
              <a:spLocks noChangeArrowheads="1"/>
            </p:cNvSpPr>
            <p:nvPr/>
          </p:nvSpPr>
          <p:spPr bwMode="auto">
            <a:xfrm>
              <a:off x="3574" y="1932"/>
              <a:ext cx="4" cy="1012"/>
            </a:xfrm>
            <a:prstGeom prst="rect">
              <a:avLst/>
            </a:prstGeom>
            <a:solidFill>
              <a:srgbClr val="FF99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407" name="Rectangle 690"/>
            <p:cNvSpPr>
              <a:spLocks noChangeArrowheads="1"/>
            </p:cNvSpPr>
            <p:nvPr/>
          </p:nvSpPr>
          <p:spPr bwMode="auto">
            <a:xfrm>
              <a:off x="3578" y="1932"/>
              <a:ext cx="3" cy="1012"/>
            </a:xfrm>
            <a:prstGeom prst="rect">
              <a:avLst/>
            </a:prstGeom>
            <a:solidFill>
              <a:srgbClr val="FF99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408" name="Rectangle 691"/>
            <p:cNvSpPr>
              <a:spLocks noChangeArrowheads="1"/>
            </p:cNvSpPr>
            <p:nvPr/>
          </p:nvSpPr>
          <p:spPr bwMode="auto">
            <a:xfrm>
              <a:off x="3581" y="1932"/>
              <a:ext cx="4" cy="1012"/>
            </a:xfrm>
            <a:prstGeom prst="rect">
              <a:avLst/>
            </a:prstGeom>
            <a:solidFill>
              <a:srgbClr val="FF99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409" name="Rectangle 692"/>
            <p:cNvSpPr>
              <a:spLocks noChangeArrowheads="1"/>
            </p:cNvSpPr>
            <p:nvPr/>
          </p:nvSpPr>
          <p:spPr bwMode="auto">
            <a:xfrm>
              <a:off x="3585" y="1932"/>
              <a:ext cx="4" cy="1012"/>
            </a:xfrm>
            <a:prstGeom prst="rect">
              <a:avLst/>
            </a:prstGeom>
            <a:solidFill>
              <a:srgbClr val="FF99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410" name="Rectangle 693"/>
            <p:cNvSpPr>
              <a:spLocks noChangeArrowheads="1"/>
            </p:cNvSpPr>
            <p:nvPr/>
          </p:nvSpPr>
          <p:spPr bwMode="auto">
            <a:xfrm>
              <a:off x="3589" y="1932"/>
              <a:ext cx="4" cy="1012"/>
            </a:xfrm>
            <a:prstGeom prst="rect">
              <a:avLst/>
            </a:prstGeom>
            <a:solidFill>
              <a:srgbClr val="FF99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411" name="Rectangle 694"/>
            <p:cNvSpPr>
              <a:spLocks noChangeArrowheads="1"/>
            </p:cNvSpPr>
            <p:nvPr/>
          </p:nvSpPr>
          <p:spPr bwMode="auto">
            <a:xfrm>
              <a:off x="3593" y="1932"/>
              <a:ext cx="4" cy="1012"/>
            </a:xfrm>
            <a:prstGeom prst="rect">
              <a:avLst/>
            </a:prstGeom>
            <a:solidFill>
              <a:srgbClr val="FF99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412" name="Rectangle 695"/>
            <p:cNvSpPr>
              <a:spLocks noChangeArrowheads="1"/>
            </p:cNvSpPr>
            <p:nvPr/>
          </p:nvSpPr>
          <p:spPr bwMode="auto">
            <a:xfrm>
              <a:off x="3597" y="1932"/>
              <a:ext cx="4" cy="1012"/>
            </a:xfrm>
            <a:prstGeom prst="rect">
              <a:avLst/>
            </a:prstGeom>
            <a:solidFill>
              <a:srgbClr val="FF99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413" name="Rectangle 696"/>
            <p:cNvSpPr>
              <a:spLocks noChangeArrowheads="1"/>
            </p:cNvSpPr>
            <p:nvPr/>
          </p:nvSpPr>
          <p:spPr bwMode="auto">
            <a:xfrm>
              <a:off x="3601" y="1932"/>
              <a:ext cx="4" cy="1012"/>
            </a:xfrm>
            <a:prstGeom prst="rect">
              <a:avLst/>
            </a:prstGeom>
            <a:solidFill>
              <a:srgbClr val="FF99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414" name="Rectangle 697"/>
            <p:cNvSpPr>
              <a:spLocks noChangeArrowheads="1"/>
            </p:cNvSpPr>
            <p:nvPr/>
          </p:nvSpPr>
          <p:spPr bwMode="auto">
            <a:xfrm>
              <a:off x="3605" y="1932"/>
              <a:ext cx="4" cy="1012"/>
            </a:xfrm>
            <a:prstGeom prst="rect">
              <a:avLst/>
            </a:prstGeom>
            <a:solidFill>
              <a:srgbClr val="FF99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415" name="Rectangle 698"/>
            <p:cNvSpPr>
              <a:spLocks noChangeArrowheads="1"/>
            </p:cNvSpPr>
            <p:nvPr/>
          </p:nvSpPr>
          <p:spPr bwMode="auto">
            <a:xfrm>
              <a:off x="3609" y="1932"/>
              <a:ext cx="3" cy="1012"/>
            </a:xfrm>
            <a:prstGeom prst="rect">
              <a:avLst/>
            </a:prstGeom>
            <a:solidFill>
              <a:srgbClr val="FF99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416" name="Rectangle 699"/>
            <p:cNvSpPr>
              <a:spLocks noChangeArrowheads="1"/>
            </p:cNvSpPr>
            <p:nvPr/>
          </p:nvSpPr>
          <p:spPr bwMode="auto">
            <a:xfrm>
              <a:off x="3612" y="1932"/>
              <a:ext cx="4" cy="1012"/>
            </a:xfrm>
            <a:prstGeom prst="rect">
              <a:avLst/>
            </a:prstGeom>
            <a:solidFill>
              <a:srgbClr val="FF99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417" name="Rectangle 700"/>
            <p:cNvSpPr>
              <a:spLocks noChangeArrowheads="1"/>
            </p:cNvSpPr>
            <p:nvPr/>
          </p:nvSpPr>
          <p:spPr bwMode="auto">
            <a:xfrm>
              <a:off x="3616" y="1932"/>
              <a:ext cx="4" cy="1012"/>
            </a:xfrm>
            <a:prstGeom prst="rect">
              <a:avLst/>
            </a:prstGeom>
            <a:solidFill>
              <a:srgbClr val="FF99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418" name="Rectangle 701"/>
            <p:cNvSpPr>
              <a:spLocks noChangeArrowheads="1"/>
            </p:cNvSpPr>
            <p:nvPr/>
          </p:nvSpPr>
          <p:spPr bwMode="auto">
            <a:xfrm>
              <a:off x="3620" y="1932"/>
              <a:ext cx="4" cy="1012"/>
            </a:xfrm>
            <a:prstGeom prst="rect">
              <a:avLst/>
            </a:prstGeom>
            <a:solidFill>
              <a:srgbClr val="FF99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419" name="Rectangle 702"/>
            <p:cNvSpPr>
              <a:spLocks noChangeArrowheads="1"/>
            </p:cNvSpPr>
            <p:nvPr/>
          </p:nvSpPr>
          <p:spPr bwMode="auto">
            <a:xfrm>
              <a:off x="3624" y="1932"/>
              <a:ext cx="4" cy="1012"/>
            </a:xfrm>
            <a:prstGeom prst="rect">
              <a:avLst/>
            </a:prstGeom>
            <a:solidFill>
              <a:srgbClr val="FF99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420" name="Rectangle 703"/>
            <p:cNvSpPr>
              <a:spLocks noChangeArrowheads="1"/>
            </p:cNvSpPr>
            <p:nvPr/>
          </p:nvSpPr>
          <p:spPr bwMode="auto">
            <a:xfrm>
              <a:off x="3628" y="1932"/>
              <a:ext cx="4" cy="1012"/>
            </a:xfrm>
            <a:prstGeom prst="rect">
              <a:avLst/>
            </a:prstGeom>
            <a:solidFill>
              <a:srgbClr val="FF99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6180" name="Freeform 704"/>
          <p:cNvSpPr>
            <a:spLocks/>
          </p:cNvSpPr>
          <p:nvPr/>
        </p:nvSpPr>
        <p:spPr bwMode="auto">
          <a:xfrm>
            <a:off x="1879600" y="2740025"/>
            <a:ext cx="1101725" cy="33338"/>
          </a:xfrm>
          <a:custGeom>
            <a:avLst/>
            <a:gdLst>
              <a:gd name="T0" fmla="*/ 0 w 694"/>
              <a:gd name="T1" fmla="*/ 0 h 21"/>
              <a:gd name="T2" fmla="*/ 0 w 694"/>
              <a:gd name="T3" fmla="*/ 16 h 21"/>
              <a:gd name="T4" fmla="*/ 694 w 694"/>
              <a:gd name="T5" fmla="*/ 21 h 21"/>
              <a:gd name="T6" fmla="*/ 694 w 694"/>
              <a:gd name="T7" fmla="*/ 4 h 21"/>
              <a:gd name="T8" fmla="*/ 0 w 694"/>
              <a:gd name="T9" fmla="*/ 0 h 2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694"/>
              <a:gd name="T16" fmla="*/ 0 h 21"/>
              <a:gd name="T17" fmla="*/ 694 w 694"/>
              <a:gd name="T18" fmla="*/ 21 h 21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694" h="21">
                <a:moveTo>
                  <a:pt x="0" y="0"/>
                </a:moveTo>
                <a:lnTo>
                  <a:pt x="0" y="16"/>
                </a:lnTo>
                <a:lnTo>
                  <a:pt x="694" y="21"/>
                </a:lnTo>
                <a:lnTo>
                  <a:pt x="694" y="4"/>
                </a:lnTo>
                <a:lnTo>
                  <a:pt x="0" y="0"/>
                </a:lnTo>
                <a:close/>
              </a:path>
            </a:pathLst>
          </a:custGeom>
          <a:solidFill>
            <a:srgbClr val="FF99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6181" name="Rectangle 705"/>
          <p:cNvSpPr>
            <a:spLocks noChangeArrowheads="1"/>
          </p:cNvSpPr>
          <p:nvPr/>
        </p:nvSpPr>
        <p:spPr bwMode="auto">
          <a:xfrm>
            <a:off x="3640138" y="2732088"/>
            <a:ext cx="657225" cy="26987"/>
          </a:xfrm>
          <a:prstGeom prst="rect">
            <a:avLst/>
          </a:prstGeom>
          <a:solidFill>
            <a:srgbClr val="FF99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grpSp>
        <p:nvGrpSpPr>
          <p:cNvPr id="19" name="Group 706"/>
          <p:cNvGrpSpPr>
            <a:grpSpLocks/>
          </p:cNvGrpSpPr>
          <p:nvPr/>
        </p:nvGrpSpPr>
        <p:grpSpPr bwMode="auto">
          <a:xfrm>
            <a:off x="2827338" y="4524375"/>
            <a:ext cx="1606550" cy="85725"/>
            <a:chOff x="3690" y="2940"/>
            <a:chExt cx="1012" cy="33"/>
          </a:xfrm>
        </p:grpSpPr>
        <p:sp>
          <p:nvSpPr>
            <p:cNvPr id="6314" name="Rectangle 707"/>
            <p:cNvSpPr>
              <a:spLocks noChangeArrowheads="1"/>
            </p:cNvSpPr>
            <p:nvPr/>
          </p:nvSpPr>
          <p:spPr bwMode="auto">
            <a:xfrm>
              <a:off x="3690" y="2940"/>
              <a:ext cx="1012" cy="4"/>
            </a:xfrm>
            <a:prstGeom prst="rect">
              <a:avLst/>
            </a:prstGeom>
            <a:solidFill>
              <a:srgbClr val="60606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315" name="Rectangle 708"/>
            <p:cNvSpPr>
              <a:spLocks noChangeArrowheads="1"/>
            </p:cNvSpPr>
            <p:nvPr/>
          </p:nvSpPr>
          <p:spPr bwMode="auto">
            <a:xfrm>
              <a:off x="3690" y="2944"/>
              <a:ext cx="1012" cy="4"/>
            </a:xfrm>
            <a:prstGeom prst="rect">
              <a:avLst/>
            </a:prstGeom>
            <a:solidFill>
              <a:srgbClr val="81818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316" name="Rectangle 709"/>
            <p:cNvSpPr>
              <a:spLocks noChangeArrowheads="1"/>
            </p:cNvSpPr>
            <p:nvPr/>
          </p:nvSpPr>
          <p:spPr bwMode="auto">
            <a:xfrm>
              <a:off x="3690" y="2948"/>
              <a:ext cx="1012" cy="4"/>
            </a:xfrm>
            <a:prstGeom prst="rect">
              <a:avLst/>
            </a:prstGeom>
            <a:solidFill>
              <a:srgbClr val="A8A8A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317" name="Rectangle 710"/>
            <p:cNvSpPr>
              <a:spLocks noChangeArrowheads="1"/>
            </p:cNvSpPr>
            <p:nvPr/>
          </p:nvSpPr>
          <p:spPr bwMode="auto">
            <a:xfrm>
              <a:off x="3690" y="2952"/>
              <a:ext cx="1012" cy="4"/>
            </a:xfrm>
            <a:prstGeom prst="rect">
              <a:avLst/>
            </a:prstGeom>
            <a:solidFill>
              <a:srgbClr val="C0C0C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318" name="Rectangle 711"/>
            <p:cNvSpPr>
              <a:spLocks noChangeArrowheads="1"/>
            </p:cNvSpPr>
            <p:nvPr/>
          </p:nvSpPr>
          <p:spPr bwMode="auto">
            <a:xfrm>
              <a:off x="3690" y="2956"/>
              <a:ext cx="1012" cy="5"/>
            </a:xfrm>
            <a:prstGeom prst="rect">
              <a:avLst/>
            </a:prstGeom>
            <a:solidFill>
              <a:srgbClr val="C0C0C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319" name="Rectangle 712"/>
            <p:cNvSpPr>
              <a:spLocks noChangeArrowheads="1"/>
            </p:cNvSpPr>
            <p:nvPr/>
          </p:nvSpPr>
          <p:spPr bwMode="auto">
            <a:xfrm>
              <a:off x="3690" y="2961"/>
              <a:ext cx="1012" cy="4"/>
            </a:xfrm>
            <a:prstGeom prst="rect">
              <a:avLst/>
            </a:prstGeom>
            <a:solidFill>
              <a:srgbClr val="A7A7A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320" name="Rectangle 713"/>
            <p:cNvSpPr>
              <a:spLocks noChangeArrowheads="1"/>
            </p:cNvSpPr>
            <p:nvPr/>
          </p:nvSpPr>
          <p:spPr bwMode="auto">
            <a:xfrm>
              <a:off x="3690" y="2965"/>
              <a:ext cx="1012" cy="4"/>
            </a:xfrm>
            <a:prstGeom prst="rect">
              <a:avLst/>
            </a:prstGeom>
            <a:solidFill>
              <a:srgbClr val="80808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321" name="Rectangle 714"/>
            <p:cNvSpPr>
              <a:spLocks noChangeArrowheads="1"/>
            </p:cNvSpPr>
            <p:nvPr/>
          </p:nvSpPr>
          <p:spPr bwMode="auto">
            <a:xfrm>
              <a:off x="3690" y="2969"/>
              <a:ext cx="1012" cy="4"/>
            </a:xfrm>
            <a:prstGeom prst="rect">
              <a:avLst/>
            </a:prstGeom>
            <a:solidFill>
              <a:srgbClr val="59595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6183" name="Freeform 715"/>
          <p:cNvSpPr>
            <a:spLocks/>
          </p:cNvSpPr>
          <p:nvPr/>
        </p:nvSpPr>
        <p:spPr bwMode="auto">
          <a:xfrm>
            <a:off x="2833688" y="4592638"/>
            <a:ext cx="1600200" cy="33337"/>
          </a:xfrm>
          <a:custGeom>
            <a:avLst/>
            <a:gdLst>
              <a:gd name="T0" fmla="*/ 0 w 1008"/>
              <a:gd name="T1" fmla="*/ 0 h 21"/>
              <a:gd name="T2" fmla="*/ 0 w 1008"/>
              <a:gd name="T3" fmla="*/ 17 h 21"/>
              <a:gd name="T4" fmla="*/ 1008 w 1008"/>
              <a:gd name="T5" fmla="*/ 21 h 21"/>
              <a:gd name="T6" fmla="*/ 1008 w 1008"/>
              <a:gd name="T7" fmla="*/ 4 h 21"/>
              <a:gd name="T8" fmla="*/ 0 w 1008"/>
              <a:gd name="T9" fmla="*/ 0 h 2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008"/>
              <a:gd name="T16" fmla="*/ 0 h 21"/>
              <a:gd name="T17" fmla="*/ 1008 w 1008"/>
              <a:gd name="T18" fmla="*/ 21 h 21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008" h="21">
                <a:moveTo>
                  <a:pt x="0" y="0"/>
                </a:moveTo>
                <a:lnTo>
                  <a:pt x="0" y="17"/>
                </a:lnTo>
                <a:lnTo>
                  <a:pt x="1008" y="21"/>
                </a:lnTo>
                <a:lnTo>
                  <a:pt x="1008" y="4"/>
                </a:lnTo>
                <a:lnTo>
                  <a:pt x="0" y="0"/>
                </a:lnTo>
                <a:close/>
              </a:path>
            </a:pathLst>
          </a:custGeom>
          <a:solidFill>
            <a:srgbClr val="FF99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6184" name="Rectangle 726"/>
          <p:cNvSpPr>
            <a:spLocks noChangeArrowheads="1"/>
          </p:cNvSpPr>
          <p:nvPr/>
        </p:nvSpPr>
        <p:spPr bwMode="auto">
          <a:xfrm>
            <a:off x="2209800" y="5238750"/>
            <a:ext cx="1219200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r>
              <a:rPr lang="en-US" altLang="ja-JP" sz="1600">
                <a:latin typeface="Arial" pitchFamily="34" charset="0"/>
                <a:ea typeface="ＭＳ Ｐゴシック" pitchFamily="50" charset="-128"/>
              </a:rPr>
              <a:t>Via hole</a:t>
            </a:r>
          </a:p>
          <a:p>
            <a:r>
              <a:rPr lang="en-US" altLang="ja-JP" sz="1600">
                <a:latin typeface="Arial" pitchFamily="34" charset="0"/>
                <a:ea typeface="ＭＳ Ｐゴシック" pitchFamily="50" charset="-128"/>
                <a:cs typeface="Arial" pitchFamily="34" charset="0"/>
              </a:rPr>
              <a:t>Φ</a:t>
            </a:r>
            <a:r>
              <a:rPr lang="en-US" altLang="ja-JP" sz="1600">
                <a:latin typeface="Arial" pitchFamily="34" charset="0"/>
                <a:ea typeface="ＭＳ Ｐゴシック" pitchFamily="50" charset="-128"/>
              </a:rPr>
              <a:t>80μm</a:t>
            </a:r>
          </a:p>
        </p:txBody>
      </p:sp>
      <p:sp>
        <p:nvSpPr>
          <p:cNvPr id="6185" name="Rectangle 734"/>
          <p:cNvSpPr>
            <a:spLocks noChangeArrowheads="1"/>
          </p:cNvSpPr>
          <p:nvPr/>
        </p:nvSpPr>
        <p:spPr bwMode="auto">
          <a:xfrm>
            <a:off x="2819400" y="4857750"/>
            <a:ext cx="161607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ja-JP" sz="1600">
                <a:solidFill>
                  <a:srgbClr val="000000"/>
                </a:solidFill>
                <a:latin typeface="Arial" pitchFamily="34" charset="0"/>
                <a:ea typeface="ＭＳ Ｐゴシック" pitchFamily="50" charset="-128"/>
              </a:rPr>
              <a:t>Back-side I/O pad</a:t>
            </a:r>
            <a:endParaRPr lang="en-US" altLang="ja-JP" sz="1600">
              <a:latin typeface="Arial" pitchFamily="34" charset="0"/>
              <a:ea typeface="ＭＳ Ｐゴシック" pitchFamily="50" charset="-128"/>
            </a:endParaRPr>
          </a:p>
        </p:txBody>
      </p:sp>
      <p:sp>
        <p:nvSpPr>
          <p:cNvPr id="6186" name="Rectangle 746"/>
          <p:cNvSpPr>
            <a:spLocks noChangeArrowheads="1"/>
          </p:cNvSpPr>
          <p:nvPr/>
        </p:nvSpPr>
        <p:spPr bwMode="auto">
          <a:xfrm>
            <a:off x="2106613" y="2433638"/>
            <a:ext cx="80010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6187" name="Rectangle 755"/>
          <p:cNvSpPr>
            <a:spLocks noChangeArrowheads="1"/>
          </p:cNvSpPr>
          <p:nvPr/>
        </p:nvSpPr>
        <p:spPr bwMode="auto">
          <a:xfrm>
            <a:off x="1746250" y="1736725"/>
            <a:ext cx="104616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6188" name="Rectangle 756"/>
          <p:cNvSpPr>
            <a:spLocks noChangeArrowheads="1"/>
          </p:cNvSpPr>
          <p:nvPr/>
        </p:nvSpPr>
        <p:spPr bwMode="auto">
          <a:xfrm>
            <a:off x="1638300" y="2286000"/>
            <a:ext cx="17526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ja-JP" sz="1600">
                <a:solidFill>
                  <a:srgbClr val="000000"/>
                </a:solidFill>
                <a:latin typeface="Arial" pitchFamily="34" charset="0"/>
                <a:ea typeface="ＭＳ Ｐゴシック" pitchFamily="50" charset="-128"/>
              </a:rPr>
              <a:t>Top-side I/O pad</a:t>
            </a:r>
            <a:endParaRPr lang="en-US" altLang="ja-JP" sz="1600">
              <a:latin typeface="Arial" pitchFamily="34" charset="0"/>
              <a:ea typeface="ＭＳ Ｐゴシック" pitchFamily="50" charset="-128"/>
            </a:endParaRPr>
          </a:p>
        </p:txBody>
      </p:sp>
      <p:sp>
        <p:nvSpPr>
          <p:cNvPr id="6189" name="Rectangle 758"/>
          <p:cNvSpPr>
            <a:spLocks noChangeArrowheads="1"/>
          </p:cNvSpPr>
          <p:nvPr/>
        </p:nvSpPr>
        <p:spPr bwMode="auto">
          <a:xfrm>
            <a:off x="3389313" y="1736725"/>
            <a:ext cx="8985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6190" name="Rectangle 759"/>
          <p:cNvSpPr>
            <a:spLocks noChangeArrowheads="1"/>
          </p:cNvSpPr>
          <p:nvPr/>
        </p:nvSpPr>
        <p:spPr bwMode="auto">
          <a:xfrm>
            <a:off x="3648075" y="2286000"/>
            <a:ext cx="133032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ja-JP" sz="1600">
                <a:solidFill>
                  <a:srgbClr val="000000"/>
                </a:solidFill>
                <a:latin typeface="Arial" pitchFamily="34" charset="0"/>
                <a:ea typeface="ＭＳ Ｐゴシック" pitchFamily="50" charset="-128"/>
              </a:rPr>
              <a:t>Pixel electrode</a:t>
            </a:r>
            <a:endParaRPr lang="en-US" altLang="ja-JP" sz="1600">
              <a:latin typeface="Arial" pitchFamily="34" charset="0"/>
              <a:ea typeface="ＭＳ Ｐゴシック" pitchFamily="50" charset="-128"/>
            </a:endParaRPr>
          </a:p>
        </p:txBody>
      </p:sp>
      <p:grpSp>
        <p:nvGrpSpPr>
          <p:cNvPr id="20" name="Group 763"/>
          <p:cNvGrpSpPr>
            <a:grpSpLocks/>
          </p:cNvGrpSpPr>
          <p:nvPr/>
        </p:nvGrpSpPr>
        <p:grpSpPr bwMode="auto">
          <a:xfrm>
            <a:off x="2217738" y="3009900"/>
            <a:ext cx="381000" cy="1524000"/>
            <a:chOff x="3248" y="1932"/>
            <a:chExt cx="384" cy="1012"/>
          </a:xfrm>
        </p:grpSpPr>
        <p:sp>
          <p:nvSpPr>
            <p:cNvPr id="6215" name="Rectangle 764"/>
            <p:cNvSpPr>
              <a:spLocks noChangeArrowheads="1"/>
            </p:cNvSpPr>
            <p:nvPr/>
          </p:nvSpPr>
          <p:spPr bwMode="auto">
            <a:xfrm>
              <a:off x="3248" y="1932"/>
              <a:ext cx="4" cy="1012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216" name="Rectangle 765"/>
            <p:cNvSpPr>
              <a:spLocks noChangeArrowheads="1"/>
            </p:cNvSpPr>
            <p:nvPr/>
          </p:nvSpPr>
          <p:spPr bwMode="auto">
            <a:xfrm>
              <a:off x="3252" y="1932"/>
              <a:ext cx="4" cy="1012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217" name="Rectangle 766"/>
            <p:cNvSpPr>
              <a:spLocks noChangeArrowheads="1"/>
            </p:cNvSpPr>
            <p:nvPr/>
          </p:nvSpPr>
          <p:spPr bwMode="auto">
            <a:xfrm>
              <a:off x="3256" y="1932"/>
              <a:ext cx="4" cy="1012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218" name="Rectangle 767"/>
            <p:cNvSpPr>
              <a:spLocks noChangeArrowheads="1"/>
            </p:cNvSpPr>
            <p:nvPr/>
          </p:nvSpPr>
          <p:spPr bwMode="auto">
            <a:xfrm>
              <a:off x="3260" y="1932"/>
              <a:ext cx="4" cy="1012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219" name="Rectangle 768"/>
            <p:cNvSpPr>
              <a:spLocks noChangeArrowheads="1"/>
            </p:cNvSpPr>
            <p:nvPr/>
          </p:nvSpPr>
          <p:spPr bwMode="auto">
            <a:xfrm>
              <a:off x="3264" y="1932"/>
              <a:ext cx="3" cy="1012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220" name="Rectangle 769"/>
            <p:cNvSpPr>
              <a:spLocks noChangeArrowheads="1"/>
            </p:cNvSpPr>
            <p:nvPr/>
          </p:nvSpPr>
          <p:spPr bwMode="auto">
            <a:xfrm>
              <a:off x="3267" y="1932"/>
              <a:ext cx="4" cy="1012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221" name="Rectangle 770"/>
            <p:cNvSpPr>
              <a:spLocks noChangeArrowheads="1"/>
            </p:cNvSpPr>
            <p:nvPr/>
          </p:nvSpPr>
          <p:spPr bwMode="auto">
            <a:xfrm>
              <a:off x="3271" y="1932"/>
              <a:ext cx="4" cy="1012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222" name="Rectangle 771"/>
            <p:cNvSpPr>
              <a:spLocks noChangeArrowheads="1"/>
            </p:cNvSpPr>
            <p:nvPr/>
          </p:nvSpPr>
          <p:spPr bwMode="auto">
            <a:xfrm>
              <a:off x="3275" y="1932"/>
              <a:ext cx="4" cy="1012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223" name="Rectangle 772"/>
            <p:cNvSpPr>
              <a:spLocks noChangeArrowheads="1"/>
            </p:cNvSpPr>
            <p:nvPr/>
          </p:nvSpPr>
          <p:spPr bwMode="auto">
            <a:xfrm>
              <a:off x="3279" y="1932"/>
              <a:ext cx="4" cy="1012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224" name="Rectangle 773"/>
            <p:cNvSpPr>
              <a:spLocks noChangeArrowheads="1"/>
            </p:cNvSpPr>
            <p:nvPr/>
          </p:nvSpPr>
          <p:spPr bwMode="auto">
            <a:xfrm>
              <a:off x="3283" y="1932"/>
              <a:ext cx="4" cy="1012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225" name="Rectangle 774"/>
            <p:cNvSpPr>
              <a:spLocks noChangeArrowheads="1"/>
            </p:cNvSpPr>
            <p:nvPr/>
          </p:nvSpPr>
          <p:spPr bwMode="auto">
            <a:xfrm>
              <a:off x="3287" y="1932"/>
              <a:ext cx="4" cy="1012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226" name="Rectangle 775"/>
            <p:cNvSpPr>
              <a:spLocks noChangeArrowheads="1"/>
            </p:cNvSpPr>
            <p:nvPr/>
          </p:nvSpPr>
          <p:spPr bwMode="auto">
            <a:xfrm>
              <a:off x="3291" y="1932"/>
              <a:ext cx="4" cy="1012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227" name="Rectangle 776"/>
            <p:cNvSpPr>
              <a:spLocks noChangeArrowheads="1"/>
            </p:cNvSpPr>
            <p:nvPr/>
          </p:nvSpPr>
          <p:spPr bwMode="auto">
            <a:xfrm>
              <a:off x="3295" y="1932"/>
              <a:ext cx="3" cy="1012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228" name="Rectangle 777"/>
            <p:cNvSpPr>
              <a:spLocks noChangeArrowheads="1"/>
            </p:cNvSpPr>
            <p:nvPr/>
          </p:nvSpPr>
          <p:spPr bwMode="auto">
            <a:xfrm>
              <a:off x="3298" y="1932"/>
              <a:ext cx="4" cy="1012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229" name="Rectangle 778"/>
            <p:cNvSpPr>
              <a:spLocks noChangeArrowheads="1"/>
            </p:cNvSpPr>
            <p:nvPr/>
          </p:nvSpPr>
          <p:spPr bwMode="auto">
            <a:xfrm>
              <a:off x="3302" y="1932"/>
              <a:ext cx="4" cy="1012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230" name="Rectangle 779"/>
            <p:cNvSpPr>
              <a:spLocks noChangeArrowheads="1"/>
            </p:cNvSpPr>
            <p:nvPr/>
          </p:nvSpPr>
          <p:spPr bwMode="auto">
            <a:xfrm>
              <a:off x="3306" y="1932"/>
              <a:ext cx="4" cy="1012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231" name="Rectangle 780"/>
            <p:cNvSpPr>
              <a:spLocks noChangeArrowheads="1"/>
            </p:cNvSpPr>
            <p:nvPr/>
          </p:nvSpPr>
          <p:spPr bwMode="auto">
            <a:xfrm>
              <a:off x="3310" y="1932"/>
              <a:ext cx="4" cy="1012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232" name="Rectangle 781"/>
            <p:cNvSpPr>
              <a:spLocks noChangeArrowheads="1"/>
            </p:cNvSpPr>
            <p:nvPr/>
          </p:nvSpPr>
          <p:spPr bwMode="auto">
            <a:xfrm>
              <a:off x="3314" y="1932"/>
              <a:ext cx="4" cy="1012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233" name="Rectangle 782"/>
            <p:cNvSpPr>
              <a:spLocks noChangeArrowheads="1"/>
            </p:cNvSpPr>
            <p:nvPr/>
          </p:nvSpPr>
          <p:spPr bwMode="auto">
            <a:xfrm>
              <a:off x="3318" y="1932"/>
              <a:ext cx="4" cy="1012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234" name="Rectangle 783"/>
            <p:cNvSpPr>
              <a:spLocks noChangeArrowheads="1"/>
            </p:cNvSpPr>
            <p:nvPr/>
          </p:nvSpPr>
          <p:spPr bwMode="auto">
            <a:xfrm>
              <a:off x="3322" y="1932"/>
              <a:ext cx="4" cy="1012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235" name="Rectangle 784"/>
            <p:cNvSpPr>
              <a:spLocks noChangeArrowheads="1"/>
            </p:cNvSpPr>
            <p:nvPr/>
          </p:nvSpPr>
          <p:spPr bwMode="auto">
            <a:xfrm>
              <a:off x="3326" y="1932"/>
              <a:ext cx="3" cy="1012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236" name="Rectangle 785"/>
            <p:cNvSpPr>
              <a:spLocks noChangeArrowheads="1"/>
            </p:cNvSpPr>
            <p:nvPr/>
          </p:nvSpPr>
          <p:spPr bwMode="auto">
            <a:xfrm>
              <a:off x="3329" y="1932"/>
              <a:ext cx="4" cy="1012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237" name="Rectangle 786"/>
            <p:cNvSpPr>
              <a:spLocks noChangeArrowheads="1"/>
            </p:cNvSpPr>
            <p:nvPr/>
          </p:nvSpPr>
          <p:spPr bwMode="auto">
            <a:xfrm>
              <a:off x="3333" y="1932"/>
              <a:ext cx="4" cy="1012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238" name="Rectangle 787"/>
            <p:cNvSpPr>
              <a:spLocks noChangeArrowheads="1"/>
            </p:cNvSpPr>
            <p:nvPr/>
          </p:nvSpPr>
          <p:spPr bwMode="auto">
            <a:xfrm>
              <a:off x="3337" y="1932"/>
              <a:ext cx="4" cy="1012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239" name="Rectangle 788"/>
            <p:cNvSpPr>
              <a:spLocks noChangeArrowheads="1"/>
            </p:cNvSpPr>
            <p:nvPr/>
          </p:nvSpPr>
          <p:spPr bwMode="auto">
            <a:xfrm>
              <a:off x="3341" y="1932"/>
              <a:ext cx="4" cy="1012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240" name="Rectangle 789"/>
            <p:cNvSpPr>
              <a:spLocks noChangeArrowheads="1"/>
            </p:cNvSpPr>
            <p:nvPr/>
          </p:nvSpPr>
          <p:spPr bwMode="auto">
            <a:xfrm>
              <a:off x="3345" y="1932"/>
              <a:ext cx="4" cy="1012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241" name="Rectangle 790"/>
            <p:cNvSpPr>
              <a:spLocks noChangeArrowheads="1"/>
            </p:cNvSpPr>
            <p:nvPr/>
          </p:nvSpPr>
          <p:spPr bwMode="auto">
            <a:xfrm>
              <a:off x="3349" y="1932"/>
              <a:ext cx="4" cy="1012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242" name="Rectangle 791"/>
            <p:cNvSpPr>
              <a:spLocks noChangeArrowheads="1"/>
            </p:cNvSpPr>
            <p:nvPr/>
          </p:nvSpPr>
          <p:spPr bwMode="auto">
            <a:xfrm>
              <a:off x="3353" y="1932"/>
              <a:ext cx="4" cy="1012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243" name="Rectangle 792"/>
            <p:cNvSpPr>
              <a:spLocks noChangeArrowheads="1"/>
            </p:cNvSpPr>
            <p:nvPr/>
          </p:nvSpPr>
          <p:spPr bwMode="auto">
            <a:xfrm>
              <a:off x="3357" y="1932"/>
              <a:ext cx="3" cy="1012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244" name="Rectangle 793"/>
            <p:cNvSpPr>
              <a:spLocks noChangeArrowheads="1"/>
            </p:cNvSpPr>
            <p:nvPr/>
          </p:nvSpPr>
          <p:spPr bwMode="auto">
            <a:xfrm>
              <a:off x="3360" y="1932"/>
              <a:ext cx="4" cy="1012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245" name="Rectangle 794"/>
            <p:cNvSpPr>
              <a:spLocks noChangeArrowheads="1"/>
            </p:cNvSpPr>
            <p:nvPr/>
          </p:nvSpPr>
          <p:spPr bwMode="auto">
            <a:xfrm>
              <a:off x="3364" y="1932"/>
              <a:ext cx="4" cy="1012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246" name="Rectangle 795"/>
            <p:cNvSpPr>
              <a:spLocks noChangeArrowheads="1"/>
            </p:cNvSpPr>
            <p:nvPr/>
          </p:nvSpPr>
          <p:spPr bwMode="auto">
            <a:xfrm>
              <a:off x="3368" y="1932"/>
              <a:ext cx="4" cy="1012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247" name="Rectangle 796"/>
            <p:cNvSpPr>
              <a:spLocks noChangeArrowheads="1"/>
            </p:cNvSpPr>
            <p:nvPr/>
          </p:nvSpPr>
          <p:spPr bwMode="auto">
            <a:xfrm>
              <a:off x="3372" y="1932"/>
              <a:ext cx="4" cy="1012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248" name="Rectangle 797"/>
            <p:cNvSpPr>
              <a:spLocks noChangeArrowheads="1"/>
            </p:cNvSpPr>
            <p:nvPr/>
          </p:nvSpPr>
          <p:spPr bwMode="auto">
            <a:xfrm>
              <a:off x="3376" y="1932"/>
              <a:ext cx="4" cy="1012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249" name="Rectangle 798"/>
            <p:cNvSpPr>
              <a:spLocks noChangeArrowheads="1"/>
            </p:cNvSpPr>
            <p:nvPr/>
          </p:nvSpPr>
          <p:spPr bwMode="auto">
            <a:xfrm>
              <a:off x="3380" y="1932"/>
              <a:ext cx="4" cy="1012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250" name="Rectangle 799"/>
            <p:cNvSpPr>
              <a:spLocks noChangeArrowheads="1"/>
            </p:cNvSpPr>
            <p:nvPr/>
          </p:nvSpPr>
          <p:spPr bwMode="auto">
            <a:xfrm>
              <a:off x="3384" y="1932"/>
              <a:ext cx="4" cy="1012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251" name="Rectangle 800"/>
            <p:cNvSpPr>
              <a:spLocks noChangeArrowheads="1"/>
            </p:cNvSpPr>
            <p:nvPr/>
          </p:nvSpPr>
          <p:spPr bwMode="auto">
            <a:xfrm>
              <a:off x="3388" y="1932"/>
              <a:ext cx="3" cy="1012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252" name="Rectangle 801"/>
            <p:cNvSpPr>
              <a:spLocks noChangeArrowheads="1"/>
            </p:cNvSpPr>
            <p:nvPr/>
          </p:nvSpPr>
          <p:spPr bwMode="auto">
            <a:xfrm>
              <a:off x="3391" y="1932"/>
              <a:ext cx="4" cy="1012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253" name="Rectangle 802"/>
            <p:cNvSpPr>
              <a:spLocks noChangeArrowheads="1"/>
            </p:cNvSpPr>
            <p:nvPr/>
          </p:nvSpPr>
          <p:spPr bwMode="auto">
            <a:xfrm>
              <a:off x="3395" y="1932"/>
              <a:ext cx="4" cy="1012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254" name="Rectangle 803"/>
            <p:cNvSpPr>
              <a:spLocks noChangeArrowheads="1"/>
            </p:cNvSpPr>
            <p:nvPr/>
          </p:nvSpPr>
          <p:spPr bwMode="auto">
            <a:xfrm>
              <a:off x="3399" y="1932"/>
              <a:ext cx="4" cy="1012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255" name="Rectangle 804"/>
            <p:cNvSpPr>
              <a:spLocks noChangeArrowheads="1"/>
            </p:cNvSpPr>
            <p:nvPr/>
          </p:nvSpPr>
          <p:spPr bwMode="auto">
            <a:xfrm>
              <a:off x="3403" y="1932"/>
              <a:ext cx="4" cy="1012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256" name="Rectangle 805"/>
            <p:cNvSpPr>
              <a:spLocks noChangeArrowheads="1"/>
            </p:cNvSpPr>
            <p:nvPr/>
          </p:nvSpPr>
          <p:spPr bwMode="auto">
            <a:xfrm>
              <a:off x="3407" y="1932"/>
              <a:ext cx="4" cy="1012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257" name="Rectangle 806"/>
            <p:cNvSpPr>
              <a:spLocks noChangeArrowheads="1"/>
            </p:cNvSpPr>
            <p:nvPr/>
          </p:nvSpPr>
          <p:spPr bwMode="auto">
            <a:xfrm>
              <a:off x="3411" y="1932"/>
              <a:ext cx="4" cy="1012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258" name="Rectangle 807"/>
            <p:cNvSpPr>
              <a:spLocks noChangeArrowheads="1"/>
            </p:cNvSpPr>
            <p:nvPr/>
          </p:nvSpPr>
          <p:spPr bwMode="auto">
            <a:xfrm>
              <a:off x="3415" y="1932"/>
              <a:ext cx="4" cy="1012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259" name="Rectangle 808"/>
            <p:cNvSpPr>
              <a:spLocks noChangeArrowheads="1"/>
            </p:cNvSpPr>
            <p:nvPr/>
          </p:nvSpPr>
          <p:spPr bwMode="auto">
            <a:xfrm>
              <a:off x="3419" y="1932"/>
              <a:ext cx="3" cy="1012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260" name="Rectangle 809"/>
            <p:cNvSpPr>
              <a:spLocks noChangeArrowheads="1"/>
            </p:cNvSpPr>
            <p:nvPr/>
          </p:nvSpPr>
          <p:spPr bwMode="auto">
            <a:xfrm>
              <a:off x="3422" y="1932"/>
              <a:ext cx="4" cy="1012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261" name="Rectangle 810"/>
            <p:cNvSpPr>
              <a:spLocks noChangeArrowheads="1"/>
            </p:cNvSpPr>
            <p:nvPr/>
          </p:nvSpPr>
          <p:spPr bwMode="auto">
            <a:xfrm>
              <a:off x="3426" y="1932"/>
              <a:ext cx="4" cy="1012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262" name="Rectangle 811"/>
            <p:cNvSpPr>
              <a:spLocks noChangeArrowheads="1"/>
            </p:cNvSpPr>
            <p:nvPr/>
          </p:nvSpPr>
          <p:spPr bwMode="auto">
            <a:xfrm>
              <a:off x="3430" y="1932"/>
              <a:ext cx="4" cy="1012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263" name="Rectangle 812"/>
            <p:cNvSpPr>
              <a:spLocks noChangeArrowheads="1"/>
            </p:cNvSpPr>
            <p:nvPr/>
          </p:nvSpPr>
          <p:spPr bwMode="auto">
            <a:xfrm>
              <a:off x="3434" y="1932"/>
              <a:ext cx="4" cy="1012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264" name="Rectangle 813"/>
            <p:cNvSpPr>
              <a:spLocks noChangeArrowheads="1"/>
            </p:cNvSpPr>
            <p:nvPr/>
          </p:nvSpPr>
          <p:spPr bwMode="auto">
            <a:xfrm>
              <a:off x="3438" y="1932"/>
              <a:ext cx="4" cy="1012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265" name="Rectangle 814"/>
            <p:cNvSpPr>
              <a:spLocks noChangeArrowheads="1"/>
            </p:cNvSpPr>
            <p:nvPr/>
          </p:nvSpPr>
          <p:spPr bwMode="auto">
            <a:xfrm>
              <a:off x="3442" y="1932"/>
              <a:ext cx="4" cy="1012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266" name="Rectangle 815"/>
            <p:cNvSpPr>
              <a:spLocks noChangeArrowheads="1"/>
            </p:cNvSpPr>
            <p:nvPr/>
          </p:nvSpPr>
          <p:spPr bwMode="auto">
            <a:xfrm>
              <a:off x="3446" y="1932"/>
              <a:ext cx="4" cy="1012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267" name="Rectangle 816"/>
            <p:cNvSpPr>
              <a:spLocks noChangeArrowheads="1"/>
            </p:cNvSpPr>
            <p:nvPr/>
          </p:nvSpPr>
          <p:spPr bwMode="auto">
            <a:xfrm>
              <a:off x="3450" y="1932"/>
              <a:ext cx="3" cy="1012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268" name="Rectangle 817"/>
            <p:cNvSpPr>
              <a:spLocks noChangeArrowheads="1"/>
            </p:cNvSpPr>
            <p:nvPr/>
          </p:nvSpPr>
          <p:spPr bwMode="auto">
            <a:xfrm>
              <a:off x="3453" y="1932"/>
              <a:ext cx="4" cy="1012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269" name="Rectangle 818"/>
            <p:cNvSpPr>
              <a:spLocks noChangeArrowheads="1"/>
            </p:cNvSpPr>
            <p:nvPr/>
          </p:nvSpPr>
          <p:spPr bwMode="auto">
            <a:xfrm>
              <a:off x="3457" y="1932"/>
              <a:ext cx="4" cy="1012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270" name="Rectangle 819"/>
            <p:cNvSpPr>
              <a:spLocks noChangeArrowheads="1"/>
            </p:cNvSpPr>
            <p:nvPr/>
          </p:nvSpPr>
          <p:spPr bwMode="auto">
            <a:xfrm>
              <a:off x="3461" y="1932"/>
              <a:ext cx="4" cy="1012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271" name="Rectangle 820"/>
            <p:cNvSpPr>
              <a:spLocks noChangeArrowheads="1"/>
            </p:cNvSpPr>
            <p:nvPr/>
          </p:nvSpPr>
          <p:spPr bwMode="auto">
            <a:xfrm>
              <a:off x="3465" y="1932"/>
              <a:ext cx="4" cy="1012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272" name="Rectangle 821"/>
            <p:cNvSpPr>
              <a:spLocks noChangeArrowheads="1"/>
            </p:cNvSpPr>
            <p:nvPr/>
          </p:nvSpPr>
          <p:spPr bwMode="auto">
            <a:xfrm>
              <a:off x="3469" y="1932"/>
              <a:ext cx="4" cy="1012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273" name="Rectangle 822"/>
            <p:cNvSpPr>
              <a:spLocks noChangeArrowheads="1"/>
            </p:cNvSpPr>
            <p:nvPr/>
          </p:nvSpPr>
          <p:spPr bwMode="auto">
            <a:xfrm>
              <a:off x="3473" y="1932"/>
              <a:ext cx="4" cy="1012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274" name="Rectangle 823"/>
            <p:cNvSpPr>
              <a:spLocks noChangeArrowheads="1"/>
            </p:cNvSpPr>
            <p:nvPr/>
          </p:nvSpPr>
          <p:spPr bwMode="auto">
            <a:xfrm>
              <a:off x="3477" y="1932"/>
              <a:ext cx="4" cy="1012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275" name="Rectangle 824"/>
            <p:cNvSpPr>
              <a:spLocks noChangeArrowheads="1"/>
            </p:cNvSpPr>
            <p:nvPr/>
          </p:nvSpPr>
          <p:spPr bwMode="auto">
            <a:xfrm>
              <a:off x="3481" y="1932"/>
              <a:ext cx="3" cy="1012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276" name="Rectangle 825"/>
            <p:cNvSpPr>
              <a:spLocks noChangeArrowheads="1"/>
            </p:cNvSpPr>
            <p:nvPr/>
          </p:nvSpPr>
          <p:spPr bwMode="auto">
            <a:xfrm>
              <a:off x="3484" y="1932"/>
              <a:ext cx="4" cy="1012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277" name="Rectangle 826"/>
            <p:cNvSpPr>
              <a:spLocks noChangeArrowheads="1"/>
            </p:cNvSpPr>
            <p:nvPr/>
          </p:nvSpPr>
          <p:spPr bwMode="auto">
            <a:xfrm>
              <a:off x="3488" y="1932"/>
              <a:ext cx="4" cy="1012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278" name="Rectangle 827"/>
            <p:cNvSpPr>
              <a:spLocks noChangeArrowheads="1"/>
            </p:cNvSpPr>
            <p:nvPr/>
          </p:nvSpPr>
          <p:spPr bwMode="auto">
            <a:xfrm>
              <a:off x="3492" y="1932"/>
              <a:ext cx="4" cy="1012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279" name="Rectangle 828"/>
            <p:cNvSpPr>
              <a:spLocks noChangeArrowheads="1"/>
            </p:cNvSpPr>
            <p:nvPr/>
          </p:nvSpPr>
          <p:spPr bwMode="auto">
            <a:xfrm>
              <a:off x="3496" y="1932"/>
              <a:ext cx="4" cy="1012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280" name="Rectangle 829"/>
            <p:cNvSpPr>
              <a:spLocks noChangeArrowheads="1"/>
            </p:cNvSpPr>
            <p:nvPr/>
          </p:nvSpPr>
          <p:spPr bwMode="auto">
            <a:xfrm>
              <a:off x="3500" y="1932"/>
              <a:ext cx="4" cy="1012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281" name="Rectangle 830"/>
            <p:cNvSpPr>
              <a:spLocks noChangeArrowheads="1"/>
            </p:cNvSpPr>
            <p:nvPr/>
          </p:nvSpPr>
          <p:spPr bwMode="auto">
            <a:xfrm>
              <a:off x="3504" y="1932"/>
              <a:ext cx="4" cy="1012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282" name="Rectangle 831"/>
            <p:cNvSpPr>
              <a:spLocks noChangeArrowheads="1"/>
            </p:cNvSpPr>
            <p:nvPr/>
          </p:nvSpPr>
          <p:spPr bwMode="auto">
            <a:xfrm>
              <a:off x="3508" y="1932"/>
              <a:ext cx="4" cy="1012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283" name="Rectangle 832"/>
            <p:cNvSpPr>
              <a:spLocks noChangeArrowheads="1"/>
            </p:cNvSpPr>
            <p:nvPr/>
          </p:nvSpPr>
          <p:spPr bwMode="auto">
            <a:xfrm>
              <a:off x="3512" y="1932"/>
              <a:ext cx="3" cy="1012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284" name="Rectangle 833"/>
            <p:cNvSpPr>
              <a:spLocks noChangeArrowheads="1"/>
            </p:cNvSpPr>
            <p:nvPr/>
          </p:nvSpPr>
          <p:spPr bwMode="auto">
            <a:xfrm>
              <a:off x="3515" y="1932"/>
              <a:ext cx="4" cy="1012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285" name="Rectangle 834"/>
            <p:cNvSpPr>
              <a:spLocks noChangeArrowheads="1"/>
            </p:cNvSpPr>
            <p:nvPr/>
          </p:nvSpPr>
          <p:spPr bwMode="auto">
            <a:xfrm>
              <a:off x="3519" y="1932"/>
              <a:ext cx="4" cy="1012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286" name="Rectangle 835"/>
            <p:cNvSpPr>
              <a:spLocks noChangeArrowheads="1"/>
            </p:cNvSpPr>
            <p:nvPr/>
          </p:nvSpPr>
          <p:spPr bwMode="auto">
            <a:xfrm>
              <a:off x="3523" y="1932"/>
              <a:ext cx="4" cy="1012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287" name="Rectangle 836"/>
            <p:cNvSpPr>
              <a:spLocks noChangeArrowheads="1"/>
            </p:cNvSpPr>
            <p:nvPr/>
          </p:nvSpPr>
          <p:spPr bwMode="auto">
            <a:xfrm>
              <a:off x="3527" y="1932"/>
              <a:ext cx="4" cy="1012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288" name="Rectangle 837"/>
            <p:cNvSpPr>
              <a:spLocks noChangeArrowheads="1"/>
            </p:cNvSpPr>
            <p:nvPr/>
          </p:nvSpPr>
          <p:spPr bwMode="auto">
            <a:xfrm>
              <a:off x="3531" y="1932"/>
              <a:ext cx="4" cy="1012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289" name="Rectangle 838"/>
            <p:cNvSpPr>
              <a:spLocks noChangeArrowheads="1"/>
            </p:cNvSpPr>
            <p:nvPr/>
          </p:nvSpPr>
          <p:spPr bwMode="auto">
            <a:xfrm>
              <a:off x="3535" y="1932"/>
              <a:ext cx="4" cy="1012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290" name="Rectangle 839"/>
            <p:cNvSpPr>
              <a:spLocks noChangeArrowheads="1"/>
            </p:cNvSpPr>
            <p:nvPr/>
          </p:nvSpPr>
          <p:spPr bwMode="auto">
            <a:xfrm>
              <a:off x="3539" y="1932"/>
              <a:ext cx="4" cy="1012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291" name="Rectangle 840"/>
            <p:cNvSpPr>
              <a:spLocks noChangeArrowheads="1"/>
            </p:cNvSpPr>
            <p:nvPr/>
          </p:nvSpPr>
          <p:spPr bwMode="auto">
            <a:xfrm>
              <a:off x="3543" y="1932"/>
              <a:ext cx="4" cy="1012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292" name="Rectangle 841"/>
            <p:cNvSpPr>
              <a:spLocks noChangeArrowheads="1"/>
            </p:cNvSpPr>
            <p:nvPr/>
          </p:nvSpPr>
          <p:spPr bwMode="auto">
            <a:xfrm>
              <a:off x="3547" y="1932"/>
              <a:ext cx="3" cy="1012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293" name="Rectangle 842"/>
            <p:cNvSpPr>
              <a:spLocks noChangeArrowheads="1"/>
            </p:cNvSpPr>
            <p:nvPr/>
          </p:nvSpPr>
          <p:spPr bwMode="auto">
            <a:xfrm>
              <a:off x="3550" y="1932"/>
              <a:ext cx="4" cy="1012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294" name="Rectangle 843"/>
            <p:cNvSpPr>
              <a:spLocks noChangeArrowheads="1"/>
            </p:cNvSpPr>
            <p:nvPr/>
          </p:nvSpPr>
          <p:spPr bwMode="auto">
            <a:xfrm>
              <a:off x="3554" y="1932"/>
              <a:ext cx="4" cy="1012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295" name="Rectangle 844"/>
            <p:cNvSpPr>
              <a:spLocks noChangeArrowheads="1"/>
            </p:cNvSpPr>
            <p:nvPr/>
          </p:nvSpPr>
          <p:spPr bwMode="auto">
            <a:xfrm>
              <a:off x="3558" y="1932"/>
              <a:ext cx="4" cy="1012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296" name="Rectangle 845"/>
            <p:cNvSpPr>
              <a:spLocks noChangeArrowheads="1"/>
            </p:cNvSpPr>
            <p:nvPr/>
          </p:nvSpPr>
          <p:spPr bwMode="auto">
            <a:xfrm>
              <a:off x="3562" y="1932"/>
              <a:ext cx="4" cy="1012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297" name="Rectangle 846"/>
            <p:cNvSpPr>
              <a:spLocks noChangeArrowheads="1"/>
            </p:cNvSpPr>
            <p:nvPr/>
          </p:nvSpPr>
          <p:spPr bwMode="auto">
            <a:xfrm>
              <a:off x="3566" y="1932"/>
              <a:ext cx="4" cy="1012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298" name="Rectangle 847"/>
            <p:cNvSpPr>
              <a:spLocks noChangeArrowheads="1"/>
            </p:cNvSpPr>
            <p:nvPr/>
          </p:nvSpPr>
          <p:spPr bwMode="auto">
            <a:xfrm>
              <a:off x="3570" y="1932"/>
              <a:ext cx="4" cy="1012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299" name="Rectangle 848"/>
            <p:cNvSpPr>
              <a:spLocks noChangeArrowheads="1"/>
            </p:cNvSpPr>
            <p:nvPr/>
          </p:nvSpPr>
          <p:spPr bwMode="auto">
            <a:xfrm>
              <a:off x="3574" y="1932"/>
              <a:ext cx="4" cy="1012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300" name="Rectangle 849"/>
            <p:cNvSpPr>
              <a:spLocks noChangeArrowheads="1"/>
            </p:cNvSpPr>
            <p:nvPr/>
          </p:nvSpPr>
          <p:spPr bwMode="auto">
            <a:xfrm>
              <a:off x="3578" y="1932"/>
              <a:ext cx="3" cy="1012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301" name="Rectangle 850"/>
            <p:cNvSpPr>
              <a:spLocks noChangeArrowheads="1"/>
            </p:cNvSpPr>
            <p:nvPr/>
          </p:nvSpPr>
          <p:spPr bwMode="auto">
            <a:xfrm>
              <a:off x="3581" y="1932"/>
              <a:ext cx="4" cy="1012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302" name="Rectangle 851"/>
            <p:cNvSpPr>
              <a:spLocks noChangeArrowheads="1"/>
            </p:cNvSpPr>
            <p:nvPr/>
          </p:nvSpPr>
          <p:spPr bwMode="auto">
            <a:xfrm>
              <a:off x="3585" y="1932"/>
              <a:ext cx="4" cy="1012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303" name="Rectangle 852"/>
            <p:cNvSpPr>
              <a:spLocks noChangeArrowheads="1"/>
            </p:cNvSpPr>
            <p:nvPr/>
          </p:nvSpPr>
          <p:spPr bwMode="auto">
            <a:xfrm>
              <a:off x="3589" y="1932"/>
              <a:ext cx="4" cy="1012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304" name="Rectangle 853"/>
            <p:cNvSpPr>
              <a:spLocks noChangeArrowheads="1"/>
            </p:cNvSpPr>
            <p:nvPr/>
          </p:nvSpPr>
          <p:spPr bwMode="auto">
            <a:xfrm>
              <a:off x="3593" y="1932"/>
              <a:ext cx="4" cy="1012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305" name="Rectangle 854"/>
            <p:cNvSpPr>
              <a:spLocks noChangeArrowheads="1"/>
            </p:cNvSpPr>
            <p:nvPr/>
          </p:nvSpPr>
          <p:spPr bwMode="auto">
            <a:xfrm>
              <a:off x="3597" y="1932"/>
              <a:ext cx="4" cy="1012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306" name="Rectangle 855"/>
            <p:cNvSpPr>
              <a:spLocks noChangeArrowheads="1"/>
            </p:cNvSpPr>
            <p:nvPr/>
          </p:nvSpPr>
          <p:spPr bwMode="auto">
            <a:xfrm>
              <a:off x="3601" y="1932"/>
              <a:ext cx="4" cy="1012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307" name="Rectangle 856"/>
            <p:cNvSpPr>
              <a:spLocks noChangeArrowheads="1"/>
            </p:cNvSpPr>
            <p:nvPr/>
          </p:nvSpPr>
          <p:spPr bwMode="auto">
            <a:xfrm>
              <a:off x="3605" y="1932"/>
              <a:ext cx="4" cy="1012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308" name="Rectangle 857"/>
            <p:cNvSpPr>
              <a:spLocks noChangeArrowheads="1"/>
            </p:cNvSpPr>
            <p:nvPr/>
          </p:nvSpPr>
          <p:spPr bwMode="auto">
            <a:xfrm>
              <a:off x="3609" y="1932"/>
              <a:ext cx="3" cy="1012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309" name="Rectangle 858"/>
            <p:cNvSpPr>
              <a:spLocks noChangeArrowheads="1"/>
            </p:cNvSpPr>
            <p:nvPr/>
          </p:nvSpPr>
          <p:spPr bwMode="auto">
            <a:xfrm>
              <a:off x="3612" y="1932"/>
              <a:ext cx="4" cy="1012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310" name="Rectangle 859"/>
            <p:cNvSpPr>
              <a:spLocks noChangeArrowheads="1"/>
            </p:cNvSpPr>
            <p:nvPr/>
          </p:nvSpPr>
          <p:spPr bwMode="auto">
            <a:xfrm>
              <a:off x="3616" y="1932"/>
              <a:ext cx="4" cy="1012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311" name="Rectangle 860"/>
            <p:cNvSpPr>
              <a:spLocks noChangeArrowheads="1"/>
            </p:cNvSpPr>
            <p:nvPr/>
          </p:nvSpPr>
          <p:spPr bwMode="auto">
            <a:xfrm>
              <a:off x="3620" y="1932"/>
              <a:ext cx="4" cy="1012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312" name="Rectangle 861"/>
            <p:cNvSpPr>
              <a:spLocks noChangeArrowheads="1"/>
            </p:cNvSpPr>
            <p:nvPr/>
          </p:nvSpPr>
          <p:spPr bwMode="auto">
            <a:xfrm>
              <a:off x="3624" y="1932"/>
              <a:ext cx="4" cy="1012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313" name="Rectangle 862"/>
            <p:cNvSpPr>
              <a:spLocks noChangeArrowheads="1"/>
            </p:cNvSpPr>
            <p:nvPr/>
          </p:nvSpPr>
          <p:spPr bwMode="auto">
            <a:xfrm>
              <a:off x="3628" y="1932"/>
              <a:ext cx="4" cy="1012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6192" name="Line 863"/>
          <p:cNvSpPr>
            <a:spLocks noChangeShapeType="1"/>
          </p:cNvSpPr>
          <p:nvPr/>
        </p:nvSpPr>
        <p:spPr bwMode="auto">
          <a:xfrm flipH="1">
            <a:off x="1676400" y="4076700"/>
            <a:ext cx="512763" cy="781050"/>
          </a:xfrm>
          <a:prstGeom prst="line">
            <a:avLst/>
          </a:prstGeom>
          <a:noFill/>
          <a:ln w="6350">
            <a:solidFill>
              <a:srgbClr val="000000"/>
            </a:solidFill>
            <a:round/>
            <a:headEnd type="triangle" w="med" len="med"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6193" name="Rectangle 866"/>
          <p:cNvSpPr>
            <a:spLocks noChangeArrowheads="1"/>
          </p:cNvSpPr>
          <p:nvPr/>
        </p:nvSpPr>
        <p:spPr bwMode="auto">
          <a:xfrm>
            <a:off x="333375" y="2952750"/>
            <a:ext cx="10922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ja-JP" sz="1600">
                <a:latin typeface="Arial" pitchFamily="34" charset="0"/>
                <a:ea typeface="ＭＳ Ｐゴシック" pitchFamily="50" charset="-128"/>
              </a:rPr>
              <a:t>Insulator</a:t>
            </a:r>
          </a:p>
        </p:txBody>
      </p:sp>
      <p:sp>
        <p:nvSpPr>
          <p:cNvPr id="6194" name="Line 867"/>
          <p:cNvSpPr>
            <a:spLocks noChangeShapeType="1"/>
          </p:cNvSpPr>
          <p:nvPr/>
        </p:nvSpPr>
        <p:spPr bwMode="auto">
          <a:xfrm>
            <a:off x="2455863" y="3867150"/>
            <a:ext cx="134937" cy="1371600"/>
          </a:xfrm>
          <a:prstGeom prst="line">
            <a:avLst/>
          </a:prstGeom>
          <a:noFill/>
          <a:ln w="6350">
            <a:solidFill>
              <a:srgbClr val="000000"/>
            </a:solidFill>
            <a:round/>
            <a:headEnd type="triangle" w="med" len="med"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6195" name="Text Box 898"/>
          <p:cNvSpPr txBox="1">
            <a:spLocks noChangeArrowheads="1"/>
          </p:cNvSpPr>
          <p:nvPr/>
        </p:nvSpPr>
        <p:spPr bwMode="auto">
          <a:xfrm>
            <a:off x="533400" y="838200"/>
            <a:ext cx="81534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ja-JP" sz="2400">
                <a:latin typeface="Arial" pitchFamily="34" charset="0"/>
                <a:ea typeface="ＭＳ Ｐゴシック" pitchFamily="50" charset="-128"/>
              </a:rPr>
              <a:t>TSV technology has been developed for advanced Silicon devices having 3D stacking structure</a:t>
            </a:r>
          </a:p>
        </p:txBody>
      </p:sp>
      <p:sp>
        <p:nvSpPr>
          <p:cNvPr id="6196" name="Line 905"/>
          <p:cNvSpPr>
            <a:spLocks noChangeShapeType="1"/>
          </p:cNvSpPr>
          <p:nvPr/>
        </p:nvSpPr>
        <p:spPr bwMode="auto">
          <a:xfrm flipV="1">
            <a:off x="3581400" y="455295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6197" name="Line 906"/>
          <p:cNvSpPr>
            <a:spLocks noChangeShapeType="1"/>
          </p:cNvSpPr>
          <p:nvPr/>
        </p:nvSpPr>
        <p:spPr bwMode="auto">
          <a:xfrm>
            <a:off x="2438400" y="249555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6198" name="Line 907"/>
          <p:cNvSpPr>
            <a:spLocks noChangeShapeType="1"/>
          </p:cNvSpPr>
          <p:nvPr/>
        </p:nvSpPr>
        <p:spPr bwMode="auto">
          <a:xfrm>
            <a:off x="3962400" y="249555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ja-JP" altLang="en-US"/>
          </a:p>
        </p:txBody>
      </p:sp>
      <p:pic>
        <p:nvPicPr>
          <p:cNvPr id="6199" name="Picture 912"/>
          <p:cNvPicPr>
            <a:picLocks noChangeAspect="1" noChangeArrowheads="1"/>
          </p:cNvPicPr>
          <p:nvPr/>
        </p:nvPicPr>
        <p:blipFill>
          <a:blip r:embed="rId4" cstate="print"/>
          <a:srcRect l="1031" t="3421" r="1031" b="4205"/>
          <a:stretch>
            <a:fillRect/>
          </a:stretch>
        </p:blipFill>
        <p:spPr bwMode="auto">
          <a:xfrm>
            <a:off x="7562850" y="6408738"/>
            <a:ext cx="1581150" cy="449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200" name="Rectangle 913"/>
          <p:cNvSpPr>
            <a:spLocks noChangeArrowheads="1"/>
          </p:cNvSpPr>
          <p:nvPr/>
        </p:nvSpPr>
        <p:spPr bwMode="auto">
          <a:xfrm>
            <a:off x="0" y="1752600"/>
            <a:ext cx="9144000" cy="274638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ja-JP" b="1" i="1">
                <a:latin typeface="Arial" pitchFamily="34" charset="0"/>
                <a:ea typeface="ＭＳ Ｐゴシック" pitchFamily="50" charset="-128"/>
              </a:rPr>
              <a:t>Outsource</a:t>
            </a:r>
          </a:p>
        </p:txBody>
      </p:sp>
      <p:sp>
        <p:nvSpPr>
          <p:cNvPr id="6201" name="AutoShape 914"/>
          <p:cNvSpPr>
            <a:spLocks noChangeArrowheads="1"/>
          </p:cNvSpPr>
          <p:nvPr/>
        </p:nvSpPr>
        <p:spPr bwMode="auto">
          <a:xfrm rot="5400000">
            <a:off x="3657600" y="3371850"/>
            <a:ext cx="2209800" cy="609600"/>
          </a:xfrm>
          <a:prstGeom prst="wave">
            <a:avLst>
              <a:gd name="adj1" fmla="val 13005"/>
              <a:gd name="adj2" fmla="val 0"/>
            </a:avLst>
          </a:pr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grpSp>
        <p:nvGrpSpPr>
          <p:cNvPr id="21" name="Group 917"/>
          <p:cNvGrpSpPr>
            <a:grpSpLocks/>
          </p:cNvGrpSpPr>
          <p:nvPr/>
        </p:nvGrpSpPr>
        <p:grpSpPr bwMode="auto">
          <a:xfrm>
            <a:off x="4419600" y="2746375"/>
            <a:ext cx="1274763" cy="1819275"/>
            <a:chOff x="2784" y="1730"/>
            <a:chExt cx="803" cy="1146"/>
          </a:xfrm>
        </p:grpSpPr>
        <p:sp>
          <p:nvSpPr>
            <p:cNvPr id="6211" name="Rectangle 724"/>
            <p:cNvSpPr>
              <a:spLocks noChangeArrowheads="1"/>
            </p:cNvSpPr>
            <p:nvPr/>
          </p:nvSpPr>
          <p:spPr bwMode="auto">
            <a:xfrm>
              <a:off x="2976" y="2090"/>
              <a:ext cx="611" cy="3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altLang="ja-JP" sz="1600">
                  <a:latin typeface="Arial" pitchFamily="34" charset="0"/>
                  <a:ea typeface="ＭＳ Ｐゴシック" pitchFamily="50" charset="-128"/>
                </a:rPr>
                <a:t>Thickness </a:t>
              </a:r>
            </a:p>
            <a:p>
              <a:r>
                <a:rPr lang="en-US" altLang="ja-JP" sz="1600">
                  <a:latin typeface="Arial" pitchFamily="34" charset="0"/>
                  <a:ea typeface="ＭＳ Ｐゴシック" pitchFamily="50" charset="-128"/>
                </a:rPr>
                <a:t>250</a:t>
              </a:r>
              <a:r>
                <a:rPr lang="en-US" altLang="ja-JP" sz="1600">
                  <a:latin typeface="Arial" pitchFamily="34" charset="0"/>
                  <a:ea typeface="ＭＳ Ｐゴシック" pitchFamily="50" charset="-128"/>
                  <a:cs typeface="Arial" pitchFamily="34" charset="0"/>
                </a:rPr>
                <a:t>μ</a:t>
              </a:r>
              <a:r>
                <a:rPr lang="en-US" altLang="ja-JP" sz="1600">
                  <a:latin typeface="Arial" pitchFamily="34" charset="0"/>
                  <a:ea typeface="ＭＳ Ｐゴシック" pitchFamily="50" charset="-128"/>
                </a:rPr>
                <a:t>m</a:t>
              </a:r>
            </a:p>
          </p:txBody>
        </p:sp>
        <p:sp>
          <p:nvSpPr>
            <p:cNvPr id="6212" name="Line 892"/>
            <p:cNvSpPr>
              <a:spLocks noChangeShapeType="1"/>
            </p:cNvSpPr>
            <p:nvPr/>
          </p:nvSpPr>
          <p:spPr bwMode="auto">
            <a:xfrm>
              <a:off x="2880" y="1730"/>
              <a:ext cx="28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13" name="Line 893"/>
            <p:cNvSpPr>
              <a:spLocks noChangeShapeType="1"/>
            </p:cNvSpPr>
            <p:nvPr/>
          </p:nvSpPr>
          <p:spPr bwMode="auto">
            <a:xfrm>
              <a:off x="2784" y="2876"/>
              <a:ext cx="43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14" name="Line 894"/>
            <p:cNvSpPr>
              <a:spLocks noChangeShapeType="1"/>
            </p:cNvSpPr>
            <p:nvPr/>
          </p:nvSpPr>
          <p:spPr bwMode="auto">
            <a:xfrm>
              <a:off x="2958" y="1754"/>
              <a:ext cx="0" cy="111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</p:spPr>
          <p:txBody>
            <a:bodyPr/>
            <a:lstStyle/>
            <a:p>
              <a:endParaRPr lang="ja-JP" altLang="en-US"/>
            </a:p>
          </p:txBody>
        </p:sp>
      </p:grpSp>
      <p:sp>
        <p:nvSpPr>
          <p:cNvPr id="6203" name="Text Box 916"/>
          <p:cNvSpPr txBox="1">
            <a:spLocks noChangeArrowheads="1"/>
          </p:cNvSpPr>
          <p:nvPr/>
        </p:nvSpPr>
        <p:spPr bwMode="auto">
          <a:xfrm>
            <a:off x="5105400" y="5334000"/>
            <a:ext cx="3886200" cy="62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ja-JP" sz="1400" i="1">
                <a:latin typeface="Arial" pitchFamily="34" charset="0"/>
                <a:ea typeface="ＭＳ Ｐゴシック" pitchFamily="50" charset="-128"/>
              </a:rPr>
              <a:t>The fabrication of the ASIC was depended on</a:t>
            </a:r>
          </a:p>
          <a:p>
            <a:pPr>
              <a:spcBef>
                <a:spcPct val="50000"/>
              </a:spcBef>
            </a:pPr>
            <a:r>
              <a:rPr lang="en-US" altLang="ja-JP" sz="1400" i="1">
                <a:latin typeface="Arial" pitchFamily="34" charset="0"/>
                <a:ea typeface="ＭＳ Ｐゴシック" pitchFamily="50" charset="-128"/>
              </a:rPr>
              <a:t> the Silicon industries.</a:t>
            </a:r>
          </a:p>
        </p:txBody>
      </p:sp>
      <p:sp>
        <p:nvSpPr>
          <p:cNvPr id="6208" name="Text Box 882"/>
          <p:cNvSpPr txBox="1">
            <a:spLocks noChangeArrowheads="1"/>
          </p:cNvSpPr>
          <p:nvPr/>
        </p:nvSpPr>
        <p:spPr bwMode="auto">
          <a:xfrm>
            <a:off x="6438900" y="3724275"/>
            <a:ext cx="12954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ja-JP" sz="1600">
                <a:latin typeface="Arial" pitchFamily="34" charset="0"/>
              </a:rPr>
              <a:t>Via hole </a:t>
            </a:r>
          </a:p>
        </p:txBody>
      </p:sp>
      <p:sp>
        <p:nvSpPr>
          <p:cNvPr id="6209" name="Text Box 909"/>
          <p:cNvSpPr txBox="1">
            <a:spLocks noChangeArrowheads="1"/>
          </p:cNvSpPr>
          <p:nvPr/>
        </p:nvSpPr>
        <p:spPr bwMode="auto">
          <a:xfrm>
            <a:off x="6019800" y="2349500"/>
            <a:ext cx="20574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ja-JP" sz="1600">
                <a:latin typeface="Arial" pitchFamily="34" charset="0"/>
              </a:rPr>
              <a:t>Top-side I/O pad </a:t>
            </a:r>
          </a:p>
        </p:txBody>
      </p:sp>
      <p:sp>
        <p:nvSpPr>
          <p:cNvPr id="6210" name="Line 911"/>
          <p:cNvSpPr>
            <a:spLocks noChangeShapeType="1"/>
          </p:cNvSpPr>
          <p:nvPr/>
        </p:nvSpPr>
        <p:spPr bwMode="auto">
          <a:xfrm flipH="1" flipV="1">
            <a:off x="8153400" y="3581400"/>
            <a:ext cx="4191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6206" name="Text Box 884"/>
          <p:cNvSpPr txBox="1">
            <a:spLocks noChangeArrowheads="1"/>
          </p:cNvSpPr>
          <p:nvPr/>
        </p:nvSpPr>
        <p:spPr bwMode="auto">
          <a:xfrm>
            <a:off x="7810500" y="3800475"/>
            <a:ext cx="1371600" cy="703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ja-JP" sz="1600">
                <a:latin typeface="Arial" pitchFamily="34" charset="0"/>
              </a:rPr>
              <a:t>Conductive </a:t>
            </a:r>
          </a:p>
          <a:p>
            <a:pPr>
              <a:spcBef>
                <a:spcPct val="50000"/>
              </a:spcBef>
            </a:pPr>
            <a:r>
              <a:rPr lang="en-US" altLang="ja-JP" sz="1600">
                <a:latin typeface="Arial" pitchFamily="34" charset="0"/>
              </a:rPr>
              <a:t>layer</a:t>
            </a:r>
          </a:p>
        </p:txBody>
      </p:sp>
      <p:sp>
        <p:nvSpPr>
          <p:cNvPr id="6908" name="Line 906"/>
          <p:cNvSpPr>
            <a:spLocks noChangeShapeType="1"/>
          </p:cNvSpPr>
          <p:nvPr/>
        </p:nvSpPr>
        <p:spPr bwMode="auto">
          <a:xfrm>
            <a:off x="6883400" y="261620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761" name="日付プレースホルダ 76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Sep 7, 2010,  PIXEL2010 T. Hirono</a:t>
            </a:r>
            <a:endParaRPr kumimoji="1" lang="ja-JP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48"/>
          <p:cNvSpPr>
            <a:spLocks noChangeArrowheads="1"/>
          </p:cNvSpPr>
          <p:nvPr/>
        </p:nvSpPr>
        <p:spPr bwMode="auto">
          <a:xfrm>
            <a:off x="0" y="6553200"/>
            <a:ext cx="9144000" cy="304800"/>
          </a:xfrm>
          <a:prstGeom prst="rect">
            <a:avLst/>
          </a:prstGeom>
          <a:solidFill>
            <a:srgbClr val="0066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123" name="Rectangle 50"/>
          <p:cNvSpPr>
            <a:spLocks noChangeArrowheads="1"/>
          </p:cNvSpPr>
          <p:nvPr/>
        </p:nvSpPr>
        <p:spPr bwMode="auto">
          <a:xfrm>
            <a:off x="0" y="0"/>
            <a:ext cx="9144000" cy="914400"/>
          </a:xfrm>
          <a:prstGeom prst="rect">
            <a:avLst/>
          </a:prstGeom>
          <a:solidFill>
            <a:srgbClr val="0066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124" name="Rectangle 51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152400"/>
            <a:ext cx="8229600" cy="609600"/>
          </a:xfrm>
        </p:spPr>
        <p:txBody>
          <a:bodyPr/>
          <a:lstStyle/>
          <a:p>
            <a:pPr eaLnBrk="1" hangingPunct="1"/>
            <a:r>
              <a:rPr lang="en-US" altLang="ja-JP" sz="3200" b="1" smtClean="0">
                <a:solidFill>
                  <a:schemeClr val="bg1"/>
                </a:solidFill>
              </a:rPr>
              <a:t>Introduction </a:t>
            </a:r>
            <a:r>
              <a:rPr lang="en-US" altLang="ja-JP" sz="2400" b="1" smtClean="0">
                <a:solidFill>
                  <a:schemeClr val="bg1"/>
                </a:solidFill>
              </a:rPr>
              <a:t>(Large area Flat Panel Detector)</a:t>
            </a:r>
          </a:p>
        </p:txBody>
      </p:sp>
      <p:grpSp>
        <p:nvGrpSpPr>
          <p:cNvPr id="2" name="Group 214"/>
          <p:cNvGrpSpPr>
            <a:grpSpLocks/>
          </p:cNvGrpSpPr>
          <p:nvPr/>
        </p:nvGrpSpPr>
        <p:grpSpPr bwMode="auto">
          <a:xfrm>
            <a:off x="1981200" y="3581400"/>
            <a:ext cx="3781425" cy="1066800"/>
            <a:chOff x="1248" y="1392"/>
            <a:chExt cx="2382" cy="672"/>
          </a:xfrm>
        </p:grpSpPr>
        <p:sp>
          <p:nvSpPr>
            <p:cNvPr id="5189" name="Rectangle 204"/>
            <p:cNvSpPr>
              <a:spLocks noChangeArrowheads="1"/>
            </p:cNvSpPr>
            <p:nvPr/>
          </p:nvSpPr>
          <p:spPr bwMode="auto">
            <a:xfrm>
              <a:off x="1248" y="2016"/>
              <a:ext cx="2136" cy="48"/>
            </a:xfrm>
            <a:prstGeom prst="rect">
              <a:avLst/>
            </a:prstGeom>
            <a:solidFill>
              <a:srgbClr val="009900"/>
            </a:solidFill>
            <a:ln w="9525">
              <a:miter lim="800000"/>
              <a:headEnd/>
              <a:tailEnd/>
            </a:ln>
            <a:scene3d>
              <a:camera prst="legacyObliqueTopRight"/>
              <a:lightRig rig="legacyFlat3" dir="b"/>
            </a:scene3d>
            <a:sp3d extrusionH="3630600" prstMaterial="legacyMatte">
              <a:bevelT w="13500" h="13500" prst="angle"/>
              <a:bevelB w="13500" h="13500" prst="angle"/>
              <a:extrusionClr>
                <a:srgbClr val="009900"/>
              </a:extrusionClr>
            </a:sp3d>
          </p:spPr>
          <p:txBody>
            <a:bodyPr wrap="none" anchor="ctr">
              <a:flatTx/>
            </a:bodyPr>
            <a:lstStyle/>
            <a:p>
              <a:endParaRPr lang="en-US"/>
            </a:p>
          </p:txBody>
        </p:sp>
        <p:grpSp>
          <p:nvGrpSpPr>
            <p:cNvPr id="3" name="Group 164"/>
            <p:cNvGrpSpPr>
              <a:grpSpLocks/>
            </p:cNvGrpSpPr>
            <p:nvPr/>
          </p:nvGrpSpPr>
          <p:grpSpPr bwMode="auto">
            <a:xfrm>
              <a:off x="2052" y="1392"/>
              <a:ext cx="1578" cy="102"/>
              <a:chOff x="1968" y="2160"/>
              <a:chExt cx="1578" cy="102"/>
            </a:xfrm>
          </p:grpSpPr>
          <p:grpSp>
            <p:nvGrpSpPr>
              <p:cNvPr id="4" name="Group 154"/>
              <p:cNvGrpSpPr>
                <a:grpSpLocks/>
              </p:cNvGrpSpPr>
              <p:nvPr/>
            </p:nvGrpSpPr>
            <p:grpSpPr bwMode="auto">
              <a:xfrm>
                <a:off x="1968" y="2160"/>
                <a:ext cx="390" cy="102"/>
                <a:chOff x="1248" y="2154"/>
                <a:chExt cx="390" cy="102"/>
              </a:xfrm>
            </p:grpSpPr>
            <p:sp>
              <p:nvSpPr>
                <p:cNvPr id="5240" name="Rectangle 152"/>
                <p:cNvSpPr>
                  <a:spLocks noChangeArrowheads="1"/>
                </p:cNvSpPr>
                <p:nvPr/>
              </p:nvSpPr>
              <p:spPr bwMode="auto">
                <a:xfrm flipH="1">
                  <a:off x="1248" y="2202"/>
                  <a:ext cx="390" cy="54"/>
                </a:xfrm>
                <a:prstGeom prst="rect">
                  <a:avLst/>
                </a:prstGeom>
                <a:gradFill rotWithShape="0">
                  <a:gsLst>
                    <a:gs pos="0">
                      <a:srgbClr val="33CCFF"/>
                    </a:gs>
                    <a:gs pos="100000">
                      <a:srgbClr val="185E76"/>
                    </a:gs>
                  </a:gsLst>
                  <a:lin ang="2700000" scaled="1"/>
                </a:gradFill>
                <a:ln w="9525">
                  <a:miter lim="800000"/>
                  <a:headEnd/>
                  <a:tailEnd/>
                </a:ln>
                <a:scene3d>
                  <a:camera prst="legacyObliqueTopRight"/>
                  <a:lightRig rig="legacyFlat3" dir="b"/>
                </a:scene3d>
                <a:sp3d extrusionH="430200" prstMaterial="legacyMatte">
                  <a:bevelT w="13500" h="13500" prst="angle"/>
                  <a:bevelB w="13500" h="13500" prst="angle"/>
                  <a:extrusionClr>
                    <a:srgbClr val="33CCFF"/>
                  </a:extrusionClr>
                </a:sp3d>
              </p:spPr>
              <p:txBody>
                <a:bodyPr wrap="none" anchor="ctr">
                  <a:flatTx/>
                </a:bodyPr>
                <a:lstStyle/>
                <a:p>
                  <a:endParaRPr lang="en-US"/>
                </a:p>
              </p:txBody>
            </p:sp>
            <p:sp>
              <p:nvSpPr>
                <p:cNvPr id="49305" name="Rectangle 153"/>
                <p:cNvSpPr>
                  <a:spLocks noChangeArrowheads="1"/>
                </p:cNvSpPr>
                <p:nvPr/>
              </p:nvSpPr>
              <p:spPr bwMode="auto">
                <a:xfrm flipH="1">
                  <a:off x="1248" y="2154"/>
                  <a:ext cx="384" cy="48"/>
                </a:xfrm>
                <a:prstGeom prst="rect">
                  <a:avLst/>
                </a:prstGeom>
                <a:gradFill rotWithShape="0">
                  <a:gsLst>
                    <a:gs pos="0">
                      <a:schemeClr val="hlink"/>
                    </a:gs>
                    <a:gs pos="100000">
                      <a:schemeClr val="hlink">
                        <a:gamma/>
                        <a:shade val="46275"/>
                        <a:invGamma/>
                      </a:schemeClr>
                    </a:gs>
                  </a:gsLst>
                  <a:lin ang="18900000" scaled="1"/>
                </a:gradFill>
                <a:ln w="9525">
                  <a:miter lim="800000"/>
                  <a:headEnd/>
                  <a:tailEnd/>
                </a:ln>
                <a:effectLst/>
                <a:scene3d>
                  <a:camera prst="legacyObliqueTopRight"/>
                  <a:lightRig rig="legacyFlat3" dir="b"/>
                </a:scene3d>
                <a:sp3d extrusionH="430200" prstMaterial="legacyMatte">
                  <a:bevelT w="13500" h="13500" prst="angle"/>
                  <a:bevelB w="13500" h="13500" prst="angle"/>
                  <a:extrusionClr>
                    <a:schemeClr val="hlink"/>
                  </a:extrusionClr>
                </a:sp3d>
              </p:spPr>
              <p:txBody>
                <a:bodyPr wrap="none" anchor="ctr">
                  <a:flatTx/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5" name="Group 155"/>
              <p:cNvGrpSpPr>
                <a:grpSpLocks/>
              </p:cNvGrpSpPr>
              <p:nvPr/>
            </p:nvGrpSpPr>
            <p:grpSpPr bwMode="auto">
              <a:xfrm>
                <a:off x="2364" y="2160"/>
                <a:ext cx="390" cy="102"/>
                <a:chOff x="1248" y="2154"/>
                <a:chExt cx="390" cy="102"/>
              </a:xfrm>
            </p:grpSpPr>
            <p:sp>
              <p:nvSpPr>
                <p:cNvPr id="5238" name="Rectangle 156"/>
                <p:cNvSpPr>
                  <a:spLocks noChangeArrowheads="1"/>
                </p:cNvSpPr>
                <p:nvPr/>
              </p:nvSpPr>
              <p:spPr bwMode="auto">
                <a:xfrm flipH="1">
                  <a:off x="1248" y="2202"/>
                  <a:ext cx="390" cy="54"/>
                </a:xfrm>
                <a:prstGeom prst="rect">
                  <a:avLst/>
                </a:prstGeom>
                <a:gradFill rotWithShape="0">
                  <a:gsLst>
                    <a:gs pos="0">
                      <a:srgbClr val="33CCFF"/>
                    </a:gs>
                    <a:gs pos="100000">
                      <a:srgbClr val="185E76"/>
                    </a:gs>
                  </a:gsLst>
                  <a:lin ang="2700000" scaled="1"/>
                </a:gradFill>
                <a:ln w="9525">
                  <a:miter lim="800000"/>
                  <a:headEnd/>
                  <a:tailEnd/>
                </a:ln>
                <a:scene3d>
                  <a:camera prst="legacyObliqueTopRight"/>
                  <a:lightRig rig="legacyFlat3" dir="b"/>
                </a:scene3d>
                <a:sp3d extrusionH="430200" prstMaterial="legacyMatte">
                  <a:bevelT w="13500" h="13500" prst="angle"/>
                  <a:bevelB w="13500" h="13500" prst="angle"/>
                  <a:extrusionClr>
                    <a:srgbClr val="33CCFF"/>
                  </a:extrusionClr>
                </a:sp3d>
              </p:spPr>
              <p:txBody>
                <a:bodyPr wrap="none" anchor="ctr">
                  <a:flatTx/>
                </a:bodyPr>
                <a:lstStyle/>
                <a:p>
                  <a:endParaRPr lang="en-US"/>
                </a:p>
              </p:txBody>
            </p:sp>
            <p:sp>
              <p:nvSpPr>
                <p:cNvPr id="49309" name="Rectangle 157"/>
                <p:cNvSpPr>
                  <a:spLocks noChangeArrowheads="1"/>
                </p:cNvSpPr>
                <p:nvPr/>
              </p:nvSpPr>
              <p:spPr bwMode="auto">
                <a:xfrm flipH="1">
                  <a:off x="1248" y="2154"/>
                  <a:ext cx="384" cy="48"/>
                </a:xfrm>
                <a:prstGeom prst="rect">
                  <a:avLst/>
                </a:prstGeom>
                <a:gradFill rotWithShape="0">
                  <a:gsLst>
                    <a:gs pos="0">
                      <a:schemeClr val="hlink"/>
                    </a:gs>
                    <a:gs pos="100000">
                      <a:schemeClr val="hlink">
                        <a:gamma/>
                        <a:shade val="46275"/>
                        <a:invGamma/>
                      </a:schemeClr>
                    </a:gs>
                  </a:gsLst>
                  <a:lin ang="18900000" scaled="1"/>
                </a:gradFill>
                <a:ln w="9525">
                  <a:miter lim="800000"/>
                  <a:headEnd/>
                  <a:tailEnd/>
                </a:ln>
                <a:effectLst/>
                <a:scene3d>
                  <a:camera prst="legacyObliqueTopRight"/>
                  <a:lightRig rig="legacyFlat3" dir="b"/>
                </a:scene3d>
                <a:sp3d extrusionH="430200" prstMaterial="legacyMatte">
                  <a:bevelT w="13500" h="13500" prst="angle"/>
                  <a:bevelB w="13500" h="13500" prst="angle"/>
                  <a:extrusionClr>
                    <a:schemeClr val="hlink"/>
                  </a:extrusionClr>
                </a:sp3d>
              </p:spPr>
              <p:txBody>
                <a:bodyPr wrap="none" anchor="ctr">
                  <a:flatTx/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6" name="Group 158"/>
              <p:cNvGrpSpPr>
                <a:grpSpLocks/>
              </p:cNvGrpSpPr>
              <p:nvPr/>
            </p:nvGrpSpPr>
            <p:grpSpPr bwMode="auto">
              <a:xfrm>
                <a:off x="2760" y="2160"/>
                <a:ext cx="390" cy="102"/>
                <a:chOff x="1248" y="2154"/>
                <a:chExt cx="390" cy="102"/>
              </a:xfrm>
            </p:grpSpPr>
            <p:sp>
              <p:nvSpPr>
                <p:cNvPr id="5236" name="Rectangle 159"/>
                <p:cNvSpPr>
                  <a:spLocks noChangeArrowheads="1"/>
                </p:cNvSpPr>
                <p:nvPr/>
              </p:nvSpPr>
              <p:spPr bwMode="auto">
                <a:xfrm flipH="1">
                  <a:off x="1248" y="2202"/>
                  <a:ext cx="390" cy="54"/>
                </a:xfrm>
                <a:prstGeom prst="rect">
                  <a:avLst/>
                </a:prstGeom>
                <a:gradFill rotWithShape="0">
                  <a:gsLst>
                    <a:gs pos="0">
                      <a:srgbClr val="33CCFF"/>
                    </a:gs>
                    <a:gs pos="100000">
                      <a:srgbClr val="185E76"/>
                    </a:gs>
                  </a:gsLst>
                  <a:lin ang="2700000" scaled="1"/>
                </a:gradFill>
                <a:ln w="9525">
                  <a:miter lim="800000"/>
                  <a:headEnd/>
                  <a:tailEnd/>
                </a:ln>
                <a:scene3d>
                  <a:camera prst="legacyObliqueTopRight"/>
                  <a:lightRig rig="legacyFlat3" dir="b"/>
                </a:scene3d>
                <a:sp3d extrusionH="430200" prstMaterial="legacyMatte">
                  <a:bevelT w="13500" h="13500" prst="angle"/>
                  <a:bevelB w="13500" h="13500" prst="angle"/>
                  <a:extrusionClr>
                    <a:srgbClr val="33CCFF"/>
                  </a:extrusionClr>
                </a:sp3d>
              </p:spPr>
              <p:txBody>
                <a:bodyPr wrap="none" anchor="ctr">
                  <a:flatTx/>
                </a:bodyPr>
                <a:lstStyle/>
                <a:p>
                  <a:endParaRPr lang="en-US"/>
                </a:p>
              </p:txBody>
            </p:sp>
            <p:sp>
              <p:nvSpPr>
                <p:cNvPr id="49312" name="Rectangle 160"/>
                <p:cNvSpPr>
                  <a:spLocks noChangeArrowheads="1"/>
                </p:cNvSpPr>
                <p:nvPr/>
              </p:nvSpPr>
              <p:spPr bwMode="auto">
                <a:xfrm flipH="1">
                  <a:off x="1248" y="2154"/>
                  <a:ext cx="384" cy="48"/>
                </a:xfrm>
                <a:prstGeom prst="rect">
                  <a:avLst/>
                </a:prstGeom>
                <a:gradFill rotWithShape="0">
                  <a:gsLst>
                    <a:gs pos="0">
                      <a:schemeClr val="hlink"/>
                    </a:gs>
                    <a:gs pos="100000">
                      <a:schemeClr val="hlink">
                        <a:gamma/>
                        <a:shade val="46275"/>
                        <a:invGamma/>
                      </a:schemeClr>
                    </a:gs>
                  </a:gsLst>
                  <a:lin ang="18900000" scaled="1"/>
                </a:gradFill>
                <a:ln w="9525">
                  <a:miter lim="800000"/>
                  <a:headEnd/>
                  <a:tailEnd/>
                </a:ln>
                <a:effectLst/>
                <a:scene3d>
                  <a:camera prst="legacyObliqueTopRight"/>
                  <a:lightRig rig="legacyFlat3" dir="b"/>
                </a:scene3d>
                <a:sp3d extrusionH="430200" prstMaterial="legacyMatte">
                  <a:bevelT w="13500" h="13500" prst="angle"/>
                  <a:bevelB w="13500" h="13500" prst="angle"/>
                  <a:extrusionClr>
                    <a:schemeClr val="hlink"/>
                  </a:extrusionClr>
                </a:sp3d>
              </p:spPr>
              <p:txBody>
                <a:bodyPr wrap="none" anchor="ctr">
                  <a:flatTx/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7" name="Group 161"/>
              <p:cNvGrpSpPr>
                <a:grpSpLocks/>
              </p:cNvGrpSpPr>
              <p:nvPr/>
            </p:nvGrpSpPr>
            <p:grpSpPr bwMode="auto">
              <a:xfrm>
                <a:off x="3156" y="2160"/>
                <a:ext cx="390" cy="102"/>
                <a:chOff x="1248" y="2154"/>
                <a:chExt cx="390" cy="102"/>
              </a:xfrm>
            </p:grpSpPr>
            <p:sp>
              <p:nvSpPr>
                <p:cNvPr id="5234" name="Rectangle 162"/>
                <p:cNvSpPr>
                  <a:spLocks noChangeArrowheads="1"/>
                </p:cNvSpPr>
                <p:nvPr/>
              </p:nvSpPr>
              <p:spPr bwMode="auto">
                <a:xfrm flipH="1">
                  <a:off x="1248" y="2202"/>
                  <a:ext cx="390" cy="54"/>
                </a:xfrm>
                <a:prstGeom prst="rect">
                  <a:avLst/>
                </a:prstGeom>
                <a:gradFill rotWithShape="0">
                  <a:gsLst>
                    <a:gs pos="0">
                      <a:srgbClr val="33CCFF"/>
                    </a:gs>
                    <a:gs pos="100000">
                      <a:srgbClr val="185E76"/>
                    </a:gs>
                  </a:gsLst>
                  <a:lin ang="2700000" scaled="1"/>
                </a:gradFill>
                <a:ln w="9525">
                  <a:miter lim="800000"/>
                  <a:headEnd/>
                  <a:tailEnd/>
                </a:ln>
                <a:scene3d>
                  <a:camera prst="legacyObliqueTopRight"/>
                  <a:lightRig rig="legacyFlat3" dir="b"/>
                </a:scene3d>
                <a:sp3d extrusionH="430200" prstMaterial="legacyMatte">
                  <a:bevelT w="13500" h="13500" prst="angle"/>
                  <a:bevelB w="13500" h="13500" prst="angle"/>
                  <a:extrusionClr>
                    <a:srgbClr val="33CCFF"/>
                  </a:extrusionClr>
                </a:sp3d>
              </p:spPr>
              <p:txBody>
                <a:bodyPr wrap="none" anchor="ctr">
                  <a:flatTx/>
                </a:bodyPr>
                <a:lstStyle/>
                <a:p>
                  <a:endParaRPr lang="en-US"/>
                </a:p>
              </p:txBody>
            </p:sp>
            <p:sp>
              <p:nvSpPr>
                <p:cNvPr id="49315" name="Rectangle 163"/>
                <p:cNvSpPr>
                  <a:spLocks noChangeArrowheads="1"/>
                </p:cNvSpPr>
                <p:nvPr/>
              </p:nvSpPr>
              <p:spPr bwMode="auto">
                <a:xfrm flipH="1">
                  <a:off x="1248" y="2154"/>
                  <a:ext cx="384" cy="48"/>
                </a:xfrm>
                <a:prstGeom prst="rect">
                  <a:avLst/>
                </a:prstGeom>
                <a:gradFill rotWithShape="0">
                  <a:gsLst>
                    <a:gs pos="0">
                      <a:schemeClr val="hlink"/>
                    </a:gs>
                    <a:gs pos="100000">
                      <a:schemeClr val="hlink">
                        <a:gamma/>
                        <a:shade val="46275"/>
                        <a:invGamma/>
                      </a:schemeClr>
                    </a:gs>
                  </a:gsLst>
                  <a:lin ang="18900000" scaled="1"/>
                </a:gradFill>
                <a:ln w="9525">
                  <a:miter lim="800000"/>
                  <a:headEnd/>
                  <a:tailEnd/>
                </a:ln>
                <a:effectLst/>
                <a:scene3d>
                  <a:camera prst="legacyObliqueTopRight"/>
                  <a:lightRig rig="legacyFlat3" dir="b"/>
                </a:scene3d>
                <a:sp3d extrusionH="430200" prstMaterial="legacyMatte">
                  <a:bevelT w="13500" h="13500" prst="angle"/>
                  <a:bevelB w="13500" h="13500" prst="angle"/>
                  <a:extrusionClr>
                    <a:schemeClr val="hlink"/>
                  </a:extrusionClr>
                </a:sp3d>
              </p:spPr>
              <p:txBody>
                <a:bodyPr wrap="none" anchor="ctr">
                  <a:flatTx/>
                </a:bodyPr>
                <a:lstStyle/>
                <a:p>
                  <a:endParaRPr lang="en-US"/>
                </a:p>
              </p:txBody>
            </p:sp>
          </p:grpSp>
        </p:grpSp>
        <p:grpSp>
          <p:nvGrpSpPr>
            <p:cNvPr id="8" name="Group 165"/>
            <p:cNvGrpSpPr>
              <a:grpSpLocks/>
            </p:cNvGrpSpPr>
            <p:nvPr/>
          </p:nvGrpSpPr>
          <p:grpSpPr bwMode="auto">
            <a:xfrm>
              <a:off x="1944" y="1506"/>
              <a:ext cx="1578" cy="102"/>
              <a:chOff x="1968" y="2160"/>
              <a:chExt cx="1578" cy="102"/>
            </a:xfrm>
          </p:grpSpPr>
          <p:grpSp>
            <p:nvGrpSpPr>
              <p:cNvPr id="9" name="Group 166"/>
              <p:cNvGrpSpPr>
                <a:grpSpLocks/>
              </p:cNvGrpSpPr>
              <p:nvPr/>
            </p:nvGrpSpPr>
            <p:grpSpPr bwMode="auto">
              <a:xfrm>
                <a:off x="1968" y="2160"/>
                <a:ext cx="390" cy="102"/>
                <a:chOff x="1248" y="2154"/>
                <a:chExt cx="390" cy="102"/>
              </a:xfrm>
            </p:grpSpPr>
            <p:sp>
              <p:nvSpPr>
                <p:cNvPr id="5228" name="Rectangle 167"/>
                <p:cNvSpPr>
                  <a:spLocks noChangeArrowheads="1"/>
                </p:cNvSpPr>
                <p:nvPr/>
              </p:nvSpPr>
              <p:spPr bwMode="auto">
                <a:xfrm flipH="1">
                  <a:off x="1248" y="2202"/>
                  <a:ext cx="390" cy="54"/>
                </a:xfrm>
                <a:prstGeom prst="rect">
                  <a:avLst/>
                </a:prstGeom>
                <a:gradFill rotWithShape="0">
                  <a:gsLst>
                    <a:gs pos="0">
                      <a:srgbClr val="33CCFF"/>
                    </a:gs>
                    <a:gs pos="100000">
                      <a:srgbClr val="185E76"/>
                    </a:gs>
                  </a:gsLst>
                  <a:lin ang="2700000" scaled="1"/>
                </a:gradFill>
                <a:ln w="9525">
                  <a:miter lim="800000"/>
                  <a:headEnd/>
                  <a:tailEnd/>
                </a:ln>
                <a:scene3d>
                  <a:camera prst="legacyObliqueTopRight"/>
                  <a:lightRig rig="legacyFlat3" dir="b"/>
                </a:scene3d>
                <a:sp3d extrusionH="430200" prstMaterial="legacyMatte">
                  <a:bevelT w="13500" h="13500" prst="angle"/>
                  <a:bevelB w="13500" h="13500" prst="angle"/>
                  <a:extrusionClr>
                    <a:srgbClr val="33CCFF"/>
                  </a:extrusionClr>
                </a:sp3d>
              </p:spPr>
              <p:txBody>
                <a:bodyPr wrap="none" anchor="ctr">
                  <a:flatTx/>
                </a:bodyPr>
                <a:lstStyle/>
                <a:p>
                  <a:endParaRPr lang="en-US"/>
                </a:p>
              </p:txBody>
            </p:sp>
            <p:sp>
              <p:nvSpPr>
                <p:cNvPr id="49320" name="Rectangle 168"/>
                <p:cNvSpPr>
                  <a:spLocks noChangeArrowheads="1"/>
                </p:cNvSpPr>
                <p:nvPr/>
              </p:nvSpPr>
              <p:spPr bwMode="auto">
                <a:xfrm flipH="1">
                  <a:off x="1248" y="2154"/>
                  <a:ext cx="384" cy="48"/>
                </a:xfrm>
                <a:prstGeom prst="rect">
                  <a:avLst/>
                </a:prstGeom>
                <a:gradFill rotWithShape="0">
                  <a:gsLst>
                    <a:gs pos="0">
                      <a:schemeClr val="hlink"/>
                    </a:gs>
                    <a:gs pos="100000">
                      <a:schemeClr val="hlink">
                        <a:gamma/>
                        <a:shade val="46275"/>
                        <a:invGamma/>
                      </a:schemeClr>
                    </a:gs>
                  </a:gsLst>
                  <a:lin ang="18900000" scaled="1"/>
                </a:gradFill>
                <a:ln w="9525">
                  <a:miter lim="800000"/>
                  <a:headEnd/>
                  <a:tailEnd/>
                </a:ln>
                <a:effectLst/>
                <a:scene3d>
                  <a:camera prst="legacyObliqueTopRight"/>
                  <a:lightRig rig="legacyFlat3" dir="b"/>
                </a:scene3d>
                <a:sp3d extrusionH="430200" prstMaterial="legacyMatte">
                  <a:bevelT w="13500" h="13500" prst="angle"/>
                  <a:bevelB w="13500" h="13500" prst="angle"/>
                  <a:extrusionClr>
                    <a:schemeClr val="hlink"/>
                  </a:extrusionClr>
                </a:sp3d>
              </p:spPr>
              <p:txBody>
                <a:bodyPr wrap="none" anchor="ctr">
                  <a:flatTx/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0" name="Group 169"/>
              <p:cNvGrpSpPr>
                <a:grpSpLocks/>
              </p:cNvGrpSpPr>
              <p:nvPr/>
            </p:nvGrpSpPr>
            <p:grpSpPr bwMode="auto">
              <a:xfrm>
                <a:off x="2364" y="2160"/>
                <a:ext cx="390" cy="102"/>
                <a:chOff x="1248" y="2154"/>
                <a:chExt cx="390" cy="102"/>
              </a:xfrm>
            </p:grpSpPr>
            <p:sp>
              <p:nvSpPr>
                <p:cNvPr id="5226" name="Rectangle 170"/>
                <p:cNvSpPr>
                  <a:spLocks noChangeArrowheads="1"/>
                </p:cNvSpPr>
                <p:nvPr/>
              </p:nvSpPr>
              <p:spPr bwMode="auto">
                <a:xfrm flipH="1">
                  <a:off x="1248" y="2202"/>
                  <a:ext cx="390" cy="54"/>
                </a:xfrm>
                <a:prstGeom prst="rect">
                  <a:avLst/>
                </a:prstGeom>
                <a:gradFill rotWithShape="0">
                  <a:gsLst>
                    <a:gs pos="0">
                      <a:srgbClr val="33CCFF"/>
                    </a:gs>
                    <a:gs pos="100000">
                      <a:srgbClr val="185E76"/>
                    </a:gs>
                  </a:gsLst>
                  <a:lin ang="2700000" scaled="1"/>
                </a:gradFill>
                <a:ln w="9525">
                  <a:miter lim="800000"/>
                  <a:headEnd/>
                  <a:tailEnd/>
                </a:ln>
                <a:scene3d>
                  <a:camera prst="legacyObliqueTopRight"/>
                  <a:lightRig rig="legacyFlat3" dir="b"/>
                </a:scene3d>
                <a:sp3d extrusionH="430200" prstMaterial="legacyMatte">
                  <a:bevelT w="13500" h="13500" prst="angle"/>
                  <a:bevelB w="13500" h="13500" prst="angle"/>
                  <a:extrusionClr>
                    <a:srgbClr val="33CCFF"/>
                  </a:extrusionClr>
                </a:sp3d>
              </p:spPr>
              <p:txBody>
                <a:bodyPr wrap="none" anchor="ctr">
                  <a:flatTx/>
                </a:bodyPr>
                <a:lstStyle/>
                <a:p>
                  <a:endParaRPr lang="en-US"/>
                </a:p>
              </p:txBody>
            </p:sp>
            <p:sp>
              <p:nvSpPr>
                <p:cNvPr id="49323" name="Rectangle 171"/>
                <p:cNvSpPr>
                  <a:spLocks noChangeArrowheads="1"/>
                </p:cNvSpPr>
                <p:nvPr/>
              </p:nvSpPr>
              <p:spPr bwMode="auto">
                <a:xfrm flipH="1">
                  <a:off x="1248" y="2154"/>
                  <a:ext cx="384" cy="48"/>
                </a:xfrm>
                <a:prstGeom prst="rect">
                  <a:avLst/>
                </a:prstGeom>
                <a:gradFill rotWithShape="0">
                  <a:gsLst>
                    <a:gs pos="0">
                      <a:schemeClr val="hlink"/>
                    </a:gs>
                    <a:gs pos="100000">
                      <a:schemeClr val="hlink">
                        <a:gamma/>
                        <a:shade val="46275"/>
                        <a:invGamma/>
                      </a:schemeClr>
                    </a:gs>
                  </a:gsLst>
                  <a:lin ang="18900000" scaled="1"/>
                </a:gradFill>
                <a:ln w="9525">
                  <a:miter lim="800000"/>
                  <a:headEnd/>
                  <a:tailEnd/>
                </a:ln>
                <a:effectLst/>
                <a:scene3d>
                  <a:camera prst="legacyObliqueTopRight"/>
                  <a:lightRig rig="legacyFlat3" dir="b"/>
                </a:scene3d>
                <a:sp3d extrusionH="430200" prstMaterial="legacyMatte">
                  <a:bevelT w="13500" h="13500" prst="angle"/>
                  <a:bevelB w="13500" h="13500" prst="angle"/>
                  <a:extrusionClr>
                    <a:schemeClr val="hlink"/>
                  </a:extrusionClr>
                </a:sp3d>
              </p:spPr>
              <p:txBody>
                <a:bodyPr wrap="none" anchor="ctr">
                  <a:flatTx/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1" name="Group 172"/>
              <p:cNvGrpSpPr>
                <a:grpSpLocks/>
              </p:cNvGrpSpPr>
              <p:nvPr/>
            </p:nvGrpSpPr>
            <p:grpSpPr bwMode="auto">
              <a:xfrm>
                <a:off x="2760" y="2160"/>
                <a:ext cx="390" cy="102"/>
                <a:chOff x="1248" y="2154"/>
                <a:chExt cx="390" cy="102"/>
              </a:xfrm>
            </p:grpSpPr>
            <p:sp>
              <p:nvSpPr>
                <p:cNvPr id="5224" name="Rectangle 173"/>
                <p:cNvSpPr>
                  <a:spLocks noChangeArrowheads="1"/>
                </p:cNvSpPr>
                <p:nvPr/>
              </p:nvSpPr>
              <p:spPr bwMode="auto">
                <a:xfrm flipH="1">
                  <a:off x="1248" y="2202"/>
                  <a:ext cx="390" cy="54"/>
                </a:xfrm>
                <a:prstGeom prst="rect">
                  <a:avLst/>
                </a:prstGeom>
                <a:gradFill rotWithShape="0">
                  <a:gsLst>
                    <a:gs pos="0">
                      <a:srgbClr val="33CCFF"/>
                    </a:gs>
                    <a:gs pos="100000">
                      <a:srgbClr val="185E76"/>
                    </a:gs>
                  </a:gsLst>
                  <a:lin ang="2700000" scaled="1"/>
                </a:gradFill>
                <a:ln w="9525">
                  <a:miter lim="800000"/>
                  <a:headEnd/>
                  <a:tailEnd/>
                </a:ln>
                <a:scene3d>
                  <a:camera prst="legacyObliqueTopRight"/>
                  <a:lightRig rig="legacyFlat3" dir="b"/>
                </a:scene3d>
                <a:sp3d extrusionH="430200" prstMaterial="legacyMatte">
                  <a:bevelT w="13500" h="13500" prst="angle"/>
                  <a:bevelB w="13500" h="13500" prst="angle"/>
                  <a:extrusionClr>
                    <a:srgbClr val="33CCFF"/>
                  </a:extrusionClr>
                </a:sp3d>
              </p:spPr>
              <p:txBody>
                <a:bodyPr wrap="none" anchor="ctr">
                  <a:flatTx/>
                </a:bodyPr>
                <a:lstStyle/>
                <a:p>
                  <a:endParaRPr lang="en-US"/>
                </a:p>
              </p:txBody>
            </p:sp>
            <p:sp>
              <p:nvSpPr>
                <p:cNvPr id="49326" name="Rectangle 174"/>
                <p:cNvSpPr>
                  <a:spLocks noChangeArrowheads="1"/>
                </p:cNvSpPr>
                <p:nvPr/>
              </p:nvSpPr>
              <p:spPr bwMode="auto">
                <a:xfrm flipH="1">
                  <a:off x="1248" y="2154"/>
                  <a:ext cx="384" cy="48"/>
                </a:xfrm>
                <a:prstGeom prst="rect">
                  <a:avLst/>
                </a:prstGeom>
                <a:gradFill rotWithShape="0">
                  <a:gsLst>
                    <a:gs pos="0">
                      <a:schemeClr val="hlink"/>
                    </a:gs>
                    <a:gs pos="100000">
                      <a:schemeClr val="hlink">
                        <a:gamma/>
                        <a:shade val="46275"/>
                        <a:invGamma/>
                      </a:schemeClr>
                    </a:gs>
                  </a:gsLst>
                  <a:lin ang="18900000" scaled="1"/>
                </a:gradFill>
                <a:ln w="9525">
                  <a:miter lim="800000"/>
                  <a:headEnd/>
                  <a:tailEnd/>
                </a:ln>
                <a:effectLst/>
                <a:scene3d>
                  <a:camera prst="legacyObliqueTopRight"/>
                  <a:lightRig rig="legacyFlat3" dir="b"/>
                </a:scene3d>
                <a:sp3d extrusionH="430200" prstMaterial="legacyMatte">
                  <a:bevelT w="13500" h="13500" prst="angle"/>
                  <a:bevelB w="13500" h="13500" prst="angle"/>
                  <a:extrusionClr>
                    <a:schemeClr val="hlink"/>
                  </a:extrusionClr>
                </a:sp3d>
              </p:spPr>
              <p:txBody>
                <a:bodyPr wrap="none" anchor="ctr">
                  <a:flatTx/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2" name="Group 175"/>
              <p:cNvGrpSpPr>
                <a:grpSpLocks/>
              </p:cNvGrpSpPr>
              <p:nvPr/>
            </p:nvGrpSpPr>
            <p:grpSpPr bwMode="auto">
              <a:xfrm>
                <a:off x="3156" y="2160"/>
                <a:ext cx="390" cy="102"/>
                <a:chOff x="1248" y="2154"/>
                <a:chExt cx="390" cy="102"/>
              </a:xfrm>
            </p:grpSpPr>
            <p:sp>
              <p:nvSpPr>
                <p:cNvPr id="5222" name="Rectangle 176"/>
                <p:cNvSpPr>
                  <a:spLocks noChangeArrowheads="1"/>
                </p:cNvSpPr>
                <p:nvPr/>
              </p:nvSpPr>
              <p:spPr bwMode="auto">
                <a:xfrm flipH="1">
                  <a:off x="1248" y="2202"/>
                  <a:ext cx="390" cy="54"/>
                </a:xfrm>
                <a:prstGeom prst="rect">
                  <a:avLst/>
                </a:prstGeom>
                <a:gradFill rotWithShape="0">
                  <a:gsLst>
                    <a:gs pos="0">
                      <a:srgbClr val="33CCFF"/>
                    </a:gs>
                    <a:gs pos="100000">
                      <a:srgbClr val="185E76"/>
                    </a:gs>
                  </a:gsLst>
                  <a:lin ang="2700000" scaled="1"/>
                </a:gradFill>
                <a:ln w="9525">
                  <a:miter lim="800000"/>
                  <a:headEnd/>
                  <a:tailEnd/>
                </a:ln>
                <a:scene3d>
                  <a:camera prst="legacyObliqueTopRight"/>
                  <a:lightRig rig="legacyFlat3" dir="b"/>
                </a:scene3d>
                <a:sp3d extrusionH="430200" prstMaterial="legacyMatte">
                  <a:bevelT w="13500" h="13500" prst="angle"/>
                  <a:bevelB w="13500" h="13500" prst="angle"/>
                  <a:extrusionClr>
                    <a:srgbClr val="33CCFF"/>
                  </a:extrusionClr>
                </a:sp3d>
              </p:spPr>
              <p:txBody>
                <a:bodyPr wrap="none" anchor="ctr">
                  <a:flatTx/>
                </a:bodyPr>
                <a:lstStyle/>
                <a:p>
                  <a:endParaRPr lang="en-US"/>
                </a:p>
              </p:txBody>
            </p:sp>
            <p:sp>
              <p:nvSpPr>
                <p:cNvPr id="49329" name="Rectangle 177"/>
                <p:cNvSpPr>
                  <a:spLocks noChangeArrowheads="1"/>
                </p:cNvSpPr>
                <p:nvPr/>
              </p:nvSpPr>
              <p:spPr bwMode="auto">
                <a:xfrm flipH="1">
                  <a:off x="1248" y="2154"/>
                  <a:ext cx="384" cy="48"/>
                </a:xfrm>
                <a:prstGeom prst="rect">
                  <a:avLst/>
                </a:prstGeom>
                <a:gradFill rotWithShape="0">
                  <a:gsLst>
                    <a:gs pos="0">
                      <a:schemeClr val="hlink"/>
                    </a:gs>
                    <a:gs pos="100000">
                      <a:schemeClr val="hlink">
                        <a:gamma/>
                        <a:shade val="46275"/>
                        <a:invGamma/>
                      </a:schemeClr>
                    </a:gs>
                  </a:gsLst>
                  <a:lin ang="18900000" scaled="1"/>
                </a:gradFill>
                <a:ln w="9525">
                  <a:miter lim="800000"/>
                  <a:headEnd/>
                  <a:tailEnd/>
                </a:ln>
                <a:effectLst/>
                <a:scene3d>
                  <a:camera prst="legacyObliqueTopRight"/>
                  <a:lightRig rig="legacyFlat3" dir="b"/>
                </a:scene3d>
                <a:sp3d extrusionH="430200" prstMaterial="legacyMatte">
                  <a:bevelT w="13500" h="13500" prst="angle"/>
                  <a:bevelB w="13500" h="13500" prst="angle"/>
                  <a:extrusionClr>
                    <a:schemeClr val="hlink"/>
                  </a:extrusionClr>
                </a:sp3d>
              </p:spPr>
              <p:txBody>
                <a:bodyPr wrap="none" anchor="ctr">
                  <a:flatTx/>
                </a:bodyPr>
                <a:lstStyle/>
                <a:p>
                  <a:endParaRPr lang="en-US"/>
                </a:p>
              </p:txBody>
            </p:sp>
          </p:grpSp>
        </p:grpSp>
        <p:grpSp>
          <p:nvGrpSpPr>
            <p:cNvPr id="13" name="Group 178"/>
            <p:cNvGrpSpPr>
              <a:grpSpLocks/>
            </p:cNvGrpSpPr>
            <p:nvPr/>
          </p:nvGrpSpPr>
          <p:grpSpPr bwMode="auto">
            <a:xfrm>
              <a:off x="1836" y="1620"/>
              <a:ext cx="1578" cy="102"/>
              <a:chOff x="1968" y="2160"/>
              <a:chExt cx="1578" cy="102"/>
            </a:xfrm>
          </p:grpSpPr>
          <p:grpSp>
            <p:nvGrpSpPr>
              <p:cNvPr id="14" name="Group 179"/>
              <p:cNvGrpSpPr>
                <a:grpSpLocks/>
              </p:cNvGrpSpPr>
              <p:nvPr/>
            </p:nvGrpSpPr>
            <p:grpSpPr bwMode="auto">
              <a:xfrm>
                <a:off x="1968" y="2160"/>
                <a:ext cx="390" cy="102"/>
                <a:chOff x="1248" y="2154"/>
                <a:chExt cx="390" cy="102"/>
              </a:xfrm>
            </p:grpSpPr>
            <p:sp>
              <p:nvSpPr>
                <p:cNvPr id="5216" name="Rectangle 180"/>
                <p:cNvSpPr>
                  <a:spLocks noChangeArrowheads="1"/>
                </p:cNvSpPr>
                <p:nvPr/>
              </p:nvSpPr>
              <p:spPr bwMode="auto">
                <a:xfrm flipH="1">
                  <a:off x="1248" y="2202"/>
                  <a:ext cx="390" cy="54"/>
                </a:xfrm>
                <a:prstGeom prst="rect">
                  <a:avLst/>
                </a:prstGeom>
                <a:gradFill rotWithShape="0">
                  <a:gsLst>
                    <a:gs pos="0">
                      <a:srgbClr val="33CCFF"/>
                    </a:gs>
                    <a:gs pos="100000">
                      <a:srgbClr val="185E76"/>
                    </a:gs>
                  </a:gsLst>
                  <a:lin ang="2700000" scaled="1"/>
                </a:gradFill>
                <a:ln w="9525">
                  <a:miter lim="800000"/>
                  <a:headEnd/>
                  <a:tailEnd/>
                </a:ln>
                <a:scene3d>
                  <a:camera prst="legacyObliqueTopRight"/>
                  <a:lightRig rig="legacyFlat3" dir="b"/>
                </a:scene3d>
                <a:sp3d extrusionH="430200" prstMaterial="legacyMatte">
                  <a:bevelT w="13500" h="13500" prst="angle"/>
                  <a:bevelB w="13500" h="13500" prst="angle"/>
                  <a:extrusionClr>
                    <a:srgbClr val="33CCFF"/>
                  </a:extrusionClr>
                </a:sp3d>
              </p:spPr>
              <p:txBody>
                <a:bodyPr wrap="none" anchor="ctr">
                  <a:flatTx/>
                </a:bodyPr>
                <a:lstStyle/>
                <a:p>
                  <a:endParaRPr lang="en-US"/>
                </a:p>
              </p:txBody>
            </p:sp>
            <p:sp>
              <p:nvSpPr>
                <p:cNvPr id="49333" name="Rectangle 181"/>
                <p:cNvSpPr>
                  <a:spLocks noChangeArrowheads="1"/>
                </p:cNvSpPr>
                <p:nvPr/>
              </p:nvSpPr>
              <p:spPr bwMode="auto">
                <a:xfrm flipH="1">
                  <a:off x="1248" y="2154"/>
                  <a:ext cx="384" cy="48"/>
                </a:xfrm>
                <a:prstGeom prst="rect">
                  <a:avLst/>
                </a:prstGeom>
                <a:gradFill rotWithShape="0">
                  <a:gsLst>
                    <a:gs pos="0">
                      <a:schemeClr val="hlink"/>
                    </a:gs>
                    <a:gs pos="100000">
                      <a:schemeClr val="hlink">
                        <a:gamma/>
                        <a:shade val="46275"/>
                        <a:invGamma/>
                      </a:schemeClr>
                    </a:gs>
                  </a:gsLst>
                  <a:lin ang="18900000" scaled="1"/>
                </a:gradFill>
                <a:ln w="9525">
                  <a:miter lim="800000"/>
                  <a:headEnd/>
                  <a:tailEnd/>
                </a:ln>
                <a:effectLst/>
                <a:scene3d>
                  <a:camera prst="legacyObliqueTopRight"/>
                  <a:lightRig rig="legacyFlat3" dir="b"/>
                </a:scene3d>
                <a:sp3d extrusionH="430200" prstMaterial="legacyMatte">
                  <a:bevelT w="13500" h="13500" prst="angle"/>
                  <a:bevelB w="13500" h="13500" prst="angle"/>
                  <a:extrusionClr>
                    <a:schemeClr val="hlink"/>
                  </a:extrusionClr>
                </a:sp3d>
              </p:spPr>
              <p:txBody>
                <a:bodyPr wrap="none" anchor="ctr">
                  <a:flatTx/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5" name="Group 182"/>
              <p:cNvGrpSpPr>
                <a:grpSpLocks/>
              </p:cNvGrpSpPr>
              <p:nvPr/>
            </p:nvGrpSpPr>
            <p:grpSpPr bwMode="auto">
              <a:xfrm>
                <a:off x="2364" y="2160"/>
                <a:ext cx="390" cy="102"/>
                <a:chOff x="1248" y="2154"/>
                <a:chExt cx="390" cy="102"/>
              </a:xfrm>
            </p:grpSpPr>
            <p:sp>
              <p:nvSpPr>
                <p:cNvPr id="5214" name="Rectangle 183"/>
                <p:cNvSpPr>
                  <a:spLocks noChangeArrowheads="1"/>
                </p:cNvSpPr>
                <p:nvPr/>
              </p:nvSpPr>
              <p:spPr bwMode="auto">
                <a:xfrm flipH="1">
                  <a:off x="1248" y="2202"/>
                  <a:ext cx="390" cy="54"/>
                </a:xfrm>
                <a:prstGeom prst="rect">
                  <a:avLst/>
                </a:prstGeom>
                <a:gradFill rotWithShape="0">
                  <a:gsLst>
                    <a:gs pos="0">
                      <a:srgbClr val="33CCFF"/>
                    </a:gs>
                    <a:gs pos="100000">
                      <a:srgbClr val="185E76"/>
                    </a:gs>
                  </a:gsLst>
                  <a:lin ang="2700000" scaled="1"/>
                </a:gradFill>
                <a:ln w="9525">
                  <a:miter lim="800000"/>
                  <a:headEnd/>
                  <a:tailEnd/>
                </a:ln>
                <a:scene3d>
                  <a:camera prst="legacyObliqueTopRight"/>
                  <a:lightRig rig="legacyFlat3" dir="b"/>
                </a:scene3d>
                <a:sp3d extrusionH="430200" prstMaterial="legacyMatte">
                  <a:bevelT w="13500" h="13500" prst="angle"/>
                  <a:bevelB w="13500" h="13500" prst="angle"/>
                  <a:extrusionClr>
                    <a:srgbClr val="33CCFF"/>
                  </a:extrusionClr>
                </a:sp3d>
              </p:spPr>
              <p:txBody>
                <a:bodyPr wrap="none" anchor="ctr">
                  <a:flatTx/>
                </a:bodyPr>
                <a:lstStyle/>
                <a:p>
                  <a:endParaRPr lang="en-US"/>
                </a:p>
              </p:txBody>
            </p:sp>
            <p:sp>
              <p:nvSpPr>
                <p:cNvPr id="49336" name="Rectangle 184"/>
                <p:cNvSpPr>
                  <a:spLocks noChangeArrowheads="1"/>
                </p:cNvSpPr>
                <p:nvPr/>
              </p:nvSpPr>
              <p:spPr bwMode="auto">
                <a:xfrm flipH="1">
                  <a:off x="1248" y="2154"/>
                  <a:ext cx="384" cy="48"/>
                </a:xfrm>
                <a:prstGeom prst="rect">
                  <a:avLst/>
                </a:prstGeom>
                <a:gradFill rotWithShape="0">
                  <a:gsLst>
                    <a:gs pos="0">
                      <a:schemeClr val="hlink"/>
                    </a:gs>
                    <a:gs pos="100000">
                      <a:schemeClr val="hlink">
                        <a:gamma/>
                        <a:shade val="46275"/>
                        <a:invGamma/>
                      </a:schemeClr>
                    </a:gs>
                  </a:gsLst>
                  <a:lin ang="18900000" scaled="1"/>
                </a:gradFill>
                <a:ln w="9525">
                  <a:miter lim="800000"/>
                  <a:headEnd/>
                  <a:tailEnd/>
                </a:ln>
                <a:effectLst/>
                <a:scene3d>
                  <a:camera prst="legacyObliqueTopRight"/>
                  <a:lightRig rig="legacyFlat3" dir="b"/>
                </a:scene3d>
                <a:sp3d extrusionH="430200" prstMaterial="legacyMatte">
                  <a:bevelT w="13500" h="13500" prst="angle"/>
                  <a:bevelB w="13500" h="13500" prst="angle"/>
                  <a:extrusionClr>
                    <a:schemeClr val="hlink"/>
                  </a:extrusionClr>
                </a:sp3d>
              </p:spPr>
              <p:txBody>
                <a:bodyPr wrap="none" anchor="ctr">
                  <a:flatTx/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6" name="Group 185"/>
              <p:cNvGrpSpPr>
                <a:grpSpLocks/>
              </p:cNvGrpSpPr>
              <p:nvPr/>
            </p:nvGrpSpPr>
            <p:grpSpPr bwMode="auto">
              <a:xfrm>
                <a:off x="2760" y="2160"/>
                <a:ext cx="390" cy="102"/>
                <a:chOff x="1248" y="2154"/>
                <a:chExt cx="390" cy="102"/>
              </a:xfrm>
            </p:grpSpPr>
            <p:sp>
              <p:nvSpPr>
                <p:cNvPr id="5212" name="Rectangle 186"/>
                <p:cNvSpPr>
                  <a:spLocks noChangeArrowheads="1"/>
                </p:cNvSpPr>
                <p:nvPr/>
              </p:nvSpPr>
              <p:spPr bwMode="auto">
                <a:xfrm flipH="1">
                  <a:off x="1248" y="2202"/>
                  <a:ext cx="390" cy="54"/>
                </a:xfrm>
                <a:prstGeom prst="rect">
                  <a:avLst/>
                </a:prstGeom>
                <a:gradFill rotWithShape="0">
                  <a:gsLst>
                    <a:gs pos="0">
                      <a:srgbClr val="33CCFF"/>
                    </a:gs>
                    <a:gs pos="100000">
                      <a:srgbClr val="185E76"/>
                    </a:gs>
                  </a:gsLst>
                  <a:lin ang="2700000" scaled="1"/>
                </a:gradFill>
                <a:ln w="9525">
                  <a:miter lim="800000"/>
                  <a:headEnd/>
                  <a:tailEnd/>
                </a:ln>
                <a:scene3d>
                  <a:camera prst="legacyObliqueTopRight"/>
                  <a:lightRig rig="legacyFlat3" dir="b"/>
                </a:scene3d>
                <a:sp3d extrusionH="430200" prstMaterial="legacyMatte">
                  <a:bevelT w="13500" h="13500" prst="angle"/>
                  <a:bevelB w="13500" h="13500" prst="angle"/>
                  <a:extrusionClr>
                    <a:srgbClr val="33CCFF"/>
                  </a:extrusionClr>
                </a:sp3d>
              </p:spPr>
              <p:txBody>
                <a:bodyPr wrap="none" anchor="ctr">
                  <a:flatTx/>
                </a:bodyPr>
                <a:lstStyle/>
                <a:p>
                  <a:endParaRPr lang="en-US"/>
                </a:p>
              </p:txBody>
            </p:sp>
            <p:sp>
              <p:nvSpPr>
                <p:cNvPr id="49339" name="Rectangle 187"/>
                <p:cNvSpPr>
                  <a:spLocks noChangeArrowheads="1"/>
                </p:cNvSpPr>
                <p:nvPr/>
              </p:nvSpPr>
              <p:spPr bwMode="auto">
                <a:xfrm flipH="1">
                  <a:off x="1248" y="2154"/>
                  <a:ext cx="384" cy="48"/>
                </a:xfrm>
                <a:prstGeom prst="rect">
                  <a:avLst/>
                </a:prstGeom>
                <a:gradFill rotWithShape="0">
                  <a:gsLst>
                    <a:gs pos="0">
                      <a:schemeClr val="hlink"/>
                    </a:gs>
                    <a:gs pos="100000">
                      <a:schemeClr val="hlink">
                        <a:gamma/>
                        <a:shade val="46275"/>
                        <a:invGamma/>
                      </a:schemeClr>
                    </a:gs>
                  </a:gsLst>
                  <a:lin ang="18900000" scaled="1"/>
                </a:gradFill>
                <a:ln w="9525">
                  <a:miter lim="800000"/>
                  <a:headEnd/>
                  <a:tailEnd/>
                </a:ln>
                <a:effectLst/>
                <a:scene3d>
                  <a:camera prst="legacyObliqueTopRight"/>
                  <a:lightRig rig="legacyFlat3" dir="b"/>
                </a:scene3d>
                <a:sp3d extrusionH="430200" prstMaterial="legacyMatte">
                  <a:bevelT w="13500" h="13500" prst="angle"/>
                  <a:bevelB w="13500" h="13500" prst="angle"/>
                  <a:extrusionClr>
                    <a:schemeClr val="hlink"/>
                  </a:extrusionClr>
                </a:sp3d>
              </p:spPr>
              <p:txBody>
                <a:bodyPr wrap="none" anchor="ctr">
                  <a:flatTx/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7" name="Group 188"/>
              <p:cNvGrpSpPr>
                <a:grpSpLocks/>
              </p:cNvGrpSpPr>
              <p:nvPr/>
            </p:nvGrpSpPr>
            <p:grpSpPr bwMode="auto">
              <a:xfrm>
                <a:off x="3156" y="2160"/>
                <a:ext cx="390" cy="102"/>
                <a:chOff x="1248" y="2154"/>
                <a:chExt cx="390" cy="102"/>
              </a:xfrm>
            </p:grpSpPr>
            <p:sp>
              <p:nvSpPr>
                <p:cNvPr id="5210" name="Rectangle 189"/>
                <p:cNvSpPr>
                  <a:spLocks noChangeArrowheads="1"/>
                </p:cNvSpPr>
                <p:nvPr/>
              </p:nvSpPr>
              <p:spPr bwMode="auto">
                <a:xfrm flipH="1">
                  <a:off x="1248" y="2202"/>
                  <a:ext cx="390" cy="54"/>
                </a:xfrm>
                <a:prstGeom prst="rect">
                  <a:avLst/>
                </a:prstGeom>
                <a:gradFill rotWithShape="0">
                  <a:gsLst>
                    <a:gs pos="0">
                      <a:srgbClr val="33CCFF"/>
                    </a:gs>
                    <a:gs pos="100000">
                      <a:srgbClr val="185E76"/>
                    </a:gs>
                  </a:gsLst>
                  <a:lin ang="2700000" scaled="1"/>
                </a:gradFill>
                <a:ln w="9525">
                  <a:miter lim="800000"/>
                  <a:headEnd/>
                  <a:tailEnd/>
                </a:ln>
                <a:scene3d>
                  <a:camera prst="legacyObliqueTopRight"/>
                  <a:lightRig rig="legacyFlat3" dir="b"/>
                </a:scene3d>
                <a:sp3d extrusionH="430200" prstMaterial="legacyMatte">
                  <a:bevelT w="13500" h="13500" prst="angle"/>
                  <a:bevelB w="13500" h="13500" prst="angle"/>
                  <a:extrusionClr>
                    <a:srgbClr val="33CCFF"/>
                  </a:extrusionClr>
                </a:sp3d>
              </p:spPr>
              <p:txBody>
                <a:bodyPr wrap="none" anchor="ctr">
                  <a:flatTx/>
                </a:bodyPr>
                <a:lstStyle/>
                <a:p>
                  <a:endParaRPr lang="en-US"/>
                </a:p>
              </p:txBody>
            </p:sp>
            <p:sp>
              <p:nvSpPr>
                <p:cNvPr id="49342" name="Rectangle 190"/>
                <p:cNvSpPr>
                  <a:spLocks noChangeArrowheads="1"/>
                </p:cNvSpPr>
                <p:nvPr/>
              </p:nvSpPr>
              <p:spPr bwMode="auto">
                <a:xfrm flipH="1">
                  <a:off x="1248" y="2154"/>
                  <a:ext cx="384" cy="48"/>
                </a:xfrm>
                <a:prstGeom prst="rect">
                  <a:avLst/>
                </a:prstGeom>
                <a:gradFill rotWithShape="0">
                  <a:gsLst>
                    <a:gs pos="0">
                      <a:schemeClr val="hlink"/>
                    </a:gs>
                    <a:gs pos="100000">
                      <a:schemeClr val="hlink">
                        <a:gamma/>
                        <a:shade val="46275"/>
                        <a:invGamma/>
                      </a:schemeClr>
                    </a:gs>
                  </a:gsLst>
                  <a:lin ang="18900000" scaled="1"/>
                </a:gradFill>
                <a:ln w="9525">
                  <a:miter lim="800000"/>
                  <a:headEnd/>
                  <a:tailEnd/>
                </a:ln>
                <a:effectLst/>
                <a:scene3d>
                  <a:camera prst="legacyObliqueTopRight"/>
                  <a:lightRig rig="legacyFlat3" dir="b"/>
                </a:scene3d>
                <a:sp3d extrusionH="430200" prstMaterial="legacyMatte">
                  <a:bevelT w="13500" h="13500" prst="angle"/>
                  <a:bevelB w="13500" h="13500" prst="angle"/>
                  <a:extrusionClr>
                    <a:schemeClr val="hlink"/>
                  </a:extrusionClr>
                </a:sp3d>
              </p:spPr>
              <p:txBody>
                <a:bodyPr wrap="none" anchor="ctr">
                  <a:flatTx/>
                </a:bodyPr>
                <a:lstStyle/>
                <a:p>
                  <a:endParaRPr lang="en-US"/>
                </a:p>
              </p:txBody>
            </p:sp>
          </p:grpSp>
        </p:grpSp>
        <p:grpSp>
          <p:nvGrpSpPr>
            <p:cNvPr id="18" name="Group 191"/>
            <p:cNvGrpSpPr>
              <a:grpSpLocks/>
            </p:cNvGrpSpPr>
            <p:nvPr/>
          </p:nvGrpSpPr>
          <p:grpSpPr bwMode="auto">
            <a:xfrm>
              <a:off x="1728" y="1734"/>
              <a:ext cx="1578" cy="102"/>
              <a:chOff x="1968" y="2160"/>
              <a:chExt cx="1578" cy="102"/>
            </a:xfrm>
          </p:grpSpPr>
          <p:grpSp>
            <p:nvGrpSpPr>
              <p:cNvPr id="19" name="Group 192"/>
              <p:cNvGrpSpPr>
                <a:grpSpLocks/>
              </p:cNvGrpSpPr>
              <p:nvPr/>
            </p:nvGrpSpPr>
            <p:grpSpPr bwMode="auto">
              <a:xfrm>
                <a:off x="1968" y="2160"/>
                <a:ext cx="390" cy="102"/>
                <a:chOff x="1248" y="2154"/>
                <a:chExt cx="390" cy="102"/>
              </a:xfrm>
            </p:grpSpPr>
            <p:sp>
              <p:nvSpPr>
                <p:cNvPr id="5204" name="Rectangle 193"/>
                <p:cNvSpPr>
                  <a:spLocks noChangeArrowheads="1"/>
                </p:cNvSpPr>
                <p:nvPr/>
              </p:nvSpPr>
              <p:spPr bwMode="auto">
                <a:xfrm flipH="1">
                  <a:off x="1248" y="2202"/>
                  <a:ext cx="390" cy="54"/>
                </a:xfrm>
                <a:prstGeom prst="rect">
                  <a:avLst/>
                </a:prstGeom>
                <a:gradFill rotWithShape="0">
                  <a:gsLst>
                    <a:gs pos="0">
                      <a:srgbClr val="33CCFF"/>
                    </a:gs>
                    <a:gs pos="100000">
                      <a:srgbClr val="185E76"/>
                    </a:gs>
                  </a:gsLst>
                  <a:lin ang="2700000" scaled="1"/>
                </a:gradFill>
                <a:ln w="9525">
                  <a:miter lim="800000"/>
                  <a:headEnd/>
                  <a:tailEnd/>
                </a:ln>
                <a:scene3d>
                  <a:camera prst="legacyObliqueTopRight"/>
                  <a:lightRig rig="legacyFlat3" dir="b"/>
                </a:scene3d>
                <a:sp3d extrusionH="430200" prstMaterial="legacyMatte">
                  <a:bevelT w="13500" h="13500" prst="angle"/>
                  <a:bevelB w="13500" h="13500" prst="angle"/>
                  <a:extrusionClr>
                    <a:srgbClr val="33CCFF"/>
                  </a:extrusionClr>
                </a:sp3d>
              </p:spPr>
              <p:txBody>
                <a:bodyPr wrap="none" anchor="ctr">
                  <a:flatTx/>
                </a:bodyPr>
                <a:lstStyle/>
                <a:p>
                  <a:endParaRPr lang="en-US"/>
                </a:p>
              </p:txBody>
            </p:sp>
            <p:sp>
              <p:nvSpPr>
                <p:cNvPr id="49346" name="Rectangle 194"/>
                <p:cNvSpPr>
                  <a:spLocks noChangeArrowheads="1"/>
                </p:cNvSpPr>
                <p:nvPr/>
              </p:nvSpPr>
              <p:spPr bwMode="auto">
                <a:xfrm flipH="1">
                  <a:off x="1248" y="2154"/>
                  <a:ext cx="384" cy="48"/>
                </a:xfrm>
                <a:prstGeom prst="rect">
                  <a:avLst/>
                </a:prstGeom>
                <a:gradFill rotWithShape="0">
                  <a:gsLst>
                    <a:gs pos="0">
                      <a:schemeClr val="hlink"/>
                    </a:gs>
                    <a:gs pos="100000">
                      <a:schemeClr val="hlink">
                        <a:gamma/>
                        <a:shade val="46275"/>
                        <a:invGamma/>
                      </a:schemeClr>
                    </a:gs>
                  </a:gsLst>
                  <a:lin ang="18900000" scaled="1"/>
                </a:gradFill>
                <a:ln w="9525">
                  <a:miter lim="800000"/>
                  <a:headEnd/>
                  <a:tailEnd/>
                </a:ln>
                <a:effectLst/>
                <a:scene3d>
                  <a:camera prst="legacyObliqueTopRight"/>
                  <a:lightRig rig="legacyFlat3" dir="b"/>
                </a:scene3d>
                <a:sp3d extrusionH="430200" prstMaterial="legacyMatte">
                  <a:bevelT w="13500" h="13500" prst="angle"/>
                  <a:bevelB w="13500" h="13500" prst="angle"/>
                  <a:extrusionClr>
                    <a:schemeClr val="hlink"/>
                  </a:extrusionClr>
                </a:sp3d>
              </p:spPr>
              <p:txBody>
                <a:bodyPr wrap="none" anchor="ctr">
                  <a:flatTx/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0" name="Group 195"/>
              <p:cNvGrpSpPr>
                <a:grpSpLocks/>
              </p:cNvGrpSpPr>
              <p:nvPr/>
            </p:nvGrpSpPr>
            <p:grpSpPr bwMode="auto">
              <a:xfrm>
                <a:off x="2364" y="2160"/>
                <a:ext cx="390" cy="102"/>
                <a:chOff x="1248" y="2154"/>
                <a:chExt cx="390" cy="102"/>
              </a:xfrm>
            </p:grpSpPr>
            <p:sp>
              <p:nvSpPr>
                <p:cNvPr id="5202" name="Rectangle 196"/>
                <p:cNvSpPr>
                  <a:spLocks noChangeArrowheads="1"/>
                </p:cNvSpPr>
                <p:nvPr/>
              </p:nvSpPr>
              <p:spPr bwMode="auto">
                <a:xfrm flipH="1">
                  <a:off x="1248" y="2202"/>
                  <a:ext cx="390" cy="54"/>
                </a:xfrm>
                <a:prstGeom prst="rect">
                  <a:avLst/>
                </a:prstGeom>
                <a:gradFill rotWithShape="0">
                  <a:gsLst>
                    <a:gs pos="0">
                      <a:srgbClr val="33CCFF"/>
                    </a:gs>
                    <a:gs pos="100000">
                      <a:srgbClr val="185E76"/>
                    </a:gs>
                  </a:gsLst>
                  <a:lin ang="2700000" scaled="1"/>
                </a:gradFill>
                <a:ln w="9525">
                  <a:miter lim="800000"/>
                  <a:headEnd/>
                  <a:tailEnd/>
                </a:ln>
                <a:scene3d>
                  <a:camera prst="legacyObliqueTopRight"/>
                  <a:lightRig rig="legacyFlat3" dir="b"/>
                </a:scene3d>
                <a:sp3d extrusionH="430200" prstMaterial="legacyMatte">
                  <a:bevelT w="13500" h="13500" prst="angle"/>
                  <a:bevelB w="13500" h="13500" prst="angle"/>
                  <a:extrusionClr>
                    <a:srgbClr val="33CCFF"/>
                  </a:extrusionClr>
                </a:sp3d>
              </p:spPr>
              <p:txBody>
                <a:bodyPr wrap="none" anchor="ctr">
                  <a:flatTx/>
                </a:bodyPr>
                <a:lstStyle/>
                <a:p>
                  <a:endParaRPr lang="en-US"/>
                </a:p>
              </p:txBody>
            </p:sp>
            <p:sp>
              <p:nvSpPr>
                <p:cNvPr id="49349" name="Rectangle 197"/>
                <p:cNvSpPr>
                  <a:spLocks noChangeArrowheads="1"/>
                </p:cNvSpPr>
                <p:nvPr/>
              </p:nvSpPr>
              <p:spPr bwMode="auto">
                <a:xfrm flipH="1">
                  <a:off x="1248" y="2154"/>
                  <a:ext cx="384" cy="48"/>
                </a:xfrm>
                <a:prstGeom prst="rect">
                  <a:avLst/>
                </a:prstGeom>
                <a:gradFill rotWithShape="0">
                  <a:gsLst>
                    <a:gs pos="0">
                      <a:schemeClr val="hlink"/>
                    </a:gs>
                    <a:gs pos="100000">
                      <a:schemeClr val="hlink">
                        <a:gamma/>
                        <a:shade val="46275"/>
                        <a:invGamma/>
                      </a:schemeClr>
                    </a:gs>
                  </a:gsLst>
                  <a:lin ang="18900000" scaled="1"/>
                </a:gradFill>
                <a:ln w="9525">
                  <a:miter lim="800000"/>
                  <a:headEnd/>
                  <a:tailEnd/>
                </a:ln>
                <a:effectLst/>
                <a:scene3d>
                  <a:camera prst="legacyObliqueTopRight"/>
                  <a:lightRig rig="legacyFlat3" dir="b"/>
                </a:scene3d>
                <a:sp3d extrusionH="430200" prstMaterial="legacyMatte">
                  <a:bevelT w="13500" h="13500" prst="angle"/>
                  <a:bevelB w="13500" h="13500" prst="angle"/>
                  <a:extrusionClr>
                    <a:schemeClr val="hlink"/>
                  </a:extrusionClr>
                </a:sp3d>
              </p:spPr>
              <p:txBody>
                <a:bodyPr wrap="none" anchor="ctr">
                  <a:flatTx/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1" name="Group 198"/>
              <p:cNvGrpSpPr>
                <a:grpSpLocks/>
              </p:cNvGrpSpPr>
              <p:nvPr/>
            </p:nvGrpSpPr>
            <p:grpSpPr bwMode="auto">
              <a:xfrm>
                <a:off x="2760" y="2160"/>
                <a:ext cx="390" cy="102"/>
                <a:chOff x="1248" y="2154"/>
                <a:chExt cx="390" cy="102"/>
              </a:xfrm>
            </p:grpSpPr>
            <p:sp>
              <p:nvSpPr>
                <p:cNvPr id="5200" name="Rectangle 199"/>
                <p:cNvSpPr>
                  <a:spLocks noChangeArrowheads="1"/>
                </p:cNvSpPr>
                <p:nvPr/>
              </p:nvSpPr>
              <p:spPr bwMode="auto">
                <a:xfrm flipH="1">
                  <a:off x="1248" y="2202"/>
                  <a:ext cx="390" cy="54"/>
                </a:xfrm>
                <a:prstGeom prst="rect">
                  <a:avLst/>
                </a:prstGeom>
                <a:gradFill rotWithShape="0">
                  <a:gsLst>
                    <a:gs pos="0">
                      <a:srgbClr val="33CCFF"/>
                    </a:gs>
                    <a:gs pos="100000">
                      <a:srgbClr val="185E76"/>
                    </a:gs>
                  </a:gsLst>
                  <a:lin ang="2700000" scaled="1"/>
                </a:gradFill>
                <a:ln w="9525">
                  <a:miter lim="800000"/>
                  <a:headEnd/>
                  <a:tailEnd/>
                </a:ln>
                <a:scene3d>
                  <a:camera prst="legacyObliqueTopRight"/>
                  <a:lightRig rig="legacyFlat3" dir="b"/>
                </a:scene3d>
                <a:sp3d extrusionH="430200" prstMaterial="legacyMatte">
                  <a:bevelT w="13500" h="13500" prst="angle"/>
                  <a:bevelB w="13500" h="13500" prst="angle"/>
                  <a:extrusionClr>
                    <a:srgbClr val="33CCFF"/>
                  </a:extrusionClr>
                </a:sp3d>
              </p:spPr>
              <p:txBody>
                <a:bodyPr wrap="none" anchor="ctr">
                  <a:flatTx/>
                </a:bodyPr>
                <a:lstStyle/>
                <a:p>
                  <a:endParaRPr lang="en-US"/>
                </a:p>
              </p:txBody>
            </p:sp>
            <p:sp>
              <p:nvSpPr>
                <p:cNvPr id="49352" name="Rectangle 200"/>
                <p:cNvSpPr>
                  <a:spLocks noChangeArrowheads="1"/>
                </p:cNvSpPr>
                <p:nvPr/>
              </p:nvSpPr>
              <p:spPr bwMode="auto">
                <a:xfrm flipH="1">
                  <a:off x="1248" y="2154"/>
                  <a:ext cx="384" cy="48"/>
                </a:xfrm>
                <a:prstGeom prst="rect">
                  <a:avLst/>
                </a:prstGeom>
                <a:gradFill rotWithShape="0">
                  <a:gsLst>
                    <a:gs pos="0">
                      <a:schemeClr val="hlink"/>
                    </a:gs>
                    <a:gs pos="100000">
                      <a:schemeClr val="hlink">
                        <a:gamma/>
                        <a:shade val="46275"/>
                        <a:invGamma/>
                      </a:schemeClr>
                    </a:gs>
                  </a:gsLst>
                  <a:lin ang="18900000" scaled="1"/>
                </a:gradFill>
                <a:ln w="9525">
                  <a:miter lim="800000"/>
                  <a:headEnd/>
                  <a:tailEnd/>
                </a:ln>
                <a:effectLst/>
                <a:scene3d>
                  <a:camera prst="legacyObliqueTopRight"/>
                  <a:lightRig rig="legacyFlat3" dir="b"/>
                </a:scene3d>
                <a:sp3d extrusionH="430200" prstMaterial="legacyMatte">
                  <a:bevelT w="13500" h="13500" prst="angle"/>
                  <a:bevelB w="13500" h="13500" prst="angle"/>
                  <a:extrusionClr>
                    <a:schemeClr val="hlink"/>
                  </a:extrusionClr>
                </a:sp3d>
              </p:spPr>
              <p:txBody>
                <a:bodyPr wrap="none" anchor="ctr">
                  <a:flatTx/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" name="Group 201"/>
              <p:cNvGrpSpPr>
                <a:grpSpLocks/>
              </p:cNvGrpSpPr>
              <p:nvPr/>
            </p:nvGrpSpPr>
            <p:grpSpPr bwMode="auto">
              <a:xfrm>
                <a:off x="3156" y="2160"/>
                <a:ext cx="390" cy="102"/>
                <a:chOff x="1248" y="2154"/>
                <a:chExt cx="390" cy="102"/>
              </a:xfrm>
            </p:grpSpPr>
            <p:sp>
              <p:nvSpPr>
                <p:cNvPr id="5198" name="Rectangle 202"/>
                <p:cNvSpPr>
                  <a:spLocks noChangeArrowheads="1"/>
                </p:cNvSpPr>
                <p:nvPr/>
              </p:nvSpPr>
              <p:spPr bwMode="auto">
                <a:xfrm flipH="1">
                  <a:off x="1248" y="2202"/>
                  <a:ext cx="390" cy="54"/>
                </a:xfrm>
                <a:prstGeom prst="rect">
                  <a:avLst/>
                </a:prstGeom>
                <a:gradFill rotWithShape="0">
                  <a:gsLst>
                    <a:gs pos="0">
                      <a:srgbClr val="33CCFF"/>
                    </a:gs>
                    <a:gs pos="100000">
                      <a:srgbClr val="185E76"/>
                    </a:gs>
                  </a:gsLst>
                  <a:lin ang="2700000" scaled="1"/>
                </a:gradFill>
                <a:ln w="9525">
                  <a:miter lim="800000"/>
                  <a:headEnd/>
                  <a:tailEnd/>
                </a:ln>
                <a:scene3d>
                  <a:camera prst="legacyObliqueTopRight"/>
                  <a:lightRig rig="legacyFlat3" dir="b"/>
                </a:scene3d>
                <a:sp3d extrusionH="430200" prstMaterial="legacyMatte">
                  <a:bevelT w="13500" h="13500" prst="angle"/>
                  <a:bevelB w="13500" h="13500" prst="angle"/>
                  <a:extrusionClr>
                    <a:srgbClr val="33CCFF"/>
                  </a:extrusionClr>
                </a:sp3d>
              </p:spPr>
              <p:txBody>
                <a:bodyPr wrap="none" anchor="ctr">
                  <a:flatTx/>
                </a:bodyPr>
                <a:lstStyle/>
                <a:p>
                  <a:endParaRPr lang="en-US"/>
                </a:p>
              </p:txBody>
            </p:sp>
            <p:sp>
              <p:nvSpPr>
                <p:cNvPr id="49355" name="Rectangle 203"/>
                <p:cNvSpPr>
                  <a:spLocks noChangeArrowheads="1"/>
                </p:cNvSpPr>
                <p:nvPr/>
              </p:nvSpPr>
              <p:spPr bwMode="auto">
                <a:xfrm flipH="1">
                  <a:off x="1248" y="2154"/>
                  <a:ext cx="384" cy="48"/>
                </a:xfrm>
                <a:prstGeom prst="rect">
                  <a:avLst/>
                </a:prstGeom>
                <a:gradFill rotWithShape="0">
                  <a:gsLst>
                    <a:gs pos="0">
                      <a:schemeClr val="hlink"/>
                    </a:gs>
                    <a:gs pos="100000">
                      <a:schemeClr val="hlink">
                        <a:gamma/>
                        <a:shade val="46275"/>
                        <a:invGamma/>
                      </a:schemeClr>
                    </a:gs>
                  </a:gsLst>
                  <a:lin ang="18900000" scaled="1"/>
                </a:gradFill>
                <a:ln w="9525">
                  <a:miter lim="800000"/>
                  <a:headEnd/>
                  <a:tailEnd/>
                </a:ln>
                <a:effectLst/>
                <a:scene3d>
                  <a:camera prst="legacyObliqueTopRight"/>
                  <a:lightRig rig="legacyFlat3" dir="b"/>
                </a:scene3d>
                <a:sp3d extrusionH="430200" prstMaterial="legacyMatte">
                  <a:bevelT w="13500" h="13500" prst="angle"/>
                  <a:bevelB w="13500" h="13500" prst="angle"/>
                  <a:extrusionClr>
                    <a:schemeClr val="hlink"/>
                  </a:extrusionClr>
                </a:sp3d>
              </p:spPr>
              <p:txBody>
                <a:bodyPr wrap="none" anchor="ctr">
                  <a:flatTx/>
                </a:bodyPr>
                <a:lstStyle/>
                <a:p>
                  <a:endParaRPr lang="en-US"/>
                </a:p>
              </p:txBody>
            </p:sp>
          </p:grpSp>
        </p:grpSp>
      </p:grpSp>
      <p:sp>
        <p:nvSpPr>
          <p:cNvPr id="5126" name="Text Box 206"/>
          <p:cNvSpPr txBox="1">
            <a:spLocks noChangeArrowheads="1"/>
          </p:cNvSpPr>
          <p:nvPr/>
        </p:nvSpPr>
        <p:spPr bwMode="auto">
          <a:xfrm>
            <a:off x="1514475" y="1000125"/>
            <a:ext cx="5867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ja-JP" sz="2400">
                <a:latin typeface="Arial" pitchFamily="34" charset="0"/>
                <a:ea typeface="ＭＳ Ｐゴシック" pitchFamily="50" charset="-128"/>
              </a:rPr>
              <a:t>By eliminating the dead space </a:t>
            </a:r>
            <a:r>
              <a:rPr lang="ja-JP" altLang="en-US" sz="2400">
                <a:latin typeface="Arial" pitchFamily="34" charset="0"/>
                <a:ea typeface="ＭＳ Ｐゴシック" pitchFamily="50" charset="-128"/>
              </a:rPr>
              <a:t>・・・</a:t>
            </a:r>
          </a:p>
        </p:txBody>
      </p:sp>
      <p:sp>
        <p:nvSpPr>
          <p:cNvPr id="49398" name="Oval 246"/>
          <p:cNvSpPr>
            <a:spLocks noChangeArrowheads="1"/>
          </p:cNvSpPr>
          <p:nvPr/>
        </p:nvSpPr>
        <p:spPr bwMode="auto">
          <a:xfrm>
            <a:off x="3970338" y="2019300"/>
            <a:ext cx="150812" cy="152400"/>
          </a:xfrm>
          <a:prstGeom prst="ellipse">
            <a:avLst/>
          </a:prstGeom>
          <a:gradFill rotWithShape="0">
            <a:gsLst>
              <a:gs pos="0">
                <a:schemeClr val="tx2">
                  <a:gamma/>
                  <a:tint val="0"/>
                  <a:invGamma/>
                </a:schemeClr>
              </a:gs>
              <a:gs pos="100000">
                <a:schemeClr val="tx2"/>
              </a:gs>
            </a:gsLst>
            <a:path path="shape">
              <a:fillToRect l="50000" t="50000" r="50000" b="50000"/>
            </a:path>
          </a:gra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9399" name="Oval 247"/>
          <p:cNvSpPr>
            <a:spLocks noChangeArrowheads="1"/>
          </p:cNvSpPr>
          <p:nvPr/>
        </p:nvSpPr>
        <p:spPr bwMode="auto">
          <a:xfrm>
            <a:off x="4151313" y="2019300"/>
            <a:ext cx="150812" cy="152400"/>
          </a:xfrm>
          <a:prstGeom prst="ellipse">
            <a:avLst/>
          </a:prstGeom>
          <a:gradFill rotWithShape="0">
            <a:gsLst>
              <a:gs pos="0">
                <a:schemeClr val="tx2">
                  <a:gamma/>
                  <a:tint val="0"/>
                  <a:invGamma/>
                </a:schemeClr>
              </a:gs>
              <a:gs pos="100000">
                <a:schemeClr val="tx2"/>
              </a:gs>
            </a:gsLst>
            <a:path path="shape">
              <a:fillToRect l="50000" t="50000" r="50000" b="50000"/>
            </a:path>
          </a:gra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9371" name="Oval 219"/>
          <p:cNvSpPr>
            <a:spLocks noChangeArrowheads="1"/>
          </p:cNvSpPr>
          <p:nvPr/>
        </p:nvSpPr>
        <p:spPr bwMode="auto">
          <a:xfrm>
            <a:off x="3248025" y="2019300"/>
            <a:ext cx="150813" cy="152400"/>
          </a:xfrm>
          <a:prstGeom prst="ellipse">
            <a:avLst/>
          </a:prstGeom>
          <a:gradFill rotWithShape="0">
            <a:gsLst>
              <a:gs pos="0">
                <a:schemeClr val="tx2">
                  <a:gamma/>
                  <a:tint val="0"/>
                  <a:invGamma/>
                </a:schemeClr>
              </a:gs>
              <a:gs pos="100000">
                <a:schemeClr val="tx2"/>
              </a:gs>
            </a:gsLst>
            <a:path path="shape">
              <a:fillToRect l="50000" t="50000" r="50000" b="50000"/>
            </a:path>
          </a:gra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9372" name="Oval 220"/>
          <p:cNvSpPr>
            <a:spLocks noChangeArrowheads="1"/>
          </p:cNvSpPr>
          <p:nvPr/>
        </p:nvSpPr>
        <p:spPr bwMode="auto">
          <a:xfrm>
            <a:off x="3429000" y="2019300"/>
            <a:ext cx="150813" cy="152400"/>
          </a:xfrm>
          <a:prstGeom prst="ellipse">
            <a:avLst/>
          </a:prstGeom>
          <a:gradFill rotWithShape="0">
            <a:gsLst>
              <a:gs pos="0">
                <a:schemeClr val="tx2">
                  <a:gamma/>
                  <a:tint val="0"/>
                  <a:invGamma/>
                </a:schemeClr>
              </a:gs>
              <a:gs pos="100000">
                <a:schemeClr val="tx2"/>
              </a:gs>
            </a:gsLst>
            <a:path path="shape">
              <a:fillToRect l="50000" t="50000" r="50000" b="50000"/>
            </a:path>
          </a:gra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9373" name="Oval 221"/>
          <p:cNvSpPr>
            <a:spLocks noChangeArrowheads="1"/>
          </p:cNvSpPr>
          <p:nvPr/>
        </p:nvSpPr>
        <p:spPr bwMode="auto">
          <a:xfrm>
            <a:off x="3608388" y="2019300"/>
            <a:ext cx="150812" cy="152400"/>
          </a:xfrm>
          <a:prstGeom prst="ellipse">
            <a:avLst/>
          </a:prstGeom>
          <a:gradFill rotWithShape="0">
            <a:gsLst>
              <a:gs pos="0">
                <a:schemeClr val="tx2">
                  <a:gamma/>
                  <a:tint val="0"/>
                  <a:invGamma/>
                </a:schemeClr>
              </a:gs>
              <a:gs pos="100000">
                <a:schemeClr val="tx2"/>
              </a:gs>
            </a:gsLst>
            <a:path path="shape">
              <a:fillToRect l="50000" t="50000" r="50000" b="50000"/>
            </a:path>
          </a:gra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9374" name="Oval 222"/>
          <p:cNvSpPr>
            <a:spLocks noChangeArrowheads="1"/>
          </p:cNvSpPr>
          <p:nvPr/>
        </p:nvSpPr>
        <p:spPr bwMode="auto">
          <a:xfrm>
            <a:off x="3789363" y="2019300"/>
            <a:ext cx="150812" cy="152400"/>
          </a:xfrm>
          <a:prstGeom prst="ellipse">
            <a:avLst/>
          </a:prstGeom>
          <a:gradFill rotWithShape="0">
            <a:gsLst>
              <a:gs pos="0">
                <a:schemeClr val="tx2">
                  <a:gamma/>
                  <a:tint val="0"/>
                  <a:invGamma/>
                </a:schemeClr>
              </a:gs>
              <a:gs pos="100000">
                <a:schemeClr val="tx2"/>
              </a:gs>
            </a:gsLst>
            <a:path path="shape">
              <a:fillToRect l="50000" t="50000" r="50000" b="50000"/>
            </a:path>
          </a:gra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23" name="Group 223"/>
          <p:cNvGrpSpPr>
            <a:grpSpLocks/>
          </p:cNvGrpSpPr>
          <p:nvPr/>
        </p:nvGrpSpPr>
        <p:grpSpPr bwMode="auto">
          <a:xfrm>
            <a:off x="1085850" y="2019300"/>
            <a:ext cx="2133600" cy="152400"/>
            <a:chOff x="1814" y="3600"/>
            <a:chExt cx="1344" cy="96"/>
          </a:xfrm>
        </p:grpSpPr>
        <p:grpSp>
          <p:nvGrpSpPr>
            <p:cNvPr id="24" name="Group 224"/>
            <p:cNvGrpSpPr>
              <a:grpSpLocks/>
            </p:cNvGrpSpPr>
            <p:nvPr/>
          </p:nvGrpSpPr>
          <p:grpSpPr bwMode="auto">
            <a:xfrm>
              <a:off x="1814" y="3600"/>
              <a:ext cx="436" cy="96"/>
              <a:chOff x="1814" y="3600"/>
              <a:chExt cx="436" cy="96"/>
            </a:xfrm>
          </p:grpSpPr>
          <p:sp>
            <p:nvSpPr>
              <p:cNvPr id="49377" name="Oval 225"/>
              <p:cNvSpPr>
                <a:spLocks noChangeArrowheads="1"/>
              </p:cNvSpPr>
              <p:nvPr/>
            </p:nvSpPr>
            <p:spPr bwMode="auto">
              <a:xfrm>
                <a:off x="1814" y="3600"/>
                <a:ext cx="95" cy="96"/>
              </a:xfrm>
              <a:prstGeom prst="ellipse">
                <a:avLst/>
              </a:prstGeom>
              <a:gradFill rotWithShape="0">
                <a:gsLst>
                  <a:gs pos="0">
                    <a:schemeClr val="tx2">
                      <a:gamma/>
                      <a:tint val="0"/>
                      <a:invGamma/>
                    </a:schemeClr>
                  </a:gs>
                  <a:gs pos="100000">
                    <a:schemeClr val="tx2"/>
                  </a:gs>
                </a:gsLst>
                <a:path path="shape">
                  <a:fillToRect l="50000" t="50000" r="50000" b="50000"/>
                </a:path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9378" name="Oval 226"/>
              <p:cNvSpPr>
                <a:spLocks noChangeArrowheads="1"/>
              </p:cNvSpPr>
              <p:nvPr/>
            </p:nvSpPr>
            <p:spPr bwMode="auto">
              <a:xfrm>
                <a:off x="1928" y="3600"/>
                <a:ext cx="95" cy="96"/>
              </a:xfrm>
              <a:prstGeom prst="ellipse">
                <a:avLst/>
              </a:prstGeom>
              <a:gradFill rotWithShape="0">
                <a:gsLst>
                  <a:gs pos="0">
                    <a:schemeClr val="tx2">
                      <a:gamma/>
                      <a:tint val="0"/>
                      <a:invGamma/>
                    </a:schemeClr>
                  </a:gs>
                  <a:gs pos="100000">
                    <a:schemeClr val="tx2"/>
                  </a:gs>
                </a:gsLst>
                <a:path path="shape">
                  <a:fillToRect l="50000" t="50000" r="50000" b="50000"/>
                </a:path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9379" name="Oval 227"/>
              <p:cNvSpPr>
                <a:spLocks noChangeArrowheads="1"/>
              </p:cNvSpPr>
              <p:nvPr/>
            </p:nvSpPr>
            <p:spPr bwMode="auto">
              <a:xfrm>
                <a:off x="2041" y="3600"/>
                <a:ext cx="95" cy="96"/>
              </a:xfrm>
              <a:prstGeom prst="ellipse">
                <a:avLst/>
              </a:prstGeom>
              <a:gradFill rotWithShape="0">
                <a:gsLst>
                  <a:gs pos="0">
                    <a:schemeClr val="tx2">
                      <a:gamma/>
                      <a:tint val="0"/>
                      <a:invGamma/>
                    </a:schemeClr>
                  </a:gs>
                  <a:gs pos="100000">
                    <a:schemeClr val="tx2"/>
                  </a:gs>
                </a:gsLst>
                <a:path path="shape">
                  <a:fillToRect l="50000" t="50000" r="50000" b="50000"/>
                </a:path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9380" name="Oval 228"/>
              <p:cNvSpPr>
                <a:spLocks noChangeArrowheads="1"/>
              </p:cNvSpPr>
              <p:nvPr/>
            </p:nvSpPr>
            <p:spPr bwMode="auto">
              <a:xfrm>
                <a:off x="2155" y="3600"/>
                <a:ext cx="95" cy="96"/>
              </a:xfrm>
              <a:prstGeom prst="ellipse">
                <a:avLst/>
              </a:prstGeom>
              <a:gradFill rotWithShape="0">
                <a:gsLst>
                  <a:gs pos="0">
                    <a:schemeClr val="tx2">
                      <a:gamma/>
                      <a:tint val="0"/>
                      <a:invGamma/>
                    </a:schemeClr>
                  </a:gs>
                  <a:gs pos="100000">
                    <a:schemeClr val="tx2"/>
                  </a:gs>
                </a:gsLst>
                <a:path path="shape">
                  <a:fillToRect l="50000" t="50000" r="50000" b="50000"/>
                </a:path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25" name="Group 229"/>
            <p:cNvGrpSpPr>
              <a:grpSpLocks/>
            </p:cNvGrpSpPr>
            <p:nvPr/>
          </p:nvGrpSpPr>
          <p:grpSpPr bwMode="auto">
            <a:xfrm>
              <a:off x="2268" y="3600"/>
              <a:ext cx="436" cy="96"/>
              <a:chOff x="1814" y="3600"/>
              <a:chExt cx="436" cy="96"/>
            </a:xfrm>
          </p:grpSpPr>
          <p:sp>
            <p:nvSpPr>
              <p:cNvPr id="49382" name="Oval 230"/>
              <p:cNvSpPr>
                <a:spLocks noChangeArrowheads="1"/>
              </p:cNvSpPr>
              <p:nvPr/>
            </p:nvSpPr>
            <p:spPr bwMode="auto">
              <a:xfrm>
                <a:off x="1814" y="3600"/>
                <a:ext cx="95" cy="96"/>
              </a:xfrm>
              <a:prstGeom prst="ellipse">
                <a:avLst/>
              </a:prstGeom>
              <a:gradFill rotWithShape="0">
                <a:gsLst>
                  <a:gs pos="0">
                    <a:schemeClr val="tx2">
                      <a:gamma/>
                      <a:tint val="0"/>
                      <a:invGamma/>
                    </a:schemeClr>
                  </a:gs>
                  <a:gs pos="100000">
                    <a:schemeClr val="tx2"/>
                  </a:gs>
                </a:gsLst>
                <a:path path="shape">
                  <a:fillToRect l="50000" t="50000" r="50000" b="50000"/>
                </a:path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9383" name="Oval 231"/>
              <p:cNvSpPr>
                <a:spLocks noChangeArrowheads="1"/>
              </p:cNvSpPr>
              <p:nvPr/>
            </p:nvSpPr>
            <p:spPr bwMode="auto">
              <a:xfrm>
                <a:off x="1928" y="3600"/>
                <a:ext cx="95" cy="96"/>
              </a:xfrm>
              <a:prstGeom prst="ellipse">
                <a:avLst/>
              </a:prstGeom>
              <a:gradFill rotWithShape="0">
                <a:gsLst>
                  <a:gs pos="0">
                    <a:schemeClr val="tx2">
                      <a:gamma/>
                      <a:tint val="0"/>
                      <a:invGamma/>
                    </a:schemeClr>
                  </a:gs>
                  <a:gs pos="100000">
                    <a:schemeClr val="tx2"/>
                  </a:gs>
                </a:gsLst>
                <a:path path="shape">
                  <a:fillToRect l="50000" t="50000" r="50000" b="50000"/>
                </a:path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9384" name="Oval 232"/>
              <p:cNvSpPr>
                <a:spLocks noChangeArrowheads="1"/>
              </p:cNvSpPr>
              <p:nvPr/>
            </p:nvSpPr>
            <p:spPr bwMode="auto">
              <a:xfrm>
                <a:off x="2041" y="3600"/>
                <a:ext cx="95" cy="96"/>
              </a:xfrm>
              <a:prstGeom prst="ellipse">
                <a:avLst/>
              </a:prstGeom>
              <a:gradFill rotWithShape="0">
                <a:gsLst>
                  <a:gs pos="0">
                    <a:schemeClr val="tx2">
                      <a:gamma/>
                      <a:tint val="0"/>
                      <a:invGamma/>
                    </a:schemeClr>
                  </a:gs>
                  <a:gs pos="100000">
                    <a:schemeClr val="tx2"/>
                  </a:gs>
                </a:gsLst>
                <a:path path="shape">
                  <a:fillToRect l="50000" t="50000" r="50000" b="50000"/>
                </a:path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9385" name="Oval 233"/>
              <p:cNvSpPr>
                <a:spLocks noChangeArrowheads="1"/>
              </p:cNvSpPr>
              <p:nvPr/>
            </p:nvSpPr>
            <p:spPr bwMode="auto">
              <a:xfrm>
                <a:off x="2155" y="3600"/>
                <a:ext cx="95" cy="96"/>
              </a:xfrm>
              <a:prstGeom prst="ellipse">
                <a:avLst/>
              </a:prstGeom>
              <a:gradFill rotWithShape="0">
                <a:gsLst>
                  <a:gs pos="0">
                    <a:schemeClr val="tx2">
                      <a:gamma/>
                      <a:tint val="0"/>
                      <a:invGamma/>
                    </a:schemeClr>
                  </a:gs>
                  <a:gs pos="100000">
                    <a:schemeClr val="tx2"/>
                  </a:gs>
                </a:gsLst>
                <a:path path="shape">
                  <a:fillToRect l="50000" t="50000" r="50000" b="50000"/>
                </a:path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26" name="Group 234"/>
            <p:cNvGrpSpPr>
              <a:grpSpLocks/>
            </p:cNvGrpSpPr>
            <p:nvPr/>
          </p:nvGrpSpPr>
          <p:grpSpPr bwMode="auto">
            <a:xfrm>
              <a:off x="2722" y="3600"/>
              <a:ext cx="436" cy="96"/>
              <a:chOff x="1814" y="3600"/>
              <a:chExt cx="436" cy="96"/>
            </a:xfrm>
          </p:grpSpPr>
          <p:sp>
            <p:nvSpPr>
              <p:cNvPr id="49387" name="Oval 235"/>
              <p:cNvSpPr>
                <a:spLocks noChangeArrowheads="1"/>
              </p:cNvSpPr>
              <p:nvPr/>
            </p:nvSpPr>
            <p:spPr bwMode="auto">
              <a:xfrm>
                <a:off x="1814" y="3600"/>
                <a:ext cx="95" cy="96"/>
              </a:xfrm>
              <a:prstGeom prst="ellipse">
                <a:avLst/>
              </a:prstGeom>
              <a:gradFill rotWithShape="0">
                <a:gsLst>
                  <a:gs pos="0">
                    <a:schemeClr val="tx2">
                      <a:gamma/>
                      <a:tint val="0"/>
                      <a:invGamma/>
                    </a:schemeClr>
                  </a:gs>
                  <a:gs pos="100000">
                    <a:schemeClr val="tx2"/>
                  </a:gs>
                </a:gsLst>
                <a:path path="shape">
                  <a:fillToRect l="50000" t="50000" r="50000" b="50000"/>
                </a:path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9388" name="Oval 236"/>
              <p:cNvSpPr>
                <a:spLocks noChangeArrowheads="1"/>
              </p:cNvSpPr>
              <p:nvPr/>
            </p:nvSpPr>
            <p:spPr bwMode="auto">
              <a:xfrm>
                <a:off x="1928" y="3600"/>
                <a:ext cx="95" cy="96"/>
              </a:xfrm>
              <a:prstGeom prst="ellipse">
                <a:avLst/>
              </a:prstGeom>
              <a:gradFill rotWithShape="0">
                <a:gsLst>
                  <a:gs pos="0">
                    <a:schemeClr val="tx2">
                      <a:gamma/>
                      <a:tint val="0"/>
                      <a:invGamma/>
                    </a:schemeClr>
                  </a:gs>
                  <a:gs pos="100000">
                    <a:schemeClr val="tx2"/>
                  </a:gs>
                </a:gsLst>
                <a:path path="shape">
                  <a:fillToRect l="50000" t="50000" r="50000" b="50000"/>
                </a:path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9389" name="Oval 237"/>
              <p:cNvSpPr>
                <a:spLocks noChangeArrowheads="1"/>
              </p:cNvSpPr>
              <p:nvPr/>
            </p:nvSpPr>
            <p:spPr bwMode="auto">
              <a:xfrm>
                <a:off x="2041" y="3600"/>
                <a:ext cx="95" cy="96"/>
              </a:xfrm>
              <a:prstGeom prst="ellipse">
                <a:avLst/>
              </a:prstGeom>
              <a:gradFill rotWithShape="0">
                <a:gsLst>
                  <a:gs pos="0">
                    <a:schemeClr val="tx2">
                      <a:gamma/>
                      <a:tint val="0"/>
                      <a:invGamma/>
                    </a:schemeClr>
                  </a:gs>
                  <a:gs pos="100000">
                    <a:schemeClr val="tx2"/>
                  </a:gs>
                </a:gsLst>
                <a:path path="shape">
                  <a:fillToRect l="50000" t="50000" r="50000" b="50000"/>
                </a:path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9390" name="Oval 238"/>
              <p:cNvSpPr>
                <a:spLocks noChangeArrowheads="1"/>
              </p:cNvSpPr>
              <p:nvPr/>
            </p:nvSpPr>
            <p:spPr bwMode="auto">
              <a:xfrm>
                <a:off x="2155" y="3600"/>
                <a:ext cx="95" cy="96"/>
              </a:xfrm>
              <a:prstGeom prst="ellipse">
                <a:avLst/>
              </a:prstGeom>
              <a:gradFill rotWithShape="0">
                <a:gsLst>
                  <a:gs pos="0">
                    <a:schemeClr val="tx2">
                      <a:gamma/>
                      <a:tint val="0"/>
                      <a:invGamma/>
                    </a:schemeClr>
                  </a:gs>
                  <a:gs pos="100000">
                    <a:schemeClr val="tx2"/>
                  </a:gs>
                </a:gsLst>
                <a:path path="shape">
                  <a:fillToRect l="50000" t="50000" r="50000" b="50000"/>
                </a:path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sp>
        <p:nvSpPr>
          <p:cNvPr id="49393" name="Rectangle 241"/>
          <p:cNvSpPr>
            <a:spLocks noChangeArrowheads="1"/>
          </p:cNvSpPr>
          <p:nvPr/>
        </p:nvSpPr>
        <p:spPr bwMode="auto">
          <a:xfrm>
            <a:off x="1066800" y="1866900"/>
            <a:ext cx="3352800" cy="171450"/>
          </a:xfrm>
          <a:prstGeom prst="rect">
            <a:avLst/>
          </a:prstGeom>
          <a:gradFill rotWithShape="0">
            <a:gsLst>
              <a:gs pos="0">
                <a:schemeClr val="hlink"/>
              </a:gs>
              <a:gs pos="100000">
                <a:schemeClr val="hlink">
                  <a:gamma/>
                  <a:shade val="46275"/>
                  <a:invGamma/>
                </a:schemeClr>
              </a:gs>
            </a:gsLst>
            <a:lin ang="189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135" name="Rectangle 242"/>
          <p:cNvSpPr>
            <a:spLocks noChangeArrowheads="1"/>
          </p:cNvSpPr>
          <p:nvPr/>
        </p:nvSpPr>
        <p:spPr bwMode="auto">
          <a:xfrm>
            <a:off x="1066800" y="2133600"/>
            <a:ext cx="3352800" cy="171450"/>
          </a:xfrm>
          <a:prstGeom prst="rect">
            <a:avLst/>
          </a:prstGeom>
          <a:gradFill rotWithShape="0">
            <a:gsLst>
              <a:gs pos="0">
                <a:srgbClr val="33CCFF"/>
              </a:gs>
              <a:gs pos="100000">
                <a:srgbClr val="185E76"/>
              </a:gs>
            </a:gsLst>
            <a:lin ang="27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136" name="Rectangle 245"/>
          <p:cNvSpPr>
            <a:spLocks noChangeArrowheads="1"/>
          </p:cNvSpPr>
          <p:nvPr/>
        </p:nvSpPr>
        <p:spPr bwMode="auto">
          <a:xfrm>
            <a:off x="1066800" y="2305050"/>
            <a:ext cx="6781800" cy="133350"/>
          </a:xfrm>
          <a:prstGeom prst="rect">
            <a:avLst/>
          </a:prstGeom>
          <a:solidFill>
            <a:srgbClr val="00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137" name="Text Box 251"/>
          <p:cNvSpPr txBox="1">
            <a:spLocks noChangeArrowheads="1"/>
          </p:cNvSpPr>
          <p:nvPr/>
        </p:nvSpPr>
        <p:spPr bwMode="auto">
          <a:xfrm>
            <a:off x="152400" y="2147888"/>
            <a:ext cx="12382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ja-JP" sz="2000">
                <a:latin typeface="Arial" pitchFamily="34" charset="0"/>
                <a:ea typeface="ＭＳ Ｐゴシック" pitchFamily="50" charset="-128"/>
              </a:rPr>
              <a:t>ASIC</a:t>
            </a:r>
          </a:p>
        </p:txBody>
      </p:sp>
      <p:sp>
        <p:nvSpPr>
          <p:cNvPr id="5138" name="Text Box 252"/>
          <p:cNvSpPr txBox="1">
            <a:spLocks noChangeArrowheads="1"/>
          </p:cNvSpPr>
          <p:nvPr/>
        </p:nvSpPr>
        <p:spPr bwMode="auto">
          <a:xfrm>
            <a:off x="942975" y="1538288"/>
            <a:ext cx="12382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ja-JP" sz="2000">
                <a:latin typeface="Arial" pitchFamily="34" charset="0"/>
                <a:ea typeface="ＭＳ Ｐゴシック" pitchFamily="50" charset="-128"/>
              </a:rPr>
              <a:t>CdTe</a:t>
            </a:r>
          </a:p>
        </p:txBody>
      </p:sp>
      <p:sp>
        <p:nvSpPr>
          <p:cNvPr id="5139" name="Line 253"/>
          <p:cNvSpPr>
            <a:spLocks noChangeShapeType="1"/>
          </p:cNvSpPr>
          <p:nvPr/>
        </p:nvSpPr>
        <p:spPr bwMode="auto">
          <a:xfrm flipV="1">
            <a:off x="762000" y="2224088"/>
            <a:ext cx="38100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5140" name="Line 254"/>
          <p:cNvSpPr>
            <a:spLocks noChangeShapeType="1"/>
          </p:cNvSpPr>
          <p:nvPr/>
        </p:nvSpPr>
        <p:spPr bwMode="auto">
          <a:xfrm>
            <a:off x="152400" y="2452688"/>
            <a:ext cx="609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5141" name="Line 255"/>
          <p:cNvSpPr>
            <a:spLocks noChangeShapeType="1"/>
          </p:cNvSpPr>
          <p:nvPr/>
        </p:nvSpPr>
        <p:spPr bwMode="auto">
          <a:xfrm flipV="1">
            <a:off x="3143250" y="2062163"/>
            <a:ext cx="15240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5142" name="Line 256"/>
          <p:cNvSpPr>
            <a:spLocks noChangeShapeType="1"/>
          </p:cNvSpPr>
          <p:nvPr/>
        </p:nvSpPr>
        <p:spPr bwMode="auto">
          <a:xfrm flipH="1" flipV="1">
            <a:off x="2581275" y="2071688"/>
            <a:ext cx="561975" cy="5048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ja-JP" altLang="en-US"/>
          </a:p>
        </p:txBody>
      </p:sp>
      <p:grpSp>
        <p:nvGrpSpPr>
          <p:cNvPr id="27" name="Group 293"/>
          <p:cNvGrpSpPr>
            <a:grpSpLocks/>
          </p:cNvGrpSpPr>
          <p:nvPr/>
        </p:nvGrpSpPr>
        <p:grpSpPr bwMode="auto">
          <a:xfrm>
            <a:off x="4438650" y="1866900"/>
            <a:ext cx="3352800" cy="438150"/>
            <a:chOff x="2796" y="1176"/>
            <a:chExt cx="2112" cy="276"/>
          </a:xfrm>
        </p:grpSpPr>
        <p:sp>
          <p:nvSpPr>
            <p:cNvPr id="49410" name="Oval 258"/>
            <p:cNvSpPr>
              <a:spLocks noChangeArrowheads="1"/>
            </p:cNvSpPr>
            <p:nvPr/>
          </p:nvSpPr>
          <p:spPr bwMode="auto">
            <a:xfrm>
              <a:off x="4625" y="1272"/>
              <a:ext cx="95" cy="96"/>
            </a:xfrm>
            <a:prstGeom prst="ellipse">
              <a:avLst/>
            </a:prstGeom>
            <a:gradFill rotWithShape="0">
              <a:gsLst>
                <a:gs pos="0">
                  <a:schemeClr val="tx2">
                    <a:gamma/>
                    <a:tint val="0"/>
                    <a:invGamma/>
                  </a:schemeClr>
                </a:gs>
                <a:gs pos="100000">
                  <a:schemeClr val="tx2"/>
                </a:gs>
              </a:gsLst>
              <a:path path="shape">
                <a:fillToRect l="50000" t="50000" r="50000" b="50000"/>
              </a:path>
            </a:gra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9411" name="Oval 259"/>
            <p:cNvSpPr>
              <a:spLocks noChangeArrowheads="1"/>
            </p:cNvSpPr>
            <p:nvPr/>
          </p:nvSpPr>
          <p:spPr bwMode="auto">
            <a:xfrm>
              <a:off x="4739" y="1272"/>
              <a:ext cx="95" cy="96"/>
            </a:xfrm>
            <a:prstGeom prst="ellipse">
              <a:avLst/>
            </a:prstGeom>
            <a:gradFill rotWithShape="0">
              <a:gsLst>
                <a:gs pos="0">
                  <a:schemeClr val="tx2">
                    <a:gamma/>
                    <a:tint val="0"/>
                    <a:invGamma/>
                  </a:schemeClr>
                </a:gs>
                <a:gs pos="100000">
                  <a:schemeClr val="tx2"/>
                </a:gs>
              </a:gsLst>
              <a:path path="shape">
                <a:fillToRect l="50000" t="50000" r="50000" b="50000"/>
              </a:path>
            </a:gra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9412" name="Oval 260"/>
            <p:cNvSpPr>
              <a:spLocks noChangeArrowheads="1"/>
            </p:cNvSpPr>
            <p:nvPr/>
          </p:nvSpPr>
          <p:spPr bwMode="auto">
            <a:xfrm>
              <a:off x="4170" y="1272"/>
              <a:ext cx="95" cy="96"/>
            </a:xfrm>
            <a:prstGeom prst="ellipse">
              <a:avLst/>
            </a:prstGeom>
            <a:gradFill rotWithShape="0">
              <a:gsLst>
                <a:gs pos="0">
                  <a:schemeClr val="tx2">
                    <a:gamma/>
                    <a:tint val="0"/>
                    <a:invGamma/>
                  </a:schemeClr>
                </a:gs>
                <a:gs pos="100000">
                  <a:schemeClr val="tx2"/>
                </a:gs>
              </a:gsLst>
              <a:path path="shape">
                <a:fillToRect l="50000" t="50000" r="50000" b="50000"/>
              </a:path>
            </a:gra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9413" name="Oval 261"/>
            <p:cNvSpPr>
              <a:spLocks noChangeArrowheads="1"/>
            </p:cNvSpPr>
            <p:nvPr/>
          </p:nvSpPr>
          <p:spPr bwMode="auto">
            <a:xfrm>
              <a:off x="4284" y="1272"/>
              <a:ext cx="95" cy="96"/>
            </a:xfrm>
            <a:prstGeom prst="ellipse">
              <a:avLst/>
            </a:prstGeom>
            <a:gradFill rotWithShape="0">
              <a:gsLst>
                <a:gs pos="0">
                  <a:schemeClr val="tx2">
                    <a:gamma/>
                    <a:tint val="0"/>
                    <a:invGamma/>
                  </a:schemeClr>
                </a:gs>
                <a:gs pos="100000">
                  <a:schemeClr val="tx2"/>
                </a:gs>
              </a:gsLst>
              <a:path path="shape">
                <a:fillToRect l="50000" t="50000" r="50000" b="50000"/>
              </a:path>
            </a:gra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9414" name="Oval 262"/>
            <p:cNvSpPr>
              <a:spLocks noChangeArrowheads="1"/>
            </p:cNvSpPr>
            <p:nvPr/>
          </p:nvSpPr>
          <p:spPr bwMode="auto">
            <a:xfrm>
              <a:off x="4397" y="1272"/>
              <a:ext cx="95" cy="96"/>
            </a:xfrm>
            <a:prstGeom prst="ellipse">
              <a:avLst/>
            </a:prstGeom>
            <a:gradFill rotWithShape="0">
              <a:gsLst>
                <a:gs pos="0">
                  <a:schemeClr val="tx2">
                    <a:gamma/>
                    <a:tint val="0"/>
                    <a:invGamma/>
                  </a:schemeClr>
                </a:gs>
                <a:gs pos="100000">
                  <a:schemeClr val="tx2"/>
                </a:gs>
              </a:gsLst>
              <a:path path="shape">
                <a:fillToRect l="50000" t="50000" r="50000" b="50000"/>
              </a:path>
            </a:gra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9415" name="Oval 263"/>
            <p:cNvSpPr>
              <a:spLocks noChangeArrowheads="1"/>
            </p:cNvSpPr>
            <p:nvPr/>
          </p:nvSpPr>
          <p:spPr bwMode="auto">
            <a:xfrm>
              <a:off x="4511" y="1272"/>
              <a:ext cx="95" cy="96"/>
            </a:xfrm>
            <a:prstGeom prst="ellipse">
              <a:avLst/>
            </a:prstGeom>
            <a:gradFill rotWithShape="0">
              <a:gsLst>
                <a:gs pos="0">
                  <a:schemeClr val="tx2">
                    <a:gamma/>
                    <a:tint val="0"/>
                    <a:invGamma/>
                  </a:schemeClr>
                </a:gs>
                <a:gs pos="100000">
                  <a:schemeClr val="tx2"/>
                </a:gs>
              </a:gsLst>
              <a:path path="shape">
                <a:fillToRect l="50000" t="50000" r="50000" b="50000"/>
              </a:path>
            </a:gra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28" name="Group 264"/>
            <p:cNvGrpSpPr>
              <a:grpSpLocks/>
            </p:cNvGrpSpPr>
            <p:nvPr/>
          </p:nvGrpSpPr>
          <p:grpSpPr bwMode="auto">
            <a:xfrm>
              <a:off x="2808" y="1272"/>
              <a:ext cx="1344" cy="96"/>
              <a:chOff x="1814" y="3600"/>
              <a:chExt cx="1344" cy="96"/>
            </a:xfrm>
          </p:grpSpPr>
          <p:grpSp>
            <p:nvGrpSpPr>
              <p:cNvPr id="29" name="Group 265"/>
              <p:cNvGrpSpPr>
                <a:grpSpLocks/>
              </p:cNvGrpSpPr>
              <p:nvPr/>
            </p:nvGrpSpPr>
            <p:grpSpPr bwMode="auto">
              <a:xfrm>
                <a:off x="1814" y="3600"/>
                <a:ext cx="436" cy="96"/>
                <a:chOff x="1814" y="3600"/>
                <a:chExt cx="436" cy="96"/>
              </a:xfrm>
            </p:grpSpPr>
            <p:sp>
              <p:nvSpPr>
                <p:cNvPr id="49418" name="Oval 266"/>
                <p:cNvSpPr>
                  <a:spLocks noChangeArrowheads="1"/>
                </p:cNvSpPr>
                <p:nvPr/>
              </p:nvSpPr>
              <p:spPr bwMode="auto">
                <a:xfrm>
                  <a:off x="1814" y="3600"/>
                  <a:ext cx="95" cy="96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tx2">
                        <a:gamma/>
                        <a:tint val="0"/>
                        <a:invGamma/>
                      </a:schemeClr>
                    </a:gs>
                    <a:gs pos="100000">
                      <a:schemeClr val="tx2"/>
                    </a:gs>
                  </a:gsLst>
                  <a:path path="shape">
                    <a:fillToRect l="50000" t="50000" r="50000" b="50000"/>
                  </a:path>
                </a:gra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9419" name="Oval 267"/>
                <p:cNvSpPr>
                  <a:spLocks noChangeArrowheads="1"/>
                </p:cNvSpPr>
                <p:nvPr/>
              </p:nvSpPr>
              <p:spPr bwMode="auto">
                <a:xfrm>
                  <a:off x="1928" y="3600"/>
                  <a:ext cx="95" cy="96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tx2">
                        <a:gamma/>
                        <a:tint val="0"/>
                        <a:invGamma/>
                      </a:schemeClr>
                    </a:gs>
                    <a:gs pos="100000">
                      <a:schemeClr val="tx2"/>
                    </a:gs>
                  </a:gsLst>
                  <a:path path="shape">
                    <a:fillToRect l="50000" t="50000" r="50000" b="50000"/>
                  </a:path>
                </a:gra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9420" name="Oval 268"/>
                <p:cNvSpPr>
                  <a:spLocks noChangeArrowheads="1"/>
                </p:cNvSpPr>
                <p:nvPr/>
              </p:nvSpPr>
              <p:spPr bwMode="auto">
                <a:xfrm>
                  <a:off x="2041" y="3600"/>
                  <a:ext cx="95" cy="96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tx2">
                        <a:gamma/>
                        <a:tint val="0"/>
                        <a:invGamma/>
                      </a:schemeClr>
                    </a:gs>
                    <a:gs pos="100000">
                      <a:schemeClr val="tx2"/>
                    </a:gs>
                  </a:gsLst>
                  <a:path path="shape">
                    <a:fillToRect l="50000" t="50000" r="50000" b="50000"/>
                  </a:path>
                </a:gra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9421" name="Oval 269"/>
                <p:cNvSpPr>
                  <a:spLocks noChangeArrowheads="1"/>
                </p:cNvSpPr>
                <p:nvPr/>
              </p:nvSpPr>
              <p:spPr bwMode="auto">
                <a:xfrm>
                  <a:off x="2155" y="3600"/>
                  <a:ext cx="95" cy="96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tx2">
                        <a:gamma/>
                        <a:tint val="0"/>
                        <a:invGamma/>
                      </a:schemeClr>
                    </a:gs>
                    <a:gs pos="100000">
                      <a:schemeClr val="tx2"/>
                    </a:gs>
                  </a:gsLst>
                  <a:path path="shape">
                    <a:fillToRect l="50000" t="50000" r="50000" b="50000"/>
                  </a:path>
                </a:gra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30" name="Group 270"/>
              <p:cNvGrpSpPr>
                <a:grpSpLocks/>
              </p:cNvGrpSpPr>
              <p:nvPr/>
            </p:nvGrpSpPr>
            <p:grpSpPr bwMode="auto">
              <a:xfrm>
                <a:off x="2268" y="3600"/>
                <a:ext cx="436" cy="96"/>
                <a:chOff x="1814" y="3600"/>
                <a:chExt cx="436" cy="96"/>
              </a:xfrm>
            </p:grpSpPr>
            <p:sp>
              <p:nvSpPr>
                <p:cNvPr id="49423" name="Oval 271"/>
                <p:cNvSpPr>
                  <a:spLocks noChangeArrowheads="1"/>
                </p:cNvSpPr>
                <p:nvPr/>
              </p:nvSpPr>
              <p:spPr bwMode="auto">
                <a:xfrm>
                  <a:off x="1814" y="3600"/>
                  <a:ext cx="95" cy="96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tx2">
                        <a:gamma/>
                        <a:tint val="0"/>
                        <a:invGamma/>
                      </a:schemeClr>
                    </a:gs>
                    <a:gs pos="100000">
                      <a:schemeClr val="tx2"/>
                    </a:gs>
                  </a:gsLst>
                  <a:path path="shape">
                    <a:fillToRect l="50000" t="50000" r="50000" b="50000"/>
                  </a:path>
                </a:gra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9424" name="Oval 272"/>
                <p:cNvSpPr>
                  <a:spLocks noChangeArrowheads="1"/>
                </p:cNvSpPr>
                <p:nvPr/>
              </p:nvSpPr>
              <p:spPr bwMode="auto">
                <a:xfrm>
                  <a:off x="1928" y="3600"/>
                  <a:ext cx="95" cy="96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tx2">
                        <a:gamma/>
                        <a:tint val="0"/>
                        <a:invGamma/>
                      </a:schemeClr>
                    </a:gs>
                    <a:gs pos="100000">
                      <a:schemeClr val="tx2"/>
                    </a:gs>
                  </a:gsLst>
                  <a:path path="shape">
                    <a:fillToRect l="50000" t="50000" r="50000" b="50000"/>
                  </a:path>
                </a:gra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9425" name="Oval 273"/>
                <p:cNvSpPr>
                  <a:spLocks noChangeArrowheads="1"/>
                </p:cNvSpPr>
                <p:nvPr/>
              </p:nvSpPr>
              <p:spPr bwMode="auto">
                <a:xfrm>
                  <a:off x="2041" y="3600"/>
                  <a:ext cx="95" cy="96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tx2">
                        <a:gamma/>
                        <a:tint val="0"/>
                        <a:invGamma/>
                      </a:schemeClr>
                    </a:gs>
                    <a:gs pos="100000">
                      <a:schemeClr val="tx2"/>
                    </a:gs>
                  </a:gsLst>
                  <a:path path="shape">
                    <a:fillToRect l="50000" t="50000" r="50000" b="50000"/>
                  </a:path>
                </a:gra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9426" name="Oval 274"/>
                <p:cNvSpPr>
                  <a:spLocks noChangeArrowheads="1"/>
                </p:cNvSpPr>
                <p:nvPr/>
              </p:nvSpPr>
              <p:spPr bwMode="auto">
                <a:xfrm>
                  <a:off x="2155" y="3600"/>
                  <a:ext cx="95" cy="96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tx2">
                        <a:gamma/>
                        <a:tint val="0"/>
                        <a:invGamma/>
                      </a:schemeClr>
                    </a:gs>
                    <a:gs pos="100000">
                      <a:schemeClr val="tx2"/>
                    </a:gs>
                  </a:gsLst>
                  <a:path path="shape">
                    <a:fillToRect l="50000" t="50000" r="50000" b="50000"/>
                  </a:path>
                </a:gra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31" name="Group 275"/>
              <p:cNvGrpSpPr>
                <a:grpSpLocks/>
              </p:cNvGrpSpPr>
              <p:nvPr/>
            </p:nvGrpSpPr>
            <p:grpSpPr bwMode="auto">
              <a:xfrm>
                <a:off x="2722" y="3600"/>
                <a:ext cx="436" cy="96"/>
                <a:chOff x="1814" y="3600"/>
                <a:chExt cx="436" cy="96"/>
              </a:xfrm>
            </p:grpSpPr>
            <p:sp>
              <p:nvSpPr>
                <p:cNvPr id="49428" name="Oval 276"/>
                <p:cNvSpPr>
                  <a:spLocks noChangeArrowheads="1"/>
                </p:cNvSpPr>
                <p:nvPr/>
              </p:nvSpPr>
              <p:spPr bwMode="auto">
                <a:xfrm>
                  <a:off x="1814" y="3600"/>
                  <a:ext cx="95" cy="96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tx2">
                        <a:gamma/>
                        <a:tint val="0"/>
                        <a:invGamma/>
                      </a:schemeClr>
                    </a:gs>
                    <a:gs pos="100000">
                      <a:schemeClr val="tx2"/>
                    </a:gs>
                  </a:gsLst>
                  <a:path path="shape">
                    <a:fillToRect l="50000" t="50000" r="50000" b="50000"/>
                  </a:path>
                </a:gra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9429" name="Oval 277"/>
                <p:cNvSpPr>
                  <a:spLocks noChangeArrowheads="1"/>
                </p:cNvSpPr>
                <p:nvPr/>
              </p:nvSpPr>
              <p:spPr bwMode="auto">
                <a:xfrm>
                  <a:off x="1928" y="3600"/>
                  <a:ext cx="95" cy="96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tx2">
                        <a:gamma/>
                        <a:tint val="0"/>
                        <a:invGamma/>
                      </a:schemeClr>
                    </a:gs>
                    <a:gs pos="100000">
                      <a:schemeClr val="tx2"/>
                    </a:gs>
                  </a:gsLst>
                  <a:path path="shape">
                    <a:fillToRect l="50000" t="50000" r="50000" b="50000"/>
                  </a:path>
                </a:gra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9430" name="Oval 278"/>
                <p:cNvSpPr>
                  <a:spLocks noChangeArrowheads="1"/>
                </p:cNvSpPr>
                <p:nvPr/>
              </p:nvSpPr>
              <p:spPr bwMode="auto">
                <a:xfrm>
                  <a:off x="2041" y="3600"/>
                  <a:ext cx="95" cy="96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tx2">
                        <a:gamma/>
                        <a:tint val="0"/>
                        <a:invGamma/>
                      </a:schemeClr>
                    </a:gs>
                    <a:gs pos="100000">
                      <a:schemeClr val="tx2"/>
                    </a:gs>
                  </a:gsLst>
                  <a:path path="shape">
                    <a:fillToRect l="50000" t="50000" r="50000" b="50000"/>
                  </a:path>
                </a:gra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9431" name="Oval 279"/>
                <p:cNvSpPr>
                  <a:spLocks noChangeArrowheads="1"/>
                </p:cNvSpPr>
                <p:nvPr/>
              </p:nvSpPr>
              <p:spPr bwMode="auto">
                <a:xfrm>
                  <a:off x="2155" y="3600"/>
                  <a:ext cx="95" cy="96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tx2">
                        <a:gamma/>
                        <a:tint val="0"/>
                        <a:invGamma/>
                      </a:schemeClr>
                    </a:gs>
                    <a:gs pos="100000">
                      <a:schemeClr val="tx2"/>
                    </a:gs>
                  </a:gsLst>
                  <a:path path="shape">
                    <a:fillToRect l="50000" t="50000" r="50000" b="50000"/>
                  </a:path>
                </a:gra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</p:grpSp>
        <p:sp>
          <p:nvSpPr>
            <p:cNvPr id="49432" name="Rectangle 280"/>
            <p:cNvSpPr>
              <a:spLocks noChangeArrowheads="1"/>
            </p:cNvSpPr>
            <p:nvPr/>
          </p:nvSpPr>
          <p:spPr bwMode="auto">
            <a:xfrm>
              <a:off x="2796" y="1176"/>
              <a:ext cx="2112" cy="108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hlink">
                    <a:gamma/>
                    <a:shade val="46275"/>
                    <a:invGamma/>
                  </a:schemeClr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58" name="Rectangle 281"/>
            <p:cNvSpPr>
              <a:spLocks noChangeArrowheads="1"/>
            </p:cNvSpPr>
            <p:nvPr/>
          </p:nvSpPr>
          <p:spPr bwMode="auto">
            <a:xfrm>
              <a:off x="2796" y="1344"/>
              <a:ext cx="2112" cy="108"/>
            </a:xfrm>
            <a:prstGeom prst="rect">
              <a:avLst/>
            </a:prstGeom>
            <a:gradFill rotWithShape="0">
              <a:gsLst>
                <a:gs pos="0">
                  <a:srgbClr val="33CCFF"/>
                </a:gs>
                <a:gs pos="100000">
                  <a:srgbClr val="185E76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5144" name="Text Box 286"/>
          <p:cNvSpPr txBox="1">
            <a:spLocks noChangeArrowheads="1"/>
          </p:cNvSpPr>
          <p:nvPr/>
        </p:nvSpPr>
        <p:spPr bwMode="auto">
          <a:xfrm>
            <a:off x="5848350" y="2381250"/>
            <a:ext cx="26670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ja-JP" sz="2000">
                <a:solidFill>
                  <a:srgbClr val="FF0000"/>
                </a:solidFill>
                <a:latin typeface="Arial" pitchFamily="34" charset="0"/>
                <a:ea typeface="ＭＳ Ｐゴシック" pitchFamily="50" charset="-128"/>
              </a:rPr>
              <a:t>No wire bonding and no dead space </a:t>
            </a:r>
          </a:p>
        </p:txBody>
      </p:sp>
      <p:sp>
        <p:nvSpPr>
          <p:cNvPr id="5145" name="Text Box 288"/>
          <p:cNvSpPr txBox="1">
            <a:spLocks noChangeArrowheads="1"/>
          </p:cNvSpPr>
          <p:nvPr/>
        </p:nvSpPr>
        <p:spPr bwMode="auto">
          <a:xfrm>
            <a:off x="914400" y="2390775"/>
            <a:ext cx="13716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ja-JP" sz="2000">
                <a:latin typeface="Arial" pitchFamily="34" charset="0"/>
                <a:ea typeface="ＭＳ Ｐゴシック" pitchFamily="50" charset="-128"/>
              </a:rPr>
              <a:t>Interface board</a:t>
            </a:r>
          </a:p>
        </p:txBody>
      </p:sp>
      <p:sp>
        <p:nvSpPr>
          <p:cNvPr id="5146" name="Text Box 289"/>
          <p:cNvSpPr txBox="1">
            <a:spLocks noChangeArrowheads="1"/>
          </p:cNvSpPr>
          <p:nvPr/>
        </p:nvSpPr>
        <p:spPr bwMode="auto">
          <a:xfrm>
            <a:off x="2390775" y="2533650"/>
            <a:ext cx="14478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ja-JP" sz="2000">
                <a:latin typeface="Arial" pitchFamily="34" charset="0"/>
                <a:ea typeface="ＭＳ Ｐゴシック" pitchFamily="50" charset="-128"/>
              </a:rPr>
              <a:t>Bump bonding</a:t>
            </a:r>
          </a:p>
        </p:txBody>
      </p:sp>
      <p:sp>
        <p:nvSpPr>
          <p:cNvPr id="5147" name="Text Box 290"/>
          <p:cNvSpPr txBox="1">
            <a:spLocks noChangeArrowheads="1"/>
          </p:cNvSpPr>
          <p:nvPr/>
        </p:nvSpPr>
        <p:spPr bwMode="auto">
          <a:xfrm>
            <a:off x="457200" y="5334000"/>
            <a:ext cx="83820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ja-JP" sz="2400">
                <a:latin typeface="Arial" pitchFamily="34" charset="0"/>
                <a:ea typeface="ＭＳ Ｐゴシック" pitchFamily="50" charset="-128"/>
              </a:rPr>
              <a:t>The development of 4-sides buttable hybrid module is a key for a large area FPD.</a:t>
            </a:r>
          </a:p>
        </p:txBody>
      </p:sp>
      <p:sp>
        <p:nvSpPr>
          <p:cNvPr id="49443" name="AutoShape 291"/>
          <p:cNvSpPr>
            <a:spLocks noChangeArrowheads="1"/>
          </p:cNvSpPr>
          <p:nvPr/>
        </p:nvSpPr>
        <p:spPr bwMode="auto">
          <a:xfrm>
            <a:off x="3276600" y="2590800"/>
            <a:ext cx="2514600" cy="457200"/>
          </a:xfrm>
          <a:prstGeom prst="downArrow">
            <a:avLst>
              <a:gd name="adj1" fmla="val 50000"/>
              <a:gd name="adj2" fmla="val 25000"/>
            </a:avLst>
          </a:prstGeom>
          <a:gradFill rotWithShape="0">
            <a:gsLst>
              <a:gs pos="0">
                <a:schemeClr val="accent1">
                  <a:gamma/>
                  <a:shade val="46275"/>
                  <a:invGamma/>
                </a:schemeClr>
              </a:gs>
              <a:gs pos="5000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eaVert" wrap="none" anchor="ctr"/>
          <a:lstStyle/>
          <a:p>
            <a:endParaRPr lang="en-US"/>
          </a:p>
        </p:txBody>
      </p:sp>
      <p:pic>
        <p:nvPicPr>
          <p:cNvPr id="5149" name="Picture 292"/>
          <p:cNvPicPr>
            <a:picLocks noChangeAspect="1" noChangeArrowheads="1"/>
          </p:cNvPicPr>
          <p:nvPr/>
        </p:nvPicPr>
        <p:blipFill>
          <a:blip r:embed="rId3" cstate="print"/>
          <a:srcRect l="1031" t="3421" r="1031" b="4205"/>
          <a:stretch>
            <a:fillRect/>
          </a:stretch>
        </p:blipFill>
        <p:spPr bwMode="auto">
          <a:xfrm>
            <a:off x="7543800" y="6103938"/>
            <a:ext cx="1581150" cy="449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" name="日付プレースホルダ 12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Sep 7, 2010,  PIXEL2010 T. Hirono</a:t>
            </a:r>
            <a:endParaRPr kumimoji="1" lang="ja-JP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Results of Beam Test 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28596" y="1285860"/>
            <a:ext cx="5186370" cy="542916"/>
          </a:xfrm>
        </p:spPr>
        <p:txBody>
          <a:bodyPr>
            <a:normAutofit lnSpcReduction="10000"/>
          </a:bodyPr>
          <a:lstStyle/>
          <a:p>
            <a:r>
              <a:rPr kumimoji="1" lang="en-US" altLang="ja-JP" dirty="0" smtClean="0"/>
              <a:t> CdTe stability</a:t>
            </a:r>
            <a:endParaRPr kumimoji="1" lang="ja-JP" altLang="en-US" dirty="0"/>
          </a:p>
        </p:txBody>
      </p:sp>
      <p:graphicFrame>
        <p:nvGraphicFramePr>
          <p:cNvPr id="148482" name="Object 2"/>
          <p:cNvGraphicFramePr>
            <a:graphicFrameLocks noChangeAspect="1"/>
          </p:cNvGraphicFramePr>
          <p:nvPr/>
        </p:nvGraphicFramePr>
        <p:xfrm>
          <a:off x="1142976" y="2000240"/>
          <a:ext cx="5699125" cy="4598988"/>
        </p:xfrm>
        <a:graphic>
          <a:graphicData uri="http://schemas.openxmlformats.org/presentationml/2006/ole">
            <p:oleObj spid="_x0000_s148482" name="Worksheet" r:id="rId3" imgW="4591151" imgH="3705157" progId="Excel.Sheet.8">
              <p:link updateAutomatic="1"/>
            </p:oleObj>
          </a:graphicData>
        </a:graphic>
      </p:graphicFrame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en-US" altLang="ja-JP" smtClean="0"/>
              <a:t>Sep 7, 2010,  PIXEL2010 T. Hirono</a:t>
            </a:r>
            <a:endParaRPr lang="ja-JP" altLang="en-US" dirty="0"/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Concepts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285720" y="4643446"/>
            <a:ext cx="8786842" cy="2214554"/>
          </a:xfrm>
        </p:spPr>
        <p:txBody>
          <a:bodyPr>
            <a:noAutofit/>
          </a:bodyPr>
          <a:lstStyle/>
          <a:p>
            <a:r>
              <a:rPr kumimoji="1" lang="en-US" altLang="ja-JP" sz="2800" dirty="0" smtClean="0"/>
              <a:t>SPring-8 is a synchrotron </a:t>
            </a:r>
            <a:r>
              <a:rPr lang="en-US" altLang="ja-JP" sz="2800" dirty="0" smtClean="0"/>
              <a:t>r</a:t>
            </a:r>
            <a:r>
              <a:rPr kumimoji="1" lang="en-US" altLang="ja-JP" sz="2800" dirty="0" smtClean="0"/>
              <a:t>adiation (SR) </a:t>
            </a:r>
            <a:r>
              <a:rPr lang="en-US" altLang="ja-JP" sz="2800" dirty="0" smtClean="0"/>
              <a:t>f</a:t>
            </a:r>
            <a:r>
              <a:rPr kumimoji="1" lang="en-US" altLang="ja-JP" sz="2800" dirty="0" smtClean="0"/>
              <a:t>acility with a 8GeV storage ring.</a:t>
            </a:r>
          </a:p>
          <a:p>
            <a:pPr>
              <a:buNone/>
            </a:pPr>
            <a:r>
              <a:rPr lang="ja-JP" altLang="en-US" sz="2800" dirty="0" smtClean="0"/>
              <a:t>⇒ </a:t>
            </a:r>
            <a:r>
              <a:rPr lang="en-US" altLang="ja-JP" sz="2800" dirty="0" smtClean="0"/>
              <a:t>Experiments which requires high energy X-ray (-100keV)</a:t>
            </a:r>
            <a:r>
              <a:rPr lang="ja-JP" altLang="en-US" sz="2800" dirty="0" smtClean="0"/>
              <a:t> </a:t>
            </a:r>
            <a:r>
              <a:rPr lang="en-US" altLang="ja-JP" sz="2800" dirty="0" smtClean="0"/>
              <a:t>is one of the important experiments in SPring-8. </a:t>
            </a:r>
            <a:endParaRPr kumimoji="1" lang="en-US" altLang="ja-JP" sz="2800" dirty="0" smtClean="0"/>
          </a:p>
        </p:txBody>
      </p:sp>
      <p:pic>
        <p:nvPicPr>
          <p:cNvPr id="11266" name="Picture 2" descr="C:\Documents and Settings\user\デスクトップ\SPring-8_photo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43042" y="1340149"/>
            <a:ext cx="5456078" cy="3017545"/>
          </a:xfrm>
          <a:prstGeom prst="rect">
            <a:avLst/>
          </a:prstGeom>
          <a:noFill/>
        </p:spPr>
      </p:pic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>
          <a:xfrm>
            <a:off x="6715140" y="6492875"/>
            <a:ext cx="2428860" cy="365125"/>
          </a:xfrm>
        </p:spPr>
        <p:txBody>
          <a:bodyPr/>
          <a:lstStyle/>
          <a:p>
            <a:pPr algn="r"/>
            <a:r>
              <a:rPr lang="en-US" altLang="ja-JP" smtClean="0"/>
              <a:t>Sep 7, 2010,  PIXEL2010 T. Hirono</a:t>
            </a:r>
            <a:endParaRPr lang="ja-JP" alt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 altLang="ja-JP" dirty="0" smtClean="0"/>
              <a:t>Analog </a:t>
            </a:r>
          </a:p>
        </p:txBody>
      </p:sp>
      <p:sp>
        <p:nvSpPr>
          <p:cNvPr id="4101" name="日付プレースホルダ 5"/>
          <p:cNvSpPr>
            <a:spLocks noGrp="1"/>
          </p:cNvSpPr>
          <p:nvPr>
            <p:ph type="dt" sz="half" idx="10"/>
          </p:nvPr>
        </p:nvSpPr>
        <p:spPr>
          <a:noFill/>
        </p:spPr>
        <p:txBody>
          <a:bodyPr/>
          <a:lstStyle/>
          <a:p>
            <a:r>
              <a:rPr lang="en-US" altLang="ja-JP" smtClean="0">
                <a:ea typeface="ＭＳ Ｐゴシック" charset="-128"/>
              </a:rPr>
              <a:t>Sep 7, 2010,  PIXEL2010 T. Hirono</a:t>
            </a:r>
            <a:endParaRPr lang="ja-JP" altLang="ja-JP">
              <a:ea typeface="ＭＳ Ｐゴシック" charset="-128"/>
            </a:endParaRPr>
          </a:p>
        </p:txBody>
      </p:sp>
      <p:graphicFrame>
        <p:nvGraphicFramePr>
          <p:cNvPr id="4098" name="Object 3"/>
          <p:cNvGraphicFramePr>
            <a:graphicFrameLocks noChangeAspect="1"/>
          </p:cNvGraphicFramePr>
          <p:nvPr>
            <p:ph sz="half" idx="4294967295"/>
          </p:nvPr>
        </p:nvGraphicFramePr>
        <p:xfrm>
          <a:off x="0" y="1196975"/>
          <a:ext cx="6734175" cy="2008188"/>
        </p:xfrm>
        <a:graphic>
          <a:graphicData uri="http://schemas.openxmlformats.org/presentationml/2006/ole">
            <p:oleObj spid="_x0000_s3074" name="Worksheet" r:id="rId3" imgW="8944148" imgH="2667000" progId="Excel.Sheet.8">
              <p:link updateAutomatic="1"/>
            </p:oleObj>
          </a:graphicData>
        </a:graphic>
      </p:graphicFrame>
      <p:graphicFrame>
        <p:nvGraphicFramePr>
          <p:cNvPr id="4099" name="Object 4"/>
          <p:cNvGraphicFramePr>
            <a:graphicFrameLocks noChangeAspect="1"/>
          </p:cNvGraphicFramePr>
          <p:nvPr>
            <p:ph sz="quarter" idx="4294967295"/>
          </p:nvPr>
        </p:nvGraphicFramePr>
        <p:xfrm>
          <a:off x="0" y="2792413"/>
          <a:ext cx="6737350" cy="2005012"/>
        </p:xfrm>
        <a:graphic>
          <a:graphicData uri="http://schemas.openxmlformats.org/presentationml/2006/ole">
            <p:oleObj spid="_x0000_s3075" name="Worksheet" r:id="rId4" imgW="8934450" imgH="2657648" progId="Excel.Sheet.8">
              <p:link updateAutomatic="1"/>
            </p:oleObj>
          </a:graphicData>
        </a:graphic>
      </p:graphicFrame>
      <p:sp>
        <p:nvSpPr>
          <p:cNvPr id="4103" name="Line 6"/>
          <p:cNvSpPr>
            <a:spLocks noChangeShapeType="1"/>
          </p:cNvSpPr>
          <p:nvPr/>
        </p:nvSpPr>
        <p:spPr bwMode="auto">
          <a:xfrm>
            <a:off x="2320925" y="1303338"/>
            <a:ext cx="0" cy="504031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graphicFrame>
        <p:nvGraphicFramePr>
          <p:cNvPr id="3078" name="Object 6"/>
          <p:cNvGraphicFramePr>
            <a:graphicFrameLocks noChangeAspect="1"/>
          </p:cNvGraphicFramePr>
          <p:nvPr/>
        </p:nvGraphicFramePr>
        <p:xfrm>
          <a:off x="0" y="4357694"/>
          <a:ext cx="6786578" cy="2143116"/>
        </p:xfrm>
        <a:graphic>
          <a:graphicData uri="http://schemas.openxmlformats.org/presentationml/2006/ole">
            <p:oleObj spid="_x0000_s3078" name="Worksheet" r:id="rId5" imgW="8943857" imgH="2667000" progId="Excel.Sheet.8">
              <p:link updateAutomatic="1"/>
            </p:oleObj>
          </a:graphicData>
        </a:graphic>
      </p:graphicFrame>
    </p:spTree>
  </p:cSld>
  <p:clrMapOvr>
    <a:masterClrMapping/>
  </p:clrMapOvr>
  <p:transition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ja-JP" dirty="0" smtClean="0"/>
              <a:t>Design of ASIC --Comparator --</a:t>
            </a:r>
          </a:p>
        </p:txBody>
      </p:sp>
      <p:grpSp>
        <p:nvGrpSpPr>
          <p:cNvPr id="2" name="グループ化 98"/>
          <p:cNvGrpSpPr/>
          <p:nvPr/>
        </p:nvGrpSpPr>
        <p:grpSpPr>
          <a:xfrm>
            <a:off x="1" y="1196752"/>
            <a:ext cx="7452320" cy="2448272"/>
            <a:chOff x="0" y="1196752"/>
            <a:chExt cx="9072563" cy="3456384"/>
          </a:xfrm>
        </p:grpSpPr>
        <p:sp>
          <p:nvSpPr>
            <p:cNvPr id="3077" name="Line 4"/>
            <p:cNvSpPr>
              <a:spLocks noChangeShapeType="1"/>
            </p:cNvSpPr>
            <p:nvPr/>
          </p:nvSpPr>
          <p:spPr bwMode="auto">
            <a:xfrm>
              <a:off x="741363" y="3238500"/>
              <a:ext cx="319087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 sz="1400"/>
            </a:p>
          </p:txBody>
        </p:sp>
        <p:sp>
          <p:nvSpPr>
            <p:cNvPr id="3078" name="Line 5"/>
            <p:cNvSpPr>
              <a:spLocks noChangeShapeType="1"/>
            </p:cNvSpPr>
            <p:nvPr/>
          </p:nvSpPr>
          <p:spPr bwMode="auto">
            <a:xfrm>
              <a:off x="741363" y="3435350"/>
              <a:ext cx="319087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 sz="1400"/>
            </a:p>
          </p:txBody>
        </p:sp>
        <p:sp>
          <p:nvSpPr>
            <p:cNvPr id="3079" name="Line 6"/>
            <p:cNvSpPr>
              <a:spLocks noChangeShapeType="1"/>
            </p:cNvSpPr>
            <p:nvPr/>
          </p:nvSpPr>
          <p:spPr bwMode="auto">
            <a:xfrm>
              <a:off x="904875" y="3435350"/>
              <a:ext cx="0" cy="45561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 sz="1400"/>
            </a:p>
          </p:txBody>
        </p:sp>
        <p:sp>
          <p:nvSpPr>
            <p:cNvPr id="3080" name="Line 7"/>
            <p:cNvSpPr>
              <a:spLocks noChangeShapeType="1"/>
            </p:cNvSpPr>
            <p:nvPr/>
          </p:nvSpPr>
          <p:spPr bwMode="auto">
            <a:xfrm>
              <a:off x="898525" y="2784475"/>
              <a:ext cx="0" cy="45402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 sz="1400"/>
            </a:p>
          </p:txBody>
        </p:sp>
        <p:sp>
          <p:nvSpPr>
            <p:cNvPr id="3081" name="Line 8"/>
            <p:cNvSpPr>
              <a:spLocks noChangeShapeType="1"/>
            </p:cNvSpPr>
            <p:nvPr/>
          </p:nvSpPr>
          <p:spPr bwMode="auto">
            <a:xfrm>
              <a:off x="904875" y="2784475"/>
              <a:ext cx="1370013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 sz="1400"/>
            </a:p>
          </p:txBody>
        </p:sp>
        <p:sp>
          <p:nvSpPr>
            <p:cNvPr id="3082" name="Line 9"/>
            <p:cNvSpPr>
              <a:spLocks noChangeShapeType="1"/>
            </p:cNvSpPr>
            <p:nvPr/>
          </p:nvSpPr>
          <p:spPr bwMode="auto">
            <a:xfrm>
              <a:off x="735013" y="2136775"/>
              <a:ext cx="320675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 sz="1400"/>
            </a:p>
          </p:txBody>
        </p:sp>
        <p:sp>
          <p:nvSpPr>
            <p:cNvPr id="3083" name="Line 10"/>
            <p:cNvSpPr>
              <a:spLocks noChangeShapeType="1"/>
            </p:cNvSpPr>
            <p:nvPr/>
          </p:nvSpPr>
          <p:spPr bwMode="auto">
            <a:xfrm>
              <a:off x="735013" y="2333625"/>
              <a:ext cx="320675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 sz="1400"/>
            </a:p>
          </p:txBody>
        </p:sp>
        <p:sp>
          <p:nvSpPr>
            <p:cNvPr id="3084" name="Line 11"/>
            <p:cNvSpPr>
              <a:spLocks noChangeShapeType="1"/>
            </p:cNvSpPr>
            <p:nvPr/>
          </p:nvSpPr>
          <p:spPr bwMode="auto">
            <a:xfrm>
              <a:off x="898525" y="2333625"/>
              <a:ext cx="0" cy="45561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 sz="1400"/>
            </a:p>
          </p:txBody>
        </p:sp>
        <p:sp>
          <p:nvSpPr>
            <p:cNvPr id="3085" name="Line 12"/>
            <p:cNvSpPr>
              <a:spLocks noChangeShapeType="1"/>
            </p:cNvSpPr>
            <p:nvPr/>
          </p:nvSpPr>
          <p:spPr bwMode="auto">
            <a:xfrm>
              <a:off x="893763" y="1681163"/>
              <a:ext cx="0" cy="45561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 sz="1400"/>
            </a:p>
          </p:txBody>
        </p:sp>
        <p:sp>
          <p:nvSpPr>
            <p:cNvPr id="3086" name="Text Box 13"/>
            <p:cNvSpPr txBox="1">
              <a:spLocks noChangeArrowheads="1"/>
            </p:cNvSpPr>
            <p:nvPr/>
          </p:nvSpPr>
          <p:spPr bwMode="auto">
            <a:xfrm>
              <a:off x="971550" y="2070101"/>
              <a:ext cx="837592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ja-JP" sz="1100">
                  <a:latin typeface="Calibri" pitchFamily="34" charset="0"/>
                </a:rPr>
                <a:t>Detector</a:t>
              </a:r>
            </a:p>
          </p:txBody>
        </p:sp>
        <p:sp>
          <p:nvSpPr>
            <p:cNvPr id="3087" name="AutoShape 14"/>
            <p:cNvSpPr>
              <a:spLocks noChangeArrowheads="1"/>
            </p:cNvSpPr>
            <p:nvPr/>
          </p:nvSpPr>
          <p:spPr bwMode="auto">
            <a:xfrm rot="-5400000">
              <a:off x="726281" y="3985420"/>
              <a:ext cx="352425" cy="163512"/>
            </a:xfrm>
            <a:prstGeom prst="homePlate">
              <a:avLst>
                <a:gd name="adj" fmla="val 53884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vert="eaVert" wrap="none" anchor="ctr"/>
            <a:lstStyle/>
            <a:p>
              <a:endParaRPr lang="ja-JP" altLang="ja-JP" sz="1400">
                <a:latin typeface="Calibri" pitchFamily="34" charset="0"/>
              </a:endParaRPr>
            </a:p>
          </p:txBody>
        </p:sp>
        <p:sp>
          <p:nvSpPr>
            <p:cNvPr id="3088" name="Text Box 15"/>
            <p:cNvSpPr txBox="1">
              <a:spLocks noChangeArrowheads="1"/>
            </p:cNvSpPr>
            <p:nvPr/>
          </p:nvSpPr>
          <p:spPr bwMode="auto">
            <a:xfrm>
              <a:off x="741363" y="4216400"/>
              <a:ext cx="396548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ja-JP" sz="1100">
                  <a:latin typeface="Calibri" pitchFamily="34" charset="0"/>
                </a:rPr>
                <a:t>TP</a:t>
              </a:r>
            </a:p>
          </p:txBody>
        </p:sp>
        <p:sp>
          <p:nvSpPr>
            <p:cNvPr id="3089" name="AutoShape 16"/>
            <p:cNvSpPr>
              <a:spLocks noChangeArrowheads="1"/>
            </p:cNvSpPr>
            <p:nvPr/>
          </p:nvSpPr>
          <p:spPr bwMode="auto">
            <a:xfrm flipV="1">
              <a:off x="1123950" y="2459038"/>
              <a:ext cx="255588" cy="260350"/>
            </a:xfrm>
            <a:custGeom>
              <a:avLst/>
              <a:gdLst>
                <a:gd name="T0" fmla="*/ 2117866 w 21600"/>
                <a:gd name="T1" fmla="*/ 0 h 21600"/>
                <a:gd name="T2" fmla="*/ 2117866 w 21600"/>
                <a:gd name="T3" fmla="*/ 1766318 h 21600"/>
                <a:gd name="T4" fmla="*/ 453231 w 21600"/>
                <a:gd name="T5" fmla="*/ 3138061 h 21600"/>
                <a:gd name="T6" fmla="*/ 3024316 w 21600"/>
                <a:gd name="T7" fmla="*/ 883165 h 21600"/>
                <a:gd name="T8" fmla="*/ 17694720 60000 65536"/>
                <a:gd name="T9" fmla="*/ 5898240 60000 65536"/>
                <a:gd name="T10" fmla="*/ 5898240 60000 65536"/>
                <a:gd name="T11" fmla="*/ 0 60000 65536"/>
                <a:gd name="T12" fmla="*/ 12427 w 21600"/>
                <a:gd name="T13" fmla="*/ 2912 h 21600"/>
                <a:gd name="T14" fmla="*/ 18227 w 21600"/>
                <a:gd name="T15" fmla="*/ 9246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21600" y="6079"/>
                  </a:moveTo>
                  <a:lnTo>
                    <a:pt x="15126" y="0"/>
                  </a:lnTo>
                  <a:lnTo>
                    <a:pt x="15126" y="2912"/>
                  </a:lnTo>
                  <a:lnTo>
                    <a:pt x="12427" y="2912"/>
                  </a:lnTo>
                  <a:cubicBezTo>
                    <a:pt x="5564" y="2912"/>
                    <a:pt x="0" y="7052"/>
                    <a:pt x="0" y="12158"/>
                  </a:cubicBezTo>
                  <a:lnTo>
                    <a:pt x="0" y="21600"/>
                  </a:lnTo>
                  <a:lnTo>
                    <a:pt x="6474" y="21600"/>
                  </a:lnTo>
                  <a:lnTo>
                    <a:pt x="6474" y="12158"/>
                  </a:lnTo>
                  <a:cubicBezTo>
                    <a:pt x="6474" y="10550"/>
                    <a:pt x="9139" y="9246"/>
                    <a:pt x="12427" y="9246"/>
                  </a:cubicBezTo>
                  <a:lnTo>
                    <a:pt x="15126" y="9246"/>
                  </a:lnTo>
                  <a:lnTo>
                    <a:pt x="15126" y="12158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ja-JP" altLang="en-US" sz="1400"/>
            </a:p>
          </p:txBody>
        </p:sp>
        <p:sp>
          <p:nvSpPr>
            <p:cNvPr id="3090" name="Text Box 17"/>
            <p:cNvSpPr txBox="1">
              <a:spLocks noChangeArrowheads="1"/>
            </p:cNvSpPr>
            <p:nvPr/>
          </p:nvSpPr>
          <p:spPr bwMode="auto">
            <a:xfrm>
              <a:off x="1316039" y="2503488"/>
              <a:ext cx="529252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ja-JP" sz="1100">
                  <a:latin typeface="Calibri" pitchFamily="34" charset="0"/>
                </a:rPr>
                <a:t>Q(E)</a:t>
              </a:r>
            </a:p>
          </p:txBody>
        </p:sp>
        <p:sp>
          <p:nvSpPr>
            <p:cNvPr id="3091" name="Line 18"/>
            <p:cNvSpPr>
              <a:spLocks noChangeShapeType="1"/>
            </p:cNvSpPr>
            <p:nvPr/>
          </p:nvSpPr>
          <p:spPr bwMode="auto">
            <a:xfrm>
              <a:off x="741363" y="1611313"/>
              <a:ext cx="319087" cy="13017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 sz="1400"/>
            </a:p>
          </p:txBody>
        </p:sp>
        <p:sp>
          <p:nvSpPr>
            <p:cNvPr id="3092" name="AutoShape 19"/>
            <p:cNvSpPr>
              <a:spLocks noChangeArrowheads="1"/>
            </p:cNvSpPr>
            <p:nvPr/>
          </p:nvSpPr>
          <p:spPr bwMode="auto">
            <a:xfrm>
              <a:off x="422275" y="1903413"/>
              <a:ext cx="319088" cy="327025"/>
            </a:xfrm>
            <a:prstGeom prst="lightningBol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ja-JP" altLang="ja-JP" sz="1400">
                <a:latin typeface="Calibri" pitchFamily="34" charset="0"/>
              </a:endParaRPr>
            </a:p>
          </p:txBody>
        </p:sp>
        <p:sp>
          <p:nvSpPr>
            <p:cNvPr id="3093" name="Text Box 20"/>
            <p:cNvSpPr txBox="1">
              <a:spLocks noChangeArrowheads="1"/>
            </p:cNvSpPr>
            <p:nvPr/>
          </p:nvSpPr>
          <p:spPr bwMode="auto">
            <a:xfrm>
              <a:off x="71438" y="1657350"/>
              <a:ext cx="767338" cy="6083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ja-JP" sz="1100">
                  <a:latin typeface="Calibri" pitchFamily="34" charset="0"/>
                </a:rPr>
                <a:t>Photon </a:t>
              </a:r>
              <a:br>
                <a:rPr lang="en-US" altLang="ja-JP" sz="1100">
                  <a:latin typeface="Calibri" pitchFamily="34" charset="0"/>
                </a:rPr>
              </a:br>
              <a:r>
                <a:rPr lang="en-US" altLang="ja-JP" sz="1100">
                  <a:latin typeface="Calibri" pitchFamily="34" charset="0"/>
                </a:rPr>
                <a:t>(E)</a:t>
              </a:r>
            </a:p>
          </p:txBody>
        </p:sp>
        <p:sp>
          <p:nvSpPr>
            <p:cNvPr id="3094" name="AutoShape 21"/>
            <p:cNvSpPr>
              <a:spLocks noChangeArrowheads="1"/>
            </p:cNvSpPr>
            <p:nvPr/>
          </p:nvSpPr>
          <p:spPr bwMode="auto">
            <a:xfrm rot="5400000">
              <a:off x="2220913" y="2528888"/>
              <a:ext cx="617537" cy="509587"/>
            </a:xfrm>
            <a:prstGeom prst="triangle">
              <a:avLst>
                <a:gd name="adj" fmla="val 500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vert="eaVert" wrap="none" anchor="ctr"/>
            <a:lstStyle/>
            <a:p>
              <a:endParaRPr lang="ja-JP" altLang="ja-JP" sz="1400">
                <a:latin typeface="Calibri" pitchFamily="34" charset="0"/>
              </a:endParaRPr>
            </a:p>
          </p:txBody>
        </p:sp>
        <p:sp>
          <p:nvSpPr>
            <p:cNvPr id="3095" name="Line 22"/>
            <p:cNvSpPr>
              <a:spLocks noChangeShapeType="1"/>
            </p:cNvSpPr>
            <p:nvPr/>
          </p:nvSpPr>
          <p:spPr bwMode="auto">
            <a:xfrm>
              <a:off x="2784475" y="2784475"/>
              <a:ext cx="830263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 sz="1400"/>
            </a:p>
          </p:txBody>
        </p:sp>
        <p:sp>
          <p:nvSpPr>
            <p:cNvPr id="3096" name="AutoShape 23"/>
            <p:cNvSpPr>
              <a:spLocks noChangeArrowheads="1"/>
            </p:cNvSpPr>
            <p:nvPr/>
          </p:nvSpPr>
          <p:spPr bwMode="auto">
            <a:xfrm rot="5400000">
              <a:off x="4264025" y="2524125"/>
              <a:ext cx="617538" cy="509588"/>
            </a:xfrm>
            <a:prstGeom prst="triangle">
              <a:avLst>
                <a:gd name="adj" fmla="val 500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vert="eaVert" wrap="none" anchor="ctr"/>
            <a:lstStyle/>
            <a:p>
              <a:endParaRPr lang="ja-JP" altLang="ja-JP" sz="1400">
                <a:latin typeface="Calibri" pitchFamily="34" charset="0"/>
              </a:endParaRPr>
            </a:p>
          </p:txBody>
        </p:sp>
        <p:grpSp>
          <p:nvGrpSpPr>
            <p:cNvPr id="3" name="Group 24"/>
            <p:cNvGrpSpPr>
              <a:grpSpLocks/>
            </p:cNvGrpSpPr>
            <p:nvPr/>
          </p:nvGrpSpPr>
          <p:grpSpPr bwMode="auto">
            <a:xfrm rot="5400000">
              <a:off x="3549650" y="2684463"/>
              <a:ext cx="325437" cy="192088"/>
              <a:chOff x="612" y="3112"/>
              <a:chExt cx="227" cy="137"/>
            </a:xfrm>
          </p:grpSpPr>
          <p:sp>
            <p:nvSpPr>
              <p:cNvPr id="3170" name="Line 25"/>
              <p:cNvSpPr>
                <a:spLocks noChangeShapeType="1"/>
              </p:cNvSpPr>
              <p:nvPr/>
            </p:nvSpPr>
            <p:spPr bwMode="auto">
              <a:xfrm>
                <a:off x="612" y="3112"/>
                <a:ext cx="227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 sz="1400"/>
              </a:p>
            </p:txBody>
          </p:sp>
          <p:sp>
            <p:nvSpPr>
              <p:cNvPr id="3171" name="Line 26"/>
              <p:cNvSpPr>
                <a:spLocks noChangeShapeType="1"/>
              </p:cNvSpPr>
              <p:nvPr/>
            </p:nvSpPr>
            <p:spPr bwMode="auto">
              <a:xfrm>
                <a:off x="612" y="3249"/>
                <a:ext cx="227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 sz="1400"/>
              </a:p>
            </p:txBody>
          </p:sp>
        </p:grpSp>
        <p:sp>
          <p:nvSpPr>
            <p:cNvPr id="3098" name="Line 27"/>
            <p:cNvSpPr>
              <a:spLocks noChangeShapeType="1"/>
            </p:cNvSpPr>
            <p:nvPr/>
          </p:nvSpPr>
          <p:spPr bwMode="auto">
            <a:xfrm>
              <a:off x="3806825" y="2784475"/>
              <a:ext cx="511175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 sz="1400"/>
            </a:p>
          </p:txBody>
        </p:sp>
        <p:sp>
          <p:nvSpPr>
            <p:cNvPr id="3099" name="Text Box 28"/>
            <p:cNvSpPr txBox="1">
              <a:spLocks noChangeArrowheads="1"/>
            </p:cNvSpPr>
            <p:nvPr/>
          </p:nvSpPr>
          <p:spPr bwMode="auto">
            <a:xfrm>
              <a:off x="1908176" y="1268413"/>
              <a:ext cx="1002535" cy="4345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ja-JP" sz="1400">
                  <a:latin typeface="Calibri" pitchFamily="34" charset="0"/>
                </a:rPr>
                <a:t>Pre-Amp</a:t>
              </a:r>
            </a:p>
          </p:txBody>
        </p:sp>
        <p:sp>
          <p:nvSpPr>
            <p:cNvPr id="3100" name="Text Box 29"/>
            <p:cNvSpPr txBox="1">
              <a:spLocks noChangeArrowheads="1"/>
            </p:cNvSpPr>
            <p:nvPr/>
          </p:nvSpPr>
          <p:spPr bwMode="auto">
            <a:xfrm>
              <a:off x="4067175" y="1268413"/>
              <a:ext cx="845398" cy="4345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ja-JP" sz="1400">
                  <a:latin typeface="Calibri" pitchFamily="34" charset="0"/>
                </a:rPr>
                <a:t>Shaper</a:t>
              </a:r>
            </a:p>
          </p:txBody>
        </p:sp>
        <p:sp>
          <p:nvSpPr>
            <p:cNvPr id="3101" name="Line 32"/>
            <p:cNvSpPr>
              <a:spLocks noChangeShapeType="1"/>
            </p:cNvSpPr>
            <p:nvPr/>
          </p:nvSpPr>
          <p:spPr bwMode="auto">
            <a:xfrm flipV="1">
              <a:off x="4833938" y="2763838"/>
              <a:ext cx="4238625" cy="1905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 sz="1400"/>
            </a:p>
          </p:txBody>
        </p:sp>
        <p:grpSp>
          <p:nvGrpSpPr>
            <p:cNvPr id="4" name="Group 33"/>
            <p:cNvGrpSpPr>
              <a:grpSpLocks/>
            </p:cNvGrpSpPr>
            <p:nvPr/>
          </p:nvGrpSpPr>
          <p:grpSpPr bwMode="auto">
            <a:xfrm rot="5400000">
              <a:off x="2350294" y="2239169"/>
              <a:ext cx="325437" cy="193675"/>
              <a:chOff x="612" y="3112"/>
              <a:chExt cx="227" cy="137"/>
            </a:xfrm>
          </p:grpSpPr>
          <p:sp>
            <p:nvSpPr>
              <p:cNvPr id="3168" name="Line 34"/>
              <p:cNvSpPr>
                <a:spLocks noChangeShapeType="1"/>
              </p:cNvSpPr>
              <p:nvPr/>
            </p:nvSpPr>
            <p:spPr bwMode="auto">
              <a:xfrm>
                <a:off x="612" y="3112"/>
                <a:ext cx="227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 sz="1400"/>
              </a:p>
            </p:txBody>
          </p:sp>
          <p:sp>
            <p:nvSpPr>
              <p:cNvPr id="3169" name="Line 35"/>
              <p:cNvSpPr>
                <a:spLocks noChangeShapeType="1"/>
              </p:cNvSpPr>
              <p:nvPr/>
            </p:nvSpPr>
            <p:spPr bwMode="auto">
              <a:xfrm>
                <a:off x="612" y="3249"/>
                <a:ext cx="227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 sz="1400"/>
              </a:p>
            </p:txBody>
          </p:sp>
        </p:grpSp>
        <p:sp>
          <p:nvSpPr>
            <p:cNvPr id="3103" name="Line 36"/>
            <p:cNvSpPr>
              <a:spLocks noChangeShapeType="1"/>
            </p:cNvSpPr>
            <p:nvPr/>
          </p:nvSpPr>
          <p:spPr bwMode="auto">
            <a:xfrm>
              <a:off x="2033588" y="2335213"/>
              <a:ext cx="382587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 sz="1400"/>
            </a:p>
          </p:txBody>
        </p:sp>
        <p:sp>
          <p:nvSpPr>
            <p:cNvPr id="3104" name="Line 37"/>
            <p:cNvSpPr>
              <a:spLocks noChangeShapeType="1"/>
            </p:cNvSpPr>
            <p:nvPr/>
          </p:nvSpPr>
          <p:spPr bwMode="auto">
            <a:xfrm>
              <a:off x="2608263" y="2335213"/>
              <a:ext cx="382587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 sz="1400"/>
            </a:p>
          </p:txBody>
        </p:sp>
        <p:grpSp>
          <p:nvGrpSpPr>
            <p:cNvPr id="5" name="Group 38"/>
            <p:cNvGrpSpPr>
              <a:grpSpLocks/>
            </p:cNvGrpSpPr>
            <p:nvPr/>
          </p:nvGrpSpPr>
          <p:grpSpPr bwMode="auto">
            <a:xfrm rot="5400000">
              <a:off x="4379119" y="2242344"/>
              <a:ext cx="327025" cy="192087"/>
              <a:chOff x="612" y="3112"/>
              <a:chExt cx="227" cy="137"/>
            </a:xfrm>
          </p:grpSpPr>
          <p:sp>
            <p:nvSpPr>
              <p:cNvPr id="3166" name="Line 39"/>
              <p:cNvSpPr>
                <a:spLocks noChangeShapeType="1"/>
              </p:cNvSpPr>
              <p:nvPr/>
            </p:nvSpPr>
            <p:spPr bwMode="auto">
              <a:xfrm>
                <a:off x="612" y="3112"/>
                <a:ext cx="227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 sz="1400"/>
              </a:p>
            </p:txBody>
          </p:sp>
          <p:sp>
            <p:nvSpPr>
              <p:cNvPr id="3167" name="Line 40"/>
              <p:cNvSpPr>
                <a:spLocks noChangeShapeType="1"/>
              </p:cNvSpPr>
              <p:nvPr/>
            </p:nvSpPr>
            <p:spPr bwMode="auto">
              <a:xfrm>
                <a:off x="612" y="3249"/>
                <a:ext cx="227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 sz="1400"/>
              </a:p>
            </p:txBody>
          </p:sp>
        </p:grpSp>
        <p:sp>
          <p:nvSpPr>
            <p:cNvPr id="3106" name="Line 41"/>
            <p:cNvSpPr>
              <a:spLocks noChangeShapeType="1"/>
            </p:cNvSpPr>
            <p:nvPr/>
          </p:nvSpPr>
          <p:spPr bwMode="auto">
            <a:xfrm>
              <a:off x="4064000" y="2338388"/>
              <a:ext cx="38258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 sz="1400"/>
            </a:p>
          </p:txBody>
        </p:sp>
        <p:sp>
          <p:nvSpPr>
            <p:cNvPr id="3107" name="Line 42"/>
            <p:cNvSpPr>
              <a:spLocks noChangeShapeType="1"/>
            </p:cNvSpPr>
            <p:nvPr/>
          </p:nvSpPr>
          <p:spPr bwMode="auto">
            <a:xfrm>
              <a:off x="4643438" y="2343150"/>
              <a:ext cx="382587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 sz="1400"/>
            </a:p>
          </p:txBody>
        </p:sp>
        <p:sp>
          <p:nvSpPr>
            <p:cNvPr id="3108" name="Line 43"/>
            <p:cNvSpPr>
              <a:spLocks noChangeShapeType="1"/>
            </p:cNvSpPr>
            <p:nvPr/>
          </p:nvSpPr>
          <p:spPr bwMode="auto">
            <a:xfrm flipV="1">
              <a:off x="2033588" y="1936750"/>
              <a:ext cx="0" cy="84772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 sz="1400"/>
            </a:p>
          </p:txBody>
        </p:sp>
        <p:sp>
          <p:nvSpPr>
            <p:cNvPr id="3109" name="Line 44"/>
            <p:cNvSpPr>
              <a:spLocks noChangeShapeType="1"/>
            </p:cNvSpPr>
            <p:nvPr/>
          </p:nvSpPr>
          <p:spPr bwMode="auto">
            <a:xfrm flipV="1">
              <a:off x="4062413" y="1936750"/>
              <a:ext cx="0" cy="84772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 sz="1400"/>
            </a:p>
          </p:txBody>
        </p:sp>
        <p:sp>
          <p:nvSpPr>
            <p:cNvPr id="3110" name="Line 45"/>
            <p:cNvSpPr>
              <a:spLocks noChangeShapeType="1"/>
            </p:cNvSpPr>
            <p:nvPr/>
          </p:nvSpPr>
          <p:spPr bwMode="auto">
            <a:xfrm flipV="1">
              <a:off x="2990850" y="1936750"/>
              <a:ext cx="0" cy="84772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 sz="1400"/>
            </a:p>
          </p:txBody>
        </p:sp>
        <p:sp>
          <p:nvSpPr>
            <p:cNvPr id="3111" name="Line 46"/>
            <p:cNvSpPr>
              <a:spLocks noChangeShapeType="1"/>
            </p:cNvSpPr>
            <p:nvPr/>
          </p:nvSpPr>
          <p:spPr bwMode="auto">
            <a:xfrm flipV="1">
              <a:off x="5019675" y="1936750"/>
              <a:ext cx="0" cy="84772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 sz="1400"/>
            </a:p>
          </p:txBody>
        </p:sp>
        <p:sp>
          <p:nvSpPr>
            <p:cNvPr id="3112" name="Oval 47"/>
            <p:cNvSpPr>
              <a:spLocks noChangeArrowheads="1"/>
            </p:cNvSpPr>
            <p:nvPr/>
          </p:nvSpPr>
          <p:spPr bwMode="auto">
            <a:xfrm>
              <a:off x="3232150" y="2747963"/>
              <a:ext cx="61913" cy="66675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ja-JP" altLang="ja-JP" sz="1400">
                <a:latin typeface="Calibri" pitchFamily="34" charset="0"/>
              </a:endParaRPr>
            </a:p>
          </p:txBody>
        </p:sp>
        <p:sp>
          <p:nvSpPr>
            <p:cNvPr id="3113" name="Oval 48"/>
            <p:cNvSpPr>
              <a:spLocks noChangeArrowheads="1"/>
            </p:cNvSpPr>
            <p:nvPr/>
          </p:nvSpPr>
          <p:spPr bwMode="auto">
            <a:xfrm>
              <a:off x="5349875" y="2754313"/>
              <a:ext cx="63500" cy="65087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ja-JP" altLang="ja-JP" sz="1400">
                <a:latin typeface="Calibri" pitchFamily="34" charset="0"/>
              </a:endParaRPr>
            </a:p>
          </p:txBody>
        </p:sp>
        <p:sp>
          <p:nvSpPr>
            <p:cNvPr id="3114" name="Text Box 49"/>
            <p:cNvSpPr txBox="1">
              <a:spLocks noChangeArrowheads="1"/>
            </p:cNvSpPr>
            <p:nvPr/>
          </p:nvSpPr>
          <p:spPr bwMode="auto">
            <a:xfrm>
              <a:off x="3059113" y="2774950"/>
              <a:ext cx="720725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altLang="ja-JP" sz="1100">
                  <a:latin typeface="Calibri" pitchFamily="34" charset="0"/>
                </a:rPr>
                <a:t>V</a:t>
              </a:r>
              <a:r>
                <a:rPr lang="en-US" altLang="ja-JP" sz="1100" baseline="-25000">
                  <a:latin typeface="Calibri" pitchFamily="34" charset="0"/>
                </a:rPr>
                <a:t>aout1</a:t>
              </a:r>
            </a:p>
          </p:txBody>
        </p:sp>
        <p:sp>
          <p:nvSpPr>
            <p:cNvPr id="3115" name="Text Box 50"/>
            <p:cNvSpPr txBox="1">
              <a:spLocks noChangeArrowheads="1"/>
            </p:cNvSpPr>
            <p:nvPr/>
          </p:nvSpPr>
          <p:spPr bwMode="auto">
            <a:xfrm>
              <a:off x="5146675" y="2792413"/>
              <a:ext cx="720725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altLang="ja-JP" sz="1100">
                  <a:latin typeface="Calibri" pitchFamily="34" charset="0"/>
                </a:rPr>
                <a:t>V</a:t>
              </a:r>
              <a:r>
                <a:rPr lang="en-US" altLang="ja-JP" sz="1100" baseline="-25000">
                  <a:latin typeface="Calibri" pitchFamily="34" charset="0"/>
                </a:rPr>
                <a:t>aout2</a:t>
              </a:r>
            </a:p>
          </p:txBody>
        </p:sp>
        <p:sp>
          <p:nvSpPr>
            <p:cNvPr id="3116" name="Rectangle 51"/>
            <p:cNvSpPr>
              <a:spLocks noChangeArrowheads="1"/>
            </p:cNvSpPr>
            <p:nvPr/>
          </p:nvSpPr>
          <p:spPr bwMode="auto">
            <a:xfrm>
              <a:off x="6207125" y="2476500"/>
              <a:ext cx="957263" cy="585788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ja-JP" altLang="ja-JP" sz="1400">
                <a:latin typeface="Calibri" pitchFamily="34" charset="0"/>
              </a:endParaRPr>
            </a:p>
          </p:txBody>
        </p:sp>
        <p:sp>
          <p:nvSpPr>
            <p:cNvPr id="3117" name="Rectangle 52"/>
            <p:cNvSpPr>
              <a:spLocks noChangeArrowheads="1"/>
            </p:cNvSpPr>
            <p:nvPr/>
          </p:nvSpPr>
          <p:spPr bwMode="auto">
            <a:xfrm>
              <a:off x="8027988" y="2476500"/>
              <a:ext cx="684212" cy="585788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ja-JP" altLang="ja-JP" sz="1400">
                <a:latin typeface="Calibri" pitchFamily="34" charset="0"/>
              </a:endParaRPr>
            </a:p>
          </p:txBody>
        </p:sp>
        <p:grpSp>
          <p:nvGrpSpPr>
            <p:cNvPr id="6" name="Group 53"/>
            <p:cNvGrpSpPr>
              <a:grpSpLocks/>
            </p:cNvGrpSpPr>
            <p:nvPr/>
          </p:nvGrpSpPr>
          <p:grpSpPr bwMode="auto">
            <a:xfrm>
              <a:off x="2038350" y="1828800"/>
              <a:ext cx="949325" cy="215900"/>
              <a:chOff x="1239" y="1979"/>
              <a:chExt cx="598" cy="136"/>
            </a:xfrm>
          </p:grpSpPr>
          <p:grpSp>
            <p:nvGrpSpPr>
              <p:cNvPr id="7" name="Group 54"/>
              <p:cNvGrpSpPr>
                <a:grpSpLocks/>
              </p:cNvGrpSpPr>
              <p:nvPr/>
            </p:nvGrpSpPr>
            <p:grpSpPr bwMode="auto">
              <a:xfrm>
                <a:off x="1310" y="1979"/>
                <a:ext cx="454" cy="136"/>
                <a:chOff x="657" y="1616"/>
                <a:chExt cx="998" cy="226"/>
              </a:xfrm>
            </p:grpSpPr>
            <p:sp>
              <p:nvSpPr>
                <p:cNvPr id="3157" name="Line 55"/>
                <p:cNvSpPr>
                  <a:spLocks noChangeShapeType="1"/>
                </p:cNvSpPr>
                <p:nvPr/>
              </p:nvSpPr>
              <p:spPr bwMode="auto">
                <a:xfrm flipV="1">
                  <a:off x="930" y="1616"/>
                  <a:ext cx="90" cy="22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 sz="1400"/>
                </a:p>
              </p:txBody>
            </p:sp>
            <p:sp>
              <p:nvSpPr>
                <p:cNvPr id="3158" name="Line 56"/>
                <p:cNvSpPr>
                  <a:spLocks noChangeShapeType="1"/>
                </p:cNvSpPr>
                <p:nvPr/>
              </p:nvSpPr>
              <p:spPr bwMode="auto">
                <a:xfrm flipH="1" flipV="1">
                  <a:off x="1020" y="1616"/>
                  <a:ext cx="90" cy="22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 sz="1400"/>
                </a:p>
              </p:txBody>
            </p:sp>
            <p:sp>
              <p:nvSpPr>
                <p:cNvPr id="3159" name="Line 57"/>
                <p:cNvSpPr>
                  <a:spLocks noChangeShapeType="1"/>
                </p:cNvSpPr>
                <p:nvPr/>
              </p:nvSpPr>
              <p:spPr bwMode="auto">
                <a:xfrm flipV="1">
                  <a:off x="1112" y="1616"/>
                  <a:ext cx="90" cy="22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 sz="1400"/>
                </a:p>
              </p:txBody>
            </p:sp>
            <p:sp>
              <p:nvSpPr>
                <p:cNvPr id="3160" name="Line 58"/>
                <p:cNvSpPr>
                  <a:spLocks noChangeShapeType="1"/>
                </p:cNvSpPr>
                <p:nvPr/>
              </p:nvSpPr>
              <p:spPr bwMode="auto">
                <a:xfrm flipH="1" flipV="1">
                  <a:off x="1202" y="1616"/>
                  <a:ext cx="90" cy="22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 sz="1400"/>
                </a:p>
              </p:txBody>
            </p:sp>
            <p:sp>
              <p:nvSpPr>
                <p:cNvPr id="3161" name="Line 59"/>
                <p:cNvSpPr>
                  <a:spLocks noChangeShapeType="1"/>
                </p:cNvSpPr>
                <p:nvPr/>
              </p:nvSpPr>
              <p:spPr bwMode="auto">
                <a:xfrm flipV="1">
                  <a:off x="1293" y="1616"/>
                  <a:ext cx="90" cy="22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 sz="1400"/>
                </a:p>
              </p:txBody>
            </p:sp>
            <p:sp>
              <p:nvSpPr>
                <p:cNvPr id="3162" name="Line 60"/>
                <p:cNvSpPr>
                  <a:spLocks noChangeShapeType="1"/>
                </p:cNvSpPr>
                <p:nvPr/>
              </p:nvSpPr>
              <p:spPr bwMode="auto">
                <a:xfrm flipH="1" flipV="1">
                  <a:off x="884" y="1726"/>
                  <a:ext cx="45" cy="113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 sz="1400"/>
                </a:p>
              </p:txBody>
            </p:sp>
            <p:sp>
              <p:nvSpPr>
                <p:cNvPr id="3163" name="Line 61"/>
                <p:cNvSpPr>
                  <a:spLocks noChangeShapeType="1"/>
                </p:cNvSpPr>
                <p:nvPr/>
              </p:nvSpPr>
              <p:spPr bwMode="auto">
                <a:xfrm flipH="1" flipV="1">
                  <a:off x="1383" y="1616"/>
                  <a:ext cx="46" cy="13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 sz="1400"/>
                </a:p>
              </p:txBody>
            </p:sp>
            <p:sp>
              <p:nvSpPr>
                <p:cNvPr id="3164" name="Line 62"/>
                <p:cNvSpPr>
                  <a:spLocks noChangeShapeType="1"/>
                </p:cNvSpPr>
                <p:nvPr/>
              </p:nvSpPr>
              <p:spPr bwMode="auto">
                <a:xfrm>
                  <a:off x="1429" y="1748"/>
                  <a:ext cx="226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 sz="1400"/>
                </a:p>
              </p:txBody>
            </p:sp>
            <p:sp>
              <p:nvSpPr>
                <p:cNvPr id="3165" name="Line 63"/>
                <p:cNvSpPr>
                  <a:spLocks noChangeShapeType="1"/>
                </p:cNvSpPr>
                <p:nvPr/>
              </p:nvSpPr>
              <p:spPr bwMode="auto">
                <a:xfrm>
                  <a:off x="657" y="1726"/>
                  <a:ext cx="226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 sz="1400"/>
                </a:p>
              </p:txBody>
            </p:sp>
          </p:grpSp>
          <p:sp>
            <p:nvSpPr>
              <p:cNvPr id="3155" name="Line 64"/>
              <p:cNvSpPr>
                <a:spLocks noChangeShapeType="1"/>
              </p:cNvSpPr>
              <p:nvPr/>
            </p:nvSpPr>
            <p:spPr bwMode="auto">
              <a:xfrm flipH="1">
                <a:off x="1239" y="2044"/>
                <a:ext cx="91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 sz="1400"/>
              </a:p>
            </p:txBody>
          </p:sp>
          <p:sp>
            <p:nvSpPr>
              <p:cNvPr id="3156" name="Line 65"/>
              <p:cNvSpPr>
                <a:spLocks noChangeShapeType="1"/>
              </p:cNvSpPr>
              <p:nvPr/>
            </p:nvSpPr>
            <p:spPr bwMode="auto">
              <a:xfrm flipH="1">
                <a:off x="1746" y="2057"/>
                <a:ext cx="91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 sz="1400"/>
              </a:p>
            </p:txBody>
          </p:sp>
        </p:grpSp>
        <p:grpSp>
          <p:nvGrpSpPr>
            <p:cNvPr id="8" name="Group 66"/>
            <p:cNvGrpSpPr>
              <a:grpSpLocks/>
            </p:cNvGrpSpPr>
            <p:nvPr/>
          </p:nvGrpSpPr>
          <p:grpSpPr bwMode="auto">
            <a:xfrm>
              <a:off x="4067175" y="1828800"/>
              <a:ext cx="949325" cy="215900"/>
              <a:chOff x="1239" y="1979"/>
              <a:chExt cx="598" cy="136"/>
            </a:xfrm>
          </p:grpSpPr>
          <p:grpSp>
            <p:nvGrpSpPr>
              <p:cNvPr id="9" name="Group 67"/>
              <p:cNvGrpSpPr>
                <a:grpSpLocks/>
              </p:cNvGrpSpPr>
              <p:nvPr/>
            </p:nvGrpSpPr>
            <p:grpSpPr bwMode="auto">
              <a:xfrm>
                <a:off x="1310" y="1979"/>
                <a:ext cx="454" cy="136"/>
                <a:chOff x="657" y="1616"/>
                <a:chExt cx="998" cy="226"/>
              </a:xfrm>
            </p:grpSpPr>
            <p:sp>
              <p:nvSpPr>
                <p:cNvPr id="3145" name="Line 68"/>
                <p:cNvSpPr>
                  <a:spLocks noChangeShapeType="1"/>
                </p:cNvSpPr>
                <p:nvPr/>
              </p:nvSpPr>
              <p:spPr bwMode="auto">
                <a:xfrm flipV="1">
                  <a:off x="930" y="1616"/>
                  <a:ext cx="90" cy="22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 sz="1400"/>
                </a:p>
              </p:txBody>
            </p:sp>
            <p:sp>
              <p:nvSpPr>
                <p:cNvPr id="3146" name="Line 69"/>
                <p:cNvSpPr>
                  <a:spLocks noChangeShapeType="1"/>
                </p:cNvSpPr>
                <p:nvPr/>
              </p:nvSpPr>
              <p:spPr bwMode="auto">
                <a:xfrm flipH="1" flipV="1">
                  <a:off x="1020" y="1616"/>
                  <a:ext cx="90" cy="22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 sz="1400"/>
                </a:p>
              </p:txBody>
            </p:sp>
            <p:sp>
              <p:nvSpPr>
                <p:cNvPr id="3147" name="Line 70"/>
                <p:cNvSpPr>
                  <a:spLocks noChangeShapeType="1"/>
                </p:cNvSpPr>
                <p:nvPr/>
              </p:nvSpPr>
              <p:spPr bwMode="auto">
                <a:xfrm flipV="1">
                  <a:off x="1112" y="1616"/>
                  <a:ext cx="90" cy="22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 sz="1400"/>
                </a:p>
              </p:txBody>
            </p:sp>
            <p:sp>
              <p:nvSpPr>
                <p:cNvPr id="3148" name="Line 71"/>
                <p:cNvSpPr>
                  <a:spLocks noChangeShapeType="1"/>
                </p:cNvSpPr>
                <p:nvPr/>
              </p:nvSpPr>
              <p:spPr bwMode="auto">
                <a:xfrm flipH="1" flipV="1">
                  <a:off x="1202" y="1616"/>
                  <a:ext cx="90" cy="22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 sz="1400"/>
                </a:p>
              </p:txBody>
            </p:sp>
            <p:sp>
              <p:nvSpPr>
                <p:cNvPr id="3149" name="Line 72"/>
                <p:cNvSpPr>
                  <a:spLocks noChangeShapeType="1"/>
                </p:cNvSpPr>
                <p:nvPr/>
              </p:nvSpPr>
              <p:spPr bwMode="auto">
                <a:xfrm flipV="1">
                  <a:off x="1293" y="1616"/>
                  <a:ext cx="90" cy="22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 sz="1400"/>
                </a:p>
              </p:txBody>
            </p:sp>
            <p:sp>
              <p:nvSpPr>
                <p:cNvPr id="3150" name="Line 73"/>
                <p:cNvSpPr>
                  <a:spLocks noChangeShapeType="1"/>
                </p:cNvSpPr>
                <p:nvPr/>
              </p:nvSpPr>
              <p:spPr bwMode="auto">
                <a:xfrm flipH="1" flipV="1">
                  <a:off x="884" y="1726"/>
                  <a:ext cx="45" cy="113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 sz="1400"/>
                </a:p>
              </p:txBody>
            </p:sp>
            <p:sp>
              <p:nvSpPr>
                <p:cNvPr id="3151" name="Line 74"/>
                <p:cNvSpPr>
                  <a:spLocks noChangeShapeType="1"/>
                </p:cNvSpPr>
                <p:nvPr/>
              </p:nvSpPr>
              <p:spPr bwMode="auto">
                <a:xfrm flipH="1" flipV="1">
                  <a:off x="1383" y="1616"/>
                  <a:ext cx="46" cy="13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 sz="1400"/>
                </a:p>
              </p:txBody>
            </p:sp>
            <p:sp>
              <p:nvSpPr>
                <p:cNvPr id="3152" name="Line 75"/>
                <p:cNvSpPr>
                  <a:spLocks noChangeShapeType="1"/>
                </p:cNvSpPr>
                <p:nvPr/>
              </p:nvSpPr>
              <p:spPr bwMode="auto">
                <a:xfrm>
                  <a:off x="1429" y="1748"/>
                  <a:ext cx="226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 sz="1400"/>
                </a:p>
              </p:txBody>
            </p:sp>
            <p:sp>
              <p:nvSpPr>
                <p:cNvPr id="3153" name="Line 76"/>
                <p:cNvSpPr>
                  <a:spLocks noChangeShapeType="1"/>
                </p:cNvSpPr>
                <p:nvPr/>
              </p:nvSpPr>
              <p:spPr bwMode="auto">
                <a:xfrm>
                  <a:off x="657" y="1726"/>
                  <a:ext cx="226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 sz="1400"/>
                </a:p>
              </p:txBody>
            </p:sp>
          </p:grpSp>
          <p:sp>
            <p:nvSpPr>
              <p:cNvPr id="3143" name="Line 77"/>
              <p:cNvSpPr>
                <a:spLocks noChangeShapeType="1"/>
              </p:cNvSpPr>
              <p:nvPr/>
            </p:nvSpPr>
            <p:spPr bwMode="auto">
              <a:xfrm flipH="1">
                <a:off x="1239" y="2044"/>
                <a:ext cx="91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 sz="1400"/>
              </a:p>
            </p:txBody>
          </p:sp>
          <p:sp>
            <p:nvSpPr>
              <p:cNvPr id="3144" name="Line 78"/>
              <p:cNvSpPr>
                <a:spLocks noChangeShapeType="1"/>
              </p:cNvSpPr>
              <p:nvPr/>
            </p:nvSpPr>
            <p:spPr bwMode="auto">
              <a:xfrm flipH="1">
                <a:off x="1746" y="2057"/>
                <a:ext cx="91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 sz="1400"/>
              </a:p>
            </p:txBody>
          </p:sp>
        </p:grpSp>
        <p:sp>
          <p:nvSpPr>
            <p:cNvPr id="3120" name="Text Box 79"/>
            <p:cNvSpPr txBox="1">
              <a:spLocks noChangeArrowheads="1"/>
            </p:cNvSpPr>
            <p:nvPr/>
          </p:nvSpPr>
          <p:spPr bwMode="auto">
            <a:xfrm>
              <a:off x="2627313" y="2332038"/>
              <a:ext cx="377033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ja-JP" sz="1100">
                  <a:latin typeface="Calibri" pitchFamily="34" charset="0"/>
                </a:rPr>
                <a:t>C</a:t>
              </a:r>
              <a:r>
                <a:rPr lang="en-US" altLang="ja-JP" sz="1100" baseline="-25000">
                  <a:latin typeface="Calibri" pitchFamily="34" charset="0"/>
                </a:rPr>
                <a:t>p</a:t>
              </a:r>
            </a:p>
          </p:txBody>
        </p:sp>
        <p:sp>
          <p:nvSpPr>
            <p:cNvPr id="3121" name="Text Box 80"/>
            <p:cNvSpPr txBox="1">
              <a:spLocks noChangeArrowheads="1"/>
            </p:cNvSpPr>
            <p:nvPr/>
          </p:nvSpPr>
          <p:spPr bwMode="auto">
            <a:xfrm>
              <a:off x="3490913" y="2332038"/>
              <a:ext cx="504825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altLang="ja-JP" sz="1100">
                  <a:latin typeface="Calibri" pitchFamily="34" charset="0"/>
                </a:rPr>
                <a:t>C</a:t>
              </a:r>
              <a:r>
                <a:rPr lang="en-US" altLang="ja-JP" sz="1100" baseline="-25000">
                  <a:latin typeface="Calibri" pitchFamily="34" charset="0"/>
                </a:rPr>
                <a:t>s1</a:t>
              </a:r>
            </a:p>
          </p:txBody>
        </p:sp>
        <p:sp>
          <p:nvSpPr>
            <p:cNvPr id="3122" name="Text Box 81"/>
            <p:cNvSpPr txBox="1">
              <a:spLocks noChangeArrowheads="1"/>
            </p:cNvSpPr>
            <p:nvPr/>
          </p:nvSpPr>
          <p:spPr bwMode="auto">
            <a:xfrm>
              <a:off x="4643438" y="2332038"/>
              <a:ext cx="576262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altLang="ja-JP" sz="1100">
                  <a:latin typeface="Calibri" pitchFamily="34" charset="0"/>
                </a:rPr>
                <a:t>C</a:t>
              </a:r>
              <a:r>
                <a:rPr lang="en-US" altLang="ja-JP" sz="1100" baseline="-25000">
                  <a:latin typeface="Calibri" pitchFamily="34" charset="0"/>
                </a:rPr>
                <a:t>s2</a:t>
              </a:r>
            </a:p>
          </p:txBody>
        </p:sp>
        <p:sp>
          <p:nvSpPr>
            <p:cNvPr id="3123" name="Line 82"/>
            <p:cNvSpPr>
              <a:spLocks noChangeShapeType="1"/>
            </p:cNvSpPr>
            <p:nvPr/>
          </p:nvSpPr>
          <p:spPr bwMode="auto">
            <a:xfrm flipV="1">
              <a:off x="2411413" y="1787525"/>
              <a:ext cx="215900" cy="28733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ja-JP" altLang="en-US" sz="1400"/>
            </a:p>
          </p:txBody>
        </p:sp>
        <p:sp>
          <p:nvSpPr>
            <p:cNvPr id="3124" name="Line 83"/>
            <p:cNvSpPr>
              <a:spLocks noChangeShapeType="1"/>
            </p:cNvSpPr>
            <p:nvPr/>
          </p:nvSpPr>
          <p:spPr bwMode="auto">
            <a:xfrm flipV="1">
              <a:off x="4427538" y="1781175"/>
              <a:ext cx="215900" cy="28733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ja-JP" altLang="en-US" sz="1400"/>
            </a:p>
          </p:txBody>
        </p:sp>
        <p:sp>
          <p:nvSpPr>
            <p:cNvPr id="3125" name="Text Box 84"/>
            <p:cNvSpPr txBox="1">
              <a:spLocks noChangeArrowheads="1"/>
            </p:cNvSpPr>
            <p:nvPr/>
          </p:nvSpPr>
          <p:spPr bwMode="auto">
            <a:xfrm>
              <a:off x="2266950" y="1539874"/>
              <a:ext cx="378986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ja-JP" sz="1100">
                  <a:latin typeface="Calibri" pitchFamily="34" charset="0"/>
                </a:rPr>
                <a:t>R</a:t>
              </a:r>
              <a:r>
                <a:rPr lang="en-US" altLang="ja-JP" sz="1100" baseline="-25000">
                  <a:latin typeface="Calibri" pitchFamily="34" charset="0"/>
                </a:rPr>
                <a:t>p</a:t>
              </a:r>
            </a:p>
          </p:txBody>
        </p:sp>
        <p:sp>
          <p:nvSpPr>
            <p:cNvPr id="3126" name="Text Box 85"/>
            <p:cNvSpPr txBox="1">
              <a:spLocks noChangeArrowheads="1"/>
            </p:cNvSpPr>
            <p:nvPr/>
          </p:nvSpPr>
          <p:spPr bwMode="auto">
            <a:xfrm>
              <a:off x="4283075" y="1503363"/>
              <a:ext cx="433387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altLang="ja-JP" sz="1100">
                  <a:latin typeface="Calibri" pitchFamily="34" charset="0"/>
                </a:rPr>
                <a:t>R</a:t>
              </a:r>
              <a:r>
                <a:rPr lang="en-US" altLang="ja-JP" sz="1100" baseline="-25000">
                  <a:latin typeface="Calibri" pitchFamily="34" charset="0"/>
                </a:rPr>
                <a:t>s2</a:t>
              </a:r>
            </a:p>
          </p:txBody>
        </p:sp>
        <p:sp>
          <p:nvSpPr>
            <p:cNvPr id="3127" name="Text Box 86"/>
            <p:cNvSpPr txBox="1">
              <a:spLocks noChangeArrowheads="1"/>
            </p:cNvSpPr>
            <p:nvPr/>
          </p:nvSpPr>
          <p:spPr bwMode="auto">
            <a:xfrm>
              <a:off x="1042988" y="3195639"/>
              <a:ext cx="647700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altLang="ja-JP" sz="1100">
                  <a:latin typeface="Calibri" pitchFamily="34" charset="0"/>
                </a:rPr>
                <a:t>C</a:t>
              </a:r>
              <a:r>
                <a:rPr lang="en-US" altLang="ja-JP" sz="1100" baseline="-25000">
                  <a:latin typeface="Calibri" pitchFamily="34" charset="0"/>
                </a:rPr>
                <a:t>cal</a:t>
              </a:r>
            </a:p>
          </p:txBody>
        </p:sp>
        <p:sp>
          <p:nvSpPr>
            <p:cNvPr id="3128" name="Oval 87"/>
            <p:cNvSpPr>
              <a:spLocks noChangeArrowheads="1"/>
            </p:cNvSpPr>
            <p:nvPr/>
          </p:nvSpPr>
          <p:spPr bwMode="auto">
            <a:xfrm>
              <a:off x="7523163" y="2751138"/>
              <a:ext cx="63500" cy="65087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ja-JP" altLang="ja-JP" sz="1400">
                <a:latin typeface="Calibri" pitchFamily="34" charset="0"/>
              </a:endParaRPr>
            </a:p>
          </p:txBody>
        </p:sp>
        <p:sp>
          <p:nvSpPr>
            <p:cNvPr id="3129" name="Text Box 88"/>
            <p:cNvSpPr txBox="1">
              <a:spLocks noChangeArrowheads="1"/>
            </p:cNvSpPr>
            <p:nvPr/>
          </p:nvSpPr>
          <p:spPr bwMode="auto">
            <a:xfrm>
              <a:off x="7307263" y="2836863"/>
              <a:ext cx="720725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altLang="ja-JP" sz="1100">
                  <a:latin typeface="Calibri" pitchFamily="34" charset="0"/>
                </a:rPr>
                <a:t>V</a:t>
              </a:r>
              <a:r>
                <a:rPr lang="en-US" altLang="ja-JP" sz="1100" baseline="-25000">
                  <a:latin typeface="Calibri" pitchFamily="34" charset="0"/>
                </a:rPr>
                <a:t>dout3</a:t>
              </a:r>
            </a:p>
          </p:txBody>
        </p:sp>
        <p:sp>
          <p:nvSpPr>
            <p:cNvPr id="3130" name="Line 89"/>
            <p:cNvSpPr>
              <a:spLocks noChangeShapeType="1"/>
            </p:cNvSpPr>
            <p:nvPr/>
          </p:nvSpPr>
          <p:spPr bwMode="auto">
            <a:xfrm>
              <a:off x="6324600" y="1755775"/>
              <a:ext cx="0" cy="72072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ja-JP" altLang="en-US" sz="1400"/>
            </a:p>
          </p:txBody>
        </p:sp>
        <p:sp>
          <p:nvSpPr>
            <p:cNvPr id="3131" name="Line 90"/>
            <p:cNvSpPr>
              <a:spLocks noChangeShapeType="1"/>
            </p:cNvSpPr>
            <p:nvPr/>
          </p:nvSpPr>
          <p:spPr bwMode="auto">
            <a:xfrm>
              <a:off x="6554788" y="2044700"/>
              <a:ext cx="0" cy="4318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ja-JP" altLang="en-US" sz="1400"/>
            </a:p>
          </p:txBody>
        </p:sp>
        <p:sp>
          <p:nvSpPr>
            <p:cNvPr id="3132" name="Text Box 91"/>
            <p:cNvSpPr txBox="1">
              <a:spLocks noChangeArrowheads="1"/>
            </p:cNvSpPr>
            <p:nvPr/>
          </p:nvSpPr>
          <p:spPr bwMode="auto">
            <a:xfrm>
              <a:off x="5819775" y="1539874"/>
              <a:ext cx="1335230" cy="3584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ja-JP" sz="1050">
                  <a:latin typeface="Calibri" pitchFamily="34" charset="0"/>
                </a:rPr>
                <a:t>Lower Threshold</a:t>
              </a:r>
            </a:p>
          </p:txBody>
        </p:sp>
        <p:sp>
          <p:nvSpPr>
            <p:cNvPr id="3133" name="Text Box 92"/>
            <p:cNvSpPr txBox="1">
              <a:spLocks noChangeArrowheads="1"/>
            </p:cNvSpPr>
            <p:nvPr/>
          </p:nvSpPr>
          <p:spPr bwMode="auto">
            <a:xfrm>
              <a:off x="6372225" y="1790700"/>
              <a:ext cx="1393775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ja-JP" sz="1050">
                  <a:latin typeface="Calibri" pitchFamily="34" charset="0"/>
                </a:rPr>
                <a:t>Upper Threshold</a:t>
              </a:r>
            </a:p>
          </p:txBody>
        </p:sp>
        <p:sp>
          <p:nvSpPr>
            <p:cNvPr id="3134" name="Line 93"/>
            <p:cNvSpPr>
              <a:spLocks noChangeShapeType="1"/>
            </p:cNvSpPr>
            <p:nvPr/>
          </p:nvSpPr>
          <p:spPr bwMode="auto">
            <a:xfrm flipH="1">
              <a:off x="6804025" y="2260600"/>
              <a:ext cx="0" cy="2159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ja-JP" altLang="en-US" sz="1400"/>
            </a:p>
          </p:txBody>
        </p:sp>
        <p:sp>
          <p:nvSpPr>
            <p:cNvPr id="3135" name="Text Box 94"/>
            <p:cNvSpPr txBox="1">
              <a:spLocks noChangeArrowheads="1"/>
            </p:cNvSpPr>
            <p:nvPr/>
          </p:nvSpPr>
          <p:spPr bwMode="auto">
            <a:xfrm>
              <a:off x="6645275" y="2044700"/>
              <a:ext cx="652198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ja-JP" sz="1050">
                  <a:latin typeface="Calibri" pitchFamily="34" charset="0"/>
                </a:rPr>
                <a:t>Offset</a:t>
              </a:r>
            </a:p>
          </p:txBody>
        </p:sp>
        <p:sp>
          <p:nvSpPr>
            <p:cNvPr id="3136" name="Text Box 95"/>
            <p:cNvSpPr txBox="1">
              <a:spLocks noChangeArrowheads="1"/>
            </p:cNvSpPr>
            <p:nvPr/>
          </p:nvSpPr>
          <p:spPr bwMode="auto">
            <a:xfrm>
              <a:off x="792163" y="1397000"/>
              <a:ext cx="507786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ja-JP" sz="1100">
                  <a:latin typeface="Calibri" pitchFamily="34" charset="0"/>
                </a:rPr>
                <a:t>V</a:t>
              </a:r>
              <a:r>
                <a:rPr lang="en-US" altLang="ja-JP" sz="1100" baseline="-25000">
                  <a:latin typeface="Calibri" pitchFamily="34" charset="0"/>
                </a:rPr>
                <a:t>bias</a:t>
              </a:r>
            </a:p>
          </p:txBody>
        </p:sp>
        <p:sp>
          <p:nvSpPr>
            <p:cNvPr id="3141" name="Rectangle 104"/>
            <p:cNvSpPr>
              <a:spLocks noChangeArrowheads="1"/>
            </p:cNvSpPr>
            <p:nvPr/>
          </p:nvSpPr>
          <p:spPr bwMode="auto">
            <a:xfrm>
              <a:off x="0" y="1196752"/>
              <a:ext cx="5220072" cy="3456384"/>
            </a:xfrm>
            <a:prstGeom prst="rect">
              <a:avLst/>
            </a:prstGeom>
            <a:solidFill>
              <a:schemeClr val="bg1">
                <a:alpha val="79999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ja-JP" altLang="en-US" sz="1400"/>
            </a:p>
          </p:txBody>
        </p:sp>
      </p:grpSp>
      <p:sp>
        <p:nvSpPr>
          <p:cNvPr id="100" name="Rectangle 3"/>
          <p:cNvSpPr txBox="1">
            <a:spLocks noChangeArrowheads="1"/>
          </p:cNvSpPr>
          <p:nvPr/>
        </p:nvSpPr>
        <p:spPr>
          <a:xfrm>
            <a:off x="1691680" y="2780928"/>
            <a:ext cx="6840760" cy="1296144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1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altLang="ja-JP" sz="2000" dirty="0" smtClean="0"/>
              <a:t>O</a:t>
            </a:r>
            <a:r>
              <a:rPr kumimoji="1" lang="en-US" altLang="ja-JP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ffset</a:t>
            </a:r>
            <a:r>
              <a:rPr lang="en-US" altLang="ja-JP" sz="2000" dirty="0" smtClean="0"/>
              <a:t>-adjustable w</a:t>
            </a:r>
            <a:r>
              <a:rPr kumimoji="1" lang="en-US" altLang="ja-JP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indow</a:t>
            </a:r>
            <a:r>
              <a:rPr kumimoji="1" lang="en-US" altLang="ja-JP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-type</a:t>
            </a:r>
            <a:r>
              <a:rPr lang="ja-JP" altLang="en-US" sz="2000" dirty="0" smtClean="0"/>
              <a:t> </a:t>
            </a:r>
            <a:r>
              <a:rPr lang="en-US" altLang="ja-JP" sz="2000" dirty="0" smtClean="0"/>
              <a:t>comparator</a:t>
            </a:r>
            <a:endParaRPr kumimoji="1" lang="ja-JP" altLang="en-US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742950" lvl="1" indent="-285750">
              <a:lnSpc>
                <a:spcPct val="110000"/>
              </a:lnSpc>
              <a:spcBef>
                <a:spcPct val="20000"/>
              </a:spcBef>
              <a:buFont typeface="Arial" pitchFamily="34" charset="0"/>
              <a:buChar char="–"/>
            </a:pPr>
            <a:r>
              <a:rPr lang="en-US" altLang="ja-JP" dirty="0" smtClean="0"/>
              <a:t>Global  lower/higher threshold are set to whole 256</a:t>
            </a:r>
            <a:r>
              <a:rPr lang="ja-JP" altLang="en-US" dirty="0" smtClean="0"/>
              <a:t> </a:t>
            </a:r>
            <a:r>
              <a:rPr lang="en-US" altLang="ja-JP" dirty="0" smtClean="0"/>
              <a:t>pixels </a:t>
            </a:r>
          </a:p>
          <a:p>
            <a:pPr marL="742950" lvl="1" indent="-285750">
              <a:lnSpc>
                <a:spcPct val="110000"/>
              </a:lnSpc>
              <a:spcBef>
                <a:spcPct val="20000"/>
              </a:spcBef>
              <a:buFont typeface="Arial" pitchFamily="34" charset="0"/>
              <a:buChar char="–"/>
            </a:pPr>
            <a:r>
              <a:rPr kumimoji="1" lang="en-US" altLang="ja-JP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Each pixel can</a:t>
            </a:r>
            <a:r>
              <a:rPr kumimoji="1" lang="en-US" altLang="ja-JP" sz="18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be adjusted the “</a:t>
            </a:r>
            <a:r>
              <a:rPr lang="en-US" altLang="ja-JP" dirty="0" smtClean="0"/>
              <a:t>o</a:t>
            </a:r>
            <a:r>
              <a:rPr kumimoji="1" lang="en-US" altLang="ja-JP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ffset</a:t>
            </a:r>
            <a:r>
              <a:rPr kumimoji="1" lang="en-US" altLang="ja-JP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”</a:t>
            </a:r>
            <a:r>
              <a:rPr kumimoji="1" lang="en-US" altLang="ja-JP" sz="18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of thresholds</a:t>
            </a:r>
            <a:endParaRPr kumimoji="1" lang="ja-JP" altLang="en-US" sz="1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1" name="Rectangle 104"/>
          <p:cNvSpPr>
            <a:spLocks noChangeArrowheads="1"/>
          </p:cNvSpPr>
          <p:nvPr/>
        </p:nvSpPr>
        <p:spPr bwMode="auto">
          <a:xfrm>
            <a:off x="6516216" y="1484784"/>
            <a:ext cx="2016224" cy="1152128"/>
          </a:xfrm>
          <a:prstGeom prst="rect">
            <a:avLst/>
          </a:prstGeom>
          <a:solidFill>
            <a:schemeClr val="bg1">
              <a:alpha val="79999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 sz="1400"/>
          </a:p>
        </p:txBody>
      </p:sp>
      <p:sp>
        <p:nvSpPr>
          <p:cNvPr id="132" name="正方形/長方形 131"/>
          <p:cNvSpPr/>
          <p:nvPr/>
        </p:nvSpPr>
        <p:spPr>
          <a:xfrm>
            <a:off x="3467058" y="4559866"/>
            <a:ext cx="785818" cy="50006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3" name="正方形/長方形 132"/>
          <p:cNvSpPr/>
          <p:nvPr/>
        </p:nvSpPr>
        <p:spPr>
          <a:xfrm>
            <a:off x="3467058" y="5429264"/>
            <a:ext cx="785818" cy="50006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6" name="正方形/長方形 135"/>
          <p:cNvSpPr/>
          <p:nvPr/>
        </p:nvSpPr>
        <p:spPr>
          <a:xfrm>
            <a:off x="4895818" y="4559866"/>
            <a:ext cx="500066" cy="428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7" name="正方形/長方形 136"/>
          <p:cNvSpPr/>
          <p:nvPr/>
        </p:nvSpPr>
        <p:spPr>
          <a:xfrm>
            <a:off x="5895950" y="5202808"/>
            <a:ext cx="500066" cy="428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8" name="正方形/長方形 137"/>
          <p:cNvSpPr/>
          <p:nvPr/>
        </p:nvSpPr>
        <p:spPr>
          <a:xfrm>
            <a:off x="7038958" y="5202808"/>
            <a:ext cx="428628" cy="428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9" name="テキスト ボックス 138"/>
          <p:cNvSpPr txBox="1"/>
          <p:nvPr/>
        </p:nvSpPr>
        <p:spPr>
          <a:xfrm>
            <a:off x="6967520" y="5631436"/>
            <a:ext cx="6853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delay</a:t>
            </a:r>
            <a:endParaRPr kumimoji="1" lang="ja-JP" altLang="en-US" dirty="0"/>
          </a:p>
        </p:txBody>
      </p:sp>
      <p:sp>
        <p:nvSpPr>
          <p:cNvPr id="140" name="テキスト ボックス 139"/>
          <p:cNvSpPr txBox="1"/>
          <p:nvPr/>
        </p:nvSpPr>
        <p:spPr>
          <a:xfrm>
            <a:off x="3689026" y="4631304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&gt;</a:t>
            </a:r>
            <a:endParaRPr kumimoji="1" lang="ja-JP" altLang="en-US" dirty="0"/>
          </a:p>
        </p:txBody>
      </p:sp>
      <p:sp>
        <p:nvSpPr>
          <p:cNvPr id="141" name="テキスト ボックス 140"/>
          <p:cNvSpPr txBox="1"/>
          <p:nvPr/>
        </p:nvSpPr>
        <p:spPr>
          <a:xfrm>
            <a:off x="4967256" y="4988494"/>
            <a:ext cx="3962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FF</a:t>
            </a:r>
            <a:endParaRPr kumimoji="1" lang="ja-JP" altLang="en-US" dirty="0"/>
          </a:p>
        </p:txBody>
      </p:sp>
      <p:sp>
        <p:nvSpPr>
          <p:cNvPr id="142" name="テキスト ボックス 141"/>
          <p:cNvSpPr txBox="1"/>
          <p:nvPr/>
        </p:nvSpPr>
        <p:spPr>
          <a:xfrm>
            <a:off x="5961688" y="5702874"/>
            <a:ext cx="3962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FF</a:t>
            </a:r>
            <a:endParaRPr kumimoji="1" lang="ja-JP" altLang="en-US" dirty="0"/>
          </a:p>
        </p:txBody>
      </p:sp>
      <p:cxnSp>
        <p:nvCxnSpPr>
          <p:cNvPr id="144" name="カギ線コネクタ 143"/>
          <p:cNvCxnSpPr/>
          <p:nvPr/>
        </p:nvCxnSpPr>
        <p:spPr>
          <a:xfrm flipV="1">
            <a:off x="4252876" y="4631304"/>
            <a:ext cx="642942" cy="892975"/>
          </a:xfrm>
          <a:prstGeom prst="bent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0" name="直線コネクタ 149"/>
          <p:cNvCxnSpPr/>
          <p:nvPr/>
        </p:nvCxnSpPr>
        <p:spPr>
          <a:xfrm flipV="1">
            <a:off x="4214810" y="5519587"/>
            <a:ext cx="1643074" cy="758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2" name="直線コネクタ 151"/>
          <p:cNvCxnSpPr/>
          <p:nvPr/>
        </p:nvCxnSpPr>
        <p:spPr>
          <a:xfrm flipV="1">
            <a:off x="4181438" y="4845618"/>
            <a:ext cx="857256" cy="758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5" name="カギ線コネクタ 154"/>
          <p:cNvCxnSpPr/>
          <p:nvPr/>
        </p:nvCxnSpPr>
        <p:spPr>
          <a:xfrm>
            <a:off x="5395884" y="4774180"/>
            <a:ext cx="642942" cy="571504"/>
          </a:xfrm>
          <a:prstGeom prst="bent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0" name="直線コネクタ 159"/>
          <p:cNvCxnSpPr>
            <a:stCxn id="137" idx="3"/>
          </p:cNvCxnSpPr>
          <p:nvPr/>
        </p:nvCxnSpPr>
        <p:spPr>
          <a:xfrm>
            <a:off x="6396016" y="5417122"/>
            <a:ext cx="78581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3" name="カギ線コネクタ 162"/>
          <p:cNvCxnSpPr/>
          <p:nvPr/>
        </p:nvCxnSpPr>
        <p:spPr>
          <a:xfrm>
            <a:off x="6467454" y="5417122"/>
            <a:ext cx="1714512" cy="1143008"/>
          </a:xfrm>
          <a:prstGeom prst="bentConnector3">
            <a:avLst>
              <a:gd name="adj1" fmla="val 21282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7" name="カギ線コネクタ 166"/>
          <p:cNvCxnSpPr>
            <a:stCxn id="137" idx="0"/>
            <a:endCxn id="138" idx="3"/>
          </p:cNvCxnSpPr>
          <p:nvPr/>
        </p:nvCxnSpPr>
        <p:spPr>
          <a:xfrm rot="16200000" flipH="1">
            <a:off x="6699627" y="4649164"/>
            <a:ext cx="214314" cy="1321603"/>
          </a:xfrm>
          <a:prstGeom prst="bentConnector4">
            <a:avLst>
              <a:gd name="adj1" fmla="val -185435"/>
              <a:gd name="adj2" fmla="val 117297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3" name="テキスト ボックス 172"/>
          <p:cNvSpPr txBox="1"/>
          <p:nvPr/>
        </p:nvSpPr>
        <p:spPr>
          <a:xfrm>
            <a:off x="7610462" y="6274378"/>
            <a:ext cx="14621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counter input</a:t>
            </a:r>
            <a:endParaRPr kumimoji="1" lang="ja-JP" altLang="en-US" dirty="0"/>
          </a:p>
        </p:txBody>
      </p:sp>
      <p:sp>
        <p:nvSpPr>
          <p:cNvPr id="174" name="円/楕円 173"/>
          <p:cNvSpPr/>
          <p:nvPr/>
        </p:nvSpPr>
        <p:spPr>
          <a:xfrm>
            <a:off x="5753074" y="5460424"/>
            <a:ext cx="142876" cy="14287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7" name="円/楕円 176"/>
          <p:cNvSpPr/>
          <p:nvPr/>
        </p:nvSpPr>
        <p:spPr>
          <a:xfrm>
            <a:off x="6066962" y="5059932"/>
            <a:ext cx="142876" cy="14287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9" name="円/楕円 178"/>
          <p:cNvSpPr/>
          <p:nvPr/>
        </p:nvSpPr>
        <p:spPr>
          <a:xfrm>
            <a:off x="5395884" y="4702742"/>
            <a:ext cx="142876" cy="14287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81" name="直線コネクタ 180"/>
          <p:cNvCxnSpPr/>
          <p:nvPr/>
        </p:nvCxnSpPr>
        <p:spPr>
          <a:xfrm>
            <a:off x="1571604" y="5572140"/>
            <a:ext cx="189545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2" name="正方形/長方形 181"/>
          <p:cNvSpPr/>
          <p:nvPr/>
        </p:nvSpPr>
        <p:spPr>
          <a:xfrm>
            <a:off x="1928794" y="5917188"/>
            <a:ext cx="785818" cy="50006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3" name="テキスト ボックス 182"/>
          <p:cNvSpPr txBox="1"/>
          <p:nvPr/>
        </p:nvSpPr>
        <p:spPr>
          <a:xfrm>
            <a:off x="1823984" y="6417254"/>
            <a:ext cx="1200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Offset trim</a:t>
            </a:r>
            <a:endParaRPr kumimoji="1" lang="ja-JP" altLang="en-US" dirty="0"/>
          </a:p>
        </p:txBody>
      </p:sp>
      <p:cxnSp>
        <p:nvCxnSpPr>
          <p:cNvPr id="186" name="カギ線コネクタ 185"/>
          <p:cNvCxnSpPr/>
          <p:nvPr/>
        </p:nvCxnSpPr>
        <p:spPr>
          <a:xfrm rot="10800000" flipV="1">
            <a:off x="2466926" y="5572140"/>
            <a:ext cx="1000132" cy="642942"/>
          </a:xfrm>
          <a:prstGeom prst="bent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8" name="カギ線コネクタ 187"/>
          <p:cNvCxnSpPr/>
          <p:nvPr/>
        </p:nvCxnSpPr>
        <p:spPr>
          <a:xfrm rot="10800000">
            <a:off x="2786050" y="4272188"/>
            <a:ext cx="681008" cy="500066"/>
          </a:xfrm>
          <a:prstGeom prst="bent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0" name="正方形/長方形 189"/>
          <p:cNvSpPr/>
          <p:nvPr/>
        </p:nvSpPr>
        <p:spPr>
          <a:xfrm>
            <a:off x="2000232" y="4059800"/>
            <a:ext cx="785818" cy="50006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95" name="直線コネクタ 194"/>
          <p:cNvCxnSpPr/>
          <p:nvPr/>
        </p:nvCxnSpPr>
        <p:spPr>
          <a:xfrm>
            <a:off x="1500166" y="4771082"/>
            <a:ext cx="185738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4" name="直線コネクタ 203"/>
          <p:cNvCxnSpPr/>
          <p:nvPr/>
        </p:nvCxnSpPr>
        <p:spPr>
          <a:xfrm>
            <a:off x="1714480" y="5000636"/>
            <a:ext cx="178595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6" name="カギ線コネクタ 205"/>
          <p:cNvCxnSpPr/>
          <p:nvPr/>
        </p:nvCxnSpPr>
        <p:spPr>
          <a:xfrm>
            <a:off x="1714480" y="5000636"/>
            <a:ext cx="1752578" cy="785818"/>
          </a:xfrm>
          <a:prstGeom prst="bentConnector3">
            <a:avLst>
              <a:gd name="adj1" fmla="val 83713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6" name="テキスト ボックス 215"/>
          <p:cNvSpPr txBox="1"/>
          <p:nvPr/>
        </p:nvSpPr>
        <p:spPr>
          <a:xfrm>
            <a:off x="285720" y="4857760"/>
            <a:ext cx="18555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Comparator input</a:t>
            </a:r>
            <a:endParaRPr kumimoji="1" lang="ja-JP" altLang="en-US" dirty="0"/>
          </a:p>
        </p:txBody>
      </p:sp>
      <p:sp>
        <p:nvSpPr>
          <p:cNvPr id="217" name="テキスト ボックス 216"/>
          <p:cNvSpPr txBox="1"/>
          <p:nvPr/>
        </p:nvSpPr>
        <p:spPr>
          <a:xfrm>
            <a:off x="285720" y="5357826"/>
            <a:ext cx="17671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Lower energy </a:t>
            </a:r>
            <a:r>
              <a:rPr kumimoji="1" lang="en-US" altLang="ja-JP" dirty="0" err="1" smtClean="0"/>
              <a:t>th</a:t>
            </a:r>
            <a:r>
              <a:rPr kumimoji="1" lang="en-US" altLang="ja-JP" dirty="0" smtClean="0"/>
              <a:t>.</a:t>
            </a:r>
            <a:endParaRPr kumimoji="1" lang="ja-JP" altLang="en-US" dirty="0"/>
          </a:p>
        </p:txBody>
      </p:sp>
      <p:sp>
        <p:nvSpPr>
          <p:cNvPr id="218" name="テキスト ボックス 217"/>
          <p:cNvSpPr txBox="1"/>
          <p:nvPr/>
        </p:nvSpPr>
        <p:spPr>
          <a:xfrm>
            <a:off x="285720" y="4572008"/>
            <a:ext cx="18857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err="1" smtClean="0"/>
              <a:t>Highter</a:t>
            </a:r>
            <a:r>
              <a:rPr kumimoji="1" lang="en-US" altLang="ja-JP" dirty="0" smtClean="0"/>
              <a:t> energy </a:t>
            </a:r>
            <a:r>
              <a:rPr kumimoji="1" lang="en-US" altLang="ja-JP" dirty="0" err="1" smtClean="0"/>
              <a:t>th</a:t>
            </a:r>
            <a:r>
              <a:rPr kumimoji="1" lang="en-US" altLang="ja-JP" dirty="0" smtClean="0"/>
              <a:t>.</a:t>
            </a:r>
            <a:endParaRPr kumimoji="1" lang="ja-JP" altLang="en-US" dirty="0"/>
          </a:p>
        </p:txBody>
      </p:sp>
      <p:sp>
        <p:nvSpPr>
          <p:cNvPr id="220" name="テキスト ボックス 219"/>
          <p:cNvSpPr txBox="1"/>
          <p:nvPr/>
        </p:nvSpPr>
        <p:spPr>
          <a:xfrm>
            <a:off x="3700414" y="5500702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&gt;</a:t>
            </a:r>
            <a:endParaRPr kumimoji="1" lang="ja-JP" altLang="en-US" dirty="0"/>
          </a:p>
        </p:txBody>
      </p:sp>
      <p:sp>
        <p:nvSpPr>
          <p:cNvPr id="130" name="日付プレースホルダ 1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Sep 7, 2010,  PIXEL2010 T. Hirono</a:t>
            </a:r>
            <a:endParaRPr kumimoji="1" lang="ja-JP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339" name="Object 3"/>
          <p:cNvGraphicFramePr>
            <a:graphicFrameLocks noChangeAspect="1"/>
          </p:cNvGraphicFramePr>
          <p:nvPr/>
        </p:nvGraphicFramePr>
        <p:xfrm>
          <a:off x="3786182" y="3714752"/>
          <a:ext cx="5791200" cy="2867025"/>
        </p:xfrm>
        <a:graphic>
          <a:graphicData uri="http://schemas.openxmlformats.org/presentationml/2006/ole">
            <p:oleObj spid="_x0000_s14339" name="Worksheet" r:id="rId4" imgW="5791200" imgH="2867198" progId="Excel.Sheet.8">
              <p:link updateAutomatic="1"/>
            </p:oleObj>
          </a:graphicData>
        </a:graphic>
      </p:graphicFrame>
      <p:sp>
        <p:nvSpPr>
          <p:cNvPr id="3076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 altLang="ja-JP" dirty="0" smtClean="0"/>
              <a:t>Design of ASIC --Analog--</a:t>
            </a:r>
          </a:p>
        </p:txBody>
      </p:sp>
      <p:sp>
        <p:nvSpPr>
          <p:cNvPr id="3077" name="Line 4"/>
          <p:cNvSpPr>
            <a:spLocks noChangeShapeType="1"/>
          </p:cNvSpPr>
          <p:nvPr/>
        </p:nvSpPr>
        <p:spPr bwMode="auto">
          <a:xfrm>
            <a:off x="741363" y="3238847"/>
            <a:ext cx="31908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3078" name="Line 5"/>
          <p:cNvSpPr>
            <a:spLocks noChangeShapeType="1"/>
          </p:cNvSpPr>
          <p:nvPr/>
        </p:nvSpPr>
        <p:spPr bwMode="auto">
          <a:xfrm>
            <a:off x="741363" y="3435697"/>
            <a:ext cx="31908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3079" name="Line 6"/>
          <p:cNvSpPr>
            <a:spLocks noChangeShapeType="1"/>
          </p:cNvSpPr>
          <p:nvPr/>
        </p:nvSpPr>
        <p:spPr bwMode="auto">
          <a:xfrm>
            <a:off x="904875" y="3435697"/>
            <a:ext cx="0" cy="45561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3080" name="Line 7"/>
          <p:cNvSpPr>
            <a:spLocks noChangeShapeType="1"/>
          </p:cNvSpPr>
          <p:nvPr/>
        </p:nvSpPr>
        <p:spPr bwMode="auto">
          <a:xfrm>
            <a:off x="898525" y="2784822"/>
            <a:ext cx="0" cy="4540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3081" name="Line 8"/>
          <p:cNvSpPr>
            <a:spLocks noChangeShapeType="1"/>
          </p:cNvSpPr>
          <p:nvPr/>
        </p:nvSpPr>
        <p:spPr bwMode="auto">
          <a:xfrm>
            <a:off x="904875" y="2784822"/>
            <a:ext cx="137001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3082" name="Line 9"/>
          <p:cNvSpPr>
            <a:spLocks noChangeShapeType="1"/>
          </p:cNvSpPr>
          <p:nvPr/>
        </p:nvSpPr>
        <p:spPr bwMode="auto">
          <a:xfrm>
            <a:off x="735013" y="2137122"/>
            <a:ext cx="3206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3083" name="Line 10"/>
          <p:cNvSpPr>
            <a:spLocks noChangeShapeType="1"/>
          </p:cNvSpPr>
          <p:nvPr/>
        </p:nvSpPr>
        <p:spPr bwMode="auto">
          <a:xfrm>
            <a:off x="735013" y="2333972"/>
            <a:ext cx="3206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3084" name="Line 11"/>
          <p:cNvSpPr>
            <a:spLocks noChangeShapeType="1"/>
          </p:cNvSpPr>
          <p:nvPr/>
        </p:nvSpPr>
        <p:spPr bwMode="auto">
          <a:xfrm>
            <a:off x="898525" y="2333972"/>
            <a:ext cx="0" cy="45561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3085" name="Line 12"/>
          <p:cNvSpPr>
            <a:spLocks noChangeShapeType="1"/>
          </p:cNvSpPr>
          <p:nvPr/>
        </p:nvSpPr>
        <p:spPr bwMode="auto">
          <a:xfrm>
            <a:off x="893763" y="1681510"/>
            <a:ext cx="0" cy="45561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3086" name="Text Box 13"/>
          <p:cNvSpPr txBox="1">
            <a:spLocks noChangeArrowheads="1"/>
          </p:cNvSpPr>
          <p:nvPr/>
        </p:nvSpPr>
        <p:spPr bwMode="auto">
          <a:xfrm>
            <a:off x="971550" y="2070447"/>
            <a:ext cx="82232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1400">
                <a:latin typeface="Calibri" pitchFamily="34" charset="0"/>
              </a:rPr>
              <a:t>Detector</a:t>
            </a:r>
          </a:p>
        </p:txBody>
      </p:sp>
      <p:sp>
        <p:nvSpPr>
          <p:cNvPr id="3087" name="AutoShape 14"/>
          <p:cNvSpPr>
            <a:spLocks noChangeArrowheads="1"/>
          </p:cNvSpPr>
          <p:nvPr/>
        </p:nvSpPr>
        <p:spPr bwMode="auto">
          <a:xfrm rot="-5400000">
            <a:off x="726281" y="3985767"/>
            <a:ext cx="352425" cy="163512"/>
          </a:xfrm>
          <a:prstGeom prst="homePlate">
            <a:avLst>
              <a:gd name="adj" fmla="val 53884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vert="eaVert" wrap="none" anchor="ctr"/>
          <a:lstStyle/>
          <a:p>
            <a:endParaRPr lang="ja-JP" altLang="ja-JP">
              <a:latin typeface="Calibri" pitchFamily="34" charset="0"/>
            </a:endParaRPr>
          </a:p>
        </p:txBody>
      </p:sp>
      <p:sp>
        <p:nvSpPr>
          <p:cNvPr id="3088" name="Text Box 15"/>
          <p:cNvSpPr txBox="1">
            <a:spLocks noChangeArrowheads="1"/>
          </p:cNvSpPr>
          <p:nvPr/>
        </p:nvSpPr>
        <p:spPr bwMode="auto">
          <a:xfrm>
            <a:off x="741363" y="4216747"/>
            <a:ext cx="36353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1400">
                <a:latin typeface="Calibri" pitchFamily="34" charset="0"/>
              </a:rPr>
              <a:t>TP</a:t>
            </a:r>
          </a:p>
        </p:txBody>
      </p:sp>
      <p:sp>
        <p:nvSpPr>
          <p:cNvPr id="3089" name="AutoShape 16"/>
          <p:cNvSpPr>
            <a:spLocks noChangeArrowheads="1"/>
          </p:cNvSpPr>
          <p:nvPr/>
        </p:nvSpPr>
        <p:spPr bwMode="auto">
          <a:xfrm flipV="1">
            <a:off x="1123950" y="2459385"/>
            <a:ext cx="255588" cy="260350"/>
          </a:xfrm>
          <a:custGeom>
            <a:avLst/>
            <a:gdLst>
              <a:gd name="T0" fmla="*/ 2117866 w 21600"/>
              <a:gd name="T1" fmla="*/ 0 h 21600"/>
              <a:gd name="T2" fmla="*/ 2117866 w 21600"/>
              <a:gd name="T3" fmla="*/ 1766318 h 21600"/>
              <a:gd name="T4" fmla="*/ 453231 w 21600"/>
              <a:gd name="T5" fmla="*/ 3138061 h 21600"/>
              <a:gd name="T6" fmla="*/ 3024316 w 21600"/>
              <a:gd name="T7" fmla="*/ 883165 h 21600"/>
              <a:gd name="T8" fmla="*/ 17694720 60000 65536"/>
              <a:gd name="T9" fmla="*/ 5898240 60000 65536"/>
              <a:gd name="T10" fmla="*/ 5898240 60000 65536"/>
              <a:gd name="T11" fmla="*/ 0 60000 65536"/>
              <a:gd name="T12" fmla="*/ 12427 w 21600"/>
              <a:gd name="T13" fmla="*/ 2912 h 21600"/>
              <a:gd name="T14" fmla="*/ 18227 w 21600"/>
              <a:gd name="T15" fmla="*/ 9246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21600" y="6079"/>
                </a:moveTo>
                <a:lnTo>
                  <a:pt x="15126" y="0"/>
                </a:lnTo>
                <a:lnTo>
                  <a:pt x="15126" y="2912"/>
                </a:lnTo>
                <a:lnTo>
                  <a:pt x="12427" y="2912"/>
                </a:lnTo>
                <a:cubicBezTo>
                  <a:pt x="5564" y="2912"/>
                  <a:pt x="0" y="7052"/>
                  <a:pt x="0" y="12158"/>
                </a:cubicBezTo>
                <a:lnTo>
                  <a:pt x="0" y="21600"/>
                </a:lnTo>
                <a:lnTo>
                  <a:pt x="6474" y="21600"/>
                </a:lnTo>
                <a:lnTo>
                  <a:pt x="6474" y="12158"/>
                </a:lnTo>
                <a:cubicBezTo>
                  <a:pt x="6474" y="10550"/>
                  <a:pt x="9139" y="9246"/>
                  <a:pt x="12427" y="9246"/>
                </a:cubicBezTo>
                <a:lnTo>
                  <a:pt x="15126" y="9246"/>
                </a:lnTo>
                <a:lnTo>
                  <a:pt x="15126" y="12158"/>
                </a:lnTo>
                <a:close/>
              </a:path>
            </a:pathLst>
          </a:cu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090" name="Text Box 17"/>
          <p:cNvSpPr txBox="1">
            <a:spLocks noChangeArrowheads="1"/>
          </p:cNvSpPr>
          <p:nvPr/>
        </p:nvSpPr>
        <p:spPr bwMode="auto">
          <a:xfrm>
            <a:off x="1316038" y="2503835"/>
            <a:ext cx="49847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1400">
                <a:latin typeface="Calibri" pitchFamily="34" charset="0"/>
              </a:rPr>
              <a:t>Q(E)</a:t>
            </a:r>
          </a:p>
        </p:txBody>
      </p:sp>
      <p:sp>
        <p:nvSpPr>
          <p:cNvPr id="3091" name="Line 18"/>
          <p:cNvSpPr>
            <a:spLocks noChangeShapeType="1"/>
          </p:cNvSpPr>
          <p:nvPr/>
        </p:nvSpPr>
        <p:spPr bwMode="auto">
          <a:xfrm>
            <a:off x="741363" y="1611660"/>
            <a:ext cx="319087" cy="1301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3092" name="AutoShape 19"/>
          <p:cNvSpPr>
            <a:spLocks noChangeArrowheads="1"/>
          </p:cNvSpPr>
          <p:nvPr/>
        </p:nvSpPr>
        <p:spPr bwMode="auto">
          <a:xfrm>
            <a:off x="422275" y="1903760"/>
            <a:ext cx="319088" cy="327025"/>
          </a:xfrm>
          <a:prstGeom prst="lightningBol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ja-JP">
              <a:latin typeface="Calibri" pitchFamily="34" charset="0"/>
            </a:endParaRPr>
          </a:p>
        </p:txBody>
      </p:sp>
      <p:sp>
        <p:nvSpPr>
          <p:cNvPr id="3093" name="Text Box 20"/>
          <p:cNvSpPr txBox="1">
            <a:spLocks noChangeArrowheads="1"/>
          </p:cNvSpPr>
          <p:nvPr/>
        </p:nvSpPr>
        <p:spPr bwMode="auto">
          <a:xfrm>
            <a:off x="71438" y="1657697"/>
            <a:ext cx="750887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1400">
                <a:latin typeface="Calibri" pitchFamily="34" charset="0"/>
              </a:rPr>
              <a:t>Photon </a:t>
            </a:r>
            <a:br>
              <a:rPr lang="en-US" altLang="ja-JP" sz="1400">
                <a:latin typeface="Calibri" pitchFamily="34" charset="0"/>
              </a:rPr>
            </a:br>
            <a:r>
              <a:rPr lang="en-US" altLang="ja-JP" sz="1400">
                <a:latin typeface="Calibri" pitchFamily="34" charset="0"/>
              </a:rPr>
              <a:t>(E)</a:t>
            </a:r>
          </a:p>
        </p:txBody>
      </p:sp>
      <p:sp>
        <p:nvSpPr>
          <p:cNvPr id="3094" name="AutoShape 21"/>
          <p:cNvSpPr>
            <a:spLocks noChangeArrowheads="1"/>
          </p:cNvSpPr>
          <p:nvPr/>
        </p:nvSpPr>
        <p:spPr bwMode="auto">
          <a:xfrm rot="5400000">
            <a:off x="2220913" y="2529235"/>
            <a:ext cx="617537" cy="509587"/>
          </a:xfrm>
          <a:prstGeom prst="triangle">
            <a:avLst>
              <a:gd name="adj" fmla="val 50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vert="eaVert" wrap="none" anchor="ctr"/>
          <a:lstStyle/>
          <a:p>
            <a:endParaRPr lang="ja-JP" altLang="ja-JP">
              <a:latin typeface="Calibri" pitchFamily="34" charset="0"/>
            </a:endParaRPr>
          </a:p>
        </p:txBody>
      </p:sp>
      <p:sp>
        <p:nvSpPr>
          <p:cNvPr id="3095" name="Line 22"/>
          <p:cNvSpPr>
            <a:spLocks noChangeShapeType="1"/>
          </p:cNvSpPr>
          <p:nvPr/>
        </p:nvSpPr>
        <p:spPr bwMode="auto">
          <a:xfrm>
            <a:off x="2784475" y="2784822"/>
            <a:ext cx="8302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3096" name="AutoShape 23"/>
          <p:cNvSpPr>
            <a:spLocks noChangeArrowheads="1"/>
          </p:cNvSpPr>
          <p:nvPr/>
        </p:nvSpPr>
        <p:spPr bwMode="auto">
          <a:xfrm rot="5400000">
            <a:off x="4264025" y="2524472"/>
            <a:ext cx="617538" cy="509588"/>
          </a:xfrm>
          <a:prstGeom prst="triangle">
            <a:avLst>
              <a:gd name="adj" fmla="val 50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vert="eaVert" wrap="none" anchor="ctr"/>
          <a:lstStyle/>
          <a:p>
            <a:endParaRPr lang="ja-JP" altLang="ja-JP">
              <a:latin typeface="Calibri" pitchFamily="34" charset="0"/>
            </a:endParaRPr>
          </a:p>
        </p:txBody>
      </p:sp>
      <p:grpSp>
        <p:nvGrpSpPr>
          <p:cNvPr id="2" name="Group 24"/>
          <p:cNvGrpSpPr>
            <a:grpSpLocks/>
          </p:cNvGrpSpPr>
          <p:nvPr/>
        </p:nvGrpSpPr>
        <p:grpSpPr bwMode="auto">
          <a:xfrm rot="5400000">
            <a:off x="3549650" y="2684810"/>
            <a:ext cx="325437" cy="192088"/>
            <a:chOff x="612" y="3112"/>
            <a:chExt cx="227" cy="137"/>
          </a:xfrm>
        </p:grpSpPr>
        <p:sp>
          <p:nvSpPr>
            <p:cNvPr id="3170" name="Line 25"/>
            <p:cNvSpPr>
              <a:spLocks noChangeShapeType="1"/>
            </p:cNvSpPr>
            <p:nvPr/>
          </p:nvSpPr>
          <p:spPr bwMode="auto">
            <a:xfrm>
              <a:off x="612" y="3112"/>
              <a:ext cx="227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71" name="Line 26"/>
            <p:cNvSpPr>
              <a:spLocks noChangeShapeType="1"/>
            </p:cNvSpPr>
            <p:nvPr/>
          </p:nvSpPr>
          <p:spPr bwMode="auto">
            <a:xfrm>
              <a:off x="612" y="3249"/>
              <a:ext cx="227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</p:grpSp>
      <p:sp>
        <p:nvSpPr>
          <p:cNvPr id="3098" name="Line 27"/>
          <p:cNvSpPr>
            <a:spLocks noChangeShapeType="1"/>
          </p:cNvSpPr>
          <p:nvPr/>
        </p:nvSpPr>
        <p:spPr bwMode="auto">
          <a:xfrm>
            <a:off x="3806825" y="2784822"/>
            <a:ext cx="5111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3099" name="Text Box 28"/>
          <p:cNvSpPr txBox="1">
            <a:spLocks noChangeArrowheads="1"/>
          </p:cNvSpPr>
          <p:nvPr/>
        </p:nvSpPr>
        <p:spPr bwMode="auto">
          <a:xfrm>
            <a:off x="1908175" y="1268760"/>
            <a:ext cx="10001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>
                <a:latin typeface="Calibri" pitchFamily="34" charset="0"/>
              </a:rPr>
              <a:t>Pre-Amp</a:t>
            </a:r>
          </a:p>
        </p:txBody>
      </p:sp>
      <p:sp>
        <p:nvSpPr>
          <p:cNvPr id="3100" name="Text Box 29"/>
          <p:cNvSpPr txBox="1">
            <a:spLocks noChangeArrowheads="1"/>
          </p:cNvSpPr>
          <p:nvPr/>
        </p:nvSpPr>
        <p:spPr bwMode="auto">
          <a:xfrm>
            <a:off x="4067175" y="1268760"/>
            <a:ext cx="833438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>
                <a:latin typeface="Calibri" pitchFamily="34" charset="0"/>
              </a:rPr>
              <a:t>Shaper</a:t>
            </a:r>
          </a:p>
        </p:txBody>
      </p:sp>
      <p:sp>
        <p:nvSpPr>
          <p:cNvPr id="3101" name="Line 32"/>
          <p:cNvSpPr>
            <a:spLocks noChangeShapeType="1"/>
          </p:cNvSpPr>
          <p:nvPr/>
        </p:nvSpPr>
        <p:spPr bwMode="auto">
          <a:xfrm flipV="1">
            <a:off x="4833938" y="2764185"/>
            <a:ext cx="4238625" cy="190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grpSp>
        <p:nvGrpSpPr>
          <p:cNvPr id="3" name="Group 33"/>
          <p:cNvGrpSpPr>
            <a:grpSpLocks/>
          </p:cNvGrpSpPr>
          <p:nvPr/>
        </p:nvGrpSpPr>
        <p:grpSpPr bwMode="auto">
          <a:xfrm rot="5400000">
            <a:off x="2350294" y="2239516"/>
            <a:ext cx="325437" cy="193675"/>
            <a:chOff x="612" y="3112"/>
            <a:chExt cx="227" cy="137"/>
          </a:xfrm>
        </p:grpSpPr>
        <p:sp>
          <p:nvSpPr>
            <p:cNvPr id="3168" name="Line 34"/>
            <p:cNvSpPr>
              <a:spLocks noChangeShapeType="1"/>
            </p:cNvSpPr>
            <p:nvPr/>
          </p:nvSpPr>
          <p:spPr bwMode="auto">
            <a:xfrm>
              <a:off x="612" y="3112"/>
              <a:ext cx="227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69" name="Line 35"/>
            <p:cNvSpPr>
              <a:spLocks noChangeShapeType="1"/>
            </p:cNvSpPr>
            <p:nvPr/>
          </p:nvSpPr>
          <p:spPr bwMode="auto">
            <a:xfrm>
              <a:off x="612" y="3249"/>
              <a:ext cx="227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</p:grpSp>
      <p:sp>
        <p:nvSpPr>
          <p:cNvPr id="3103" name="Line 36"/>
          <p:cNvSpPr>
            <a:spLocks noChangeShapeType="1"/>
          </p:cNvSpPr>
          <p:nvPr/>
        </p:nvSpPr>
        <p:spPr bwMode="auto">
          <a:xfrm>
            <a:off x="2033588" y="2335560"/>
            <a:ext cx="38258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3104" name="Line 37"/>
          <p:cNvSpPr>
            <a:spLocks noChangeShapeType="1"/>
          </p:cNvSpPr>
          <p:nvPr/>
        </p:nvSpPr>
        <p:spPr bwMode="auto">
          <a:xfrm>
            <a:off x="2608263" y="2335560"/>
            <a:ext cx="38258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grpSp>
        <p:nvGrpSpPr>
          <p:cNvPr id="4" name="Group 38"/>
          <p:cNvGrpSpPr>
            <a:grpSpLocks/>
          </p:cNvGrpSpPr>
          <p:nvPr/>
        </p:nvGrpSpPr>
        <p:grpSpPr bwMode="auto">
          <a:xfrm rot="5400000">
            <a:off x="4379119" y="2242691"/>
            <a:ext cx="327025" cy="192087"/>
            <a:chOff x="612" y="3112"/>
            <a:chExt cx="227" cy="137"/>
          </a:xfrm>
        </p:grpSpPr>
        <p:sp>
          <p:nvSpPr>
            <p:cNvPr id="3166" name="Line 39"/>
            <p:cNvSpPr>
              <a:spLocks noChangeShapeType="1"/>
            </p:cNvSpPr>
            <p:nvPr/>
          </p:nvSpPr>
          <p:spPr bwMode="auto">
            <a:xfrm>
              <a:off x="612" y="3112"/>
              <a:ext cx="227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67" name="Line 40"/>
            <p:cNvSpPr>
              <a:spLocks noChangeShapeType="1"/>
            </p:cNvSpPr>
            <p:nvPr/>
          </p:nvSpPr>
          <p:spPr bwMode="auto">
            <a:xfrm>
              <a:off x="612" y="3249"/>
              <a:ext cx="227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</p:grpSp>
      <p:sp>
        <p:nvSpPr>
          <p:cNvPr id="3106" name="Line 41"/>
          <p:cNvSpPr>
            <a:spLocks noChangeShapeType="1"/>
          </p:cNvSpPr>
          <p:nvPr/>
        </p:nvSpPr>
        <p:spPr bwMode="auto">
          <a:xfrm>
            <a:off x="4064000" y="2338735"/>
            <a:ext cx="38258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3107" name="Line 42"/>
          <p:cNvSpPr>
            <a:spLocks noChangeShapeType="1"/>
          </p:cNvSpPr>
          <p:nvPr/>
        </p:nvSpPr>
        <p:spPr bwMode="auto">
          <a:xfrm>
            <a:off x="4643438" y="2343497"/>
            <a:ext cx="38258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3108" name="Line 43"/>
          <p:cNvSpPr>
            <a:spLocks noChangeShapeType="1"/>
          </p:cNvSpPr>
          <p:nvPr/>
        </p:nvSpPr>
        <p:spPr bwMode="auto">
          <a:xfrm flipV="1">
            <a:off x="2033588" y="1937097"/>
            <a:ext cx="0" cy="8477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3109" name="Line 44"/>
          <p:cNvSpPr>
            <a:spLocks noChangeShapeType="1"/>
          </p:cNvSpPr>
          <p:nvPr/>
        </p:nvSpPr>
        <p:spPr bwMode="auto">
          <a:xfrm flipV="1">
            <a:off x="4062413" y="1937097"/>
            <a:ext cx="0" cy="8477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3110" name="Line 45"/>
          <p:cNvSpPr>
            <a:spLocks noChangeShapeType="1"/>
          </p:cNvSpPr>
          <p:nvPr/>
        </p:nvSpPr>
        <p:spPr bwMode="auto">
          <a:xfrm flipV="1">
            <a:off x="2990850" y="1937097"/>
            <a:ext cx="0" cy="8477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3111" name="Line 46"/>
          <p:cNvSpPr>
            <a:spLocks noChangeShapeType="1"/>
          </p:cNvSpPr>
          <p:nvPr/>
        </p:nvSpPr>
        <p:spPr bwMode="auto">
          <a:xfrm flipV="1">
            <a:off x="5019675" y="1937097"/>
            <a:ext cx="0" cy="8477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3112" name="Oval 47"/>
          <p:cNvSpPr>
            <a:spLocks noChangeArrowheads="1"/>
          </p:cNvSpPr>
          <p:nvPr/>
        </p:nvSpPr>
        <p:spPr bwMode="auto">
          <a:xfrm>
            <a:off x="3232150" y="2748310"/>
            <a:ext cx="61913" cy="6667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ja-JP" altLang="ja-JP">
              <a:latin typeface="Calibri" pitchFamily="34" charset="0"/>
            </a:endParaRPr>
          </a:p>
        </p:txBody>
      </p:sp>
      <p:sp>
        <p:nvSpPr>
          <p:cNvPr id="3113" name="Oval 48"/>
          <p:cNvSpPr>
            <a:spLocks noChangeArrowheads="1"/>
          </p:cNvSpPr>
          <p:nvPr/>
        </p:nvSpPr>
        <p:spPr bwMode="auto">
          <a:xfrm>
            <a:off x="5349875" y="2754660"/>
            <a:ext cx="63500" cy="65087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ja-JP" altLang="ja-JP">
              <a:latin typeface="Calibri" pitchFamily="34" charset="0"/>
            </a:endParaRPr>
          </a:p>
        </p:txBody>
      </p:sp>
      <p:sp>
        <p:nvSpPr>
          <p:cNvPr id="3114" name="Text Box 49"/>
          <p:cNvSpPr txBox="1">
            <a:spLocks noChangeArrowheads="1"/>
          </p:cNvSpPr>
          <p:nvPr/>
        </p:nvSpPr>
        <p:spPr bwMode="auto">
          <a:xfrm>
            <a:off x="3059113" y="2775297"/>
            <a:ext cx="72072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ja-JP" sz="1400">
                <a:latin typeface="Calibri" pitchFamily="34" charset="0"/>
              </a:rPr>
              <a:t>V</a:t>
            </a:r>
            <a:r>
              <a:rPr lang="en-US" altLang="ja-JP" sz="1400" baseline="-25000">
                <a:latin typeface="Calibri" pitchFamily="34" charset="0"/>
              </a:rPr>
              <a:t>aout1</a:t>
            </a:r>
          </a:p>
        </p:txBody>
      </p:sp>
      <p:sp>
        <p:nvSpPr>
          <p:cNvPr id="3115" name="Text Box 50"/>
          <p:cNvSpPr txBox="1">
            <a:spLocks noChangeArrowheads="1"/>
          </p:cNvSpPr>
          <p:nvPr/>
        </p:nvSpPr>
        <p:spPr bwMode="auto">
          <a:xfrm>
            <a:off x="5146675" y="2792760"/>
            <a:ext cx="72072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ja-JP" sz="1400">
                <a:latin typeface="Calibri" pitchFamily="34" charset="0"/>
              </a:rPr>
              <a:t>V</a:t>
            </a:r>
            <a:r>
              <a:rPr lang="en-US" altLang="ja-JP" sz="1400" baseline="-25000">
                <a:latin typeface="Calibri" pitchFamily="34" charset="0"/>
              </a:rPr>
              <a:t>aout2</a:t>
            </a:r>
          </a:p>
        </p:txBody>
      </p:sp>
      <p:sp>
        <p:nvSpPr>
          <p:cNvPr id="3116" name="Rectangle 51"/>
          <p:cNvSpPr>
            <a:spLocks noChangeArrowheads="1"/>
          </p:cNvSpPr>
          <p:nvPr/>
        </p:nvSpPr>
        <p:spPr bwMode="auto">
          <a:xfrm>
            <a:off x="6207125" y="2476847"/>
            <a:ext cx="957263" cy="58578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ja-JP">
              <a:latin typeface="Calibri" pitchFamily="34" charset="0"/>
            </a:endParaRPr>
          </a:p>
        </p:txBody>
      </p:sp>
      <p:sp>
        <p:nvSpPr>
          <p:cNvPr id="3117" name="Rectangle 52"/>
          <p:cNvSpPr>
            <a:spLocks noChangeArrowheads="1"/>
          </p:cNvSpPr>
          <p:nvPr/>
        </p:nvSpPr>
        <p:spPr bwMode="auto">
          <a:xfrm>
            <a:off x="8027988" y="2476847"/>
            <a:ext cx="684212" cy="58578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ja-JP">
              <a:latin typeface="Calibri" pitchFamily="34" charset="0"/>
            </a:endParaRPr>
          </a:p>
        </p:txBody>
      </p:sp>
      <p:grpSp>
        <p:nvGrpSpPr>
          <p:cNvPr id="5" name="Group 53"/>
          <p:cNvGrpSpPr>
            <a:grpSpLocks/>
          </p:cNvGrpSpPr>
          <p:nvPr/>
        </p:nvGrpSpPr>
        <p:grpSpPr bwMode="auto">
          <a:xfrm>
            <a:off x="2038350" y="1829147"/>
            <a:ext cx="949325" cy="215900"/>
            <a:chOff x="1239" y="1979"/>
            <a:chExt cx="598" cy="136"/>
          </a:xfrm>
        </p:grpSpPr>
        <p:grpSp>
          <p:nvGrpSpPr>
            <p:cNvPr id="6" name="Group 54"/>
            <p:cNvGrpSpPr>
              <a:grpSpLocks/>
            </p:cNvGrpSpPr>
            <p:nvPr/>
          </p:nvGrpSpPr>
          <p:grpSpPr bwMode="auto">
            <a:xfrm>
              <a:off x="1310" y="1979"/>
              <a:ext cx="454" cy="136"/>
              <a:chOff x="657" y="1616"/>
              <a:chExt cx="998" cy="226"/>
            </a:xfrm>
          </p:grpSpPr>
          <p:sp>
            <p:nvSpPr>
              <p:cNvPr id="3157" name="Line 55"/>
              <p:cNvSpPr>
                <a:spLocks noChangeShapeType="1"/>
              </p:cNvSpPr>
              <p:nvPr/>
            </p:nvSpPr>
            <p:spPr bwMode="auto">
              <a:xfrm flipV="1">
                <a:off x="930" y="1616"/>
                <a:ext cx="90" cy="22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58" name="Line 56"/>
              <p:cNvSpPr>
                <a:spLocks noChangeShapeType="1"/>
              </p:cNvSpPr>
              <p:nvPr/>
            </p:nvSpPr>
            <p:spPr bwMode="auto">
              <a:xfrm flipH="1" flipV="1">
                <a:off x="1020" y="1616"/>
                <a:ext cx="90" cy="22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59" name="Line 57"/>
              <p:cNvSpPr>
                <a:spLocks noChangeShapeType="1"/>
              </p:cNvSpPr>
              <p:nvPr/>
            </p:nvSpPr>
            <p:spPr bwMode="auto">
              <a:xfrm flipV="1">
                <a:off x="1112" y="1616"/>
                <a:ext cx="90" cy="22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60" name="Line 58"/>
              <p:cNvSpPr>
                <a:spLocks noChangeShapeType="1"/>
              </p:cNvSpPr>
              <p:nvPr/>
            </p:nvSpPr>
            <p:spPr bwMode="auto">
              <a:xfrm flipH="1" flipV="1">
                <a:off x="1202" y="1616"/>
                <a:ext cx="90" cy="22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61" name="Line 59"/>
              <p:cNvSpPr>
                <a:spLocks noChangeShapeType="1"/>
              </p:cNvSpPr>
              <p:nvPr/>
            </p:nvSpPr>
            <p:spPr bwMode="auto">
              <a:xfrm flipV="1">
                <a:off x="1293" y="1616"/>
                <a:ext cx="90" cy="22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62" name="Line 60"/>
              <p:cNvSpPr>
                <a:spLocks noChangeShapeType="1"/>
              </p:cNvSpPr>
              <p:nvPr/>
            </p:nvSpPr>
            <p:spPr bwMode="auto">
              <a:xfrm flipH="1" flipV="1">
                <a:off x="884" y="1726"/>
                <a:ext cx="45" cy="113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63" name="Line 61"/>
              <p:cNvSpPr>
                <a:spLocks noChangeShapeType="1"/>
              </p:cNvSpPr>
              <p:nvPr/>
            </p:nvSpPr>
            <p:spPr bwMode="auto">
              <a:xfrm flipH="1" flipV="1">
                <a:off x="1383" y="1616"/>
                <a:ext cx="46" cy="13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64" name="Line 62"/>
              <p:cNvSpPr>
                <a:spLocks noChangeShapeType="1"/>
              </p:cNvSpPr>
              <p:nvPr/>
            </p:nvSpPr>
            <p:spPr bwMode="auto">
              <a:xfrm>
                <a:off x="1429" y="1748"/>
                <a:ext cx="22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65" name="Line 63"/>
              <p:cNvSpPr>
                <a:spLocks noChangeShapeType="1"/>
              </p:cNvSpPr>
              <p:nvPr/>
            </p:nvSpPr>
            <p:spPr bwMode="auto">
              <a:xfrm>
                <a:off x="657" y="1726"/>
                <a:ext cx="22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3155" name="Line 64"/>
            <p:cNvSpPr>
              <a:spLocks noChangeShapeType="1"/>
            </p:cNvSpPr>
            <p:nvPr/>
          </p:nvSpPr>
          <p:spPr bwMode="auto">
            <a:xfrm flipH="1">
              <a:off x="1239" y="2044"/>
              <a:ext cx="91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56" name="Line 65"/>
            <p:cNvSpPr>
              <a:spLocks noChangeShapeType="1"/>
            </p:cNvSpPr>
            <p:nvPr/>
          </p:nvSpPr>
          <p:spPr bwMode="auto">
            <a:xfrm flipH="1">
              <a:off x="1746" y="2057"/>
              <a:ext cx="91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7" name="Group 66"/>
          <p:cNvGrpSpPr>
            <a:grpSpLocks/>
          </p:cNvGrpSpPr>
          <p:nvPr/>
        </p:nvGrpSpPr>
        <p:grpSpPr bwMode="auto">
          <a:xfrm>
            <a:off x="4067175" y="1829147"/>
            <a:ext cx="949325" cy="215900"/>
            <a:chOff x="1239" y="1979"/>
            <a:chExt cx="598" cy="136"/>
          </a:xfrm>
        </p:grpSpPr>
        <p:grpSp>
          <p:nvGrpSpPr>
            <p:cNvPr id="8" name="Group 67"/>
            <p:cNvGrpSpPr>
              <a:grpSpLocks/>
            </p:cNvGrpSpPr>
            <p:nvPr/>
          </p:nvGrpSpPr>
          <p:grpSpPr bwMode="auto">
            <a:xfrm>
              <a:off x="1310" y="1979"/>
              <a:ext cx="454" cy="136"/>
              <a:chOff x="657" y="1616"/>
              <a:chExt cx="998" cy="226"/>
            </a:xfrm>
          </p:grpSpPr>
          <p:sp>
            <p:nvSpPr>
              <p:cNvPr id="3145" name="Line 68"/>
              <p:cNvSpPr>
                <a:spLocks noChangeShapeType="1"/>
              </p:cNvSpPr>
              <p:nvPr/>
            </p:nvSpPr>
            <p:spPr bwMode="auto">
              <a:xfrm flipV="1">
                <a:off x="930" y="1616"/>
                <a:ext cx="90" cy="22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46" name="Line 69"/>
              <p:cNvSpPr>
                <a:spLocks noChangeShapeType="1"/>
              </p:cNvSpPr>
              <p:nvPr/>
            </p:nvSpPr>
            <p:spPr bwMode="auto">
              <a:xfrm flipH="1" flipV="1">
                <a:off x="1020" y="1616"/>
                <a:ext cx="90" cy="22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47" name="Line 70"/>
              <p:cNvSpPr>
                <a:spLocks noChangeShapeType="1"/>
              </p:cNvSpPr>
              <p:nvPr/>
            </p:nvSpPr>
            <p:spPr bwMode="auto">
              <a:xfrm flipV="1">
                <a:off x="1112" y="1616"/>
                <a:ext cx="90" cy="22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48" name="Line 71"/>
              <p:cNvSpPr>
                <a:spLocks noChangeShapeType="1"/>
              </p:cNvSpPr>
              <p:nvPr/>
            </p:nvSpPr>
            <p:spPr bwMode="auto">
              <a:xfrm flipH="1" flipV="1">
                <a:off x="1202" y="1616"/>
                <a:ext cx="90" cy="22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49" name="Line 72"/>
              <p:cNvSpPr>
                <a:spLocks noChangeShapeType="1"/>
              </p:cNvSpPr>
              <p:nvPr/>
            </p:nvSpPr>
            <p:spPr bwMode="auto">
              <a:xfrm flipV="1">
                <a:off x="1293" y="1616"/>
                <a:ext cx="90" cy="22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50" name="Line 73"/>
              <p:cNvSpPr>
                <a:spLocks noChangeShapeType="1"/>
              </p:cNvSpPr>
              <p:nvPr/>
            </p:nvSpPr>
            <p:spPr bwMode="auto">
              <a:xfrm flipH="1" flipV="1">
                <a:off x="884" y="1726"/>
                <a:ext cx="45" cy="113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51" name="Line 74"/>
              <p:cNvSpPr>
                <a:spLocks noChangeShapeType="1"/>
              </p:cNvSpPr>
              <p:nvPr/>
            </p:nvSpPr>
            <p:spPr bwMode="auto">
              <a:xfrm flipH="1" flipV="1">
                <a:off x="1383" y="1616"/>
                <a:ext cx="46" cy="13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52" name="Line 75"/>
              <p:cNvSpPr>
                <a:spLocks noChangeShapeType="1"/>
              </p:cNvSpPr>
              <p:nvPr/>
            </p:nvSpPr>
            <p:spPr bwMode="auto">
              <a:xfrm>
                <a:off x="1429" y="1748"/>
                <a:ext cx="22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53" name="Line 76"/>
              <p:cNvSpPr>
                <a:spLocks noChangeShapeType="1"/>
              </p:cNvSpPr>
              <p:nvPr/>
            </p:nvSpPr>
            <p:spPr bwMode="auto">
              <a:xfrm>
                <a:off x="657" y="1726"/>
                <a:ext cx="22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3143" name="Line 77"/>
            <p:cNvSpPr>
              <a:spLocks noChangeShapeType="1"/>
            </p:cNvSpPr>
            <p:nvPr/>
          </p:nvSpPr>
          <p:spPr bwMode="auto">
            <a:xfrm flipH="1">
              <a:off x="1239" y="2044"/>
              <a:ext cx="91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44" name="Line 78"/>
            <p:cNvSpPr>
              <a:spLocks noChangeShapeType="1"/>
            </p:cNvSpPr>
            <p:nvPr/>
          </p:nvSpPr>
          <p:spPr bwMode="auto">
            <a:xfrm flipH="1">
              <a:off x="1746" y="2057"/>
              <a:ext cx="91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</p:grpSp>
      <p:sp>
        <p:nvSpPr>
          <p:cNvPr id="3120" name="Text Box 79"/>
          <p:cNvSpPr txBox="1">
            <a:spLocks noChangeArrowheads="1"/>
          </p:cNvSpPr>
          <p:nvPr/>
        </p:nvSpPr>
        <p:spPr bwMode="auto">
          <a:xfrm>
            <a:off x="2627313" y="2332385"/>
            <a:ext cx="33972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1400">
                <a:latin typeface="Calibri" pitchFamily="34" charset="0"/>
              </a:rPr>
              <a:t>C</a:t>
            </a:r>
            <a:r>
              <a:rPr lang="en-US" altLang="ja-JP" sz="1400" baseline="-25000">
                <a:latin typeface="Calibri" pitchFamily="34" charset="0"/>
              </a:rPr>
              <a:t>p</a:t>
            </a:r>
          </a:p>
        </p:txBody>
      </p:sp>
      <p:sp>
        <p:nvSpPr>
          <p:cNvPr id="3121" name="Text Box 80"/>
          <p:cNvSpPr txBox="1">
            <a:spLocks noChangeArrowheads="1"/>
          </p:cNvSpPr>
          <p:nvPr/>
        </p:nvSpPr>
        <p:spPr bwMode="auto">
          <a:xfrm>
            <a:off x="3490913" y="2332385"/>
            <a:ext cx="50482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ja-JP" sz="1400">
                <a:latin typeface="Calibri" pitchFamily="34" charset="0"/>
              </a:rPr>
              <a:t>C</a:t>
            </a:r>
            <a:r>
              <a:rPr lang="en-US" altLang="ja-JP" sz="1400" baseline="-25000">
                <a:latin typeface="Calibri" pitchFamily="34" charset="0"/>
              </a:rPr>
              <a:t>s1</a:t>
            </a:r>
          </a:p>
        </p:txBody>
      </p:sp>
      <p:sp>
        <p:nvSpPr>
          <p:cNvPr id="3122" name="Text Box 81"/>
          <p:cNvSpPr txBox="1">
            <a:spLocks noChangeArrowheads="1"/>
          </p:cNvSpPr>
          <p:nvPr/>
        </p:nvSpPr>
        <p:spPr bwMode="auto">
          <a:xfrm>
            <a:off x="4643438" y="2332385"/>
            <a:ext cx="576262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ja-JP" sz="1400">
                <a:latin typeface="Calibri" pitchFamily="34" charset="0"/>
              </a:rPr>
              <a:t>C</a:t>
            </a:r>
            <a:r>
              <a:rPr lang="en-US" altLang="ja-JP" sz="1400" baseline="-25000">
                <a:latin typeface="Calibri" pitchFamily="34" charset="0"/>
              </a:rPr>
              <a:t>s2</a:t>
            </a:r>
          </a:p>
        </p:txBody>
      </p:sp>
      <p:sp>
        <p:nvSpPr>
          <p:cNvPr id="3123" name="Line 82"/>
          <p:cNvSpPr>
            <a:spLocks noChangeShapeType="1"/>
          </p:cNvSpPr>
          <p:nvPr/>
        </p:nvSpPr>
        <p:spPr bwMode="auto">
          <a:xfrm flipV="1">
            <a:off x="2411413" y="1787872"/>
            <a:ext cx="215900" cy="2873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3124" name="Line 83"/>
          <p:cNvSpPr>
            <a:spLocks noChangeShapeType="1"/>
          </p:cNvSpPr>
          <p:nvPr/>
        </p:nvSpPr>
        <p:spPr bwMode="auto">
          <a:xfrm flipV="1">
            <a:off x="4427538" y="1781522"/>
            <a:ext cx="215900" cy="2873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3125" name="Text Box 84"/>
          <p:cNvSpPr txBox="1">
            <a:spLocks noChangeArrowheads="1"/>
          </p:cNvSpPr>
          <p:nvPr/>
        </p:nvSpPr>
        <p:spPr bwMode="auto">
          <a:xfrm>
            <a:off x="2266950" y="1540222"/>
            <a:ext cx="341313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1400">
                <a:latin typeface="Calibri" pitchFamily="34" charset="0"/>
              </a:rPr>
              <a:t>R</a:t>
            </a:r>
            <a:r>
              <a:rPr lang="en-US" altLang="ja-JP" sz="1400" baseline="-25000">
                <a:latin typeface="Calibri" pitchFamily="34" charset="0"/>
              </a:rPr>
              <a:t>p</a:t>
            </a:r>
          </a:p>
        </p:txBody>
      </p:sp>
      <p:sp>
        <p:nvSpPr>
          <p:cNvPr id="3126" name="Text Box 85"/>
          <p:cNvSpPr txBox="1">
            <a:spLocks noChangeArrowheads="1"/>
          </p:cNvSpPr>
          <p:nvPr/>
        </p:nvSpPr>
        <p:spPr bwMode="auto">
          <a:xfrm>
            <a:off x="4283075" y="1503710"/>
            <a:ext cx="43338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ja-JP" sz="1400">
                <a:latin typeface="Calibri" pitchFamily="34" charset="0"/>
              </a:rPr>
              <a:t>R</a:t>
            </a:r>
            <a:r>
              <a:rPr lang="en-US" altLang="ja-JP" sz="1400" baseline="-25000">
                <a:latin typeface="Calibri" pitchFamily="34" charset="0"/>
              </a:rPr>
              <a:t>s2</a:t>
            </a:r>
          </a:p>
        </p:txBody>
      </p:sp>
      <p:sp>
        <p:nvSpPr>
          <p:cNvPr id="3127" name="Text Box 86"/>
          <p:cNvSpPr txBox="1">
            <a:spLocks noChangeArrowheads="1"/>
          </p:cNvSpPr>
          <p:nvPr/>
        </p:nvSpPr>
        <p:spPr bwMode="auto">
          <a:xfrm>
            <a:off x="1042988" y="3195985"/>
            <a:ext cx="6477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ja-JP" sz="1400">
                <a:latin typeface="Calibri" pitchFamily="34" charset="0"/>
              </a:rPr>
              <a:t>C</a:t>
            </a:r>
            <a:r>
              <a:rPr lang="en-US" altLang="ja-JP" sz="1400" baseline="-25000">
                <a:latin typeface="Calibri" pitchFamily="34" charset="0"/>
              </a:rPr>
              <a:t>cal</a:t>
            </a:r>
          </a:p>
        </p:txBody>
      </p:sp>
      <p:sp>
        <p:nvSpPr>
          <p:cNvPr id="3128" name="Oval 87"/>
          <p:cNvSpPr>
            <a:spLocks noChangeArrowheads="1"/>
          </p:cNvSpPr>
          <p:nvPr/>
        </p:nvSpPr>
        <p:spPr bwMode="auto">
          <a:xfrm>
            <a:off x="7523163" y="2751485"/>
            <a:ext cx="63500" cy="65087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ja-JP" altLang="ja-JP">
              <a:latin typeface="Calibri" pitchFamily="34" charset="0"/>
            </a:endParaRPr>
          </a:p>
        </p:txBody>
      </p:sp>
      <p:sp>
        <p:nvSpPr>
          <p:cNvPr id="3129" name="Text Box 88"/>
          <p:cNvSpPr txBox="1">
            <a:spLocks noChangeArrowheads="1"/>
          </p:cNvSpPr>
          <p:nvPr/>
        </p:nvSpPr>
        <p:spPr bwMode="auto">
          <a:xfrm>
            <a:off x="7307263" y="2837210"/>
            <a:ext cx="72072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ja-JP" sz="1400">
                <a:latin typeface="Calibri" pitchFamily="34" charset="0"/>
              </a:rPr>
              <a:t>V</a:t>
            </a:r>
            <a:r>
              <a:rPr lang="en-US" altLang="ja-JP" sz="1400" baseline="-25000">
                <a:latin typeface="Calibri" pitchFamily="34" charset="0"/>
              </a:rPr>
              <a:t>dout3</a:t>
            </a:r>
          </a:p>
        </p:txBody>
      </p:sp>
      <p:sp>
        <p:nvSpPr>
          <p:cNvPr id="3130" name="Line 89"/>
          <p:cNvSpPr>
            <a:spLocks noChangeShapeType="1"/>
          </p:cNvSpPr>
          <p:nvPr/>
        </p:nvSpPr>
        <p:spPr bwMode="auto">
          <a:xfrm>
            <a:off x="6324600" y="1756122"/>
            <a:ext cx="0" cy="7207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3131" name="Line 90"/>
          <p:cNvSpPr>
            <a:spLocks noChangeShapeType="1"/>
          </p:cNvSpPr>
          <p:nvPr/>
        </p:nvSpPr>
        <p:spPr bwMode="auto">
          <a:xfrm>
            <a:off x="6554788" y="2045047"/>
            <a:ext cx="0" cy="431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3132" name="Text Box 91"/>
          <p:cNvSpPr txBox="1">
            <a:spLocks noChangeArrowheads="1"/>
          </p:cNvSpPr>
          <p:nvPr/>
        </p:nvSpPr>
        <p:spPr bwMode="auto">
          <a:xfrm>
            <a:off x="5819775" y="1540222"/>
            <a:ext cx="12192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1200">
                <a:latin typeface="Calibri" pitchFamily="34" charset="0"/>
              </a:rPr>
              <a:t>Lower Threshold</a:t>
            </a:r>
          </a:p>
        </p:txBody>
      </p:sp>
      <p:sp>
        <p:nvSpPr>
          <p:cNvPr id="3133" name="Text Box 92"/>
          <p:cNvSpPr txBox="1">
            <a:spLocks noChangeArrowheads="1"/>
          </p:cNvSpPr>
          <p:nvPr/>
        </p:nvSpPr>
        <p:spPr bwMode="auto">
          <a:xfrm>
            <a:off x="6372225" y="1791047"/>
            <a:ext cx="122237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1200">
                <a:latin typeface="Calibri" pitchFamily="34" charset="0"/>
              </a:rPr>
              <a:t>Upper Threshold</a:t>
            </a:r>
          </a:p>
        </p:txBody>
      </p:sp>
      <p:sp>
        <p:nvSpPr>
          <p:cNvPr id="3134" name="Line 93"/>
          <p:cNvSpPr>
            <a:spLocks noChangeShapeType="1"/>
          </p:cNvSpPr>
          <p:nvPr/>
        </p:nvSpPr>
        <p:spPr bwMode="auto">
          <a:xfrm flipH="1">
            <a:off x="6804025" y="2260947"/>
            <a:ext cx="0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3135" name="Text Box 94"/>
          <p:cNvSpPr txBox="1">
            <a:spLocks noChangeArrowheads="1"/>
          </p:cNvSpPr>
          <p:nvPr/>
        </p:nvSpPr>
        <p:spPr bwMode="auto">
          <a:xfrm>
            <a:off x="6645275" y="2045047"/>
            <a:ext cx="56515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1200">
                <a:latin typeface="Calibri" pitchFamily="34" charset="0"/>
              </a:rPr>
              <a:t>Offset</a:t>
            </a:r>
          </a:p>
        </p:txBody>
      </p:sp>
      <p:sp>
        <p:nvSpPr>
          <p:cNvPr id="3136" name="Text Box 95"/>
          <p:cNvSpPr txBox="1">
            <a:spLocks noChangeArrowheads="1"/>
          </p:cNvSpPr>
          <p:nvPr/>
        </p:nvSpPr>
        <p:spPr bwMode="auto">
          <a:xfrm>
            <a:off x="792163" y="1397347"/>
            <a:ext cx="47148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1400">
                <a:latin typeface="Calibri" pitchFamily="34" charset="0"/>
              </a:rPr>
              <a:t>V</a:t>
            </a:r>
            <a:r>
              <a:rPr lang="en-US" altLang="ja-JP" sz="1400" baseline="-25000">
                <a:latin typeface="Calibri" pitchFamily="34" charset="0"/>
              </a:rPr>
              <a:t>bias</a:t>
            </a:r>
          </a:p>
        </p:txBody>
      </p:sp>
      <p:sp>
        <p:nvSpPr>
          <p:cNvPr id="3137" name="Line 100"/>
          <p:cNvSpPr>
            <a:spLocks noChangeShapeType="1"/>
          </p:cNvSpPr>
          <p:nvPr/>
        </p:nvSpPr>
        <p:spPr bwMode="auto">
          <a:xfrm flipH="1" flipV="1">
            <a:off x="1187624" y="4147686"/>
            <a:ext cx="3456384" cy="648072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  <p:txBody>
          <a:bodyPr/>
          <a:lstStyle/>
          <a:p>
            <a:endParaRPr lang="ja-JP" altLang="en-US"/>
          </a:p>
        </p:txBody>
      </p:sp>
      <p:sp>
        <p:nvSpPr>
          <p:cNvPr id="3138" name="Line 101"/>
          <p:cNvSpPr>
            <a:spLocks noChangeShapeType="1"/>
          </p:cNvSpPr>
          <p:nvPr/>
        </p:nvSpPr>
        <p:spPr bwMode="auto">
          <a:xfrm flipH="1" flipV="1">
            <a:off x="3707904" y="3139574"/>
            <a:ext cx="1655440" cy="1151433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/>
          <a:lstStyle/>
          <a:p>
            <a:endParaRPr lang="ja-JP" altLang="en-US"/>
          </a:p>
        </p:txBody>
      </p:sp>
      <p:sp>
        <p:nvSpPr>
          <p:cNvPr id="3139" name="Line 102"/>
          <p:cNvSpPr>
            <a:spLocks noChangeShapeType="1"/>
          </p:cNvSpPr>
          <p:nvPr/>
        </p:nvSpPr>
        <p:spPr bwMode="auto">
          <a:xfrm flipH="1" flipV="1">
            <a:off x="5652118" y="3067566"/>
            <a:ext cx="1152129" cy="1296144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  <p:txBody>
          <a:bodyPr/>
          <a:lstStyle/>
          <a:p>
            <a:endParaRPr lang="ja-JP" altLang="en-US"/>
          </a:p>
        </p:txBody>
      </p:sp>
      <p:sp>
        <p:nvSpPr>
          <p:cNvPr id="3140" name="Text Box 103"/>
          <p:cNvSpPr txBox="1">
            <a:spLocks noChangeArrowheads="1"/>
          </p:cNvSpPr>
          <p:nvPr/>
        </p:nvSpPr>
        <p:spPr bwMode="auto">
          <a:xfrm>
            <a:off x="4788024" y="3356992"/>
            <a:ext cx="392392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ja-JP" u="sng" dirty="0" smtClean="0"/>
              <a:t>Result of simulation of analog outputs</a:t>
            </a:r>
          </a:p>
        </p:txBody>
      </p:sp>
      <p:sp>
        <p:nvSpPr>
          <p:cNvPr id="3141" name="Rectangle 104"/>
          <p:cNvSpPr>
            <a:spLocks noChangeArrowheads="1"/>
          </p:cNvSpPr>
          <p:nvPr/>
        </p:nvSpPr>
        <p:spPr bwMode="auto">
          <a:xfrm>
            <a:off x="5867400" y="1341785"/>
            <a:ext cx="3276600" cy="1797789"/>
          </a:xfrm>
          <a:prstGeom prst="rect">
            <a:avLst/>
          </a:prstGeom>
          <a:solidFill>
            <a:schemeClr val="bg1">
              <a:alpha val="79999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0" name="テキスト ボックス 99"/>
          <p:cNvSpPr txBox="1"/>
          <p:nvPr/>
        </p:nvSpPr>
        <p:spPr>
          <a:xfrm>
            <a:off x="323528" y="4509120"/>
            <a:ext cx="359239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dirty="0" smtClean="0"/>
              <a:t>Input charge -1.1fC </a:t>
            </a:r>
          </a:p>
          <a:p>
            <a:r>
              <a:rPr lang="en-US" altLang="ja-JP" dirty="0" smtClean="0"/>
              <a:t>(correspond to 30keV X-ray photon )</a:t>
            </a:r>
            <a:endParaRPr kumimoji="1" lang="ja-JP" altLang="en-US" dirty="0"/>
          </a:p>
        </p:txBody>
      </p:sp>
      <p:sp>
        <p:nvSpPr>
          <p:cNvPr id="101" name="テキスト ボックス 100"/>
          <p:cNvSpPr txBox="1"/>
          <p:nvPr/>
        </p:nvSpPr>
        <p:spPr>
          <a:xfrm>
            <a:off x="179512" y="6054387"/>
            <a:ext cx="878497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dirty="0" smtClean="0"/>
              <a:t>Parameters (C,R,,,) of the analog circuit</a:t>
            </a:r>
            <a:r>
              <a:rPr lang="en-US" altLang="ja-JP" sz="2400" dirty="0" smtClean="0"/>
              <a:t> , which match the specification,</a:t>
            </a:r>
            <a:r>
              <a:rPr kumimoji="1" lang="en-US" altLang="ja-JP" sz="2400" dirty="0" smtClean="0"/>
              <a:t> were fixed using T-SPICE simulation</a:t>
            </a:r>
            <a:endParaRPr kumimoji="1" lang="ja-JP" altLang="en-US" sz="2400" dirty="0"/>
          </a:p>
        </p:txBody>
      </p:sp>
      <p:sp>
        <p:nvSpPr>
          <p:cNvPr id="102" name="テキスト ボックス 101"/>
          <p:cNvSpPr txBox="1"/>
          <p:nvPr/>
        </p:nvSpPr>
        <p:spPr>
          <a:xfrm>
            <a:off x="6215074" y="5857892"/>
            <a:ext cx="1643074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altLang="ja-JP" dirty="0" smtClean="0"/>
              <a:t>Time [us]</a:t>
            </a:r>
            <a:endParaRPr kumimoji="1" lang="ja-JP" altLang="en-US" dirty="0"/>
          </a:p>
        </p:txBody>
      </p:sp>
      <p:sp>
        <p:nvSpPr>
          <p:cNvPr id="103" name="日付プレースホルダ 10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Sep 7, 2010,  PIXEL2010 T. Hirono</a:t>
            </a:r>
            <a:endParaRPr kumimoji="1" lang="ja-JP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3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ja-JP" dirty="0" smtClean="0"/>
              <a:t>Fabrication of Detector</a:t>
            </a:r>
            <a:endParaRPr lang="ja-JP" altLang="en-US" dirty="0" smtClean="0"/>
          </a:p>
        </p:txBody>
      </p:sp>
      <p:sp>
        <p:nvSpPr>
          <p:cNvPr id="13" name="コンテンツ プレースホルダ 12"/>
          <p:cNvSpPr>
            <a:spLocks noGrp="1"/>
          </p:cNvSpPr>
          <p:nvPr>
            <p:ph idx="1"/>
          </p:nvPr>
        </p:nvSpPr>
        <p:spPr>
          <a:xfrm>
            <a:off x="323528" y="1268760"/>
            <a:ext cx="3754760" cy="532656"/>
          </a:xfrm>
        </p:spPr>
        <p:txBody>
          <a:bodyPr>
            <a:normAutofit lnSpcReduction="10000"/>
          </a:bodyPr>
          <a:lstStyle/>
          <a:p>
            <a:r>
              <a:rPr lang="en-US" altLang="ja-JP" dirty="0" smtClean="0"/>
              <a:t>Layout of a chip</a:t>
            </a:r>
            <a:endParaRPr kumimoji="1" lang="ja-JP" altLang="en-US" dirty="0"/>
          </a:p>
        </p:txBody>
      </p:sp>
      <p:pic>
        <p:nvPicPr>
          <p:cNvPr id="25604" name="Picture 8" descr="image0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15816" y="1988840"/>
            <a:ext cx="4392613" cy="432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5" name="Line 9"/>
          <p:cNvSpPr>
            <a:spLocks noChangeShapeType="1"/>
          </p:cNvSpPr>
          <p:nvPr/>
        </p:nvSpPr>
        <p:spPr bwMode="auto">
          <a:xfrm>
            <a:off x="2987254" y="1845965"/>
            <a:ext cx="431958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25606" name="Line 10"/>
          <p:cNvSpPr>
            <a:spLocks noChangeShapeType="1"/>
          </p:cNvSpPr>
          <p:nvPr/>
        </p:nvSpPr>
        <p:spPr bwMode="auto">
          <a:xfrm>
            <a:off x="2699916" y="1988840"/>
            <a:ext cx="0" cy="43211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25607" name="Text Box 11"/>
          <p:cNvSpPr txBox="1">
            <a:spLocks noChangeArrowheads="1"/>
          </p:cNvSpPr>
          <p:nvPr/>
        </p:nvSpPr>
        <p:spPr bwMode="auto">
          <a:xfrm>
            <a:off x="2050629" y="4006552"/>
            <a:ext cx="692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/>
              <a:t>5</a:t>
            </a:r>
            <a:r>
              <a:rPr lang="en-US" altLang="ja-JP">
                <a:cs typeface="Arial" charset="0"/>
              </a:rPr>
              <a:t>mm</a:t>
            </a:r>
            <a:endParaRPr lang="el-GR" altLang="en-US">
              <a:cs typeface="Arial" charset="0"/>
            </a:endParaRPr>
          </a:p>
        </p:txBody>
      </p:sp>
      <p:sp>
        <p:nvSpPr>
          <p:cNvPr id="25608" name="Text Box 12"/>
          <p:cNvSpPr txBox="1">
            <a:spLocks noChangeArrowheads="1"/>
          </p:cNvSpPr>
          <p:nvPr/>
        </p:nvSpPr>
        <p:spPr bwMode="auto">
          <a:xfrm>
            <a:off x="4716041" y="1485602"/>
            <a:ext cx="692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/>
              <a:t>5m</a:t>
            </a:r>
            <a:r>
              <a:rPr lang="en-US" altLang="ja-JP">
                <a:cs typeface="Arial" charset="0"/>
              </a:rPr>
              <a:t>m</a:t>
            </a:r>
            <a:endParaRPr lang="el-GR" altLang="en-US">
              <a:cs typeface="Arial" charset="0"/>
            </a:endParaRPr>
          </a:p>
        </p:txBody>
      </p:sp>
      <p:sp>
        <p:nvSpPr>
          <p:cNvPr id="25609" name="Line 14"/>
          <p:cNvSpPr>
            <a:spLocks noChangeShapeType="1"/>
          </p:cNvSpPr>
          <p:nvPr/>
        </p:nvSpPr>
        <p:spPr bwMode="auto">
          <a:xfrm>
            <a:off x="7308429" y="3069927"/>
            <a:ext cx="0" cy="2735263"/>
          </a:xfrm>
          <a:prstGeom prst="line">
            <a:avLst/>
          </a:prstGeom>
          <a:noFill/>
          <a:ln w="9525">
            <a:solidFill>
              <a:schemeClr val="tx2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25610" name="Text Box 15"/>
          <p:cNvSpPr txBox="1">
            <a:spLocks noChangeArrowheads="1"/>
          </p:cNvSpPr>
          <p:nvPr/>
        </p:nvSpPr>
        <p:spPr bwMode="auto">
          <a:xfrm>
            <a:off x="7235404" y="4365327"/>
            <a:ext cx="85504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dirty="0" smtClean="0"/>
              <a:t>16pixel</a:t>
            </a:r>
            <a:endParaRPr lang="en-US" altLang="ja-JP" dirty="0"/>
          </a:p>
        </p:txBody>
      </p:sp>
      <p:sp>
        <p:nvSpPr>
          <p:cNvPr id="25611" name="Line 17"/>
          <p:cNvSpPr>
            <a:spLocks noChangeShapeType="1"/>
          </p:cNvSpPr>
          <p:nvPr/>
        </p:nvSpPr>
        <p:spPr bwMode="auto">
          <a:xfrm flipV="1">
            <a:off x="4066754" y="6308427"/>
            <a:ext cx="2735262" cy="1588"/>
          </a:xfrm>
          <a:prstGeom prst="line">
            <a:avLst/>
          </a:prstGeom>
          <a:noFill/>
          <a:ln w="12700">
            <a:solidFill>
              <a:schemeClr val="tx2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25612" name="Text Box 18"/>
          <p:cNvSpPr txBox="1">
            <a:spLocks noChangeArrowheads="1"/>
          </p:cNvSpPr>
          <p:nvPr/>
        </p:nvSpPr>
        <p:spPr bwMode="auto">
          <a:xfrm>
            <a:off x="5212929" y="6310015"/>
            <a:ext cx="85504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dirty="0" smtClean="0"/>
              <a:t>16pixel</a:t>
            </a:r>
            <a:endParaRPr lang="en-US" altLang="ja-JP" dirty="0"/>
          </a:p>
        </p:txBody>
      </p:sp>
      <p:sp>
        <p:nvSpPr>
          <p:cNvPr id="14" name="日付プレースホルダ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en-US" altLang="ja-JP" smtClean="0"/>
              <a:t>Sep 7, 2010,  PIXEL2010 T. Hirono</a:t>
            </a:r>
            <a:endParaRPr lang="ja-JP" altLang="en-US" dirty="0"/>
          </a:p>
        </p:txBody>
      </p:sp>
    </p:spTree>
  </p:cSld>
  <p:clrMapOvr>
    <a:masterClrMapping/>
  </p:clrMapOvr>
  <p:transition/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7" name="Rectangle 6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>
            <a:normAutofit/>
          </a:bodyPr>
          <a:lstStyle/>
          <a:p>
            <a:r>
              <a:rPr lang="en-US" altLang="ja-JP" dirty="0" smtClean="0"/>
              <a:t>Fabrication of Detector</a:t>
            </a:r>
            <a:endParaRPr lang="ja-JP" altLang="en-US" dirty="0" smtClean="0"/>
          </a:p>
        </p:txBody>
      </p:sp>
      <p:sp>
        <p:nvSpPr>
          <p:cNvPr id="6" name="コンテンツ プレースホルダ 5"/>
          <p:cNvSpPr>
            <a:spLocks noGrp="1"/>
          </p:cNvSpPr>
          <p:nvPr>
            <p:ph idx="1"/>
          </p:nvPr>
        </p:nvSpPr>
        <p:spPr>
          <a:xfrm>
            <a:off x="179512" y="1196752"/>
            <a:ext cx="8568952" cy="1512168"/>
          </a:xfrm>
        </p:spPr>
        <p:txBody>
          <a:bodyPr>
            <a:normAutofit/>
          </a:bodyPr>
          <a:lstStyle/>
          <a:p>
            <a:r>
              <a:rPr lang="en-US" altLang="ja-JP" dirty="0" smtClean="0"/>
              <a:t>ASIC</a:t>
            </a:r>
          </a:p>
          <a:p>
            <a:pPr lvl="1"/>
            <a:r>
              <a:rPr lang="en-US" altLang="ja-JP" dirty="0" smtClean="0"/>
              <a:t>40 Chips was fabricated by TMC 0.25um</a:t>
            </a:r>
            <a:endParaRPr lang="ja-JP" altLang="en-US" dirty="0" smtClean="0"/>
          </a:p>
          <a:p>
            <a:endParaRPr kumimoji="1" lang="ja-JP" altLang="en-US" dirty="0"/>
          </a:p>
        </p:txBody>
      </p:sp>
      <p:pic>
        <p:nvPicPr>
          <p:cNvPr id="26628" name="Picture 8" descr="sp8-01 056"/>
          <p:cNvPicPr>
            <a:picLocks noChangeAspect="1" noChangeArrowheads="1"/>
          </p:cNvPicPr>
          <p:nvPr/>
        </p:nvPicPr>
        <p:blipFill>
          <a:blip r:embed="rId3" cstate="print"/>
          <a:srcRect t="10486"/>
          <a:stretch>
            <a:fillRect/>
          </a:stretch>
        </p:blipFill>
        <p:spPr bwMode="auto">
          <a:xfrm>
            <a:off x="1547664" y="2420888"/>
            <a:ext cx="6120805" cy="43028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en-US" altLang="ja-JP" smtClean="0"/>
              <a:t>Sep 7, 2010,  PIXEL2010 T. Hirono</a:t>
            </a:r>
            <a:endParaRPr lang="ja-JP" altLang="en-US" dirty="0"/>
          </a:p>
        </p:txBody>
      </p:sp>
    </p:spTree>
  </p:cSld>
  <p:clrMapOvr>
    <a:masterClrMapping/>
  </p:clrMapOvr>
  <p:transition/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1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Autofit/>
          </a:bodyPr>
          <a:lstStyle/>
          <a:p>
            <a:r>
              <a:rPr lang="en-US" altLang="ja-JP" dirty="0" smtClean="0"/>
              <a:t>Design of Readout (ASIC)  --Analog--</a:t>
            </a:r>
          </a:p>
        </p:txBody>
      </p:sp>
      <p:sp>
        <p:nvSpPr>
          <p:cNvPr id="2253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850" y="1268413"/>
            <a:ext cx="7696200" cy="4751387"/>
          </a:xfrm>
        </p:spPr>
        <p:txBody>
          <a:bodyPr/>
          <a:lstStyle/>
          <a:p>
            <a:pPr eaLnBrk="1" hangingPunct="1"/>
            <a:r>
              <a:rPr lang="en-US" altLang="ja-JP" dirty="0" smtClean="0"/>
              <a:t>High Gain(10-40keV)</a:t>
            </a:r>
          </a:p>
        </p:txBody>
      </p:sp>
      <p:pic>
        <p:nvPicPr>
          <p:cNvPr id="22533" name="Picture 4" descr="10-100LH"/>
          <p:cNvPicPr>
            <a:picLocks noChangeAspect="1" noChangeArrowheads="1"/>
          </p:cNvPicPr>
          <p:nvPr/>
        </p:nvPicPr>
        <p:blipFill>
          <a:blip r:embed="rId3" cstate="print"/>
          <a:srcRect t="5935" r="6845"/>
          <a:stretch>
            <a:fillRect/>
          </a:stretch>
        </p:blipFill>
        <p:spPr bwMode="auto">
          <a:xfrm>
            <a:off x="179512" y="1988840"/>
            <a:ext cx="5616624" cy="2284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4" name="Picture 5" descr="10-100LH-"/>
          <p:cNvPicPr>
            <a:picLocks noChangeAspect="1" noChangeArrowheads="1"/>
          </p:cNvPicPr>
          <p:nvPr/>
        </p:nvPicPr>
        <p:blipFill>
          <a:blip r:embed="rId4" cstate="print"/>
          <a:srcRect r="6992"/>
          <a:stretch>
            <a:fillRect/>
          </a:stretch>
        </p:blipFill>
        <p:spPr bwMode="auto">
          <a:xfrm>
            <a:off x="179512" y="4269060"/>
            <a:ext cx="5616624" cy="2400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5" name="Text Box 6"/>
          <p:cNvSpPr txBox="1">
            <a:spLocks noChangeArrowheads="1"/>
          </p:cNvSpPr>
          <p:nvPr/>
        </p:nvSpPr>
        <p:spPr bwMode="auto">
          <a:xfrm>
            <a:off x="5796136" y="2996952"/>
            <a:ext cx="117654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2400" dirty="0"/>
              <a:t>+charge</a:t>
            </a:r>
          </a:p>
        </p:txBody>
      </p:sp>
      <p:sp>
        <p:nvSpPr>
          <p:cNvPr id="22536" name="Text Box 7"/>
          <p:cNvSpPr txBox="1">
            <a:spLocks noChangeArrowheads="1"/>
          </p:cNvSpPr>
          <p:nvPr/>
        </p:nvSpPr>
        <p:spPr bwMode="auto">
          <a:xfrm>
            <a:off x="5796136" y="5445224"/>
            <a:ext cx="1117229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2400" dirty="0"/>
              <a:t>-charge</a:t>
            </a:r>
          </a:p>
        </p:txBody>
      </p:sp>
      <p:sp>
        <p:nvSpPr>
          <p:cNvPr id="22537" name="Text Box 8"/>
          <p:cNvSpPr txBox="1">
            <a:spLocks noChangeArrowheads="1"/>
          </p:cNvSpPr>
          <p:nvPr/>
        </p:nvSpPr>
        <p:spPr bwMode="auto">
          <a:xfrm>
            <a:off x="2013074" y="5483186"/>
            <a:ext cx="444352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2000">
                <a:solidFill>
                  <a:schemeClr val="bg1"/>
                </a:solidFill>
              </a:rPr>
              <a:t>10</a:t>
            </a:r>
          </a:p>
        </p:txBody>
      </p:sp>
      <p:sp>
        <p:nvSpPr>
          <p:cNvPr id="22538" name="Text Box 9"/>
          <p:cNvSpPr txBox="1">
            <a:spLocks noChangeArrowheads="1"/>
          </p:cNvSpPr>
          <p:nvPr/>
        </p:nvSpPr>
        <p:spPr bwMode="auto">
          <a:xfrm>
            <a:off x="2267074" y="5635586"/>
            <a:ext cx="444352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2000">
                <a:solidFill>
                  <a:schemeClr val="bg1"/>
                </a:solidFill>
              </a:rPr>
              <a:t>20</a:t>
            </a:r>
          </a:p>
        </p:txBody>
      </p:sp>
      <p:sp>
        <p:nvSpPr>
          <p:cNvPr id="22539" name="Text Box 10"/>
          <p:cNvSpPr txBox="1">
            <a:spLocks noChangeArrowheads="1"/>
          </p:cNvSpPr>
          <p:nvPr/>
        </p:nvSpPr>
        <p:spPr bwMode="auto">
          <a:xfrm>
            <a:off x="2543299" y="5775286"/>
            <a:ext cx="444352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2000">
                <a:solidFill>
                  <a:schemeClr val="bg1"/>
                </a:solidFill>
              </a:rPr>
              <a:t>30</a:t>
            </a:r>
          </a:p>
        </p:txBody>
      </p:sp>
      <p:sp>
        <p:nvSpPr>
          <p:cNvPr id="22540" name="Text Box 12"/>
          <p:cNvSpPr txBox="1">
            <a:spLocks noChangeArrowheads="1"/>
          </p:cNvSpPr>
          <p:nvPr/>
        </p:nvSpPr>
        <p:spPr bwMode="auto">
          <a:xfrm>
            <a:off x="2830637" y="5864186"/>
            <a:ext cx="444352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2000">
                <a:solidFill>
                  <a:schemeClr val="bg1"/>
                </a:solidFill>
              </a:rPr>
              <a:t>40</a:t>
            </a:r>
          </a:p>
        </p:txBody>
      </p:sp>
      <p:sp>
        <p:nvSpPr>
          <p:cNvPr id="22541" name="Text Box 13"/>
          <p:cNvSpPr txBox="1">
            <a:spLocks noChangeArrowheads="1"/>
          </p:cNvSpPr>
          <p:nvPr/>
        </p:nvSpPr>
        <p:spPr bwMode="auto">
          <a:xfrm>
            <a:off x="3084637" y="5994361"/>
            <a:ext cx="444352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2000">
                <a:solidFill>
                  <a:schemeClr val="bg1"/>
                </a:solidFill>
              </a:rPr>
              <a:t>50</a:t>
            </a:r>
          </a:p>
        </p:txBody>
      </p:sp>
      <p:sp>
        <p:nvSpPr>
          <p:cNvPr id="22542" name="Text Box 14"/>
          <p:cNvSpPr txBox="1">
            <a:spLocks noChangeArrowheads="1"/>
          </p:cNvSpPr>
          <p:nvPr/>
        </p:nvSpPr>
        <p:spPr bwMode="auto">
          <a:xfrm>
            <a:off x="3364037" y="6100724"/>
            <a:ext cx="444352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2000">
                <a:solidFill>
                  <a:schemeClr val="bg1"/>
                </a:solidFill>
              </a:rPr>
              <a:t>60</a:t>
            </a:r>
          </a:p>
        </p:txBody>
      </p:sp>
      <p:sp>
        <p:nvSpPr>
          <p:cNvPr id="22543" name="Text Box 15"/>
          <p:cNvSpPr txBox="1">
            <a:spLocks noChangeArrowheads="1"/>
          </p:cNvSpPr>
          <p:nvPr/>
        </p:nvSpPr>
        <p:spPr bwMode="auto">
          <a:xfrm>
            <a:off x="2005137" y="2549515"/>
            <a:ext cx="444352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2000">
                <a:solidFill>
                  <a:schemeClr val="bg1"/>
                </a:solidFill>
              </a:rPr>
              <a:t>10</a:t>
            </a:r>
          </a:p>
        </p:txBody>
      </p:sp>
      <p:sp>
        <p:nvSpPr>
          <p:cNvPr id="22544" name="Text Box 16"/>
          <p:cNvSpPr txBox="1">
            <a:spLocks noChangeArrowheads="1"/>
          </p:cNvSpPr>
          <p:nvPr/>
        </p:nvSpPr>
        <p:spPr bwMode="auto">
          <a:xfrm>
            <a:off x="2305174" y="2444740"/>
            <a:ext cx="444352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2000">
                <a:solidFill>
                  <a:schemeClr val="bg1"/>
                </a:solidFill>
              </a:rPr>
              <a:t>20</a:t>
            </a:r>
          </a:p>
        </p:txBody>
      </p:sp>
      <p:sp>
        <p:nvSpPr>
          <p:cNvPr id="22545" name="Text Box 17"/>
          <p:cNvSpPr txBox="1">
            <a:spLocks noChangeArrowheads="1"/>
          </p:cNvSpPr>
          <p:nvPr/>
        </p:nvSpPr>
        <p:spPr bwMode="auto">
          <a:xfrm>
            <a:off x="2555999" y="2287578"/>
            <a:ext cx="444352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2000">
                <a:solidFill>
                  <a:schemeClr val="bg1"/>
                </a:solidFill>
              </a:rPr>
              <a:t>30</a:t>
            </a:r>
          </a:p>
        </p:txBody>
      </p:sp>
      <p:sp>
        <p:nvSpPr>
          <p:cNvPr id="22546" name="Text Box 18"/>
          <p:cNvSpPr txBox="1">
            <a:spLocks noChangeArrowheads="1"/>
          </p:cNvSpPr>
          <p:nvPr/>
        </p:nvSpPr>
        <p:spPr bwMode="auto">
          <a:xfrm>
            <a:off x="2843337" y="2216140"/>
            <a:ext cx="444352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2000">
                <a:solidFill>
                  <a:schemeClr val="bg1"/>
                </a:solidFill>
              </a:rPr>
              <a:t>40</a:t>
            </a:r>
          </a:p>
        </p:txBody>
      </p:sp>
      <p:sp>
        <p:nvSpPr>
          <p:cNvPr id="22547" name="Text Box 19"/>
          <p:cNvSpPr txBox="1">
            <a:spLocks noChangeArrowheads="1"/>
          </p:cNvSpPr>
          <p:nvPr/>
        </p:nvSpPr>
        <p:spPr bwMode="auto">
          <a:xfrm>
            <a:off x="3130674" y="2071678"/>
            <a:ext cx="444352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2000">
                <a:solidFill>
                  <a:schemeClr val="bg1"/>
                </a:solidFill>
              </a:rPr>
              <a:t>50</a:t>
            </a:r>
          </a:p>
        </p:txBody>
      </p:sp>
      <p:sp>
        <p:nvSpPr>
          <p:cNvPr id="22548" name="Text Box 20"/>
          <p:cNvSpPr txBox="1">
            <a:spLocks noChangeArrowheads="1"/>
          </p:cNvSpPr>
          <p:nvPr/>
        </p:nvSpPr>
        <p:spPr bwMode="auto">
          <a:xfrm>
            <a:off x="3419599" y="2000240"/>
            <a:ext cx="444352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2000">
                <a:solidFill>
                  <a:schemeClr val="bg1"/>
                </a:solidFill>
              </a:rPr>
              <a:t>60</a:t>
            </a:r>
          </a:p>
        </p:txBody>
      </p:sp>
      <p:cxnSp>
        <p:nvCxnSpPr>
          <p:cNvPr id="21" name="直線コネクタ 20"/>
          <p:cNvCxnSpPr/>
          <p:nvPr/>
        </p:nvCxnSpPr>
        <p:spPr>
          <a:xfrm>
            <a:off x="5940152" y="2123564"/>
            <a:ext cx="432048" cy="0"/>
          </a:xfrm>
          <a:prstGeom prst="line">
            <a:avLst/>
          </a:prstGeom>
          <a:ln w="3810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線コネクタ 21"/>
          <p:cNvCxnSpPr/>
          <p:nvPr/>
        </p:nvCxnSpPr>
        <p:spPr>
          <a:xfrm>
            <a:off x="5940152" y="2483604"/>
            <a:ext cx="432048" cy="0"/>
          </a:xfrm>
          <a:prstGeom prst="line">
            <a:avLst/>
          </a:prstGeom>
          <a:ln w="38100">
            <a:solidFill>
              <a:srgbClr val="E0268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テキスト ボックス 22"/>
          <p:cNvSpPr txBox="1"/>
          <p:nvPr/>
        </p:nvSpPr>
        <p:spPr>
          <a:xfrm>
            <a:off x="5857885" y="2267580"/>
            <a:ext cx="24866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en-US" altLang="ja-JP" sz="2400" dirty="0" smtClean="0"/>
              <a:t>Shaper output</a:t>
            </a:r>
            <a:endParaRPr kumimoji="1" lang="ja-JP" altLang="en-US" sz="2400" dirty="0"/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5857884" y="1907540"/>
            <a:ext cx="270775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en-US" altLang="ja-JP" sz="2400" dirty="0" smtClean="0"/>
              <a:t>Pre-amp output</a:t>
            </a:r>
            <a:endParaRPr kumimoji="1" lang="ja-JP" altLang="en-US" sz="2400" dirty="0"/>
          </a:p>
        </p:txBody>
      </p:sp>
      <p:sp>
        <p:nvSpPr>
          <p:cNvPr id="25" name="日付プレースホルダ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en-US" altLang="ja-JP" smtClean="0"/>
              <a:t>Sep 7, 2010,  PIXEL2010 T. Hirono</a:t>
            </a:r>
            <a:endParaRPr lang="ja-JP" altLang="en-US" dirty="0"/>
          </a:p>
        </p:txBody>
      </p:sp>
    </p:spTree>
  </p:cSld>
  <p:clrMapOvr>
    <a:masterClrMapping/>
  </p:clrMapOvr>
  <p:transition/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85794"/>
          </a:xfrm>
        </p:spPr>
        <p:txBody>
          <a:bodyPr>
            <a:noAutofit/>
          </a:bodyPr>
          <a:lstStyle/>
          <a:p>
            <a:r>
              <a:rPr lang="en-US" altLang="ja-JP" dirty="0" smtClean="0"/>
              <a:t>Concepts </a:t>
            </a:r>
            <a:endParaRPr kumimoji="1" lang="ja-JP" altLang="en-US" dirty="0"/>
          </a:p>
        </p:txBody>
      </p:sp>
      <p:pic>
        <p:nvPicPr>
          <p:cNvPr id="68610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2089181"/>
            <a:ext cx="2785205" cy="2411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8611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57686" y="2089181"/>
            <a:ext cx="2643623" cy="2411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861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000892" y="2303495"/>
            <a:ext cx="1714512" cy="18958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コンテンツ プレースホルダ 1"/>
          <p:cNvSpPr txBox="1">
            <a:spLocks/>
          </p:cNvSpPr>
          <p:nvPr/>
        </p:nvSpPr>
        <p:spPr>
          <a:xfrm>
            <a:off x="428596" y="4572032"/>
            <a:ext cx="4000528" cy="22859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57188" marR="0" lvl="0" indent="-35718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2000" dirty="0" smtClean="0"/>
              <a:t>Bump bonding</a:t>
            </a:r>
            <a:endParaRPr kumimoji="1" lang="en-US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757238" marR="0" lvl="1" indent="-35718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lang="en-US" sz="2000" dirty="0" smtClean="0"/>
              <a:t>Wafer level process</a:t>
            </a:r>
            <a:endParaRPr kumimoji="1" lang="en-US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757238" marR="0" lvl="1" indent="-35718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lang="en-US" altLang="ja-JP" sz="2000" dirty="0" smtClean="0"/>
              <a:t>High temperature and high pressure</a:t>
            </a:r>
          </a:p>
          <a:p>
            <a:pPr marL="757238" marR="0" lvl="1" indent="-35718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lang="ja-JP" altLang="en-US" sz="2000" dirty="0" smtClean="0"/>
              <a:t>◎　</a:t>
            </a:r>
            <a:r>
              <a:rPr lang="en-US" altLang="ja-JP" sz="2000" dirty="0" smtClean="0"/>
              <a:t>Si</a:t>
            </a:r>
          </a:p>
          <a:p>
            <a:pPr marL="757238" marR="0" lvl="1" indent="-35718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1" lang="ja-JP" alt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△　</a:t>
            </a:r>
            <a:r>
              <a:rPr kumimoji="1" lang="en-US" altLang="ja-JP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CdTe</a:t>
            </a:r>
            <a:endParaRPr kumimoji="1" lang="en-US" altLang="ja-JP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757238" marR="0" lvl="1" indent="-35718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endParaRPr kumimoji="1" lang="en-US" altLang="ja-JP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1" lang="ja-JP" altLang="en-US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コンテンツ プレースホルダ 1"/>
          <p:cNvSpPr txBox="1">
            <a:spLocks/>
          </p:cNvSpPr>
          <p:nvPr/>
        </p:nvSpPr>
        <p:spPr>
          <a:xfrm>
            <a:off x="4429124" y="4572032"/>
            <a:ext cx="4714876" cy="22859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57188" indent="-357188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sz="2000" dirty="0" smtClean="0"/>
              <a:t>In/Au stud bonding (</a:t>
            </a:r>
            <a:r>
              <a:rPr lang="en-US" altLang="ja-JP" sz="2000" dirty="0" smtClean="0"/>
              <a:t>Developed by JAXA</a:t>
            </a:r>
            <a:r>
              <a:rPr kumimoji="1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</a:t>
            </a:r>
          </a:p>
          <a:p>
            <a:pPr marL="757238" marR="0" lvl="1" indent="-35718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lang="en-US" sz="2000" dirty="0" smtClean="0"/>
              <a:t>Chip level process</a:t>
            </a:r>
            <a:endParaRPr kumimoji="1" lang="en-US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757238" marR="0" lvl="1" indent="-35718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lang="en-US" altLang="ja-JP" sz="2000" dirty="0" smtClean="0"/>
              <a:t>low temperature and soft process</a:t>
            </a:r>
          </a:p>
          <a:p>
            <a:pPr marL="757238" marR="0" lvl="1" indent="-35718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lang="ja-JP" altLang="en-US" sz="2000" b="1" dirty="0" smtClean="0">
                <a:solidFill>
                  <a:schemeClr val="accent2"/>
                </a:solidFill>
              </a:rPr>
              <a:t>◎　</a:t>
            </a:r>
            <a:r>
              <a:rPr lang="en-US" altLang="ja-JP" sz="2000" b="1" dirty="0" err="1" smtClean="0">
                <a:solidFill>
                  <a:schemeClr val="accent2"/>
                </a:solidFill>
              </a:rPr>
              <a:t>CdTe</a:t>
            </a:r>
            <a:endParaRPr kumimoji="1" lang="en-US" altLang="ja-JP" sz="2000" b="1" i="0" u="none" strike="noStrike" kern="1200" cap="none" spc="0" normalizeH="0" baseline="0" noProof="0" dirty="0" smtClean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757238" marR="0" lvl="1" indent="-35718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endParaRPr kumimoji="1" lang="en-US" altLang="ja-JP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1" lang="ja-JP" altLang="en-US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正方形/長方形 7"/>
          <p:cNvSpPr/>
          <p:nvPr/>
        </p:nvSpPr>
        <p:spPr>
          <a:xfrm>
            <a:off x="285720" y="1928826"/>
            <a:ext cx="2357454" cy="42862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テキスト ボックス 8"/>
          <p:cNvSpPr txBox="1"/>
          <p:nvPr/>
        </p:nvSpPr>
        <p:spPr>
          <a:xfrm flipH="1">
            <a:off x="214282" y="1285860"/>
            <a:ext cx="364333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3200" dirty="0" smtClean="0"/>
              <a:t>Gold-stud bonding</a:t>
            </a:r>
            <a:endParaRPr kumimoji="1" lang="ja-JP" altLang="en-US" sz="3200" dirty="0"/>
          </a:p>
        </p:txBody>
      </p:sp>
      <p:sp>
        <p:nvSpPr>
          <p:cNvPr id="12" name="日付プレースホルダ 3"/>
          <p:cNvSpPr>
            <a:spLocks noGrp="1"/>
          </p:cNvSpPr>
          <p:nvPr>
            <p:ph type="dt" sz="half" idx="10"/>
          </p:nvPr>
        </p:nvSpPr>
        <p:spPr>
          <a:xfrm>
            <a:off x="7010400" y="6492875"/>
            <a:ext cx="2133600" cy="365125"/>
          </a:xfrm>
        </p:spPr>
        <p:txBody>
          <a:bodyPr/>
          <a:lstStyle/>
          <a:p>
            <a:pPr algn="r"/>
            <a:r>
              <a:rPr lang="en-US" altLang="ja-JP" smtClean="0"/>
              <a:t>Sep 7, 2010,  PIXEL2010 T. Hirono</a:t>
            </a:r>
            <a:endParaRPr lang="ja-JP" alt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7" name="Picture 5" descr="C:\Documents\2010-07-09\detector\pixcel2010\data\lv.bmp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4933206"/>
            <a:ext cx="2376264" cy="1952178"/>
          </a:xfrm>
          <a:prstGeom prst="rect">
            <a:avLst/>
          </a:prstGeom>
          <a:noFill/>
        </p:spPr>
      </p:pic>
      <p:sp>
        <p:nvSpPr>
          <p:cNvPr id="2867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Fabrication of Detector</a:t>
            </a:r>
            <a:endParaRPr lang="ja-JP" altLang="en-US" dirty="0" smtClean="0"/>
          </a:p>
        </p:txBody>
      </p:sp>
      <p:sp>
        <p:nvSpPr>
          <p:cNvPr id="5" name="コンテンツ プレースホルダ 4"/>
          <p:cNvSpPr>
            <a:spLocks noGrp="1"/>
          </p:cNvSpPr>
          <p:nvPr>
            <p:ph idx="1"/>
          </p:nvPr>
        </p:nvSpPr>
        <p:spPr>
          <a:xfrm>
            <a:off x="251520" y="1340768"/>
            <a:ext cx="7344816" cy="964704"/>
          </a:xfrm>
        </p:spPr>
        <p:txBody>
          <a:bodyPr>
            <a:noAutofit/>
          </a:bodyPr>
          <a:lstStyle/>
          <a:p>
            <a:r>
              <a:rPr lang="en-US" altLang="ja-JP" sz="2800" dirty="0" smtClean="0"/>
              <a:t>Test board and control system</a:t>
            </a:r>
          </a:p>
          <a:p>
            <a:pPr lvl="1"/>
            <a:r>
              <a:rPr lang="en-US" altLang="ja-JP" sz="2400" dirty="0" smtClean="0"/>
              <a:t>All the operation can be done by GUI on PC</a:t>
            </a:r>
          </a:p>
        </p:txBody>
      </p:sp>
      <p:pic>
        <p:nvPicPr>
          <p:cNvPr id="28676" name="Picture 4" descr="sp8-01 05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48150" y="2491829"/>
            <a:ext cx="4895850" cy="367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5" name="Picture 3" descr="C:\Documents and Settings\user\Local Settings\Temporary Internet Files\Content.IE5\2R8FU3C3\MC900431566[1]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11560" y="2420888"/>
            <a:ext cx="1280143" cy="1288677"/>
          </a:xfrm>
          <a:prstGeom prst="rect">
            <a:avLst/>
          </a:prstGeom>
          <a:noFill/>
        </p:spPr>
      </p:pic>
      <p:pic>
        <p:nvPicPr>
          <p:cNvPr id="18436" name="Picture 4" descr="C:\Documents and Settings\user\Local Settings\Temporary Internet Files\Content.IE5\6PSDO1WB\MC900431637[1]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187624" y="2852936"/>
            <a:ext cx="1152128" cy="1152128"/>
          </a:xfrm>
          <a:prstGeom prst="rect">
            <a:avLst/>
          </a:prstGeom>
          <a:noFill/>
        </p:spPr>
      </p:pic>
      <p:sp>
        <p:nvSpPr>
          <p:cNvPr id="9" name="テキスト ボックス 8"/>
          <p:cNvSpPr txBox="1"/>
          <p:nvPr/>
        </p:nvSpPr>
        <p:spPr>
          <a:xfrm>
            <a:off x="107504" y="3923418"/>
            <a:ext cx="50360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000" dirty="0" smtClean="0"/>
              <a:t>Readout board: NI- PCI 7831</a:t>
            </a:r>
            <a:br>
              <a:rPr lang="en-US" altLang="ja-JP" sz="2000" dirty="0" smtClean="0"/>
            </a:br>
            <a:r>
              <a:rPr lang="en-US" altLang="ja-JP" sz="2000" dirty="0" smtClean="0"/>
              <a:t>(DIO, AD/DA with FPGA)</a:t>
            </a:r>
          </a:p>
          <a:p>
            <a:r>
              <a:rPr lang="en-US" altLang="ja-JP" sz="2000" dirty="0" smtClean="0"/>
              <a:t>+</a:t>
            </a:r>
            <a:endParaRPr kumimoji="1" lang="en-US" altLang="ja-JP" sz="2000" dirty="0" smtClean="0"/>
          </a:p>
          <a:p>
            <a:r>
              <a:rPr lang="en-US" altLang="ja-JP" sz="2000" dirty="0" smtClean="0"/>
              <a:t>L</a:t>
            </a:r>
          </a:p>
          <a:p>
            <a:endParaRPr lang="en-US" altLang="ja-JP" sz="2000" dirty="0" smtClean="0"/>
          </a:p>
          <a:p>
            <a:endParaRPr lang="en-US" altLang="ja-JP" sz="2000" dirty="0" smtClean="0"/>
          </a:p>
          <a:p>
            <a:endParaRPr lang="en-US" altLang="ja-JP" sz="2000" dirty="0" smtClean="0"/>
          </a:p>
          <a:p>
            <a:r>
              <a:rPr lang="en-US" altLang="ja-JP" sz="2000" dirty="0" smtClean="0"/>
              <a:t>                                           </a:t>
            </a:r>
          </a:p>
          <a:p>
            <a:r>
              <a:rPr lang="en-US" altLang="ja-JP" sz="2000" dirty="0" smtClean="0"/>
              <a:t>                                          LabVIEW software </a:t>
            </a:r>
            <a:endParaRPr kumimoji="1" lang="ja-JP" altLang="en-US" sz="2000" dirty="0"/>
          </a:p>
        </p:txBody>
      </p:sp>
      <p:sp>
        <p:nvSpPr>
          <p:cNvPr id="11" name="フローチャート : せん孔テープ 10"/>
          <p:cNvSpPr/>
          <p:nvPr/>
        </p:nvSpPr>
        <p:spPr>
          <a:xfrm>
            <a:off x="2097872" y="3284984"/>
            <a:ext cx="2160240" cy="360040"/>
          </a:xfrm>
          <a:prstGeom prst="flowChartPunchedTap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3" name="直線矢印コネクタ 12"/>
          <p:cNvCxnSpPr/>
          <p:nvPr/>
        </p:nvCxnSpPr>
        <p:spPr>
          <a:xfrm rot="10800000">
            <a:off x="2699792" y="3140968"/>
            <a:ext cx="100811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テキスト ボックス 14"/>
          <p:cNvSpPr txBox="1"/>
          <p:nvPr/>
        </p:nvSpPr>
        <p:spPr>
          <a:xfrm>
            <a:off x="2830759" y="2814576"/>
            <a:ext cx="66967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dirty="0" smtClean="0"/>
              <a:t>Data</a:t>
            </a:r>
            <a:endParaRPr kumimoji="1" lang="ja-JP" altLang="en-US" sz="2000" dirty="0"/>
          </a:p>
        </p:txBody>
      </p:sp>
      <p:sp>
        <p:nvSpPr>
          <p:cNvPr id="12" name="日付プレースホルダ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en-US" altLang="ja-JP" smtClean="0"/>
              <a:t>Sep 7, 2010,  PIXEL2010 T. Hirono</a:t>
            </a:r>
            <a:endParaRPr lang="ja-JP" altLang="en-US" dirty="0"/>
          </a:p>
        </p:txBody>
      </p:sp>
    </p:spTree>
  </p:cSld>
  <p:clrMapOvr>
    <a:masterClrMapping/>
  </p:clrMapOvr>
  <p:transition/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ja-JP" sz="2900" dirty="0" smtClean="0"/>
              <a:t>Performance of ASIC</a:t>
            </a:r>
          </a:p>
        </p:txBody>
      </p:sp>
      <p:sp>
        <p:nvSpPr>
          <p:cNvPr id="6149" name="Rectangle 7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0" y="1412875"/>
            <a:ext cx="5364163" cy="4751388"/>
          </a:xfrm>
        </p:spPr>
        <p:txBody>
          <a:bodyPr/>
          <a:lstStyle/>
          <a:p>
            <a:pPr eaLnBrk="1" hangingPunct="1"/>
            <a:r>
              <a:rPr lang="en-US" altLang="ja-JP" sz="2400" dirty="0" smtClean="0"/>
              <a:t>Uniformity  of 0-level  (offset  of amp.) and pulse height  (gain of amp.) in a chip</a:t>
            </a:r>
            <a:endParaRPr lang="ja-JP" altLang="en-US" sz="2400" dirty="0" smtClean="0"/>
          </a:p>
        </p:txBody>
      </p:sp>
      <p:graphicFrame>
        <p:nvGraphicFramePr>
          <p:cNvPr id="6146" name="Object 13"/>
          <p:cNvGraphicFramePr>
            <a:graphicFrameLocks noChangeAspect="1"/>
          </p:cNvGraphicFramePr>
          <p:nvPr>
            <p:ph sz="half" idx="4294967295"/>
          </p:nvPr>
        </p:nvGraphicFramePr>
        <p:xfrm>
          <a:off x="0" y="2878361"/>
          <a:ext cx="3771900" cy="2782887"/>
        </p:xfrm>
        <a:graphic>
          <a:graphicData uri="http://schemas.openxmlformats.org/presentationml/2006/ole">
            <p:oleObj spid="_x0000_s5122" name="Worksheet" r:id="rId4" imgW="5524500" imgH="4076700" progId="Excel.Sheet.8">
              <p:link updateAutomatic="1"/>
            </p:oleObj>
          </a:graphicData>
        </a:graphic>
      </p:graphicFrame>
      <p:pic>
        <p:nvPicPr>
          <p:cNvPr id="6150" name="Picture 5" descr="gain"/>
          <p:cNvPicPr>
            <a:picLocks noChangeAspect="1" noChangeArrowheads="1"/>
          </p:cNvPicPr>
          <p:nvPr/>
        </p:nvPicPr>
        <p:blipFill>
          <a:blip r:embed="rId5" cstate="print"/>
          <a:srcRect r="5460"/>
          <a:stretch>
            <a:fillRect/>
          </a:stretch>
        </p:blipFill>
        <p:spPr bwMode="auto">
          <a:xfrm>
            <a:off x="6083300" y="4114800"/>
            <a:ext cx="3024188" cy="2627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1" name="Picture 6" descr="image06"/>
          <p:cNvPicPr>
            <a:picLocks noChangeAspect="1" noChangeArrowheads="1"/>
          </p:cNvPicPr>
          <p:nvPr/>
        </p:nvPicPr>
        <p:blipFill>
          <a:blip r:embed="rId6" cstate="print"/>
          <a:srcRect r="2304"/>
          <a:stretch>
            <a:fillRect/>
          </a:stretch>
        </p:blipFill>
        <p:spPr bwMode="auto">
          <a:xfrm>
            <a:off x="6048375" y="1430338"/>
            <a:ext cx="3095625" cy="2646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52" name="Text Box 9"/>
          <p:cNvSpPr txBox="1">
            <a:spLocks noChangeArrowheads="1"/>
          </p:cNvSpPr>
          <p:nvPr/>
        </p:nvSpPr>
        <p:spPr bwMode="auto">
          <a:xfrm>
            <a:off x="4269012" y="3143248"/>
            <a:ext cx="1803186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dirty="0" smtClean="0"/>
              <a:t>STD=15mV</a:t>
            </a:r>
            <a:endParaRPr lang="en-US" altLang="ja-JP" dirty="0"/>
          </a:p>
          <a:p>
            <a:r>
              <a:rPr lang="en-US" altLang="ja-JP" dirty="0"/>
              <a:t>Max-Min = 76mV</a:t>
            </a:r>
          </a:p>
        </p:txBody>
      </p:sp>
      <p:sp>
        <p:nvSpPr>
          <p:cNvPr id="6153" name="Text Box 10"/>
          <p:cNvSpPr txBox="1">
            <a:spLocks noChangeArrowheads="1"/>
          </p:cNvSpPr>
          <p:nvPr/>
        </p:nvSpPr>
        <p:spPr bwMode="auto">
          <a:xfrm>
            <a:off x="4147705" y="5746030"/>
            <a:ext cx="1995931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dirty="0" smtClean="0"/>
              <a:t>Ave.</a:t>
            </a:r>
            <a:r>
              <a:rPr lang="ja-JP" altLang="en-US" dirty="0"/>
              <a:t>　　　</a:t>
            </a:r>
            <a:r>
              <a:rPr lang="ja-JP" altLang="en-US" dirty="0" smtClean="0"/>
              <a:t> </a:t>
            </a:r>
            <a:r>
              <a:rPr lang="en-US" altLang="ja-JP" dirty="0" smtClean="0"/>
              <a:t>=</a:t>
            </a:r>
            <a:r>
              <a:rPr lang="en-US" altLang="ja-JP" dirty="0"/>
              <a:t>43.2mV </a:t>
            </a:r>
          </a:p>
          <a:p>
            <a:r>
              <a:rPr lang="en-US" altLang="ja-JP" dirty="0" smtClean="0"/>
              <a:t>STD           =1.4mV</a:t>
            </a:r>
            <a:endParaRPr lang="en-US" altLang="ja-JP" dirty="0"/>
          </a:p>
          <a:p>
            <a:r>
              <a:rPr lang="en-US" altLang="ja-JP" dirty="0"/>
              <a:t>Max-Min = 9.1mV</a:t>
            </a:r>
          </a:p>
        </p:txBody>
      </p:sp>
      <p:sp>
        <p:nvSpPr>
          <p:cNvPr id="6154" name="Text Box 11"/>
          <p:cNvSpPr txBox="1">
            <a:spLocks noChangeArrowheads="1"/>
          </p:cNvSpPr>
          <p:nvPr/>
        </p:nvSpPr>
        <p:spPr bwMode="auto">
          <a:xfrm>
            <a:off x="4138837" y="2820986"/>
            <a:ext cx="80964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dirty="0" smtClean="0"/>
              <a:t>0-level</a:t>
            </a:r>
            <a:endParaRPr lang="ja-JP" altLang="en-US" dirty="0"/>
          </a:p>
        </p:txBody>
      </p:sp>
      <p:sp>
        <p:nvSpPr>
          <p:cNvPr id="6155" name="Text Box 12"/>
          <p:cNvSpPr txBox="1">
            <a:spLocks noChangeArrowheads="1"/>
          </p:cNvSpPr>
          <p:nvPr/>
        </p:nvSpPr>
        <p:spPr bwMode="auto">
          <a:xfrm>
            <a:off x="3931805" y="5444405"/>
            <a:ext cx="138480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dirty="0" smtClean="0"/>
              <a:t>Pulse height</a:t>
            </a:r>
            <a:endParaRPr lang="ja-JP" altLang="en-US" dirty="0"/>
          </a:p>
        </p:txBody>
      </p:sp>
      <p:sp>
        <p:nvSpPr>
          <p:cNvPr id="6156" name="Line 15"/>
          <p:cNvSpPr>
            <a:spLocks noChangeShapeType="1"/>
          </p:cNvSpPr>
          <p:nvPr/>
        </p:nvSpPr>
        <p:spPr bwMode="auto">
          <a:xfrm>
            <a:off x="547688" y="3767907"/>
            <a:ext cx="2808287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6157" name="Line 16"/>
          <p:cNvSpPr>
            <a:spLocks noChangeShapeType="1"/>
          </p:cNvSpPr>
          <p:nvPr/>
        </p:nvSpPr>
        <p:spPr bwMode="auto">
          <a:xfrm>
            <a:off x="2276475" y="3815532"/>
            <a:ext cx="0" cy="935037"/>
          </a:xfrm>
          <a:prstGeom prst="line">
            <a:avLst/>
          </a:prstGeom>
          <a:noFill/>
          <a:ln w="38100">
            <a:solidFill>
              <a:schemeClr val="accent2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6158" name="Text Box 17"/>
          <p:cNvSpPr txBox="1">
            <a:spLocks noChangeArrowheads="1"/>
          </p:cNvSpPr>
          <p:nvPr/>
        </p:nvSpPr>
        <p:spPr bwMode="auto">
          <a:xfrm>
            <a:off x="179512" y="2662188"/>
            <a:ext cx="338323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u="sng" dirty="0" smtClean="0"/>
              <a:t>Shaper output of -1.06fC (10keV) </a:t>
            </a:r>
            <a:r>
              <a:rPr lang="ja-JP" altLang="en-US" u="sng" dirty="0" smtClean="0"/>
              <a:t> </a:t>
            </a:r>
            <a:endParaRPr lang="ja-JP" altLang="en-US" u="sng" dirty="0"/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3347864" y="3598292"/>
            <a:ext cx="8096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0-level</a:t>
            </a:r>
            <a:endParaRPr kumimoji="1" lang="ja-JP" altLang="en-US" dirty="0"/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2267744" y="4030340"/>
            <a:ext cx="13319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solidFill>
                  <a:schemeClr val="accent2"/>
                </a:solidFill>
              </a:rPr>
              <a:t>Pulse height</a:t>
            </a:r>
            <a:endParaRPr kumimoji="1" lang="ja-JP" altLang="en-US" dirty="0">
              <a:solidFill>
                <a:schemeClr val="accent2"/>
              </a:solidFill>
            </a:endParaRPr>
          </a:p>
        </p:txBody>
      </p:sp>
      <p:sp>
        <p:nvSpPr>
          <p:cNvPr id="17" name="テキスト ボックス 16"/>
          <p:cNvSpPr txBox="1"/>
          <p:nvPr/>
        </p:nvSpPr>
        <p:spPr>
          <a:xfrm flipH="1">
            <a:off x="0" y="5805264"/>
            <a:ext cx="36724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 smtClean="0"/>
              <a:t> adjusting  “offset of window ” for each pixel was reasonable.</a:t>
            </a:r>
            <a:endParaRPr kumimoji="1" lang="ja-JP" altLang="en-US" dirty="0"/>
          </a:p>
        </p:txBody>
      </p:sp>
      <p:sp>
        <p:nvSpPr>
          <p:cNvPr id="18" name="日付プレースホルダ 1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Sep 7, 2010,  PIXEL2010 T. Hirono</a:t>
            </a:r>
            <a:endParaRPr kumimoji="1" lang="ja-JP" altLang="en-US"/>
          </a:p>
        </p:txBody>
      </p:sp>
    </p:spTree>
  </p:cSld>
  <p:clrMapOvr>
    <a:masterClrMapping/>
  </p:clrMapOvr>
  <p:transition/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 altLang="ja-JP" dirty="0" smtClean="0"/>
              <a:t>Performances of ASIC</a:t>
            </a:r>
          </a:p>
        </p:txBody>
      </p:sp>
      <p:sp>
        <p:nvSpPr>
          <p:cNvPr id="6149" name="Rectangle 7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0" y="1412875"/>
            <a:ext cx="5364163" cy="4751388"/>
          </a:xfrm>
        </p:spPr>
        <p:txBody>
          <a:bodyPr/>
          <a:lstStyle/>
          <a:p>
            <a:pPr eaLnBrk="1" hangingPunct="1"/>
            <a:r>
              <a:rPr lang="en-US" altLang="ja-JP" sz="2400" dirty="0" smtClean="0"/>
              <a:t>Uniformity  of 0-level  (offset  of amp.) and pulse height  (gain of amp.) in a chip</a:t>
            </a:r>
            <a:endParaRPr lang="ja-JP" altLang="en-US" sz="2400" dirty="0" smtClean="0"/>
          </a:p>
        </p:txBody>
      </p:sp>
      <p:graphicFrame>
        <p:nvGraphicFramePr>
          <p:cNvPr id="6146" name="Object 13"/>
          <p:cNvGraphicFramePr>
            <a:graphicFrameLocks noChangeAspect="1"/>
          </p:cNvGraphicFramePr>
          <p:nvPr>
            <p:ph sz="half" idx="4294967295"/>
          </p:nvPr>
        </p:nvGraphicFramePr>
        <p:xfrm>
          <a:off x="0" y="2878361"/>
          <a:ext cx="3771900" cy="2782887"/>
        </p:xfrm>
        <a:graphic>
          <a:graphicData uri="http://schemas.openxmlformats.org/presentationml/2006/ole">
            <p:oleObj spid="_x0000_s90114" name="Worksheet" r:id="rId4" imgW="5524500" imgH="4076700" progId="Excel.Sheet.8">
              <p:link updateAutomatic="1"/>
            </p:oleObj>
          </a:graphicData>
        </a:graphic>
      </p:graphicFrame>
      <p:pic>
        <p:nvPicPr>
          <p:cNvPr id="6151" name="Picture 6" descr="image06"/>
          <p:cNvPicPr>
            <a:picLocks noChangeAspect="1" noChangeArrowheads="1"/>
          </p:cNvPicPr>
          <p:nvPr/>
        </p:nvPicPr>
        <p:blipFill>
          <a:blip r:embed="rId5" cstate="print"/>
          <a:srcRect r="2304"/>
          <a:stretch>
            <a:fillRect/>
          </a:stretch>
        </p:blipFill>
        <p:spPr bwMode="auto">
          <a:xfrm>
            <a:off x="6048375" y="1430338"/>
            <a:ext cx="3095625" cy="2646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52" name="Text Box 9"/>
          <p:cNvSpPr txBox="1">
            <a:spLocks noChangeArrowheads="1"/>
          </p:cNvSpPr>
          <p:nvPr/>
        </p:nvSpPr>
        <p:spPr bwMode="auto">
          <a:xfrm>
            <a:off x="4269012" y="3143248"/>
            <a:ext cx="1803186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dirty="0" smtClean="0"/>
              <a:t>STD=15mV</a:t>
            </a:r>
            <a:endParaRPr lang="en-US" altLang="ja-JP" dirty="0"/>
          </a:p>
          <a:p>
            <a:r>
              <a:rPr lang="en-US" altLang="ja-JP" dirty="0"/>
              <a:t>Max-Min = 76mV</a:t>
            </a:r>
          </a:p>
        </p:txBody>
      </p:sp>
      <p:sp>
        <p:nvSpPr>
          <p:cNvPr id="6153" name="Text Box 10"/>
          <p:cNvSpPr txBox="1">
            <a:spLocks noChangeArrowheads="1"/>
          </p:cNvSpPr>
          <p:nvPr/>
        </p:nvSpPr>
        <p:spPr bwMode="auto">
          <a:xfrm>
            <a:off x="4147705" y="5746030"/>
            <a:ext cx="1995931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dirty="0" smtClean="0"/>
              <a:t>Ave.</a:t>
            </a:r>
            <a:r>
              <a:rPr lang="ja-JP" altLang="en-US" dirty="0"/>
              <a:t>　　　</a:t>
            </a:r>
            <a:r>
              <a:rPr lang="ja-JP" altLang="en-US" dirty="0" smtClean="0"/>
              <a:t> </a:t>
            </a:r>
            <a:r>
              <a:rPr lang="en-US" altLang="ja-JP" dirty="0" smtClean="0"/>
              <a:t>=</a:t>
            </a:r>
            <a:r>
              <a:rPr lang="en-US" altLang="ja-JP" dirty="0"/>
              <a:t>43.2mV </a:t>
            </a:r>
          </a:p>
          <a:p>
            <a:r>
              <a:rPr lang="en-US" altLang="ja-JP" dirty="0" smtClean="0"/>
              <a:t>STD           =1.4mV</a:t>
            </a:r>
            <a:endParaRPr lang="en-US" altLang="ja-JP" dirty="0"/>
          </a:p>
          <a:p>
            <a:r>
              <a:rPr lang="en-US" altLang="ja-JP" dirty="0"/>
              <a:t>Max-Min = 9.1mV</a:t>
            </a:r>
          </a:p>
        </p:txBody>
      </p:sp>
      <p:sp>
        <p:nvSpPr>
          <p:cNvPr id="6154" name="Text Box 11"/>
          <p:cNvSpPr txBox="1">
            <a:spLocks noChangeArrowheads="1"/>
          </p:cNvSpPr>
          <p:nvPr/>
        </p:nvSpPr>
        <p:spPr bwMode="auto">
          <a:xfrm>
            <a:off x="4138837" y="2820986"/>
            <a:ext cx="79201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dirty="0" smtClean="0"/>
              <a:t>0 level</a:t>
            </a:r>
            <a:endParaRPr lang="ja-JP" altLang="en-US" dirty="0"/>
          </a:p>
        </p:txBody>
      </p:sp>
      <p:sp>
        <p:nvSpPr>
          <p:cNvPr id="6155" name="Text Box 12"/>
          <p:cNvSpPr txBox="1">
            <a:spLocks noChangeArrowheads="1"/>
          </p:cNvSpPr>
          <p:nvPr/>
        </p:nvSpPr>
        <p:spPr bwMode="auto">
          <a:xfrm>
            <a:off x="3931805" y="5444405"/>
            <a:ext cx="138480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dirty="0" smtClean="0"/>
              <a:t>Pulse height</a:t>
            </a:r>
            <a:endParaRPr lang="ja-JP" altLang="en-US" dirty="0"/>
          </a:p>
        </p:txBody>
      </p:sp>
      <p:sp>
        <p:nvSpPr>
          <p:cNvPr id="6156" name="Line 15"/>
          <p:cNvSpPr>
            <a:spLocks noChangeShapeType="1"/>
          </p:cNvSpPr>
          <p:nvPr/>
        </p:nvSpPr>
        <p:spPr bwMode="auto">
          <a:xfrm>
            <a:off x="547688" y="3767907"/>
            <a:ext cx="2808287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6157" name="Line 16"/>
          <p:cNvSpPr>
            <a:spLocks noChangeShapeType="1"/>
          </p:cNvSpPr>
          <p:nvPr/>
        </p:nvSpPr>
        <p:spPr bwMode="auto">
          <a:xfrm>
            <a:off x="2276475" y="3815532"/>
            <a:ext cx="0" cy="935037"/>
          </a:xfrm>
          <a:prstGeom prst="line">
            <a:avLst/>
          </a:prstGeom>
          <a:noFill/>
          <a:ln w="38100">
            <a:solidFill>
              <a:schemeClr val="accent2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6158" name="Text Box 17"/>
          <p:cNvSpPr txBox="1">
            <a:spLocks noChangeArrowheads="1"/>
          </p:cNvSpPr>
          <p:nvPr/>
        </p:nvSpPr>
        <p:spPr bwMode="auto">
          <a:xfrm>
            <a:off x="179512" y="2662188"/>
            <a:ext cx="338323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u="sng" dirty="0" smtClean="0"/>
              <a:t>Shaper output of -1.06fC (10keV) </a:t>
            </a:r>
            <a:r>
              <a:rPr lang="ja-JP" altLang="en-US" u="sng" dirty="0" smtClean="0"/>
              <a:t> </a:t>
            </a:r>
            <a:endParaRPr lang="ja-JP" altLang="en-US" u="sng" dirty="0"/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3347864" y="3598292"/>
            <a:ext cx="8096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0-level</a:t>
            </a:r>
            <a:endParaRPr kumimoji="1" lang="ja-JP" altLang="en-US" dirty="0"/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2267744" y="4030340"/>
            <a:ext cx="13319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solidFill>
                  <a:schemeClr val="accent2"/>
                </a:solidFill>
              </a:rPr>
              <a:t>Pulse height</a:t>
            </a:r>
            <a:endParaRPr kumimoji="1" lang="ja-JP" altLang="en-US" dirty="0">
              <a:solidFill>
                <a:schemeClr val="accent2"/>
              </a:solidFill>
            </a:endParaRPr>
          </a:p>
        </p:txBody>
      </p:sp>
      <p:sp>
        <p:nvSpPr>
          <p:cNvPr id="17" name="テキスト ボックス 16"/>
          <p:cNvSpPr txBox="1"/>
          <p:nvPr/>
        </p:nvSpPr>
        <p:spPr>
          <a:xfrm flipH="1">
            <a:off x="0" y="5805264"/>
            <a:ext cx="367240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 smtClean="0"/>
              <a:t> “offset” adjuster in window-comparator for each pixel was reasonable </a:t>
            </a:r>
            <a:endParaRPr kumimoji="1" lang="ja-JP" altLang="en-US" dirty="0"/>
          </a:p>
        </p:txBody>
      </p:sp>
      <p:pic>
        <p:nvPicPr>
          <p:cNvPr id="18" name="Picture 14" descr="diff"/>
          <p:cNvPicPr>
            <a:picLocks noChangeAspect="1" noChangeArrowheads="1"/>
          </p:cNvPicPr>
          <p:nvPr/>
        </p:nvPicPr>
        <p:blipFill>
          <a:blip r:embed="rId6" cstate="print"/>
          <a:srcRect r="4408"/>
          <a:stretch>
            <a:fillRect/>
          </a:stretch>
        </p:blipFill>
        <p:spPr bwMode="auto">
          <a:xfrm>
            <a:off x="6011863" y="4058228"/>
            <a:ext cx="3132137" cy="2713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日付プレースホルダ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Sep 7, 2010,  PIXEL2010 T. Hirono</a:t>
            </a:r>
            <a:endParaRPr kumimoji="1" lang="ja-JP" altLang="en-US"/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Concepts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9024" y="1714488"/>
            <a:ext cx="8784976" cy="4214842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altLang="ja-JP" dirty="0" smtClean="0"/>
              <a:t>Detector that is suite for SPring-8….</a:t>
            </a:r>
            <a:endParaRPr lang="ja-JP" altLang="en-US" dirty="0" smtClean="0"/>
          </a:p>
          <a:p>
            <a:r>
              <a:rPr lang="en-US" altLang="ja-JP" sz="2800" dirty="0" smtClean="0"/>
              <a:t>Photon-counting large-area-imaging hybrid pixel detector, like PILATUS, which are very powerful for SR experiments.</a:t>
            </a:r>
          </a:p>
          <a:p>
            <a:r>
              <a:rPr lang="en-US" altLang="ja-JP" sz="2800" dirty="0" smtClean="0">
                <a:solidFill>
                  <a:schemeClr val="accent2"/>
                </a:solidFill>
              </a:rPr>
              <a:t>High sensitivity in high energy X-ray region (15 - 100keV)</a:t>
            </a:r>
          </a:p>
          <a:p>
            <a:pPr lvl="1">
              <a:buNone/>
            </a:pPr>
            <a:r>
              <a:rPr lang="ja-JP" altLang="en-US" dirty="0" smtClean="0">
                <a:solidFill>
                  <a:schemeClr val="accent2"/>
                </a:solidFill>
              </a:rPr>
              <a:t>⇒</a:t>
            </a:r>
            <a:r>
              <a:rPr lang="en-US" altLang="ja-JP" dirty="0" smtClean="0">
                <a:solidFill>
                  <a:schemeClr val="accent2"/>
                </a:solidFill>
              </a:rPr>
              <a:t>CdTe sensor </a:t>
            </a:r>
          </a:p>
          <a:p>
            <a:r>
              <a:rPr lang="en-US" altLang="ja-JP" sz="2800" dirty="0" smtClean="0"/>
              <a:t>Function to cut </a:t>
            </a:r>
            <a:r>
              <a:rPr lang="en-US" altLang="ja-JP" sz="2800" dirty="0" smtClean="0"/>
              <a:t>high energy </a:t>
            </a:r>
            <a:r>
              <a:rPr lang="en-US" altLang="ja-JP" sz="2800" dirty="0" smtClean="0"/>
              <a:t>X-ray</a:t>
            </a:r>
          </a:p>
          <a:p>
            <a:pPr lvl="1">
              <a:buNone/>
            </a:pPr>
            <a:r>
              <a:rPr lang="ja-JP" altLang="en-US" dirty="0" smtClean="0"/>
              <a:t>⇒</a:t>
            </a:r>
            <a:r>
              <a:rPr lang="en-US" altLang="ja-JP" dirty="0" smtClean="0"/>
              <a:t>Readouts with a window-type comparator</a:t>
            </a:r>
          </a:p>
          <a:p>
            <a:pPr lvl="1">
              <a:buNone/>
            </a:pPr>
            <a:endParaRPr lang="en-US" altLang="ja-JP" dirty="0" smtClean="0"/>
          </a:p>
          <a:p>
            <a:pPr lvl="1">
              <a:buNone/>
            </a:pPr>
            <a:endParaRPr lang="en-US" altLang="ja-JP" dirty="0" smtClean="0"/>
          </a:p>
          <a:p>
            <a:pPr lvl="1">
              <a:buNone/>
            </a:pPr>
            <a:endParaRPr lang="en-US" altLang="ja-JP" dirty="0" smtClean="0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>
          <a:xfrm>
            <a:off x="6286512" y="6492875"/>
            <a:ext cx="2857488" cy="365125"/>
          </a:xfrm>
        </p:spPr>
        <p:txBody>
          <a:bodyPr/>
          <a:lstStyle/>
          <a:p>
            <a:pPr algn="r"/>
            <a:r>
              <a:rPr lang="en-US" altLang="ja-JP" dirty="0" smtClean="0"/>
              <a:t>Sep 7, 2010,  PIXEL2010 T. Hirono</a:t>
            </a:r>
            <a:endParaRPr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 altLang="ja-JP" dirty="0" smtClean="0"/>
              <a:t>Performances of ASIC</a:t>
            </a:r>
          </a:p>
        </p:txBody>
      </p:sp>
      <p:pic>
        <p:nvPicPr>
          <p:cNvPr id="9223" name="Picture 7" descr="image0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27617" y="2476500"/>
            <a:ext cx="3887787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26" name="Text Box 10"/>
          <p:cNvSpPr txBox="1">
            <a:spLocks noChangeArrowheads="1"/>
          </p:cNvSpPr>
          <p:nvPr/>
        </p:nvSpPr>
        <p:spPr bwMode="auto">
          <a:xfrm>
            <a:off x="4716463" y="1341438"/>
            <a:ext cx="2756396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1600" dirty="0" smtClean="0"/>
              <a:t>Test Pulse  : charge</a:t>
            </a:r>
            <a:r>
              <a:rPr lang="ja-JP" altLang="en-US" sz="1600" dirty="0" smtClean="0"/>
              <a:t> </a:t>
            </a:r>
            <a:r>
              <a:rPr lang="en-US" altLang="ja-JP" sz="1600" dirty="0"/>
              <a:t>: </a:t>
            </a:r>
            <a:r>
              <a:rPr lang="en-US" altLang="ja-JP" sz="1600" dirty="0" smtClean="0"/>
              <a:t>-6.4fC</a:t>
            </a:r>
            <a:endParaRPr lang="en-US" altLang="ja-JP" sz="1600" dirty="0"/>
          </a:p>
          <a:p>
            <a:r>
              <a:rPr lang="en-US" altLang="ja-JP" sz="1600" dirty="0"/>
              <a:t>         </a:t>
            </a:r>
            <a:r>
              <a:rPr lang="en-US" altLang="ja-JP" sz="1600" dirty="0" smtClean="0"/>
              <a:t>            </a:t>
            </a:r>
            <a:r>
              <a:rPr lang="ja-JP" altLang="en-US" sz="1600" dirty="0" smtClean="0"/>
              <a:t> </a:t>
            </a:r>
            <a:r>
              <a:rPr lang="en-US" altLang="ja-JP" sz="1600" dirty="0" smtClean="0"/>
              <a:t>frequency</a:t>
            </a:r>
            <a:r>
              <a:rPr lang="ja-JP" altLang="en-US" sz="1600" dirty="0" smtClean="0"/>
              <a:t> </a:t>
            </a:r>
            <a:r>
              <a:rPr lang="en-US" altLang="ja-JP" sz="1600" dirty="0"/>
              <a:t>: 3.4kHz</a:t>
            </a:r>
          </a:p>
          <a:p>
            <a:r>
              <a:rPr lang="en-US" altLang="ja-JP" sz="1600" dirty="0" smtClean="0"/>
              <a:t>Exposure time : </a:t>
            </a:r>
            <a:r>
              <a:rPr lang="en-US" altLang="ja-JP" sz="1600" dirty="0"/>
              <a:t>0.1sec</a:t>
            </a:r>
          </a:p>
          <a:p>
            <a:r>
              <a:rPr lang="en-US" altLang="ja-JP" sz="1600" dirty="0" smtClean="0"/>
              <a:t>Higher Energy threshold : </a:t>
            </a:r>
            <a:r>
              <a:rPr lang="ja-JP" altLang="en-US" sz="1600" dirty="0" smtClean="0"/>
              <a:t>∞</a:t>
            </a:r>
            <a:r>
              <a:rPr lang="en-US" altLang="ja-JP" sz="1600" dirty="0" smtClean="0"/>
              <a:t> </a:t>
            </a:r>
            <a:endParaRPr lang="en-US" altLang="ja-JP" sz="1600" dirty="0"/>
          </a:p>
        </p:txBody>
      </p:sp>
      <p:sp>
        <p:nvSpPr>
          <p:cNvPr id="12" name="コンテンツ プレースホルダ 11"/>
          <p:cNvSpPr>
            <a:spLocks noGrp="1"/>
          </p:cNvSpPr>
          <p:nvPr>
            <p:ph idx="1"/>
          </p:nvPr>
        </p:nvSpPr>
        <p:spPr>
          <a:xfrm>
            <a:off x="0" y="2285992"/>
            <a:ext cx="8215338" cy="4572008"/>
          </a:xfrm>
        </p:spPr>
        <p:txBody>
          <a:bodyPr>
            <a:normAutofit/>
          </a:bodyPr>
          <a:lstStyle/>
          <a:p>
            <a:r>
              <a:rPr lang="en-US" altLang="ja-JP" sz="2800" dirty="0" smtClean="0"/>
              <a:t>Window-comparator, counter, </a:t>
            </a:r>
            <a:r>
              <a:rPr lang="ja-JP" altLang="en-US" sz="2800" dirty="0" smtClean="0"/>
              <a:t/>
            </a:r>
            <a:br>
              <a:rPr lang="ja-JP" altLang="en-US" sz="2800" dirty="0" smtClean="0"/>
            </a:br>
            <a:r>
              <a:rPr lang="en-US" altLang="ja-JP" sz="2800" dirty="0" smtClean="0"/>
              <a:t>and other digital functions</a:t>
            </a:r>
            <a:r>
              <a:rPr lang="ja-JP" altLang="en-US" sz="2800" dirty="0" smtClean="0"/>
              <a:t/>
            </a:r>
            <a:br>
              <a:rPr lang="ja-JP" altLang="en-US" sz="2800" dirty="0" smtClean="0"/>
            </a:br>
            <a:r>
              <a:rPr lang="en-US" altLang="ja-JP" sz="2800" dirty="0" smtClean="0"/>
              <a:t> (offset adjuster, switches …)</a:t>
            </a:r>
            <a:r>
              <a:rPr lang="ja-JP" altLang="en-US" sz="2800" dirty="0" smtClean="0"/>
              <a:t/>
            </a:r>
            <a:br>
              <a:rPr lang="ja-JP" altLang="en-US" sz="2800" dirty="0" smtClean="0"/>
            </a:br>
            <a:r>
              <a:rPr lang="en-US" altLang="ja-JP" sz="2800" dirty="0" smtClean="0"/>
              <a:t> was tested with test pulse.</a:t>
            </a:r>
          </a:p>
          <a:p>
            <a:pPr>
              <a:buNone/>
            </a:pPr>
            <a:r>
              <a:rPr lang="ja-JP" altLang="en-US" sz="2800" dirty="0" smtClean="0"/>
              <a:t>⇒</a:t>
            </a:r>
            <a:r>
              <a:rPr lang="en-US" altLang="ja-JP" sz="2800" dirty="0" smtClean="0"/>
              <a:t>ALL the pixels in the ALL </a:t>
            </a:r>
            <a:r>
              <a:rPr lang="ja-JP" altLang="en-US" sz="2800" dirty="0" smtClean="0"/>
              <a:t/>
            </a:r>
            <a:br>
              <a:rPr lang="ja-JP" altLang="en-US" sz="2800" dirty="0" smtClean="0"/>
            </a:br>
            <a:r>
              <a:rPr lang="en-US" altLang="ja-JP" sz="2800" dirty="0" smtClean="0"/>
              <a:t>11 tested chips </a:t>
            </a:r>
            <a:r>
              <a:rPr lang="ja-JP" altLang="en-US" sz="2800" dirty="0" smtClean="0"/>
              <a:t/>
            </a:r>
            <a:br>
              <a:rPr lang="ja-JP" altLang="en-US" sz="2800" dirty="0" smtClean="0"/>
            </a:br>
            <a:r>
              <a:rPr lang="en-US" altLang="ja-JP" sz="2800" dirty="0" smtClean="0"/>
              <a:t>( 5 ASIC-only +  6 ASIC+ CdTe)</a:t>
            </a:r>
            <a:r>
              <a:rPr lang="ja-JP" altLang="en-US" sz="2800" dirty="0" smtClean="0"/>
              <a:t/>
            </a:r>
            <a:br>
              <a:rPr lang="ja-JP" altLang="en-US" sz="2800" dirty="0" smtClean="0"/>
            </a:br>
            <a:r>
              <a:rPr lang="ja-JP" altLang="en-US" sz="2800" dirty="0" smtClean="0"/>
              <a:t> </a:t>
            </a:r>
            <a:r>
              <a:rPr lang="en-US" altLang="ja-JP" sz="2800" dirty="0" smtClean="0"/>
              <a:t>worked as expected </a:t>
            </a:r>
          </a:p>
          <a:p>
            <a:r>
              <a:rPr kumimoji="1" lang="en-US" altLang="ja-JP" sz="2800" dirty="0" smtClean="0"/>
              <a:t>Background noise was 0.6 count/hr/pixel</a:t>
            </a:r>
            <a:r>
              <a:rPr kumimoji="1" lang="ja-JP" altLang="en-US" sz="2800" dirty="0" smtClean="0"/>
              <a:t/>
            </a:r>
            <a:br>
              <a:rPr kumimoji="1" lang="ja-JP" altLang="en-US" sz="2800" dirty="0" smtClean="0"/>
            </a:br>
            <a:r>
              <a:rPr lang="en-US" altLang="ja-JP" sz="2800" dirty="0" smtClean="0"/>
              <a:t>with window-comparator of 25-30keV</a:t>
            </a:r>
            <a:endParaRPr kumimoji="1" lang="ja-JP" altLang="en-US" sz="2800" dirty="0"/>
          </a:p>
        </p:txBody>
      </p:sp>
      <p:sp>
        <p:nvSpPr>
          <p:cNvPr id="6" name="日付プレースホルダ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en-US" altLang="ja-JP" smtClean="0"/>
              <a:t>Sep 7, 2010,  PIXEL2010 T. Hirono</a:t>
            </a:r>
            <a:endParaRPr lang="ja-JP" alt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タイトル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altLang="ja-JP" dirty="0" smtClean="0"/>
              <a:t>Design of ASIC  -- Comparator --</a:t>
            </a:r>
          </a:p>
        </p:txBody>
      </p:sp>
      <p:sp>
        <p:nvSpPr>
          <p:cNvPr id="160" name="コンテンツ プレースホルダ 159"/>
          <p:cNvSpPr>
            <a:spLocks noGrp="1"/>
          </p:cNvSpPr>
          <p:nvPr>
            <p:ph idx="1"/>
          </p:nvPr>
        </p:nvSpPr>
        <p:spPr>
          <a:xfrm>
            <a:off x="928662" y="2314580"/>
            <a:ext cx="7543824" cy="1900238"/>
          </a:xfrm>
        </p:spPr>
        <p:txBody>
          <a:bodyPr/>
          <a:lstStyle/>
          <a:p>
            <a:pPr lvl="0">
              <a:lnSpc>
                <a:spcPct val="110000"/>
              </a:lnSpc>
              <a:buFont typeface="Arial" pitchFamily="34" charset="0"/>
              <a:buChar char="•"/>
              <a:defRPr/>
            </a:pPr>
            <a:r>
              <a:rPr lang="en-US" altLang="ja-JP" sz="2400" dirty="0" smtClean="0"/>
              <a:t>Offset-adjustable window-type</a:t>
            </a:r>
            <a:r>
              <a:rPr lang="ja-JP" altLang="en-US" sz="2400" dirty="0" smtClean="0"/>
              <a:t> </a:t>
            </a:r>
            <a:r>
              <a:rPr lang="en-US" altLang="ja-JP" sz="2400" dirty="0" smtClean="0"/>
              <a:t>comparator</a:t>
            </a:r>
            <a:endParaRPr lang="ja-JP" altLang="en-US" sz="2400" dirty="0" smtClean="0"/>
          </a:p>
          <a:p>
            <a:pPr lvl="1">
              <a:lnSpc>
                <a:spcPct val="110000"/>
              </a:lnSpc>
            </a:pPr>
            <a:r>
              <a:rPr lang="en-US" altLang="ja-JP" sz="2400" dirty="0" smtClean="0"/>
              <a:t>Global  lower/higher threshold are set to whole 256</a:t>
            </a:r>
            <a:r>
              <a:rPr lang="ja-JP" altLang="en-US" sz="2400" dirty="0" smtClean="0"/>
              <a:t> </a:t>
            </a:r>
            <a:r>
              <a:rPr lang="en-US" altLang="ja-JP" sz="2400" dirty="0" smtClean="0"/>
              <a:t>pixels </a:t>
            </a:r>
          </a:p>
          <a:p>
            <a:pPr lvl="1">
              <a:lnSpc>
                <a:spcPct val="110000"/>
              </a:lnSpc>
            </a:pPr>
            <a:r>
              <a:rPr lang="en-US" altLang="ja-JP" sz="2400" dirty="0" smtClean="0"/>
              <a:t>Each pixel can be adjusted the “offset of window”</a:t>
            </a:r>
            <a:endParaRPr lang="ja-JP" altLang="en-US" sz="2400" dirty="0" smtClean="0"/>
          </a:p>
          <a:p>
            <a:endParaRPr kumimoji="1" lang="ja-JP" altLang="en-US" dirty="0"/>
          </a:p>
        </p:txBody>
      </p:sp>
      <p:sp>
        <p:nvSpPr>
          <p:cNvPr id="101" name="Rectangle 104"/>
          <p:cNvSpPr>
            <a:spLocks noChangeArrowheads="1"/>
          </p:cNvSpPr>
          <p:nvPr/>
        </p:nvSpPr>
        <p:spPr bwMode="auto">
          <a:xfrm>
            <a:off x="8469708" y="133732"/>
            <a:ext cx="674292" cy="1152128"/>
          </a:xfrm>
          <a:prstGeom prst="rect">
            <a:avLst/>
          </a:prstGeom>
          <a:solidFill>
            <a:schemeClr val="bg1">
              <a:alpha val="79999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 sz="1400"/>
          </a:p>
        </p:txBody>
      </p:sp>
      <p:grpSp>
        <p:nvGrpSpPr>
          <p:cNvPr id="102" name="グループ化 101"/>
          <p:cNvGrpSpPr/>
          <p:nvPr/>
        </p:nvGrpSpPr>
        <p:grpSpPr>
          <a:xfrm>
            <a:off x="2627784" y="4077072"/>
            <a:ext cx="5759996" cy="2492896"/>
            <a:chOff x="336647" y="2708275"/>
            <a:chExt cx="8123141" cy="4149725"/>
          </a:xfrm>
        </p:grpSpPr>
        <p:sp>
          <p:nvSpPr>
            <p:cNvPr id="103" name="Freeform 4"/>
            <p:cNvSpPr>
              <a:spLocks/>
            </p:cNvSpPr>
            <p:nvPr/>
          </p:nvSpPr>
          <p:spPr bwMode="auto">
            <a:xfrm flipV="1">
              <a:off x="3924300" y="3332163"/>
              <a:ext cx="1008063" cy="1416050"/>
            </a:xfrm>
            <a:custGeom>
              <a:avLst/>
              <a:gdLst>
                <a:gd name="T0" fmla="*/ 0 w 635"/>
                <a:gd name="T1" fmla="*/ 854 h 892"/>
                <a:gd name="T2" fmla="*/ 136 w 635"/>
                <a:gd name="T3" fmla="*/ 83 h 892"/>
                <a:gd name="T4" fmla="*/ 272 w 635"/>
                <a:gd name="T5" fmla="*/ 356 h 892"/>
                <a:gd name="T6" fmla="*/ 454 w 635"/>
                <a:gd name="T7" fmla="*/ 809 h 892"/>
                <a:gd name="T8" fmla="*/ 635 w 635"/>
                <a:gd name="T9" fmla="*/ 854 h 89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35"/>
                <a:gd name="T16" fmla="*/ 0 h 892"/>
                <a:gd name="T17" fmla="*/ 635 w 635"/>
                <a:gd name="T18" fmla="*/ 892 h 89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35" h="892">
                  <a:moveTo>
                    <a:pt x="0" y="854"/>
                  </a:moveTo>
                  <a:cubicBezTo>
                    <a:pt x="45" y="510"/>
                    <a:pt x="91" y="166"/>
                    <a:pt x="136" y="83"/>
                  </a:cubicBezTo>
                  <a:cubicBezTo>
                    <a:pt x="181" y="0"/>
                    <a:pt x="219" y="235"/>
                    <a:pt x="272" y="356"/>
                  </a:cubicBezTo>
                  <a:cubicBezTo>
                    <a:pt x="325" y="477"/>
                    <a:pt x="394" y="726"/>
                    <a:pt x="454" y="809"/>
                  </a:cubicBezTo>
                  <a:cubicBezTo>
                    <a:pt x="514" y="892"/>
                    <a:pt x="574" y="873"/>
                    <a:pt x="635" y="854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 sz="1200"/>
            </a:p>
          </p:txBody>
        </p:sp>
        <p:sp>
          <p:nvSpPr>
            <p:cNvPr id="104" name="Line 5"/>
            <p:cNvSpPr>
              <a:spLocks noChangeShapeType="1"/>
            </p:cNvSpPr>
            <p:nvPr/>
          </p:nvSpPr>
          <p:spPr bwMode="auto">
            <a:xfrm flipH="1" flipV="1">
              <a:off x="2484438" y="2708275"/>
              <a:ext cx="0" cy="230505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arrow" w="lg" len="lg"/>
            </a:ln>
          </p:spPr>
          <p:txBody>
            <a:bodyPr/>
            <a:lstStyle/>
            <a:p>
              <a:endParaRPr lang="ja-JP" altLang="en-US" sz="1200"/>
            </a:p>
          </p:txBody>
        </p:sp>
        <p:sp>
          <p:nvSpPr>
            <p:cNvPr id="105" name="Line 6"/>
            <p:cNvSpPr>
              <a:spLocks noChangeShapeType="1"/>
            </p:cNvSpPr>
            <p:nvPr/>
          </p:nvSpPr>
          <p:spPr bwMode="auto">
            <a:xfrm>
              <a:off x="2268538" y="3440113"/>
              <a:ext cx="619125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arrow" w="lg" len="lg"/>
            </a:ln>
          </p:spPr>
          <p:txBody>
            <a:bodyPr/>
            <a:lstStyle/>
            <a:p>
              <a:endParaRPr lang="ja-JP" altLang="en-US" sz="1200"/>
            </a:p>
          </p:txBody>
        </p:sp>
        <p:sp>
          <p:nvSpPr>
            <p:cNvPr id="106" name="Text Box 7"/>
            <p:cNvSpPr txBox="1">
              <a:spLocks noChangeArrowheads="1"/>
            </p:cNvSpPr>
            <p:nvPr/>
          </p:nvSpPr>
          <p:spPr bwMode="auto">
            <a:xfrm>
              <a:off x="573574" y="3501008"/>
              <a:ext cx="1873250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altLang="ja-JP" sz="1200" dirty="0" smtClean="0"/>
                <a:t>Output of Shaper</a:t>
              </a:r>
              <a:endParaRPr lang="ja-JP" altLang="en-US" sz="1200" baseline="-25000" dirty="0"/>
            </a:p>
          </p:txBody>
        </p:sp>
        <p:sp>
          <p:nvSpPr>
            <p:cNvPr id="107" name="Freeform 8"/>
            <p:cNvSpPr>
              <a:spLocks/>
            </p:cNvSpPr>
            <p:nvPr/>
          </p:nvSpPr>
          <p:spPr bwMode="auto">
            <a:xfrm flipV="1">
              <a:off x="2989263" y="3360738"/>
              <a:ext cx="433387" cy="733425"/>
            </a:xfrm>
            <a:custGeom>
              <a:avLst/>
              <a:gdLst>
                <a:gd name="T0" fmla="*/ 0 w 635"/>
                <a:gd name="T1" fmla="*/ 854 h 892"/>
                <a:gd name="T2" fmla="*/ 136 w 635"/>
                <a:gd name="T3" fmla="*/ 83 h 892"/>
                <a:gd name="T4" fmla="*/ 272 w 635"/>
                <a:gd name="T5" fmla="*/ 356 h 892"/>
                <a:gd name="T6" fmla="*/ 454 w 635"/>
                <a:gd name="T7" fmla="*/ 809 h 892"/>
                <a:gd name="T8" fmla="*/ 635 w 635"/>
                <a:gd name="T9" fmla="*/ 854 h 89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35"/>
                <a:gd name="T16" fmla="*/ 0 h 892"/>
                <a:gd name="T17" fmla="*/ 635 w 635"/>
                <a:gd name="T18" fmla="*/ 892 h 89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35" h="892">
                  <a:moveTo>
                    <a:pt x="0" y="854"/>
                  </a:moveTo>
                  <a:cubicBezTo>
                    <a:pt x="45" y="510"/>
                    <a:pt x="91" y="166"/>
                    <a:pt x="136" y="83"/>
                  </a:cubicBezTo>
                  <a:cubicBezTo>
                    <a:pt x="181" y="0"/>
                    <a:pt x="219" y="235"/>
                    <a:pt x="272" y="356"/>
                  </a:cubicBezTo>
                  <a:cubicBezTo>
                    <a:pt x="325" y="477"/>
                    <a:pt x="394" y="726"/>
                    <a:pt x="454" y="809"/>
                  </a:cubicBezTo>
                  <a:cubicBezTo>
                    <a:pt x="514" y="892"/>
                    <a:pt x="574" y="873"/>
                    <a:pt x="635" y="854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 sz="1200"/>
            </a:p>
          </p:txBody>
        </p:sp>
        <p:sp>
          <p:nvSpPr>
            <p:cNvPr id="108" name="Rectangle 9"/>
            <p:cNvSpPr>
              <a:spLocks noChangeArrowheads="1"/>
            </p:cNvSpPr>
            <p:nvPr/>
          </p:nvSpPr>
          <p:spPr bwMode="auto">
            <a:xfrm>
              <a:off x="2484438" y="4089400"/>
              <a:ext cx="5832475" cy="646113"/>
            </a:xfrm>
            <a:prstGeom prst="rect">
              <a:avLst/>
            </a:prstGeom>
            <a:solidFill>
              <a:srgbClr val="FF99CC">
                <a:alpha val="23137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ja-JP" altLang="en-US" sz="1200"/>
            </a:p>
          </p:txBody>
        </p:sp>
        <p:sp>
          <p:nvSpPr>
            <p:cNvPr id="109" name="Text Box 10"/>
            <p:cNvSpPr txBox="1">
              <a:spLocks noChangeArrowheads="1"/>
            </p:cNvSpPr>
            <p:nvPr/>
          </p:nvSpPr>
          <p:spPr bwMode="auto">
            <a:xfrm>
              <a:off x="3852863" y="3000375"/>
              <a:ext cx="863185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ja-JP" sz="1200" dirty="0" smtClean="0"/>
                <a:t>Detectable</a:t>
              </a:r>
              <a:endParaRPr lang="ja-JP" altLang="en-US" sz="1200" dirty="0"/>
            </a:p>
          </p:txBody>
        </p:sp>
        <p:sp>
          <p:nvSpPr>
            <p:cNvPr id="110" name="Line 11"/>
            <p:cNvSpPr>
              <a:spLocks noChangeShapeType="1"/>
            </p:cNvSpPr>
            <p:nvPr/>
          </p:nvSpPr>
          <p:spPr bwMode="auto">
            <a:xfrm>
              <a:off x="2484438" y="4278313"/>
              <a:ext cx="5832475" cy="1587"/>
            </a:xfrm>
            <a:prstGeom prst="line">
              <a:avLst/>
            </a:prstGeom>
            <a:noFill/>
            <a:ln w="9525">
              <a:solidFill>
                <a:srgbClr val="3399FF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 sz="1200"/>
            </a:p>
          </p:txBody>
        </p:sp>
        <p:sp>
          <p:nvSpPr>
            <p:cNvPr id="111" name="Line 12"/>
            <p:cNvSpPr>
              <a:spLocks noChangeShapeType="1"/>
            </p:cNvSpPr>
            <p:nvPr/>
          </p:nvSpPr>
          <p:spPr bwMode="auto">
            <a:xfrm>
              <a:off x="2484438" y="4916488"/>
              <a:ext cx="5854700" cy="1587"/>
            </a:xfrm>
            <a:prstGeom prst="line">
              <a:avLst/>
            </a:prstGeom>
            <a:noFill/>
            <a:ln w="9525">
              <a:solidFill>
                <a:srgbClr val="3399FF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 sz="1200"/>
            </a:p>
          </p:txBody>
        </p:sp>
        <p:sp>
          <p:nvSpPr>
            <p:cNvPr id="112" name="Text Box 13"/>
            <p:cNvSpPr txBox="1">
              <a:spLocks noChangeArrowheads="1"/>
            </p:cNvSpPr>
            <p:nvPr/>
          </p:nvSpPr>
          <p:spPr bwMode="auto">
            <a:xfrm>
              <a:off x="2484438" y="3000375"/>
              <a:ext cx="1028295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ja-JP" sz="1200" dirty="0" smtClean="0"/>
                <a:t>Undetectable</a:t>
              </a:r>
              <a:endParaRPr lang="ja-JP" altLang="en-US" sz="1200" dirty="0"/>
            </a:p>
          </p:txBody>
        </p:sp>
        <p:sp>
          <p:nvSpPr>
            <p:cNvPr id="113" name="Freeform 14"/>
            <p:cNvSpPr>
              <a:spLocks/>
            </p:cNvSpPr>
            <p:nvPr/>
          </p:nvSpPr>
          <p:spPr bwMode="auto">
            <a:xfrm flipV="1">
              <a:off x="5364163" y="3313113"/>
              <a:ext cx="1008062" cy="2136775"/>
            </a:xfrm>
            <a:custGeom>
              <a:avLst/>
              <a:gdLst>
                <a:gd name="T0" fmla="*/ 0 w 635"/>
                <a:gd name="T1" fmla="*/ 854 h 892"/>
                <a:gd name="T2" fmla="*/ 136 w 635"/>
                <a:gd name="T3" fmla="*/ 83 h 892"/>
                <a:gd name="T4" fmla="*/ 272 w 635"/>
                <a:gd name="T5" fmla="*/ 356 h 892"/>
                <a:gd name="T6" fmla="*/ 454 w 635"/>
                <a:gd name="T7" fmla="*/ 809 h 892"/>
                <a:gd name="T8" fmla="*/ 635 w 635"/>
                <a:gd name="T9" fmla="*/ 854 h 89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35"/>
                <a:gd name="T16" fmla="*/ 0 h 892"/>
                <a:gd name="T17" fmla="*/ 635 w 635"/>
                <a:gd name="T18" fmla="*/ 892 h 89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35" h="892">
                  <a:moveTo>
                    <a:pt x="0" y="854"/>
                  </a:moveTo>
                  <a:cubicBezTo>
                    <a:pt x="45" y="510"/>
                    <a:pt x="91" y="166"/>
                    <a:pt x="136" y="83"/>
                  </a:cubicBezTo>
                  <a:cubicBezTo>
                    <a:pt x="181" y="0"/>
                    <a:pt x="219" y="235"/>
                    <a:pt x="272" y="356"/>
                  </a:cubicBezTo>
                  <a:cubicBezTo>
                    <a:pt x="325" y="477"/>
                    <a:pt x="394" y="726"/>
                    <a:pt x="454" y="809"/>
                  </a:cubicBezTo>
                  <a:cubicBezTo>
                    <a:pt x="514" y="892"/>
                    <a:pt x="574" y="873"/>
                    <a:pt x="635" y="854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 sz="1200"/>
            </a:p>
          </p:txBody>
        </p:sp>
        <p:sp>
          <p:nvSpPr>
            <p:cNvPr id="114" name="Text Box 15"/>
            <p:cNvSpPr txBox="1">
              <a:spLocks noChangeArrowheads="1"/>
            </p:cNvSpPr>
            <p:nvPr/>
          </p:nvSpPr>
          <p:spPr bwMode="auto">
            <a:xfrm>
              <a:off x="5148263" y="3000375"/>
              <a:ext cx="1028295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ja-JP" sz="1200" dirty="0" smtClean="0"/>
                <a:t>Undetectable</a:t>
              </a:r>
              <a:endParaRPr lang="ja-JP" altLang="en-US" sz="1200" dirty="0"/>
            </a:p>
          </p:txBody>
        </p:sp>
        <p:sp>
          <p:nvSpPr>
            <p:cNvPr id="115" name="Line 16"/>
            <p:cNvSpPr>
              <a:spLocks noChangeShapeType="1"/>
            </p:cNvSpPr>
            <p:nvPr/>
          </p:nvSpPr>
          <p:spPr bwMode="auto">
            <a:xfrm>
              <a:off x="2484438" y="4737100"/>
              <a:ext cx="5854700" cy="1588"/>
            </a:xfrm>
            <a:prstGeom prst="line">
              <a:avLst/>
            </a:prstGeom>
            <a:noFill/>
            <a:ln w="28575">
              <a:solidFill>
                <a:srgbClr val="FF66CC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 sz="1200"/>
            </a:p>
          </p:txBody>
        </p:sp>
        <p:sp>
          <p:nvSpPr>
            <p:cNvPr id="116" name="Line 17"/>
            <p:cNvSpPr>
              <a:spLocks noChangeShapeType="1"/>
            </p:cNvSpPr>
            <p:nvPr/>
          </p:nvSpPr>
          <p:spPr bwMode="auto">
            <a:xfrm>
              <a:off x="2484438" y="4089400"/>
              <a:ext cx="5854700" cy="1588"/>
            </a:xfrm>
            <a:prstGeom prst="line">
              <a:avLst/>
            </a:prstGeom>
            <a:noFill/>
            <a:ln w="28575">
              <a:solidFill>
                <a:srgbClr val="FF66CC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 sz="1200"/>
            </a:p>
          </p:txBody>
        </p:sp>
        <p:sp>
          <p:nvSpPr>
            <p:cNvPr id="117" name="AutoShape 18"/>
            <p:cNvSpPr>
              <a:spLocks/>
            </p:cNvSpPr>
            <p:nvPr/>
          </p:nvSpPr>
          <p:spPr bwMode="auto">
            <a:xfrm flipH="1">
              <a:off x="2700338" y="4071938"/>
              <a:ext cx="71437" cy="215900"/>
            </a:xfrm>
            <a:prstGeom prst="rightBrace">
              <a:avLst>
                <a:gd name="adj1" fmla="val 25185"/>
                <a:gd name="adj2" fmla="val 56616"/>
              </a:avLst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ja-JP" altLang="en-US" sz="1200"/>
            </a:p>
          </p:txBody>
        </p:sp>
        <p:sp>
          <p:nvSpPr>
            <p:cNvPr id="118" name="Text Box 19"/>
            <p:cNvSpPr txBox="1">
              <a:spLocks noChangeArrowheads="1"/>
            </p:cNvSpPr>
            <p:nvPr/>
          </p:nvSpPr>
          <p:spPr bwMode="auto">
            <a:xfrm>
              <a:off x="3419476" y="4989514"/>
              <a:ext cx="1875467" cy="6147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en-US" altLang="ja-JP" dirty="0"/>
                <a:t>offset</a:t>
              </a:r>
            </a:p>
          </p:txBody>
        </p:sp>
        <p:sp>
          <p:nvSpPr>
            <p:cNvPr id="119" name="Line 21"/>
            <p:cNvSpPr>
              <a:spLocks noChangeShapeType="1"/>
            </p:cNvSpPr>
            <p:nvPr/>
          </p:nvSpPr>
          <p:spPr bwMode="auto">
            <a:xfrm flipH="1" flipV="1">
              <a:off x="2844800" y="4197350"/>
              <a:ext cx="576263" cy="93503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ja-JP" altLang="en-US" sz="1200"/>
            </a:p>
          </p:txBody>
        </p:sp>
        <p:sp>
          <p:nvSpPr>
            <p:cNvPr id="120" name="Line 22"/>
            <p:cNvSpPr>
              <a:spLocks noChangeShapeType="1"/>
            </p:cNvSpPr>
            <p:nvPr/>
          </p:nvSpPr>
          <p:spPr bwMode="auto">
            <a:xfrm flipH="1" flipV="1">
              <a:off x="2773363" y="4773613"/>
              <a:ext cx="647700" cy="4318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ja-JP" altLang="en-US" sz="1200"/>
            </a:p>
          </p:txBody>
        </p:sp>
        <p:sp>
          <p:nvSpPr>
            <p:cNvPr id="121" name="Text Box 23"/>
            <p:cNvSpPr txBox="1">
              <a:spLocks noChangeArrowheads="1"/>
            </p:cNvSpPr>
            <p:nvPr/>
          </p:nvSpPr>
          <p:spPr bwMode="auto">
            <a:xfrm>
              <a:off x="3348037" y="5253036"/>
              <a:ext cx="3861094" cy="6147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en-US" altLang="ja-JP" dirty="0" smtClean="0"/>
                <a:t>(adjustable for each pixel)</a:t>
              </a:r>
              <a:endParaRPr lang="en-US" altLang="ja-JP" dirty="0"/>
            </a:p>
          </p:txBody>
        </p:sp>
        <p:sp>
          <p:nvSpPr>
            <p:cNvPr id="122" name="Text Box 28"/>
            <p:cNvSpPr txBox="1">
              <a:spLocks noChangeArrowheads="1"/>
            </p:cNvSpPr>
            <p:nvPr/>
          </p:nvSpPr>
          <p:spPr bwMode="auto">
            <a:xfrm>
              <a:off x="375723" y="4081463"/>
              <a:ext cx="2163999" cy="4610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ja-JP" sz="1200" dirty="0" smtClean="0">
                  <a:solidFill>
                    <a:schemeClr val="tx2"/>
                  </a:solidFill>
                </a:rPr>
                <a:t>Low energy </a:t>
              </a:r>
              <a:r>
                <a:rPr lang="en-US" altLang="ja-JP" sz="1200" dirty="0">
                  <a:solidFill>
                    <a:schemeClr val="tx2"/>
                  </a:solidFill>
                </a:rPr>
                <a:t>threshold</a:t>
              </a:r>
            </a:p>
          </p:txBody>
        </p:sp>
        <p:sp>
          <p:nvSpPr>
            <p:cNvPr id="123" name="Text Box 29"/>
            <p:cNvSpPr txBox="1">
              <a:spLocks noChangeArrowheads="1"/>
            </p:cNvSpPr>
            <p:nvPr/>
          </p:nvSpPr>
          <p:spPr bwMode="auto">
            <a:xfrm>
              <a:off x="336647" y="4672254"/>
              <a:ext cx="2203244" cy="4610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ja-JP" sz="1200" dirty="0" smtClean="0">
                  <a:solidFill>
                    <a:schemeClr val="tx2"/>
                  </a:solidFill>
                </a:rPr>
                <a:t>High energy </a:t>
              </a:r>
              <a:r>
                <a:rPr lang="en-US" altLang="ja-JP" sz="1200" dirty="0">
                  <a:solidFill>
                    <a:schemeClr val="tx2"/>
                  </a:solidFill>
                </a:rPr>
                <a:t>threshold</a:t>
              </a:r>
            </a:p>
          </p:txBody>
        </p:sp>
        <p:sp>
          <p:nvSpPr>
            <p:cNvPr id="124" name="AutoShape 30"/>
            <p:cNvSpPr>
              <a:spLocks/>
            </p:cNvSpPr>
            <p:nvPr/>
          </p:nvSpPr>
          <p:spPr bwMode="auto">
            <a:xfrm flipH="1">
              <a:off x="2700338" y="4700588"/>
              <a:ext cx="71437" cy="215900"/>
            </a:xfrm>
            <a:prstGeom prst="rightBrace">
              <a:avLst>
                <a:gd name="adj1" fmla="val 25185"/>
                <a:gd name="adj2" fmla="val 56616"/>
              </a:avLst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ja-JP" altLang="en-US" sz="1200"/>
            </a:p>
          </p:txBody>
        </p:sp>
        <p:sp>
          <p:nvSpPr>
            <p:cNvPr id="125" name="Freeform 31"/>
            <p:cNvSpPr>
              <a:spLocks/>
            </p:cNvSpPr>
            <p:nvPr/>
          </p:nvSpPr>
          <p:spPr bwMode="auto">
            <a:xfrm flipV="1">
              <a:off x="6948488" y="3368675"/>
              <a:ext cx="1008062" cy="935038"/>
            </a:xfrm>
            <a:custGeom>
              <a:avLst/>
              <a:gdLst>
                <a:gd name="T0" fmla="*/ 0 w 635"/>
                <a:gd name="T1" fmla="*/ 854 h 892"/>
                <a:gd name="T2" fmla="*/ 136 w 635"/>
                <a:gd name="T3" fmla="*/ 83 h 892"/>
                <a:gd name="T4" fmla="*/ 272 w 635"/>
                <a:gd name="T5" fmla="*/ 356 h 892"/>
                <a:gd name="T6" fmla="*/ 454 w 635"/>
                <a:gd name="T7" fmla="*/ 809 h 892"/>
                <a:gd name="T8" fmla="*/ 635 w 635"/>
                <a:gd name="T9" fmla="*/ 854 h 89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35"/>
                <a:gd name="T16" fmla="*/ 0 h 892"/>
                <a:gd name="T17" fmla="*/ 635 w 635"/>
                <a:gd name="T18" fmla="*/ 892 h 89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35" h="892">
                  <a:moveTo>
                    <a:pt x="0" y="854"/>
                  </a:moveTo>
                  <a:cubicBezTo>
                    <a:pt x="45" y="510"/>
                    <a:pt x="91" y="166"/>
                    <a:pt x="136" y="83"/>
                  </a:cubicBezTo>
                  <a:cubicBezTo>
                    <a:pt x="181" y="0"/>
                    <a:pt x="219" y="235"/>
                    <a:pt x="272" y="356"/>
                  </a:cubicBezTo>
                  <a:cubicBezTo>
                    <a:pt x="325" y="477"/>
                    <a:pt x="394" y="726"/>
                    <a:pt x="454" y="809"/>
                  </a:cubicBezTo>
                  <a:cubicBezTo>
                    <a:pt x="514" y="892"/>
                    <a:pt x="574" y="873"/>
                    <a:pt x="635" y="854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 sz="1200"/>
            </a:p>
          </p:txBody>
        </p:sp>
        <p:sp>
          <p:nvSpPr>
            <p:cNvPr id="126" name="Text Box 32"/>
            <p:cNvSpPr txBox="1">
              <a:spLocks noChangeArrowheads="1"/>
            </p:cNvSpPr>
            <p:nvPr/>
          </p:nvSpPr>
          <p:spPr bwMode="auto">
            <a:xfrm>
              <a:off x="6715125" y="3035300"/>
              <a:ext cx="863185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ja-JP" sz="1200" dirty="0" smtClean="0"/>
                <a:t>Detectable</a:t>
              </a:r>
              <a:endParaRPr lang="ja-JP" altLang="en-US" sz="1200" dirty="0"/>
            </a:p>
          </p:txBody>
        </p:sp>
        <p:sp>
          <p:nvSpPr>
            <p:cNvPr id="127" name="Line 33"/>
            <p:cNvSpPr>
              <a:spLocks noChangeShapeType="1"/>
            </p:cNvSpPr>
            <p:nvPr/>
          </p:nvSpPr>
          <p:spPr bwMode="auto">
            <a:xfrm>
              <a:off x="2195513" y="6669088"/>
              <a:ext cx="619125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arrow" w="lg" len="lg"/>
            </a:ln>
          </p:spPr>
          <p:txBody>
            <a:bodyPr/>
            <a:lstStyle/>
            <a:p>
              <a:endParaRPr lang="ja-JP" altLang="en-US" sz="1200"/>
            </a:p>
          </p:txBody>
        </p:sp>
        <p:sp>
          <p:nvSpPr>
            <p:cNvPr id="128" name="Rectangle 34"/>
            <p:cNvSpPr>
              <a:spLocks noChangeArrowheads="1"/>
            </p:cNvSpPr>
            <p:nvPr/>
          </p:nvSpPr>
          <p:spPr bwMode="auto">
            <a:xfrm>
              <a:off x="4427538" y="5876925"/>
              <a:ext cx="215900" cy="792163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ja-JP" altLang="en-US" sz="1200"/>
            </a:p>
          </p:txBody>
        </p:sp>
        <p:sp>
          <p:nvSpPr>
            <p:cNvPr id="129" name="Rectangle 35"/>
            <p:cNvSpPr>
              <a:spLocks noChangeArrowheads="1"/>
            </p:cNvSpPr>
            <p:nvPr/>
          </p:nvSpPr>
          <p:spPr bwMode="auto">
            <a:xfrm>
              <a:off x="7308850" y="5876925"/>
              <a:ext cx="215900" cy="792163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ja-JP" altLang="en-US" sz="1200"/>
            </a:p>
          </p:txBody>
        </p:sp>
        <p:sp>
          <p:nvSpPr>
            <p:cNvPr id="130" name="Text Box 36"/>
            <p:cNvSpPr txBox="1">
              <a:spLocks noChangeArrowheads="1"/>
            </p:cNvSpPr>
            <p:nvPr/>
          </p:nvSpPr>
          <p:spPr bwMode="auto">
            <a:xfrm>
              <a:off x="611188" y="6086475"/>
              <a:ext cx="1215526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ja-JP" sz="1200" dirty="0" smtClean="0"/>
                <a:t>Input of Counter</a:t>
              </a:r>
              <a:endParaRPr lang="ja-JP" altLang="en-US" sz="1200" dirty="0"/>
            </a:p>
          </p:txBody>
        </p:sp>
        <p:sp>
          <p:nvSpPr>
            <p:cNvPr id="131" name="Line 37"/>
            <p:cNvSpPr>
              <a:spLocks noChangeShapeType="1"/>
            </p:cNvSpPr>
            <p:nvPr/>
          </p:nvSpPr>
          <p:spPr bwMode="auto">
            <a:xfrm flipH="1" flipV="1">
              <a:off x="2484438" y="5373688"/>
              <a:ext cx="0" cy="1484312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arrow" w="lg" len="lg"/>
            </a:ln>
          </p:spPr>
          <p:txBody>
            <a:bodyPr/>
            <a:lstStyle/>
            <a:p>
              <a:endParaRPr lang="ja-JP" altLang="en-US" sz="1200"/>
            </a:p>
          </p:txBody>
        </p:sp>
      </p:grpSp>
      <p:grpSp>
        <p:nvGrpSpPr>
          <p:cNvPr id="35" name="グループ化 98"/>
          <p:cNvGrpSpPr/>
          <p:nvPr/>
        </p:nvGrpSpPr>
        <p:grpSpPr>
          <a:xfrm>
            <a:off x="1" y="1196752"/>
            <a:ext cx="5429255" cy="1558312"/>
            <a:chOff x="0" y="1196752"/>
            <a:chExt cx="9072563" cy="3388980"/>
          </a:xfrm>
        </p:grpSpPr>
        <p:sp>
          <p:nvSpPr>
            <p:cNvPr id="36" name="Line 4"/>
            <p:cNvSpPr>
              <a:spLocks noChangeShapeType="1"/>
            </p:cNvSpPr>
            <p:nvPr/>
          </p:nvSpPr>
          <p:spPr bwMode="auto">
            <a:xfrm>
              <a:off x="741363" y="3238500"/>
              <a:ext cx="319087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 sz="1400"/>
            </a:p>
          </p:txBody>
        </p:sp>
        <p:sp>
          <p:nvSpPr>
            <p:cNvPr id="37" name="Line 5"/>
            <p:cNvSpPr>
              <a:spLocks noChangeShapeType="1"/>
            </p:cNvSpPr>
            <p:nvPr/>
          </p:nvSpPr>
          <p:spPr bwMode="auto">
            <a:xfrm>
              <a:off x="741363" y="3435350"/>
              <a:ext cx="319087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 sz="1400"/>
            </a:p>
          </p:txBody>
        </p:sp>
        <p:sp>
          <p:nvSpPr>
            <p:cNvPr id="38" name="Line 6"/>
            <p:cNvSpPr>
              <a:spLocks noChangeShapeType="1"/>
            </p:cNvSpPr>
            <p:nvPr/>
          </p:nvSpPr>
          <p:spPr bwMode="auto">
            <a:xfrm>
              <a:off x="904875" y="3435350"/>
              <a:ext cx="0" cy="45561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 sz="1400"/>
            </a:p>
          </p:txBody>
        </p:sp>
        <p:sp>
          <p:nvSpPr>
            <p:cNvPr id="39" name="Line 7"/>
            <p:cNvSpPr>
              <a:spLocks noChangeShapeType="1"/>
            </p:cNvSpPr>
            <p:nvPr/>
          </p:nvSpPr>
          <p:spPr bwMode="auto">
            <a:xfrm>
              <a:off x="898525" y="2784475"/>
              <a:ext cx="0" cy="45402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 sz="1400"/>
            </a:p>
          </p:txBody>
        </p:sp>
        <p:sp>
          <p:nvSpPr>
            <p:cNvPr id="40" name="Line 8"/>
            <p:cNvSpPr>
              <a:spLocks noChangeShapeType="1"/>
            </p:cNvSpPr>
            <p:nvPr/>
          </p:nvSpPr>
          <p:spPr bwMode="auto">
            <a:xfrm>
              <a:off x="904875" y="2784475"/>
              <a:ext cx="1370013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 sz="1400"/>
            </a:p>
          </p:txBody>
        </p:sp>
        <p:sp>
          <p:nvSpPr>
            <p:cNvPr id="41" name="Line 9"/>
            <p:cNvSpPr>
              <a:spLocks noChangeShapeType="1"/>
            </p:cNvSpPr>
            <p:nvPr/>
          </p:nvSpPr>
          <p:spPr bwMode="auto">
            <a:xfrm>
              <a:off x="735013" y="2136775"/>
              <a:ext cx="320675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 sz="1400"/>
            </a:p>
          </p:txBody>
        </p:sp>
        <p:sp>
          <p:nvSpPr>
            <p:cNvPr id="42" name="Line 10"/>
            <p:cNvSpPr>
              <a:spLocks noChangeShapeType="1"/>
            </p:cNvSpPr>
            <p:nvPr/>
          </p:nvSpPr>
          <p:spPr bwMode="auto">
            <a:xfrm>
              <a:off x="735013" y="2333625"/>
              <a:ext cx="320675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 sz="1400"/>
            </a:p>
          </p:txBody>
        </p:sp>
        <p:sp>
          <p:nvSpPr>
            <p:cNvPr id="43" name="Line 11"/>
            <p:cNvSpPr>
              <a:spLocks noChangeShapeType="1"/>
            </p:cNvSpPr>
            <p:nvPr/>
          </p:nvSpPr>
          <p:spPr bwMode="auto">
            <a:xfrm>
              <a:off x="898525" y="2333625"/>
              <a:ext cx="0" cy="45561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 sz="1400"/>
            </a:p>
          </p:txBody>
        </p:sp>
        <p:sp>
          <p:nvSpPr>
            <p:cNvPr id="44" name="Line 12"/>
            <p:cNvSpPr>
              <a:spLocks noChangeShapeType="1"/>
            </p:cNvSpPr>
            <p:nvPr/>
          </p:nvSpPr>
          <p:spPr bwMode="auto">
            <a:xfrm>
              <a:off x="893763" y="1681163"/>
              <a:ext cx="0" cy="45561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 sz="1400"/>
            </a:p>
          </p:txBody>
        </p:sp>
        <p:sp>
          <p:nvSpPr>
            <p:cNvPr id="45" name="Text Box 13"/>
            <p:cNvSpPr txBox="1">
              <a:spLocks noChangeArrowheads="1"/>
            </p:cNvSpPr>
            <p:nvPr/>
          </p:nvSpPr>
          <p:spPr bwMode="auto">
            <a:xfrm>
              <a:off x="971550" y="2070101"/>
              <a:ext cx="837592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ja-JP" sz="1100">
                  <a:latin typeface="Calibri" pitchFamily="34" charset="0"/>
                </a:rPr>
                <a:t>Detector</a:t>
              </a:r>
            </a:p>
          </p:txBody>
        </p:sp>
        <p:sp>
          <p:nvSpPr>
            <p:cNvPr id="46" name="AutoShape 14"/>
            <p:cNvSpPr>
              <a:spLocks noChangeArrowheads="1"/>
            </p:cNvSpPr>
            <p:nvPr/>
          </p:nvSpPr>
          <p:spPr bwMode="auto">
            <a:xfrm rot="-5400000">
              <a:off x="726281" y="3985420"/>
              <a:ext cx="352425" cy="163512"/>
            </a:xfrm>
            <a:prstGeom prst="homePlate">
              <a:avLst>
                <a:gd name="adj" fmla="val 53884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vert="eaVert" wrap="none" anchor="ctr"/>
            <a:lstStyle/>
            <a:p>
              <a:endParaRPr lang="ja-JP" altLang="ja-JP" sz="1400">
                <a:latin typeface="Calibri" pitchFamily="34" charset="0"/>
              </a:endParaRPr>
            </a:p>
          </p:txBody>
        </p:sp>
        <p:sp>
          <p:nvSpPr>
            <p:cNvPr id="47" name="Text Box 15"/>
            <p:cNvSpPr txBox="1">
              <a:spLocks noChangeArrowheads="1"/>
            </p:cNvSpPr>
            <p:nvPr/>
          </p:nvSpPr>
          <p:spPr bwMode="auto">
            <a:xfrm>
              <a:off x="741363" y="4216400"/>
              <a:ext cx="396548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ja-JP" sz="1100">
                  <a:latin typeface="Calibri" pitchFamily="34" charset="0"/>
                </a:rPr>
                <a:t>TP</a:t>
              </a:r>
            </a:p>
          </p:txBody>
        </p:sp>
        <p:sp>
          <p:nvSpPr>
            <p:cNvPr id="48" name="AutoShape 16"/>
            <p:cNvSpPr>
              <a:spLocks noChangeArrowheads="1"/>
            </p:cNvSpPr>
            <p:nvPr/>
          </p:nvSpPr>
          <p:spPr bwMode="auto">
            <a:xfrm flipV="1">
              <a:off x="1123950" y="2459038"/>
              <a:ext cx="255588" cy="260350"/>
            </a:xfrm>
            <a:custGeom>
              <a:avLst/>
              <a:gdLst>
                <a:gd name="T0" fmla="*/ 2117866 w 21600"/>
                <a:gd name="T1" fmla="*/ 0 h 21600"/>
                <a:gd name="T2" fmla="*/ 2117866 w 21600"/>
                <a:gd name="T3" fmla="*/ 1766318 h 21600"/>
                <a:gd name="T4" fmla="*/ 453231 w 21600"/>
                <a:gd name="T5" fmla="*/ 3138061 h 21600"/>
                <a:gd name="T6" fmla="*/ 3024316 w 21600"/>
                <a:gd name="T7" fmla="*/ 883165 h 21600"/>
                <a:gd name="T8" fmla="*/ 17694720 60000 65536"/>
                <a:gd name="T9" fmla="*/ 5898240 60000 65536"/>
                <a:gd name="T10" fmla="*/ 5898240 60000 65536"/>
                <a:gd name="T11" fmla="*/ 0 60000 65536"/>
                <a:gd name="T12" fmla="*/ 12427 w 21600"/>
                <a:gd name="T13" fmla="*/ 2912 h 21600"/>
                <a:gd name="T14" fmla="*/ 18227 w 21600"/>
                <a:gd name="T15" fmla="*/ 9246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21600" y="6079"/>
                  </a:moveTo>
                  <a:lnTo>
                    <a:pt x="15126" y="0"/>
                  </a:lnTo>
                  <a:lnTo>
                    <a:pt x="15126" y="2912"/>
                  </a:lnTo>
                  <a:lnTo>
                    <a:pt x="12427" y="2912"/>
                  </a:lnTo>
                  <a:cubicBezTo>
                    <a:pt x="5564" y="2912"/>
                    <a:pt x="0" y="7052"/>
                    <a:pt x="0" y="12158"/>
                  </a:cubicBezTo>
                  <a:lnTo>
                    <a:pt x="0" y="21600"/>
                  </a:lnTo>
                  <a:lnTo>
                    <a:pt x="6474" y="21600"/>
                  </a:lnTo>
                  <a:lnTo>
                    <a:pt x="6474" y="12158"/>
                  </a:lnTo>
                  <a:cubicBezTo>
                    <a:pt x="6474" y="10550"/>
                    <a:pt x="9139" y="9246"/>
                    <a:pt x="12427" y="9246"/>
                  </a:cubicBezTo>
                  <a:lnTo>
                    <a:pt x="15126" y="9246"/>
                  </a:lnTo>
                  <a:lnTo>
                    <a:pt x="15126" y="12158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ja-JP" altLang="en-US" sz="1400"/>
            </a:p>
          </p:txBody>
        </p:sp>
        <p:sp>
          <p:nvSpPr>
            <p:cNvPr id="49" name="Text Box 17"/>
            <p:cNvSpPr txBox="1">
              <a:spLocks noChangeArrowheads="1"/>
            </p:cNvSpPr>
            <p:nvPr/>
          </p:nvSpPr>
          <p:spPr bwMode="auto">
            <a:xfrm>
              <a:off x="1316039" y="2503488"/>
              <a:ext cx="529252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ja-JP" sz="1100">
                  <a:latin typeface="Calibri" pitchFamily="34" charset="0"/>
                </a:rPr>
                <a:t>Q(E)</a:t>
              </a:r>
            </a:p>
          </p:txBody>
        </p:sp>
        <p:sp>
          <p:nvSpPr>
            <p:cNvPr id="50" name="Line 18"/>
            <p:cNvSpPr>
              <a:spLocks noChangeShapeType="1"/>
            </p:cNvSpPr>
            <p:nvPr/>
          </p:nvSpPr>
          <p:spPr bwMode="auto">
            <a:xfrm>
              <a:off x="741363" y="1611313"/>
              <a:ext cx="319087" cy="13017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 sz="1400"/>
            </a:p>
          </p:txBody>
        </p:sp>
        <p:sp>
          <p:nvSpPr>
            <p:cNvPr id="51" name="AutoShape 19"/>
            <p:cNvSpPr>
              <a:spLocks noChangeArrowheads="1"/>
            </p:cNvSpPr>
            <p:nvPr/>
          </p:nvSpPr>
          <p:spPr bwMode="auto">
            <a:xfrm>
              <a:off x="422275" y="1903413"/>
              <a:ext cx="319088" cy="327025"/>
            </a:xfrm>
            <a:prstGeom prst="lightningBol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ja-JP" altLang="ja-JP" sz="1400">
                <a:latin typeface="Calibri" pitchFamily="34" charset="0"/>
              </a:endParaRPr>
            </a:p>
          </p:txBody>
        </p:sp>
        <p:sp>
          <p:nvSpPr>
            <p:cNvPr id="52" name="Text Box 20"/>
            <p:cNvSpPr txBox="1">
              <a:spLocks noChangeArrowheads="1"/>
            </p:cNvSpPr>
            <p:nvPr/>
          </p:nvSpPr>
          <p:spPr bwMode="auto">
            <a:xfrm>
              <a:off x="71438" y="1657350"/>
              <a:ext cx="767338" cy="6083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ja-JP" sz="1100">
                  <a:latin typeface="Calibri" pitchFamily="34" charset="0"/>
                </a:rPr>
                <a:t>Photon </a:t>
              </a:r>
              <a:br>
                <a:rPr lang="en-US" altLang="ja-JP" sz="1100">
                  <a:latin typeface="Calibri" pitchFamily="34" charset="0"/>
                </a:rPr>
              </a:br>
              <a:r>
                <a:rPr lang="en-US" altLang="ja-JP" sz="1100">
                  <a:latin typeface="Calibri" pitchFamily="34" charset="0"/>
                </a:rPr>
                <a:t>(E)</a:t>
              </a:r>
            </a:p>
          </p:txBody>
        </p:sp>
        <p:sp>
          <p:nvSpPr>
            <p:cNvPr id="53" name="AutoShape 21"/>
            <p:cNvSpPr>
              <a:spLocks noChangeArrowheads="1"/>
            </p:cNvSpPr>
            <p:nvPr/>
          </p:nvSpPr>
          <p:spPr bwMode="auto">
            <a:xfrm rot="5400000">
              <a:off x="2220913" y="2528888"/>
              <a:ext cx="617537" cy="509587"/>
            </a:xfrm>
            <a:prstGeom prst="triangle">
              <a:avLst>
                <a:gd name="adj" fmla="val 500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vert="eaVert" wrap="none" anchor="ctr"/>
            <a:lstStyle/>
            <a:p>
              <a:endParaRPr lang="ja-JP" altLang="ja-JP" sz="1400">
                <a:latin typeface="Calibri" pitchFamily="34" charset="0"/>
              </a:endParaRPr>
            </a:p>
          </p:txBody>
        </p:sp>
        <p:sp>
          <p:nvSpPr>
            <p:cNvPr id="54" name="Line 22"/>
            <p:cNvSpPr>
              <a:spLocks noChangeShapeType="1"/>
            </p:cNvSpPr>
            <p:nvPr/>
          </p:nvSpPr>
          <p:spPr bwMode="auto">
            <a:xfrm>
              <a:off x="2784475" y="2784475"/>
              <a:ext cx="830263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 sz="1400"/>
            </a:p>
          </p:txBody>
        </p:sp>
        <p:sp>
          <p:nvSpPr>
            <p:cNvPr id="55" name="AutoShape 23"/>
            <p:cNvSpPr>
              <a:spLocks noChangeArrowheads="1"/>
            </p:cNvSpPr>
            <p:nvPr/>
          </p:nvSpPr>
          <p:spPr bwMode="auto">
            <a:xfrm rot="5400000">
              <a:off x="4264025" y="2524125"/>
              <a:ext cx="617538" cy="509588"/>
            </a:xfrm>
            <a:prstGeom prst="triangle">
              <a:avLst>
                <a:gd name="adj" fmla="val 500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vert="eaVert" wrap="none" anchor="ctr"/>
            <a:lstStyle/>
            <a:p>
              <a:endParaRPr lang="ja-JP" altLang="ja-JP" sz="1400">
                <a:latin typeface="Calibri" pitchFamily="34" charset="0"/>
              </a:endParaRPr>
            </a:p>
          </p:txBody>
        </p:sp>
        <p:grpSp>
          <p:nvGrpSpPr>
            <p:cNvPr id="56" name="Group 24"/>
            <p:cNvGrpSpPr>
              <a:grpSpLocks/>
            </p:cNvGrpSpPr>
            <p:nvPr/>
          </p:nvGrpSpPr>
          <p:grpSpPr bwMode="auto">
            <a:xfrm rot="5400000">
              <a:off x="8005857" y="2780440"/>
              <a:ext cx="325437" cy="137"/>
              <a:chOff x="612" y="3112"/>
              <a:chExt cx="227" cy="137"/>
            </a:xfrm>
          </p:grpSpPr>
          <p:sp>
            <p:nvSpPr>
              <p:cNvPr id="157" name="Line 25"/>
              <p:cNvSpPr>
                <a:spLocks noChangeShapeType="1"/>
              </p:cNvSpPr>
              <p:nvPr/>
            </p:nvSpPr>
            <p:spPr bwMode="auto">
              <a:xfrm>
                <a:off x="612" y="3112"/>
                <a:ext cx="227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 sz="1400"/>
              </a:p>
            </p:txBody>
          </p:sp>
          <p:sp>
            <p:nvSpPr>
              <p:cNvPr id="158" name="Line 26"/>
              <p:cNvSpPr>
                <a:spLocks noChangeShapeType="1"/>
              </p:cNvSpPr>
              <p:nvPr/>
            </p:nvSpPr>
            <p:spPr bwMode="auto">
              <a:xfrm>
                <a:off x="612" y="3249"/>
                <a:ext cx="227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 sz="1400"/>
              </a:p>
            </p:txBody>
          </p:sp>
        </p:grpSp>
        <p:sp>
          <p:nvSpPr>
            <p:cNvPr id="57" name="Line 27"/>
            <p:cNvSpPr>
              <a:spLocks noChangeShapeType="1"/>
            </p:cNvSpPr>
            <p:nvPr/>
          </p:nvSpPr>
          <p:spPr bwMode="auto">
            <a:xfrm>
              <a:off x="3806825" y="2784475"/>
              <a:ext cx="511175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 sz="1400"/>
            </a:p>
          </p:txBody>
        </p:sp>
        <p:sp>
          <p:nvSpPr>
            <p:cNvPr id="58" name="Text Box 28"/>
            <p:cNvSpPr txBox="1">
              <a:spLocks noChangeArrowheads="1"/>
            </p:cNvSpPr>
            <p:nvPr/>
          </p:nvSpPr>
          <p:spPr bwMode="auto">
            <a:xfrm>
              <a:off x="1908176" y="1268413"/>
              <a:ext cx="1002535" cy="4345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ja-JP" sz="1400">
                  <a:latin typeface="Calibri" pitchFamily="34" charset="0"/>
                </a:rPr>
                <a:t>Pre-Amp</a:t>
              </a:r>
            </a:p>
          </p:txBody>
        </p:sp>
        <p:sp>
          <p:nvSpPr>
            <p:cNvPr id="59" name="Text Box 29"/>
            <p:cNvSpPr txBox="1">
              <a:spLocks noChangeArrowheads="1"/>
            </p:cNvSpPr>
            <p:nvPr/>
          </p:nvSpPr>
          <p:spPr bwMode="auto">
            <a:xfrm>
              <a:off x="4067175" y="1268413"/>
              <a:ext cx="845398" cy="4345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ja-JP" sz="1400">
                  <a:latin typeface="Calibri" pitchFamily="34" charset="0"/>
                </a:rPr>
                <a:t>Shaper</a:t>
              </a:r>
            </a:p>
          </p:txBody>
        </p:sp>
        <p:sp>
          <p:nvSpPr>
            <p:cNvPr id="60" name="Line 32"/>
            <p:cNvSpPr>
              <a:spLocks noChangeShapeType="1"/>
            </p:cNvSpPr>
            <p:nvPr/>
          </p:nvSpPr>
          <p:spPr bwMode="auto">
            <a:xfrm flipV="1">
              <a:off x="4833938" y="2763838"/>
              <a:ext cx="4238625" cy="1905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 sz="1400"/>
            </a:p>
          </p:txBody>
        </p:sp>
        <p:grpSp>
          <p:nvGrpSpPr>
            <p:cNvPr id="61" name="Group 33"/>
            <p:cNvGrpSpPr>
              <a:grpSpLocks/>
            </p:cNvGrpSpPr>
            <p:nvPr/>
          </p:nvGrpSpPr>
          <p:grpSpPr bwMode="auto">
            <a:xfrm rot="5400000">
              <a:off x="6843344" y="2335940"/>
              <a:ext cx="325437" cy="137"/>
              <a:chOff x="612" y="3112"/>
              <a:chExt cx="227" cy="137"/>
            </a:xfrm>
          </p:grpSpPr>
          <p:sp>
            <p:nvSpPr>
              <p:cNvPr id="155" name="Line 34"/>
              <p:cNvSpPr>
                <a:spLocks noChangeShapeType="1"/>
              </p:cNvSpPr>
              <p:nvPr/>
            </p:nvSpPr>
            <p:spPr bwMode="auto">
              <a:xfrm>
                <a:off x="612" y="3112"/>
                <a:ext cx="227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 sz="1400"/>
              </a:p>
            </p:txBody>
          </p:sp>
          <p:sp>
            <p:nvSpPr>
              <p:cNvPr id="156" name="Line 35"/>
              <p:cNvSpPr>
                <a:spLocks noChangeShapeType="1"/>
              </p:cNvSpPr>
              <p:nvPr/>
            </p:nvSpPr>
            <p:spPr bwMode="auto">
              <a:xfrm>
                <a:off x="612" y="3249"/>
                <a:ext cx="227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 sz="1400"/>
              </a:p>
            </p:txBody>
          </p:sp>
        </p:grpSp>
        <p:sp>
          <p:nvSpPr>
            <p:cNvPr id="62" name="Line 36"/>
            <p:cNvSpPr>
              <a:spLocks noChangeShapeType="1"/>
            </p:cNvSpPr>
            <p:nvPr/>
          </p:nvSpPr>
          <p:spPr bwMode="auto">
            <a:xfrm>
              <a:off x="2033588" y="2335213"/>
              <a:ext cx="382587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 sz="1400"/>
            </a:p>
          </p:txBody>
        </p:sp>
        <p:sp>
          <p:nvSpPr>
            <p:cNvPr id="63" name="Line 37"/>
            <p:cNvSpPr>
              <a:spLocks noChangeShapeType="1"/>
            </p:cNvSpPr>
            <p:nvPr/>
          </p:nvSpPr>
          <p:spPr bwMode="auto">
            <a:xfrm>
              <a:off x="2608263" y="2335213"/>
              <a:ext cx="382587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 sz="1400"/>
            </a:p>
          </p:txBody>
        </p:sp>
        <p:grpSp>
          <p:nvGrpSpPr>
            <p:cNvPr id="64" name="Group 38"/>
            <p:cNvGrpSpPr>
              <a:grpSpLocks/>
            </p:cNvGrpSpPr>
            <p:nvPr/>
          </p:nvGrpSpPr>
          <p:grpSpPr bwMode="auto">
            <a:xfrm rot="5400000">
              <a:off x="8835303" y="2338321"/>
              <a:ext cx="327025" cy="137"/>
              <a:chOff x="612" y="3112"/>
              <a:chExt cx="227" cy="137"/>
            </a:xfrm>
          </p:grpSpPr>
          <p:sp>
            <p:nvSpPr>
              <p:cNvPr id="153" name="Line 39"/>
              <p:cNvSpPr>
                <a:spLocks noChangeShapeType="1"/>
              </p:cNvSpPr>
              <p:nvPr/>
            </p:nvSpPr>
            <p:spPr bwMode="auto">
              <a:xfrm>
                <a:off x="612" y="3112"/>
                <a:ext cx="227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 sz="1400"/>
              </a:p>
            </p:txBody>
          </p:sp>
          <p:sp>
            <p:nvSpPr>
              <p:cNvPr id="154" name="Line 40"/>
              <p:cNvSpPr>
                <a:spLocks noChangeShapeType="1"/>
              </p:cNvSpPr>
              <p:nvPr/>
            </p:nvSpPr>
            <p:spPr bwMode="auto">
              <a:xfrm>
                <a:off x="612" y="3249"/>
                <a:ext cx="227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 sz="1400"/>
              </a:p>
            </p:txBody>
          </p:sp>
        </p:grpSp>
        <p:sp>
          <p:nvSpPr>
            <p:cNvPr id="65" name="Line 41"/>
            <p:cNvSpPr>
              <a:spLocks noChangeShapeType="1"/>
            </p:cNvSpPr>
            <p:nvPr/>
          </p:nvSpPr>
          <p:spPr bwMode="auto">
            <a:xfrm>
              <a:off x="4064000" y="2338388"/>
              <a:ext cx="38258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 sz="1400"/>
            </a:p>
          </p:txBody>
        </p:sp>
        <p:sp>
          <p:nvSpPr>
            <p:cNvPr id="66" name="Line 42"/>
            <p:cNvSpPr>
              <a:spLocks noChangeShapeType="1"/>
            </p:cNvSpPr>
            <p:nvPr/>
          </p:nvSpPr>
          <p:spPr bwMode="auto">
            <a:xfrm>
              <a:off x="4643438" y="2343150"/>
              <a:ext cx="382587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 sz="1400"/>
            </a:p>
          </p:txBody>
        </p:sp>
        <p:sp>
          <p:nvSpPr>
            <p:cNvPr id="67" name="Line 43"/>
            <p:cNvSpPr>
              <a:spLocks noChangeShapeType="1"/>
            </p:cNvSpPr>
            <p:nvPr/>
          </p:nvSpPr>
          <p:spPr bwMode="auto">
            <a:xfrm flipV="1">
              <a:off x="2033588" y="1936750"/>
              <a:ext cx="0" cy="84772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 sz="1400"/>
            </a:p>
          </p:txBody>
        </p:sp>
        <p:sp>
          <p:nvSpPr>
            <p:cNvPr id="68" name="Line 44"/>
            <p:cNvSpPr>
              <a:spLocks noChangeShapeType="1"/>
            </p:cNvSpPr>
            <p:nvPr/>
          </p:nvSpPr>
          <p:spPr bwMode="auto">
            <a:xfrm flipV="1">
              <a:off x="4062413" y="1936750"/>
              <a:ext cx="0" cy="84772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 sz="1400"/>
            </a:p>
          </p:txBody>
        </p:sp>
        <p:sp>
          <p:nvSpPr>
            <p:cNvPr id="69" name="Line 45"/>
            <p:cNvSpPr>
              <a:spLocks noChangeShapeType="1"/>
            </p:cNvSpPr>
            <p:nvPr/>
          </p:nvSpPr>
          <p:spPr bwMode="auto">
            <a:xfrm flipV="1">
              <a:off x="2990850" y="1936750"/>
              <a:ext cx="0" cy="84772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 sz="1400"/>
            </a:p>
          </p:txBody>
        </p:sp>
        <p:sp>
          <p:nvSpPr>
            <p:cNvPr id="70" name="Line 46"/>
            <p:cNvSpPr>
              <a:spLocks noChangeShapeType="1"/>
            </p:cNvSpPr>
            <p:nvPr/>
          </p:nvSpPr>
          <p:spPr bwMode="auto">
            <a:xfrm flipV="1">
              <a:off x="5019675" y="1936750"/>
              <a:ext cx="0" cy="84772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 sz="1400"/>
            </a:p>
          </p:txBody>
        </p:sp>
        <p:sp>
          <p:nvSpPr>
            <p:cNvPr id="71" name="Oval 47"/>
            <p:cNvSpPr>
              <a:spLocks noChangeArrowheads="1"/>
            </p:cNvSpPr>
            <p:nvPr/>
          </p:nvSpPr>
          <p:spPr bwMode="auto">
            <a:xfrm>
              <a:off x="3232150" y="2747963"/>
              <a:ext cx="61913" cy="66675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ja-JP" altLang="ja-JP" sz="1400">
                <a:latin typeface="Calibri" pitchFamily="34" charset="0"/>
              </a:endParaRPr>
            </a:p>
          </p:txBody>
        </p:sp>
        <p:sp>
          <p:nvSpPr>
            <p:cNvPr id="72" name="Oval 48"/>
            <p:cNvSpPr>
              <a:spLocks noChangeArrowheads="1"/>
            </p:cNvSpPr>
            <p:nvPr/>
          </p:nvSpPr>
          <p:spPr bwMode="auto">
            <a:xfrm>
              <a:off x="5349875" y="2754313"/>
              <a:ext cx="63500" cy="65087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ja-JP" altLang="ja-JP" sz="1400">
                <a:latin typeface="Calibri" pitchFamily="34" charset="0"/>
              </a:endParaRPr>
            </a:p>
          </p:txBody>
        </p:sp>
        <p:sp>
          <p:nvSpPr>
            <p:cNvPr id="73" name="Text Box 49"/>
            <p:cNvSpPr txBox="1">
              <a:spLocks noChangeArrowheads="1"/>
            </p:cNvSpPr>
            <p:nvPr/>
          </p:nvSpPr>
          <p:spPr bwMode="auto">
            <a:xfrm>
              <a:off x="3059113" y="2774950"/>
              <a:ext cx="720725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altLang="ja-JP" sz="1100">
                  <a:latin typeface="Calibri" pitchFamily="34" charset="0"/>
                </a:rPr>
                <a:t>V</a:t>
              </a:r>
              <a:r>
                <a:rPr lang="en-US" altLang="ja-JP" sz="1100" baseline="-25000">
                  <a:latin typeface="Calibri" pitchFamily="34" charset="0"/>
                </a:rPr>
                <a:t>aout1</a:t>
              </a:r>
            </a:p>
          </p:txBody>
        </p:sp>
        <p:sp>
          <p:nvSpPr>
            <p:cNvPr id="74" name="Text Box 50"/>
            <p:cNvSpPr txBox="1">
              <a:spLocks noChangeArrowheads="1"/>
            </p:cNvSpPr>
            <p:nvPr/>
          </p:nvSpPr>
          <p:spPr bwMode="auto">
            <a:xfrm>
              <a:off x="5146675" y="2792413"/>
              <a:ext cx="720725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altLang="ja-JP" sz="1100">
                  <a:latin typeface="Calibri" pitchFamily="34" charset="0"/>
                </a:rPr>
                <a:t>V</a:t>
              </a:r>
              <a:r>
                <a:rPr lang="en-US" altLang="ja-JP" sz="1100" baseline="-25000">
                  <a:latin typeface="Calibri" pitchFamily="34" charset="0"/>
                </a:rPr>
                <a:t>aout2</a:t>
              </a:r>
            </a:p>
          </p:txBody>
        </p:sp>
        <p:sp>
          <p:nvSpPr>
            <p:cNvPr id="75" name="Rectangle 51"/>
            <p:cNvSpPr>
              <a:spLocks noChangeArrowheads="1"/>
            </p:cNvSpPr>
            <p:nvPr/>
          </p:nvSpPr>
          <p:spPr bwMode="auto">
            <a:xfrm>
              <a:off x="6207125" y="2476500"/>
              <a:ext cx="957263" cy="585788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ja-JP" altLang="ja-JP" sz="1400">
                <a:latin typeface="Calibri" pitchFamily="34" charset="0"/>
              </a:endParaRPr>
            </a:p>
          </p:txBody>
        </p:sp>
        <p:sp>
          <p:nvSpPr>
            <p:cNvPr id="76" name="Rectangle 52"/>
            <p:cNvSpPr>
              <a:spLocks noChangeArrowheads="1"/>
            </p:cNvSpPr>
            <p:nvPr/>
          </p:nvSpPr>
          <p:spPr bwMode="auto">
            <a:xfrm>
              <a:off x="8027988" y="2476500"/>
              <a:ext cx="684212" cy="585788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ja-JP" altLang="ja-JP" sz="1400">
                <a:latin typeface="Calibri" pitchFamily="34" charset="0"/>
              </a:endParaRPr>
            </a:p>
          </p:txBody>
        </p:sp>
        <p:grpSp>
          <p:nvGrpSpPr>
            <p:cNvPr id="77" name="Group 53"/>
            <p:cNvGrpSpPr>
              <a:grpSpLocks/>
            </p:cNvGrpSpPr>
            <p:nvPr/>
          </p:nvGrpSpPr>
          <p:grpSpPr bwMode="auto">
            <a:xfrm>
              <a:off x="2038353" y="1828800"/>
              <a:ext cx="949326" cy="215900"/>
              <a:chOff x="1239" y="1979"/>
              <a:chExt cx="598" cy="136"/>
            </a:xfrm>
          </p:grpSpPr>
          <p:grpSp>
            <p:nvGrpSpPr>
              <p:cNvPr id="141" name="Group 54"/>
              <p:cNvGrpSpPr>
                <a:grpSpLocks/>
              </p:cNvGrpSpPr>
              <p:nvPr/>
            </p:nvGrpSpPr>
            <p:grpSpPr bwMode="auto">
              <a:xfrm>
                <a:off x="1308" y="1979"/>
                <a:ext cx="454" cy="136"/>
                <a:chOff x="657" y="1616"/>
                <a:chExt cx="998" cy="226"/>
              </a:xfrm>
            </p:grpSpPr>
            <p:sp>
              <p:nvSpPr>
                <p:cNvPr id="144" name="Line 55"/>
                <p:cNvSpPr>
                  <a:spLocks noChangeShapeType="1"/>
                </p:cNvSpPr>
                <p:nvPr/>
              </p:nvSpPr>
              <p:spPr bwMode="auto">
                <a:xfrm flipV="1">
                  <a:off x="930" y="1616"/>
                  <a:ext cx="90" cy="22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 sz="1400"/>
                </a:p>
              </p:txBody>
            </p:sp>
            <p:sp>
              <p:nvSpPr>
                <p:cNvPr id="145" name="Line 56"/>
                <p:cNvSpPr>
                  <a:spLocks noChangeShapeType="1"/>
                </p:cNvSpPr>
                <p:nvPr/>
              </p:nvSpPr>
              <p:spPr bwMode="auto">
                <a:xfrm flipH="1" flipV="1">
                  <a:off x="1020" y="1616"/>
                  <a:ext cx="90" cy="22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 sz="1400"/>
                </a:p>
              </p:txBody>
            </p:sp>
            <p:sp>
              <p:nvSpPr>
                <p:cNvPr id="146" name="Line 57"/>
                <p:cNvSpPr>
                  <a:spLocks noChangeShapeType="1"/>
                </p:cNvSpPr>
                <p:nvPr/>
              </p:nvSpPr>
              <p:spPr bwMode="auto">
                <a:xfrm flipV="1">
                  <a:off x="1112" y="1616"/>
                  <a:ext cx="90" cy="22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 sz="1400"/>
                </a:p>
              </p:txBody>
            </p:sp>
            <p:sp>
              <p:nvSpPr>
                <p:cNvPr id="147" name="Line 58"/>
                <p:cNvSpPr>
                  <a:spLocks noChangeShapeType="1"/>
                </p:cNvSpPr>
                <p:nvPr/>
              </p:nvSpPr>
              <p:spPr bwMode="auto">
                <a:xfrm flipH="1" flipV="1">
                  <a:off x="1202" y="1616"/>
                  <a:ext cx="90" cy="22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 sz="1400"/>
                </a:p>
              </p:txBody>
            </p:sp>
            <p:sp>
              <p:nvSpPr>
                <p:cNvPr id="148" name="Line 59"/>
                <p:cNvSpPr>
                  <a:spLocks noChangeShapeType="1"/>
                </p:cNvSpPr>
                <p:nvPr/>
              </p:nvSpPr>
              <p:spPr bwMode="auto">
                <a:xfrm flipV="1">
                  <a:off x="1293" y="1616"/>
                  <a:ext cx="90" cy="22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 sz="1400"/>
                </a:p>
              </p:txBody>
            </p:sp>
            <p:sp>
              <p:nvSpPr>
                <p:cNvPr id="149" name="Line 60"/>
                <p:cNvSpPr>
                  <a:spLocks noChangeShapeType="1"/>
                </p:cNvSpPr>
                <p:nvPr/>
              </p:nvSpPr>
              <p:spPr bwMode="auto">
                <a:xfrm flipH="1" flipV="1">
                  <a:off x="884" y="1726"/>
                  <a:ext cx="45" cy="113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 sz="1400"/>
                </a:p>
              </p:txBody>
            </p:sp>
            <p:sp>
              <p:nvSpPr>
                <p:cNvPr id="150" name="Line 61"/>
                <p:cNvSpPr>
                  <a:spLocks noChangeShapeType="1"/>
                </p:cNvSpPr>
                <p:nvPr/>
              </p:nvSpPr>
              <p:spPr bwMode="auto">
                <a:xfrm flipH="1" flipV="1">
                  <a:off x="1383" y="1616"/>
                  <a:ext cx="46" cy="13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 sz="1400"/>
                </a:p>
              </p:txBody>
            </p:sp>
            <p:sp>
              <p:nvSpPr>
                <p:cNvPr id="151" name="Line 62"/>
                <p:cNvSpPr>
                  <a:spLocks noChangeShapeType="1"/>
                </p:cNvSpPr>
                <p:nvPr/>
              </p:nvSpPr>
              <p:spPr bwMode="auto">
                <a:xfrm>
                  <a:off x="1429" y="1748"/>
                  <a:ext cx="226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 sz="1400"/>
                </a:p>
              </p:txBody>
            </p:sp>
            <p:sp>
              <p:nvSpPr>
                <p:cNvPr id="152" name="Line 63"/>
                <p:cNvSpPr>
                  <a:spLocks noChangeShapeType="1"/>
                </p:cNvSpPr>
                <p:nvPr/>
              </p:nvSpPr>
              <p:spPr bwMode="auto">
                <a:xfrm>
                  <a:off x="657" y="1726"/>
                  <a:ext cx="226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 sz="1400"/>
                </a:p>
              </p:txBody>
            </p:sp>
          </p:grpSp>
          <p:sp>
            <p:nvSpPr>
              <p:cNvPr id="142" name="Line 64"/>
              <p:cNvSpPr>
                <a:spLocks noChangeShapeType="1"/>
              </p:cNvSpPr>
              <p:nvPr/>
            </p:nvSpPr>
            <p:spPr bwMode="auto">
              <a:xfrm flipH="1">
                <a:off x="1239" y="2044"/>
                <a:ext cx="91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 sz="1400"/>
              </a:p>
            </p:txBody>
          </p:sp>
          <p:sp>
            <p:nvSpPr>
              <p:cNvPr id="143" name="Line 65"/>
              <p:cNvSpPr>
                <a:spLocks noChangeShapeType="1"/>
              </p:cNvSpPr>
              <p:nvPr/>
            </p:nvSpPr>
            <p:spPr bwMode="auto">
              <a:xfrm flipH="1">
                <a:off x="1746" y="2057"/>
                <a:ext cx="91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 sz="1400"/>
              </a:p>
            </p:txBody>
          </p:sp>
        </p:grpSp>
        <p:grpSp>
          <p:nvGrpSpPr>
            <p:cNvPr id="78" name="Group 66"/>
            <p:cNvGrpSpPr>
              <a:grpSpLocks/>
            </p:cNvGrpSpPr>
            <p:nvPr/>
          </p:nvGrpSpPr>
          <p:grpSpPr bwMode="auto">
            <a:xfrm>
              <a:off x="4067178" y="1828800"/>
              <a:ext cx="949326" cy="215900"/>
              <a:chOff x="1239" y="1979"/>
              <a:chExt cx="598" cy="136"/>
            </a:xfrm>
          </p:grpSpPr>
          <p:grpSp>
            <p:nvGrpSpPr>
              <p:cNvPr id="97" name="Group 67"/>
              <p:cNvGrpSpPr>
                <a:grpSpLocks/>
              </p:cNvGrpSpPr>
              <p:nvPr/>
            </p:nvGrpSpPr>
            <p:grpSpPr bwMode="auto">
              <a:xfrm>
                <a:off x="1308" y="1979"/>
                <a:ext cx="454" cy="136"/>
                <a:chOff x="657" y="1616"/>
                <a:chExt cx="998" cy="226"/>
              </a:xfrm>
            </p:grpSpPr>
            <p:sp>
              <p:nvSpPr>
                <p:cNvPr id="132" name="Line 68"/>
                <p:cNvSpPr>
                  <a:spLocks noChangeShapeType="1"/>
                </p:cNvSpPr>
                <p:nvPr/>
              </p:nvSpPr>
              <p:spPr bwMode="auto">
                <a:xfrm flipV="1">
                  <a:off x="930" y="1616"/>
                  <a:ext cx="90" cy="22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 sz="1400"/>
                </a:p>
              </p:txBody>
            </p:sp>
            <p:sp>
              <p:nvSpPr>
                <p:cNvPr id="133" name="Line 69"/>
                <p:cNvSpPr>
                  <a:spLocks noChangeShapeType="1"/>
                </p:cNvSpPr>
                <p:nvPr/>
              </p:nvSpPr>
              <p:spPr bwMode="auto">
                <a:xfrm flipH="1" flipV="1">
                  <a:off x="1020" y="1616"/>
                  <a:ext cx="90" cy="22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 sz="1400"/>
                </a:p>
              </p:txBody>
            </p:sp>
            <p:sp>
              <p:nvSpPr>
                <p:cNvPr id="134" name="Line 70"/>
                <p:cNvSpPr>
                  <a:spLocks noChangeShapeType="1"/>
                </p:cNvSpPr>
                <p:nvPr/>
              </p:nvSpPr>
              <p:spPr bwMode="auto">
                <a:xfrm flipV="1">
                  <a:off x="1112" y="1616"/>
                  <a:ext cx="90" cy="22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 sz="1400"/>
                </a:p>
              </p:txBody>
            </p:sp>
            <p:sp>
              <p:nvSpPr>
                <p:cNvPr id="135" name="Line 71"/>
                <p:cNvSpPr>
                  <a:spLocks noChangeShapeType="1"/>
                </p:cNvSpPr>
                <p:nvPr/>
              </p:nvSpPr>
              <p:spPr bwMode="auto">
                <a:xfrm flipH="1" flipV="1">
                  <a:off x="1202" y="1616"/>
                  <a:ext cx="90" cy="22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 sz="1400"/>
                </a:p>
              </p:txBody>
            </p:sp>
            <p:sp>
              <p:nvSpPr>
                <p:cNvPr id="136" name="Line 72"/>
                <p:cNvSpPr>
                  <a:spLocks noChangeShapeType="1"/>
                </p:cNvSpPr>
                <p:nvPr/>
              </p:nvSpPr>
              <p:spPr bwMode="auto">
                <a:xfrm flipV="1">
                  <a:off x="1293" y="1616"/>
                  <a:ext cx="90" cy="22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 sz="1400"/>
                </a:p>
              </p:txBody>
            </p:sp>
            <p:sp>
              <p:nvSpPr>
                <p:cNvPr id="137" name="Line 73"/>
                <p:cNvSpPr>
                  <a:spLocks noChangeShapeType="1"/>
                </p:cNvSpPr>
                <p:nvPr/>
              </p:nvSpPr>
              <p:spPr bwMode="auto">
                <a:xfrm flipH="1" flipV="1">
                  <a:off x="884" y="1726"/>
                  <a:ext cx="45" cy="113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 sz="1400"/>
                </a:p>
              </p:txBody>
            </p:sp>
            <p:sp>
              <p:nvSpPr>
                <p:cNvPr id="138" name="Line 74"/>
                <p:cNvSpPr>
                  <a:spLocks noChangeShapeType="1"/>
                </p:cNvSpPr>
                <p:nvPr/>
              </p:nvSpPr>
              <p:spPr bwMode="auto">
                <a:xfrm flipH="1" flipV="1">
                  <a:off x="1383" y="1616"/>
                  <a:ext cx="46" cy="13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 sz="1400"/>
                </a:p>
              </p:txBody>
            </p:sp>
            <p:sp>
              <p:nvSpPr>
                <p:cNvPr id="139" name="Line 75"/>
                <p:cNvSpPr>
                  <a:spLocks noChangeShapeType="1"/>
                </p:cNvSpPr>
                <p:nvPr/>
              </p:nvSpPr>
              <p:spPr bwMode="auto">
                <a:xfrm>
                  <a:off x="1429" y="1748"/>
                  <a:ext cx="226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 sz="1400"/>
                </a:p>
              </p:txBody>
            </p:sp>
            <p:sp>
              <p:nvSpPr>
                <p:cNvPr id="140" name="Line 76"/>
                <p:cNvSpPr>
                  <a:spLocks noChangeShapeType="1"/>
                </p:cNvSpPr>
                <p:nvPr/>
              </p:nvSpPr>
              <p:spPr bwMode="auto">
                <a:xfrm>
                  <a:off x="657" y="1726"/>
                  <a:ext cx="226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 sz="1400"/>
                </a:p>
              </p:txBody>
            </p:sp>
          </p:grpSp>
          <p:sp>
            <p:nvSpPr>
              <p:cNvPr id="98" name="Line 77"/>
              <p:cNvSpPr>
                <a:spLocks noChangeShapeType="1"/>
              </p:cNvSpPr>
              <p:nvPr/>
            </p:nvSpPr>
            <p:spPr bwMode="auto">
              <a:xfrm flipH="1">
                <a:off x="1239" y="2044"/>
                <a:ext cx="91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 sz="1400"/>
              </a:p>
            </p:txBody>
          </p:sp>
          <p:sp>
            <p:nvSpPr>
              <p:cNvPr id="99" name="Line 78"/>
              <p:cNvSpPr>
                <a:spLocks noChangeShapeType="1"/>
              </p:cNvSpPr>
              <p:nvPr/>
            </p:nvSpPr>
            <p:spPr bwMode="auto">
              <a:xfrm flipH="1">
                <a:off x="1746" y="2057"/>
                <a:ext cx="91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 sz="1400"/>
              </a:p>
            </p:txBody>
          </p:sp>
        </p:grpSp>
        <p:sp>
          <p:nvSpPr>
            <p:cNvPr id="79" name="Text Box 79"/>
            <p:cNvSpPr txBox="1">
              <a:spLocks noChangeArrowheads="1"/>
            </p:cNvSpPr>
            <p:nvPr/>
          </p:nvSpPr>
          <p:spPr bwMode="auto">
            <a:xfrm>
              <a:off x="2627313" y="2332038"/>
              <a:ext cx="377033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ja-JP" sz="1100">
                  <a:latin typeface="Calibri" pitchFamily="34" charset="0"/>
                </a:rPr>
                <a:t>C</a:t>
              </a:r>
              <a:r>
                <a:rPr lang="en-US" altLang="ja-JP" sz="1100" baseline="-25000">
                  <a:latin typeface="Calibri" pitchFamily="34" charset="0"/>
                </a:rPr>
                <a:t>p</a:t>
              </a:r>
            </a:p>
          </p:txBody>
        </p:sp>
        <p:sp>
          <p:nvSpPr>
            <p:cNvPr id="80" name="Text Box 80"/>
            <p:cNvSpPr txBox="1">
              <a:spLocks noChangeArrowheads="1"/>
            </p:cNvSpPr>
            <p:nvPr/>
          </p:nvSpPr>
          <p:spPr bwMode="auto">
            <a:xfrm>
              <a:off x="3490913" y="2332038"/>
              <a:ext cx="504825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altLang="ja-JP" sz="1100">
                  <a:latin typeface="Calibri" pitchFamily="34" charset="0"/>
                </a:rPr>
                <a:t>C</a:t>
              </a:r>
              <a:r>
                <a:rPr lang="en-US" altLang="ja-JP" sz="1100" baseline="-25000">
                  <a:latin typeface="Calibri" pitchFamily="34" charset="0"/>
                </a:rPr>
                <a:t>s1</a:t>
              </a:r>
            </a:p>
          </p:txBody>
        </p:sp>
        <p:sp>
          <p:nvSpPr>
            <p:cNvPr id="81" name="Text Box 81"/>
            <p:cNvSpPr txBox="1">
              <a:spLocks noChangeArrowheads="1"/>
            </p:cNvSpPr>
            <p:nvPr/>
          </p:nvSpPr>
          <p:spPr bwMode="auto">
            <a:xfrm>
              <a:off x="4643438" y="2332038"/>
              <a:ext cx="576262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altLang="ja-JP" sz="1100">
                  <a:latin typeface="Calibri" pitchFamily="34" charset="0"/>
                </a:rPr>
                <a:t>C</a:t>
              </a:r>
              <a:r>
                <a:rPr lang="en-US" altLang="ja-JP" sz="1100" baseline="-25000">
                  <a:latin typeface="Calibri" pitchFamily="34" charset="0"/>
                </a:rPr>
                <a:t>s2</a:t>
              </a:r>
            </a:p>
          </p:txBody>
        </p:sp>
        <p:sp>
          <p:nvSpPr>
            <p:cNvPr id="82" name="Line 82"/>
            <p:cNvSpPr>
              <a:spLocks noChangeShapeType="1"/>
            </p:cNvSpPr>
            <p:nvPr/>
          </p:nvSpPr>
          <p:spPr bwMode="auto">
            <a:xfrm flipV="1">
              <a:off x="2411413" y="1787525"/>
              <a:ext cx="215900" cy="28733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ja-JP" altLang="en-US" sz="1400"/>
            </a:p>
          </p:txBody>
        </p:sp>
        <p:sp>
          <p:nvSpPr>
            <p:cNvPr id="83" name="Line 83"/>
            <p:cNvSpPr>
              <a:spLocks noChangeShapeType="1"/>
            </p:cNvSpPr>
            <p:nvPr/>
          </p:nvSpPr>
          <p:spPr bwMode="auto">
            <a:xfrm flipV="1">
              <a:off x="4427538" y="1781175"/>
              <a:ext cx="215900" cy="28733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ja-JP" altLang="en-US" sz="1400"/>
            </a:p>
          </p:txBody>
        </p:sp>
        <p:sp>
          <p:nvSpPr>
            <p:cNvPr id="84" name="Text Box 84"/>
            <p:cNvSpPr txBox="1">
              <a:spLocks noChangeArrowheads="1"/>
            </p:cNvSpPr>
            <p:nvPr/>
          </p:nvSpPr>
          <p:spPr bwMode="auto">
            <a:xfrm>
              <a:off x="2266950" y="1539874"/>
              <a:ext cx="378986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ja-JP" sz="1100">
                  <a:latin typeface="Calibri" pitchFamily="34" charset="0"/>
                </a:rPr>
                <a:t>R</a:t>
              </a:r>
              <a:r>
                <a:rPr lang="en-US" altLang="ja-JP" sz="1100" baseline="-25000">
                  <a:latin typeface="Calibri" pitchFamily="34" charset="0"/>
                </a:rPr>
                <a:t>p</a:t>
              </a:r>
            </a:p>
          </p:txBody>
        </p:sp>
        <p:sp>
          <p:nvSpPr>
            <p:cNvPr id="85" name="Text Box 85"/>
            <p:cNvSpPr txBox="1">
              <a:spLocks noChangeArrowheads="1"/>
            </p:cNvSpPr>
            <p:nvPr/>
          </p:nvSpPr>
          <p:spPr bwMode="auto">
            <a:xfrm>
              <a:off x="4283075" y="1503363"/>
              <a:ext cx="433387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altLang="ja-JP" sz="1100">
                  <a:latin typeface="Calibri" pitchFamily="34" charset="0"/>
                </a:rPr>
                <a:t>R</a:t>
              </a:r>
              <a:r>
                <a:rPr lang="en-US" altLang="ja-JP" sz="1100" baseline="-25000">
                  <a:latin typeface="Calibri" pitchFamily="34" charset="0"/>
                </a:rPr>
                <a:t>s2</a:t>
              </a:r>
            </a:p>
          </p:txBody>
        </p:sp>
        <p:sp>
          <p:nvSpPr>
            <p:cNvPr id="86" name="Text Box 86"/>
            <p:cNvSpPr txBox="1">
              <a:spLocks noChangeArrowheads="1"/>
            </p:cNvSpPr>
            <p:nvPr/>
          </p:nvSpPr>
          <p:spPr bwMode="auto">
            <a:xfrm>
              <a:off x="1042988" y="3195639"/>
              <a:ext cx="647700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altLang="ja-JP" sz="1100">
                  <a:latin typeface="Calibri" pitchFamily="34" charset="0"/>
                </a:rPr>
                <a:t>C</a:t>
              </a:r>
              <a:r>
                <a:rPr lang="en-US" altLang="ja-JP" sz="1100" baseline="-25000">
                  <a:latin typeface="Calibri" pitchFamily="34" charset="0"/>
                </a:rPr>
                <a:t>cal</a:t>
              </a:r>
            </a:p>
          </p:txBody>
        </p:sp>
        <p:sp>
          <p:nvSpPr>
            <p:cNvPr id="87" name="Oval 87"/>
            <p:cNvSpPr>
              <a:spLocks noChangeArrowheads="1"/>
            </p:cNvSpPr>
            <p:nvPr/>
          </p:nvSpPr>
          <p:spPr bwMode="auto">
            <a:xfrm>
              <a:off x="7523163" y="2751138"/>
              <a:ext cx="63500" cy="65087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ja-JP" altLang="ja-JP" sz="1400">
                <a:latin typeface="Calibri" pitchFamily="34" charset="0"/>
              </a:endParaRPr>
            </a:p>
          </p:txBody>
        </p:sp>
        <p:sp>
          <p:nvSpPr>
            <p:cNvPr id="88" name="Text Box 88"/>
            <p:cNvSpPr txBox="1">
              <a:spLocks noChangeArrowheads="1"/>
            </p:cNvSpPr>
            <p:nvPr/>
          </p:nvSpPr>
          <p:spPr bwMode="auto">
            <a:xfrm>
              <a:off x="7307263" y="2836863"/>
              <a:ext cx="720725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altLang="ja-JP" sz="1100">
                  <a:latin typeface="Calibri" pitchFamily="34" charset="0"/>
                </a:rPr>
                <a:t>V</a:t>
              </a:r>
              <a:r>
                <a:rPr lang="en-US" altLang="ja-JP" sz="1100" baseline="-25000">
                  <a:latin typeface="Calibri" pitchFamily="34" charset="0"/>
                </a:rPr>
                <a:t>dout3</a:t>
              </a:r>
            </a:p>
          </p:txBody>
        </p:sp>
        <p:sp>
          <p:nvSpPr>
            <p:cNvPr id="89" name="Line 89"/>
            <p:cNvSpPr>
              <a:spLocks noChangeShapeType="1"/>
            </p:cNvSpPr>
            <p:nvPr/>
          </p:nvSpPr>
          <p:spPr bwMode="auto">
            <a:xfrm>
              <a:off x="6324600" y="1755775"/>
              <a:ext cx="0" cy="72072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ja-JP" altLang="en-US" sz="1400"/>
            </a:p>
          </p:txBody>
        </p:sp>
        <p:sp>
          <p:nvSpPr>
            <p:cNvPr id="90" name="Line 90"/>
            <p:cNvSpPr>
              <a:spLocks noChangeShapeType="1"/>
            </p:cNvSpPr>
            <p:nvPr/>
          </p:nvSpPr>
          <p:spPr bwMode="auto">
            <a:xfrm>
              <a:off x="6554788" y="2044700"/>
              <a:ext cx="0" cy="4318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ja-JP" altLang="en-US" sz="1400"/>
            </a:p>
          </p:txBody>
        </p:sp>
        <p:sp>
          <p:nvSpPr>
            <p:cNvPr id="91" name="Text Box 91"/>
            <p:cNvSpPr txBox="1">
              <a:spLocks noChangeArrowheads="1"/>
            </p:cNvSpPr>
            <p:nvPr/>
          </p:nvSpPr>
          <p:spPr bwMode="auto">
            <a:xfrm>
              <a:off x="5819775" y="1539874"/>
              <a:ext cx="1335230" cy="3584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ja-JP" sz="1050">
                  <a:latin typeface="Calibri" pitchFamily="34" charset="0"/>
                </a:rPr>
                <a:t>Lower Threshold</a:t>
              </a:r>
            </a:p>
          </p:txBody>
        </p:sp>
        <p:sp>
          <p:nvSpPr>
            <p:cNvPr id="92" name="Text Box 92"/>
            <p:cNvSpPr txBox="1">
              <a:spLocks noChangeArrowheads="1"/>
            </p:cNvSpPr>
            <p:nvPr/>
          </p:nvSpPr>
          <p:spPr bwMode="auto">
            <a:xfrm>
              <a:off x="6372225" y="1790700"/>
              <a:ext cx="1393775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ja-JP" sz="1050">
                  <a:latin typeface="Calibri" pitchFamily="34" charset="0"/>
                </a:rPr>
                <a:t>Upper Threshold</a:t>
              </a:r>
            </a:p>
          </p:txBody>
        </p:sp>
        <p:sp>
          <p:nvSpPr>
            <p:cNvPr id="93" name="Line 93"/>
            <p:cNvSpPr>
              <a:spLocks noChangeShapeType="1"/>
            </p:cNvSpPr>
            <p:nvPr/>
          </p:nvSpPr>
          <p:spPr bwMode="auto">
            <a:xfrm flipH="1">
              <a:off x="6804025" y="2260600"/>
              <a:ext cx="0" cy="2159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ja-JP" altLang="en-US" sz="1400"/>
            </a:p>
          </p:txBody>
        </p:sp>
        <p:sp>
          <p:nvSpPr>
            <p:cNvPr id="94" name="Text Box 94"/>
            <p:cNvSpPr txBox="1">
              <a:spLocks noChangeArrowheads="1"/>
            </p:cNvSpPr>
            <p:nvPr/>
          </p:nvSpPr>
          <p:spPr bwMode="auto">
            <a:xfrm>
              <a:off x="6645275" y="2044700"/>
              <a:ext cx="652198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ja-JP" sz="1050" dirty="0">
                  <a:latin typeface="Calibri" pitchFamily="34" charset="0"/>
                </a:rPr>
                <a:t>Offset</a:t>
              </a:r>
            </a:p>
          </p:txBody>
        </p:sp>
        <p:sp>
          <p:nvSpPr>
            <p:cNvPr id="95" name="Text Box 95"/>
            <p:cNvSpPr txBox="1">
              <a:spLocks noChangeArrowheads="1"/>
            </p:cNvSpPr>
            <p:nvPr/>
          </p:nvSpPr>
          <p:spPr bwMode="auto">
            <a:xfrm>
              <a:off x="792163" y="1397000"/>
              <a:ext cx="507786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ja-JP" sz="1100">
                  <a:latin typeface="Calibri" pitchFamily="34" charset="0"/>
                </a:rPr>
                <a:t>V</a:t>
              </a:r>
              <a:r>
                <a:rPr lang="en-US" altLang="ja-JP" sz="1100" baseline="-25000">
                  <a:latin typeface="Calibri" pitchFamily="34" charset="0"/>
                </a:rPr>
                <a:t>bias</a:t>
              </a:r>
            </a:p>
          </p:txBody>
        </p:sp>
        <p:sp>
          <p:nvSpPr>
            <p:cNvPr id="96" name="Rectangle 104"/>
            <p:cNvSpPr>
              <a:spLocks noChangeArrowheads="1"/>
            </p:cNvSpPr>
            <p:nvPr/>
          </p:nvSpPr>
          <p:spPr bwMode="auto">
            <a:xfrm>
              <a:off x="0" y="1196752"/>
              <a:ext cx="5133137" cy="1902768"/>
            </a:xfrm>
            <a:prstGeom prst="rect">
              <a:avLst/>
            </a:prstGeom>
            <a:solidFill>
              <a:schemeClr val="bg1">
                <a:alpha val="79999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ja-JP" altLang="en-US" sz="1400"/>
            </a:p>
          </p:txBody>
        </p:sp>
      </p:grpSp>
      <p:sp>
        <p:nvSpPr>
          <p:cNvPr id="159" name="Rectangle 104"/>
          <p:cNvSpPr>
            <a:spLocks noChangeArrowheads="1"/>
          </p:cNvSpPr>
          <p:nvPr/>
        </p:nvSpPr>
        <p:spPr bwMode="auto">
          <a:xfrm>
            <a:off x="4714876" y="1714488"/>
            <a:ext cx="1143008" cy="428628"/>
          </a:xfrm>
          <a:prstGeom prst="rect">
            <a:avLst/>
          </a:prstGeom>
          <a:solidFill>
            <a:schemeClr val="bg1">
              <a:alpha val="79999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 sz="1400"/>
          </a:p>
        </p:txBody>
      </p:sp>
      <p:sp>
        <p:nvSpPr>
          <p:cNvPr id="100" name="Rectangle 3"/>
          <p:cNvSpPr txBox="1">
            <a:spLocks noChangeArrowheads="1"/>
          </p:cNvSpPr>
          <p:nvPr/>
        </p:nvSpPr>
        <p:spPr>
          <a:xfrm>
            <a:off x="1142976" y="2275732"/>
            <a:ext cx="8001024" cy="1296144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1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1" lang="ja-JP" alt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61" name="Rectangle 104"/>
          <p:cNvSpPr>
            <a:spLocks noChangeArrowheads="1"/>
          </p:cNvSpPr>
          <p:nvPr/>
        </p:nvSpPr>
        <p:spPr bwMode="auto">
          <a:xfrm>
            <a:off x="285720" y="2071678"/>
            <a:ext cx="714380" cy="785818"/>
          </a:xfrm>
          <a:prstGeom prst="rect">
            <a:avLst/>
          </a:prstGeom>
          <a:solidFill>
            <a:schemeClr val="bg1">
              <a:alpha val="79999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 sz="1400"/>
          </a:p>
        </p:txBody>
      </p:sp>
      <p:sp>
        <p:nvSpPr>
          <p:cNvPr id="162" name="日付プレースホルダ 16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en-US" altLang="ja-JP" smtClean="0"/>
              <a:t>Sep 7, 2010,  PIXEL2010 T. Hirono</a:t>
            </a:r>
            <a:endParaRPr lang="ja-JP" alt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ja-JP" dirty="0" smtClean="0"/>
              <a:t>Design of ASIC --Comparator--</a:t>
            </a:r>
          </a:p>
        </p:txBody>
      </p:sp>
      <p:grpSp>
        <p:nvGrpSpPr>
          <p:cNvPr id="2" name="グループ化 98"/>
          <p:cNvGrpSpPr/>
          <p:nvPr/>
        </p:nvGrpSpPr>
        <p:grpSpPr>
          <a:xfrm>
            <a:off x="1" y="1196752"/>
            <a:ext cx="6643701" cy="2160810"/>
            <a:chOff x="0" y="1196752"/>
            <a:chExt cx="9072563" cy="3456384"/>
          </a:xfrm>
        </p:grpSpPr>
        <p:sp>
          <p:nvSpPr>
            <p:cNvPr id="3077" name="Line 4"/>
            <p:cNvSpPr>
              <a:spLocks noChangeShapeType="1"/>
            </p:cNvSpPr>
            <p:nvPr/>
          </p:nvSpPr>
          <p:spPr bwMode="auto">
            <a:xfrm>
              <a:off x="741363" y="3238500"/>
              <a:ext cx="319087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 sz="1400"/>
            </a:p>
          </p:txBody>
        </p:sp>
        <p:sp>
          <p:nvSpPr>
            <p:cNvPr id="3078" name="Line 5"/>
            <p:cNvSpPr>
              <a:spLocks noChangeShapeType="1"/>
            </p:cNvSpPr>
            <p:nvPr/>
          </p:nvSpPr>
          <p:spPr bwMode="auto">
            <a:xfrm>
              <a:off x="741363" y="3435350"/>
              <a:ext cx="319087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 sz="1400"/>
            </a:p>
          </p:txBody>
        </p:sp>
        <p:sp>
          <p:nvSpPr>
            <p:cNvPr id="3079" name="Line 6"/>
            <p:cNvSpPr>
              <a:spLocks noChangeShapeType="1"/>
            </p:cNvSpPr>
            <p:nvPr/>
          </p:nvSpPr>
          <p:spPr bwMode="auto">
            <a:xfrm>
              <a:off x="904875" y="3435350"/>
              <a:ext cx="0" cy="45561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 sz="1400"/>
            </a:p>
          </p:txBody>
        </p:sp>
        <p:sp>
          <p:nvSpPr>
            <p:cNvPr id="3080" name="Line 7"/>
            <p:cNvSpPr>
              <a:spLocks noChangeShapeType="1"/>
            </p:cNvSpPr>
            <p:nvPr/>
          </p:nvSpPr>
          <p:spPr bwMode="auto">
            <a:xfrm>
              <a:off x="898525" y="2784475"/>
              <a:ext cx="0" cy="45402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 sz="1400"/>
            </a:p>
          </p:txBody>
        </p:sp>
        <p:sp>
          <p:nvSpPr>
            <p:cNvPr id="3081" name="Line 8"/>
            <p:cNvSpPr>
              <a:spLocks noChangeShapeType="1"/>
            </p:cNvSpPr>
            <p:nvPr/>
          </p:nvSpPr>
          <p:spPr bwMode="auto">
            <a:xfrm>
              <a:off x="904875" y="2784475"/>
              <a:ext cx="1370013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 sz="1400"/>
            </a:p>
          </p:txBody>
        </p:sp>
        <p:sp>
          <p:nvSpPr>
            <p:cNvPr id="3082" name="Line 9"/>
            <p:cNvSpPr>
              <a:spLocks noChangeShapeType="1"/>
            </p:cNvSpPr>
            <p:nvPr/>
          </p:nvSpPr>
          <p:spPr bwMode="auto">
            <a:xfrm>
              <a:off x="735013" y="2136775"/>
              <a:ext cx="320675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 sz="1400"/>
            </a:p>
          </p:txBody>
        </p:sp>
        <p:sp>
          <p:nvSpPr>
            <p:cNvPr id="3083" name="Line 10"/>
            <p:cNvSpPr>
              <a:spLocks noChangeShapeType="1"/>
            </p:cNvSpPr>
            <p:nvPr/>
          </p:nvSpPr>
          <p:spPr bwMode="auto">
            <a:xfrm>
              <a:off x="735013" y="2333625"/>
              <a:ext cx="320675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 sz="1400"/>
            </a:p>
          </p:txBody>
        </p:sp>
        <p:sp>
          <p:nvSpPr>
            <p:cNvPr id="3084" name="Line 11"/>
            <p:cNvSpPr>
              <a:spLocks noChangeShapeType="1"/>
            </p:cNvSpPr>
            <p:nvPr/>
          </p:nvSpPr>
          <p:spPr bwMode="auto">
            <a:xfrm>
              <a:off x="898525" y="2333625"/>
              <a:ext cx="0" cy="45561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 sz="1400"/>
            </a:p>
          </p:txBody>
        </p:sp>
        <p:sp>
          <p:nvSpPr>
            <p:cNvPr id="3085" name="Line 12"/>
            <p:cNvSpPr>
              <a:spLocks noChangeShapeType="1"/>
            </p:cNvSpPr>
            <p:nvPr/>
          </p:nvSpPr>
          <p:spPr bwMode="auto">
            <a:xfrm>
              <a:off x="893763" y="1681163"/>
              <a:ext cx="0" cy="45561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 sz="1400"/>
            </a:p>
          </p:txBody>
        </p:sp>
        <p:sp>
          <p:nvSpPr>
            <p:cNvPr id="3086" name="Text Box 13"/>
            <p:cNvSpPr txBox="1">
              <a:spLocks noChangeArrowheads="1"/>
            </p:cNvSpPr>
            <p:nvPr/>
          </p:nvSpPr>
          <p:spPr bwMode="auto">
            <a:xfrm>
              <a:off x="971550" y="2070101"/>
              <a:ext cx="837592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ja-JP" sz="1100">
                  <a:latin typeface="Calibri" pitchFamily="34" charset="0"/>
                </a:rPr>
                <a:t>Detector</a:t>
              </a:r>
            </a:p>
          </p:txBody>
        </p:sp>
        <p:sp>
          <p:nvSpPr>
            <p:cNvPr id="3087" name="AutoShape 14"/>
            <p:cNvSpPr>
              <a:spLocks noChangeArrowheads="1"/>
            </p:cNvSpPr>
            <p:nvPr/>
          </p:nvSpPr>
          <p:spPr bwMode="auto">
            <a:xfrm rot="-5400000">
              <a:off x="726281" y="3985420"/>
              <a:ext cx="352425" cy="163512"/>
            </a:xfrm>
            <a:prstGeom prst="homePlate">
              <a:avLst>
                <a:gd name="adj" fmla="val 53884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vert="eaVert" wrap="none" anchor="ctr"/>
            <a:lstStyle/>
            <a:p>
              <a:endParaRPr lang="ja-JP" altLang="ja-JP" sz="1400">
                <a:latin typeface="Calibri" pitchFamily="34" charset="0"/>
              </a:endParaRPr>
            </a:p>
          </p:txBody>
        </p:sp>
        <p:sp>
          <p:nvSpPr>
            <p:cNvPr id="3088" name="Text Box 15"/>
            <p:cNvSpPr txBox="1">
              <a:spLocks noChangeArrowheads="1"/>
            </p:cNvSpPr>
            <p:nvPr/>
          </p:nvSpPr>
          <p:spPr bwMode="auto">
            <a:xfrm>
              <a:off x="741363" y="4216400"/>
              <a:ext cx="396548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ja-JP" sz="1100">
                  <a:latin typeface="Calibri" pitchFamily="34" charset="0"/>
                </a:rPr>
                <a:t>TP</a:t>
              </a:r>
            </a:p>
          </p:txBody>
        </p:sp>
        <p:sp>
          <p:nvSpPr>
            <p:cNvPr id="3089" name="AutoShape 16"/>
            <p:cNvSpPr>
              <a:spLocks noChangeArrowheads="1"/>
            </p:cNvSpPr>
            <p:nvPr/>
          </p:nvSpPr>
          <p:spPr bwMode="auto">
            <a:xfrm flipV="1">
              <a:off x="1123950" y="2459038"/>
              <a:ext cx="255588" cy="260350"/>
            </a:xfrm>
            <a:custGeom>
              <a:avLst/>
              <a:gdLst>
                <a:gd name="T0" fmla="*/ 2117866 w 21600"/>
                <a:gd name="T1" fmla="*/ 0 h 21600"/>
                <a:gd name="T2" fmla="*/ 2117866 w 21600"/>
                <a:gd name="T3" fmla="*/ 1766318 h 21600"/>
                <a:gd name="T4" fmla="*/ 453231 w 21600"/>
                <a:gd name="T5" fmla="*/ 3138061 h 21600"/>
                <a:gd name="T6" fmla="*/ 3024316 w 21600"/>
                <a:gd name="T7" fmla="*/ 883165 h 21600"/>
                <a:gd name="T8" fmla="*/ 17694720 60000 65536"/>
                <a:gd name="T9" fmla="*/ 5898240 60000 65536"/>
                <a:gd name="T10" fmla="*/ 5898240 60000 65536"/>
                <a:gd name="T11" fmla="*/ 0 60000 65536"/>
                <a:gd name="T12" fmla="*/ 12427 w 21600"/>
                <a:gd name="T13" fmla="*/ 2912 h 21600"/>
                <a:gd name="T14" fmla="*/ 18227 w 21600"/>
                <a:gd name="T15" fmla="*/ 9246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21600" y="6079"/>
                  </a:moveTo>
                  <a:lnTo>
                    <a:pt x="15126" y="0"/>
                  </a:lnTo>
                  <a:lnTo>
                    <a:pt x="15126" y="2912"/>
                  </a:lnTo>
                  <a:lnTo>
                    <a:pt x="12427" y="2912"/>
                  </a:lnTo>
                  <a:cubicBezTo>
                    <a:pt x="5564" y="2912"/>
                    <a:pt x="0" y="7052"/>
                    <a:pt x="0" y="12158"/>
                  </a:cubicBezTo>
                  <a:lnTo>
                    <a:pt x="0" y="21600"/>
                  </a:lnTo>
                  <a:lnTo>
                    <a:pt x="6474" y="21600"/>
                  </a:lnTo>
                  <a:lnTo>
                    <a:pt x="6474" y="12158"/>
                  </a:lnTo>
                  <a:cubicBezTo>
                    <a:pt x="6474" y="10550"/>
                    <a:pt x="9139" y="9246"/>
                    <a:pt x="12427" y="9246"/>
                  </a:cubicBezTo>
                  <a:lnTo>
                    <a:pt x="15126" y="9246"/>
                  </a:lnTo>
                  <a:lnTo>
                    <a:pt x="15126" y="12158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ja-JP" altLang="en-US" sz="1400"/>
            </a:p>
          </p:txBody>
        </p:sp>
        <p:sp>
          <p:nvSpPr>
            <p:cNvPr id="3090" name="Text Box 17"/>
            <p:cNvSpPr txBox="1">
              <a:spLocks noChangeArrowheads="1"/>
            </p:cNvSpPr>
            <p:nvPr/>
          </p:nvSpPr>
          <p:spPr bwMode="auto">
            <a:xfrm>
              <a:off x="1316039" y="2503488"/>
              <a:ext cx="529252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ja-JP" sz="1100">
                  <a:latin typeface="Calibri" pitchFamily="34" charset="0"/>
                </a:rPr>
                <a:t>Q(E)</a:t>
              </a:r>
            </a:p>
          </p:txBody>
        </p:sp>
        <p:sp>
          <p:nvSpPr>
            <p:cNvPr id="3091" name="Line 18"/>
            <p:cNvSpPr>
              <a:spLocks noChangeShapeType="1"/>
            </p:cNvSpPr>
            <p:nvPr/>
          </p:nvSpPr>
          <p:spPr bwMode="auto">
            <a:xfrm>
              <a:off x="741363" y="1611313"/>
              <a:ext cx="319087" cy="13017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 sz="1400"/>
            </a:p>
          </p:txBody>
        </p:sp>
        <p:sp>
          <p:nvSpPr>
            <p:cNvPr id="3092" name="AutoShape 19"/>
            <p:cNvSpPr>
              <a:spLocks noChangeArrowheads="1"/>
            </p:cNvSpPr>
            <p:nvPr/>
          </p:nvSpPr>
          <p:spPr bwMode="auto">
            <a:xfrm>
              <a:off x="422275" y="1903413"/>
              <a:ext cx="319088" cy="327025"/>
            </a:xfrm>
            <a:prstGeom prst="lightningBol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ja-JP" altLang="ja-JP" sz="1400">
                <a:latin typeface="Calibri" pitchFamily="34" charset="0"/>
              </a:endParaRPr>
            </a:p>
          </p:txBody>
        </p:sp>
        <p:sp>
          <p:nvSpPr>
            <p:cNvPr id="3093" name="Text Box 20"/>
            <p:cNvSpPr txBox="1">
              <a:spLocks noChangeArrowheads="1"/>
            </p:cNvSpPr>
            <p:nvPr/>
          </p:nvSpPr>
          <p:spPr bwMode="auto">
            <a:xfrm>
              <a:off x="71438" y="1657350"/>
              <a:ext cx="767338" cy="6083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ja-JP" sz="1100">
                  <a:latin typeface="Calibri" pitchFamily="34" charset="0"/>
                </a:rPr>
                <a:t>Photon </a:t>
              </a:r>
              <a:br>
                <a:rPr lang="en-US" altLang="ja-JP" sz="1100">
                  <a:latin typeface="Calibri" pitchFamily="34" charset="0"/>
                </a:rPr>
              </a:br>
              <a:r>
                <a:rPr lang="en-US" altLang="ja-JP" sz="1100">
                  <a:latin typeface="Calibri" pitchFamily="34" charset="0"/>
                </a:rPr>
                <a:t>(E)</a:t>
              </a:r>
            </a:p>
          </p:txBody>
        </p:sp>
        <p:sp>
          <p:nvSpPr>
            <p:cNvPr id="3094" name="AutoShape 21"/>
            <p:cNvSpPr>
              <a:spLocks noChangeArrowheads="1"/>
            </p:cNvSpPr>
            <p:nvPr/>
          </p:nvSpPr>
          <p:spPr bwMode="auto">
            <a:xfrm rot="5400000">
              <a:off x="2220913" y="2528888"/>
              <a:ext cx="617537" cy="509587"/>
            </a:xfrm>
            <a:prstGeom prst="triangle">
              <a:avLst>
                <a:gd name="adj" fmla="val 500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vert="eaVert" wrap="none" anchor="ctr"/>
            <a:lstStyle/>
            <a:p>
              <a:endParaRPr lang="ja-JP" altLang="ja-JP" sz="1400">
                <a:latin typeface="Calibri" pitchFamily="34" charset="0"/>
              </a:endParaRPr>
            </a:p>
          </p:txBody>
        </p:sp>
        <p:sp>
          <p:nvSpPr>
            <p:cNvPr id="3095" name="Line 22"/>
            <p:cNvSpPr>
              <a:spLocks noChangeShapeType="1"/>
            </p:cNvSpPr>
            <p:nvPr/>
          </p:nvSpPr>
          <p:spPr bwMode="auto">
            <a:xfrm>
              <a:off x="2784475" y="2784475"/>
              <a:ext cx="830263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 sz="1400"/>
            </a:p>
          </p:txBody>
        </p:sp>
        <p:sp>
          <p:nvSpPr>
            <p:cNvPr id="3096" name="AutoShape 23"/>
            <p:cNvSpPr>
              <a:spLocks noChangeArrowheads="1"/>
            </p:cNvSpPr>
            <p:nvPr/>
          </p:nvSpPr>
          <p:spPr bwMode="auto">
            <a:xfrm rot="5400000">
              <a:off x="4264025" y="2524125"/>
              <a:ext cx="617538" cy="509588"/>
            </a:xfrm>
            <a:prstGeom prst="triangle">
              <a:avLst>
                <a:gd name="adj" fmla="val 500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vert="eaVert" wrap="none" anchor="ctr"/>
            <a:lstStyle/>
            <a:p>
              <a:endParaRPr lang="ja-JP" altLang="ja-JP" sz="1400">
                <a:latin typeface="Calibri" pitchFamily="34" charset="0"/>
              </a:endParaRPr>
            </a:p>
          </p:txBody>
        </p:sp>
        <p:grpSp>
          <p:nvGrpSpPr>
            <p:cNvPr id="3" name="Group 24"/>
            <p:cNvGrpSpPr>
              <a:grpSpLocks/>
            </p:cNvGrpSpPr>
            <p:nvPr/>
          </p:nvGrpSpPr>
          <p:grpSpPr bwMode="auto">
            <a:xfrm rot="5400000">
              <a:off x="3549650" y="2684463"/>
              <a:ext cx="325437" cy="192088"/>
              <a:chOff x="612" y="3112"/>
              <a:chExt cx="227" cy="137"/>
            </a:xfrm>
          </p:grpSpPr>
          <p:sp>
            <p:nvSpPr>
              <p:cNvPr id="3170" name="Line 25"/>
              <p:cNvSpPr>
                <a:spLocks noChangeShapeType="1"/>
              </p:cNvSpPr>
              <p:nvPr/>
            </p:nvSpPr>
            <p:spPr bwMode="auto">
              <a:xfrm>
                <a:off x="612" y="3112"/>
                <a:ext cx="227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 sz="1400"/>
              </a:p>
            </p:txBody>
          </p:sp>
          <p:sp>
            <p:nvSpPr>
              <p:cNvPr id="3171" name="Line 26"/>
              <p:cNvSpPr>
                <a:spLocks noChangeShapeType="1"/>
              </p:cNvSpPr>
              <p:nvPr/>
            </p:nvSpPr>
            <p:spPr bwMode="auto">
              <a:xfrm>
                <a:off x="612" y="3249"/>
                <a:ext cx="227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 sz="1400"/>
              </a:p>
            </p:txBody>
          </p:sp>
        </p:grpSp>
        <p:sp>
          <p:nvSpPr>
            <p:cNvPr id="3098" name="Line 27"/>
            <p:cNvSpPr>
              <a:spLocks noChangeShapeType="1"/>
            </p:cNvSpPr>
            <p:nvPr/>
          </p:nvSpPr>
          <p:spPr bwMode="auto">
            <a:xfrm>
              <a:off x="3806825" y="2784475"/>
              <a:ext cx="511175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 sz="1400"/>
            </a:p>
          </p:txBody>
        </p:sp>
        <p:sp>
          <p:nvSpPr>
            <p:cNvPr id="3099" name="Text Box 28"/>
            <p:cNvSpPr txBox="1">
              <a:spLocks noChangeArrowheads="1"/>
            </p:cNvSpPr>
            <p:nvPr/>
          </p:nvSpPr>
          <p:spPr bwMode="auto">
            <a:xfrm>
              <a:off x="1908176" y="1268413"/>
              <a:ext cx="1002535" cy="4345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ja-JP" sz="1400">
                  <a:latin typeface="Calibri" pitchFamily="34" charset="0"/>
                </a:rPr>
                <a:t>Pre-Amp</a:t>
              </a:r>
            </a:p>
          </p:txBody>
        </p:sp>
        <p:sp>
          <p:nvSpPr>
            <p:cNvPr id="3100" name="Text Box 29"/>
            <p:cNvSpPr txBox="1">
              <a:spLocks noChangeArrowheads="1"/>
            </p:cNvSpPr>
            <p:nvPr/>
          </p:nvSpPr>
          <p:spPr bwMode="auto">
            <a:xfrm>
              <a:off x="4067175" y="1268413"/>
              <a:ext cx="845398" cy="4345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ja-JP" sz="1400">
                  <a:latin typeface="Calibri" pitchFamily="34" charset="0"/>
                </a:rPr>
                <a:t>Shaper</a:t>
              </a:r>
            </a:p>
          </p:txBody>
        </p:sp>
        <p:sp>
          <p:nvSpPr>
            <p:cNvPr id="3101" name="Line 32"/>
            <p:cNvSpPr>
              <a:spLocks noChangeShapeType="1"/>
            </p:cNvSpPr>
            <p:nvPr/>
          </p:nvSpPr>
          <p:spPr bwMode="auto">
            <a:xfrm flipV="1">
              <a:off x="4833938" y="2763838"/>
              <a:ext cx="4238625" cy="1905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 sz="1400"/>
            </a:p>
          </p:txBody>
        </p:sp>
        <p:grpSp>
          <p:nvGrpSpPr>
            <p:cNvPr id="4" name="Group 33"/>
            <p:cNvGrpSpPr>
              <a:grpSpLocks/>
            </p:cNvGrpSpPr>
            <p:nvPr/>
          </p:nvGrpSpPr>
          <p:grpSpPr bwMode="auto">
            <a:xfrm rot="5400000">
              <a:off x="2350294" y="2239169"/>
              <a:ext cx="325437" cy="193675"/>
              <a:chOff x="612" y="3112"/>
              <a:chExt cx="227" cy="137"/>
            </a:xfrm>
          </p:grpSpPr>
          <p:sp>
            <p:nvSpPr>
              <p:cNvPr id="3168" name="Line 34"/>
              <p:cNvSpPr>
                <a:spLocks noChangeShapeType="1"/>
              </p:cNvSpPr>
              <p:nvPr/>
            </p:nvSpPr>
            <p:spPr bwMode="auto">
              <a:xfrm>
                <a:off x="612" y="3112"/>
                <a:ext cx="227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 sz="1400"/>
              </a:p>
            </p:txBody>
          </p:sp>
          <p:sp>
            <p:nvSpPr>
              <p:cNvPr id="3169" name="Line 35"/>
              <p:cNvSpPr>
                <a:spLocks noChangeShapeType="1"/>
              </p:cNvSpPr>
              <p:nvPr/>
            </p:nvSpPr>
            <p:spPr bwMode="auto">
              <a:xfrm>
                <a:off x="612" y="3249"/>
                <a:ext cx="227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 sz="1400"/>
              </a:p>
            </p:txBody>
          </p:sp>
        </p:grpSp>
        <p:sp>
          <p:nvSpPr>
            <p:cNvPr id="3103" name="Line 36"/>
            <p:cNvSpPr>
              <a:spLocks noChangeShapeType="1"/>
            </p:cNvSpPr>
            <p:nvPr/>
          </p:nvSpPr>
          <p:spPr bwMode="auto">
            <a:xfrm>
              <a:off x="2033588" y="2335213"/>
              <a:ext cx="382587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 sz="1400"/>
            </a:p>
          </p:txBody>
        </p:sp>
        <p:sp>
          <p:nvSpPr>
            <p:cNvPr id="3104" name="Line 37"/>
            <p:cNvSpPr>
              <a:spLocks noChangeShapeType="1"/>
            </p:cNvSpPr>
            <p:nvPr/>
          </p:nvSpPr>
          <p:spPr bwMode="auto">
            <a:xfrm>
              <a:off x="2608263" y="2335213"/>
              <a:ext cx="382587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 sz="1400"/>
            </a:p>
          </p:txBody>
        </p:sp>
        <p:grpSp>
          <p:nvGrpSpPr>
            <p:cNvPr id="5" name="Group 38"/>
            <p:cNvGrpSpPr>
              <a:grpSpLocks/>
            </p:cNvGrpSpPr>
            <p:nvPr/>
          </p:nvGrpSpPr>
          <p:grpSpPr bwMode="auto">
            <a:xfrm rot="5400000">
              <a:off x="4379119" y="2242344"/>
              <a:ext cx="327025" cy="192087"/>
              <a:chOff x="612" y="3112"/>
              <a:chExt cx="227" cy="137"/>
            </a:xfrm>
          </p:grpSpPr>
          <p:sp>
            <p:nvSpPr>
              <p:cNvPr id="3166" name="Line 39"/>
              <p:cNvSpPr>
                <a:spLocks noChangeShapeType="1"/>
              </p:cNvSpPr>
              <p:nvPr/>
            </p:nvSpPr>
            <p:spPr bwMode="auto">
              <a:xfrm>
                <a:off x="612" y="3112"/>
                <a:ext cx="227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 sz="1400"/>
              </a:p>
            </p:txBody>
          </p:sp>
          <p:sp>
            <p:nvSpPr>
              <p:cNvPr id="3167" name="Line 40"/>
              <p:cNvSpPr>
                <a:spLocks noChangeShapeType="1"/>
              </p:cNvSpPr>
              <p:nvPr/>
            </p:nvSpPr>
            <p:spPr bwMode="auto">
              <a:xfrm>
                <a:off x="612" y="3249"/>
                <a:ext cx="227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 sz="1400"/>
              </a:p>
            </p:txBody>
          </p:sp>
        </p:grpSp>
        <p:sp>
          <p:nvSpPr>
            <p:cNvPr id="3106" name="Line 41"/>
            <p:cNvSpPr>
              <a:spLocks noChangeShapeType="1"/>
            </p:cNvSpPr>
            <p:nvPr/>
          </p:nvSpPr>
          <p:spPr bwMode="auto">
            <a:xfrm>
              <a:off x="4064000" y="2338388"/>
              <a:ext cx="38258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 sz="1400"/>
            </a:p>
          </p:txBody>
        </p:sp>
        <p:sp>
          <p:nvSpPr>
            <p:cNvPr id="3107" name="Line 42"/>
            <p:cNvSpPr>
              <a:spLocks noChangeShapeType="1"/>
            </p:cNvSpPr>
            <p:nvPr/>
          </p:nvSpPr>
          <p:spPr bwMode="auto">
            <a:xfrm>
              <a:off x="4643438" y="2343150"/>
              <a:ext cx="382587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 sz="1400"/>
            </a:p>
          </p:txBody>
        </p:sp>
        <p:sp>
          <p:nvSpPr>
            <p:cNvPr id="3108" name="Line 43"/>
            <p:cNvSpPr>
              <a:spLocks noChangeShapeType="1"/>
            </p:cNvSpPr>
            <p:nvPr/>
          </p:nvSpPr>
          <p:spPr bwMode="auto">
            <a:xfrm flipV="1">
              <a:off x="2033588" y="1936750"/>
              <a:ext cx="0" cy="84772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 sz="1400"/>
            </a:p>
          </p:txBody>
        </p:sp>
        <p:sp>
          <p:nvSpPr>
            <p:cNvPr id="3109" name="Line 44"/>
            <p:cNvSpPr>
              <a:spLocks noChangeShapeType="1"/>
            </p:cNvSpPr>
            <p:nvPr/>
          </p:nvSpPr>
          <p:spPr bwMode="auto">
            <a:xfrm flipV="1">
              <a:off x="4062413" y="1936750"/>
              <a:ext cx="0" cy="84772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 sz="1400"/>
            </a:p>
          </p:txBody>
        </p:sp>
        <p:sp>
          <p:nvSpPr>
            <p:cNvPr id="3110" name="Line 45"/>
            <p:cNvSpPr>
              <a:spLocks noChangeShapeType="1"/>
            </p:cNvSpPr>
            <p:nvPr/>
          </p:nvSpPr>
          <p:spPr bwMode="auto">
            <a:xfrm flipV="1">
              <a:off x="2990850" y="1936750"/>
              <a:ext cx="0" cy="84772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 sz="1400"/>
            </a:p>
          </p:txBody>
        </p:sp>
        <p:sp>
          <p:nvSpPr>
            <p:cNvPr id="3111" name="Line 46"/>
            <p:cNvSpPr>
              <a:spLocks noChangeShapeType="1"/>
            </p:cNvSpPr>
            <p:nvPr/>
          </p:nvSpPr>
          <p:spPr bwMode="auto">
            <a:xfrm flipV="1">
              <a:off x="5019675" y="1936750"/>
              <a:ext cx="0" cy="84772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 sz="1400"/>
            </a:p>
          </p:txBody>
        </p:sp>
        <p:sp>
          <p:nvSpPr>
            <p:cNvPr id="3112" name="Oval 47"/>
            <p:cNvSpPr>
              <a:spLocks noChangeArrowheads="1"/>
            </p:cNvSpPr>
            <p:nvPr/>
          </p:nvSpPr>
          <p:spPr bwMode="auto">
            <a:xfrm>
              <a:off x="3232150" y="2747963"/>
              <a:ext cx="61913" cy="66675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ja-JP" altLang="ja-JP" sz="1400">
                <a:latin typeface="Calibri" pitchFamily="34" charset="0"/>
              </a:endParaRPr>
            </a:p>
          </p:txBody>
        </p:sp>
        <p:sp>
          <p:nvSpPr>
            <p:cNvPr id="3113" name="Oval 48"/>
            <p:cNvSpPr>
              <a:spLocks noChangeArrowheads="1"/>
            </p:cNvSpPr>
            <p:nvPr/>
          </p:nvSpPr>
          <p:spPr bwMode="auto">
            <a:xfrm>
              <a:off x="5349875" y="2754313"/>
              <a:ext cx="63500" cy="65087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ja-JP" altLang="ja-JP" sz="1400">
                <a:latin typeface="Calibri" pitchFamily="34" charset="0"/>
              </a:endParaRPr>
            </a:p>
          </p:txBody>
        </p:sp>
        <p:sp>
          <p:nvSpPr>
            <p:cNvPr id="3114" name="Text Box 49"/>
            <p:cNvSpPr txBox="1">
              <a:spLocks noChangeArrowheads="1"/>
            </p:cNvSpPr>
            <p:nvPr/>
          </p:nvSpPr>
          <p:spPr bwMode="auto">
            <a:xfrm>
              <a:off x="3059113" y="2774950"/>
              <a:ext cx="720725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altLang="ja-JP" sz="1100">
                  <a:latin typeface="Calibri" pitchFamily="34" charset="0"/>
                </a:rPr>
                <a:t>V</a:t>
              </a:r>
              <a:r>
                <a:rPr lang="en-US" altLang="ja-JP" sz="1100" baseline="-25000">
                  <a:latin typeface="Calibri" pitchFamily="34" charset="0"/>
                </a:rPr>
                <a:t>aout1</a:t>
              </a:r>
            </a:p>
          </p:txBody>
        </p:sp>
        <p:sp>
          <p:nvSpPr>
            <p:cNvPr id="3115" name="Text Box 50"/>
            <p:cNvSpPr txBox="1">
              <a:spLocks noChangeArrowheads="1"/>
            </p:cNvSpPr>
            <p:nvPr/>
          </p:nvSpPr>
          <p:spPr bwMode="auto">
            <a:xfrm>
              <a:off x="5146675" y="2792413"/>
              <a:ext cx="720725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altLang="ja-JP" sz="1100">
                  <a:latin typeface="Calibri" pitchFamily="34" charset="0"/>
                </a:rPr>
                <a:t>V</a:t>
              </a:r>
              <a:r>
                <a:rPr lang="en-US" altLang="ja-JP" sz="1100" baseline="-25000">
                  <a:latin typeface="Calibri" pitchFamily="34" charset="0"/>
                </a:rPr>
                <a:t>aout2</a:t>
              </a:r>
            </a:p>
          </p:txBody>
        </p:sp>
        <p:sp>
          <p:nvSpPr>
            <p:cNvPr id="3116" name="Rectangle 51"/>
            <p:cNvSpPr>
              <a:spLocks noChangeArrowheads="1"/>
            </p:cNvSpPr>
            <p:nvPr/>
          </p:nvSpPr>
          <p:spPr bwMode="auto">
            <a:xfrm>
              <a:off x="6207125" y="2476500"/>
              <a:ext cx="957263" cy="585788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ja-JP" altLang="ja-JP" sz="1400">
                <a:latin typeface="Calibri" pitchFamily="34" charset="0"/>
              </a:endParaRPr>
            </a:p>
          </p:txBody>
        </p:sp>
        <p:sp>
          <p:nvSpPr>
            <p:cNvPr id="3117" name="Rectangle 52"/>
            <p:cNvSpPr>
              <a:spLocks noChangeArrowheads="1"/>
            </p:cNvSpPr>
            <p:nvPr/>
          </p:nvSpPr>
          <p:spPr bwMode="auto">
            <a:xfrm>
              <a:off x="8027988" y="2476500"/>
              <a:ext cx="684212" cy="585788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ja-JP" altLang="ja-JP" sz="1400">
                <a:latin typeface="Calibri" pitchFamily="34" charset="0"/>
              </a:endParaRPr>
            </a:p>
          </p:txBody>
        </p:sp>
        <p:grpSp>
          <p:nvGrpSpPr>
            <p:cNvPr id="6" name="Group 53"/>
            <p:cNvGrpSpPr>
              <a:grpSpLocks/>
            </p:cNvGrpSpPr>
            <p:nvPr/>
          </p:nvGrpSpPr>
          <p:grpSpPr bwMode="auto">
            <a:xfrm>
              <a:off x="2038350" y="1828800"/>
              <a:ext cx="949325" cy="215900"/>
              <a:chOff x="1239" y="1979"/>
              <a:chExt cx="598" cy="136"/>
            </a:xfrm>
          </p:grpSpPr>
          <p:grpSp>
            <p:nvGrpSpPr>
              <p:cNvPr id="7" name="Group 54"/>
              <p:cNvGrpSpPr>
                <a:grpSpLocks/>
              </p:cNvGrpSpPr>
              <p:nvPr/>
            </p:nvGrpSpPr>
            <p:grpSpPr bwMode="auto">
              <a:xfrm>
                <a:off x="1310" y="1979"/>
                <a:ext cx="454" cy="136"/>
                <a:chOff x="657" y="1616"/>
                <a:chExt cx="998" cy="226"/>
              </a:xfrm>
            </p:grpSpPr>
            <p:sp>
              <p:nvSpPr>
                <p:cNvPr id="3157" name="Line 55"/>
                <p:cNvSpPr>
                  <a:spLocks noChangeShapeType="1"/>
                </p:cNvSpPr>
                <p:nvPr/>
              </p:nvSpPr>
              <p:spPr bwMode="auto">
                <a:xfrm flipV="1">
                  <a:off x="930" y="1616"/>
                  <a:ext cx="90" cy="22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 sz="1400"/>
                </a:p>
              </p:txBody>
            </p:sp>
            <p:sp>
              <p:nvSpPr>
                <p:cNvPr id="3158" name="Line 56"/>
                <p:cNvSpPr>
                  <a:spLocks noChangeShapeType="1"/>
                </p:cNvSpPr>
                <p:nvPr/>
              </p:nvSpPr>
              <p:spPr bwMode="auto">
                <a:xfrm flipH="1" flipV="1">
                  <a:off x="1020" y="1616"/>
                  <a:ext cx="90" cy="22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 sz="1400"/>
                </a:p>
              </p:txBody>
            </p:sp>
            <p:sp>
              <p:nvSpPr>
                <p:cNvPr id="3159" name="Line 57"/>
                <p:cNvSpPr>
                  <a:spLocks noChangeShapeType="1"/>
                </p:cNvSpPr>
                <p:nvPr/>
              </p:nvSpPr>
              <p:spPr bwMode="auto">
                <a:xfrm flipV="1">
                  <a:off x="1112" y="1616"/>
                  <a:ext cx="90" cy="22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 sz="1400"/>
                </a:p>
              </p:txBody>
            </p:sp>
            <p:sp>
              <p:nvSpPr>
                <p:cNvPr id="3160" name="Line 58"/>
                <p:cNvSpPr>
                  <a:spLocks noChangeShapeType="1"/>
                </p:cNvSpPr>
                <p:nvPr/>
              </p:nvSpPr>
              <p:spPr bwMode="auto">
                <a:xfrm flipH="1" flipV="1">
                  <a:off x="1202" y="1616"/>
                  <a:ext cx="90" cy="22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 sz="1400"/>
                </a:p>
              </p:txBody>
            </p:sp>
            <p:sp>
              <p:nvSpPr>
                <p:cNvPr id="3161" name="Line 59"/>
                <p:cNvSpPr>
                  <a:spLocks noChangeShapeType="1"/>
                </p:cNvSpPr>
                <p:nvPr/>
              </p:nvSpPr>
              <p:spPr bwMode="auto">
                <a:xfrm flipV="1">
                  <a:off x="1293" y="1616"/>
                  <a:ext cx="90" cy="22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 sz="1400"/>
                </a:p>
              </p:txBody>
            </p:sp>
            <p:sp>
              <p:nvSpPr>
                <p:cNvPr id="3162" name="Line 60"/>
                <p:cNvSpPr>
                  <a:spLocks noChangeShapeType="1"/>
                </p:cNvSpPr>
                <p:nvPr/>
              </p:nvSpPr>
              <p:spPr bwMode="auto">
                <a:xfrm flipH="1" flipV="1">
                  <a:off x="884" y="1726"/>
                  <a:ext cx="45" cy="113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 sz="1400"/>
                </a:p>
              </p:txBody>
            </p:sp>
            <p:sp>
              <p:nvSpPr>
                <p:cNvPr id="3163" name="Line 61"/>
                <p:cNvSpPr>
                  <a:spLocks noChangeShapeType="1"/>
                </p:cNvSpPr>
                <p:nvPr/>
              </p:nvSpPr>
              <p:spPr bwMode="auto">
                <a:xfrm flipH="1" flipV="1">
                  <a:off x="1383" y="1616"/>
                  <a:ext cx="46" cy="13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 sz="1400"/>
                </a:p>
              </p:txBody>
            </p:sp>
            <p:sp>
              <p:nvSpPr>
                <p:cNvPr id="3164" name="Line 62"/>
                <p:cNvSpPr>
                  <a:spLocks noChangeShapeType="1"/>
                </p:cNvSpPr>
                <p:nvPr/>
              </p:nvSpPr>
              <p:spPr bwMode="auto">
                <a:xfrm>
                  <a:off x="1429" y="1748"/>
                  <a:ext cx="226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 sz="1400"/>
                </a:p>
              </p:txBody>
            </p:sp>
            <p:sp>
              <p:nvSpPr>
                <p:cNvPr id="3165" name="Line 63"/>
                <p:cNvSpPr>
                  <a:spLocks noChangeShapeType="1"/>
                </p:cNvSpPr>
                <p:nvPr/>
              </p:nvSpPr>
              <p:spPr bwMode="auto">
                <a:xfrm>
                  <a:off x="657" y="1726"/>
                  <a:ext cx="226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 sz="1400"/>
                </a:p>
              </p:txBody>
            </p:sp>
          </p:grpSp>
          <p:sp>
            <p:nvSpPr>
              <p:cNvPr id="3155" name="Line 64"/>
              <p:cNvSpPr>
                <a:spLocks noChangeShapeType="1"/>
              </p:cNvSpPr>
              <p:nvPr/>
            </p:nvSpPr>
            <p:spPr bwMode="auto">
              <a:xfrm flipH="1">
                <a:off x="1239" y="2044"/>
                <a:ext cx="91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 sz="1400"/>
              </a:p>
            </p:txBody>
          </p:sp>
          <p:sp>
            <p:nvSpPr>
              <p:cNvPr id="3156" name="Line 65"/>
              <p:cNvSpPr>
                <a:spLocks noChangeShapeType="1"/>
              </p:cNvSpPr>
              <p:nvPr/>
            </p:nvSpPr>
            <p:spPr bwMode="auto">
              <a:xfrm flipH="1">
                <a:off x="1746" y="2057"/>
                <a:ext cx="91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 sz="1400"/>
              </a:p>
            </p:txBody>
          </p:sp>
        </p:grpSp>
        <p:grpSp>
          <p:nvGrpSpPr>
            <p:cNvPr id="8" name="Group 66"/>
            <p:cNvGrpSpPr>
              <a:grpSpLocks/>
            </p:cNvGrpSpPr>
            <p:nvPr/>
          </p:nvGrpSpPr>
          <p:grpSpPr bwMode="auto">
            <a:xfrm>
              <a:off x="4067175" y="1828800"/>
              <a:ext cx="949325" cy="215900"/>
              <a:chOff x="1239" y="1979"/>
              <a:chExt cx="598" cy="136"/>
            </a:xfrm>
          </p:grpSpPr>
          <p:grpSp>
            <p:nvGrpSpPr>
              <p:cNvPr id="9" name="Group 67"/>
              <p:cNvGrpSpPr>
                <a:grpSpLocks/>
              </p:cNvGrpSpPr>
              <p:nvPr/>
            </p:nvGrpSpPr>
            <p:grpSpPr bwMode="auto">
              <a:xfrm>
                <a:off x="1310" y="1979"/>
                <a:ext cx="454" cy="136"/>
                <a:chOff x="657" y="1616"/>
                <a:chExt cx="998" cy="226"/>
              </a:xfrm>
            </p:grpSpPr>
            <p:sp>
              <p:nvSpPr>
                <p:cNvPr id="3145" name="Line 68"/>
                <p:cNvSpPr>
                  <a:spLocks noChangeShapeType="1"/>
                </p:cNvSpPr>
                <p:nvPr/>
              </p:nvSpPr>
              <p:spPr bwMode="auto">
                <a:xfrm flipV="1">
                  <a:off x="930" y="1616"/>
                  <a:ext cx="90" cy="22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 sz="1400"/>
                </a:p>
              </p:txBody>
            </p:sp>
            <p:sp>
              <p:nvSpPr>
                <p:cNvPr id="3146" name="Line 69"/>
                <p:cNvSpPr>
                  <a:spLocks noChangeShapeType="1"/>
                </p:cNvSpPr>
                <p:nvPr/>
              </p:nvSpPr>
              <p:spPr bwMode="auto">
                <a:xfrm flipH="1" flipV="1">
                  <a:off x="1020" y="1616"/>
                  <a:ext cx="90" cy="22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 sz="1400"/>
                </a:p>
              </p:txBody>
            </p:sp>
            <p:sp>
              <p:nvSpPr>
                <p:cNvPr id="3147" name="Line 70"/>
                <p:cNvSpPr>
                  <a:spLocks noChangeShapeType="1"/>
                </p:cNvSpPr>
                <p:nvPr/>
              </p:nvSpPr>
              <p:spPr bwMode="auto">
                <a:xfrm flipV="1">
                  <a:off x="1112" y="1616"/>
                  <a:ext cx="90" cy="22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 sz="1400"/>
                </a:p>
              </p:txBody>
            </p:sp>
            <p:sp>
              <p:nvSpPr>
                <p:cNvPr id="3148" name="Line 71"/>
                <p:cNvSpPr>
                  <a:spLocks noChangeShapeType="1"/>
                </p:cNvSpPr>
                <p:nvPr/>
              </p:nvSpPr>
              <p:spPr bwMode="auto">
                <a:xfrm flipH="1" flipV="1">
                  <a:off x="1202" y="1616"/>
                  <a:ext cx="90" cy="22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 sz="1400"/>
                </a:p>
              </p:txBody>
            </p:sp>
            <p:sp>
              <p:nvSpPr>
                <p:cNvPr id="3149" name="Line 72"/>
                <p:cNvSpPr>
                  <a:spLocks noChangeShapeType="1"/>
                </p:cNvSpPr>
                <p:nvPr/>
              </p:nvSpPr>
              <p:spPr bwMode="auto">
                <a:xfrm flipV="1">
                  <a:off x="1293" y="1616"/>
                  <a:ext cx="90" cy="22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 sz="1400"/>
                </a:p>
              </p:txBody>
            </p:sp>
            <p:sp>
              <p:nvSpPr>
                <p:cNvPr id="3150" name="Line 73"/>
                <p:cNvSpPr>
                  <a:spLocks noChangeShapeType="1"/>
                </p:cNvSpPr>
                <p:nvPr/>
              </p:nvSpPr>
              <p:spPr bwMode="auto">
                <a:xfrm flipH="1" flipV="1">
                  <a:off x="884" y="1726"/>
                  <a:ext cx="45" cy="113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 sz="1400"/>
                </a:p>
              </p:txBody>
            </p:sp>
            <p:sp>
              <p:nvSpPr>
                <p:cNvPr id="3151" name="Line 74"/>
                <p:cNvSpPr>
                  <a:spLocks noChangeShapeType="1"/>
                </p:cNvSpPr>
                <p:nvPr/>
              </p:nvSpPr>
              <p:spPr bwMode="auto">
                <a:xfrm flipH="1" flipV="1">
                  <a:off x="1383" y="1616"/>
                  <a:ext cx="46" cy="13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 sz="1400"/>
                </a:p>
              </p:txBody>
            </p:sp>
            <p:sp>
              <p:nvSpPr>
                <p:cNvPr id="3152" name="Line 75"/>
                <p:cNvSpPr>
                  <a:spLocks noChangeShapeType="1"/>
                </p:cNvSpPr>
                <p:nvPr/>
              </p:nvSpPr>
              <p:spPr bwMode="auto">
                <a:xfrm>
                  <a:off x="1429" y="1748"/>
                  <a:ext cx="226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 sz="1400"/>
                </a:p>
              </p:txBody>
            </p:sp>
            <p:sp>
              <p:nvSpPr>
                <p:cNvPr id="3153" name="Line 76"/>
                <p:cNvSpPr>
                  <a:spLocks noChangeShapeType="1"/>
                </p:cNvSpPr>
                <p:nvPr/>
              </p:nvSpPr>
              <p:spPr bwMode="auto">
                <a:xfrm>
                  <a:off x="657" y="1726"/>
                  <a:ext cx="226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 sz="1400"/>
                </a:p>
              </p:txBody>
            </p:sp>
          </p:grpSp>
          <p:sp>
            <p:nvSpPr>
              <p:cNvPr id="3143" name="Line 77"/>
              <p:cNvSpPr>
                <a:spLocks noChangeShapeType="1"/>
              </p:cNvSpPr>
              <p:nvPr/>
            </p:nvSpPr>
            <p:spPr bwMode="auto">
              <a:xfrm flipH="1">
                <a:off x="1239" y="2044"/>
                <a:ext cx="91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 sz="1400"/>
              </a:p>
            </p:txBody>
          </p:sp>
          <p:sp>
            <p:nvSpPr>
              <p:cNvPr id="3144" name="Line 78"/>
              <p:cNvSpPr>
                <a:spLocks noChangeShapeType="1"/>
              </p:cNvSpPr>
              <p:nvPr/>
            </p:nvSpPr>
            <p:spPr bwMode="auto">
              <a:xfrm flipH="1">
                <a:off x="1746" y="2057"/>
                <a:ext cx="91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 sz="1400"/>
              </a:p>
            </p:txBody>
          </p:sp>
        </p:grpSp>
        <p:sp>
          <p:nvSpPr>
            <p:cNvPr id="3120" name="Text Box 79"/>
            <p:cNvSpPr txBox="1">
              <a:spLocks noChangeArrowheads="1"/>
            </p:cNvSpPr>
            <p:nvPr/>
          </p:nvSpPr>
          <p:spPr bwMode="auto">
            <a:xfrm>
              <a:off x="2627313" y="2332038"/>
              <a:ext cx="377033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ja-JP" sz="1100">
                  <a:latin typeface="Calibri" pitchFamily="34" charset="0"/>
                </a:rPr>
                <a:t>C</a:t>
              </a:r>
              <a:r>
                <a:rPr lang="en-US" altLang="ja-JP" sz="1100" baseline="-25000">
                  <a:latin typeface="Calibri" pitchFamily="34" charset="0"/>
                </a:rPr>
                <a:t>p</a:t>
              </a:r>
            </a:p>
          </p:txBody>
        </p:sp>
        <p:sp>
          <p:nvSpPr>
            <p:cNvPr id="3121" name="Text Box 80"/>
            <p:cNvSpPr txBox="1">
              <a:spLocks noChangeArrowheads="1"/>
            </p:cNvSpPr>
            <p:nvPr/>
          </p:nvSpPr>
          <p:spPr bwMode="auto">
            <a:xfrm>
              <a:off x="3490913" y="2332038"/>
              <a:ext cx="504825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altLang="ja-JP" sz="1100">
                  <a:latin typeface="Calibri" pitchFamily="34" charset="0"/>
                </a:rPr>
                <a:t>C</a:t>
              </a:r>
              <a:r>
                <a:rPr lang="en-US" altLang="ja-JP" sz="1100" baseline="-25000">
                  <a:latin typeface="Calibri" pitchFamily="34" charset="0"/>
                </a:rPr>
                <a:t>s1</a:t>
              </a:r>
            </a:p>
          </p:txBody>
        </p:sp>
        <p:sp>
          <p:nvSpPr>
            <p:cNvPr id="3122" name="Text Box 81"/>
            <p:cNvSpPr txBox="1">
              <a:spLocks noChangeArrowheads="1"/>
            </p:cNvSpPr>
            <p:nvPr/>
          </p:nvSpPr>
          <p:spPr bwMode="auto">
            <a:xfrm>
              <a:off x="4643438" y="2332038"/>
              <a:ext cx="576262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altLang="ja-JP" sz="1100">
                  <a:latin typeface="Calibri" pitchFamily="34" charset="0"/>
                </a:rPr>
                <a:t>C</a:t>
              </a:r>
              <a:r>
                <a:rPr lang="en-US" altLang="ja-JP" sz="1100" baseline="-25000">
                  <a:latin typeface="Calibri" pitchFamily="34" charset="0"/>
                </a:rPr>
                <a:t>s2</a:t>
              </a:r>
            </a:p>
          </p:txBody>
        </p:sp>
        <p:sp>
          <p:nvSpPr>
            <p:cNvPr id="3123" name="Line 82"/>
            <p:cNvSpPr>
              <a:spLocks noChangeShapeType="1"/>
            </p:cNvSpPr>
            <p:nvPr/>
          </p:nvSpPr>
          <p:spPr bwMode="auto">
            <a:xfrm flipV="1">
              <a:off x="2411413" y="1787525"/>
              <a:ext cx="215900" cy="28733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ja-JP" altLang="en-US" sz="1400"/>
            </a:p>
          </p:txBody>
        </p:sp>
        <p:sp>
          <p:nvSpPr>
            <p:cNvPr id="3124" name="Line 83"/>
            <p:cNvSpPr>
              <a:spLocks noChangeShapeType="1"/>
            </p:cNvSpPr>
            <p:nvPr/>
          </p:nvSpPr>
          <p:spPr bwMode="auto">
            <a:xfrm flipV="1">
              <a:off x="4427538" y="1781175"/>
              <a:ext cx="215900" cy="28733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ja-JP" altLang="en-US" sz="1400"/>
            </a:p>
          </p:txBody>
        </p:sp>
        <p:sp>
          <p:nvSpPr>
            <p:cNvPr id="3125" name="Text Box 84"/>
            <p:cNvSpPr txBox="1">
              <a:spLocks noChangeArrowheads="1"/>
            </p:cNvSpPr>
            <p:nvPr/>
          </p:nvSpPr>
          <p:spPr bwMode="auto">
            <a:xfrm>
              <a:off x="2266950" y="1539874"/>
              <a:ext cx="378986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ja-JP" sz="1100">
                  <a:latin typeface="Calibri" pitchFamily="34" charset="0"/>
                </a:rPr>
                <a:t>R</a:t>
              </a:r>
              <a:r>
                <a:rPr lang="en-US" altLang="ja-JP" sz="1100" baseline="-25000">
                  <a:latin typeface="Calibri" pitchFamily="34" charset="0"/>
                </a:rPr>
                <a:t>p</a:t>
              </a:r>
            </a:p>
          </p:txBody>
        </p:sp>
        <p:sp>
          <p:nvSpPr>
            <p:cNvPr id="3126" name="Text Box 85"/>
            <p:cNvSpPr txBox="1">
              <a:spLocks noChangeArrowheads="1"/>
            </p:cNvSpPr>
            <p:nvPr/>
          </p:nvSpPr>
          <p:spPr bwMode="auto">
            <a:xfrm>
              <a:off x="4283075" y="1503363"/>
              <a:ext cx="433387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altLang="ja-JP" sz="1100">
                  <a:latin typeface="Calibri" pitchFamily="34" charset="0"/>
                </a:rPr>
                <a:t>R</a:t>
              </a:r>
              <a:r>
                <a:rPr lang="en-US" altLang="ja-JP" sz="1100" baseline="-25000">
                  <a:latin typeface="Calibri" pitchFamily="34" charset="0"/>
                </a:rPr>
                <a:t>s2</a:t>
              </a:r>
            </a:p>
          </p:txBody>
        </p:sp>
        <p:sp>
          <p:nvSpPr>
            <p:cNvPr id="3127" name="Text Box 86"/>
            <p:cNvSpPr txBox="1">
              <a:spLocks noChangeArrowheads="1"/>
            </p:cNvSpPr>
            <p:nvPr/>
          </p:nvSpPr>
          <p:spPr bwMode="auto">
            <a:xfrm>
              <a:off x="1042988" y="3195639"/>
              <a:ext cx="647700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altLang="ja-JP" sz="1100">
                  <a:latin typeface="Calibri" pitchFamily="34" charset="0"/>
                </a:rPr>
                <a:t>C</a:t>
              </a:r>
              <a:r>
                <a:rPr lang="en-US" altLang="ja-JP" sz="1100" baseline="-25000">
                  <a:latin typeface="Calibri" pitchFamily="34" charset="0"/>
                </a:rPr>
                <a:t>cal</a:t>
              </a:r>
            </a:p>
          </p:txBody>
        </p:sp>
        <p:sp>
          <p:nvSpPr>
            <p:cNvPr id="3128" name="Oval 87"/>
            <p:cNvSpPr>
              <a:spLocks noChangeArrowheads="1"/>
            </p:cNvSpPr>
            <p:nvPr/>
          </p:nvSpPr>
          <p:spPr bwMode="auto">
            <a:xfrm>
              <a:off x="7523163" y="2751138"/>
              <a:ext cx="63500" cy="65087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ja-JP" altLang="ja-JP" sz="1400">
                <a:latin typeface="Calibri" pitchFamily="34" charset="0"/>
              </a:endParaRPr>
            </a:p>
          </p:txBody>
        </p:sp>
        <p:sp>
          <p:nvSpPr>
            <p:cNvPr id="3129" name="Text Box 88"/>
            <p:cNvSpPr txBox="1">
              <a:spLocks noChangeArrowheads="1"/>
            </p:cNvSpPr>
            <p:nvPr/>
          </p:nvSpPr>
          <p:spPr bwMode="auto">
            <a:xfrm>
              <a:off x="7307263" y="2836863"/>
              <a:ext cx="720725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altLang="ja-JP" sz="1100">
                  <a:latin typeface="Calibri" pitchFamily="34" charset="0"/>
                </a:rPr>
                <a:t>V</a:t>
              </a:r>
              <a:r>
                <a:rPr lang="en-US" altLang="ja-JP" sz="1100" baseline="-25000">
                  <a:latin typeface="Calibri" pitchFamily="34" charset="0"/>
                </a:rPr>
                <a:t>dout3</a:t>
              </a:r>
            </a:p>
          </p:txBody>
        </p:sp>
        <p:sp>
          <p:nvSpPr>
            <p:cNvPr id="3130" name="Line 89"/>
            <p:cNvSpPr>
              <a:spLocks noChangeShapeType="1"/>
            </p:cNvSpPr>
            <p:nvPr/>
          </p:nvSpPr>
          <p:spPr bwMode="auto">
            <a:xfrm>
              <a:off x="6324600" y="1755775"/>
              <a:ext cx="0" cy="72072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ja-JP" altLang="en-US" sz="1400"/>
            </a:p>
          </p:txBody>
        </p:sp>
        <p:sp>
          <p:nvSpPr>
            <p:cNvPr id="3131" name="Line 90"/>
            <p:cNvSpPr>
              <a:spLocks noChangeShapeType="1"/>
            </p:cNvSpPr>
            <p:nvPr/>
          </p:nvSpPr>
          <p:spPr bwMode="auto">
            <a:xfrm>
              <a:off x="6554788" y="2044700"/>
              <a:ext cx="0" cy="4318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ja-JP" altLang="en-US" sz="1400"/>
            </a:p>
          </p:txBody>
        </p:sp>
        <p:sp>
          <p:nvSpPr>
            <p:cNvPr id="3132" name="Text Box 91"/>
            <p:cNvSpPr txBox="1">
              <a:spLocks noChangeArrowheads="1"/>
            </p:cNvSpPr>
            <p:nvPr/>
          </p:nvSpPr>
          <p:spPr bwMode="auto">
            <a:xfrm>
              <a:off x="5819775" y="1539874"/>
              <a:ext cx="1335230" cy="3584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ja-JP" sz="1050">
                  <a:latin typeface="Calibri" pitchFamily="34" charset="0"/>
                </a:rPr>
                <a:t>Lower Threshold</a:t>
              </a:r>
            </a:p>
          </p:txBody>
        </p:sp>
        <p:sp>
          <p:nvSpPr>
            <p:cNvPr id="3133" name="Text Box 92"/>
            <p:cNvSpPr txBox="1">
              <a:spLocks noChangeArrowheads="1"/>
            </p:cNvSpPr>
            <p:nvPr/>
          </p:nvSpPr>
          <p:spPr bwMode="auto">
            <a:xfrm>
              <a:off x="6372225" y="1790700"/>
              <a:ext cx="1393775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ja-JP" sz="1050">
                  <a:latin typeface="Calibri" pitchFamily="34" charset="0"/>
                </a:rPr>
                <a:t>Upper Threshold</a:t>
              </a:r>
            </a:p>
          </p:txBody>
        </p:sp>
        <p:sp>
          <p:nvSpPr>
            <p:cNvPr id="3134" name="Line 93"/>
            <p:cNvSpPr>
              <a:spLocks noChangeShapeType="1"/>
            </p:cNvSpPr>
            <p:nvPr/>
          </p:nvSpPr>
          <p:spPr bwMode="auto">
            <a:xfrm flipH="1">
              <a:off x="6804025" y="2260600"/>
              <a:ext cx="0" cy="2159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ja-JP" altLang="en-US" sz="1400"/>
            </a:p>
          </p:txBody>
        </p:sp>
        <p:sp>
          <p:nvSpPr>
            <p:cNvPr id="3135" name="Text Box 94"/>
            <p:cNvSpPr txBox="1">
              <a:spLocks noChangeArrowheads="1"/>
            </p:cNvSpPr>
            <p:nvPr/>
          </p:nvSpPr>
          <p:spPr bwMode="auto">
            <a:xfrm>
              <a:off x="6645275" y="2044700"/>
              <a:ext cx="652198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ja-JP" sz="1050">
                  <a:latin typeface="Calibri" pitchFamily="34" charset="0"/>
                </a:rPr>
                <a:t>Offset</a:t>
              </a:r>
            </a:p>
          </p:txBody>
        </p:sp>
        <p:sp>
          <p:nvSpPr>
            <p:cNvPr id="3136" name="Text Box 95"/>
            <p:cNvSpPr txBox="1">
              <a:spLocks noChangeArrowheads="1"/>
            </p:cNvSpPr>
            <p:nvPr/>
          </p:nvSpPr>
          <p:spPr bwMode="auto">
            <a:xfrm>
              <a:off x="792163" y="1397000"/>
              <a:ext cx="507786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ja-JP" sz="1100">
                  <a:latin typeface="Calibri" pitchFamily="34" charset="0"/>
                </a:rPr>
                <a:t>V</a:t>
              </a:r>
              <a:r>
                <a:rPr lang="en-US" altLang="ja-JP" sz="1100" baseline="-25000">
                  <a:latin typeface="Calibri" pitchFamily="34" charset="0"/>
                </a:rPr>
                <a:t>bias</a:t>
              </a:r>
            </a:p>
          </p:txBody>
        </p:sp>
        <p:sp>
          <p:nvSpPr>
            <p:cNvPr id="3141" name="Rectangle 104"/>
            <p:cNvSpPr>
              <a:spLocks noChangeArrowheads="1"/>
            </p:cNvSpPr>
            <p:nvPr/>
          </p:nvSpPr>
          <p:spPr bwMode="auto">
            <a:xfrm>
              <a:off x="0" y="1196752"/>
              <a:ext cx="5220072" cy="3456384"/>
            </a:xfrm>
            <a:prstGeom prst="rect">
              <a:avLst/>
            </a:prstGeom>
            <a:solidFill>
              <a:schemeClr val="bg1">
                <a:alpha val="79999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ja-JP" altLang="en-US" sz="1400"/>
            </a:p>
          </p:txBody>
        </p:sp>
      </p:grpSp>
      <p:sp>
        <p:nvSpPr>
          <p:cNvPr id="100" name="Rectangle 3"/>
          <p:cNvSpPr txBox="1">
            <a:spLocks noChangeArrowheads="1"/>
          </p:cNvSpPr>
          <p:nvPr/>
        </p:nvSpPr>
        <p:spPr>
          <a:xfrm>
            <a:off x="1285852" y="2775798"/>
            <a:ext cx="7715272" cy="1296144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1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altLang="ja-JP" sz="2400" dirty="0" smtClean="0"/>
              <a:t>O</a:t>
            </a:r>
            <a:r>
              <a:rPr kumimoji="1" lang="en-US" altLang="ja-JP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ffset</a:t>
            </a:r>
            <a:r>
              <a:rPr lang="en-US" altLang="ja-JP" sz="2400" dirty="0" smtClean="0"/>
              <a:t>-adjustable w</a:t>
            </a:r>
            <a:r>
              <a:rPr kumimoji="1" lang="en-US" altLang="ja-JP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indow</a:t>
            </a:r>
            <a:r>
              <a:rPr kumimoji="1" lang="en-US" altLang="ja-JP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-type</a:t>
            </a:r>
            <a:r>
              <a:rPr lang="ja-JP" altLang="en-US" sz="2400" dirty="0" smtClean="0"/>
              <a:t> </a:t>
            </a:r>
            <a:r>
              <a:rPr lang="en-US" altLang="ja-JP" sz="2400" dirty="0" smtClean="0"/>
              <a:t>comparator</a:t>
            </a:r>
            <a:endParaRPr kumimoji="1" lang="ja-JP" alt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742950" lvl="1" indent="-285750">
              <a:lnSpc>
                <a:spcPct val="110000"/>
              </a:lnSpc>
              <a:spcBef>
                <a:spcPct val="20000"/>
              </a:spcBef>
              <a:buFont typeface="Arial" pitchFamily="34" charset="0"/>
              <a:buChar char="–"/>
            </a:pPr>
            <a:r>
              <a:rPr lang="en-US" altLang="ja-JP" sz="2400" dirty="0" smtClean="0"/>
              <a:t>Global  lower/higher-energy threshold are set to all 256</a:t>
            </a:r>
            <a:r>
              <a:rPr lang="ja-JP" altLang="en-US" sz="2400" dirty="0" smtClean="0"/>
              <a:t> </a:t>
            </a:r>
            <a:r>
              <a:rPr lang="en-US" altLang="ja-JP" sz="2400" dirty="0" smtClean="0"/>
              <a:t>pixels </a:t>
            </a:r>
          </a:p>
          <a:p>
            <a:pPr marL="742950" lvl="1" indent="-285750">
              <a:lnSpc>
                <a:spcPct val="110000"/>
              </a:lnSpc>
              <a:spcBef>
                <a:spcPct val="20000"/>
              </a:spcBef>
              <a:buFont typeface="Arial" pitchFamily="34" charset="0"/>
              <a:buChar char="–"/>
            </a:pPr>
            <a:r>
              <a:rPr kumimoji="1" lang="en-US" altLang="ja-JP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1" lang="ja-JP" alt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1" name="Rectangle 104"/>
          <p:cNvSpPr>
            <a:spLocks noChangeArrowheads="1"/>
          </p:cNvSpPr>
          <p:nvPr/>
        </p:nvSpPr>
        <p:spPr bwMode="auto">
          <a:xfrm>
            <a:off x="5857884" y="1357298"/>
            <a:ext cx="2016224" cy="1152128"/>
          </a:xfrm>
          <a:prstGeom prst="rect">
            <a:avLst/>
          </a:prstGeom>
          <a:solidFill>
            <a:schemeClr val="bg1">
              <a:alpha val="79999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 sz="1400"/>
          </a:p>
        </p:txBody>
      </p:sp>
      <p:sp>
        <p:nvSpPr>
          <p:cNvPr id="103" name="Freeform 4"/>
          <p:cNvSpPr>
            <a:spLocks/>
          </p:cNvSpPr>
          <p:nvPr/>
        </p:nvSpPr>
        <p:spPr bwMode="auto">
          <a:xfrm flipV="1">
            <a:off x="5171733" y="4589611"/>
            <a:ext cx="714802" cy="850675"/>
          </a:xfrm>
          <a:custGeom>
            <a:avLst/>
            <a:gdLst>
              <a:gd name="T0" fmla="*/ 0 w 635"/>
              <a:gd name="T1" fmla="*/ 854 h 892"/>
              <a:gd name="T2" fmla="*/ 136 w 635"/>
              <a:gd name="T3" fmla="*/ 83 h 892"/>
              <a:gd name="T4" fmla="*/ 272 w 635"/>
              <a:gd name="T5" fmla="*/ 356 h 892"/>
              <a:gd name="T6" fmla="*/ 454 w 635"/>
              <a:gd name="T7" fmla="*/ 809 h 892"/>
              <a:gd name="T8" fmla="*/ 635 w 635"/>
              <a:gd name="T9" fmla="*/ 854 h 89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635"/>
              <a:gd name="T16" fmla="*/ 0 h 892"/>
              <a:gd name="T17" fmla="*/ 635 w 635"/>
              <a:gd name="T18" fmla="*/ 892 h 89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635" h="892">
                <a:moveTo>
                  <a:pt x="0" y="854"/>
                </a:moveTo>
                <a:cubicBezTo>
                  <a:pt x="45" y="510"/>
                  <a:pt x="91" y="166"/>
                  <a:pt x="136" y="83"/>
                </a:cubicBezTo>
                <a:cubicBezTo>
                  <a:pt x="181" y="0"/>
                  <a:pt x="219" y="235"/>
                  <a:pt x="272" y="356"/>
                </a:cubicBezTo>
                <a:cubicBezTo>
                  <a:pt x="325" y="477"/>
                  <a:pt x="394" y="726"/>
                  <a:pt x="454" y="809"/>
                </a:cubicBezTo>
                <a:cubicBezTo>
                  <a:pt x="514" y="892"/>
                  <a:pt x="574" y="873"/>
                  <a:pt x="635" y="854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104" name="Line 5"/>
          <p:cNvSpPr>
            <a:spLocks noChangeShapeType="1"/>
          </p:cNvSpPr>
          <p:nvPr/>
        </p:nvSpPr>
        <p:spPr bwMode="auto">
          <a:xfrm flipH="1" flipV="1">
            <a:off x="4150749" y="4214818"/>
            <a:ext cx="0" cy="138473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arrow" w="lg" len="lg"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105" name="Line 6"/>
          <p:cNvSpPr>
            <a:spLocks noChangeShapeType="1"/>
          </p:cNvSpPr>
          <p:nvPr/>
        </p:nvSpPr>
        <p:spPr bwMode="auto">
          <a:xfrm>
            <a:off x="3997657" y="4654461"/>
            <a:ext cx="439012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arrow" w="lg" len="lg"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106" name="Text Box 7"/>
          <p:cNvSpPr txBox="1">
            <a:spLocks noChangeArrowheads="1"/>
          </p:cNvSpPr>
          <p:nvPr/>
        </p:nvSpPr>
        <p:spPr bwMode="auto">
          <a:xfrm>
            <a:off x="2668120" y="4631304"/>
            <a:ext cx="164307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ja-JP" dirty="0" smtClean="0"/>
              <a:t>Shaper output</a:t>
            </a:r>
            <a:endParaRPr lang="ja-JP" altLang="en-US" baseline="-25000" dirty="0"/>
          </a:p>
        </p:txBody>
      </p:sp>
      <p:sp>
        <p:nvSpPr>
          <p:cNvPr id="107" name="Freeform 8"/>
          <p:cNvSpPr>
            <a:spLocks/>
          </p:cNvSpPr>
          <p:nvPr/>
        </p:nvSpPr>
        <p:spPr bwMode="auto">
          <a:xfrm flipV="1">
            <a:off x="4508712" y="4606777"/>
            <a:ext cx="307308" cy="440596"/>
          </a:xfrm>
          <a:custGeom>
            <a:avLst/>
            <a:gdLst>
              <a:gd name="T0" fmla="*/ 0 w 635"/>
              <a:gd name="T1" fmla="*/ 854 h 892"/>
              <a:gd name="T2" fmla="*/ 136 w 635"/>
              <a:gd name="T3" fmla="*/ 83 h 892"/>
              <a:gd name="T4" fmla="*/ 272 w 635"/>
              <a:gd name="T5" fmla="*/ 356 h 892"/>
              <a:gd name="T6" fmla="*/ 454 w 635"/>
              <a:gd name="T7" fmla="*/ 809 h 892"/>
              <a:gd name="T8" fmla="*/ 635 w 635"/>
              <a:gd name="T9" fmla="*/ 854 h 89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635"/>
              <a:gd name="T16" fmla="*/ 0 h 892"/>
              <a:gd name="T17" fmla="*/ 635 w 635"/>
              <a:gd name="T18" fmla="*/ 892 h 89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635" h="892">
                <a:moveTo>
                  <a:pt x="0" y="854"/>
                </a:moveTo>
                <a:cubicBezTo>
                  <a:pt x="45" y="510"/>
                  <a:pt x="91" y="166"/>
                  <a:pt x="136" y="83"/>
                </a:cubicBezTo>
                <a:cubicBezTo>
                  <a:pt x="181" y="0"/>
                  <a:pt x="219" y="235"/>
                  <a:pt x="272" y="356"/>
                </a:cubicBezTo>
                <a:cubicBezTo>
                  <a:pt x="325" y="477"/>
                  <a:pt x="394" y="726"/>
                  <a:pt x="454" y="809"/>
                </a:cubicBezTo>
                <a:cubicBezTo>
                  <a:pt x="514" y="892"/>
                  <a:pt x="574" y="873"/>
                  <a:pt x="635" y="854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110" name="Line 11"/>
          <p:cNvSpPr>
            <a:spLocks noChangeShapeType="1"/>
          </p:cNvSpPr>
          <p:nvPr/>
        </p:nvSpPr>
        <p:spPr bwMode="auto">
          <a:xfrm>
            <a:off x="4150749" y="5157999"/>
            <a:ext cx="4135721" cy="953"/>
          </a:xfrm>
          <a:prstGeom prst="line">
            <a:avLst/>
          </a:prstGeom>
          <a:noFill/>
          <a:ln w="38100">
            <a:solidFill>
              <a:srgbClr val="3399FF"/>
            </a:solidFill>
            <a:round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111" name="Line 12"/>
          <p:cNvSpPr>
            <a:spLocks noChangeShapeType="1"/>
          </p:cNvSpPr>
          <p:nvPr/>
        </p:nvSpPr>
        <p:spPr bwMode="auto">
          <a:xfrm>
            <a:off x="4150749" y="5541375"/>
            <a:ext cx="4151480" cy="953"/>
          </a:xfrm>
          <a:prstGeom prst="line">
            <a:avLst/>
          </a:prstGeom>
          <a:noFill/>
          <a:ln w="38100">
            <a:solidFill>
              <a:srgbClr val="3399FF"/>
            </a:solidFill>
            <a:round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113" name="Freeform 14"/>
          <p:cNvSpPr>
            <a:spLocks/>
          </p:cNvSpPr>
          <p:nvPr/>
        </p:nvSpPr>
        <p:spPr bwMode="auto">
          <a:xfrm flipV="1">
            <a:off x="6192719" y="4578167"/>
            <a:ext cx="714802" cy="1283641"/>
          </a:xfrm>
          <a:custGeom>
            <a:avLst/>
            <a:gdLst>
              <a:gd name="T0" fmla="*/ 0 w 635"/>
              <a:gd name="T1" fmla="*/ 854 h 892"/>
              <a:gd name="T2" fmla="*/ 136 w 635"/>
              <a:gd name="T3" fmla="*/ 83 h 892"/>
              <a:gd name="T4" fmla="*/ 272 w 635"/>
              <a:gd name="T5" fmla="*/ 356 h 892"/>
              <a:gd name="T6" fmla="*/ 454 w 635"/>
              <a:gd name="T7" fmla="*/ 809 h 892"/>
              <a:gd name="T8" fmla="*/ 635 w 635"/>
              <a:gd name="T9" fmla="*/ 854 h 89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635"/>
              <a:gd name="T16" fmla="*/ 0 h 892"/>
              <a:gd name="T17" fmla="*/ 635 w 635"/>
              <a:gd name="T18" fmla="*/ 892 h 89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635" h="892">
                <a:moveTo>
                  <a:pt x="0" y="854"/>
                </a:moveTo>
                <a:cubicBezTo>
                  <a:pt x="45" y="510"/>
                  <a:pt x="91" y="166"/>
                  <a:pt x="136" y="83"/>
                </a:cubicBezTo>
                <a:cubicBezTo>
                  <a:pt x="181" y="0"/>
                  <a:pt x="219" y="235"/>
                  <a:pt x="272" y="356"/>
                </a:cubicBezTo>
                <a:cubicBezTo>
                  <a:pt x="325" y="477"/>
                  <a:pt x="394" y="726"/>
                  <a:pt x="454" y="809"/>
                </a:cubicBezTo>
                <a:cubicBezTo>
                  <a:pt x="514" y="892"/>
                  <a:pt x="574" y="873"/>
                  <a:pt x="635" y="854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122" name="Text Box 28"/>
          <p:cNvSpPr txBox="1">
            <a:spLocks noChangeArrowheads="1"/>
          </p:cNvSpPr>
          <p:nvPr/>
        </p:nvSpPr>
        <p:spPr bwMode="auto">
          <a:xfrm>
            <a:off x="2592848" y="4929198"/>
            <a:ext cx="239833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ja-JP" dirty="0" smtClean="0">
                <a:solidFill>
                  <a:schemeClr val="tx2"/>
                </a:solidFill>
              </a:rPr>
              <a:t>Low energy </a:t>
            </a:r>
            <a:r>
              <a:rPr lang="en-US" altLang="ja-JP" dirty="0" err="1" smtClean="0">
                <a:solidFill>
                  <a:schemeClr val="tx2"/>
                </a:solidFill>
              </a:rPr>
              <a:t>thr</a:t>
            </a:r>
            <a:r>
              <a:rPr lang="en-US" altLang="ja-JP" dirty="0" smtClean="0">
                <a:solidFill>
                  <a:schemeClr val="tx2"/>
                </a:solidFill>
              </a:rPr>
              <a:t>.</a:t>
            </a:r>
            <a:endParaRPr lang="en-US" altLang="ja-JP" dirty="0">
              <a:solidFill>
                <a:schemeClr val="tx2"/>
              </a:solidFill>
            </a:endParaRPr>
          </a:p>
        </p:txBody>
      </p:sp>
      <p:sp>
        <p:nvSpPr>
          <p:cNvPr id="123" name="Text Box 29"/>
          <p:cNvSpPr txBox="1">
            <a:spLocks noChangeArrowheads="1"/>
          </p:cNvSpPr>
          <p:nvPr/>
        </p:nvSpPr>
        <p:spPr bwMode="auto">
          <a:xfrm>
            <a:off x="2556060" y="5327838"/>
            <a:ext cx="167475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dirty="0" smtClean="0">
                <a:solidFill>
                  <a:schemeClr val="tx2"/>
                </a:solidFill>
              </a:rPr>
              <a:t>High energy </a:t>
            </a:r>
            <a:r>
              <a:rPr lang="en-US" altLang="ja-JP" dirty="0" err="1" smtClean="0">
                <a:solidFill>
                  <a:schemeClr val="tx2"/>
                </a:solidFill>
              </a:rPr>
              <a:t>thr</a:t>
            </a:r>
            <a:r>
              <a:rPr lang="en-US" altLang="ja-JP" dirty="0" smtClean="0">
                <a:solidFill>
                  <a:schemeClr val="tx2"/>
                </a:solidFill>
              </a:rPr>
              <a:t>.</a:t>
            </a:r>
            <a:endParaRPr lang="en-US" altLang="ja-JP" dirty="0">
              <a:solidFill>
                <a:schemeClr val="tx2"/>
              </a:solidFill>
            </a:endParaRPr>
          </a:p>
        </p:txBody>
      </p:sp>
      <p:sp>
        <p:nvSpPr>
          <p:cNvPr id="125" name="Freeform 31"/>
          <p:cNvSpPr>
            <a:spLocks/>
          </p:cNvSpPr>
          <p:nvPr/>
        </p:nvSpPr>
        <p:spPr bwMode="auto">
          <a:xfrm flipV="1">
            <a:off x="7316140" y="4611545"/>
            <a:ext cx="714802" cy="561713"/>
          </a:xfrm>
          <a:custGeom>
            <a:avLst/>
            <a:gdLst>
              <a:gd name="T0" fmla="*/ 0 w 635"/>
              <a:gd name="T1" fmla="*/ 854 h 892"/>
              <a:gd name="T2" fmla="*/ 136 w 635"/>
              <a:gd name="T3" fmla="*/ 83 h 892"/>
              <a:gd name="T4" fmla="*/ 272 w 635"/>
              <a:gd name="T5" fmla="*/ 356 h 892"/>
              <a:gd name="T6" fmla="*/ 454 w 635"/>
              <a:gd name="T7" fmla="*/ 809 h 892"/>
              <a:gd name="T8" fmla="*/ 635 w 635"/>
              <a:gd name="T9" fmla="*/ 854 h 89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635"/>
              <a:gd name="T16" fmla="*/ 0 h 892"/>
              <a:gd name="T17" fmla="*/ 635 w 635"/>
              <a:gd name="T18" fmla="*/ 892 h 89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635" h="892">
                <a:moveTo>
                  <a:pt x="0" y="854"/>
                </a:moveTo>
                <a:cubicBezTo>
                  <a:pt x="45" y="510"/>
                  <a:pt x="91" y="166"/>
                  <a:pt x="136" y="83"/>
                </a:cubicBezTo>
                <a:cubicBezTo>
                  <a:pt x="181" y="0"/>
                  <a:pt x="219" y="235"/>
                  <a:pt x="272" y="356"/>
                </a:cubicBezTo>
                <a:cubicBezTo>
                  <a:pt x="325" y="477"/>
                  <a:pt x="394" y="726"/>
                  <a:pt x="454" y="809"/>
                </a:cubicBezTo>
                <a:cubicBezTo>
                  <a:pt x="514" y="892"/>
                  <a:pt x="574" y="873"/>
                  <a:pt x="635" y="854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108" name="日付プレースホルダ 10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Sep 7, 2010,  PIXEL2010 T. Hirono</a:t>
            </a:r>
            <a:endParaRPr kumimoji="1" lang="ja-JP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ja-JP" dirty="0" smtClean="0"/>
              <a:t>Design of Readout (ASIC) –Counter--</a:t>
            </a:r>
            <a:endParaRPr lang="ja-JP" altLang="en-US" dirty="0">
              <a:ea typeface="ＭＳ Ｐゴシック" charset="-128"/>
            </a:endParaRPr>
          </a:p>
        </p:txBody>
      </p:sp>
      <p:pic>
        <p:nvPicPr>
          <p:cNvPr id="35844" name="Picture 4" descr="4circu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32040" y="1772816"/>
            <a:ext cx="4068000" cy="4869151"/>
          </a:xfrm>
          <a:prstGeom prst="rect">
            <a:avLst/>
          </a:prstGeom>
          <a:noFill/>
        </p:spPr>
      </p:pic>
      <p:grpSp>
        <p:nvGrpSpPr>
          <p:cNvPr id="6" name="グループ化 5"/>
          <p:cNvGrpSpPr/>
          <p:nvPr/>
        </p:nvGrpSpPr>
        <p:grpSpPr>
          <a:xfrm>
            <a:off x="0" y="1412776"/>
            <a:ext cx="4644007" cy="1944216"/>
            <a:chOff x="0" y="1196752"/>
            <a:chExt cx="9072563" cy="3456384"/>
          </a:xfrm>
        </p:grpSpPr>
        <p:sp>
          <p:nvSpPr>
            <p:cNvPr id="7" name="Line 4"/>
            <p:cNvSpPr>
              <a:spLocks noChangeShapeType="1"/>
            </p:cNvSpPr>
            <p:nvPr/>
          </p:nvSpPr>
          <p:spPr bwMode="auto">
            <a:xfrm>
              <a:off x="741363" y="3238500"/>
              <a:ext cx="319087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 sz="900"/>
            </a:p>
          </p:txBody>
        </p:sp>
        <p:sp>
          <p:nvSpPr>
            <p:cNvPr id="8" name="Line 5"/>
            <p:cNvSpPr>
              <a:spLocks noChangeShapeType="1"/>
            </p:cNvSpPr>
            <p:nvPr/>
          </p:nvSpPr>
          <p:spPr bwMode="auto">
            <a:xfrm>
              <a:off x="741363" y="3435350"/>
              <a:ext cx="319087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 sz="900"/>
            </a:p>
          </p:txBody>
        </p:sp>
        <p:sp>
          <p:nvSpPr>
            <p:cNvPr id="10" name="Line 6"/>
            <p:cNvSpPr>
              <a:spLocks noChangeShapeType="1"/>
            </p:cNvSpPr>
            <p:nvPr/>
          </p:nvSpPr>
          <p:spPr bwMode="auto">
            <a:xfrm>
              <a:off x="904875" y="3435350"/>
              <a:ext cx="0" cy="45561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 sz="900"/>
            </a:p>
          </p:txBody>
        </p:sp>
        <p:sp>
          <p:nvSpPr>
            <p:cNvPr id="11" name="Line 7"/>
            <p:cNvSpPr>
              <a:spLocks noChangeShapeType="1"/>
            </p:cNvSpPr>
            <p:nvPr/>
          </p:nvSpPr>
          <p:spPr bwMode="auto">
            <a:xfrm>
              <a:off x="898525" y="2784475"/>
              <a:ext cx="0" cy="45402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 sz="900"/>
            </a:p>
          </p:txBody>
        </p:sp>
        <p:sp>
          <p:nvSpPr>
            <p:cNvPr id="12" name="Line 8"/>
            <p:cNvSpPr>
              <a:spLocks noChangeShapeType="1"/>
            </p:cNvSpPr>
            <p:nvPr/>
          </p:nvSpPr>
          <p:spPr bwMode="auto">
            <a:xfrm>
              <a:off x="904875" y="2784475"/>
              <a:ext cx="1370013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 sz="900"/>
            </a:p>
          </p:txBody>
        </p:sp>
        <p:sp>
          <p:nvSpPr>
            <p:cNvPr id="13" name="Line 9"/>
            <p:cNvSpPr>
              <a:spLocks noChangeShapeType="1"/>
            </p:cNvSpPr>
            <p:nvPr/>
          </p:nvSpPr>
          <p:spPr bwMode="auto">
            <a:xfrm>
              <a:off x="735013" y="2136775"/>
              <a:ext cx="320675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 sz="900"/>
            </a:p>
          </p:txBody>
        </p:sp>
        <p:sp>
          <p:nvSpPr>
            <p:cNvPr id="14" name="Line 10"/>
            <p:cNvSpPr>
              <a:spLocks noChangeShapeType="1"/>
            </p:cNvSpPr>
            <p:nvPr/>
          </p:nvSpPr>
          <p:spPr bwMode="auto">
            <a:xfrm>
              <a:off x="735013" y="2333625"/>
              <a:ext cx="320675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 sz="900"/>
            </a:p>
          </p:txBody>
        </p:sp>
        <p:sp>
          <p:nvSpPr>
            <p:cNvPr id="15" name="Line 11"/>
            <p:cNvSpPr>
              <a:spLocks noChangeShapeType="1"/>
            </p:cNvSpPr>
            <p:nvPr/>
          </p:nvSpPr>
          <p:spPr bwMode="auto">
            <a:xfrm>
              <a:off x="898525" y="2333625"/>
              <a:ext cx="0" cy="45561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 sz="900"/>
            </a:p>
          </p:txBody>
        </p:sp>
        <p:sp>
          <p:nvSpPr>
            <p:cNvPr id="16" name="Line 12"/>
            <p:cNvSpPr>
              <a:spLocks noChangeShapeType="1"/>
            </p:cNvSpPr>
            <p:nvPr/>
          </p:nvSpPr>
          <p:spPr bwMode="auto">
            <a:xfrm>
              <a:off x="893763" y="1681163"/>
              <a:ext cx="0" cy="45561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 sz="900"/>
            </a:p>
          </p:txBody>
        </p:sp>
        <p:sp>
          <p:nvSpPr>
            <p:cNvPr id="17" name="Text Box 13"/>
            <p:cNvSpPr txBox="1">
              <a:spLocks noChangeArrowheads="1"/>
            </p:cNvSpPr>
            <p:nvPr/>
          </p:nvSpPr>
          <p:spPr bwMode="auto">
            <a:xfrm>
              <a:off x="971549" y="2070101"/>
              <a:ext cx="1307512" cy="4103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ja-JP" sz="900">
                  <a:latin typeface="Calibri" pitchFamily="34" charset="0"/>
                </a:rPr>
                <a:t>Detector</a:t>
              </a:r>
            </a:p>
          </p:txBody>
        </p:sp>
        <p:sp>
          <p:nvSpPr>
            <p:cNvPr id="18" name="AutoShape 14"/>
            <p:cNvSpPr>
              <a:spLocks noChangeArrowheads="1"/>
            </p:cNvSpPr>
            <p:nvPr/>
          </p:nvSpPr>
          <p:spPr bwMode="auto">
            <a:xfrm rot="-5400000">
              <a:off x="726281" y="3985420"/>
              <a:ext cx="352425" cy="163512"/>
            </a:xfrm>
            <a:prstGeom prst="homePlate">
              <a:avLst>
                <a:gd name="adj" fmla="val 53884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vert="eaVert" wrap="none" anchor="ctr"/>
            <a:lstStyle/>
            <a:p>
              <a:endParaRPr lang="ja-JP" altLang="ja-JP" sz="900">
                <a:latin typeface="Calibri" pitchFamily="34" charset="0"/>
              </a:endParaRPr>
            </a:p>
          </p:txBody>
        </p:sp>
        <p:sp>
          <p:nvSpPr>
            <p:cNvPr id="19" name="Text Box 15"/>
            <p:cNvSpPr txBox="1">
              <a:spLocks noChangeArrowheads="1"/>
            </p:cNvSpPr>
            <p:nvPr/>
          </p:nvSpPr>
          <p:spPr bwMode="auto">
            <a:xfrm>
              <a:off x="741362" y="4216400"/>
              <a:ext cx="657620" cy="4103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ja-JP" sz="900">
                  <a:latin typeface="Calibri" pitchFamily="34" charset="0"/>
                </a:rPr>
                <a:t>TP</a:t>
              </a:r>
            </a:p>
          </p:txBody>
        </p:sp>
        <p:sp>
          <p:nvSpPr>
            <p:cNvPr id="20" name="AutoShape 16"/>
            <p:cNvSpPr>
              <a:spLocks noChangeArrowheads="1"/>
            </p:cNvSpPr>
            <p:nvPr/>
          </p:nvSpPr>
          <p:spPr bwMode="auto">
            <a:xfrm flipV="1">
              <a:off x="1123950" y="2459038"/>
              <a:ext cx="255588" cy="260350"/>
            </a:xfrm>
            <a:custGeom>
              <a:avLst/>
              <a:gdLst>
                <a:gd name="T0" fmla="*/ 2117866 w 21600"/>
                <a:gd name="T1" fmla="*/ 0 h 21600"/>
                <a:gd name="T2" fmla="*/ 2117866 w 21600"/>
                <a:gd name="T3" fmla="*/ 1766318 h 21600"/>
                <a:gd name="T4" fmla="*/ 453231 w 21600"/>
                <a:gd name="T5" fmla="*/ 3138061 h 21600"/>
                <a:gd name="T6" fmla="*/ 3024316 w 21600"/>
                <a:gd name="T7" fmla="*/ 883165 h 21600"/>
                <a:gd name="T8" fmla="*/ 17694720 60000 65536"/>
                <a:gd name="T9" fmla="*/ 5898240 60000 65536"/>
                <a:gd name="T10" fmla="*/ 5898240 60000 65536"/>
                <a:gd name="T11" fmla="*/ 0 60000 65536"/>
                <a:gd name="T12" fmla="*/ 12427 w 21600"/>
                <a:gd name="T13" fmla="*/ 2912 h 21600"/>
                <a:gd name="T14" fmla="*/ 18227 w 21600"/>
                <a:gd name="T15" fmla="*/ 9246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21600" y="6079"/>
                  </a:moveTo>
                  <a:lnTo>
                    <a:pt x="15126" y="0"/>
                  </a:lnTo>
                  <a:lnTo>
                    <a:pt x="15126" y="2912"/>
                  </a:lnTo>
                  <a:lnTo>
                    <a:pt x="12427" y="2912"/>
                  </a:lnTo>
                  <a:cubicBezTo>
                    <a:pt x="5564" y="2912"/>
                    <a:pt x="0" y="7052"/>
                    <a:pt x="0" y="12158"/>
                  </a:cubicBezTo>
                  <a:lnTo>
                    <a:pt x="0" y="21600"/>
                  </a:lnTo>
                  <a:lnTo>
                    <a:pt x="6474" y="21600"/>
                  </a:lnTo>
                  <a:lnTo>
                    <a:pt x="6474" y="12158"/>
                  </a:lnTo>
                  <a:cubicBezTo>
                    <a:pt x="6474" y="10550"/>
                    <a:pt x="9139" y="9246"/>
                    <a:pt x="12427" y="9246"/>
                  </a:cubicBezTo>
                  <a:lnTo>
                    <a:pt x="15126" y="9246"/>
                  </a:lnTo>
                  <a:lnTo>
                    <a:pt x="15126" y="12158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ja-JP" altLang="en-US" sz="900"/>
            </a:p>
          </p:txBody>
        </p:sp>
        <p:sp>
          <p:nvSpPr>
            <p:cNvPr id="21" name="Text Box 17"/>
            <p:cNvSpPr txBox="1">
              <a:spLocks noChangeArrowheads="1"/>
            </p:cNvSpPr>
            <p:nvPr/>
          </p:nvSpPr>
          <p:spPr bwMode="auto">
            <a:xfrm>
              <a:off x="1316039" y="2503488"/>
              <a:ext cx="850832" cy="4103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ja-JP" sz="900">
                  <a:latin typeface="Calibri" pitchFamily="34" charset="0"/>
                </a:rPr>
                <a:t>Q(E)</a:t>
              </a:r>
            </a:p>
          </p:txBody>
        </p:sp>
        <p:sp>
          <p:nvSpPr>
            <p:cNvPr id="22" name="Line 18"/>
            <p:cNvSpPr>
              <a:spLocks noChangeShapeType="1"/>
            </p:cNvSpPr>
            <p:nvPr/>
          </p:nvSpPr>
          <p:spPr bwMode="auto">
            <a:xfrm>
              <a:off x="741363" y="1611313"/>
              <a:ext cx="319087" cy="13017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 sz="900"/>
            </a:p>
          </p:txBody>
        </p:sp>
        <p:sp>
          <p:nvSpPr>
            <p:cNvPr id="23" name="AutoShape 19"/>
            <p:cNvSpPr>
              <a:spLocks noChangeArrowheads="1"/>
            </p:cNvSpPr>
            <p:nvPr/>
          </p:nvSpPr>
          <p:spPr bwMode="auto">
            <a:xfrm>
              <a:off x="422275" y="1903413"/>
              <a:ext cx="319088" cy="327025"/>
            </a:xfrm>
            <a:prstGeom prst="lightningBol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ja-JP" altLang="ja-JP" sz="900">
                <a:latin typeface="Calibri" pitchFamily="34" charset="0"/>
              </a:endParaRPr>
            </a:p>
          </p:txBody>
        </p:sp>
        <p:sp>
          <p:nvSpPr>
            <p:cNvPr id="24" name="Text Box 20"/>
            <p:cNvSpPr txBox="1">
              <a:spLocks noChangeArrowheads="1"/>
            </p:cNvSpPr>
            <p:nvPr/>
          </p:nvSpPr>
          <p:spPr bwMode="auto">
            <a:xfrm>
              <a:off x="71437" y="1657349"/>
              <a:ext cx="1209150" cy="6565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ja-JP" sz="900">
                  <a:latin typeface="Calibri" pitchFamily="34" charset="0"/>
                </a:rPr>
                <a:t>Photon </a:t>
              </a:r>
              <a:br>
                <a:rPr lang="en-US" altLang="ja-JP" sz="900">
                  <a:latin typeface="Calibri" pitchFamily="34" charset="0"/>
                </a:rPr>
              </a:br>
              <a:r>
                <a:rPr lang="en-US" altLang="ja-JP" sz="900">
                  <a:latin typeface="Calibri" pitchFamily="34" charset="0"/>
                </a:rPr>
                <a:t>(E)</a:t>
              </a:r>
            </a:p>
          </p:txBody>
        </p:sp>
        <p:sp>
          <p:nvSpPr>
            <p:cNvPr id="25" name="AutoShape 21"/>
            <p:cNvSpPr>
              <a:spLocks noChangeArrowheads="1"/>
            </p:cNvSpPr>
            <p:nvPr/>
          </p:nvSpPr>
          <p:spPr bwMode="auto">
            <a:xfrm rot="5400000">
              <a:off x="2220913" y="2528888"/>
              <a:ext cx="617537" cy="509587"/>
            </a:xfrm>
            <a:prstGeom prst="triangle">
              <a:avLst>
                <a:gd name="adj" fmla="val 500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vert="eaVert" wrap="none" anchor="ctr"/>
            <a:lstStyle/>
            <a:p>
              <a:endParaRPr lang="ja-JP" altLang="ja-JP" sz="900">
                <a:latin typeface="Calibri" pitchFamily="34" charset="0"/>
              </a:endParaRPr>
            </a:p>
          </p:txBody>
        </p:sp>
        <p:sp>
          <p:nvSpPr>
            <p:cNvPr id="26" name="Line 22"/>
            <p:cNvSpPr>
              <a:spLocks noChangeShapeType="1"/>
            </p:cNvSpPr>
            <p:nvPr/>
          </p:nvSpPr>
          <p:spPr bwMode="auto">
            <a:xfrm>
              <a:off x="2784475" y="2784475"/>
              <a:ext cx="830263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 sz="900"/>
            </a:p>
          </p:txBody>
        </p:sp>
        <p:sp>
          <p:nvSpPr>
            <p:cNvPr id="27" name="AutoShape 23"/>
            <p:cNvSpPr>
              <a:spLocks noChangeArrowheads="1"/>
            </p:cNvSpPr>
            <p:nvPr/>
          </p:nvSpPr>
          <p:spPr bwMode="auto">
            <a:xfrm rot="5400000">
              <a:off x="4264025" y="2524125"/>
              <a:ext cx="617538" cy="509588"/>
            </a:xfrm>
            <a:prstGeom prst="triangle">
              <a:avLst>
                <a:gd name="adj" fmla="val 500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vert="eaVert" wrap="none" anchor="ctr"/>
            <a:lstStyle/>
            <a:p>
              <a:endParaRPr lang="ja-JP" altLang="ja-JP" sz="900">
                <a:latin typeface="Calibri" pitchFamily="34" charset="0"/>
              </a:endParaRPr>
            </a:p>
          </p:txBody>
        </p:sp>
        <p:grpSp>
          <p:nvGrpSpPr>
            <p:cNvPr id="28" name="Group 24"/>
            <p:cNvGrpSpPr>
              <a:grpSpLocks/>
            </p:cNvGrpSpPr>
            <p:nvPr/>
          </p:nvGrpSpPr>
          <p:grpSpPr bwMode="auto">
            <a:xfrm rot="5400000">
              <a:off x="8005857" y="2780440"/>
              <a:ext cx="325437" cy="137"/>
              <a:chOff x="612" y="3112"/>
              <a:chExt cx="227" cy="137"/>
            </a:xfrm>
          </p:grpSpPr>
          <p:sp>
            <p:nvSpPr>
              <p:cNvPr id="97" name="Line 25"/>
              <p:cNvSpPr>
                <a:spLocks noChangeShapeType="1"/>
              </p:cNvSpPr>
              <p:nvPr/>
            </p:nvSpPr>
            <p:spPr bwMode="auto">
              <a:xfrm>
                <a:off x="612" y="3112"/>
                <a:ext cx="227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 sz="900"/>
              </a:p>
            </p:txBody>
          </p:sp>
          <p:sp>
            <p:nvSpPr>
              <p:cNvPr id="98" name="Line 26"/>
              <p:cNvSpPr>
                <a:spLocks noChangeShapeType="1"/>
              </p:cNvSpPr>
              <p:nvPr/>
            </p:nvSpPr>
            <p:spPr bwMode="auto">
              <a:xfrm>
                <a:off x="612" y="3249"/>
                <a:ext cx="227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 sz="900"/>
              </a:p>
            </p:txBody>
          </p:sp>
        </p:grpSp>
        <p:sp>
          <p:nvSpPr>
            <p:cNvPr id="29" name="Line 27"/>
            <p:cNvSpPr>
              <a:spLocks noChangeShapeType="1"/>
            </p:cNvSpPr>
            <p:nvPr/>
          </p:nvSpPr>
          <p:spPr bwMode="auto">
            <a:xfrm>
              <a:off x="3806825" y="2784475"/>
              <a:ext cx="511175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 sz="900"/>
            </a:p>
          </p:txBody>
        </p:sp>
        <p:sp>
          <p:nvSpPr>
            <p:cNvPr id="30" name="Text Box 28"/>
            <p:cNvSpPr txBox="1">
              <a:spLocks noChangeArrowheads="1"/>
            </p:cNvSpPr>
            <p:nvPr/>
          </p:nvSpPr>
          <p:spPr bwMode="auto">
            <a:xfrm>
              <a:off x="1908175" y="1268412"/>
              <a:ext cx="1311025" cy="4103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ja-JP" sz="900">
                  <a:latin typeface="Calibri" pitchFamily="34" charset="0"/>
                </a:rPr>
                <a:t>Pre-Amp</a:t>
              </a:r>
            </a:p>
          </p:txBody>
        </p:sp>
        <p:sp>
          <p:nvSpPr>
            <p:cNvPr id="31" name="Text Box 29"/>
            <p:cNvSpPr txBox="1">
              <a:spLocks noChangeArrowheads="1"/>
            </p:cNvSpPr>
            <p:nvPr/>
          </p:nvSpPr>
          <p:spPr bwMode="auto">
            <a:xfrm>
              <a:off x="4067175" y="1268412"/>
              <a:ext cx="1121327" cy="4103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ja-JP" sz="900">
                  <a:latin typeface="Calibri" pitchFamily="34" charset="0"/>
                </a:rPr>
                <a:t>Shaper</a:t>
              </a:r>
            </a:p>
          </p:txBody>
        </p:sp>
        <p:sp>
          <p:nvSpPr>
            <p:cNvPr id="32" name="Line 32"/>
            <p:cNvSpPr>
              <a:spLocks noChangeShapeType="1"/>
            </p:cNvSpPr>
            <p:nvPr/>
          </p:nvSpPr>
          <p:spPr bwMode="auto">
            <a:xfrm flipV="1">
              <a:off x="4833938" y="2763838"/>
              <a:ext cx="4238625" cy="1905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 sz="900"/>
            </a:p>
          </p:txBody>
        </p:sp>
        <p:grpSp>
          <p:nvGrpSpPr>
            <p:cNvPr id="33" name="Group 33"/>
            <p:cNvGrpSpPr>
              <a:grpSpLocks/>
            </p:cNvGrpSpPr>
            <p:nvPr/>
          </p:nvGrpSpPr>
          <p:grpSpPr bwMode="auto">
            <a:xfrm rot="5400000">
              <a:off x="6843344" y="2335940"/>
              <a:ext cx="325437" cy="137"/>
              <a:chOff x="612" y="3112"/>
              <a:chExt cx="227" cy="137"/>
            </a:xfrm>
          </p:grpSpPr>
          <p:sp>
            <p:nvSpPr>
              <p:cNvPr id="95" name="Line 34"/>
              <p:cNvSpPr>
                <a:spLocks noChangeShapeType="1"/>
              </p:cNvSpPr>
              <p:nvPr/>
            </p:nvSpPr>
            <p:spPr bwMode="auto">
              <a:xfrm>
                <a:off x="612" y="3112"/>
                <a:ext cx="227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 sz="900"/>
              </a:p>
            </p:txBody>
          </p:sp>
          <p:sp>
            <p:nvSpPr>
              <p:cNvPr id="96" name="Line 35"/>
              <p:cNvSpPr>
                <a:spLocks noChangeShapeType="1"/>
              </p:cNvSpPr>
              <p:nvPr/>
            </p:nvSpPr>
            <p:spPr bwMode="auto">
              <a:xfrm>
                <a:off x="612" y="3249"/>
                <a:ext cx="227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 sz="900"/>
              </a:p>
            </p:txBody>
          </p:sp>
        </p:grpSp>
        <p:sp>
          <p:nvSpPr>
            <p:cNvPr id="34" name="Line 36"/>
            <p:cNvSpPr>
              <a:spLocks noChangeShapeType="1"/>
            </p:cNvSpPr>
            <p:nvPr/>
          </p:nvSpPr>
          <p:spPr bwMode="auto">
            <a:xfrm>
              <a:off x="2033588" y="2335213"/>
              <a:ext cx="382587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 sz="900"/>
            </a:p>
          </p:txBody>
        </p:sp>
        <p:sp>
          <p:nvSpPr>
            <p:cNvPr id="35" name="Line 37"/>
            <p:cNvSpPr>
              <a:spLocks noChangeShapeType="1"/>
            </p:cNvSpPr>
            <p:nvPr/>
          </p:nvSpPr>
          <p:spPr bwMode="auto">
            <a:xfrm>
              <a:off x="2608263" y="2335213"/>
              <a:ext cx="382587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 sz="900"/>
            </a:p>
          </p:txBody>
        </p:sp>
        <p:grpSp>
          <p:nvGrpSpPr>
            <p:cNvPr id="36" name="Group 38"/>
            <p:cNvGrpSpPr>
              <a:grpSpLocks/>
            </p:cNvGrpSpPr>
            <p:nvPr/>
          </p:nvGrpSpPr>
          <p:grpSpPr bwMode="auto">
            <a:xfrm rot="5400000">
              <a:off x="8835303" y="2338321"/>
              <a:ext cx="327025" cy="137"/>
              <a:chOff x="612" y="3112"/>
              <a:chExt cx="227" cy="137"/>
            </a:xfrm>
          </p:grpSpPr>
          <p:sp>
            <p:nvSpPr>
              <p:cNvPr id="93" name="Line 39"/>
              <p:cNvSpPr>
                <a:spLocks noChangeShapeType="1"/>
              </p:cNvSpPr>
              <p:nvPr/>
            </p:nvSpPr>
            <p:spPr bwMode="auto">
              <a:xfrm>
                <a:off x="612" y="3112"/>
                <a:ext cx="227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 sz="900"/>
              </a:p>
            </p:txBody>
          </p:sp>
          <p:sp>
            <p:nvSpPr>
              <p:cNvPr id="94" name="Line 40"/>
              <p:cNvSpPr>
                <a:spLocks noChangeShapeType="1"/>
              </p:cNvSpPr>
              <p:nvPr/>
            </p:nvSpPr>
            <p:spPr bwMode="auto">
              <a:xfrm>
                <a:off x="612" y="3249"/>
                <a:ext cx="227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 sz="900"/>
              </a:p>
            </p:txBody>
          </p:sp>
        </p:grpSp>
        <p:sp>
          <p:nvSpPr>
            <p:cNvPr id="37" name="Line 41"/>
            <p:cNvSpPr>
              <a:spLocks noChangeShapeType="1"/>
            </p:cNvSpPr>
            <p:nvPr/>
          </p:nvSpPr>
          <p:spPr bwMode="auto">
            <a:xfrm>
              <a:off x="4064000" y="2338388"/>
              <a:ext cx="38258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 sz="900"/>
            </a:p>
          </p:txBody>
        </p:sp>
        <p:sp>
          <p:nvSpPr>
            <p:cNvPr id="38" name="Line 42"/>
            <p:cNvSpPr>
              <a:spLocks noChangeShapeType="1"/>
            </p:cNvSpPr>
            <p:nvPr/>
          </p:nvSpPr>
          <p:spPr bwMode="auto">
            <a:xfrm>
              <a:off x="4643438" y="2343150"/>
              <a:ext cx="382587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 sz="900"/>
            </a:p>
          </p:txBody>
        </p:sp>
        <p:sp>
          <p:nvSpPr>
            <p:cNvPr id="39" name="Line 43"/>
            <p:cNvSpPr>
              <a:spLocks noChangeShapeType="1"/>
            </p:cNvSpPr>
            <p:nvPr/>
          </p:nvSpPr>
          <p:spPr bwMode="auto">
            <a:xfrm flipV="1">
              <a:off x="2033588" y="1936750"/>
              <a:ext cx="0" cy="84772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 sz="900"/>
            </a:p>
          </p:txBody>
        </p:sp>
        <p:sp>
          <p:nvSpPr>
            <p:cNvPr id="40" name="Line 44"/>
            <p:cNvSpPr>
              <a:spLocks noChangeShapeType="1"/>
            </p:cNvSpPr>
            <p:nvPr/>
          </p:nvSpPr>
          <p:spPr bwMode="auto">
            <a:xfrm flipV="1">
              <a:off x="4062413" y="1936750"/>
              <a:ext cx="0" cy="84772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 sz="900"/>
            </a:p>
          </p:txBody>
        </p:sp>
        <p:sp>
          <p:nvSpPr>
            <p:cNvPr id="41" name="Line 45"/>
            <p:cNvSpPr>
              <a:spLocks noChangeShapeType="1"/>
            </p:cNvSpPr>
            <p:nvPr/>
          </p:nvSpPr>
          <p:spPr bwMode="auto">
            <a:xfrm flipV="1">
              <a:off x="2990850" y="1936750"/>
              <a:ext cx="0" cy="84772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 sz="900"/>
            </a:p>
          </p:txBody>
        </p:sp>
        <p:sp>
          <p:nvSpPr>
            <p:cNvPr id="42" name="Line 46"/>
            <p:cNvSpPr>
              <a:spLocks noChangeShapeType="1"/>
            </p:cNvSpPr>
            <p:nvPr/>
          </p:nvSpPr>
          <p:spPr bwMode="auto">
            <a:xfrm flipV="1">
              <a:off x="5019675" y="1936750"/>
              <a:ext cx="0" cy="84772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 sz="900"/>
            </a:p>
          </p:txBody>
        </p:sp>
        <p:sp>
          <p:nvSpPr>
            <p:cNvPr id="43" name="Oval 47"/>
            <p:cNvSpPr>
              <a:spLocks noChangeArrowheads="1"/>
            </p:cNvSpPr>
            <p:nvPr/>
          </p:nvSpPr>
          <p:spPr bwMode="auto">
            <a:xfrm>
              <a:off x="3232150" y="2747963"/>
              <a:ext cx="61913" cy="66675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ja-JP" altLang="ja-JP" sz="900">
                <a:latin typeface="Calibri" pitchFamily="34" charset="0"/>
              </a:endParaRPr>
            </a:p>
          </p:txBody>
        </p:sp>
        <p:sp>
          <p:nvSpPr>
            <p:cNvPr id="44" name="Oval 48"/>
            <p:cNvSpPr>
              <a:spLocks noChangeArrowheads="1"/>
            </p:cNvSpPr>
            <p:nvPr/>
          </p:nvSpPr>
          <p:spPr bwMode="auto">
            <a:xfrm>
              <a:off x="5349875" y="2754313"/>
              <a:ext cx="63500" cy="65087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ja-JP" altLang="ja-JP" sz="900">
                <a:latin typeface="Calibri" pitchFamily="34" charset="0"/>
              </a:endParaRPr>
            </a:p>
          </p:txBody>
        </p:sp>
        <p:sp>
          <p:nvSpPr>
            <p:cNvPr id="45" name="Text Box 49"/>
            <p:cNvSpPr txBox="1">
              <a:spLocks noChangeArrowheads="1"/>
            </p:cNvSpPr>
            <p:nvPr/>
          </p:nvSpPr>
          <p:spPr bwMode="auto">
            <a:xfrm>
              <a:off x="3059114" y="2774949"/>
              <a:ext cx="720725" cy="5745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altLang="ja-JP" sz="900">
                  <a:latin typeface="Calibri" pitchFamily="34" charset="0"/>
                </a:rPr>
                <a:t>V</a:t>
              </a:r>
              <a:r>
                <a:rPr lang="en-US" altLang="ja-JP" sz="900" baseline="-25000">
                  <a:latin typeface="Calibri" pitchFamily="34" charset="0"/>
                </a:rPr>
                <a:t>aout1</a:t>
              </a:r>
            </a:p>
          </p:txBody>
        </p:sp>
        <p:sp>
          <p:nvSpPr>
            <p:cNvPr id="46" name="Text Box 50"/>
            <p:cNvSpPr txBox="1">
              <a:spLocks noChangeArrowheads="1"/>
            </p:cNvSpPr>
            <p:nvPr/>
          </p:nvSpPr>
          <p:spPr bwMode="auto">
            <a:xfrm>
              <a:off x="5146676" y="2792412"/>
              <a:ext cx="720725" cy="5745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altLang="ja-JP" sz="900">
                  <a:latin typeface="Calibri" pitchFamily="34" charset="0"/>
                </a:rPr>
                <a:t>V</a:t>
              </a:r>
              <a:r>
                <a:rPr lang="en-US" altLang="ja-JP" sz="900" baseline="-25000">
                  <a:latin typeface="Calibri" pitchFamily="34" charset="0"/>
                </a:rPr>
                <a:t>aout2</a:t>
              </a:r>
            </a:p>
          </p:txBody>
        </p:sp>
        <p:sp>
          <p:nvSpPr>
            <p:cNvPr id="47" name="Rectangle 51"/>
            <p:cNvSpPr>
              <a:spLocks noChangeArrowheads="1"/>
            </p:cNvSpPr>
            <p:nvPr/>
          </p:nvSpPr>
          <p:spPr bwMode="auto">
            <a:xfrm>
              <a:off x="6207125" y="2476500"/>
              <a:ext cx="957263" cy="585788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ja-JP" altLang="ja-JP" sz="900">
                <a:latin typeface="Calibri" pitchFamily="34" charset="0"/>
              </a:endParaRPr>
            </a:p>
          </p:txBody>
        </p:sp>
        <p:sp>
          <p:nvSpPr>
            <p:cNvPr id="48" name="Rectangle 52"/>
            <p:cNvSpPr>
              <a:spLocks noChangeArrowheads="1"/>
            </p:cNvSpPr>
            <p:nvPr/>
          </p:nvSpPr>
          <p:spPr bwMode="auto">
            <a:xfrm>
              <a:off x="8027988" y="2476500"/>
              <a:ext cx="684212" cy="585788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ja-JP" altLang="ja-JP" sz="900">
                <a:latin typeface="Calibri" pitchFamily="34" charset="0"/>
              </a:endParaRPr>
            </a:p>
          </p:txBody>
        </p:sp>
        <p:grpSp>
          <p:nvGrpSpPr>
            <p:cNvPr id="49" name="Group 53"/>
            <p:cNvGrpSpPr>
              <a:grpSpLocks/>
            </p:cNvGrpSpPr>
            <p:nvPr/>
          </p:nvGrpSpPr>
          <p:grpSpPr bwMode="auto">
            <a:xfrm>
              <a:off x="2038353" y="1828800"/>
              <a:ext cx="949326" cy="215900"/>
              <a:chOff x="1239" y="1979"/>
              <a:chExt cx="598" cy="136"/>
            </a:xfrm>
          </p:grpSpPr>
          <p:grpSp>
            <p:nvGrpSpPr>
              <p:cNvPr id="81" name="Group 54"/>
              <p:cNvGrpSpPr>
                <a:grpSpLocks/>
              </p:cNvGrpSpPr>
              <p:nvPr/>
            </p:nvGrpSpPr>
            <p:grpSpPr bwMode="auto">
              <a:xfrm>
                <a:off x="1308" y="1979"/>
                <a:ext cx="454" cy="136"/>
                <a:chOff x="657" y="1616"/>
                <a:chExt cx="998" cy="226"/>
              </a:xfrm>
            </p:grpSpPr>
            <p:sp>
              <p:nvSpPr>
                <p:cNvPr id="84" name="Line 55"/>
                <p:cNvSpPr>
                  <a:spLocks noChangeShapeType="1"/>
                </p:cNvSpPr>
                <p:nvPr/>
              </p:nvSpPr>
              <p:spPr bwMode="auto">
                <a:xfrm flipV="1">
                  <a:off x="930" y="1616"/>
                  <a:ext cx="90" cy="22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 sz="900"/>
                </a:p>
              </p:txBody>
            </p:sp>
            <p:sp>
              <p:nvSpPr>
                <p:cNvPr id="85" name="Line 56"/>
                <p:cNvSpPr>
                  <a:spLocks noChangeShapeType="1"/>
                </p:cNvSpPr>
                <p:nvPr/>
              </p:nvSpPr>
              <p:spPr bwMode="auto">
                <a:xfrm flipH="1" flipV="1">
                  <a:off x="1020" y="1616"/>
                  <a:ext cx="90" cy="22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 sz="900"/>
                </a:p>
              </p:txBody>
            </p:sp>
            <p:sp>
              <p:nvSpPr>
                <p:cNvPr id="86" name="Line 57"/>
                <p:cNvSpPr>
                  <a:spLocks noChangeShapeType="1"/>
                </p:cNvSpPr>
                <p:nvPr/>
              </p:nvSpPr>
              <p:spPr bwMode="auto">
                <a:xfrm flipV="1">
                  <a:off x="1112" y="1616"/>
                  <a:ext cx="90" cy="22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 sz="900"/>
                </a:p>
              </p:txBody>
            </p:sp>
            <p:sp>
              <p:nvSpPr>
                <p:cNvPr id="87" name="Line 58"/>
                <p:cNvSpPr>
                  <a:spLocks noChangeShapeType="1"/>
                </p:cNvSpPr>
                <p:nvPr/>
              </p:nvSpPr>
              <p:spPr bwMode="auto">
                <a:xfrm flipH="1" flipV="1">
                  <a:off x="1202" y="1616"/>
                  <a:ext cx="90" cy="22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 sz="900"/>
                </a:p>
              </p:txBody>
            </p:sp>
            <p:sp>
              <p:nvSpPr>
                <p:cNvPr id="88" name="Line 59"/>
                <p:cNvSpPr>
                  <a:spLocks noChangeShapeType="1"/>
                </p:cNvSpPr>
                <p:nvPr/>
              </p:nvSpPr>
              <p:spPr bwMode="auto">
                <a:xfrm flipV="1">
                  <a:off x="1293" y="1616"/>
                  <a:ext cx="90" cy="22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 sz="900"/>
                </a:p>
              </p:txBody>
            </p:sp>
            <p:sp>
              <p:nvSpPr>
                <p:cNvPr id="89" name="Line 60"/>
                <p:cNvSpPr>
                  <a:spLocks noChangeShapeType="1"/>
                </p:cNvSpPr>
                <p:nvPr/>
              </p:nvSpPr>
              <p:spPr bwMode="auto">
                <a:xfrm flipH="1" flipV="1">
                  <a:off x="884" y="1726"/>
                  <a:ext cx="45" cy="113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 sz="900"/>
                </a:p>
              </p:txBody>
            </p:sp>
            <p:sp>
              <p:nvSpPr>
                <p:cNvPr id="90" name="Line 61"/>
                <p:cNvSpPr>
                  <a:spLocks noChangeShapeType="1"/>
                </p:cNvSpPr>
                <p:nvPr/>
              </p:nvSpPr>
              <p:spPr bwMode="auto">
                <a:xfrm flipH="1" flipV="1">
                  <a:off x="1383" y="1616"/>
                  <a:ext cx="46" cy="13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 sz="900"/>
                </a:p>
              </p:txBody>
            </p:sp>
            <p:sp>
              <p:nvSpPr>
                <p:cNvPr id="91" name="Line 62"/>
                <p:cNvSpPr>
                  <a:spLocks noChangeShapeType="1"/>
                </p:cNvSpPr>
                <p:nvPr/>
              </p:nvSpPr>
              <p:spPr bwMode="auto">
                <a:xfrm>
                  <a:off x="1429" y="1748"/>
                  <a:ext cx="226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 sz="900"/>
                </a:p>
              </p:txBody>
            </p:sp>
            <p:sp>
              <p:nvSpPr>
                <p:cNvPr id="92" name="Line 63"/>
                <p:cNvSpPr>
                  <a:spLocks noChangeShapeType="1"/>
                </p:cNvSpPr>
                <p:nvPr/>
              </p:nvSpPr>
              <p:spPr bwMode="auto">
                <a:xfrm>
                  <a:off x="657" y="1726"/>
                  <a:ext cx="226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 sz="900"/>
                </a:p>
              </p:txBody>
            </p:sp>
          </p:grpSp>
          <p:sp>
            <p:nvSpPr>
              <p:cNvPr id="82" name="Line 64"/>
              <p:cNvSpPr>
                <a:spLocks noChangeShapeType="1"/>
              </p:cNvSpPr>
              <p:nvPr/>
            </p:nvSpPr>
            <p:spPr bwMode="auto">
              <a:xfrm flipH="1">
                <a:off x="1239" y="2044"/>
                <a:ext cx="91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 sz="900"/>
              </a:p>
            </p:txBody>
          </p:sp>
          <p:sp>
            <p:nvSpPr>
              <p:cNvPr id="83" name="Line 65"/>
              <p:cNvSpPr>
                <a:spLocks noChangeShapeType="1"/>
              </p:cNvSpPr>
              <p:nvPr/>
            </p:nvSpPr>
            <p:spPr bwMode="auto">
              <a:xfrm flipH="1">
                <a:off x="1746" y="2057"/>
                <a:ext cx="91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 sz="900"/>
              </a:p>
            </p:txBody>
          </p:sp>
        </p:grpSp>
        <p:grpSp>
          <p:nvGrpSpPr>
            <p:cNvPr id="50" name="Group 66"/>
            <p:cNvGrpSpPr>
              <a:grpSpLocks/>
            </p:cNvGrpSpPr>
            <p:nvPr/>
          </p:nvGrpSpPr>
          <p:grpSpPr bwMode="auto">
            <a:xfrm>
              <a:off x="4067178" y="1828800"/>
              <a:ext cx="949326" cy="215900"/>
              <a:chOff x="1239" y="1979"/>
              <a:chExt cx="598" cy="136"/>
            </a:xfrm>
          </p:grpSpPr>
          <p:grpSp>
            <p:nvGrpSpPr>
              <p:cNvPr id="69" name="Group 67"/>
              <p:cNvGrpSpPr>
                <a:grpSpLocks/>
              </p:cNvGrpSpPr>
              <p:nvPr/>
            </p:nvGrpSpPr>
            <p:grpSpPr bwMode="auto">
              <a:xfrm>
                <a:off x="1308" y="1979"/>
                <a:ext cx="454" cy="136"/>
                <a:chOff x="657" y="1616"/>
                <a:chExt cx="998" cy="226"/>
              </a:xfrm>
            </p:grpSpPr>
            <p:sp>
              <p:nvSpPr>
                <p:cNvPr id="72" name="Line 68"/>
                <p:cNvSpPr>
                  <a:spLocks noChangeShapeType="1"/>
                </p:cNvSpPr>
                <p:nvPr/>
              </p:nvSpPr>
              <p:spPr bwMode="auto">
                <a:xfrm flipV="1">
                  <a:off x="930" y="1616"/>
                  <a:ext cx="90" cy="22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 sz="900"/>
                </a:p>
              </p:txBody>
            </p:sp>
            <p:sp>
              <p:nvSpPr>
                <p:cNvPr id="73" name="Line 69"/>
                <p:cNvSpPr>
                  <a:spLocks noChangeShapeType="1"/>
                </p:cNvSpPr>
                <p:nvPr/>
              </p:nvSpPr>
              <p:spPr bwMode="auto">
                <a:xfrm flipH="1" flipV="1">
                  <a:off x="1020" y="1616"/>
                  <a:ext cx="90" cy="22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 sz="900"/>
                </a:p>
              </p:txBody>
            </p:sp>
            <p:sp>
              <p:nvSpPr>
                <p:cNvPr id="74" name="Line 70"/>
                <p:cNvSpPr>
                  <a:spLocks noChangeShapeType="1"/>
                </p:cNvSpPr>
                <p:nvPr/>
              </p:nvSpPr>
              <p:spPr bwMode="auto">
                <a:xfrm flipV="1">
                  <a:off x="1112" y="1616"/>
                  <a:ext cx="90" cy="22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 sz="900"/>
                </a:p>
              </p:txBody>
            </p:sp>
            <p:sp>
              <p:nvSpPr>
                <p:cNvPr id="75" name="Line 71"/>
                <p:cNvSpPr>
                  <a:spLocks noChangeShapeType="1"/>
                </p:cNvSpPr>
                <p:nvPr/>
              </p:nvSpPr>
              <p:spPr bwMode="auto">
                <a:xfrm flipH="1" flipV="1">
                  <a:off x="1202" y="1616"/>
                  <a:ext cx="90" cy="22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 sz="900"/>
                </a:p>
              </p:txBody>
            </p:sp>
            <p:sp>
              <p:nvSpPr>
                <p:cNvPr id="76" name="Line 72"/>
                <p:cNvSpPr>
                  <a:spLocks noChangeShapeType="1"/>
                </p:cNvSpPr>
                <p:nvPr/>
              </p:nvSpPr>
              <p:spPr bwMode="auto">
                <a:xfrm flipV="1">
                  <a:off x="1293" y="1616"/>
                  <a:ext cx="90" cy="22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 sz="900"/>
                </a:p>
              </p:txBody>
            </p:sp>
            <p:sp>
              <p:nvSpPr>
                <p:cNvPr id="77" name="Line 73"/>
                <p:cNvSpPr>
                  <a:spLocks noChangeShapeType="1"/>
                </p:cNvSpPr>
                <p:nvPr/>
              </p:nvSpPr>
              <p:spPr bwMode="auto">
                <a:xfrm flipH="1" flipV="1">
                  <a:off x="884" y="1726"/>
                  <a:ext cx="45" cy="113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 sz="900"/>
                </a:p>
              </p:txBody>
            </p:sp>
            <p:sp>
              <p:nvSpPr>
                <p:cNvPr id="78" name="Line 74"/>
                <p:cNvSpPr>
                  <a:spLocks noChangeShapeType="1"/>
                </p:cNvSpPr>
                <p:nvPr/>
              </p:nvSpPr>
              <p:spPr bwMode="auto">
                <a:xfrm flipH="1" flipV="1">
                  <a:off x="1383" y="1616"/>
                  <a:ext cx="46" cy="13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 sz="900"/>
                </a:p>
              </p:txBody>
            </p:sp>
            <p:sp>
              <p:nvSpPr>
                <p:cNvPr id="79" name="Line 75"/>
                <p:cNvSpPr>
                  <a:spLocks noChangeShapeType="1"/>
                </p:cNvSpPr>
                <p:nvPr/>
              </p:nvSpPr>
              <p:spPr bwMode="auto">
                <a:xfrm>
                  <a:off x="1429" y="1748"/>
                  <a:ext cx="226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 sz="900"/>
                </a:p>
              </p:txBody>
            </p:sp>
            <p:sp>
              <p:nvSpPr>
                <p:cNvPr id="80" name="Line 76"/>
                <p:cNvSpPr>
                  <a:spLocks noChangeShapeType="1"/>
                </p:cNvSpPr>
                <p:nvPr/>
              </p:nvSpPr>
              <p:spPr bwMode="auto">
                <a:xfrm>
                  <a:off x="657" y="1726"/>
                  <a:ext cx="226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 sz="900"/>
                </a:p>
              </p:txBody>
            </p:sp>
          </p:grpSp>
          <p:sp>
            <p:nvSpPr>
              <p:cNvPr id="70" name="Line 77"/>
              <p:cNvSpPr>
                <a:spLocks noChangeShapeType="1"/>
              </p:cNvSpPr>
              <p:nvPr/>
            </p:nvSpPr>
            <p:spPr bwMode="auto">
              <a:xfrm flipH="1">
                <a:off x="1239" y="2044"/>
                <a:ext cx="91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 sz="900"/>
              </a:p>
            </p:txBody>
          </p:sp>
          <p:sp>
            <p:nvSpPr>
              <p:cNvPr id="71" name="Line 78"/>
              <p:cNvSpPr>
                <a:spLocks noChangeShapeType="1"/>
              </p:cNvSpPr>
              <p:nvPr/>
            </p:nvSpPr>
            <p:spPr bwMode="auto">
              <a:xfrm flipH="1">
                <a:off x="1746" y="2057"/>
                <a:ext cx="91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 sz="900"/>
              </a:p>
            </p:txBody>
          </p:sp>
        </p:grpSp>
        <p:sp>
          <p:nvSpPr>
            <p:cNvPr id="51" name="Text Box 79"/>
            <p:cNvSpPr txBox="1">
              <a:spLocks noChangeArrowheads="1"/>
            </p:cNvSpPr>
            <p:nvPr/>
          </p:nvSpPr>
          <p:spPr bwMode="auto">
            <a:xfrm>
              <a:off x="2627314" y="2332037"/>
              <a:ext cx="626005" cy="4103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ja-JP" sz="900">
                  <a:latin typeface="Calibri" pitchFamily="34" charset="0"/>
                </a:rPr>
                <a:t>C</a:t>
              </a:r>
              <a:r>
                <a:rPr lang="en-US" altLang="ja-JP" sz="900" baseline="-25000">
                  <a:latin typeface="Calibri" pitchFamily="34" charset="0"/>
                </a:rPr>
                <a:t>p</a:t>
              </a:r>
            </a:p>
          </p:txBody>
        </p:sp>
        <p:sp>
          <p:nvSpPr>
            <p:cNvPr id="52" name="Text Box 80"/>
            <p:cNvSpPr txBox="1">
              <a:spLocks noChangeArrowheads="1"/>
            </p:cNvSpPr>
            <p:nvPr/>
          </p:nvSpPr>
          <p:spPr bwMode="auto">
            <a:xfrm>
              <a:off x="3490914" y="2332037"/>
              <a:ext cx="504824" cy="7386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altLang="ja-JP" sz="900">
                  <a:latin typeface="Calibri" pitchFamily="34" charset="0"/>
                </a:rPr>
                <a:t>C</a:t>
              </a:r>
              <a:r>
                <a:rPr lang="en-US" altLang="ja-JP" sz="900" baseline="-25000">
                  <a:latin typeface="Calibri" pitchFamily="34" charset="0"/>
                </a:rPr>
                <a:t>s1</a:t>
              </a:r>
            </a:p>
          </p:txBody>
        </p:sp>
        <p:sp>
          <p:nvSpPr>
            <p:cNvPr id="53" name="Text Box 81"/>
            <p:cNvSpPr txBox="1">
              <a:spLocks noChangeArrowheads="1"/>
            </p:cNvSpPr>
            <p:nvPr/>
          </p:nvSpPr>
          <p:spPr bwMode="auto">
            <a:xfrm>
              <a:off x="4643439" y="2332037"/>
              <a:ext cx="576261" cy="5745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altLang="ja-JP" sz="900">
                  <a:latin typeface="Calibri" pitchFamily="34" charset="0"/>
                </a:rPr>
                <a:t>C</a:t>
              </a:r>
              <a:r>
                <a:rPr lang="en-US" altLang="ja-JP" sz="900" baseline="-25000">
                  <a:latin typeface="Calibri" pitchFamily="34" charset="0"/>
                </a:rPr>
                <a:t>s2</a:t>
              </a:r>
            </a:p>
          </p:txBody>
        </p:sp>
        <p:sp>
          <p:nvSpPr>
            <p:cNvPr id="54" name="Line 82"/>
            <p:cNvSpPr>
              <a:spLocks noChangeShapeType="1"/>
            </p:cNvSpPr>
            <p:nvPr/>
          </p:nvSpPr>
          <p:spPr bwMode="auto">
            <a:xfrm flipV="1">
              <a:off x="2411413" y="1787525"/>
              <a:ext cx="215900" cy="28733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ja-JP" altLang="en-US" sz="900"/>
            </a:p>
          </p:txBody>
        </p:sp>
        <p:sp>
          <p:nvSpPr>
            <p:cNvPr id="55" name="Line 83"/>
            <p:cNvSpPr>
              <a:spLocks noChangeShapeType="1"/>
            </p:cNvSpPr>
            <p:nvPr/>
          </p:nvSpPr>
          <p:spPr bwMode="auto">
            <a:xfrm flipV="1">
              <a:off x="4427538" y="1781175"/>
              <a:ext cx="215900" cy="28733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ja-JP" altLang="en-US" sz="900"/>
            </a:p>
          </p:txBody>
        </p:sp>
        <p:sp>
          <p:nvSpPr>
            <p:cNvPr id="56" name="Text Box 84"/>
            <p:cNvSpPr txBox="1">
              <a:spLocks noChangeArrowheads="1"/>
            </p:cNvSpPr>
            <p:nvPr/>
          </p:nvSpPr>
          <p:spPr bwMode="auto">
            <a:xfrm>
              <a:off x="2266949" y="1539874"/>
              <a:ext cx="629516" cy="4103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ja-JP" sz="900">
                  <a:latin typeface="Calibri" pitchFamily="34" charset="0"/>
                </a:rPr>
                <a:t>R</a:t>
              </a:r>
              <a:r>
                <a:rPr lang="en-US" altLang="ja-JP" sz="900" baseline="-25000">
                  <a:latin typeface="Calibri" pitchFamily="34" charset="0"/>
                </a:rPr>
                <a:t>p</a:t>
              </a:r>
            </a:p>
          </p:txBody>
        </p:sp>
        <p:sp>
          <p:nvSpPr>
            <p:cNvPr id="57" name="Text Box 85"/>
            <p:cNvSpPr txBox="1">
              <a:spLocks noChangeArrowheads="1"/>
            </p:cNvSpPr>
            <p:nvPr/>
          </p:nvSpPr>
          <p:spPr bwMode="auto">
            <a:xfrm>
              <a:off x="4283074" y="1503364"/>
              <a:ext cx="433387" cy="7386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altLang="ja-JP" sz="900">
                  <a:latin typeface="Calibri" pitchFamily="34" charset="0"/>
                </a:rPr>
                <a:t>R</a:t>
              </a:r>
              <a:r>
                <a:rPr lang="en-US" altLang="ja-JP" sz="900" baseline="-25000">
                  <a:latin typeface="Calibri" pitchFamily="34" charset="0"/>
                </a:rPr>
                <a:t>s2</a:t>
              </a:r>
            </a:p>
          </p:txBody>
        </p:sp>
        <p:sp>
          <p:nvSpPr>
            <p:cNvPr id="58" name="Text Box 86"/>
            <p:cNvSpPr txBox="1">
              <a:spLocks noChangeArrowheads="1"/>
            </p:cNvSpPr>
            <p:nvPr/>
          </p:nvSpPr>
          <p:spPr bwMode="auto">
            <a:xfrm>
              <a:off x="1042989" y="3195639"/>
              <a:ext cx="647701" cy="5745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altLang="ja-JP" sz="900">
                  <a:latin typeface="Calibri" pitchFamily="34" charset="0"/>
                </a:rPr>
                <a:t>C</a:t>
              </a:r>
              <a:r>
                <a:rPr lang="en-US" altLang="ja-JP" sz="900" baseline="-25000">
                  <a:latin typeface="Calibri" pitchFamily="34" charset="0"/>
                </a:rPr>
                <a:t>cal</a:t>
              </a:r>
            </a:p>
          </p:txBody>
        </p:sp>
        <p:sp>
          <p:nvSpPr>
            <p:cNvPr id="59" name="Oval 87"/>
            <p:cNvSpPr>
              <a:spLocks noChangeArrowheads="1"/>
            </p:cNvSpPr>
            <p:nvPr/>
          </p:nvSpPr>
          <p:spPr bwMode="auto">
            <a:xfrm>
              <a:off x="7523163" y="2751138"/>
              <a:ext cx="63500" cy="65087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ja-JP" altLang="ja-JP" sz="900">
                <a:latin typeface="Calibri" pitchFamily="34" charset="0"/>
              </a:endParaRPr>
            </a:p>
          </p:txBody>
        </p:sp>
        <p:sp>
          <p:nvSpPr>
            <p:cNvPr id="60" name="Text Box 88"/>
            <p:cNvSpPr txBox="1">
              <a:spLocks noChangeArrowheads="1"/>
            </p:cNvSpPr>
            <p:nvPr/>
          </p:nvSpPr>
          <p:spPr bwMode="auto">
            <a:xfrm>
              <a:off x="7307262" y="2836862"/>
              <a:ext cx="720725" cy="5745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altLang="ja-JP" sz="900" dirty="0">
                  <a:latin typeface="Calibri" pitchFamily="34" charset="0"/>
                </a:rPr>
                <a:t>V</a:t>
              </a:r>
              <a:r>
                <a:rPr lang="en-US" altLang="ja-JP" sz="900" baseline="-25000" dirty="0">
                  <a:latin typeface="Calibri" pitchFamily="34" charset="0"/>
                </a:rPr>
                <a:t>dout3</a:t>
              </a:r>
            </a:p>
          </p:txBody>
        </p:sp>
        <p:sp>
          <p:nvSpPr>
            <p:cNvPr id="61" name="Line 89"/>
            <p:cNvSpPr>
              <a:spLocks noChangeShapeType="1"/>
            </p:cNvSpPr>
            <p:nvPr/>
          </p:nvSpPr>
          <p:spPr bwMode="auto">
            <a:xfrm>
              <a:off x="6324600" y="1755775"/>
              <a:ext cx="0" cy="72072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ja-JP" altLang="en-US" sz="900"/>
            </a:p>
          </p:txBody>
        </p:sp>
        <p:sp>
          <p:nvSpPr>
            <p:cNvPr id="62" name="Line 90"/>
            <p:cNvSpPr>
              <a:spLocks noChangeShapeType="1"/>
            </p:cNvSpPr>
            <p:nvPr/>
          </p:nvSpPr>
          <p:spPr bwMode="auto">
            <a:xfrm>
              <a:off x="6554788" y="2044700"/>
              <a:ext cx="0" cy="4318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ja-JP" altLang="en-US" sz="900"/>
            </a:p>
          </p:txBody>
        </p:sp>
        <p:sp>
          <p:nvSpPr>
            <p:cNvPr id="63" name="Text Box 91"/>
            <p:cNvSpPr txBox="1">
              <a:spLocks noChangeArrowheads="1"/>
            </p:cNvSpPr>
            <p:nvPr/>
          </p:nvSpPr>
          <p:spPr bwMode="auto">
            <a:xfrm>
              <a:off x="5819774" y="1539874"/>
              <a:ext cx="2122512" cy="4103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ja-JP" sz="900">
                  <a:latin typeface="Calibri" pitchFamily="34" charset="0"/>
                </a:rPr>
                <a:t>Lower Threshold</a:t>
              </a:r>
            </a:p>
          </p:txBody>
        </p:sp>
        <p:sp>
          <p:nvSpPr>
            <p:cNvPr id="64" name="Text Box 92"/>
            <p:cNvSpPr txBox="1">
              <a:spLocks noChangeArrowheads="1"/>
            </p:cNvSpPr>
            <p:nvPr/>
          </p:nvSpPr>
          <p:spPr bwMode="auto">
            <a:xfrm>
              <a:off x="6372225" y="1790700"/>
              <a:ext cx="2133048" cy="4103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ja-JP" sz="900">
                  <a:latin typeface="Calibri" pitchFamily="34" charset="0"/>
                </a:rPr>
                <a:t>Upper Threshold</a:t>
              </a:r>
            </a:p>
          </p:txBody>
        </p:sp>
        <p:sp>
          <p:nvSpPr>
            <p:cNvPr id="65" name="Line 93"/>
            <p:cNvSpPr>
              <a:spLocks noChangeShapeType="1"/>
            </p:cNvSpPr>
            <p:nvPr/>
          </p:nvSpPr>
          <p:spPr bwMode="auto">
            <a:xfrm flipH="1">
              <a:off x="6804025" y="2260600"/>
              <a:ext cx="0" cy="2159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ja-JP" altLang="en-US" sz="900"/>
            </a:p>
          </p:txBody>
        </p:sp>
        <p:sp>
          <p:nvSpPr>
            <p:cNvPr id="66" name="Text Box 94"/>
            <p:cNvSpPr txBox="1">
              <a:spLocks noChangeArrowheads="1"/>
            </p:cNvSpPr>
            <p:nvPr/>
          </p:nvSpPr>
          <p:spPr bwMode="auto">
            <a:xfrm>
              <a:off x="6645275" y="2044700"/>
              <a:ext cx="1037015" cy="4103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ja-JP" sz="900">
                  <a:latin typeface="Calibri" pitchFamily="34" charset="0"/>
                </a:rPr>
                <a:t>Offset</a:t>
              </a:r>
            </a:p>
          </p:txBody>
        </p:sp>
        <p:sp>
          <p:nvSpPr>
            <p:cNvPr id="67" name="Text Box 95"/>
            <p:cNvSpPr txBox="1">
              <a:spLocks noChangeArrowheads="1"/>
            </p:cNvSpPr>
            <p:nvPr/>
          </p:nvSpPr>
          <p:spPr bwMode="auto">
            <a:xfrm>
              <a:off x="792162" y="1397001"/>
              <a:ext cx="822729" cy="4103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ja-JP" sz="900">
                  <a:latin typeface="Calibri" pitchFamily="34" charset="0"/>
                </a:rPr>
                <a:t>V</a:t>
              </a:r>
              <a:r>
                <a:rPr lang="en-US" altLang="ja-JP" sz="900" baseline="-25000">
                  <a:latin typeface="Calibri" pitchFamily="34" charset="0"/>
                </a:rPr>
                <a:t>bias</a:t>
              </a:r>
            </a:p>
          </p:txBody>
        </p:sp>
        <p:sp>
          <p:nvSpPr>
            <p:cNvPr id="68" name="Rectangle 104"/>
            <p:cNvSpPr>
              <a:spLocks noChangeArrowheads="1"/>
            </p:cNvSpPr>
            <p:nvPr/>
          </p:nvSpPr>
          <p:spPr bwMode="auto">
            <a:xfrm>
              <a:off x="0" y="1196752"/>
              <a:ext cx="7384461" cy="3456384"/>
            </a:xfrm>
            <a:prstGeom prst="rect">
              <a:avLst/>
            </a:prstGeom>
            <a:solidFill>
              <a:schemeClr val="bg1">
                <a:alpha val="79999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ja-JP" altLang="en-US" sz="900"/>
            </a:p>
          </p:txBody>
        </p:sp>
      </p:grpSp>
      <p:sp>
        <p:nvSpPr>
          <p:cNvPr id="99" name="テキスト ボックス 98"/>
          <p:cNvSpPr txBox="1"/>
          <p:nvPr/>
        </p:nvSpPr>
        <p:spPr>
          <a:xfrm>
            <a:off x="3851920" y="2564904"/>
            <a:ext cx="9139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counter</a:t>
            </a:r>
            <a:endParaRPr kumimoji="1" lang="ja-JP" altLang="en-US" dirty="0"/>
          </a:p>
        </p:txBody>
      </p:sp>
      <p:sp>
        <p:nvSpPr>
          <p:cNvPr id="100" name="正方形/長方形 99"/>
          <p:cNvSpPr/>
          <p:nvPr/>
        </p:nvSpPr>
        <p:spPr>
          <a:xfrm>
            <a:off x="3767080" y="1484784"/>
            <a:ext cx="792088" cy="576064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1" name="正方形/長方形 100"/>
          <p:cNvSpPr/>
          <p:nvPr/>
        </p:nvSpPr>
        <p:spPr>
          <a:xfrm>
            <a:off x="5436096" y="1844824"/>
            <a:ext cx="3384376" cy="1080120"/>
          </a:xfrm>
          <a:prstGeom prst="rect">
            <a:avLst/>
          </a:prstGeom>
          <a:solidFill>
            <a:schemeClr val="accent6">
              <a:lumMod val="75000"/>
              <a:alpha val="51000"/>
            </a:schemeClr>
          </a:solidFill>
          <a:ln>
            <a:solidFill>
              <a:schemeClr val="accent1">
                <a:shade val="50000"/>
                <a:alpha val="19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2" name="正方形/長方形 101"/>
          <p:cNvSpPr/>
          <p:nvPr/>
        </p:nvSpPr>
        <p:spPr>
          <a:xfrm>
            <a:off x="5436096" y="2924944"/>
            <a:ext cx="864096" cy="2520280"/>
          </a:xfrm>
          <a:prstGeom prst="rect">
            <a:avLst/>
          </a:prstGeom>
          <a:solidFill>
            <a:schemeClr val="accent6">
              <a:lumMod val="75000"/>
              <a:alpha val="51000"/>
            </a:schemeClr>
          </a:solidFill>
          <a:ln>
            <a:solidFill>
              <a:schemeClr val="accent1">
                <a:shade val="50000"/>
                <a:alpha val="19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3" name="正方形/長方形 102"/>
          <p:cNvSpPr/>
          <p:nvPr/>
        </p:nvSpPr>
        <p:spPr>
          <a:xfrm>
            <a:off x="5436096" y="5445224"/>
            <a:ext cx="3384376" cy="1080120"/>
          </a:xfrm>
          <a:prstGeom prst="rect">
            <a:avLst/>
          </a:prstGeom>
          <a:solidFill>
            <a:schemeClr val="accent6">
              <a:lumMod val="75000"/>
              <a:alpha val="51000"/>
            </a:schemeClr>
          </a:solidFill>
          <a:ln>
            <a:solidFill>
              <a:schemeClr val="accent1">
                <a:shade val="50000"/>
                <a:alpha val="19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4" name="テキスト ボックス 103"/>
          <p:cNvSpPr txBox="1"/>
          <p:nvPr/>
        </p:nvSpPr>
        <p:spPr>
          <a:xfrm flipH="1">
            <a:off x="5643568" y="2214554"/>
            <a:ext cx="292895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800" dirty="0" smtClean="0">
                <a:solidFill>
                  <a:schemeClr val="bg1"/>
                </a:solidFill>
              </a:rPr>
              <a:t>Counter readout</a:t>
            </a:r>
            <a:endParaRPr kumimoji="1" lang="ja-JP" altLang="en-US" sz="2800" dirty="0">
              <a:solidFill>
                <a:schemeClr val="bg1"/>
              </a:solidFill>
            </a:endParaRPr>
          </a:p>
        </p:txBody>
      </p:sp>
      <p:sp>
        <p:nvSpPr>
          <p:cNvPr id="35843" name="Rectangle 3"/>
          <p:cNvSpPr>
            <a:spLocks noGrp="1" noChangeArrowheads="1"/>
          </p:cNvSpPr>
          <p:nvPr>
            <p:ph idx="1"/>
          </p:nvPr>
        </p:nvSpPr>
        <p:spPr>
          <a:xfrm>
            <a:off x="0" y="3214686"/>
            <a:ext cx="4972056" cy="3328998"/>
          </a:xfrm>
        </p:spPr>
        <p:txBody>
          <a:bodyPr>
            <a:noAutofit/>
          </a:bodyPr>
          <a:lstStyle/>
          <a:p>
            <a:pPr>
              <a:buNone/>
            </a:pPr>
            <a:endParaRPr lang="en-US" altLang="ja-JP" sz="2400" dirty="0" smtClean="0"/>
          </a:p>
          <a:p>
            <a:r>
              <a:rPr lang="en-US" altLang="ja-JP" sz="2400" dirty="0" smtClean="0"/>
              <a:t>Counter and counter-readout circuit was simulated with ASIC of  2x2 pixels</a:t>
            </a:r>
            <a:r>
              <a:rPr lang="ja-JP" altLang="en-US" sz="2400" dirty="0" smtClean="0"/>
              <a:t> </a:t>
            </a:r>
            <a:endParaRPr lang="ja-JP" altLang="en-US" sz="2400" dirty="0"/>
          </a:p>
          <a:p>
            <a:r>
              <a:rPr lang="en-US" altLang="ja-JP" sz="2400" dirty="0" smtClean="0"/>
              <a:t>Base clock was 250MHz</a:t>
            </a:r>
            <a:r>
              <a:rPr lang="ja-JP" altLang="en-US" sz="2400" dirty="0" smtClean="0"/>
              <a:t> </a:t>
            </a:r>
            <a:r>
              <a:rPr lang="en-US" altLang="ja-JP" sz="2400" dirty="0" smtClean="0"/>
              <a:t>(84nsec/pixel=53usec/frame) in the simulation</a:t>
            </a:r>
            <a:endParaRPr lang="ja-JP" altLang="en-US" sz="2400" dirty="0"/>
          </a:p>
        </p:txBody>
      </p:sp>
      <p:sp>
        <p:nvSpPr>
          <p:cNvPr id="105" name="テキスト ボックス 104"/>
          <p:cNvSpPr txBox="1"/>
          <p:nvPr/>
        </p:nvSpPr>
        <p:spPr>
          <a:xfrm flipH="1">
            <a:off x="6357950" y="3643314"/>
            <a:ext cx="12049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800" dirty="0" smtClean="0">
                <a:solidFill>
                  <a:schemeClr val="bg1"/>
                </a:solidFill>
              </a:rPr>
              <a:t>PIXCEL</a:t>
            </a:r>
            <a:endParaRPr kumimoji="1" lang="ja-JP" altLang="en-US" sz="2800" dirty="0">
              <a:solidFill>
                <a:schemeClr val="bg1"/>
              </a:solidFill>
            </a:endParaRPr>
          </a:p>
        </p:txBody>
      </p:sp>
      <p:sp>
        <p:nvSpPr>
          <p:cNvPr id="106" name="日付プレースホルダ 10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en-US" altLang="ja-JP" smtClean="0"/>
              <a:t>Sep 7, 2010,  PIXEL2010 T. Hirono</a:t>
            </a:r>
            <a:endParaRPr lang="ja-JP" altLang="en-US" dirty="0"/>
          </a:p>
        </p:txBody>
      </p:sp>
    </p:spTree>
  </p:cSld>
  <p:clrMapOvr>
    <a:masterClrMapping/>
  </p:clrMapOvr>
  <p:transition/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5" name="Picture 5" descr="adjusted+100D2"/>
          <p:cNvPicPr>
            <a:picLocks noChangeAspect="1" noChangeArrowheads="1"/>
          </p:cNvPicPr>
          <p:nvPr/>
        </p:nvPicPr>
        <p:blipFill>
          <a:blip r:embed="rId3" cstate="print"/>
          <a:srcRect r="6880"/>
          <a:stretch>
            <a:fillRect/>
          </a:stretch>
        </p:blipFill>
        <p:spPr bwMode="auto">
          <a:xfrm>
            <a:off x="323528" y="1484784"/>
            <a:ext cx="5400600" cy="4358258"/>
          </a:xfrm>
          <a:prstGeom prst="rect">
            <a:avLst/>
          </a:prstGeom>
          <a:noFill/>
        </p:spPr>
      </p:pic>
      <p:sp>
        <p:nvSpPr>
          <p:cNvPr id="3" name="タイトル 2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rmAutofit fontScale="90000"/>
          </a:bodyPr>
          <a:lstStyle/>
          <a:p>
            <a:r>
              <a:rPr kumimoji="1" lang="en-US" altLang="ja-JP" dirty="0" smtClean="0"/>
              <a:t>Design of Readout (ASIC) </a:t>
            </a:r>
            <a:r>
              <a:rPr lang="en-US" altLang="ja-JP" dirty="0" smtClean="0"/>
              <a:t>--</a:t>
            </a:r>
            <a:r>
              <a:rPr kumimoji="1" lang="en-US" altLang="ja-JP" dirty="0" smtClean="0"/>
              <a:t>Comparator--</a:t>
            </a:r>
            <a:endParaRPr kumimoji="1" lang="ja-JP" altLang="en-US" dirty="0"/>
          </a:p>
        </p:txBody>
      </p:sp>
      <p:sp>
        <p:nvSpPr>
          <p:cNvPr id="4" name="コンテンツ プレースホルダ 3"/>
          <p:cNvSpPr>
            <a:spLocks noGrp="1"/>
          </p:cNvSpPr>
          <p:nvPr>
            <p:ph idx="1"/>
          </p:nvPr>
        </p:nvSpPr>
        <p:spPr>
          <a:xfrm>
            <a:off x="539552" y="5949280"/>
            <a:ext cx="8229600" cy="908720"/>
          </a:xfrm>
        </p:spPr>
        <p:txBody>
          <a:bodyPr>
            <a:noAutofit/>
          </a:bodyPr>
          <a:lstStyle/>
          <a:p>
            <a:r>
              <a:rPr lang="en-US" altLang="ja-JP" sz="2800" dirty="0" smtClean="0"/>
              <a:t>The behavior of the comparator was confirmed using SPICE simulation </a:t>
            </a:r>
            <a:endParaRPr kumimoji="1" lang="ja-JP" altLang="en-US" sz="2800" dirty="0"/>
          </a:p>
        </p:txBody>
      </p:sp>
      <p:cxnSp>
        <p:nvCxnSpPr>
          <p:cNvPr id="5" name="直線コネクタ 4"/>
          <p:cNvCxnSpPr/>
          <p:nvPr/>
        </p:nvCxnSpPr>
        <p:spPr>
          <a:xfrm>
            <a:off x="6244776" y="2204864"/>
            <a:ext cx="432048" cy="0"/>
          </a:xfrm>
          <a:prstGeom prst="line">
            <a:avLst/>
          </a:prstGeom>
          <a:ln w="38100">
            <a:solidFill>
              <a:srgbClr val="E0268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テキスト ボックス 5"/>
          <p:cNvSpPr txBox="1"/>
          <p:nvPr/>
        </p:nvSpPr>
        <p:spPr>
          <a:xfrm>
            <a:off x="6660232" y="2016548"/>
            <a:ext cx="20162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Shaper output</a:t>
            </a:r>
          </a:p>
          <a:p>
            <a:r>
              <a:rPr lang="en-US" altLang="ja-JP" dirty="0" smtClean="0"/>
              <a:t>(Comparator input)</a:t>
            </a:r>
            <a:endParaRPr kumimoji="1" lang="ja-JP" altLang="en-US" dirty="0"/>
          </a:p>
        </p:txBody>
      </p:sp>
      <p:cxnSp>
        <p:nvCxnSpPr>
          <p:cNvPr id="7" name="直線コネクタ 6"/>
          <p:cNvCxnSpPr/>
          <p:nvPr/>
        </p:nvCxnSpPr>
        <p:spPr>
          <a:xfrm>
            <a:off x="6244776" y="4697436"/>
            <a:ext cx="432048" cy="0"/>
          </a:xfrm>
          <a:prstGeom prst="line">
            <a:avLst/>
          </a:prstGeom>
          <a:ln w="38100">
            <a:solidFill>
              <a:srgbClr val="E0268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テキスト ボックス 7"/>
          <p:cNvSpPr txBox="1"/>
          <p:nvPr/>
        </p:nvSpPr>
        <p:spPr>
          <a:xfrm>
            <a:off x="6660232" y="4509120"/>
            <a:ext cx="20162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 smtClean="0"/>
              <a:t>Comparator</a:t>
            </a:r>
            <a:r>
              <a:rPr kumimoji="1" lang="en-US" altLang="ja-JP" dirty="0" smtClean="0"/>
              <a:t> output</a:t>
            </a:r>
          </a:p>
          <a:p>
            <a:r>
              <a:rPr lang="en-US" altLang="ja-JP" dirty="0" smtClean="0"/>
              <a:t>(Counter input)</a:t>
            </a:r>
            <a:endParaRPr kumimoji="1" lang="ja-JP" altLang="en-US" dirty="0"/>
          </a:p>
        </p:txBody>
      </p:sp>
      <p:sp>
        <p:nvSpPr>
          <p:cNvPr id="9" name="日付プレースホルダ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en-US" altLang="ja-JP" smtClean="0"/>
              <a:t>Sep 7, 2010,  PIXEL2010 T. Hirono</a:t>
            </a:r>
            <a:endParaRPr lang="ja-JP" altLang="en-US" dirty="0"/>
          </a:p>
        </p:txBody>
      </p:sp>
    </p:spTree>
  </p:cSld>
  <p:clrMapOvr>
    <a:masterClrMapping/>
  </p:clrMapOvr>
  <p:transition/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2" descr="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14400" y="1199647"/>
            <a:ext cx="7620480" cy="5658354"/>
          </a:xfrm>
          <a:prstGeom prst="rect">
            <a:avLst/>
          </a:prstGeom>
          <a:noFill/>
        </p:spPr>
      </p:pic>
      <p:sp>
        <p:nvSpPr>
          <p:cNvPr id="36867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sz="3600" dirty="0" smtClean="0"/>
              <a:t>Design of Readout (ASIC)</a:t>
            </a:r>
            <a:endParaRPr lang="en-US" altLang="ja-JP" sz="3300" dirty="0">
              <a:ea typeface="ＭＳ Ｐゴシック" charset="-128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1403648" y="5229200"/>
            <a:ext cx="22201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chemeClr val="bg1"/>
                </a:solidFill>
              </a:rPr>
              <a:t>Input of pixel selector</a:t>
            </a:r>
            <a:endParaRPr kumimoji="1" lang="ja-JP" altLang="en-US" dirty="0">
              <a:solidFill>
                <a:schemeClr val="bg1"/>
              </a:solidFill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1403648" y="4221088"/>
            <a:ext cx="30342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solidFill>
                  <a:schemeClr val="bg1"/>
                </a:solidFill>
              </a:rPr>
              <a:t>Output of p</a:t>
            </a:r>
            <a:r>
              <a:rPr kumimoji="1" lang="en-US" altLang="ja-JP" dirty="0" smtClean="0">
                <a:solidFill>
                  <a:schemeClr val="bg1"/>
                </a:solidFill>
              </a:rPr>
              <a:t>ixel-selected signal</a:t>
            </a:r>
            <a:endParaRPr kumimoji="1" lang="ja-JP" altLang="en-US" dirty="0">
              <a:solidFill>
                <a:schemeClr val="bg1"/>
              </a:solidFill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1403648" y="2348880"/>
            <a:ext cx="31515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solidFill>
                  <a:schemeClr val="bg1"/>
                </a:solidFill>
              </a:rPr>
              <a:t>Input clock and Counter </a:t>
            </a:r>
            <a:r>
              <a:rPr lang="en-US" altLang="ja-JP" dirty="0" err="1" smtClean="0">
                <a:solidFill>
                  <a:schemeClr val="bg1"/>
                </a:solidFill>
              </a:rPr>
              <a:t>Ontput</a:t>
            </a:r>
            <a:endParaRPr kumimoji="1" lang="ja-JP" altLang="en-US" dirty="0">
              <a:solidFill>
                <a:schemeClr val="bg1"/>
              </a:solidFill>
            </a:endParaRPr>
          </a:p>
        </p:txBody>
      </p:sp>
      <p:sp>
        <p:nvSpPr>
          <p:cNvPr id="9" name="日付プレースホルダ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Sep 7, 2010,  PIXEL2010 T. Hirono</a:t>
            </a:r>
            <a:endParaRPr kumimoji="1" lang="ja-JP" altLang="en-US"/>
          </a:p>
        </p:txBody>
      </p:sp>
    </p:spTree>
  </p:cSld>
  <p:clrMapOvr>
    <a:masterClrMapping/>
  </p:clrMapOvr>
  <p:transition/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Design Concepts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23528" y="1412776"/>
            <a:ext cx="8784976" cy="511256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altLang="ja-JP" sz="2800" dirty="0" smtClean="0"/>
              <a:t>Detector that is suite for SPring-8….</a:t>
            </a:r>
            <a:endParaRPr lang="ja-JP" altLang="en-US" sz="2800" dirty="0" smtClean="0"/>
          </a:p>
          <a:p>
            <a:r>
              <a:rPr lang="en-US" altLang="ja-JP" sz="2800" dirty="0" smtClean="0"/>
              <a:t>High sensitivity in high energy X-ray region </a:t>
            </a:r>
            <a:br>
              <a:rPr lang="en-US" altLang="ja-JP" sz="2800" dirty="0" smtClean="0"/>
            </a:br>
            <a:r>
              <a:rPr lang="en-US" altLang="ja-JP" sz="2800" dirty="0" smtClean="0"/>
              <a:t>(up to 100keV)</a:t>
            </a:r>
          </a:p>
          <a:p>
            <a:pPr lvl="1">
              <a:buNone/>
            </a:pPr>
            <a:r>
              <a:rPr lang="ja-JP" altLang="en-US" dirty="0" smtClean="0"/>
              <a:t>⇒</a:t>
            </a:r>
            <a:r>
              <a:rPr lang="en-US" altLang="ja-JP" dirty="0" smtClean="0"/>
              <a:t>CdTe sensor </a:t>
            </a:r>
          </a:p>
          <a:p>
            <a:r>
              <a:rPr lang="en-US" altLang="ja-JP" sz="2800" dirty="0" smtClean="0"/>
              <a:t>Ability to apply to many  kinds of SR experiments</a:t>
            </a:r>
          </a:p>
          <a:p>
            <a:pPr lvl="1">
              <a:buNone/>
            </a:pPr>
            <a:r>
              <a:rPr lang="ja-JP" altLang="en-US" dirty="0" smtClean="0"/>
              <a:t>⇒</a:t>
            </a:r>
            <a:r>
              <a:rPr lang="en-US" altLang="ja-JP" dirty="0" smtClean="0">
                <a:solidFill>
                  <a:schemeClr val="accent2"/>
                </a:solidFill>
              </a:rPr>
              <a:t>Hybrid pixel detector: single photon counting, 2D, high frame rate detector</a:t>
            </a:r>
          </a:p>
          <a:p>
            <a:r>
              <a:rPr lang="en-US" altLang="ja-JP" sz="2800" dirty="0" smtClean="0"/>
              <a:t>Function to cutoff high-order X-ray</a:t>
            </a:r>
          </a:p>
          <a:p>
            <a:pPr lvl="1">
              <a:buNone/>
            </a:pPr>
            <a:r>
              <a:rPr lang="ja-JP" altLang="en-US" dirty="0" smtClean="0"/>
              <a:t>⇒</a:t>
            </a:r>
            <a:r>
              <a:rPr lang="en-US" altLang="ja-JP" dirty="0" smtClean="0"/>
              <a:t>Readouts with a window-type comparator</a:t>
            </a:r>
          </a:p>
          <a:p>
            <a:pPr lvl="1">
              <a:buNone/>
            </a:pPr>
            <a:endParaRPr lang="en-US" altLang="ja-JP" dirty="0" smtClean="0"/>
          </a:p>
        </p:txBody>
      </p:sp>
      <p:sp>
        <p:nvSpPr>
          <p:cNvPr id="4" name="四角形吹き出し 3"/>
          <p:cNvSpPr/>
          <p:nvPr/>
        </p:nvSpPr>
        <p:spPr>
          <a:xfrm>
            <a:off x="4643438" y="1428736"/>
            <a:ext cx="4214842" cy="1928826"/>
          </a:xfrm>
          <a:prstGeom prst="wedgeRectCallout">
            <a:avLst>
              <a:gd name="adj1" fmla="val -42000"/>
              <a:gd name="adj2" fmla="val 79883"/>
            </a:avLst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2000" dirty="0" smtClean="0"/>
              <a:t>This type of detector(PILATUS) already applied to many kinds of SR experiment.</a:t>
            </a:r>
          </a:p>
          <a:p>
            <a:pPr algn="ctr"/>
            <a:r>
              <a:rPr lang="en-US" altLang="ja-JP" sz="2000" dirty="0" smtClean="0"/>
              <a:t>(time-resolved diffraction, XAFS,,,,)</a:t>
            </a:r>
            <a:endParaRPr kumimoji="1" lang="ja-JP" altLang="en-US" sz="2000" dirty="0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en-US" altLang="ja-JP" smtClean="0"/>
              <a:t>Sep 7, 2010,  PIXEL2010 T. Hirono</a:t>
            </a:r>
            <a:endParaRPr lang="ja-JP" altLang="en-US" dirty="0"/>
          </a:p>
        </p:txBody>
      </p:sp>
    </p:spTree>
  </p:cSld>
  <p:clrMapOvr>
    <a:masterClrMapping/>
  </p:clrMapOvr>
  <p:transition/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2" descr="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14400" y="1199647"/>
            <a:ext cx="7620480" cy="5658354"/>
          </a:xfrm>
          <a:prstGeom prst="rect">
            <a:avLst/>
          </a:prstGeom>
          <a:noFill/>
        </p:spPr>
      </p:pic>
      <p:sp>
        <p:nvSpPr>
          <p:cNvPr id="36867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sz="3600" dirty="0" smtClean="0"/>
              <a:t>Design of Readout (ASIC)</a:t>
            </a:r>
            <a:endParaRPr lang="en-US" altLang="ja-JP" sz="3300" dirty="0">
              <a:ea typeface="ＭＳ Ｐゴシック" charset="-128"/>
            </a:endParaRPr>
          </a:p>
        </p:txBody>
      </p:sp>
      <p:sp>
        <p:nvSpPr>
          <p:cNvPr id="36868" name="Rectangle 4"/>
          <p:cNvSpPr>
            <a:spLocks noGrp="1" noChangeArrowheads="1"/>
          </p:cNvSpPr>
          <p:nvPr>
            <p:ph idx="1"/>
          </p:nvPr>
        </p:nvSpPr>
        <p:spPr>
          <a:xfrm>
            <a:off x="1403648" y="2492896"/>
            <a:ext cx="6696744" cy="1296144"/>
          </a:xfrm>
          <a:solidFill>
            <a:schemeClr val="lt1">
              <a:alpha val="49000"/>
            </a:schemeClr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>
              <a:buNone/>
            </a:pPr>
            <a:r>
              <a:rPr lang="en-US" altLang="ja-JP" dirty="0" smtClean="0">
                <a:solidFill>
                  <a:schemeClr val="bg1"/>
                </a:solidFill>
              </a:rPr>
              <a:t>All parts of the digital circuit was preformed as  designed</a:t>
            </a:r>
            <a:endParaRPr lang="ja-JP" altLang="en-US" dirty="0">
              <a:solidFill>
                <a:schemeClr val="bg1"/>
              </a:solidFill>
            </a:endParaRP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en-US" altLang="ja-JP" smtClean="0"/>
              <a:t>Sep 7, 2010,  PIXEL2010 T. Hirono</a:t>
            </a:r>
            <a:endParaRPr lang="ja-JP" altLang="en-US" dirty="0"/>
          </a:p>
        </p:txBody>
      </p:sp>
    </p:spTree>
  </p:cSld>
  <p:clrMapOvr>
    <a:masterClrMapping/>
  </p:clrMapOvr>
  <p:transition/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1" name="タイトル 1"/>
          <p:cNvSpPr>
            <a:spLocks noGrp="1"/>
          </p:cNvSpPr>
          <p:nvPr>
            <p:ph type="title"/>
          </p:nvPr>
        </p:nvSpPr>
        <p:spPr/>
        <p:txBody>
          <a:bodyPr anchor="ctr">
            <a:normAutofit/>
          </a:bodyPr>
          <a:lstStyle/>
          <a:p>
            <a:pPr eaLnBrk="1" hangingPunct="1"/>
            <a:r>
              <a:rPr lang="en-US" altLang="ja-JP" dirty="0" smtClean="0"/>
              <a:t>Design Concepts</a:t>
            </a:r>
            <a:endParaRPr lang="ja-JP" altLang="en-US" dirty="0" smtClean="0"/>
          </a:p>
        </p:txBody>
      </p:sp>
      <p:sp>
        <p:nvSpPr>
          <p:cNvPr id="24" name="コンテンツ プレースホルダ 23"/>
          <p:cNvSpPr>
            <a:spLocks noGrp="1"/>
          </p:cNvSpPr>
          <p:nvPr>
            <p:ph idx="1"/>
          </p:nvPr>
        </p:nvSpPr>
        <p:spPr>
          <a:xfrm>
            <a:off x="5148064" y="1844824"/>
            <a:ext cx="3682752" cy="4392488"/>
          </a:xfrm>
        </p:spPr>
        <p:txBody>
          <a:bodyPr>
            <a:normAutofit fontScale="92500"/>
          </a:bodyPr>
          <a:lstStyle/>
          <a:p>
            <a:pPr>
              <a:buNone/>
            </a:pPr>
            <a:endParaRPr kumimoji="1" lang="en-US" altLang="ja-JP" sz="2400" dirty="0" smtClean="0"/>
          </a:p>
          <a:p>
            <a:r>
              <a:rPr kumimoji="1" lang="en-US" altLang="ja-JP" sz="2400" dirty="0" smtClean="0"/>
              <a:t>Without upper comparator, high order X-ray from </a:t>
            </a:r>
            <a:r>
              <a:rPr kumimoji="1" lang="en-US" altLang="ja-JP" sz="2400" dirty="0" err="1" smtClean="0"/>
              <a:t>monochromator</a:t>
            </a:r>
            <a:r>
              <a:rPr kumimoji="1" lang="en-US" altLang="ja-JP" sz="2400" dirty="0" smtClean="0"/>
              <a:t> was mixed with the target energy X-ray in the detected image.</a:t>
            </a:r>
          </a:p>
          <a:p>
            <a:r>
              <a:rPr lang="en-US" altLang="ja-JP" sz="2400" dirty="0" smtClean="0"/>
              <a:t>Cutting higher energy is as important as cutting lower energy to detect image of the target X-ray energy</a:t>
            </a:r>
            <a:endParaRPr kumimoji="1" lang="en-US" altLang="ja-JP" sz="2400" dirty="0" smtClean="0"/>
          </a:p>
        </p:txBody>
      </p:sp>
      <p:pic>
        <p:nvPicPr>
          <p:cNvPr id="43012" name="コンテンツ プレースホルダ 5" descr="image_00136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1700808"/>
            <a:ext cx="4638675" cy="18573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43013" name="コンテンツ プレースホルダ 4" descr="image_00138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93688" y="4143375"/>
            <a:ext cx="4638675" cy="18573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43015" name="テキスト ボックス 5"/>
          <p:cNvSpPr txBox="1">
            <a:spLocks noChangeArrowheads="1"/>
          </p:cNvSpPr>
          <p:nvPr/>
        </p:nvSpPr>
        <p:spPr bwMode="auto">
          <a:xfrm>
            <a:off x="315590" y="1700808"/>
            <a:ext cx="2338461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1400" dirty="0" smtClean="0">
                <a:latin typeface="Calibri" pitchFamily="34" charset="0"/>
              </a:rPr>
              <a:t>Lower comparator at 30.8keV</a:t>
            </a:r>
            <a:endParaRPr lang="en-US" altLang="ja-JP" sz="1400" dirty="0">
              <a:latin typeface="Calibri" pitchFamily="34" charset="0"/>
            </a:endParaRPr>
          </a:p>
        </p:txBody>
      </p:sp>
      <p:sp>
        <p:nvSpPr>
          <p:cNvPr id="43016" name="テキスト ボックス 6"/>
          <p:cNvSpPr txBox="1">
            <a:spLocks noChangeArrowheads="1"/>
          </p:cNvSpPr>
          <p:nvPr/>
        </p:nvSpPr>
        <p:spPr bwMode="auto">
          <a:xfrm>
            <a:off x="293688" y="4143375"/>
            <a:ext cx="2202206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1400" dirty="0" smtClean="0">
                <a:latin typeface="Calibri" pitchFamily="34" charset="0"/>
              </a:rPr>
              <a:t>Lower comparator at 40keV</a:t>
            </a:r>
            <a:endParaRPr lang="en-US" altLang="ja-JP" sz="1400" dirty="0">
              <a:latin typeface="Calibri" pitchFamily="34" charset="0"/>
            </a:endParaRPr>
          </a:p>
        </p:txBody>
      </p:sp>
      <p:sp>
        <p:nvSpPr>
          <p:cNvPr id="8" name="左中かっこ 7"/>
          <p:cNvSpPr/>
          <p:nvPr/>
        </p:nvSpPr>
        <p:spPr>
          <a:xfrm rot="16200000">
            <a:off x="3502496" y="2236590"/>
            <a:ext cx="428625" cy="2500312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9" name="左中かっこ 8"/>
          <p:cNvSpPr/>
          <p:nvPr/>
        </p:nvSpPr>
        <p:spPr>
          <a:xfrm rot="16200000">
            <a:off x="1609403" y="3129558"/>
            <a:ext cx="428625" cy="714375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43019" name="テキスト ボックス 9"/>
          <p:cNvSpPr txBox="1">
            <a:spLocks noChangeArrowheads="1"/>
          </p:cNvSpPr>
          <p:nvPr/>
        </p:nvSpPr>
        <p:spPr bwMode="auto">
          <a:xfrm>
            <a:off x="2895278" y="3701058"/>
            <a:ext cx="93705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dirty="0" smtClean="0">
                <a:latin typeface="Calibri" pitchFamily="34" charset="0"/>
              </a:rPr>
              <a:t>37.8keV</a:t>
            </a:r>
            <a:endParaRPr lang="ja-JP" altLang="en-US" dirty="0">
              <a:latin typeface="Calibri" pitchFamily="34" charset="0"/>
            </a:endParaRPr>
          </a:p>
        </p:txBody>
      </p:sp>
      <p:sp>
        <p:nvSpPr>
          <p:cNvPr id="43020" name="テキスト ボックス 10"/>
          <p:cNvSpPr txBox="1">
            <a:spLocks noChangeArrowheads="1"/>
          </p:cNvSpPr>
          <p:nvPr/>
        </p:nvSpPr>
        <p:spPr bwMode="auto">
          <a:xfrm>
            <a:off x="1323653" y="3701058"/>
            <a:ext cx="87947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>
                <a:latin typeface="Calibri" pitchFamily="34" charset="0"/>
              </a:rPr>
              <a:t>113keV</a:t>
            </a:r>
          </a:p>
        </p:txBody>
      </p:sp>
      <p:cxnSp>
        <p:nvCxnSpPr>
          <p:cNvPr id="13" name="直線コネクタ 12"/>
          <p:cNvCxnSpPr/>
          <p:nvPr/>
        </p:nvCxnSpPr>
        <p:spPr>
          <a:xfrm rot="16200000" flipH="1">
            <a:off x="1579563" y="5857875"/>
            <a:ext cx="500062" cy="357188"/>
          </a:xfrm>
          <a:prstGeom prst="line">
            <a:avLst/>
          </a:prstGeom>
          <a:ln w="222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コネクタ 13"/>
          <p:cNvCxnSpPr/>
          <p:nvPr/>
        </p:nvCxnSpPr>
        <p:spPr>
          <a:xfrm rot="16200000" flipH="1">
            <a:off x="1758157" y="5965031"/>
            <a:ext cx="500062" cy="142875"/>
          </a:xfrm>
          <a:prstGeom prst="line">
            <a:avLst/>
          </a:prstGeom>
          <a:ln w="222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線コネクタ 15"/>
          <p:cNvCxnSpPr/>
          <p:nvPr/>
        </p:nvCxnSpPr>
        <p:spPr>
          <a:xfrm rot="16200000" flipH="1">
            <a:off x="1865313" y="6000750"/>
            <a:ext cx="500062" cy="71438"/>
          </a:xfrm>
          <a:prstGeom prst="line">
            <a:avLst/>
          </a:prstGeom>
          <a:ln w="222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線コネクタ 18"/>
          <p:cNvCxnSpPr/>
          <p:nvPr/>
        </p:nvCxnSpPr>
        <p:spPr>
          <a:xfrm rot="5400000">
            <a:off x="1115219" y="5822157"/>
            <a:ext cx="642937" cy="285750"/>
          </a:xfrm>
          <a:prstGeom prst="line">
            <a:avLst/>
          </a:prstGeom>
          <a:ln w="22225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線コネクタ 20"/>
          <p:cNvCxnSpPr/>
          <p:nvPr/>
        </p:nvCxnSpPr>
        <p:spPr>
          <a:xfrm rot="5400000">
            <a:off x="1258094" y="5750719"/>
            <a:ext cx="642937" cy="428625"/>
          </a:xfrm>
          <a:prstGeom prst="line">
            <a:avLst/>
          </a:prstGeom>
          <a:ln w="22225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線コネクタ 22"/>
          <p:cNvCxnSpPr/>
          <p:nvPr/>
        </p:nvCxnSpPr>
        <p:spPr>
          <a:xfrm rot="5400000">
            <a:off x="1329532" y="5750719"/>
            <a:ext cx="642937" cy="428625"/>
          </a:xfrm>
          <a:prstGeom prst="line">
            <a:avLst/>
          </a:prstGeom>
          <a:ln w="22225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027" name="テキスト ボックス 23"/>
          <p:cNvSpPr txBox="1">
            <a:spLocks noChangeArrowheads="1"/>
          </p:cNvSpPr>
          <p:nvPr/>
        </p:nvSpPr>
        <p:spPr bwMode="auto">
          <a:xfrm>
            <a:off x="1843088" y="6202363"/>
            <a:ext cx="87947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>
                <a:latin typeface="Calibri" pitchFamily="34" charset="0"/>
              </a:rPr>
              <a:t>113keV</a:t>
            </a:r>
          </a:p>
        </p:txBody>
      </p:sp>
      <p:sp>
        <p:nvSpPr>
          <p:cNvPr id="43028" name="テキスト ボックス 24"/>
          <p:cNvSpPr txBox="1">
            <a:spLocks noChangeArrowheads="1"/>
          </p:cNvSpPr>
          <p:nvPr/>
        </p:nvSpPr>
        <p:spPr bwMode="auto">
          <a:xfrm>
            <a:off x="365125" y="6215063"/>
            <a:ext cx="87934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dirty="0" smtClean="0">
                <a:latin typeface="Calibri" pitchFamily="34" charset="0"/>
              </a:rPr>
              <a:t>226keV</a:t>
            </a:r>
            <a:endParaRPr lang="ja-JP" altLang="en-US" dirty="0">
              <a:latin typeface="Calibri" pitchFamily="34" charset="0"/>
            </a:endParaRPr>
          </a:p>
        </p:txBody>
      </p:sp>
      <p:sp>
        <p:nvSpPr>
          <p:cNvPr id="28" name="テキスト ボックス 27"/>
          <p:cNvSpPr txBox="1"/>
          <p:nvPr/>
        </p:nvSpPr>
        <p:spPr>
          <a:xfrm>
            <a:off x="0" y="1196752"/>
            <a:ext cx="676794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dirty="0" smtClean="0"/>
              <a:t>Diffraction Pattern of </a:t>
            </a:r>
            <a:r>
              <a:rPr lang="en-US" altLang="ja-JP" sz="2400" dirty="0" smtClean="0">
                <a:latin typeface="Calibri" pitchFamily="34" charset="0"/>
              </a:rPr>
              <a:t>Si  with  lower comparator only</a:t>
            </a:r>
            <a:endParaRPr lang="ja-JP" altLang="en-US" sz="2400" dirty="0" smtClean="0">
              <a:latin typeface="Calibri" pitchFamily="34" charset="0"/>
            </a:endParaRPr>
          </a:p>
          <a:p>
            <a:endParaRPr kumimoji="1" lang="ja-JP" altLang="en-US" sz="2400" dirty="0"/>
          </a:p>
        </p:txBody>
      </p:sp>
      <p:sp>
        <p:nvSpPr>
          <p:cNvPr id="22" name="日付プレースホルダ 2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en-US" altLang="ja-JP" smtClean="0"/>
              <a:t>Sep 7, 2010,  PIXEL2010 T. Hirono</a:t>
            </a:r>
            <a:endParaRPr lang="ja-JP" alt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3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7696200" cy="1052513"/>
          </a:xfrm>
        </p:spPr>
        <p:txBody>
          <a:bodyPr>
            <a:normAutofit/>
          </a:bodyPr>
          <a:lstStyle/>
          <a:p>
            <a:pPr eaLnBrk="1" hangingPunct="1"/>
            <a:r>
              <a:rPr lang="en-US" altLang="ja-JP" dirty="0" smtClean="0"/>
              <a:t>Results of Beam Test</a:t>
            </a:r>
          </a:p>
        </p:txBody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341438"/>
            <a:ext cx="8675688" cy="1007442"/>
          </a:xfrm>
        </p:spPr>
        <p:txBody>
          <a:bodyPr>
            <a:normAutofit/>
          </a:bodyPr>
          <a:lstStyle/>
          <a:p>
            <a:pPr>
              <a:lnSpc>
                <a:spcPct val="110000"/>
              </a:lnSpc>
            </a:pPr>
            <a:r>
              <a:rPr lang="en-US" altLang="ja-JP" sz="2400" dirty="0" smtClean="0"/>
              <a:t>Window threshold scan</a:t>
            </a:r>
          </a:p>
          <a:p>
            <a:pPr lvl="1">
              <a:lnSpc>
                <a:spcPct val="110000"/>
              </a:lnSpc>
            </a:pPr>
            <a:r>
              <a:rPr lang="en-US" altLang="ja-JP" sz="2000" dirty="0" smtClean="0"/>
              <a:t>Lower and Higher energy threshold was both scanned in same time</a:t>
            </a:r>
          </a:p>
        </p:txBody>
      </p:sp>
      <p:sp>
        <p:nvSpPr>
          <p:cNvPr id="30725" name="Freeform 4"/>
          <p:cNvSpPr>
            <a:spLocks/>
          </p:cNvSpPr>
          <p:nvPr/>
        </p:nvSpPr>
        <p:spPr bwMode="auto">
          <a:xfrm flipV="1">
            <a:off x="3348784" y="2943416"/>
            <a:ext cx="1008062" cy="1416050"/>
          </a:xfrm>
          <a:custGeom>
            <a:avLst/>
            <a:gdLst>
              <a:gd name="T0" fmla="*/ 0 w 635"/>
              <a:gd name="T1" fmla="*/ 854 h 892"/>
              <a:gd name="T2" fmla="*/ 136 w 635"/>
              <a:gd name="T3" fmla="*/ 83 h 892"/>
              <a:gd name="T4" fmla="*/ 272 w 635"/>
              <a:gd name="T5" fmla="*/ 356 h 892"/>
              <a:gd name="T6" fmla="*/ 454 w 635"/>
              <a:gd name="T7" fmla="*/ 809 h 892"/>
              <a:gd name="T8" fmla="*/ 635 w 635"/>
              <a:gd name="T9" fmla="*/ 854 h 89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635"/>
              <a:gd name="T16" fmla="*/ 0 h 892"/>
              <a:gd name="T17" fmla="*/ 635 w 635"/>
              <a:gd name="T18" fmla="*/ 892 h 89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635" h="892">
                <a:moveTo>
                  <a:pt x="0" y="854"/>
                </a:moveTo>
                <a:cubicBezTo>
                  <a:pt x="45" y="510"/>
                  <a:pt x="91" y="166"/>
                  <a:pt x="136" y="83"/>
                </a:cubicBezTo>
                <a:cubicBezTo>
                  <a:pt x="181" y="0"/>
                  <a:pt x="219" y="235"/>
                  <a:pt x="272" y="356"/>
                </a:cubicBezTo>
                <a:cubicBezTo>
                  <a:pt x="325" y="477"/>
                  <a:pt x="394" y="726"/>
                  <a:pt x="454" y="809"/>
                </a:cubicBezTo>
                <a:cubicBezTo>
                  <a:pt x="514" y="892"/>
                  <a:pt x="574" y="873"/>
                  <a:pt x="635" y="854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30726" name="Line 5"/>
          <p:cNvSpPr>
            <a:spLocks noChangeShapeType="1"/>
          </p:cNvSpPr>
          <p:nvPr/>
        </p:nvSpPr>
        <p:spPr bwMode="auto">
          <a:xfrm flipH="1" flipV="1">
            <a:off x="2449971" y="2276475"/>
            <a:ext cx="0" cy="302577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arrow" w="lg" len="lg"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30727" name="Line 6"/>
          <p:cNvSpPr>
            <a:spLocks noChangeShapeType="1"/>
          </p:cNvSpPr>
          <p:nvPr/>
        </p:nvSpPr>
        <p:spPr bwMode="auto">
          <a:xfrm>
            <a:off x="2234071" y="3008313"/>
            <a:ext cx="619125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arrow" w="lg" len="lg"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30728" name="Freeform 8"/>
          <p:cNvSpPr>
            <a:spLocks/>
          </p:cNvSpPr>
          <p:nvPr/>
        </p:nvSpPr>
        <p:spPr bwMode="auto">
          <a:xfrm flipV="1">
            <a:off x="2890908" y="2973238"/>
            <a:ext cx="433388" cy="644078"/>
          </a:xfrm>
          <a:custGeom>
            <a:avLst/>
            <a:gdLst>
              <a:gd name="T0" fmla="*/ 0 w 635"/>
              <a:gd name="T1" fmla="*/ 854 h 892"/>
              <a:gd name="T2" fmla="*/ 136 w 635"/>
              <a:gd name="T3" fmla="*/ 83 h 892"/>
              <a:gd name="T4" fmla="*/ 272 w 635"/>
              <a:gd name="T5" fmla="*/ 356 h 892"/>
              <a:gd name="T6" fmla="*/ 454 w 635"/>
              <a:gd name="T7" fmla="*/ 809 h 892"/>
              <a:gd name="T8" fmla="*/ 635 w 635"/>
              <a:gd name="T9" fmla="*/ 854 h 89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635"/>
              <a:gd name="T16" fmla="*/ 0 h 892"/>
              <a:gd name="T17" fmla="*/ 635 w 635"/>
              <a:gd name="T18" fmla="*/ 892 h 89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635" h="892">
                <a:moveTo>
                  <a:pt x="0" y="854"/>
                </a:moveTo>
                <a:cubicBezTo>
                  <a:pt x="45" y="510"/>
                  <a:pt x="91" y="166"/>
                  <a:pt x="136" y="83"/>
                </a:cubicBezTo>
                <a:cubicBezTo>
                  <a:pt x="181" y="0"/>
                  <a:pt x="219" y="235"/>
                  <a:pt x="272" y="356"/>
                </a:cubicBezTo>
                <a:cubicBezTo>
                  <a:pt x="325" y="477"/>
                  <a:pt x="394" y="726"/>
                  <a:pt x="454" y="809"/>
                </a:cubicBezTo>
                <a:cubicBezTo>
                  <a:pt x="514" y="892"/>
                  <a:pt x="574" y="873"/>
                  <a:pt x="635" y="854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30729" name="Rectangle 9"/>
          <p:cNvSpPr>
            <a:spLocks noChangeArrowheads="1"/>
          </p:cNvSpPr>
          <p:nvPr/>
        </p:nvSpPr>
        <p:spPr bwMode="auto">
          <a:xfrm>
            <a:off x="2449971" y="4000504"/>
            <a:ext cx="5832475" cy="369879"/>
          </a:xfrm>
          <a:prstGeom prst="rect">
            <a:avLst/>
          </a:prstGeom>
          <a:solidFill>
            <a:srgbClr val="FF99CC">
              <a:alpha val="23137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0730" name="Line 11"/>
          <p:cNvSpPr>
            <a:spLocks noChangeShapeType="1"/>
          </p:cNvSpPr>
          <p:nvPr/>
        </p:nvSpPr>
        <p:spPr bwMode="auto">
          <a:xfrm>
            <a:off x="2449971" y="3957811"/>
            <a:ext cx="5832475" cy="1587"/>
          </a:xfrm>
          <a:prstGeom prst="line">
            <a:avLst/>
          </a:prstGeom>
          <a:noFill/>
          <a:ln w="38100">
            <a:solidFill>
              <a:srgbClr val="3399FF"/>
            </a:solidFill>
            <a:round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30731" name="Line 12"/>
          <p:cNvSpPr>
            <a:spLocks noChangeShapeType="1"/>
          </p:cNvSpPr>
          <p:nvPr/>
        </p:nvSpPr>
        <p:spPr bwMode="auto">
          <a:xfrm>
            <a:off x="2448384" y="4370383"/>
            <a:ext cx="5854700" cy="1587"/>
          </a:xfrm>
          <a:prstGeom prst="line">
            <a:avLst/>
          </a:prstGeom>
          <a:noFill/>
          <a:ln w="38100">
            <a:solidFill>
              <a:srgbClr val="3399FF"/>
            </a:solidFill>
            <a:round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30732" name="Freeform 14"/>
          <p:cNvSpPr>
            <a:spLocks/>
          </p:cNvSpPr>
          <p:nvPr/>
        </p:nvSpPr>
        <p:spPr bwMode="auto">
          <a:xfrm flipV="1">
            <a:off x="5329944" y="2889880"/>
            <a:ext cx="1008063" cy="2136775"/>
          </a:xfrm>
          <a:custGeom>
            <a:avLst/>
            <a:gdLst>
              <a:gd name="T0" fmla="*/ 0 w 635"/>
              <a:gd name="T1" fmla="*/ 854 h 892"/>
              <a:gd name="T2" fmla="*/ 136 w 635"/>
              <a:gd name="T3" fmla="*/ 83 h 892"/>
              <a:gd name="T4" fmla="*/ 272 w 635"/>
              <a:gd name="T5" fmla="*/ 356 h 892"/>
              <a:gd name="T6" fmla="*/ 454 w 635"/>
              <a:gd name="T7" fmla="*/ 809 h 892"/>
              <a:gd name="T8" fmla="*/ 635 w 635"/>
              <a:gd name="T9" fmla="*/ 854 h 89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635"/>
              <a:gd name="T16" fmla="*/ 0 h 892"/>
              <a:gd name="T17" fmla="*/ 635 w 635"/>
              <a:gd name="T18" fmla="*/ 892 h 89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635" h="892">
                <a:moveTo>
                  <a:pt x="0" y="854"/>
                </a:moveTo>
                <a:cubicBezTo>
                  <a:pt x="45" y="510"/>
                  <a:pt x="91" y="166"/>
                  <a:pt x="136" y="83"/>
                </a:cubicBezTo>
                <a:cubicBezTo>
                  <a:pt x="181" y="0"/>
                  <a:pt x="219" y="235"/>
                  <a:pt x="272" y="356"/>
                </a:cubicBezTo>
                <a:cubicBezTo>
                  <a:pt x="325" y="477"/>
                  <a:pt x="394" y="726"/>
                  <a:pt x="454" y="809"/>
                </a:cubicBezTo>
                <a:cubicBezTo>
                  <a:pt x="514" y="892"/>
                  <a:pt x="574" y="873"/>
                  <a:pt x="635" y="854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30733" name="Line 16"/>
          <p:cNvSpPr>
            <a:spLocks noChangeShapeType="1"/>
          </p:cNvSpPr>
          <p:nvPr/>
        </p:nvSpPr>
        <p:spPr bwMode="auto">
          <a:xfrm>
            <a:off x="2449971" y="4332283"/>
            <a:ext cx="5854700" cy="1587"/>
          </a:xfrm>
          <a:prstGeom prst="line">
            <a:avLst/>
          </a:prstGeom>
          <a:noFill/>
          <a:ln w="38100">
            <a:solidFill>
              <a:srgbClr val="FF66CC"/>
            </a:solidFill>
            <a:round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30734" name="Line 17"/>
          <p:cNvSpPr>
            <a:spLocks noChangeShapeType="1"/>
          </p:cNvSpPr>
          <p:nvPr/>
        </p:nvSpPr>
        <p:spPr bwMode="auto">
          <a:xfrm>
            <a:off x="2449971" y="3997917"/>
            <a:ext cx="5854700" cy="1588"/>
          </a:xfrm>
          <a:prstGeom prst="line">
            <a:avLst/>
          </a:prstGeom>
          <a:noFill/>
          <a:ln w="38100">
            <a:solidFill>
              <a:srgbClr val="FF66CC"/>
            </a:solidFill>
            <a:round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30736" name="Text Box 23"/>
          <p:cNvSpPr txBox="1">
            <a:spLocks noChangeArrowheads="1"/>
          </p:cNvSpPr>
          <p:nvPr/>
        </p:nvSpPr>
        <p:spPr bwMode="auto">
          <a:xfrm>
            <a:off x="0" y="3857628"/>
            <a:ext cx="182408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dirty="0" smtClean="0">
                <a:solidFill>
                  <a:schemeClr val="tx2"/>
                </a:solidFill>
              </a:rPr>
              <a:t>Lower energy </a:t>
            </a:r>
            <a:r>
              <a:rPr lang="en-US" altLang="ja-JP" dirty="0" err="1" smtClean="0">
                <a:solidFill>
                  <a:schemeClr val="tx2"/>
                </a:solidFill>
              </a:rPr>
              <a:t>thr</a:t>
            </a:r>
            <a:r>
              <a:rPr lang="en-US" altLang="ja-JP" dirty="0" smtClean="0">
                <a:solidFill>
                  <a:schemeClr val="tx2"/>
                </a:solidFill>
              </a:rPr>
              <a:t>.</a:t>
            </a:r>
            <a:endParaRPr lang="en-US" altLang="ja-JP" dirty="0">
              <a:solidFill>
                <a:schemeClr val="tx2"/>
              </a:solidFill>
            </a:endParaRPr>
          </a:p>
        </p:txBody>
      </p:sp>
      <p:sp>
        <p:nvSpPr>
          <p:cNvPr id="30737" name="Text Box 24"/>
          <p:cNvSpPr txBox="1">
            <a:spLocks noChangeArrowheads="1"/>
          </p:cNvSpPr>
          <p:nvPr/>
        </p:nvSpPr>
        <p:spPr bwMode="auto">
          <a:xfrm>
            <a:off x="357158" y="4286256"/>
            <a:ext cx="1870320" cy="369332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dirty="0" smtClean="0">
                <a:solidFill>
                  <a:schemeClr val="tx2"/>
                </a:solidFill>
              </a:rPr>
              <a:t>Higher energy </a:t>
            </a:r>
            <a:r>
              <a:rPr lang="en-US" altLang="ja-JP" dirty="0" err="1" smtClean="0">
                <a:solidFill>
                  <a:schemeClr val="tx2"/>
                </a:solidFill>
              </a:rPr>
              <a:t>thr</a:t>
            </a:r>
            <a:r>
              <a:rPr lang="en-US" altLang="ja-JP" dirty="0" smtClean="0">
                <a:solidFill>
                  <a:schemeClr val="tx2"/>
                </a:solidFill>
              </a:rPr>
              <a:t>.</a:t>
            </a:r>
            <a:endParaRPr lang="en-US" altLang="ja-JP" dirty="0">
              <a:solidFill>
                <a:schemeClr val="tx2"/>
              </a:solidFill>
            </a:endParaRPr>
          </a:p>
        </p:txBody>
      </p:sp>
      <p:sp>
        <p:nvSpPr>
          <p:cNvPr id="30738" name="Freeform 26"/>
          <p:cNvSpPr>
            <a:spLocks/>
          </p:cNvSpPr>
          <p:nvPr/>
        </p:nvSpPr>
        <p:spPr bwMode="auto">
          <a:xfrm flipV="1">
            <a:off x="6338056" y="2961074"/>
            <a:ext cx="1008063" cy="935038"/>
          </a:xfrm>
          <a:custGeom>
            <a:avLst/>
            <a:gdLst>
              <a:gd name="T0" fmla="*/ 0 w 635"/>
              <a:gd name="T1" fmla="*/ 854 h 892"/>
              <a:gd name="T2" fmla="*/ 136 w 635"/>
              <a:gd name="T3" fmla="*/ 83 h 892"/>
              <a:gd name="T4" fmla="*/ 272 w 635"/>
              <a:gd name="T5" fmla="*/ 356 h 892"/>
              <a:gd name="T6" fmla="*/ 454 w 635"/>
              <a:gd name="T7" fmla="*/ 809 h 892"/>
              <a:gd name="T8" fmla="*/ 635 w 635"/>
              <a:gd name="T9" fmla="*/ 854 h 89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635"/>
              <a:gd name="T16" fmla="*/ 0 h 892"/>
              <a:gd name="T17" fmla="*/ 635 w 635"/>
              <a:gd name="T18" fmla="*/ 892 h 89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635" h="892">
                <a:moveTo>
                  <a:pt x="0" y="854"/>
                </a:moveTo>
                <a:cubicBezTo>
                  <a:pt x="45" y="510"/>
                  <a:pt x="91" y="166"/>
                  <a:pt x="136" y="83"/>
                </a:cubicBezTo>
                <a:cubicBezTo>
                  <a:pt x="181" y="0"/>
                  <a:pt x="219" y="235"/>
                  <a:pt x="272" y="356"/>
                </a:cubicBezTo>
                <a:cubicBezTo>
                  <a:pt x="325" y="477"/>
                  <a:pt x="394" y="726"/>
                  <a:pt x="454" y="809"/>
                </a:cubicBezTo>
                <a:cubicBezTo>
                  <a:pt x="514" y="892"/>
                  <a:pt x="574" y="873"/>
                  <a:pt x="635" y="854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30739" name="Line 28"/>
          <p:cNvSpPr>
            <a:spLocks noChangeShapeType="1"/>
          </p:cNvSpPr>
          <p:nvPr/>
        </p:nvSpPr>
        <p:spPr bwMode="auto">
          <a:xfrm>
            <a:off x="2161046" y="6237288"/>
            <a:ext cx="619125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arrow" w="lg" len="lg"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30742" name="Line 32"/>
          <p:cNvSpPr>
            <a:spLocks noChangeShapeType="1"/>
          </p:cNvSpPr>
          <p:nvPr/>
        </p:nvSpPr>
        <p:spPr bwMode="auto">
          <a:xfrm flipH="1" flipV="1">
            <a:off x="2449971" y="5518150"/>
            <a:ext cx="0" cy="90805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arrow" w="lg" len="lg"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30743" name="Line 33"/>
          <p:cNvSpPr>
            <a:spLocks noChangeShapeType="1"/>
          </p:cNvSpPr>
          <p:nvPr/>
        </p:nvSpPr>
        <p:spPr bwMode="auto">
          <a:xfrm flipH="1" flipV="1">
            <a:off x="2285952" y="3643314"/>
            <a:ext cx="0" cy="90805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arrow" w="lg" len="lg"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24" name="Text Box 36"/>
          <p:cNvSpPr txBox="1">
            <a:spLocks noChangeArrowheads="1"/>
          </p:cNvSpPr>
          <p:nvPr/>
        </p:nvSpPr>
        <p:spPr bwMode="auto">
          <a:xfrm>
            <a:off x="323528" y="5733256"/>
            <a:ext cx="173977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dirty="0" smtClean="0"/>
              <a:t>Input of Counter</a:t>
            </a:r>
            <a:endParaRPr lang="ja-JP" altLang="en-US" dirty="0"/>
          </a:p>
        </p:txBody>
      </p:sp>
      <p:sp>
        <p:nvSpPr>
          <p:cNvPr id="25" name="Freeform 4"/>
          <p:cNvSpPr>
            <a:spLocks/>
          </p:cNvSpPr>
          <p:nvPr/>
        </p:nvSpPr>
        <p:spPr bwMode="auto">
          <a:xfrm flipV="1">
            <a:off x="4321832" y="2924944"/>
            <a:ext cx="1008062" cy="1416050"/>
          </a:xfrm>
          <a:custGeom>
            <a:avLst/>
            <a:gdLst>
              <a:gd name="T0" fmla="*/ 0 w 635"/>
              <a:gd name="T1" fmla="*/ 854 h 892"/>
              <a:gd name="T2" fmla="*/ 136 w 635"/>
              <a:gd name="T3" fmla="*/ 83 h 892"/>
              <a:gd name="T4" fmla="*/ 272 w 635"/>
              <a:gd name="T5" fmla="*/ 356 h 892"/>
              <a:gd name="T6" fmla="*/ 454 w 635"/>
              <a:gd name="T7" fmla="*/ 809 h 892"/>
              <a:gd name="T8" fmla="*/ 635 w 635"/>
              <a:gd name="T9" fmla="*/ 854 h 89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635"/>
              <a:gd name="T16" fmla="*/ 0 h 892"/>
              <a:gd name="T17" fmla="*/ 635 w 635"/>
              <a:gd name="T18" fmla="*/ 892 h 89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635" h="892">
                <a:moveTo>
                  <a:pt x="0" y="854"/>
                </a:moveTo>
                <a:cubicBezTo>
                  <a:pt x="45" y="510"/>
                  <a:pt x="91" y="166"/>
                  <a:pt x="136" y="83"/>
                </a:cubicBezTo>
                <a:cubicBezTo>
                  <a:pt x="181" y="0"/>
                  <a:pt x="219" y="235"/>
                  <a:pt x="272" y="356"/>
                </a:cubicBezTo>
                <a:cubicBezTo>
                  <a:pt x="325" y="477"/>
                  <a:pt x="394" y="726"/>
                  <a:pt x="454" y="809"/>
                </a:cubicBezTo>
                <a:cubicBezTo>
                  <a:pt x="514" y="892"/>
                  <a:pt x="574" y="873"/>
                  <a:pt x="635" y="854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26" name="テキスト ボックス 25"/>
          <p:cNvSpPr txBox="1"/>
          <p:nvPr/>
        </p:nvSpPr>
        <p:spPr>
          <a:xfrm>
            <a:off x="5643570" y="4572008"/>
            <a:ext cx="19069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Higher order X-ray</a:t>
            </a:r>
            <a:endParaRPr kumimoji="1" lang="ja-JP" altLang="en-US" dirty="0"/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3214678" y="2571744"/>
            <a:ext cx="27146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X-ray of target energy</a:t>
            </a:r>
            <a:endParaRPr kumimoji="1" lang="ja-JP" altLang="en-US" dirty="0"/>
          </a:p>
        </p:txBody>
      </p:sp>
      <p:sp>
        <p:nvSpPr>
          <p:cNvPr id="28" name="テキスト ボックス 27"/>
          <p:cNvSpPr txBox="1"/>
          <p:nvPr/>
        </p:nvSpPr>
        <p:spPr>
          <a:xfrm>
            <a:off x="6725804" y="3338520"/>
            <a:ext cx="184672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Low energy X-ray </a:t>
            </a:r>
            <a:br>
              <a:rPr kumimoji="1" lang="en-US" altLang="ja-JP" dirty="0" smtClean="0"/>
            </a:br>
            <a:r>
              <a:rPr kumimoji="1" lang="en-US" altLang="ja-JP" dirty="0" smtClean="0"/>
              <a:t>(background)</a:t>
            </a:r>
            <a:endParaRPr kumimoji="1" lang="ja-JP" altLang="en-US" dirty="0"/>
          </a:p>
        </p:txBody>
      </p:sp>
      <p:sp>
        <p:nvSpPr>
          <p:cNvPr id="29" name="Rectangle 29"/>
          <p:cNvSpPr>
            <a:spLocks noChangeArrowheads="1"/>
          </p:cNvSpPr>
          <p:nvPr/>
        </p:nvSpPr>
        <p:spPr bwMode="auto">
          <a:xfrm>
            <a:off x="3745768" y="5805264"/>
            <a:ext cx="215900" cy="431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0" name="Rectangle 29"/>
          <p:cNvSpPr>
            <a:spLocks noChangeArrowheads="1"/>
          </p:cNvSpPr>
          <p:nvPr/>
        </p:nvSpPr>
        <p:spPr bwMode="auto">
          <a:xfrm>
            <a:off x="4825888" y="5805264"/>
            <a:ext cx="215900" cy="431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1" name="Line 33"/>
          <p:cNvSpPr>
            <a:spLocks noChangeShapeType="1"/>
          </p:cNvSpPr>
          <p:nvPr/>
        </p:nvSpPr>
        <p:spPr bwMode="auto">
          <a:xfrm flipH="1" flipV="1">
            <a:off x="1785918" y="3214686"/>
            <a:ext cx="0" cy="90805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arrow" w="lg" len="lg"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32" name="日付プレースホルダ 3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en-US" altLang="ja-JP" smtClean="0"/>
              <a:t>Sep 7, 2010,  PIXEL2010 T. Hirono</a:t>
            </a:r>
            <a:endParaRPr lang="ja-JP" altLang="en-US" dirty="0"/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Concepts</a:t>
            </a:r>
            <a:endParaRPr kumimoji="1" lang="ja-JP" altLang="en-US" dirty="0"/>
          </a:p>
        </p:txBody>
      </p:sp>
      <p:sp>
        <p:nvSpPr>
          <p:cNvPr id="31" name="コンテンツ プレースホルダ 30"/>
          <p:cNvSpPr>
            <a:spLocks noGrp="1"/>
          </p:cNvSpPr>
          <p:nvPr>
            <p:ph idx="1"/>
          </p:nvPr>
        </p:nvSpPr>
        <p:spPr>
          <a:xfrm>
            <a:off x="142844" y="1142984"/>
            <a:ext cx="8229600" cy="4525963"/>
          </a:xfrm>
        </p:spPr>
        <p:txBody>
          <a:bodyPr/>
          <a:lstStyle/>
          <a:p>
            <a:r>
              <a:rPr lang="en-US" altLang="ja-JP" dirty="0" smtClean="0"/>
              <a:t>Detection Efficiency of Sensors</a:t>
            </a:r>
            <a:endParaRPr lang="ja-JP" altLang="en-US" dirty="0" smtClean="0"/>
          </a:p>
          <a:p>
            <a:pPr>
              <a:buNone/>
            </a:pPr>
            <a:endParaRPr kumimoji="1" lang="ja-JP" altLang="en-US" dirty="0"/>
          </a:p>
        </p:txBody>
      </p:sp>
      <p:pic>
        <p:nvPicPr>
          <p:cNvPr id="32" name="コンテンツ プレースホルダ 3" descr="ab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762505" y="1789168"/>
            <a:ext cx="5040559" cy="3780419"/>
          </a:xfrm>
          <a:prstGeom prst="rect">
            <a:avLst/>
          </a:prstGeom>
        </p:spPr>
      </p:pic>
      <p:sp>
        <p:nvSpPr>
          <p:cNvPr id="33" name="テキスト ボックス 32"/>
          <p:cNvSpPr txBox="1"/>
          <p:nvPr/>
        </p:nvSpPr>
        <p:spPr>
          <a:xfrm>
            <a:off x="3327408" y="5643030"/>
            <a:ext cx="18914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X-ray Energy [keV</a:t>
            </a:r>
            <a:r>
              <a:rPr lang="en-US" altLang="ja-JP" dirty="0" smtClean="0"/>
              <a:t>]</a:t>
            </a:r>
            <a:endParaRPr kumimoji="1" lang="ja-JP" altLang="en-US" dirty="0"/>
          </a:p>
        </p:txBody>
      </p:sp>
      <p:sp>
        <p:nvSpPr>
          <p:cNvPr id="34" name="テキスト ボックス 33"/>
          <p:cNvSpPr txBox="1"/>
          <p:nvPr/>
        </p:nvSpPr>
        <p:spPr>
          <a:xfrm>
            <a:off x="251520" y="6027027"/>
            <a:ext cx="86067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dirty="0" smtClean="0"/>
              <a:t>CdTe has almost 100%  detection efficiency up to 40keV, </a:t>
            </a:r>
            <a:r>
              <a:rPr kumimoji="1" lang="en-US" altLang="ja-JP" sz="2400" dirty="0" smtClean="0"/>
              <a:t>more than </a:t>
            </a:r>
            <a:r>
              <a:rPr lang="en-US" altLang="ja-JP" sz="2400" dirty="0" smtClean="0"/>
              <a:t>50% </a:t>
            </a:r>
            <a:r>
              <a:rPr kumimoji="1" lang="en-US" altLang="ja-JP" sz="2400" dirty="0" smtClean="0"/>
              <a:t> at 60-100 keV where Si has only 1.5%</a:t>
            </a:r>
            <a:endParaRPr kumimoji="1" lang="ja-JP" altLang="en-US" sz="2400" dirty="0"/>
          </a:p>
        </p:txBody>
      </p:sp>
      <p:sp>
        <p:nvSpPr>
          <p:cNvPr id="35" name="テキスト ボックス 34"/>
          <p:cNvSpPr txBox="1"/>
          <p:nvPr/>
        </p:nvSpPr>
        <p:spPr>
          <a:xfrm>
            <a:off x="3635896" y="4725144"/>
            <a:ext cx="10647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Si 450</a:t>
            </a:r>
            <a:r>
              <a:rPr kumimoji="1" lang="en-US" altLang="ja-JP" dirty="0" smtClean="0">
                <a:latin typeface="Symbol" pitchFamily="18" charset="2"/>
              </a:rPr>
              <a:t>m</a:t>
            </a:r>
            <a:r>
              <a:rPr kumimoji="1" lang="en-US" altLang="ja-JP" dirty="0" smtClean="0"/>
              <a:t>m</a:t>
            </a:r>
            <a:endParaRPr kumimoji="1" lang="ja-JP" altLang="en-US" dirty="0"/>
          </a:p>
        </p:txBody>
      </p:sp>
      <p:sp>
        <p:nvSpPr>
          <p:cNvPr id="36" name="テキスト ボックス 35"/>
          <p:cNvSpPr txBox="1"/>
          <p:nvPr/>
        </p:nvSpPr>
        <p:spPr>
          <a:xfrm>
            <a:off x="2123728" y="4653136"/>
            <a:ext cx="108036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Si 320</a:t>
            </a:r>
            <a:r>
              <a:rPr kumimoji="1" lang="en-US" altLang="ja-JP" dirty="0" smtClean="0">
                <a:latin typeface="Symbol" pitchFamily="18" charset="2"/>
              </a:rPr>
              <a:t>m</a:t>
            </a:r>
            <a:r>
              <a:rPr kumimoji="1" lang="en-US" altLang="ja-JP" dirty="0" smtClean="0"/>
              <a:t>m</a:t>
            </a:r>
          </a:p>
          <a:p>
            <a:r>
              <a:rPr lang="en-US" altLang="ja-JP" dirty="0" smtClean="0"/>
              <a:t>(PILATUS)</a:t>
            </a:r>
            <a:endParaRPr kumimoji="1" lang="ja-JP" altLang="en-US" dirty="0"/>
          </a:p>
        </p:txBody>
      </p:sp>
      <p:sp>
        <p:nvSpPr>
          <p:cNvPr id="37" name="テキスト ボックス 36"/>
          <p:cNvSpPr txBox="1"/>
          <p:nvPr/>
        </p:nvSpPr>
        <p:spPr>
          <a:xfrm>
            <a:off x="5292080" y="4221088"/>
            <a:ext cx="11673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err="1" smtClean="0"/>
              <a:t>Ge</a:t>
            </a:r>
            <a:r>
              <a:rPr kumimoji="1" lang="en-US" altLang="ja-JP" dirty="0" smtClean="0"/>
              <a:t> 500</a:t>
            </a:r>
            <a:r>
              <a:rPr kumimoji="1" lang="en-US" altLang="ja-JP" dirty="0" smtClean="0">
                <a:latin typeface="Symbol" pitchFamily="18" charset="2"/>
              </a:rPr>
              <a:t>m</a:t>
            </a:r>
            <a:r>
              <a:rPr kumimoji="1" lang="en-US" altLang="ja-JP" dirty="0" smtClean="0"/>
              <a:t>m</a:t>
            </a:r>
            <a:endParaRPr kumimoji="1" lang="ja-JP" altLang="en-US" dirty="0"/>
          </a:p>
        </p:txBody>
      </p:sp>
      <p:sp>
        <p:nvSpPr>
          <p:cNvPr id="38" name="テキスト ボックス 37"/>
          <p:cNvSpPr txBox="1"/>
          <p:nvPr/>
        </p:nvSpPr>
        <p:spPr>
          <a:xfrm>
            <a:off x="5286380" y="2714620"/>
            <a:ext cx="174586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dirty="0" smtClean="0"/>
              <a:t>CdTe</a:t>
            </a:r>
            <a:r>
              <a:rPr kumimoji="1" lang="en-US" altLang="ja-JP" sz="2400" dirty="0" smtClean="0"/>
              <a:t> 500</a:t>
            </a:r>
            <a:r>
              <a:rPr kumimoji="1" lang="en-US" altLang="ja-JP" sz="2400" dirty="0" smtClean="0">
                <a:latin typeface="Symbol" pitchFamily="18" charset="2"/>
              </a:rPr>
              <a:t>m</a:t>
            </a:r>
            <a:r>
              <a:rPr kumimoji="1" lang="en-US" altLang="ja-JP" sz="2400" dirty="0" smtClean="0"/>
              <a:t>m</a:t>
            </a:r>
            <a:endParaRPr kumimoji="1" lang="ja-JP" altLang="en-US" sz="2400" dirty="0"/>
          </a:p>
        </p:txBody>
      </p:sp>
      <p:sp>
        <p:nvSpPr>
          <p:cNvPr id="39" name="テキスト ボックス 38"/>
          <p:cNvSpPr txBox="1"/>
          <p:nvPr/>
        </p:nvSpPr>
        <p:spPr>
          <a:xfrm rot="16200000">
            <a:off x="-87289" y="3479597"/>
            <a:ext cx="24012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Detection Efficiency [%]</a:t>
            </a:r>
            <a:endParaRPr kumimoji="1" lang="ja-JP" altLang="en-US" dirty="0"/>
          </a:p>
        </p:txBody>
      </p:sp>
      <p:sp>
        <p:nvSpPr>
          <p:cNvPr id="40" name="テキスト ボックス 39"/>
          <p:cNvSpPr txBox="1"/>
          <p:nvPr/>
        </p:nvSpPr>
        <p:spPr>
          <a:xfrm>
            <a:off x="2050536" y="5380275"/>
            <a:ext cx="301686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0</a:t>
            </a:r>
            <a:endParaRPr kumimoji="1" lang="ja-JP" altLang="en-US" dirty="0"/>
          </a:p>
        </p:txBody>
      </p:sp>
      <p:sp>
        <p:nvSpPr>
          <p:cNvPr id="41" name="テキスト ボックス 40"/>
          <p:cNvSpPr txBox="1"/>
          <p:nvPr/>
        </p:nvSpPr>
        <p:spPr>
          <a:xfrm>
            <a:off x="3778728" y="5380275"/>
            <a:ext cx="418704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40</a:t>
            </a:r>
            <a:endParaRPr kumimoji="1" lang="ja-JP" altLang="en-US" dirty="0"/>
          </a:p>
        </p:txBody>
      </p:sp>
      <p:sp>
        <p:nvSpPr>
          <p:cNvPr id="42" name="テキスト ボックス 41"/>
          <p:cNvSpPr txBox="1"/>
          <p:nvPr/>
        </p:nvSpPr>
        <p:spPr>
          <a:xfrm>
            <a:off x="4589860" y="5380275"/>
            <a:ext cx="418704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60</a:t>
            </a:r>
            <a:endParaRPr kumimoji="1" lang="ja-JP" altLang="en-US" dirty="0"/>
          </a:p>
        </p:txBody>
      </p:sp>
      <p:sp>
        <p:nvSpPr>
          <p:cNvPr id="43" name="テキスト ボックス 42"/>
          <p:cNvSpPr txBox="1"/>
          <p:nvPr/>
        </p:nvSpPr>
        <p:spPr>
          <a:xfrm>
            <a:off x="5592272" y="5380275"/>
            <a:ext cx="418704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80</a:t>
            </a:r>
            <a:endParaRPr kumimoji="1" lang="ja-JP" altLang="en-US" dirty="0"/>
          </a:p>
        </p:txBody>
      </p:sp>
      <p:sp>
        <p:nvSpPr>
          <p:cNvPr id="49" name="テキスト ボックス 48"/>
          <p:cNvSpPr txBox="1"/>
          <p:nvPr/>
        </p:nvSpPr>
        <p:spPr>
          <a:xfrm>
            <a:off x="6339348" y="5380275"/>
            <a:ext cx="535724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100</a:t>
            </a:r>
            <a:endParaRPr kumimoji="1" lang="ja-JP" altLang="en-US" dirty="0"/>
          </a:p>
        </p:txBody>
      </p:sp>
      <p:sp>
        <p:nvSpPr>
          <p:cNvPr id="52" name="テキスト ボックス 51"/>
          <p:cNvSpPr txBox="1"/>
          <p:nvPr/>
        </p:nvSpPr>
        <p:spPr>
          <a:xfrm>
            <a:off x="1834512" y="5173543"/>
            <a:ext cx="301686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0</a:t>
            </a:r>
            <a:endParaRPr kumimoji="1" lang="ja-JP" altLang="en-US" dirty="0"/>
          </a:p>
        </p:txBody>
      </p:sp>
      <p:sp>
        <p:nvSpPr>
          <p:cNvPr id="56" name="テキスト ボックス 55"/>
          <p:cNvSpPr txBox="1"/>
          <p:nvPr/>
        </p:nvSpPr>
        <p:spPr>
          <a:xfrm>
            <a:off x="1607730" y="2293223"/>
            <a:ext cx="535724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100</a:t>
            </a:r>
            <a:endParaRPr kumimoji="1" lang="ja-JP" altLang="en-US" dirty="0"/>
          </a:p>
        </p:txBody>
      </p:sp>
      <p:sp>
        <p:nvSpPr>
          <p:cNvPr id="58" name="テキスト ボックス 57"/>
          <p:cNvSpPr txBox="1"/>
          <p:nvPr/>
        </p:nvSpPr>
        <p:spPr>
          <a:xfrm>
            <a:off x="1690496" y="2865989"/>
            <a:ext cx="418704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80</a:t>
            </a:r>
            <a:endParaRPr kumimoji="1" lang="ja-JP" altLang="en-US" dirty="0"/>
          </a:p>
        </p:txBody>
      </p:sp>
      <p:sp>
        <p:nvSpPr>
          <p:cNvPr id="59" name="テキスト ボックス 58"/>
          <p:cNvSpPr txBox="1"/>
          <p:nvPr/>
        </p:nvSpPr>
        <p:spPr>
          <a:xfrm>
            <a:off x="1703840" y="3454277"/>
            <a:ext cx="418704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60</a:t>
            </a:r>
            <a:endParaRPr kumimoji="1" lang="ja-JP" altLang="en-US" dirty="0"/>
          </a:p>
        </p:txBody>
      </p:sp>
      <p:sp>
        <p:nvSpPr>
          <p:cNvPr id="60" name="テキスト ボックス 59"/>
          <p:cNvSpPr txBox="1"/>
          <p:nvPr/>
        </p:nvSpPr>
        <p:spPr>
          <a:xfrm>
            <a:off x="1690496" y="4021415"/>
            <a:ext cx="418704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40</a:t>
            </a:r>
            <a:endParaRPr kumimoji="1" lang="ja-JP" altLang="en-US" dirty="0"/>
          </a:p>
        </p:txBody>
      </p:sp>
      <p:sp>
        <p:nvSpPr>
          <p:cNvPr id="61" name="テキスト ボックス 60"/>
          <p:cNvSpPr txBox="1"/>
          <p:nvPr/>
        </p:nvSpPr>
        <p:spPr>
          <a:xfrm>
            <a:off x="1690496" y="4597479"/>
            <a:ext cx="418704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20</a:t>
            </a:r>
            <a:endParaRPr kumimoji="1" lang="ja-JP" altLang="en-US" dirty="0"/>
          </a:p>
        </p:txBody>
      </p:sp>
      <p:sp>
        <p:nvSpPr>
          <p:cNvPr id="62" name="正方形/長方形 61"/>
          <p:cNvSpPr/>
          <p:nvPr/>
        </p:nvSpPr>
        <p:spPr>
          <a:xfrm>
            <a:off x="1691680" y="1700808"/>
            <a:ext cx="432048" cy="3600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3" name="フリーフォーム 62"/>
          <p:cNvSpPr/>
          <p:nvPr/>
        </p:nvSpPr>
        <p:spPr>
          <a:xfrm>
            <a:off x="2377127" y="2428729"/>
            <a:ext cx="4231342" cy="1651298"/>
          </a:xfrm>
          <a:custGeom>
            <a:avLst/>
            <a:gdLst>
              <a:gd name="connsiteX0" fmla="*/ 0 w 4231342"/>
              <a:gd name="connsiteY0" fmla="*/ 41237 h 1651298"/>
              <a:gd name="connsiteX1" fmla="*/ 1699708 w 4231342"/>
              <a:gd name="connsiteY1" fmla="*/ 62753 h 1651298"/>
              <a:gd name="connsiteX2" fmla="*/ 2592593 w 4231342"/>
              <a:gd name="connsiteY2" fmla="*/ 417755 h 1651298"/>
              <a:gd name="connsiteX3" fmla="*/ 3227294 w 4231342"/>
              <a:gd name="connsiteY3" fmla="*/ 934122 h 1651298"/>
              <a:gd name="connsiteX4" fmla="*/ 4066391 w 4231342"/>
              <a:gd name="connsiteY4" fmla="*/ 1536550 h 1651298"/>
              <a:gd name="connsiteX5" fmla="*/ 4216998 w 4231342"/>
              <a:gd name="connsiteY5" fmla="*/ 1622611 h 16512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231342" h="1651298">
                <a:moveTo>
                  <a:pt x="0" y="41237"/>
                </a:moveTo>
                <a:cubicBezTo>
                  <a:pt x="633804" y="20618"/>
                  <a:pt x="1267609" y="0"/>
                  <a:pt x="1699708" y="62753"/>
                </a:cubicBezTo>
                <a:cubicBezTo>
                  <a:pt x="2131807" y="125506"/>
                  <a:pt x="2337995" y="272527"/>
                  <a:pt x="2592593" y="417755"/>
                </a:cubicBezTo>
                <a:cubicBezTo>
                  <a:pt x="2847191" y="562983"/>
                  <a:pt x="2981661" y="747656"/>
                  <a:pt x="3227294" y="934122"/>
                </a:cubicBezTo>
                <a:cubicBezTo>
                  <a:pt x="3472927" y="1120588"/>
                  <a:pt x="3901440" y="1421802"/>
                  <a:pt x="4066391" y="1536550"/>
                </a:cubicBezTo>
                <a:cubicBezTo>
                  <a:pt x="4231342" y="1651298"/>
                  <a:pt x="4216998" y="1622611"/>
                  <a:pt x="4216998" y="1622611"/>
                </a:cubicBezTo>
              </a:path>
            </a:pathLst>
          </a:custGeom>
          <a:ln w="381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4" name="正方形/長方形 63"/>
          <p:cNvSpPr/>
          <p:nvPr/>
        </p:nvSpPr>
        <p:spPr>
          <a:xfrm>
            <a:off x="5578928" y="1933183"/>
            <a:ext cx="1008112" cy="4320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6" name="テキスト ボックス 65"/>
          <p:cNvSpPr txBox="1"/>
          <p:nvPr/>
        </p:nvSpPr>
        <p:spPr>
          <a:xfrm>
            <a:off x="2855968" y="5389567"/>
            <a:ext cx="418704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20</a:t>
            </a:r>
            <a:endParaRPr kumimoji="1" lang="ja-JP" altLang="en-US" dirty="0"/>
          </a:p>
        </p:txBody>
      </p:sp>
      <p:sp>
        <p:nvSpPr>
          <p:cNvPr id="67" name="フリーフォーム 66"/>
          <p:cNvSpPr/>
          <p:nvPr/>
        </p:nvSpPr>
        <p:spPr>
          <a:xfrm>
            <a:off x="2389118" y="2460356"/>
            <a:ext cx="4227756" cy="2840018"/>
          </a:xfrm>
          <a:custGeom>
            <a:avLst/>
            <a:gdLst>
              <a:gd name="connsiteX0" fmla="*/ 0 w 4227756"/>
              <a:gd name="connsiteY0" fmla="*/ 10757 h 2840018"/>
              <a:gd name="connsiteX1" fmla="*/ 150607 w 4227756"/>
              <a:gd name="connsiteY1" fmla="*/ 53788 h 2840018"/>
              <a:gd name="connsiteX2" fmla="*/ 268942 w 4227756"/>
              <a:gd name="connsiteY2" fmla="*/ 333486 h 2840018"/>
              <a:gd name="connsiteX3" fmla="*/ 559398 w 4227756"/>
              <a:gd name="connsiteY3" fmla="*/ 1635162 h 2840018"/>
              <a:gd name="connsiteX4" fmla="*/ 860612 w 4227756"/>
              <a:gd name="connsiteY4" fmla="*/ 2334409 h 2840018"/>
              <a:gd name="connsiteX5" fmla="*/ 1366222 w 4227756"/>
              <a:gd name="connsiteY5" fmla="*/ 2667896 h 2840018"/>
              <a:gd name="connsiteX6" fmla="*/ 2291379 w 4227756"/>
              <a:gd name="connsiteY6" fmla="*/ 2807745 h 2840018"/>
              <a:gd name="connsiteX7" fmla="*/ 4227756 w 4227756"/>
              <a:gd name="connsiteY7" fmla="*/ 2840018 h 28400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227756" h="2840018">
                <a:moveTo>
                  <a:pt x="0" y="10757"/>
                </a:moveTo>
                <a:cubicBezTo>
                  <a:pt x="52891" y="5378"/>
                  <a:pt x="105783" y="0"/>
                  <a:pt x="150607" y="53788"/>
                </a:cubicBezTo>
                <a:cubicBezTo>
                  <a:pt x="195431" y="107576"/>
                  <a:pt x="200810" y="69924"/>
                  <a:pt x="268942" y="333486"/>
                </a:cubicBezTo>
                <a:cubicBezTo>
                  <a:pt x="337074" y="597048"/>
                  <a:pt x="460786" y="1301675"/>
                  <a:pt x="559398" y="1635162"/>
                </a:cubicBezTo>
                <a:cubicBezTo>
                  <a:pt x="658010" y="1968649"/>
                  <a:pt x="726141" y="2162287"/>
                  <a:pt x="860612" y="2334409"/>
                </a:cubicBezTo>
                <a:cubicBezTo>
                  <a:pt x="995083" y="2506531"/>
                  <a:pt x="1127761" y="2589007"/>
                  <a:pt x="1366222" y="2667896"/>
                </a:cubicBezTo>
                <a:cubicBezTo>
                  <a:pt x="1604683" y="2746785"/>
                  <a:pt x="1814457" y="2779058"/>
                  <a:pt x="2291379" y="2807745"/>
                </a:cubicBezTo>
                <a:cubicBezTo>
                  <a:pt x="2768301" y="2836432"/>
                  <a:pt x="3498028" y="2838225"/>
                  <a:pt x="4227756" y="2840018"/>
                </a:cubicBezTo>
              </a:path>
            </a:pathLst>
          </a:cu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68" name="直線矢印コネクタ 67"/>
          <p:cNvCxnSpPr/>
          <p:nvPr/>
        </p:nvCxnSpPr>
        <p:spPr>
          <a:xfrm rot="5400000" flipH="1" flipV="1">
            <a:off x="2214943" y="3357165"/>
            <a:ext cx="1714512" cy="794"/>
          </a:xfrm>
          <a:prstGeom prst="straightConnector1">
            <a:avLst/>
          </a:prstGeom>
          <a:ln w="38100">
            <a:solidFill>
              <a:schemeClr val="accent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直線矢印コネクタ 68"/>
          <p:cNvCxnSpPr/>
          <p:nvPr/>
        </p:nvCxnSpPr>
        <p:spPr>
          <a:xfrm rot="16200000" flipV="1">
            <a:off x="3574647" y="3994305"/>
            <a:ext cx="2448272" cy="21518"/>
          </a:xfrm>
          <a:prstGeom prst="straightConnector1">
            <a:avLst/>
          </a:prstGeom>
          <a:ln w="38100">
            <a:solidFill>
              <a:schemeClr val="accent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日付プレースホルダ 3"/>
          <p:cNvSpPr>
            <a:spLocks noGrp="1"/>
          </p:cNvSpPr>
          <p:nvPr>
            <p:ph type="dt" sz="half" idx="10"/>
          </p:nvPr>
        </p:nvSpPr>
        <p:spPr>
          <a:xfrm>
            <a:off x="6500826" y="6492875"/>
            <a:ext cx="2643174" cy="365125"/>
          </a:xfrm>
        </p:spPr>
        <p:txBody>
          <a:bodyPr/>
          <a:lstStyle/>
          <a:p>
            <a:pPr algn="r"/>
            <a:r>
              <a:rPr lang="en-US" altLang="ja-JP" dirty="0" smtClean="0"/>
              <a:t>Sep 7, 2010,  PIXEL2010 T. Hirono</a:t>
            </a:r>
            <a:endParaRPr lang="ja-JP" alt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3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7696200" cy="1052513"/>
          </a:xfrm>
        </p:spPr>
        <p:txBody>
          <a:bodyPr/>
          <a:lstStyle/>
          <a:p>
            <a:pPr eaLnBrk="1" hangingPunct="1"/>
            <a:r>
              <a:rPr lang="en-US" altLang="ja-JP" dirty="0" smtClean="0"/>
              <a:t>Results of Beam</a:t>
            </a:r>
            <a:r>
              <a:rPr lang="en-US" altLang="ja-JP" sz="2900" dirty="0" smtClean="0"/>
              <a:t> </a:t>
            </a:r>
            <a:r>
              <a:rPr lang="en-US" altLang="ja-JP" dirty="0" smtClean="0"/>
              <a:t>Test</a:t>
            </a:r>
          </a:p>
        </p:txBody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214422"/>
            <a:ext cx="8675688" cy="1007442"/>
          </a:xfrm>
        </p:spPr>
        <p:txBody>
          <a:bodyPr>
            <a:noAutofit/>
          </a:bodyPr>
          <a:lstStyle/>
          <a:p>
            <a:pPr>
              <a:lnSpc>
                <a:spcPct val="110000"/>
              </a:lnSpc>
            </a:pPr>
            <a:r>
              <a:rPr lang="en-US" altLang="ja-JP" sz="2400" dirty="0" smtClean="0"/>
              <a:t>Low-energy threshold scan</a:t>
            </a:r>
          </a:p>
          <a:p>
            <a:pPr lvl="1">
              <a:lnSpc>
                <a:spcPct val="110000"/>
              </a:lnSpc>
            </a:pPr>
            <a:r>
              <a:rPr lang="en-US" altLang="ja-JP" sz="2000" dirty="0" smtClean="0"/>
              <a:t>Count is 0  when lower-energy threshold eq. to </a:t>
            </a:r>
            <a:r>
              <a:rPr lang="en-US" altLang="ja-JP" sz="2000" dirty="0" err="1" smtClean="0"/>
              <a:t>highter</a:t>
            </a:r>
            <a:r>
              <a:rPr lang="en-US" altLang="ja-JP" sz="2000" dirty="0" smtClean="0"/>
              <a:t>-energy threshold.</a:t>
            </a:r>
          </a:p>
          <a:p>
            <a:pPr lvl="1">
              <a:lnSpc>
                <a:spcPct val="110000"/>
              </a:lnSpc>
            </a:pPr>
            <a:r>
              <a:rPr lang="en-US" altLang="ja-JP" sz="2000" dirty="0" smtClean="0"/>
              <a:t>Counting is start when the shaper output exceeds the lower-energy threshold</a:t>
            </a:r>
          </a:p>
        </p:txBody>
      </p:sp>
      <p:sp>
        <p:nvSpPr>
          <p:cNvPr id="31" name="Freeform 4"/>
          <p:cNvSpPr>
            <a:spLocks/>
          </p:cNvSpPr>
          <p:nvPr/>
        </p:nvSpPr>
        <p:spPr bwMode="auto">
          <a:xfrm flipV="1">
            <a:off x="3134470" y="3232364"/>
            <a:ext cx="1008062" cy="1416050"/>
          </a:xfrm>
          <a:custGeom>
            <a:avLst/>
            <a:gdLst>
              <a:gd name="T0" fmla="*/ 0 w 635"/>
              <a:gd name="T1" fmla="*/ 854 h 892"/>
              <a:gd name="T2" fmla="*/ 136 w 635"/>
              <a:gd name="T3" fmla="*/ 83 h 892"/>
              <a:gd name="T4" fmla="*/ 272 w 635"/>
              <a:gd name="T5" fmla="*/ 356 h 892"/>
              <a:gd name="T6" fmla="*/ 454 w 635"/>
              <a:gd name="T7" fmla="*/ 809 h 892"/>
              <a:gd name="T8" fmla="*/ 635 w 635"/>
              <a:gd name="T9" fmla="*/ 854 h 89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635"/>
              <a:gd name="T16" fmla="*/ 0 h 892"/>
              <a:gd name="T17" fmla="*/ 635 w 635"/>
              <a:gd name="T18" fmla="*/ 892 h 89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635" h="892">
                <a:moveTo>
                  <a:pt x="0" y="854"/>
                </a:moveTo>
                <a:cubicBezTo>
                  <a:pt x="45" y="510"/>
                  <a:pt x="91" y="166"/>
                  <a:pt x="136" y="83"/>
                </a:cubicBezTo>
                <a:cubicBezTo>
                  <a:pt x="181" y="0"/>
                  <a:pt x="219" y="235"/>
                  <a:pt x="272" y="356"/>
                </a:cubicBezTo>
                <a:cubicBezTo>
                  <a:pt x="325" y="477"/>
                  <a:pt x="394" y="726"/>
                  <a:pt x="454" y="809"/>
                </a:cubicBezTo>
                <a:cubicBezTo>
                  <a:pt x="514" y="892"/>
                  <a:pt x="574" y="873"/>
                  <a:pt x="635" y="854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32" name="Line 5"/>
          <p:cNvSpPr>
            <a:spLocks noChangeShapeType="1"/>
          </p:cNvSpPr>
          <p:nvPr/>
        </p:nvSpPr>
        <p:spPr bwMode="auto">
          <a:xfrm flipH="1" flipV="1">
            <a:off x="2235657" y="2565423"/>
            <a:ext cx="0" cy="302577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arrow" w="lg" len="lg"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33" name="Line 6"/>
          <p:cNvSpPr>
            <a:spLocks noChangeShapeType="1"/>
          </p:cNvSpPr>
          <p:nvPr/>
        </p:nvSpPr>
        <p:spPr bwMode="auto">
          <a:xfrm>
            <a:off x="2019757" y="3297261"/>
            <a:ext cx="619125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arrow" w="lg" len="lg"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34" name="Freeform 8"/>
          <p:cNvSpPr>
            <a:spLocks/>
          </p:cNvSpPr>
          <p:nvPr/>
        </p:nvSpPr>
        <p:spPr bwMode="auto">
          <a:xfrm flipV="1">
            <a:off x="2676594" y="3262186"/>
            <a:ext cx="433388" cy="644078"/>
          </a:xfrm>
          <a:custGeom>
            <a:avLst/>
            <a:gdLst>
              <a:gd name="T0" fmla="*/ 0 w 635"/>
              <a:gd name="T1" fmla="*/ 854 h 892"/>
              <a:gd name="T2" fmla="*/ 136 w 635"/>
              <a:gd name="T3" fmla="*/ 83 h 892"/>
              <a:gd name="T4" fmla="*/ 272 w 635"/>
              <a:gd name="T5" fmla="*/ 356 h 892"/>
              <a:gd name="T6" fmla="*/ 454 w 635"/>
              <a:gd name="T7" fmla="*/ 809 h 892"/>
              <a:gd name="T8" fmla="*/ 635 w 635"/>
              <a:gd name="T9" fmla="*/ 854 h 89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635"/>
              <a:gd name="T16" fmla="*/ 0 h 892"/>
              <a:gd name="T17" fmla="*/ 635 w 635"/>
              <a:gd name="T18" fmla="*/ 892 h 89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635" h="892">
                <a:moveTo>
                  <a:pt x="0" y="854"/>
                </a:moveTo>
                <a:cubicBezTo>
                  <a:pt x="45" y="510"/>
                  <a:pt x="91" y="166"/>
                  <a:pt x="136" y="83"/>
                </a:cubicBezTo>
                <a:cubicBezTo>
                  <a:pt x="181" y="0"/>
                  <a:pt x="219" y="235"/>
                  <a:pt x="272" y="356"/>
                </a:cubicBezTo>
                <a:cubicBezTo>
                  <a:pt x="325" y="477"/>
                  <a:pt x="394" y="726"/>
                  <a:pt x="454" y="809"/>
                </a:cubicBezTo>
                <a:cubicBezTo>
                  <a:pt x="514" y="892"/>
                  <a:pt x="574" y="873"/>
                  <a:pt x="635" y="854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35" name="Rectangle 9"/>
          <p:cNvSpPr>
            <a:spLocks noChangeArrowheads="1"/>
          </p:cNvSpPr>
          <p:nvPr/>
        </p:nvSpPr>
        <p:spPr bwMode="auto">
          <a:xfrm>
            <a:off x="2235657" y="5000636"/>
            <a:ext cx="5832475" cy="373075"/>
          </a:xfrm>
          <a:prstGeom prst="rect">
            <a:avLst/>
          </a:prstGeom>
          <a:solidFill>
            <a:srgbClr val="FF99CC">
              <a:alpha val="23137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6" name="Line 11"/>
          <p:cNvSpPr>
            <a:spLocks noChangeShapeType="1"/>
          </p:cNvSpPr>
          <p:nvPr/>
        </p:nvSpPr>
        <p:spPr bwMode="auto">
          <a:xfrm>
            <a:off x="2235657" y="4970913"/>
            <a:ext cx="5832475" cy="1587"/>
          </a:xfrm>
          <a:prstGeom prst="line">
            <a:avLst/>
          </a:prstGeom>
          <a:noFill/>
          <a:ln w="38100">
            <a:solidFill>
              <a:srgbClr val="3399FF"/>
            </a:solidFill>
            <a:round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37" name="Line 12"/>
          <p:cNvSpPr>
            <a:spLocks noChangeShapeType="1"/>
          </p:cNvSpPr>
          <p:nvPr/>
        </p:nvSpPr>
        <p:spPr bwMode="auto">
          <a:xfrm>
            <a:off x="2234070" y="5373711"/>
            <a:ext cx="5854700" cy="1587"/>
          </a:xfrm>
          <a:prstGeom prst="line">
            <a:avLst/>
          </a:prstGeom>
          <a:noFill/>
          <a:ln w="38100">
            <a:solidFill>
              <a:srgbClr val="3399FF"/>
            </a:solidFill>
            <a:round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38" name="Freeform 14"/>
          <p:cNvSpPr>
            <a:spLocks/>
          </p:cNvSpPr>
          <p:nvPr/>
        </p:nvSpPr>
        <p:spPr bwMode="auto">
          <a:xfrm flipV="1">
            <a:off x="5115630" y="3178828"/>
            <a:ext cx="1008063" cy="2136775"/>
          </a:xfrm>
          <a:custGeom>
            <a:avLst/>
            <a:gdLst>
              <a:gd name="T0" fmla="*/ 0 w 635"/>
              <a:gd name="T1" fmla="*/ 854 h 892"/>
              <a:gd name="T2" fmla="*/ 136 w 635"/>
              <a:gd name="T3" fmla="*/ 83 h 892"/>
              <a:gd name="T4" fmla="*/ 272 w 635"/>
              <a:gd name="T5" fmla="*/ 356 h 892"/>
              <a:gd name="T6" fmla="*/ 454 w 635"/>
              <a:gd name="T7" fmla="*/ 809 h 892"/>
              <a:gd name="T8" fmla="*/ 635 w 635"/>
              <a:gd name="T9" fmla="*/ 854 h 89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635"/>
              <a:gd name="T16" fmla="*/ 0 h 892"/>
              <a:gd name="T17" fmla="*/ 635 w 635"/>
              <a:gd name="T18" fmla="*/ 892 h 89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635" h="892">
                <a:moveTo>
                  <a:pt x="0" y="854"/>
                </a:moveTo>
                <a:cubicBezTo>
                  <a:pt x="45" y="510"/>
                  <a:pt x="91" y="166"/>
                  <a:pt x="136" y="83"/>
                </a:cubicBezTo>
                <a:cubicBezTo>
                  <a:pt x="181" y="0"/>
                  <a:pt x="219" y="235"/>
                  <a:pt x="272" y="356"/>
                </a:cubicBezTo>
                <a:cubicBezTo>
                  <a:pt x="325" y="477"/>
                  <a:pt x="394" y="726"/>
                  <a:pt x="454" y="809"/>
                </a:cubicBezTo>
                <a:cubicBezTo>
                  <a:pt x="514" y="892"/>
                  <a:pt x="574" y="873"/>
                  <a:pt x="635" y="854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39" name="Line 16"/>
          <p:cNvSpPr>
            <a:spLocks noChangeShapeType="1"/>
          </p:cNvSpPr>
          <p:nvPr/>
        </p:nvSpPr>
        <p:spPr bwMode="auto">
          <a:xfrm>
            <a:off x="2235657" y="5335611"/>
            <a:ext cx="5854700" cy="1587"/>
          </a:xfrm>
          <a:prstGeom prst="line">
            <a:avLst/>
          </a:prstGeom>
          <a:noFill/>
          <a:ln w="38100">
            <a:solidFill>
              <a:srgbClr val="FF66CC"/>
            </a:solidFill>
            <a:round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40" name="Line 17"/>
          <p:cNvSpPr>
            <a:spLocks noChangeShapeType="1"/>
          </p:cNvSpPr>
          <p:nvPr/>
        </p:nvSpPr>
        <p:spPr bwMode="auto">
          <a:xfrm>
            <a:off x="2214546" y="5000636"/>
            <a:ext cx="5854700" cy="1588"/>
          </a:xfrm>
          <a:prstGeom prst="line">
            <a:avLst/>
          </a:prstGeom>
          <a:noFill/>
          <a:ln w="38100">
            <a:solidFill>
              <a:srgbClr val="FF66CC"/>
            </a:solidFill>
            <a:round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41" name="Text Box 19"/>
          <p:cNvSpPr txBox="1">
            <a:spLocks noChangeArrowheads="1"/>
          </p:cNvSpPr>
          <p:nvPr/>
        </p:nvSpPr>
        <p:spPr bwMode="auto">
          <a:xfrm>
            <a:off x="1303322" y="5357826"/>
            <a:ext cx="10541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dirty="0"/>
              <a:t>Offset=0</a:t>
            </a:r>
          </a:p>
        </p:txBody>
      </p:sp>
      <p:sp>
        <p:nvSpPr>
          <p:cNvPr id="42" name="Text Box 23"/>
          <p:cNvSpPr txBox="1">
            <a:spLocks noChangeArrowheads="1"/>
          </p:cNvSpPr>
          <p:nvPr/>
        </p:nvSpPr>
        <p:spPr bwMode="auto">
          <a:xfrm>
            <a:off x="357158" y="4776800"/>
            <a:ext cx="176715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dirty="0" smtClean="0">
                <a:solidFill>
                  <a:schemeClr val="tx2"/>
                </a:solidFill>
              </a:rPr>
              <a:t>Lower energy </a:t>
            </a:r>
            <a:r>
              <a:rPr lang="en-US" altLang="ja-JP" dirty="0" err="1" smtClean="0">
                <a:solidFill>
                  <a:schemeClr val="tx2"/>
                </a:solidFill>
              </a:rPr>
              <a:t>th</a:t>
            </a:r>
            <a:r>
              <a:rPr lang="en-US" altLang="ja-JP" dirty="0" smtClean="0">
                <a:solidFill>
                  <a:schemeClr val="tx2"/>
                </a:solidFill>
              </a:rPr>
              <a:t>.</a:t>
            </a:r>
            <a:endParaRPr lang="en-US" altLang="ja-JP" dirty="0">
              <a:solidFill>
                <a:schemeClr val="tx2"/>
              </a:solidFill>
            </a:endParaRPr>
          </a:p>
        </p:txBody>
      </p:sp>
      <p:sp>
        <p:nvSpPr>
          <p:cNvPr id="43" name="Text Box 24"/>
          <p:cNvSpPr txBox="1">
            <a:spLocks noChangeArrowheads="1"/>
          </p:cNvSpPr>
          <p:nvPr/>
        </p:nvSpPr>
        <p:spPr bwMode="auto">
          <a:xfrm>
            <a:off x="401164" y="5143512"/>
            <a:ext cx="1813382" cy="369332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dirty="0" smtClean="0">
                <a:solidFill>
                  <a:schemeClr val="tx2"/>
                </a:solidFill>
              </a:rPr>
              <a:t>Higher energy </a:t>
            </a:r>
            <a:r>
              <a:rPr lang="en-US" altLang="ja-JP" dirty="0" err="1" smtClean="0">
                <a:solidFill>
                  <a:schemeClr val="tx2"/>
                </a:solidFill>
              </a:rPr>
              <a:t>th</a:t>
            </a:r>
            <a:r>
              <a:rPr lang="en-US" altLang="ja-JP" dirty="0" smtClean="0">
                <a:solidFill>
                  <a:schemeClr val="tx2"/>
                </a:solidFill>
              </a:rPr>
              <a:t>.</a:t>
            </a:r>
            <a:endParaRPr lang="en-US" altLang="ja-JP" dirty="0">
              <a:solidFill>
                <a:schemeClr val="tx2"/>
              </a:solidFill>
            </a:endParaRPr>
          </a:p>
        </p:txBody>
      </p:sp>
      <p:sp>
        <p:nvSpPr>
          <p:cNvPr id="44" name="Freeform 26"/>
          <p:cNvSpPr>
            <a:spLocks/>
          </p:cNvSpPr>
          <p:nvPr/>
        </p:nvSpPr>
        <p:spPr bwMode="auto">
          <a:xfrm flipV="1">
            <a:off x="6123742" y="3250022"/>
            <a:ext cx="1008063" cy="935038"/>
          </a:xfrm>
          <a:custGeom>
            <a:avLst/>
            <a:gdLst>
              <a:gd name="T0" fmla="*/ 0 w 635"/>
              <a:gd name="T1" fmla="*/ 854 h 892"/>
              <a:gd name="T2" fmla="*/ 136 w 635"/>
              <a:gd name="T3" fmla="*/ 83 h 892"/>
              <a:gd name="T4" fmla="*/ 272 w 635"/>
              <a:gd name="T5" fmla="*/ 356 h 892"/>
              <a:gd name="T6" fmla="*/ 454 w 635"/>
              <a:gd name="T7" fmla="*/ 809 h 892"/>
              <a:gd name="T8" fmla="*/ 635 w 635"/>
              <a:gd name="T9" fmla="*/ 854 h 89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635"/>
              <a:gd name="T16" fmla="*/ 0 h 892"/>
              <a:gd name="T17" fmla="*/ 635 w 635"/>
              <a:gd name="T18" fmla="*/ 892 h 89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635" h="892">
                <a:moveTo>
                  <a:pt x="0" y="854"/>
                </a:moveTo>
                <a:cubicBezTo>
                  <a:pt x="45" y="510"/>
                  <a:pt x="91" y="166"/>
                  <a:pt x="136" y="83"/>
                </a:cubicBezTo>
                <a:cubicBezTo>
                  <a:pt x="181" y="0"/>
                  <a:pt x="219" y="235"/>
                  <a:pt x="272" y="356"/>
                </a:cubicBezTo>
                <a:cubicBezTo>
                  <a:pt x="325" y="477"/>
                  <a:pt x="394" y="726"/>
                  <a:pt x="454" y="809"/>
                </a:cubicBezTo>
                <a:cubicBezTo>
                  <a:pt x="514" y="892"/>
                  <a:pt x="574" y="873"/>
                  <a:pt x="635" y="854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45" name="Line 28"/>
          <p:cNvSpPr>
            <a:spLocks noChangeShapeType="1"/>
          </p:cNvSpPr>
          <p:nvPr/>
        </p:nvSpPr>
        <p:spPr bwMode="auto">
          <a:xfrm>
            <a:off x="1946732" y="6526236"/>
            <a:ext cx="619125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arrow" w="lg" len="lg"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46" name="Rectangle 29"/>
          <p:cNvSpPr>
            <a:spLocks noChangeArrowheads="1"/>
          </p:cNvSpPr>
          <p:nvPr/>
        </p:nvSpPr>
        <p:spPr bwMode="auto">
          <a:xfrm>
            <a:off x="5572132" y="6094436"/>
            <a:ext cx="215900" cy="431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7" name="Line 32"/>
          <p:cNvSpPr>
            <a:spLocks noChangeShapeType="1"/>
          </p:cNvSpPr>
          <p:nvPr/>
        </p:nvSpPr>
        <p:spPr bwMode="auto">
          <a:xfrm flipH="1" flipV="1">
            <a:off x="2235657" y="5807098"/>
            <a:ext cx="0" cy="90805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arrow" w="lg" len="lg"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48" name="Line 33"/>
          <p:cNvSpPr>
            <a:spLocks noChangeShapeType="1"/>
          </p:cNvSpPr>
          <p:nvPr/>
        </p:nvSpPr>
        <p:spPr bwMode="auto">
          <a:xfrm flipH="1" flipV="1">
            <a:off x="1785918" y="3857628"/>
            <a:ext cx="0" cy="90805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arrow" w="lg" len="lg"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49" name="Text Box 36"/>
          <p:cNvSpPr txBox="1">
            <a:spLocks noChangeArrowheads="1"/>
          </p:cNvSpPr>
          <p:nvPr/>
        </p:nvSpPr>
        <p:spPr bwMode="auto">
          <a:xfrm>
            <a:off x="435110" y="6022204"/>
            <a:ext cx="173977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dirty="0" smtClean="0"/>
              <a:t>Input of Counter</a:t>
            </a:r>
            <a:endParaRPr lang="ja-JP" altLang="en-US" dirty="0"/>
          </a:p>
        </p:txBody>
      </p:sp>
      <p:sp>
        <p:nvSpPr>
          <p:cNvPr id="50" name="Freeform 4"/>
          <p:cNvSpPr>
            <a:spLocks/>
          </p:cNvSpPr>
          <p:nvPr/>
        </p:nvSpPr>
        <p:spPr bwMode="auto">
          <a:xfrm flipV="1">
            <a:off x="4107518" y="3213892"/>
            <a:ext cx="1008062" cy="1416050"/>
          </a:xfrm>
          <a:custGeom>
            <a:avLst/>
            <a:gdLst>
              <a:gd name="T0" fmla="*/ 0 w 635"/>
              <a:gd name="T1" fmla="*/ 854 h 892"/>
              <a:gd name="T2" fmla="*/ 136 w 635"/>
              <a:gd name="T3" fmla="*/ 83 h 892"/>
              <a:gd name="T4" fmla="*/ 272 w 635"/>
              <a:gd name="T5" fmla="*/ 356 h 892"/>
              <a:gd name="T6" fmla="*/ 454 w 635"/>
              <a:gd name="T7" fmla="*/ 809 h 892"/>
              <a:gd name="T8" fmla="*/ 635 w 635"/>
              <a:gd name="T9" fmla="*/ 854 h 89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635"/>
              <a:gd name="T16" fmla="*/ 0 h 892"/>
              <a:gd name="T17" fmla="*/ 635 w 635"/>
              <a:gd name="T18" fmla="*/ 892 h 89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635" h="892">
                <a:moveTo>
                  <a:pt x="0" y="854"/>
                </a:moveTo>
                <a:cubicBezTo>
                  <a:pt x="45" y="510"/>
                  <a:pt x="91" y="166"/>
                  <a:pt x="136" y="83"/>
                </a:cubicBezTo>
                <a:cubicBezTo>
                  <a:pt x="181" y="0"/>
                  <a:pt x="219" y="235"/>
                  <a:pt x="272" y="356"/>
                </a:cubicBezTo>
                <a:cubicBezTo>
                  <a:pt x="325" y="477"/>
                  <a:pt x="394" y="726"/>
                  <a:pt x="454" y="809"/>
                </a:cubicBezTo>
                <a:cubicBezTo>
                  <a:pt x="514" y="892"/>
                  <a:pt x="574" y="873"/>
                  <a:pt x="635" y="854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51" name="テキスト ボックス 50"/>
          <p:cNvSpPr txBox="1"/>
          <p:nvPr/>
        </p:nvSpPr>
        <p:spPr>
          <a:xfrm>
            <a:off x="5413559" y="4438028"/>
            <a:ext cx="19069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Higher order X-ray</a:t>
            </a:r>
            <a:endParaRPr kumimoji="1" lang="ja-JP" altLang="en-US" dirty="0"/>
          </a:p>
        </p:txBody>
      </p:sp>
      <p:sp>
        <p:nvSpPr>
          <p:cNvPr id="52" name="テキスト ボックス 51"/>
          <p:cNvSpPr txBox="1"/>
          <p:nvPr/>
        </p:nvSpPr>
        <p:spPr>
          <a:xfrm>
            <a:off x="2667358" y="4438028"/>
            <a:ext cx="2160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X-ray of </a:t>
            </a:r>
            <a:r>
              <a:rPr kumimoji="1" lang="en-US" altLang="ja-JP" dirty="0" err="1" smtClean="0"/>
              <a:t>taget</a:t>
            </a:r>
            <a:r>
              <a:rPr kumimoji="1" lang="en-US" altLang="ja-JP" dirty="0" smtClean="0"/>
              <a:t> energy</a:t>
            </a:r>
            <a:endParaRPr kumimoji="1" lang="ja-JP" altLang="en-US" dirty="0"/>
          </a:p>
        </p:txBody>
      </p:sp>
      <p:sp>
        <p:nvSpPr>
          <p:cNvPr id="53" name="テキスト ボックス 52"/>
          <p:cNvSpPr txBox="1"/>
          <p:nvPr/>
        </p:nvSpPr>
        <p:spPr>
          <a:xfrm>
            <a:off x="6511490" y="3627468"/>
            <a:ext cx="184672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Low energy X-ray </a:t>
            </a:r>
            <a:br>
              <a:rPr kumimoji="1" lang="en-US" altLang="ja-JP" dirty="0" smtClean="0"/>
            </a:br>
            <a:r>
              <a:rPr kumimoji="1" lang="en-US" altLang="ja-JP" dirty="0" smtClean="0"/>
              <a:t>(background)</a:t>
            </a:r>
            <a:endParaRPr kumimoji="1" lang="ja-JP" altLang="en-US" dirty="0"/>
          </a:p>
        </p:txBody>
      </p:sp>
      <p:sp>
        <p:nvSpPr>
          <p:cNvPr id="27" name="日付プレースホルダ 2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en-US" altLang="ja-JP" smtClean="0"/>
              <a:t>Sep 7, 2010,  PIXEL2010 T. Hirono</a:t>
            </a:r>
            <a:endParaRPr lang="ja-JP" altLang="en-US" dirty="0"/>
          </a:p>
        </p:txBody>
      </p:sp>
    </p:spTree>
  </p:cSld>
  <p:clrMapOvr>
    <a:masterClrMapping/>
  </p:clrMapOvr>
  <p:transition/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3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7696200" cy="1052513"/>
          </a:xfrm>
        </p:spPr>
        <p:txBody>
          <a:bodyPr>
            <a:normAutofit/>
          </a:bodyPr>
          <a:lstStyle/>
          <a:p>
            <a:pPr eaLnBrk="1" hangingPunct="1"/>
            <a:r>
              <a:rPr lang="en-US" altLang="ja-JP" dirty="0" smtClean="0"/>
              <a:t>Result of Beam Test</a:t>
            </a:r>
          </a:p>
        </p:txBody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341438"/>
            <a:ext cx="8675688" cy="1007442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110000"/>
              </a:lnSpc>
            </a:pPr>
            <a:r>
              <a:rPr lang="en-US" altLang="ja-JP" sz="2600" dirty="0" smtClean="0"/>
              <a:t>Low-energy threshold scan</a:t>
            </a:r>
          </a:p>
          <a:p>
            <a:pPr lvl="1">
              <a:lnSpc>
                <a:spcPct val="110000"/>
              </a:lnSpc>
            </a:pPr>
            <a:r>
              <a:rPr lang="en-US" altLang="ja-JP" sz="2000" dirty="0" smtClean="0"/>
              <a:t>Count increases when lower-energy threshold cross  pulse height of the target energy </a:t>
            </a:r>
          </a:p>
        </p:txBody>
      </p:sp>
      <p:sp>
        <p:nvSpPr>
          <p:cNvPr id="30725" name="Freeform 4"/>
          <p:cNvSpPr>
            <a:spLocks/>
          </p:cNvSpPr>
          <p:nvPr/>
        </p:nvSpPr>
        <p:spPr bwMode="auto">
          <a:xfrm flipV="1">
            <a:off x="3022888" y="2943416"/>
            <a:ext cx="1008062" cy="1416050"/>
          </a:xfrm>
          <a:custGeom>
            <a:avLst/>
            <a:gdLst>
              <a:gd name="T0" fmla="*/ 0 w 635"/>
              <a:gd name="T1" fmla="*/ 854 h 892"/>
              <a:gd name="T2" fmla="*/ 136 w 635"/>
              <a:gd name="T3" fmla="*/ 83 h 892"/>
              <a:gd name="T4" fmla="*/ 272 w 635"/>
              <a:gd name="T5" fmla="*/ 356 h 892"/>
              <a:gd name="T6" fmla="*/ 454 w 635"/>
              <a:gd name="T7" fmla="*/ 809 h 892"/>
              <a:gd name="T8" fmla="*/ 635 w 635"/>
              <a:gd name="T9" fmla="*/ 854 h 89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635"/>
              <a:gd name="T16" fmla="*/ 0 h 892"/>
              <a:gd name="T17" fmla="*/ 635 w 635"/>
              <a:gd name="T18" fmla="*/ 892 h 89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635" h="892">
                <a:moveTo>
                  <a:pt x="0" y="854"/>
                </a:moveTo>
                <a:cubicBezTo>
                  <a:pt x="45" y="510"/>
                  <a:pt x="91" y="166"/>
                  <a:pt x="136" y="83"/>
                </a:cubicBezTo>
                <a:cubicBezTo>
                  <a:pt x="181" y="0"/>
                  <a:pt x="219" y="235"/>
                  <a:pt x="272" y="356"/>
                </a:cubicBezTo>
                <a:cubicBezTo>
                  <a:pt x="325" y="477"/>
                  <a:pt x="394" y="726"/>
                  <a:pt x="454" y="809"/>
                </a:cubicBezTo>
                <a:cubicBezTo>
                  <a:pt x="514" y="892"/>
                  <a:pt x="574" y="873"/>
                  <a:pt x="635" y="854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30726" name="Line 5"/>
          <p:cNvSpPr>
            <a:spLocks noChangeShapeType="1"/>
          </p:cNvSpPr>
          <p:nvPr/>
        </p:nvSpPr>
        <p:spPr bwMode="auto">
          <a:xfrm flipH="1" flipV="1">
            <a:off x="2124075" y="2276475"/>
            <a:ext cx="0" cy="302577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arrow" w="lg" len="lg"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30727" name="Line 6"/>
          <p:cNvSpPr>
            <a:spLocks noChangeShapeType="1"/>
          </p:cNvSpPr>
          <p:nvPr/>
        </p:nvSpPr>
        <p:spPr bwMode="auto">
          <a:xfrm>
            <a:off x="1908175" y="3008313"/>
            <a:ext cx="619125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arrow" w="lg" len="lg"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30728" name="Freeform 8"/>
          <p:cNvSpPr>
            <a:spLocks/>
          </p:cNvSpPr>
          <p:nvPr/>
        </p:nvSpPr>
        <p:spPr bwMode="auto">
          <a:xfrm flipV="1">
            <a:off x="2565012" y="2973238"/>
            <a:ext cx="433388" cy="644078"/>
          </a:xfrm>
          <a:custGeom>
            <a:avLst/>
            <a:gdLst>
              <a:gd name="T0" fmla="*/ 0 w 635"/>
              <a:gd name="T1" fmla="*/ 854 h 892"/>
              <a:gd name="T2" fmla="*/ 136 w 635"/>
              <a:gd name="T3" fmla="*/ 83 h 892"/>
              <a:gd name="T4" fmla="*/ 272 w 635"/>
              <a:gd name="T5" fmla="*/ 356 h 892"/>
              <a:gd name="T6" fmla="*/ 454 w 635"/>
              <a:gd name="T7" fmla="*/ 809 h 892"/>
              <a:gd name="T8" fmla="*/ 635 w 635"/>
              <a:gd name="T9" fmla="*/ 854 h 89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635"/>
              <a:gd name="T16" fmla="*/ 0 h 892"/>
              <a:gd name="T17" fmla="*/ 635 w 635"/>
              <a:gd name="T18" fmla="*/ 892 h 89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635" h="892">
                <a:moveTo>
                  <a:pt x="0" y="854"/>
                </a:moveTo>
                <a:cubicBezTo>
                  <a:pt x="45" y="510"/>
                  <a:pt x="91" y="166"/>
                  <a:pt x="136" y="83"/>
                </a:cubicBezTo>
                <a:cubicBezTo>
                  <a:pt x="181" y="0"/>
                  <a:pt x="219" y="235"/>
                  <a:pt x="272" y="356"/>
                </a:cubicBezTo>
                <a:cubicBezTo>
                  <a:pt x="325" y="477"/>
                  <a:pt x="394" y="726"/>
                  <a:pt x="454" y="809"/>
                </a:cubicBezTo>
                <a:cubicBezTo>
                  <a:pt x="514" y="892"/>
                  <a:pt x="574" y="873"/>
                  <a:pt x="635" y="854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30729" name="Rectangle 9"/>
          <p:cNvSpPr>
            <a:spLocks noChangeArrowheads="1"/>
          </p:cNvSpPr>
          <p:nvPr/>
        </p:nvSpPr>
        <p:spPr bwMode="auto">
          <a:xfrm>
            <a:off x="2124075" y="4077072"/>
            <a:ext cx="5832475" cy="1007691"/>
          </a:xfrm>
          <a:prstGeom prst="rect">
            <a:avLst/>
          </a:prstGeom>
          <a:solidFill>
            <a:srgbClr val="FF99CC">
              <a:alpha val="23137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0730" name="Line 11"/>
          <p:cNvSpPr>
            <a:spLocks noChangeShapeType="1"/>
          </p:cNvSpPr>
          <p:nvPr/>
        </p:nvSpPr>
        <p:spPr bwMode="auto">
          <a:xfrm>
            <a:off x="2124075" y="4005064"/>
            <a:ext cx="5832475" cy="1587"/>
          </a:xfrm>
          <a:prstGeom prst="line">
            <a:avLst/>
          </a:prstGeom>
          <a:noFill/>
          <a:ln w="38100">
            <a:solidFill>
              <a:srgbClr val="3399FF"/>
            </a:solidFill>
            <a:round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30731" name="Line 12"/>
          <p:cNvSpPr>
            <a:spLocks noChangeShapeType="1"/>
          </p:cNvSpPr>
          <p:nvPr/>
        </p:nvSpPr>
        <p:spPr bwMode="auto">
          <a:xfrm>
            <a:off x="2122488" y="5084763"/>
            <a:ext cx="5854700" cy="1587"/>
          </a:xfrm>
          <a:prstGeom prst="line">
            <a:avLst/>
          </a:prstGeom>
          <a:noFill/>
          <a:ln w="38100">
            <a:solidFill>
              <a:srgbClr val="3399FF"/>
            </a:solidFill>
            <a:round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30732" name="Freeform 14"/>
          <p:cNvSpPr>
            <a:spLocks/>
          </p:cNvSpPr>
          <p:nvPr/>
        </p:nvSpPr>
        <p:spPr bwMode="auto">
          <a:xfrm flipV="1">
            <a:off x="5004048" y="2889880"/>
            <a:ext cx="1008063" cy="2136775"/>
          </a:xfrm>
          <a:custGeom>
            <a:avLst/>
            <a:gdLst>
              <a:gd name="T0" fmla="*/ 0 w 635"/>
              <a:gd name="T1" fmla="*/ 854 h 892"/>
              <a:gd name="T2" fmla="*/ 136 w 635"/>
              <a:gd name="T3" fmla="*/ 83 h 892"/>
              <a:gd name="T4" fmla="*/ 272 w 635"/>
              <a:gd name="T5" fmla="*/ 356 h 892"/>
              <a:gd name="T6" fmla="*/ 454 w 635"/>
              <a:gd name="T7" fmla="*/ 809 h 892"/>
              <a:gd name="T8" fmla="*/ 635 w 635"/>
              <a:gd name="T9" fmla="*/ 854 h 89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635"/>
              <a:gd name="T16" fmla="*/ 0 h 892"/>
              <a:gd name="T17" fmla="*/ 635 w 635"/>
              <a:gd name="T18" fmla="*/ 892 h 89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635" h="892">
                <a:moveTo>
                  <a:pt x="0" y="854"/>
                </a:moveTo>
                <a:cubicBezTo>
                  <a:pt x="45" y="510"/>
                  <a:pt x="91" y="166"/>
                  <a:pt x="136" y="83"/>
                </a:cubicBezTo>
                <a:cubicBezTo>
                  <a:pt x="181" y="0"/>
                  <a:pt x="219" y="235"/>
                  <a:pt x="272" y="356"/>
                </a:cubicBezTo>
                <a:cubicBezTo>
                  <a:pt x="325" y="477"/>
                  <a:pt x="394" y="726"/>
                  <a:pt x="454" y="809"/>
                </a:cubicBezTo>
                <a:cubicBezTo>
                  <a:pt x="514" y="892"/>
                  <a:pt x="574" y="873"/>
                  <a:pt x="635" y="854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30733" name="Line 16"/>
          <p:cNvSpPr>
            <a:spLocks noChangeShapeType="1"/>
          </p:cNvSpPr>
          <p:nvPr/>
        </p:nvSpPr>
        <p:spPr bwMode="auto">
          <a:xfrm>
            <a:off x="2124075" y="5046663"/>
            <a:ext cx="5854700" cy="1587"/>
          </a:xfrm>
          <a:prstGeom prst="line">
            <a:avLst/>
          </a:prstGeom>
          <a:noFill/>
          <a:ln w="38100">
            <a:solidFill>
              <a:srgbClr val="FF66CC"/>
            </a:solidFill>
            <a:round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30734" name="Line 17"/>
          <p:cNvSpPr>
            <a:spLocks noChangeShapeType="1"/>
          </p:cNvSpPr>
          <p:nvPr/>
        </p:nvSpPr>
        <p:spPr bwMode="auto">
          <a:xfrm>
            <a:off x="2124075" y="4051101"/>
            <a:ext cx="5854700" cy="1588"/>
          </a:xfrm>
          <a:prstGeom prst="line">
            <a:avLst/>
          </a:prstGeom>
          <a:noFill/>
          <a:ln w="38100">
            <a:solidFill>
              <a:srgbClr val="FF66CC"/>
            </a:solidFill>
            <a:round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30735" name="Text Box 19"/>
          <p:cNvSpPr txBox="1">
            <a:spLocks noChangeArrowheads="1"/>
          </p:cNvSpPr>
          <p:nvPr/>
        </p:nvSpPr>
        <p:spPr bwMode="auto">
          <a:xfrm>
            <a:off x="323850" y="4652963"/>
            <a:ext cx="10541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dirty="0"/>
              <a:t>Offset=0</a:t>
            </a:r>
          </a:p>
        </p:txBody>
      </p:sp>
      <p:sp>
        <p:nvSpPr>
          <p:cNvPr id="30736" name="Text Box 23"/>
          <p:cNvSpPr txBox="1">
            <a:spLocks noChangeArrowheads="1"/>
          </p:cNvSpPr>
          <p:nvPr/>
        </p:nvSpPr>
        <p:spPr bwMode="auto">
          <a:xfrm>
            <a:off x="250825" y="3502025"/>
            <a:ext cx="241014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dirty="0" smtClean="0">
                <a:solidFill>
                  <a:schemeClr val="tx2"/>
                </a:solidFill>
              </a:rPr>
              <a:t>Lower energy </a:t>
            </a:r>
            <a:r>
              <a:rPr lang="en-US" altLang="ja-JP" dirty="0">
                <a:solidFill>
                  <a:schemeClr val="tx2"/>
                </a:solidFill>
              </a:rPr>
              <a:t>threshold</a:t>
            </a:r>
          </a:p>
        </p:txBody>
      </p:sp>
      <p:sp>
        <p:nvSpPr>
          <p:cNvPr id="30737" name="Text Box 24"/>
          <p:cNvSpPr txBox="1">
            <a:spLocks noChangeArrowheads="1"/>
          </p:cNvSpPr>
          <p:nvPr/>
        </p:nvSpPr>
        <p:spPr bwMode="auto">
          <a:xfrm>
            <a:off x="250825" y="5003884"/>
            <a:ext cx="2456378" cy="369332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dirty="0" smtClean="0">
                <a:solidFill>
                  <a:schemeClr val="tx2"/>
                </a:solidFill>
              </a:rPr>
              <a:t>Higher energy </a:t>
            </a:r>
            <a:r>
              <a:rPr lang="en-US" altLang="ja-JP" dirty="0">
                <a:solidFill>
                  <a:schemeClr val="tx2"/>
                </a:solidFill>
              </a:rPr>
              <a:t>threshold</a:t>
            </a:r>
          </a:p>
        </p:txBody>
      </p:sp>
      <p:sp>
        <p:nvSpPr>
          <p:cNvPr id="30738" name="Freeform 26"/>
          <p:cNvSpPr>
            <a:spLocks/>
          </p:cNvSpPr>
          <p:nvPr/>
        </p:nvSpPr>
        <p:spPr bwMode="auto">
          <a:xfrm flipV="1">
            <a:off x="6012160" y="2961074"/>
            <a:ext cx="1008063" cy="935038"/>
          </a:xfrm>
          <a:custGeom>
            <a:avLst/>
            <a:gdLst>
              <a:gd name="T0" fmla="*/ 0 w 635"/>
              <a:gd name="T1" fmla="*/ 854 h 892"/>
              <a:gd name="T2" fmla="*/ 136 w 635"/>
              <a:gd name="T3" fmla="*/ 83 h 892"/>
              <a:gd name="T4" fmla="*/ 272 w 635"/>
              <a:gd name="T5" fmla="*/ 356 h 892"/>
              <a:gd name="T6" fmla="*/ 454 w 635"/>
              <a:gd name="T7" fmla="*/ 809 h 892"/>
              <a:gd name="T8" fmla="*/ 635 w 635"/>
              <a:gd name="T9" fmla="*/ 854 h 89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635"/>
              <a:gd name="T16" fmla="*/ 0 h 892"/>
              <a:gd name="T17" fmla="*/ 635 w 635"/>
              <a:gd name="T18" fmla="*/ 892 h 89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635" h="892">
                <a:moveTo>
                  <a:pt x="0" y="854"/>
                </a:moveTo>
                <a:cubicBezTo>
                  <a:pt x="45" y="510"/>
                  <a:pt x="91" y="166"/>
                  <a:pt x="136" y="83"/>
                </a:cubicBezTo>
                <a:cubicBezTo>
                  <a:pt x="181" y="0"/>
                  <a:pt x="219" y="235"/>
                  <a:pt x="272" y="356"/>
                </a:cubicBezTo>
                <a:cubicBezTo>
                  <a:pt x="325" y="477"/>
                  <a:pt x="394" y="726"/>
                  <a:pt x="454" y="809"/>
                </a:cubicBezTo>
                <a:cubicBezTo>
                  <a:pt x="514" y="892"/>
                  <a:pt x="574" y="873"/>
                  <a:pt x="635" y="854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30739" name="Line 28"/>
          <p:cNvSpPr>
            <a:spLocks noChangeShapeType="1"/>
          </p:cNvSpPr>
          <p:nvPr/>
        </p:nvSpPr>
        <p:spPr bwMode="auto">
          <a:xfrm>
            <a:off x="1835150" y="6237288"/>
            <a:ext cx="619125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arrow" w="lg" len="lg"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30740" name="Rectangle 29"/>
          <p:cNvSpPr>
            <a:spLocks noChangeArrowheads="1"/>
          </p:cNvSpPr>
          <p:nvPr/>
        </p:nvSpPr>
        <p:spPr bwMode="auto">
          <a:xfrm>
            <a:off x="5507038" y="5805488"/>
            <a:ext cx="215900" cy="431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0742" name="Line 32"/>
          <p:cNvSpPr>
            <a:spLocks noChangeShapeType="1"/>
          </p:cNvSpPr>
          <p:nvPr/>
        </p:nvSpPr>
        <p:spPr bwMode="auto">
          <a:xfrm flipH="1" flipV="1">
            <a:off x="2124075" y="5518150"/>
            <a:ext cx="0" cy="90805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arrow" w="lg" len="lg"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30743" name="Line 33"/>
          <p:cNvSpPr>
            <a:spLocks noChangeShapeType="1"/>
          </p:cNvSpPr>
          <p:nvPr/>
        </p:nvSpPr>
        <p:spPr bwMode="auto">
          <a:xfrm flipH="1" flipV="1">
            <a:off x="1979613" y="3860800"/>
            <a:ext cx="0" cy="90805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arrow" w="lg" len="lg"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24" name="Text Box 36"/>
          <p:cNvSpPr txBox="1">
            <a:spLocks noChangeArrowheads="1"/>
          </p:cNvSpPr>
          <p:nvPr/>
        </p:nvSpPr>
        <p:spPr bwMode="auto">
          <a:xfrm>
            <a:off x="323528" y="5733256"/>
            <a:ext cx="173977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dirty="0" smtClean="0"/>
              <a:t>Input of Counter</a:t>
            </a:r>
            <a:endParaRPr lang="ja-JP" altLang="en-US" dirty="0"/>
          </a:p>
        </p:txBody>
      </p:sp>
      <p:sp>
        <p:nvSpPr>
          <p:cNvPr id="25" name="Freeform 4"/>
          <p:cNvSpPr>
            <a:spLocks/>
          </p:cNvSpPr>
          <p:nvPr/>
        </p:nvSpPr>
        <p:spPr bwMode="auto">
          <a:xfrm flipV="1">
            <a:off x="3995936" y="2924944"/>
            <a:ext cx="1008062" cy="1416050"/>
          </a:xfrm>
          <a:custGeom>
            <a:avLst/>
            <a:gdLst>
              <a:gd name="T0" fmla="*/ 0 w 635"/>
              <a:gd name="T1" fmla="*/ 854 h 892"/>
              <a:gd name="T2" fmla="*/ 136 w 635"/>
              <a:gd name="T3" fmla="*/ 83 h 892"/>
              <a:gd name="T4" fmla="*/ 272 w 635"/>
              <a:gd name="T5" fmla="*/ 356 h 892"/>
              <a:gd name="T6" fmla="*/ 454 w 635"/>
              <a:gd name="T7" fmla="*/ 809 h 892"/>
              <a:gd name="T8" fmla="*/ 635 w 635"/>
              <a:gd name="T9" fmla="*/ 854 h 89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635"/>
              <a:gd name="T16" fmla="*/ 0 h 892"/>
              <a:gd name="T17" fmla="*/ 635 w 635"/>
              <a:gd name="T18" fmla="*/ 892 h 89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635" h="892">
                <a:moveTo>
                  <a:pt x="0" y="854"/>
                </a:moveTo>
                <a:cubicBezTo>
                  <a:pt x="45" y="510"/>
                  <a:pt x="91" y="166"/>
                  <a:pt x="136" y="83"/>
                </a:cubicBezTo>
                <a:cubicBezTo>
                  <a:pt x="181" y="0"/>
                  <a:pt x="219" y="235"/>
                  <a:pt x="272" y="356"/>
                </a:cubicBezTo>
                <a:cubicBezTo>
                  <a:pt x="325" y="477"/>
                  <a:pt x="394" y="726"/>
                  <a:pt x="454" y="809"/>
                </a:cubicBezTo>
                <a:cubicBezTo>
                  <a:pt x="514" y="892"/>
                  <a:pt x="574" y="873"/>
                  <a:pt x="635" y="854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26" name="テキスト ボックス 25"/>
          <p:cNvSpPr txBox="1"/>
          <p:nvPr/>
        </p:nvSpPr>
        <p:spPr>
          <a:xfrm>
            <a:off x="5301977" y="4149080"/>
            <a:ext cx="19069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Higher order X-ray</a:t>
            </a:r>
            <a:endParaRPr kumimoji="1" lang="ja-JP" altLang="en-US" dirty="0"/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2555776" y="4149080"/>
            <a:ext cx="23734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X-ray of target energy</a:t>
            </a:r>
            <a:endParaRPr kumimoji="1" lang="ja-JP" altLang="en-US" dirty="0"/>
          </a:p>
        </p:txBody>
      </p:sp>
      <p:sp>
        <p:nvSpPr>
          <p:cNvPr id="28" name="テキスト ボックス 27"/>
          <p:cNvSpPr txBox="1"/>
          <p:nvPr/>
        </p:nvSpPr>
        <p:spPr>
          <a:xfrm>
            <a:off x="6399908" y="3338520"/>
            <a:ext cx="184672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Low energy X-ray </a:t>
            </a:r>
            <a:br>
              <a:rPr kumimoji="1" lang="en-US" altLang="ja-JP" dirty="0" smtClean="0"/>
            </a:br>
            <a:r>
              <a:rPr kumimoji="1" lang="en-US" altLang="ja-JP" dirty="0" smtClean="0"/>
              <a:t>(background)</a:t>
            </a:r>
            <a:endParaRPr kumimoji="1" lang="ja-JP" altLang="en-US" dirty="0"/>
          </a:p>
        </p:txBody>
      </p:sp>
      <p:sp>
        <p:nvSpPr>
          <p:cNvPr id="29" name="Rectangle 29"/>
          <p:cNvSpPr>
            <a:spLocks noChangeArrowheads="1"/>
          </p:cNvSpPr>
          <p:nvPr/>
        </p:nvSpPr>
        <p:spPr bwMode="auto">
          <a:xfrm>
            <a:off x="3419872" y="5805264"/>
            <a:ext cx="215900" cy="431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0" name="Rectangle 29"/>
          <p:cNvSpPr>
            <a:spLocks noChangeArrowheads="1"/>
          </p:cNvSpPr>
          <p:nvPr/>
        </p:nvSpPr>
        <p:spPr bwMode="auto">
          <a:xfrm>
            <a:off x="4499992" y="5805264"/>
            <a:ext cx="215900" cy="431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1" name="日付プレースホルダ 3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en-US" altLang="ja-JP" smtClean="0"/>
              <a:t>Sep 7, 2010,  PIXEL2010 T. Hirono</a:t>
            </a:r>
            <a:endParaRPr lang="ja-JP" altLang="en-US" dirty="0"/>
          </a:p>
        </p:txBody>
      </p:sp>
    </p:spTree>
  </p:cSld>
  <p:clrMapOvr>
    <a:masterClrMapping/>
  </p:clrMapOvr>
  <p:transition/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7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7696200" cy="1052513"/>
          </a:xfrm>
        </p:spPr>
        <p:txBody>
          <a:bodyPr>
            <a:normAutofit/>
          </a:bodyPr>
          <a:lstStyle/>
          <a:p>
            <a:pPr eaLnBrk="1" hangingPunct="1"/>
            <a:r>
              <a:rPr lang="en-US" altLang="ja-JP" dirty="0" smtClean="0"/>
              <a:t>Results of Beam Test</a:t>
            </a:r>
          </a:p>
        </p:txBody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341438"/>
            <a:ext cx="8675688" cy="863600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110000"/>
              </a:lnSpc>
            </a:pPr>
            <a:r>
              <a:rPr lang="en-US" altLang="ja-JP" sz="2600" dirty="0" smtClean="0"/>
              <a:t>Low-energy threshold scan</a:t>
            </a:r>
          </a:p>
          <a:p>
            <a:pPr lvl="1">
              <a:lnSpc>
                <a:spcPct val="110000"/>
              </a:lnSpc>
            </a:pPr>
            <a:r>
              <a:rPr lang="en-US" altLang="ja-JP" sz="2000" dirty="0" smtClean="0"/>
              <a:t>Count continually increase because of low-energy background</a:t>
            </a:r>
            <a:endParaRPr lang="ja-JP" altLang="en-US" sz="2000" dirty="0" smtClean="0"/>
          </a:p>
        </p:txBody>
      </p:sp>
      <p:sp>
        <p:nvSpPr>
          <p:cNvPr id="31749" name="Freeform 4"/>
          <p:cNvSpPr>
            <a:spLocks/>
          </p:cNvSpPr>
          <p:nvPr/>
        </p:nvSpPr>
        <p:spPr bwMode="auto">
          <a:xfrm flipV="1">
            <a:off x="3563938" y="2900363"/>
            <a:ext cx="1008062" cy="1416050"/>
          </a:xfrm>
          <a:custGeom>
            <a:avLst/>
            <a:gdLst>
              <a:gd name="T0" fmla="*/ 0 w 635"/>
              <a:gd name="T1" fmla="*/ 854 h 892"/>
              <a:gd name="T2" fmla="*/ 136 w 635"/>
              <a:gd name="T3" fmla="*/ 83 h 892"/>
              <a:gd name="T4" fmla="*/ 272 w 635"/>
              <a:gd name="T5" fmla="*/ 356 h 892"/>
              <a:gd name="T6" fmla="*/ 454 w 635"/>
              <a:gd name="T7" fmla="*/ 809 h 892"/>
              <a:gd name="T8" fmla="*/ 635 w 635"/>
              <a:gd name="T9" fmla="*/ 854 h 89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635"/>
              <a:gd name="T16" fmla="*/ 0 h 892"/>
              <a:gd name="T17" fmla="*/ 635 w 635"/>
              <a:gd name="T18" fmla="*/ 892 h 89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635" h="892">
                <a:moveTo>
                  <a:pt x="0" y="854"/>
                </a:moveTo>
                <a:cubicBezTo>
                  <a:pt x="45" y="510"/>
                  <a:pt x="91" y="166"/>
                  <a:pt x="136" y="83"/>
                </a:cubicBezTo>
                <a:cubicBezTo>
                  <a:pt x="181" y="0"/>
                  <a:pt x="219" y="235"/>
                  <a:pt x="272" y="356"/>
                </a:cubicBezTo>
                <a:cubicBezTo>
                  <a:pt x="325" y="477"/>
                  <a:pt x="394" y="726"/>
                  <a:pt x="454" y="809"/>
                </a:cubicBezTo>
                <a:cubicBezTo>
                  <a:pt x="514" y="892"/>
                  <a:pt x="574" y="873"/>
                  <a:pt x="635" y="854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31750" name="Line 5"/>
          <p:cNvSpPr>
            <a:spLocks noChangeShapeType="1"/>
          </p:cNvSpPr>
          <p:nvPr/>
        </p:nvSpPr>
        <p:spPr bwMode="auto">
          <a:xfrm flipH="1" flipV="1">
            <a:off x="2124075" y="2276475"/>
            <a:ext cx="0" cy="302577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arrow" w="lg" len="lg"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31751" name="Line 6"/>
          <p:cNvSpPr>
            <a:spLocks noChangeShapeType="1"/>
          </p:cNvSpPr>
          <p:nvPr/>
        </p:nvSpPr>
        <p:spPr bwMode="auto">
          <a:xfrm>
            <a:off x="1908175" y="3008313"/>
            <a:ext cx="619125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arrow" w="lg" len="lg"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31752" name="Freeform 7"/>
          <p:cNvSpPr>
            <a:spLocks/>
          </p:cNvSpPr>
          <p:nvPr/>
        </p:nvSpPr>
        <p:spPr bwMode="auto">
          <a:xfrm flipV="1">
            <a:off x="2628900" y="2928938"/>
            <a:ext cx="433388" cy="733425"/>
          </a:xfrm>
          <a:custGeom>
            <a:avLst/>
            <a:gdLst>
              <a:gd name="T0" fmla="*/ 0 w 635"/>
              <a:gd name="T1" fmla="*/ 854 h 892"/>
              <a:gd name="T2" fmla="*/ 136 w 635"/>
              <a:gd name="T3" fmla="*/ 83 h 892"/>
              <a:gd name="T4" fmla="*/ 272 w 635"/>
              <a:gd name="T5" fmla="*/ 356 h 892"/>
              <a:gd name="T6" fmla="*/ 454 w 635"/>
              <a:gd name="T7" fmla="*/ 809 h 892"/>
              <a:gd name="T8" fmla="*/ 635 w 635"/>
              <a:gd name="T9" fmla="*/ 854 h 89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635"/>
              <a:gd name="T16" fmla="*/ 0 h 892"/>
              <a:gd name="T17" fmla="*/ 635 w 635"/>
              <a:gd name="T18" fmla="*/ 892 h 89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635" h="892">
                <a:moveTo>
                  <a:pt x="0" y="854"/>
                </a:moveTo>
                <a:cubicBezTo>
                  <a:pt x="45" y="510"/>
                  <a:pt x="91" y="166"/>
                  <a:pt x="136" y="83"/>
                </a:cubicBezTo>
                <a:cubicBezTo>
                  <a:pt x="181" y="0"/>
                  <a:pt x="219" y="235"/>
                  <a:pt x="272" y="356"/>
                </a:cubicBezTo>
                <a:cubicBezTo>
                  <a:pt x="325" y="477"/>
                  <a:pt x="394" y="726"/>
                  <a:pt x="454" y="809"/>
                </a:cubicBezTo>
                <a:cubicBezTo>
                  <a:pt x="514" y="892"/>
                  <a:pt x="574" y="873"/>
                  <a:pt x="635" y="854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31753" name="Rectangle 8"/>
          <p:cNvSpPr>
            <a:spLocks noChangeArrowheads="1"/>
          </p:cNvSpPr>
          <p:nvPr/>
        </p:nvSpPr>
        <p:spPr bwMode="auto">
          <a:xfrm>
            <a:off x="2124075" y="3573016"/>
            <a:ext cx="5832475" cy="1511747"/>
          </a:xfrm>
          <a:prstGeom prst="rect">
            <a:avLst/>
          </a:prstGeom>
          <a:solidFill>
            <a:srgbClr val="FF99CC">
              <a:alpha val="23137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1754" name="Line 9"/>
          <p:cNvSpPr>
            <a:spLocks noChangeShapeType="1"/>
          </p:cNvSpPr>
          <p:nvPr/>
        </p:nvSpPr>
        <p:spPr bwMode="auto">
          <a:xfrm>
            <a:off x="2123728" y="3501008"/>
            <a:ext cx="5832475" cy="1588"/>
          </a:xfrm>
          <a:prstGeom prst="line">
            <a:avLst/>
          </a:prstGeom>
          <a:noFill/>
          <a:ln w="38100">
            <a:solidFill>
              <a:srgbClr val="3399FF"/>
            </a:solidFill>
            <a:round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31755" name="Line 10"/>
          <p:cNvSpPr>
            <a:spLocks noChangeShapeType="1"/>
          </p:cNvSpPr>
          <p:nvPr/>
        </p:nvSpPr>
        <p:spPr bwMode="auto">
          <a:xfrm>
            <a:off x="2122488" y="5084763"/>
            <a:ext cx="5854700" cy="1587"/>
          </a:xfrm>
          <a:prstGeom prst="line">
            <a:avLst/>
          </a:prstGeom>
          <a:noFill/>
          <a:ln w="38100">
            <a:solidFill>
              <a:srgbClr val="3399FF"/>
            </a:solidFill>
            <a:round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31756" name="Freeform 11"/>
          <p:cNvSpPr>
            <a:spLocks/>
          </p:cNvSpPr>
          <p:nvPr/>
        </p:nvSpPr>
        <p:spPr bwMode="auto">
          <a:xfrm flipV="1">
            <a:off x="5003800" y="2881313"/>
            <a:ext cx="1008063" cy="2136775"/>
          </a:xfrm>
          <a:custGeom>
            <a:avLst/>
            <a:gdLst>
              <a:gd name="T0" fmla="*/ 0 w 635"/>
              <a:gd name="T1" fmla="*/ 854 h 892"/>
              <a:gd name="T2" fmla="*/ 136 w 635"/>
              <a:gd name="T3" fmla="*/ 83 h 892"/>
              <a:gd name="T4" fmla="*/ 272 w 635"/>
              <a:gd name="T5" fmla="*/ 356 h 892"/>
              <a:gd name="T6" fmla="*/ 454 w 635"/>
              <a:gd name="T7" fmla="*/ 809 h 892"/>
              <a:gd name="T8" fmla="*/ 635 w 635"/>
              <a:gd name="T9" fmla="*/ 854 h 89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635"/>
              <a:gd name="T16" fmla="*/ 0 h 892"/>
              <a:gd name="T17" fmla="*/ 635 w 635"/>
              <a:gd name="T18" fmla="*/ 892 h 89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635" h="892">
                <a:moveTo>
                  <a:pt x="0" y="854"/>
                </a:moveTo>
                <a:cubicBezTo>
                  <a:pt x="45" y="510"/>
                  <a:pt x="91" y="166"/>
                  <a:pt x="136" y="83"/>
                </a:cubicBezTo>
                <a:cubicBezTo>
                  <a:pt x="181" y="0"/>
                  <a:pt x="219" y="235"/>
                  <a:pt x="272" y="356"/>
                </a:cubicBezTo>
                <a:cubicBezTo>
                  <a:pt x="325" y="477"/>
                  <a:pt x="394" y="726"/>
                  <a:pt x="454" y="809"/>
                </a:cubicBezTo>
                <a:cubicBezTo>
                  <a:pt x="514" y="892"/>
                  <a:pt x="574" y="873"/>
                  <a:pt x="635" y="854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31757" name="Line 12"/>
          <p:cNvSpPr>
            <a:spLocks noChangeShapeType="1"/>
          </p:cNvSpPr>
          <p:nvPr/>
        </p:nvSpPr>
        <p:spPr bwMode="auto">
          <a:xfrm>
            <a:off x="2124075" y="5046663"/>
            <a:ext cx="5854700" cy="1587"/>
          </a:xfrm>
          <a:prstGeom prst="line">
            <a:avLst/>
          </a:prstGeom>
          <a:noFill/>
          <a:ln w="38100">
            <a:solidFill>
              <a:srgbClr val="FF66CC"/>
            </a:solidFill>
            <a:round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31758" name="Line 13"/>
          <p:cNvSpPr>
            <a:spLocks noChangeShapeType="1"/>
          </p:cNvSpPr>
          <p:nvPr/>
        </p:nvSpPr>
        <p:spPr bwMode="auto">
          <a:xfrm>
            <a:off x="2123728" y="3547046"/>
            <a:ext cx="5854700" cy="1587"/>
          </a:xfrm>
          <a:prstGeom prst="line">
            <a:avLst/>
          </a:prstGeom>
          <a:noFill/>
          <a:ln w="38100">
            <a:solidFill>
              <a:srgbClr val="FF66CC"/>
            </a:solidFill>
            <a:round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31759" name="Text Box 14"/>
          <p:cNvSpPr txBox="1">
            <a:spLocks noChangeArrowheads="1"/>
          </p:cNvSpPr>
          <p:nvPr/>
        </p:nvSpPr>
        <p:spPr bwMode="auto">
          <a:xfrm>
            <a:off x="323850" y="4652963"/>
            <a:ext cx="10541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/>
              <a:t>Offset=0</a:t>
            </a:r>
          </a:p>
        </p:txBody>
      </p:sp>
      <p:sp>
        <p:nvSpPr>
          <p:cNvPr id="31760" name="Text Box 15"/>
          <p:cNvSpPr txBox="1">
            <a:spLocks noChangeArrowheads="1"/>
          </p:cNvSpPr>
          <p:nvPr/>
        </p:nvSpPr>
        <p:spPr bwMode="auto">
          <a:xfrm>
            <a:off x="250825" y="3502025"/>
            <a:ext cx="18097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>
                <a:solidFill>
                  <a:schemeClr val="tx2"/>
                </a:solidFill>
              </a:rPr>
              <a:t>Lower threshold</a:t>
            </a:r>
          </a:p>
        </p:txBody>
      </p:sp>
      <p:sp>
        <p:nvSpPr>
          <p:cNvPr id="31761" name="Text Box 16"/>
          <p:cNvSpPr txBox="1">
            <a:spLocks noChangeArrowheads="1"/>
          </p:cNvSpPr>
          <p:nvPr/>
        </p:nvSpPr>
        <p:spPr bwMode="auto">
          <a:xfrm>
            <a:off x="250825" y="4935538"/>
            <a:ext cx="1860550" cy="366712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>
                <a:solidFill>
                  <a:schemeClr val="tx2"/>
                </a:solidFill>
              </a:rPr>
              <a:t>Higher threshold</a:t>
            </a:r>
          </a:p>
        </p:txBody>
      </p:sp>
      <p:sp>
        <p:nvSpPr>
          <p:cNvPr id="31762" name="Freeform 17"/>
          <p:cNvSpPr>
            <a:spLocks/>
          </p:cNvSpPr>
          <p:nvPr/>
        </p:nvSpPr>
        <p:spPr bwMode="auto">
          <a:xfrm flipV="1">
            <a:off x="6588125" y="2936875"/>
            <a:ext cx="1008063" cy="935038"/>
          </a:xfrm>
          <a:custGeom>
            <a:avLst/>
            <a:gdLst>
              <a:gd name="T0" fmla="*/ 0 w 635"/>
              <a:gd name="T1" fmla="*/ 854 h 892"/>
              <a:gd name="T2" fmla="*/ 136 w 635"/>
              <a:gd name="T3" fmla="*/ 83 h 892"/>
              <a:gd name="T4" fmla="*/ 272 w 635"/>
              <a:gd name="T5" fmla="*/ 356 h 892"/>
              <a:gd name="T6" fmla="*/ 454 w 635"/>
              <a:gd name="T7" fmla="*/ 809 h 892"/>
              <a:gd name="T8" fmla="*/ 635 w 635"/>
              <a:gd name="T9" fmla="*/ 854 h 89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635"/>
              <a:gd name="T16" fmla="*/ 0 h 892"/>
              <a:gd name="T17" fmla="*/ 635 w 635"/>
              <a:gd name="T18" fmla="*/ 892 h 89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635" h="892">
                <a:moveTo>
                  <a:pt x="0" y="854"/>
                </a:moveTo>
                <a:cubicBezTo>
                  <a:pt x="45" y="510"/>
                  <a:pt x="91" y="166"/>
                  <a:pt x="136" y="83"/>
                </a:cubicBezTo>
                <a:cubicBezTo>
                  <a:pt x="181" y="0"/>
                  <a:pt x="219" y="235"/>
                  <a:pt x="272" y="356"/>
                </a:cubicBezTo>
                <a:cubicBezTo>
                  <a:pt x="325" y="477"/>
                  <a:pt x="394" y="726"/>
                  <a:pt x="454" y="809"/>
                </a:cubicBezTo>
                <a:cubicBezTo>
                  <a:pt x="514" y="892"/>
                  <a:pt x="574" y="873"/>
                  <a:pt x="635" y="854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31763" name="Line 18"/>
          <p:cNvSpPr>
            <a:spLocks noChangeShapeType="1"/>
          </p:cNvSpPr>
          <p:nvPr/>
        </p:nvSpPr>
        <p:spPr bwMode="auto">
          <a:xfrm>
            <a:off x="1835150" y="6237288"/>
            <a:ext cx="619125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arrow" w="lg" len="lg"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31764" name="Rectangle 19"/>
          <p:cNvSpPr>
            <a:spLocks noChangeArrowheads="1"/>
          </p:cNvSpPr>
          <p:nvPr/>
        </p:nvSpPr>
        <p:spPr bwMode="auto">
          <a:xfrm>
            <a:off x="5507038" y="5805488"/>
            <a:ext cx="215900" cy="431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1766" name="Line 21"/>
          <p:cNvSpPr>
            <a:spLocks noChangeShapeType="1"/>
          </p:cNvSpPr>
          <p:nvPr/>
        </p:nvSpPr>
        <p:spPr bwMode="auto">
          <a:xfrm flipH="1" flipV="1">
            <a:off x="2124075" y="5518150"/>
            <a:ext cx="0" cy="90805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arrow" w="lg" len="lg"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31767" name="Line 22"/>
          <p:cNvSpPr>
            <a:spLocks noChangeShapeType="1"/>
          </p:cNvSpPr>
          <p:nvPr/>
        </p:nvSpPr>
        <p:spPr bwMode="auto">
          <a:xfrm flipH="1" flipV="1">
            <a:off x="1979613" y="3860800"/>
            <a:ext cx="0" cy="90805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arrow" w="lg" len="lg"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31768" name="Rectangle 23"/>
          <p:cNvSpPr>
            <a:spLocks noChangeArrowheads="1"/>
          </p:cNvSpPr>
          <p:nvPr/>
        </p:nvSpPr>
        <p:spPr bwMode="auto">
          <a:xfrm>
            <a:off x="4067175" y="5805488"/>
            <a:ext cx="215900" cy="431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Text Box 36"/>
          <p:cNvSpPr txBox="1">
            <a:spLocks noChangeArrowheads="1"/>
          </p:cNvSpPr>
          <p:nvPr/>
        </p:nvSpPr>
        <p:spPr bwMode="auto">
          <a:xfrm>
            <a:off x="323528" y="5805264"/>
            <a:ext cx="173977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dirty="0" smtClean="0"/>
              <a:t>Input of Counter</a:t>
            </a:r>
            <a:endParaRPr lang="ja-JP" altLang="en-US" dirty="0"/>
          </a:p>
        </p:txBody>
      </p:sp>
      <p:sp>
        <p:nvSpPr>
          <p:cNvPr id="24" name="Rectangle 23"/>
          <p:cNvSpPr>
            <a:spLocks noChangeArrowheads="1"/>
          </p:cNvSpPr>
          <p:nvPr/>
        </p:nvSpPr>
        <p:spPr bwMode="auto">
          <a:xfrm>
            <a:off x="2843808" y="5805264"/>
            <a:ext cx="215900" cy="431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23"/>
          <p:cNvSpPr>
            <a:spLocks noChangeArrowheads="1"/>
          </p:cNvSpPr>
          <p:nvPr/>
        </p:nvSpPr>
        <p:spPr bwMode="auto">
          <a:xfrm>
            <a:off x="7164288" y="5805264"/>
            <a:ext cx="215900" cy="431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日付プレースホルダ 2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en-US" altLang="ja-JP" smtClean="0"/>
              <a:t>Sep 7, 2010,  PIXEL2010 T. Hirono</a:t>
            </a:r>
            <a:endParaRPr lang="ja-JP" altLang="en-US" dirty="0"/>
          </a:p>
        </p:txBody>
      </p:sp>
    </p:spTree>
  </p:cSld>
  <p:clrMapOvr>
    <a:masterClrMapping/>
  </p:clrMapOvr>
  <p:transition/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1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7696200" cy="1052513"/>
          </a:xfrm>
        </p:spPr>
        <p:txBody>
          <a:bodyPr>
            <a:normAutofit/>
          </a:bodyPr>
          <a:lstStyle/>
          <a:p>
            <a:r>
              <a:rPr lang="en-US" altLang="ja-JP" dirty="0" smtClean="0"/>
              <a:t>Result of Beam Test</a:t>
            </a:r>
          </a:p>
        </p:txBody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285860"/>
            <a:ext cx="9144000" cy="863600"/>
          </a:xfrm>
        </p:spPr>
        <p:txBody>
          <a:bodyPr>
            <a:noAutofit/>
          </a:bodyPr>
          <a:lstStyle/>
          <a:p>
            <a:pPr eaLnBrk="1" hangingPunct="1">
              <a:lnSpc>
                <a:spcPct val="110000"/>
              </a:lnSpc>
            </a:pPr>
            <a:r>
              <a:rPr lang="en-US" altLang="ja-JP" sz="2400" dirty="0" smtClean="0"/>
              <a:t>Lower-energy scan</a:t>
            </a:r>
          </a:p>
          <a:p>
            <a:pPr lvl="1">
              <a:lnSpc>
                <a:spcPct val="110000"/>
              </a:lnSpc>
            </a:pPr>
            <a:r>
              <a:rPr lang="en-US" altLang="ja-JP" sz="2400" dirty="0" smtClean="0"/>
              <a:t>When the lower energy threshold cross 0-level of shaper output, the count rapidly increase</a:t>
            </a:r>
            <a:endParaRPr lang="ja-JP" altLang="en-US" sz="2400" dirty="0" smtClean="0"/>
          </a:p>
        </p:txBody>
      </p:sp>
      <p:sp>
        <p:nvSpPr>
          <p:cNvPr id="32773" name="Freeform 4"/>
          <p:cNvSpPr>
            <a:spLocks/>
          </p:cNvSpPr>
          <p:nvPr/>
        </p:nvSpPr>
        <p:spPr bwMode="auto">
          <a:xfrm flipV="1">
            <a:off x="3563938" y="3260749"/>
            <a:ext cx="1008062" cy="1416050"/>
          </a:xfrm>
          <a:custGeom>
            <a:avLst/>
            <a:gdLst>
              <a:gd name="T0" fmla="*/ 0 w 635"/>
              <a:gd name="T1" fmla="*/ 854 h 892"/>
              <a:gd name="T2" fmla="*/ 136 w 635"/>
              <a:gd name="T3" fmla="*/ 83 h 892"/>
              <a:gd name="T4" fmla="*/ 272 w 635"/>
              <a:gd name="T5" fmla="*/ 356 h 892"/>
              <a:gd name="T6" fmla="*/ 454 w 635"/>
              <a:gd name="T7" fmla="*/ 809 h 892"/>
              <a:gd name="T8" fmla="*/ 635 w 635"/>
              <a:gd name="T9" fmla="*/ 854 h 89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635"/>
              <a:gd name="T16" fmla="*/ 0 h 892"/>
              <a:gd name="T17" fmla="*/ 635 w 635"/>
              <a:gd name="T18" fmla="*/ 892 h 89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635" h="892">
                <a:moveTo>
                  <a:pt x="0" y="854"/>
                </a:moveTo>
                <a:cubicBezTo>
                  <a:pt x="45" y="510"/>
                  <a:pt x="91" y="166"/>
                  <a:pt x="136" y="83"/>
                </a:cubicBezTo>
                <a:cubicBezTo>
                  <a:pt x="181" y="0"/>
                  <a:pt x="219" y="235"/>
                  <a:pt x="272" y="356"/>
                </a:cubicBezTo>
                <a:cubicBezTo>
                  <a:pt x="325" y="477"/>
                  <a:pt x="394" y="726"/>
                  <a:pt x="454" y="809"/>
                </a:cubicBezTo>
                <a:cubicBezTo>
                  <a:pt x="514" y="892"/>
                  <a:pt x="574" y="873"/>
                  <a:pt x="635" y="854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32774" name="Line 5"/>
          <p:cNvSpPr>
            <a:spLocks noChangeShapeType="1"/>
          </p:cNvSpPr>
          <p:nvPr/>
        </p:nvSpPr>
        <p:spPr bwMode="auto">
          <a:xfrm flipH="1" flipV="1">
            <a:off x="2124075" y="2636861"/>
            <a:ext cx="0" cy="302577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arrow" w="lg" len="lg"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32775" name="Line 6"/>
          <p:cNvSpPr>
            <a:spLocks noChangeShapeType="1"/>
          </p:cNvSpPr>
          <p:nvPr/>
        </p:nvSpPr>
        <p:spPr bwMode="auto">
          <a:xfrm>
            <a:off x="1908175" y="3368699"/>
            <a:ext cx="619125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arrow" w="lg" len="lg"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32776" name="Freeform 7"/>
          <p:cNvSpPr>
            <a:spLocks/>
          </p:cNvSpPr>
          <p:nvPr/>
        </p:nvSpPr>
        <p:spPr bwMode="auto">
          <a:xfrm flipV="1">
            <a:off x="2628900" y="3289324"/>
            <a:ext cx="433388" cy="733425"/>
          </a:xfrm>
          <a:custGeom>
            <a:avLst/>
            <a:gdLst>
              <a:gd name="T0" fmla="*/ 0 w 635"/>
              <a:gd name="T1" fmla="*/ 854 h 892"/>
              <a:gd name="T2" fmla="*/ 136 w 635"/>
              <a:gd name="T3" fmla="*/ 83 h 892"/>
              <a:gd name="T4" fmla="*/ 272 w 635"/>
              <a:gd name="T5" fmla="*/ 356 h 892"/>
              <a:gd name="T6" fmla="*/ 454 w 635"/>
              <a:gd name="T7" fmla="*/ 809 h 892"/>
              <a:gd name="T8" fmla="*/ 635 w 635"/>
              <a:gd name="T9" fmla="*/ 854 h 89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635"/>
              <a:gd name="T16" fmla="*/ 0 h 892"/>
              <a:gd name="T17" fmla="*/ 635 w 635"/>
              <a:gd name="T18" fmla="*/ 892 h 89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635" h="892">
                <a:moveTo>
                  <a:pt x="0" y="854"/>
                </a:moveTo>
                <a:cubicBezTo>
                  <a:pt x="45" y="510"/>
                  <a:pt x="91" y="166"/>
                  <a:pt x="136" y="83"/>
                </a:cubicBezTo>
                <a:cubicBezTo>
                  <a:pt x="181" y="0"/>
                  <a:pt x="219" y="235"/>
                  <a:pt x="272" y="356"/>
                </a:cubicBezTo>
                <a:cubicBezTo>
                  <a:pt x="325" y="477"/>
                  <a:pt x="394" y="726"/>
                  <a:pt x="454" y="809"/>
                </a:cubicBezTo>
                <a:cubicBezTo>
                  <a:pt x="514" y="892"/>
                  <a:pt x="574" y="873"/>
                  <a:pt x="635" y="854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32777" name="Rectangle 8"/>
          <p:cNvSpPr>
            <a:spLocks noChangeArrowheads="1"/>
          </p:cNvSpPr>
          <p:nvPr/>
        </p:nvSpPr>
        <p:spPr bwMode="auto">
          <a:xfrm>
            <a:off x="2124075" y="3429024"/>
            <a:ext cx="5832475" cy="2016125"/>
          </a:xfrm>
          <a:prstGeom prst="rect">
            <a:avLst/>
          </a:prstGeom>
          <a:solidFill>
            <a:srgbClr val="FF99CC">
              <a:alpha val="23137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2778" name="Line 9"/>
          <p:cNvSpPr>
            <a:spLocks noChangeShapeType="1"/>
          </p:cNvSpPr>
          <p:nvPr/>
        </p:nvSpPr>
        <p:spPr bwMode="auto">
          <a:xfrm>
            <a:off x="2124075" y="3354411"/>
            <a:ext cx="5832475" cy="1588"/>
          </a:xfrm>
          <a:prstGeom prst="line">
            <a:avLst/>
          </a:prstGeom>
          <a:noFill/>
          <a:ln w="38100">
            <a:solidFill>
              <a:srgbClr val="3399FF"/>
            </a:solidFill>
            <a:round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32779" name="Line 10"/>
          <p:cNvSpPr>
            <a:spLocks noChangeShapeType="1"/>
          </p:cNvSpPr>
          <p:nvPr/>
        </p:nvSpPr>
        <p:spPr bwMode="auto">
          <a:xfrm>
            <a:off x="2122488" y="5445149"/>
            <a:ext cx="5854700" cy="1587"/>
          </a:xfrm>
          <a:prstGeom prst="line">
            <a:avLst/>
          </a:prstGeom>
          <a:noFill/>
          <a:ln w="38100">
            <a:solidFill>
              <a:srgbClr val="3399FF"/>
            </a:solidFill>
            <a:round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32780" name="Freeform 11"/>
          <p:cNvSpPr>
            <a:spLocks/>
          </p:cNvSpPr>
          <p:nvPr/>
        </p:nvSpPr>
        <p:spPr bwMode="auto">
          <a:xfrm flipV="1">
            <a:off x="5003800" y="3241699"/>
            <a:ext cx="1008063" cy="2136775"/>
          </a:xfrm>
          <a:custGeom>
            <a:avLst/>
            <a:gdLst>
              <a:gd name="T0" fmla="*/ 0 w 635"/>
              <a:gd name="T1" fmla="*/ 854 h 892"/>
              <a:gd name="T2" fmla="*/ 136 w 635"/>
              <a:gd name="T3" fmla="*/ 83 h 892"/>
              <a:gd name="T4" fmla="*/ 272 w 635"/>
              <a:gd name="T5" fmla="*/ 356 h 892"/>
              <a:gd name="T6" fmla="*/ 454 w 635"/>
              <a:gd name="T7" fmla="*/ 809 h 892"/>
              <a:gd name="T8" fmla="*/ 635 w 635"/>
              <a:gd name="T9" fmla="*/ 854 h 89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635"/>
              <a:gd name="T16" fmla="*/ 0 h 892"/>
              <a:gd name="T17" fmla="*/ 635 w 635"/>
              <a:gd name="T18" fmla="*/ 892 h 89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635" h="892">
                <a:moveTo>
                  <a:pt x="0" y="854"/>
                </a:moveTo>
                <a:cubicBezTo>
                  <a:pt x="45" y="510"/>
                  <a:pt x="91" y="166"/>
                  <a:pt x="136" y="83"/>
                </a:cubicBezTo>
                <a:cubicBezTo>
                  <a:pt x="181" y="0"/>
                  <a:pt x="219" y="235"/>
                  <a:pt x="272" y="356"/>
                </a:cubicBezTo>
                <a:cubicBezTo>
                  <a:pt x="325" y="477"/>
                  <a:pt x="394" y="726"/>
                  <a:pt x="454" y="809"/>
                </a:cubicBezTo>
                <a:cubicBezTo>
                  <a:pt x="514" y="892"/>
                  <a:pt x="574" y="873"/>
                  <a:pt x="635" y="854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32781" name="Line 12"/>
          <p:cNvSpPr>
            <a:spLocks noChangeShapeType="1"/>
          </p:cNvSpPr>
          <p:nvPr/>
        </p:nvSpPr>
        <p:spPr bwMode="auto">
          <a:xfrm>
            <a:off x="2124075" y="5407049"/>
            <a:ext cx="5854700" cy="1587"/>
          </a:xfrm>
          <a:prstGeom prst="line">
            <a:avLst/>
          </a:prstGeom>
          <a:noFill/>
          <a:ln w="38100">
            <a:solidFill>
              <a:srgbClr val="FF66CC"/>
            </a:solidFill>
            <a:round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32782" name="Line 13"/>
          <p:cNvSpPr>
            <a:spLocks noChangeShapeType="1"/>
          </p:cNvSpPr>
          <p:nvPr/>
        </p:nvSpPr>
        <p:spPr bwMode="auto">
          <a:xfrm>
            <a:off x="2124075" y="3395686"/>
            <a:ext cx="5854700" cy="1588"/>
          </a:xfrm>
          <a:prstGeom prst="line">
            <a:avLst/>
          </a:prstGeom>
          <a:noFill/>
          <a:ln w="38100">
            <a:solidFill>
              <a:srgbClr val="FF66CC"/>
            </a:solidFill>
            <a:round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32783" name="Text Box 14"/>
          <p:cNvSpPr txBox="1">
            <a:spLocks noChangeArrowheads="1"/>
          </p:cNvSpPr>
          <p:nvPr/>
        </p:nvSpPr>
        <p:spPr bwMode="auto">
          <a:xfrm>
            <a:off x="323850" y="5013349"/>
            <a:ext cx="10541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/>
              <a:t>Offset=0</a:t>
            </a:r>
          </a:p>
        </p:txBody>
      </p:sp>
      <p:sp>
        <p:nvSpPr>
          <p:cNvPr id="32784" name="Text Box 15"/>
          <p:cNvSpPr txBox="1">
            <a:spLocks noChangeArrowheads="1"/>
          </p:cNvSpPr>
          <p:nvPr/>
        </p:nvSpPr>
        <p:spPr bwMode="auto">
          <a:xfrm>
            <a:off x="250825" y="3862411"/>
            <a:ext cx="18097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>
                <a:solidFill>
                  <a:schemeClr val="tx2"/>
                </a:solidFill>
              </a:rPr>
              <a:t>Lower threshold</a:t>
            </a:r>
          </a:p>
        </p:txBody>
      </p:sp>
      <p:sp>
        <p:nvSpPr>
          <p:cNvPr id="32785" name="Text Box 16"/>
          <p:cNvSpPr txBox="1">
            <a:spLocks noChangeArrowheads="1"/>
          </p:cNvSpPr>
          <p:nvPr/>
        </p:nvSpPr>
        <p:spPr bwMode="auto">
          <a:xfrm>
            <a:off x="250825" y="5295924"/>
            <a:ext cx="1860550" cy="366712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>
                <a:solidFill>
                  <a:schemeClr val="tx2"/>
                </a:solidFill>
              </a:rPr>
              <a:t>Higher threshold</a:t>
            </a:r>
          </a:p>
        </p:txBody>
      </p:sp>
      <p:sp>
        <p:nvSpPr>
          <p:cNvPr id="32786" name="Freeform 17"/>
          <p:cNvSpPr>
            <a:spLocks/>
          </p:cNvSpPr>
          <p:nvPr/>
        </p:nvSpPr>
        <p:spPr bwMode="auto">
          <a:xfrm flipV="1">
            <a:off x="6588125" y="3297261"/>
            <a:ext cx="1008063" cy="935038"/>
          </a:xfrm>
          <a:custGeom>
            <a:avLst/>
            <a:gdLst>
              <a:gd name="T0" fmla="*/ 0 w 635"/>
              <a:gd name="T1" fmla="*/ 854 h 892"/>
              <a:gd name="T2" fmla="*/ 136 w 635"/>
              <a:gd name="T3" fmla="*/ 83 h 892"/>
              <a:gd name="T4" fmla="*/ 272 w 635"/>
              <a:gd name="T5" fmla="*/ 356 h 892"/>
              <a:gd name="T6" fmla="*/ 454 w 635"/>
              <a:gd name="T7" fmla="*/ 809 h 892"/>
              <a:gd name="T8" fmla="*/ 635 w 635"/>
              <a:gd name="T9" fmla="*/ 854 h 89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635"/>
              <a:gd name="T16" fmla="*/ 0 h 892"/>
              <a:gd name="T17" fmla="*/ 635 w 635"/>
              <a:gd name="T18" fmla="*/ 892 h 89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635" h="892">
                <a:moveTo>
                  <a:pt x="0" y="854"/>
                </a:moveTo>
                <a:cubicBezTo>
                  <a:pt x="45" y="510"/>
                  <a:pt x="91" y="166"/>
                  <a:pt x="136" y="83"/>
                </a:cubicBezTo>
                <a:cubicBezTo>
                  <a:pt x="181" y="0"/>
                  <a:pt x="219" y="235"/>
                  <a:pt x="272" y="356"/>
                </a:cubicBezTo>
                <a:cubicBezTo>
                  <a:pt x="325" y="477"/>
                  <a:pt x="394" y="726"/>
                  <a:pt x="454" y="809"/>
                </a:cubicBezTo>
                <a:cubicBezTo>
                  <a:pt x="514" y="892"/>
                  <a:pt x="574" y="873"/>
                  <a:pt x="635" y="854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32787" name="Line 18"/>
          <p:cNvSpPr>
            <a:spLocks noChangeShapeType="1"/>
          </p:cNvSpPr>
          <p:nvPr/>
        </p:nvSpPr>
        <p:spPr bwMode="auto">
          <a:xfrm>
            <a:off x="1835150" y="6597674"/>
            <a:ext cx="619125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arrow" w="lg" len="lg"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32788" name="Rectangle 19"/>
          <p:cNvSpPr>
            <a:spLocks noChangeArrowheads="1"/>
          </p:cNvSpPr>
          <p:nvPr/>
        </p:nvSpPr>
        <p:spPr bwMode="auto">
          <a:xfrm>
            <a:off x="5507038" y="6165874"/>
            <a:ext cx="215900" cy="431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2790" name="Line 21"/>
          <p:cNvSpPr>
            <a:spLocks noChangeShapeType="1"/>
          </p:cNvSpPr>
          <p:nvPr/>
        </p:nvSpPr>
        <p:spPr bwMode="auto">
          <a:xfrm flipH="1" flipV="1">
            <a:off x="2124075" y="5878536"/>
            <a:ext cx="0" cy="90805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arrow" w="lg" len="lg"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32791" name="Line 22"/>
          <p:cNvSpPr>
            <a:spLocks noChangeShapeType="1"/>
          </p:cNvSpPr>
          <p:nvPr/>
        </p:nvSpPr>
        <p:spPr bwMode="auto">
          <a:xfrm flipH="1" flipV="1">
            <a:off x="1979613" y="4221186"/>
            <a:ext cx="0" cy="90805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arrow" w="lg" len="lg"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32792" name="Rectangle 23"/>
          <p:cNvSpPr>
            <a:spLocks noChangeArrowheads="1"/>
          </p:cNvSpPr>
          <p:nvPr/>
        </p:nvSpPr>
        <p:spPr bwMode="auto">
          <a:xfrm>
            <a:off x="4067175" y="6165874"/>
            <a:ext cx="215900" cy="431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2793" name="Rectangle 24"/>
          <p:cNvSpPr>
            <a:spLocks noChangeArrowheads="1"/>
          </p:cNvSpPr>
          <p:nvPr/>
        </p:nvSpPr>
        <p:spPr bwMode="auto">
          <a:xfrm>
            <a:off x="4932363" y="6157936"/>
            <a:ext cx="215900" cy="431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2794" name="Freeform 26"/>
          <p:cNvSpPr>
            <a:spLocks/>
          </p:cNvSpPr>
          <p:nvPr/>
        </p:nvSpPr>
        <p:spPr bwMode="auto">
          <a:xfrm>
            <a:off x="2124075" y="3273449"/>
            <a:ext cx="503238" cy="168275"/>
          </a:xfrm>
          <a:custGeom>
            <a:avLst/>
            <a:gdLst>
              <a:gd name="T0" fmla="*/ 0 w 317"/>
              <a:gd name="T1" fmla="*/ 53 h 106"/>
              <a:gd name="T2" fmla="*/ 45 w 317"/>
              <a:gd name="T3" fmla="*/ 53 h 106"/>
              <a:gd name="T4" fmla="*/ 45 w 317"/>
              <a:gd name="T5" fmla="*/ 7 h 106"/>
              <a:gd name="T6" fmla="*/ 136 w 317"/>
              <a:gd name="T7" fmla="*/ 98 h 106"/>
              <a:gd name="T8" fmla="*/ 181 w 317"/>
              <a:gd name="T9" fmla="*/ 7 h 106"/>
              <a:gd name="T10" fmla="*/ 272 w 317"/>
              <a:gd name="T11" fmla="*/ 98 h 106"/>
              <a:gd name="T12" fmla="*/ 317 w 317"/>
              <a:gd name="T13" fmla="*/ 53 h 106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317"/>
              <a:gd name="T22" fmla="*/ 0 h 106"/>
              <a:gd name="T23" fmla="*/ 317 w 317"/>
              <a:gd name="T24" fmla="*/ 106 h 10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317" h="106">
                <a:moveTo>
                  <a:pt x="0" y="53"/>
                </a:moveTo>
                <a:cubicBezTo>
                  <a:pt x="19" y="57"/>
                  <a:pt x="38" y="61"/>
                  <a:pt x="45" y="53"/>
                </a:cubicBezTo>
                <a:cubicBezTo>
                  <a:pt x="52" y="45"/>
                  <a:pt x="30" y="0"/>
                  <a:pt x="45" y="7"/>
                </a:cubicBezTo>
                <a:cubicBezTo>
                  <a:pt x="60" y="14"/>
                  <a:pt x="113" y="98"/>
                  <a:pt x="136" y="98"/>
                </a:cubicBezTo>
                <a:cubicBezTo>
                  <a:pt x="159" y="98"/>
                  <a:pt x="158" y="7"/>
                  <a:pt x="181" y="7"/>
                </a:cubicBezTo>
                <a:cubicBezTo>
                  <a:pt x="204" y="7"/>
                  <a:pt x="249" y="90"/>
                  <a:pt x="272" y="98"/>
                </a:cubicBezTo>
                <a:cubicBezTo>
                  <a:pt x="295" y="106"/>
                  <a:pt x="310" y="60"/>
                  <a:pt x="317" y="53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32795" name="Freeform 27"/>
          <p:cNvSpPr>
            <a:spLocks/>
          </p:cNvSpPr>
          <p:nvPr/>
        </p:nvSpPr>
        <p:spPr bwMode="auto">
          <a:xfrm>
            <a:off x="2987675" y="3284561"/>
            <a:ext cx="503238" cy="168275"/>
          </a:xfrm>
          <a:custGeom>
            <a:avLst/>
            <a:gdLst>
              <a:gd name="T0" fmla="*/ 0 w 317"/>
              <a:gd name="T1" fmla="*/ 53 h 106"/>
              <a:gd name="T2" fmla="*/ 45 w 317"/>
              <a:gd name="T3" fmla="*/ 53 h 106"/>
              <a:gd name="T4" fmla="*/ 45 w 317"/>
              <a:gd name="T5" fmla="*/ 7 h 106"/>
              <a:gd name="T6" fmla="*/ 136 w 317"/>
              <a:gd name="T7" fmla="*/ 98 h 106"/>
              <a:gd name="T8" fmla="*/ 181 w 317"/>
              <a:gd name="T9" fmla="*/ 7 h 106"/>
              <a:gd name="T10" fmla="*/ 272 w 317"/>
              <a:gd name="T11" fmla="*/ 98 h 106"/>
              <a:gd name="T12" fmla="*/ 317 w 317"/>
              <a:gd name="T13" fmla="*/ 53 h 106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317"/>
              <a:gd name="T22" fmla="*/ 0 h 106"/>
              <a:gd name="T23" fmla="*/ 317 w 317"/>
              <a:gd name="T24" fmla="*/ 106 h 10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317" h="106">
                <a:moveTo>
                  <a:pt x="0" y="53"/>
                </a:moveTo>
                <a:cubicBezTo>
                  <a:pt x="19" y="57"/>
                  <a:pt x="38" y="61"/>
                  <a:pt x="45" y="53"/>
                </a:cubicBezTo>
                <a:cubicBezTo>
                  <a:pt x="52" y="45"/>
                  <a:pt x="30" y="0"/>
                  <a:pt x="45" y="7"/>
                </a:cubicBezTo>
                <a:cubicBezTo>
                  <a:pt x="60" y="14"/>
                  <a:pt x="113" y="98"/>
                  <a:pt x="136" y="98"/>
                </a:cubicBezTo>
                <a:cubicBezTo>
                  <a:pt x="159" y="98"/>
                  <a:pt x="158" y="7"/>
                  <a:pt x="181" y="7"/>
                </a:cubicBezTo>
                <a:cubicBezTo>
                  <a:pt x="204" y="7"/>
                  <a:pt x="249" y="90"/>
                  <a:pt x="272" y="98"/>
                </a:cubicBezTo>
                <a:cubicBezTo>
                  <a:pt x="295" y="106"/>
                  <a:pt x="310" y="60"/>
                  <a:pt x="317" y="53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32796" name="Freeform 28"/>
          <p:cNvSpPr>
            <a:spLocks/>
          </p:cNvSpPr>
          <p:nvPr/>
        </p:nvSpPr>
        <p:spPr bwMode="auto">
          <a:xfrm>
            <a:off x="4500563" y="3238524"/>
            <a:ext cx="503237" cy="168275"/>
          </a:xfrm>
          <a:custGeom>
            <a:avLst/>
            <a:gdLst>
              <a:gd name="T0" fmla="*/ 0 w 317"/>
              <a:gd name="T1" fmla="*/ 53 h 106"/>
              <a:gd name="T2" fmla="*/ 45 w 317"/>
              <a:gd name="T3" fmla="*/ 53 h 106"/>
              <a:gd name="T4" fmla="*/ 45 w 317"/>
              <a:gd name="T5" fmla="*/ 7 h 106"/>
              <a:gd name="T6" fmla="*/ 136 w 317"/>
              <a:gd name="T7" fmla="*/ 98 h 106"/>
              <a:gd name="T8" fmla="*/ 181 w 317"/>
              <a:gd name="T9" fmla="*/ 7 h 106"/>
              <a:gd name="T10" fmla="*/ 272 w 317"/>
              <a:gd name="T11" fmla="*/ 98 h 106"/>
              <a:gd name="T12" fmla="*/ 317 w 317"/>
              <a:gd name="T13" fmla="*/ 53 h 106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317"/>
              <a:gd name="T22" fmla="*/ 0 h 106"/>
              <a:gd name="T23" fmla="*/ 317 w 317"/>
              <a:gd name="T24" fmla="*/ 106 h 10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317" h="106">
                <a:moveTo>
                  <a:pt x="0" y="53"/>
                </a:moveTo>
                <a:cubicBezTo>
                  <a:pt x="19" y="57"/>
                  <a:pt x="38" y="61"/>
                  <a:pt x="45" y="53"/>
                </a:cubicBezTo>
                <a:cubicBezTo>
                  <a:pt x="52" y="45"/>
                  <a:pt x="30" y="0"/>
                  <a:pt x="45" y="7"/>
                </a:cubicBezTo>
                <a:cubicBezTo>
                  <a:pt x="60" y="14"/>
                  <a:pt x="113" y="98"/>
                  <a:pt x="136" y="98"/>
                </a:cubicBezTo>
                <a:cubicBezTo>
                  <a:pt x="159" y="98"/>
                  <a:pt x="158" y="7"/>
                  <a:pt x="181" y="7"/>
                </a:cubicBezTo>
                <a:cubicBezTo>
                  <a:pt x="204" y="7"/>
                  <a:pt x="249" y="90"/>
                  <a:pt x="272" y="98"/>
                </a:cubicBezTo>
                <a:cubicBezTo>
                  <a:pt x="295" y="106"/>
                  <a:pt x="310" y="60"/>
                  <a:pt x="317" y="53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32797" name="Freeform 29"/>
          <p:cNvSpPr>
            <a:spLocks/>
          </p:cNvSpPr>
          <p:nvPr/>
        </p:nvSpPr>
        <p:spPr bwMode="auto">
          <a:xfrm>
            <a:off x="6011863" y="3284561"/>
            <a:ext cx="503237" cy="168275"/>
          </a:xfrm>
          <a:custGeom>
            <a:avLst/>
            <a:gdLst>
              <a:gd name="T0" fmla="*/ 0 w 317"/>
              <a:gd name="T1" fmla="*/ 53 h 106"/>
              <a:gd name="T2" fmla="*/ 45 w 317"/>
              <a:gd name="T3" fmla="*/ 53 h 106"/>
              <a:gd name="T4" fmla="*/ 45 w 317"/>
              <a:gd name="T5" fmla="*/ 7 h 106"/>
              <a:gd name="T6" fmla="*/ 136 w 317"/>
              <a:gd name="T7" fmla="*/ 98 h 106"/>
              <a:gd name="T8" fmla="*/ 181 w 317"/>
              <a:gd name="T9" fmla="*/ 7 h 106"/>
              <a:gd name="T10" fmla="*/ 272 w 317"/>
              <a:gd name="T11" fmla="*/ 98 h 106"/>
              <a:gd name="T12" fmla="*/ 317 w 317"/>
              <a:gd name="T13" fmla="*/ 53 h 106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317"/>
              <a:gd name="T22" fmla="*/ 0 h 106"/>
              <a:gd name="T23" fmla="*/ 317 w 317"/>
              <a:gd name="T24" fmla="*/ 106 h 10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317" h="106">
                <a:moveTo>
                  <a:pt x="0" y="53"/>
                </a:moveTo>
                <a:cubicBezTo>
                  <a:pt x="19" y="57"/>
                  <a:pt x="38" y="61"/>
                  <a:pt x="45" y="53"/>
                </a:cubicBezTo>
                <a:cubicBezTo>
                  <a:pt x="52" y="45"/>
                  <a:pt x="30" y="0"/>
                  <a:pt x="45" y="7"/>
                </a:cubicBezTo>
                <a:cubicBezTo>
                  <a:pt x="60" y="14"/>
                  <a:pt x="113" y="98"/>
                  <a:pt x="136" y="98"/>
                </a:cubicBezTo>
                <a:cubicBezTo>
                  <a:pt x="159" y="98"/>
                  <a:pt x="158" y="7"/>
                  <a:pt x="181" y="7"/>
                </a:cubicBezTo>
                <a:cubicBezTo>
                  <a:pt x="204" y="7"/>
                  <a:pt x="249" y="90"/>
                  <a:pt x="272" y="98"/>
                </a:cubicBezTo>
                <a:cubicBezTo>
                  <a:pt x="295" y="106"/>
                  <a:pt x="310" y="60"/>
                  <a:pt x="317" y="53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32798" name="Freeform 30"/>
          <p:cNvSpPr>
            <a:spLocks/>
          </p:cNvSpPr>
          <p:nvPr/>
        </p:nvSpPr>
        <p:spPr bwMode="auto">
          <a:xfrm>
            <a:off x="7451725" y="3284561"/>
            <a:ext cx="503238" cy="168275"/>
          </a:xfrm>
          <a:custGeom>
            <a:avLst/>
            <a:gdLst>
              <a:gd name="T0" fmla="*/ 0 w 317"/>
              <a:gd name="T1" fmla="*/ 53 h 106"/>
              <a:gd name="T2" fmla="*/ 45 w 317"/>
              <a:gd name="T3" fmla="*/ 53 h 106"/>
              <a:gd name="T4" fmla="*/ 45 w 317"/>
              <a:gd name="T5" fmla="*/ 7 h 106"/>
              <a:gd name="T6" fmla="*/ 136 w 317"/>
              <a:gd name="T7" fmla="*/ 98 h 106"/>
              <a:gd name="T8" fmla="*/ 181 w 317"/>
              <a:gd name="T9" fmla="*/ 7 h 106"/>
              <a:gd name="T10" fmla="*/ 272 w 317"/>
              <a:gd name="T11" fmla="*/ 98 h 106"/>
              <a:gd name="T12" fmla="*/ 317 w 317"/>
              <a:gd name="T13" fmla="*/ 53 h 106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317"/>
              <a:gd name="T22" fmla="*/ 0 h 106"/>
              <a:gd name="T23" fmla="*/ 317 w 317"/>
              <a:gd name="T24" fmla="*/ 106 h 10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317" h="106">
                <a:moveTo>
                  <a:pt x="0" y="53"/>
                </a:moveTo>
                <a:cubicBezTo>
                  <a:pt x="19" y="57"/>
                  <a:pt x="38" y="61"/>
                  <a:pt x="45" y="53"/>
                </a:cubicBezTo>
                <a:cubicBezTo>
                  <a:pt x="52" y="45"/>
                  <a:pt x="30" y="0"/>
                  <a:pt x="45" y="7"/>
                </a:cubicBezTo>
                <a:cubicBezTo>
                  <a:pt x="60" y="14"/>
                  <a:pt x="113" y="98"/>
                  <a:pt x="136" y="98"/>
                </a:cubicBezTo>
                <a:cubicBezTo>
                  <a:pt x="159" y="98"/>
                  <a:pt x="158" y="7"/>
                  <a:pt x="181" y="7"/>
                </a:cubicBezTo>
                <a:cubicBezTo>
                  <a:pt x="204" y="7"/>
                  <a:pt x="249" y="90"/>
                  <a:pt x="272" y="98"/>
                </a:cubicBezTo>
                <a:cubicBezTo>
                  <a:pt x="295" y="106"/>
                  <a:pt x="310" y="60"/>
                  <a:pt x="317" y="53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32799" name="Rectangle 31"/>
          <p:cNvSpPr>
            <a:spLocks noChangeArrowheads="1"/>
          </p:cNvSpPr>
          <p:nvPr/>
        </p:nvSpPr>
        <p:spPr bwMode="auto">
          <a:xfrm>
            <a:off x="4427538" y="6165874"/>
            <a:ext cx="215900" cy="431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2800" name="Rectangle 32"/>
          <p:cNvSpPr>
            <a:spLocks noChangeArrowheads="1"/>
          </p:cNvSpPr>
          <p:nvPr/>
        </p:nvSpPr>
        <p:spPr bwMode="auto">
          <a:xfrm>
            <a:off x="7524750" y="6165874"/>
            <a:ext cx="215900" cy="431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2801" name="Rectangle 33"/>
          <p:cNvSpPr>
            <a:spLocks noChangeArrowheads="1"/>
          </p:cNvSpPr>
          <p:nvPr/>
        </p:nvSpPr>
        <p:spPr bwMode="auto">
          <a:xfrm>
            <a:off x="6084888" y="6165874"/>
            <a:ext cx="215900" cy="431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2802" name="Rectangle 34"/>
          <p:cNvSpPr>
            <a:spLocks noChangeArrowheads="1"/>
          </p:cNvSpPr>
          <p:nvPr/>
        </p:nvSpPr>
        <p:spPr bwMode="auto">
          <a:xfrm>
            <a:off x="6950075" y="6157936"/>
            <a:ext cx="215900" cy="431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2803" name="Rectangle 35"/>
          <p:cNvSpPr>
            <a:spLocks noChangeArrowheads="1"/>
          </p:cNvSpPr>
          <p:nvPr/>
        </p:nvSpPr>
        <p:spPr bwMode="auto">
          <a:xfrm>
            <a:off x="6445250" y="6165874"/>
            <a:ext cx="215900" cy="431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2804" name="Rectangle 36"/>
          <p:cNvSpPr>
            <a:spLocks noChangeArrowheads="1"/>
          </p:cNvSpPr>
          <p:nvPr/>
        </p:nvSpPr>
        <p:spPr bwMode="auto">
          <a:xfrm>
            <a:off x="3708400" y="6165874"/>
            <a:ext cx="215900" cy="431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2805" name="Rectangle 37"/>
          <p:cNvSpPr>
            <a:spLocks noChangeArrowheads="1"/>
          </p:cNvSpPr>
          <p:nvPr/>
        </p:nvSpPr>
        <p:spPr bwMode="auto">
          <a:xfrm>
            <a:off x="2268538" y="6165874"/>
            <a:ext cx="215900" cy="431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2806" name="Rectangle 38"/>
          <p:cNvSpPr>
            <a:spLocks noChangeArrowheads="1"/>
          </p:cNvSpPr>
          <p:nvPr/>
        </p:nvSpPr>
        <p:spPr bwMode="auto">
          <a:xfrm>
            <a:off x="3133725" y="6167984"/>
            <a:ext cx="215900" cy="431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2807" name="Rectangle 39"/>
          <p:cNvSpPr>
            <a:spLocks noChangeArrowheads="1"/>
          </p:cNvSpPr>
          <p:nvPr/>
        </p:nvSpPr>
        <p:spPr bwMode="auto">
          <a:xfrm>
            <a:off x="2628900" y="6165874"/>
            <a:ext cx="215900" cy="431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0" name="Text Box 36"/>
          <p:cNvSpPr txBox="1">
            <a:spLocks noChangeArrowheads="1"/>
          </p:cNvSpPr>
          <p:nvPr/>
        </p:nvSpPr>
        <p:spPr bwMode="auto">
          <a:xfrm>
            <a:off x="323528" y="6165650"/>
            <a:ext cx="173977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dirty="0" smtClean="0"/>
              <a:t>Input of Counter</a:t>
            </a:r>
            <a:endParaRPr lang="ja-JP" altLang="en-US" dirty="0"/>
          </a:p>
        </p:txBody>
      </p:sp>
      <p:sp>
        <p:nvSpPr>
          <p:cNvPr id="39" name="日付プレースホルダ 3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en-US" altLang="ja-JP" smtClean="0"/>
              <a:t>Sep 7, 2010,  PIXEL2010 T. Hirono</a:t>
            </a:r>
            <a:endParaRPr lang="ja-JP" altLang="en-US" dirty="0"/>
          </a:p>
        </p:txBody>
      </p:sp>
    </p:spTree>
  </p:cSld>
  <p:clrMapOvr>
    <a:masterClrMapping/>
  </p:clrMapOvr>
  <p:transition/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日付プレースホルダ 3"/>
          <p:cNvSpPr>
            <a:spLocks noGrp="1"/>
          </p:cNvSpPr>
          <p:nvPr>
            <p:ph type="dt" sz="quarter" idx="10"/>
          </p:nvPr>
        </p:nvSpPr>
        <p:spPr>
          <a:xfrm>
            <a:off x="6643702" y="6492875"/>
            <a:ext cx="2500298" cy="365125"/>
          </a:xfrm>
          <a:noFill/>
        </p:spPr>
        <p:txBody>
          <a:bodyPr/>
          <a:lstStyle/>
          <a:p>
            <a:r>
              <a:rPr lang="en-US" altLang="ja-JP" smtClean="0">
                <a:ea typeface="ＭＳ Ｐゴシック" charset="-128"/>
              </a:rPr>
              <a:t>Sep 7, 2010,  PIXEL2010 T. Hirono</a:t>
            </a:r>
            <a:endParaRPr lang="ja-JP" altLang="ja-JP">
              <a:ea typeface="ＭＳ Ｐゴシック" charset="-128"/>
            </a:endParaRPr>
          </a:p>
        </p:txBody>
      </p:sp>
      <p:sp>
        <p:nvSpPr>
          <p:cNvPr id="33795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7696200" cy="1052513"/>
          </a:xfrm>
        </p:spPr>
        <p:txBody>
          <a:bodyPr/>
          <a:lstStyle/>
          <a:p>
            <a:pPr eaLnBrk="1" hangingPunct="1"/>
            <a:r>
              <a:rPr lang="en-US" altLang="ja-JP" sz="2900" dirty="0" smtClean="0"/>
              <a:t>Beam test</a:t>
            </a:r>
          </a:p>
        </p:txBody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341438"/>
            <a:ext cx="8675688" cy="863600"/>
          </a:xfrm>
        </p:spPr>
        <p:txBody>
          <a:bodyPr>
            <a:normAutofit/>
          </a:bodyPr>
          <a:lstStyle/>
          <a:p>
            <a:pPr>
              <a:lnSpc>
                <a:spcPct val="110000"/>
              </a:lnSpc>
            </a:pPr>
            <a:r>
              <a:rPr lang="en-US" altLang="ja-JP" sz="2000" dirty="0" smtClean="0"/>
              <a:t>Lower-energy scan</a:t>
            </a:r>
          </a:p>
          <a:p>
            <a:pPr lvl="1">
              <a:lnSpc>
                <a:spcPct val="110000"/>
              </a:lnSpc>
            </a:pPr>
            <a:r>
              <a:rPr lang="en-US" altLang="ja-JP" sz="1600" dirty="0" smtClean="0"/>
              <a:t>Count is 0 when the lower-energy threshold over the 0-level noise region</a:t>
            </a:r>
            <a:endParaRPr lang="ja-JP" altLang="en-US" sz="1600" dirty="0" smtClean="0"/>
          </a:p>
        </p:txBody>
      </p:sp>
      <p:sp>
        <p:nvSpPr>
          <p:cNvPr id="33797" name="Freeform 4"/>
          <p:cNvSpPr>
            <a:spLocks/>
          </p:cNvSpPr>
          <p:nvPr/>
        </p:nvSpPr>
        <p:spPr bwMode="auto">
          <a:xfrm flipV="1">
            <a:off x="3563938" y="2900363"/>
            <a:ext cx="1008062" cy="1416050"/>
          </a:xfrm>
          <a:custGeom>
            <a:avLst/>
            <a:gdLst>
              <a:gd name="T0" fmla="*/ 0 w 635"/>
              <a:gd name="T1" fmla="*/ 854 h 892"/>
              <a:gd name="T2" fmla="*/ 136 w 635"/>
              <a:gd name="T3" fmla="*/ 83 h 892"/>
              <a:gd name="T4" fmla="*/ 272 w 635"/>
              <a:gd name="T5" fmla="*/ 356 h 892"/>
              <a:gd name="T6" fmla="*/ 454 w 635"/>
              <a:gd name="T7" fmla="*/ 809 h 892"/>
              <a:gd name="T8" fmla="*/ 635 w 635"/>
              <a:gd name="T9" fmla="*/ 854 h 89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635"/>
              <a:gd name="T16" fmla="*/ 0 h 892"/>
              <a:gd name="T17" fmla="*/ 635 w 635"/>
              <a:gd name="T18" fmla="*/ 892 h 89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635" h="892">
                <a:moveTo>
                  <a:pt x="0" y="854"/>
                </a:moveTo>
                <a:cubicBezTo>
                  <a:pt x="45" y="510"/>
                  <a:pt x="91" y="166"/>
                  <a:pt x="136" y="83"/>
                </a:cubicBezTo>
                <a:cubicBezTo>
                  <a:pt x="181" y="0"/>
                  <a:pt x="219" y="235"/>
                  <a:pt x="272" y="356"/>
                </a:cubicBezTo>
                <a:cubicBezTo>
                  <a:pt x="325" y="477"/>
                  <a:pt x="394" y="726"/>
                  <a:pt x="454" y="809"/>
                </a:cubicBezTo>
                <a:cubicBezTo>
                  <a:pt x="514" y="892"/>
                  <a:pt x="574" y="873"/>
                  <a:pt x="635" y="854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33798" name="Line 5"/>
          <p:cNvSpPr>
            <a:spLocks noChangeShapeType="1"/>
          </p:cNvSpPr>
          <p:nvPr/>
        </p:nvSpPr>
        <p:spPr bwMode="auto">
          <a:xfrm flipH="1" flipV="1">
            <a:off x="2124075" y="2276475"/>
            <a:ext cx="0" cy="302577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arrow" w="lg" len="lg"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33799" name="Line 6"/>
          <p:cNvSpPr>
            <a:spLocks noChangeShapeType="1"/>
          </p:cNvSpPr>
          <p:nvPr/>
        </p:nvSpPr>
        <p:spPr bwMode="auto">
          <a:xfrm>
            <a:off x="1908175" y="3008313"/>
            <a:ext cx="619125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arrow" w="lg" len="lg"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33800" name="Freeform 7"/>
          <p:cNvSpPr>
            <a:spLocks/>
          </p:cNvSpPr>
          <p:nvPr/>
        </p:nvSpPr>
        <p:spPr bwMode="auto">
          <a:xfrm flipV="1">
            <a:off x="2628900" y="2928938"/>
            <a:ext cx="433388" cy="733425"/>
          </a:xfrm>
          <a:custGeom>
            <a:avLst/>
            <a:gdLst>
              <a:gd name="T0" fmla="*/ 0 w 635"/>
              <a:gd name="T1" fmla="*/ 854 h 892"/>
              <a:gd name="T2" fmla="*/ 136 w 635"/>
              <a:gd name="T3" fmla="*/ 83 h 892"/>
              <a:gd name="T4" fmla="*/ 272 w 635"/>
              <a:gd name="T5" fmla="*/ 356 h 892"/>
              <a:gd name="T6" fmla="*/ 454 w 635"/>
              <a:gd name="T7" fmla="*/ 809 h 892"/>
              <a:gd name="T8" fmla="*/ 635 w 635"/>
              <a:gd name="T9" fmla="*/ 854 h 89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635"/>
              <a:gd name="T16" fmla="*/ 0 h 892"/>
              <a:gd name="T17" fmla="*/ 635 w 635"/>
              <a:gd name="T18" fmla="*/ 892 h 89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635" h="892">
                <a:moveTo>
                  <a:pt x="0" y="854"/>
                </a:moveTo>
                <a:cubicBezTo>
                  <a:pt x="45" y="510"/>
                  <a:pt x="91" y="166"/>
                  <a:pt x="136" y="83"/>
                </a:cubicBezTo>
                <a:cubicBezTo>
                  <a:pt x="181" y="0"/>
                  <a:pt x="219" y="235"/>
                  <a:pt x="272" y="356"/>
                </a:cubicBezTo>
                <a:cubicBezTo>
                  <a:pt x="325" y="477"/>
                  <a:pt x="394" y="726"/>
                  <a:pt x="454" y="809"/>
                </a:cubicBezTo>
                <a:cubicBezTo>
                  <a:pt x="514" y="892"/>
                  <a:pt x="574" y="873"/>
                  <a:pt x="635" y="854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33801" name="Rectangle 8"/>
          <p:cNvSpPr>
            <a:spLocks noChangeArrowheads="1"/>
          </p:cNvSpPr>
          <p:nvPr/>
        </p:nvSpPr>
        <p:spPr bwMode="auto">
          <a:xfrm>
            <a:off x="2124075" y="2781300"/>
            <a:ext cx="5832475" cy="2303463"/>
          </a:xfrm>
          <a:prstGeom prst="rect">
            <a:avLst/>
          </a:prstGeom>
          <a:solidFill>
            <a:srgbClr val="FF99CC">
              <a:alpha val="23137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3802" name="Line 9"/>
          <p:cNvSpPr>
            <a:spLocks noChangeShapeType="1"/>
          </p:cNvSpPr>
          <p:nvPr/>
        </p:nvSpPr>
        <p:spPr bwMode="auto">
          <a:xfrm>
            <a:off x="2124075" y="2738438"/>
            <a:ext cx="5832475" cy="1587"/>
          </a:xfrm>
          <a:prstGeom prst="line">
            <a:avLst/>
          </a:prstGeom>
          <a:noFill/>
          <a:ln w="38100">
            <a:solidFill>
              <a:srgbClr val="3399FF"/>
            </a:solidFill>
            <a:round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33803" name="Line 10"/>
          <p:cNvSpPr>
            <a:spLocks noChangeShapeType="1"/>
          </p:cNvSpPr>
          <p:nvPr/>
        </p:nvSpPr>
        <p:spPr bwMode="auto">
          <a:xfrm>
            <a:off x="2122488" y="5084763"/>
            <a:ext cx="5854700" cy="1587"/>
          </a:xfrm>
          <a:prstGeom prst="line">
            <a:avLst/>
          </a:prstGeom>
          <a:noFill/>
          <a:ln w="38100">
            <a:solidFill>
              <a:srgbClr val="3399FF"/>
            </a:solidFill>
            <a:round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33804" name="Freeform 11"/>
          <p:cNvSpPr>
            <a:spLocks/>
          </p:cNvSpPr>
          <p:nvPr/>
        </p:nvSpPr>
        <p:spPr bwMode="auto">
          <a:xfrm flipV="1">
            <a:off x="5003800" y="2881313"/>
            <a:ext cx="1008063" cy="2136775"/>
          </a:xfrm>
          <a:custGeom>
            <a:avLst/>
            <a:gdLst>
              <a:gd name="T0" fmla="*/ 0 w 635"/>
              <a:gd name="T1" fmla="*/ 854 h 892"/>
              <a:gd name="T2" fmla="*/ 136 w 635"/>
              <a:gd name="T3" fmla="*/ 83 h 892"/>
              <a:gd name="T4" fmla="*/ 272 w 635"/>
              <a:gd name="T5" fmla="*/ 356 h 892"/>
              <a:gd name="T6" fmla="*/ 454 w 635"/>
              <a:gd name="T7" fmla="*/ 809 h 892"/>
              <a:gd name="T8" fmla="*/ 635 w 635"/>
              <a:gd name="T9" fmla="*/ 854 h 89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635"/>
              <a:gd name="T16" fmla="*/ 0 h 892"/>
              <a:gd name="T17" fmla="*/ 635 w 635"/>
              <a:gd name="T18" fmla="*/ 892 h 89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635" h="892">
                <a:moveTo>
                  <a:pt x="0" y="854"/>
                </a:moveTo>
                <a:cubicBezTo>
                  <a:pt x="45" y="510"/>
                  <a:pt x="91" y="166"/>
                  <a:pt x="136" y="83"/>
                </a:cubicBezTo>
                <a:cubicBezTo>
                  <a:pt x="181" y="0"/>
                  <a:pt x="219" y="235"/>
                  <a:pt x="272" y="356"/>
                </a:cubicBezTo>
                <a:cubicBezTo>
                  <a:pt x="325" y="477"/>
                  <a:pt x="394" y="726"/>
                  <a:pt x="454" y="809"/>
                </a:cubicBezTo>
                <a:cubicBezTo>
                  <a:pt x="514" y="892"/>
                  <a:pt x="574" y="873"/>
                  <a:pt x="635" y="854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33805" name="Line 12"/>
          <p:cNvSpPr>
            <a:spLocks noChangeShapeType="1"/>
          </p:cNvSpPr>
          <p:nvPr/>
        </p:nvSpPr>
        <p:spPr bwMode="auto">
          <a:xfrm>
            <a:off x="2124075" y="5046663"/>
            <a:ext cx="5854700" cy="1587"/>
          </a:xfrm>
          <a:prstGeom prst="line">
            <a:avLst/>
          </a:prstGeom>
          <a:noFill/>
          <a:ln w="38100">
            <a:solidFill>
              <a:srgbClr val="FF66CC"/>
            </a:solidFill>
            <a:round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33806" name="Line 13"/>
          <p:cNvSpPr>
            <a:spLocks noChangeShapeType="1"/>
          </p:cNvSpPr>
          <p:nvPr/>
        </p:nvSpPr>
        <p:spPr bwMode="auto">
          <a:xfrm>
            <a:off x="2124075" y="2788949"/>
            <a:ext cx="5854700" cy="1587"/>
          </a:xfrm>
          <a:prstGeom prst="line">
            <a:avLst/>
          </a:prstGeom>
          <a:noFill/>
          <a:ln w="38100">
            <a:solidFill>
              <a:srgbClr val="FF66CC"/>
            </a:solidFill>
            <a:round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33808" name="Text Box 15"/>
          <p:cNvSpPr txBox="1">
            <a:spLocks noChangeArrowheads="1"/>
          </p:cNvSpPr>
          <p:nvPr/>
        </p:nvSpPr>
        <p:spPr bwMode="auto">
          <a:xfrm>
            <a:off x="250825" y="3502025"/>
            <a:ext cx="241014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dirty="0" smtClean="0">
                <a:solidFill>
                  <a:schemeClr val="tx2"/>
                </a:solidFill>
              </a:rPr>
              <a:t>Lower energy </a:t>
            </a:r>
            <a:r>
              <a:rPr lang="en-US" altLang="ja-JP" dirty="0">
                <a:solidFill>
                  <a:schemeClr val="tx2"/>
                </a:solidFill>
              </a:rPr>
              <a:t>threshold</a:t>
            </a:r>
          </a:p>
        </p:txBody>
      </p:sp>
      <p:sp>
        <p:nvSpPr>
          <p:cNvPr id="33809" name="Text Box 16"/>
          <p:cNvSpPr txBox="1">
            <a:spLocks noChangeArrowheads="1"/>
          </p:cNvSpPr>
          <p:nvPr/>
        </p:nvSpPr>
        <p:spPr bwMode="auto">
          <a:xfrm>
            <a:off x="250825" y="5075892"/>
            <a:ext cx="2456378" cy="369332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dirty="0" smtClean="0">
                <a:solidFill>
                  <a:schemeClr val="tx2"/>
                </a:solidFill>
              </a:rPr>
              <a:t>Higher energy </a:t>
            </a:r>
            <a:r>
              <a:rPr lang="en-US" altLang="ja-JP" dirty="0">
                <a:solidFill>
                  <a:schemeClr val="tx2"/>
                </a:solidFill>
              </a:rPr>
              <a:t>threshold</a:t>
            </a:r>
          </a:p>
        </p:txBody>
      </p:sp>
      <p:sp>
        <p:nvSpPr>
          <p:cNvPr id="33810" name="Freeform 17"/>
          <p:cNvSpPr>
            <a:spLocks/>
          </p:cNvSpPr>
          <p:nvPr/>
        </p:nvSpPr>
        <p:spPr bwMode="auto">
          <a:xfrm flipV="1">
            <a:off x="6588125" y="2936875"/>
            <a:ext cx="1008063" cy="935038"/>
          </a:xfrm>
          <a:custGeom>
            <a:avLst/>
            <a:gdLst>
              <a:gd name="T0" fmla="*/ 0 w 635"/>
              <a:gd name="T1" fmla="*/ 854 h 892"/>
              <a:gd name="T2" fmla="*/ 136 w 635"/>
              <a:gd name="T3" fmla="*/ 83 h 892"/>
              <a:gd name="T4" fmla="*/ 272 w 635"/>
              <a:gd name="T5" fmla="*/ 356 h 892"/>
              <a:gd name="T6" fmla="*/ 454 w 635"/>
              <a:gd name="T7" fmla="*/ 809 h 892"/>
              <a:gd name="T8" fmla="*/ 635 w 635"/>
              <a:gd name="T9" fmla="*/ 854 h 89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635"/>
              <a:gd name="T16" fmla="*/ 0 h 892"/>
              <a:gd name="T17" fmla="*/ 635 w 635"/>
              <a:gd name="T18" fmla="*/ 892 h 89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635" h="892">
                <a:moveTo>
                  <a:pt x="0" y="854"/>
                </a:moveTo>
                <a:cubicBezTo>
                  <a:pt x="45" y="510"/>
                  <a:pt x="91" y="166"/>
                  <a:pt x="136" y="83"/>
                </a:cubicBezTo>
                <a:cubicBezTo>
                  <a:pt x="181" y="0"/>
                  <a:pt x="219" y="235"/>
                  <a:pt x="272" y="356"/>
                </a:cubicBezTo>
                <a:cubicBezTo>
                  <a:pt x="325" y="477"/>
                  <a:pt x="394" y="726"/>
                  <a:pt x="454" y="809"/>
                </a:cubicBezTo>
                <a:cubicBezTo>
                  <a:pt x="514" y="892"/>
                  <a:pt x="574" y="873"/>
                  <a:pt x="635" y="854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33811" name="Line 18"/>
          <p:cNvSpPr>
            <a:spLocks noChangeShapeType="1"/>
          </p:cNvSpPr>
          <p:nvPr/>
        </p:nvSpPr>
        <p:spPr bwMode="auto">
          <a:xfrm>
            <a:off x="1835150" y="6237288"/>
            <a:ext cx="619125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arrow" w="lg" len="lg"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33812" name="Text Box 20"/>
          <p:cNvSpPr txBox="1">
            <a:spLocks noChangeArrowheads="1"/>
          </p:cNvSpPr>
          <p:nvPr/>
        </p:nvSpPr>
        <p:spPr bwMode="auto">
          <a:xfrm>
            <a:off x="683568" y="5733256"/>
            <a:ext cx="94147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dirty="0" smtClean="0"/>
              <a:t>Counter</a:t>
            </a:r>
            <a:endParaRPr lang="ja-JP" altLang="en-US" dirty="0"/>
          </a:p>
        </p:txBody>
      </p:sp>
      <p:sp>
        <p:nvSpPr>
          <p:cNvPr id="33813" name="Line 21"/>
          <p:cNvSpPr>
            <a:spLocks noChangeShapeType="1"/>
          </p:cNvSpPr>
          <p:nvPr/>
        </p:nvSpPr>
        <p:spPr bwMode="auto">
          <a:xfrm flipH="1" flipV="1">
            <a:off x="2124075" y="5518150"/>
            <a:ext cx="0" cy="90805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arrow" w="lg" len="lg"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33814" name="Line 22"/>
          <p:cNvSpPr>
            <a:spLocks noChangeShapeType="1"/>
          </p:cNvSpPr>
          <p:nvPr/>
        </p:nvSpPr>
        <p:spPr bwMode="auto">
          <a:xfrm flipH="1" flipV="1">
            <a:off x="1979613" y="3860800"/>
            <a:ext cx="0" cy="90805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arrow" w="lg" len="lg"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33815" name="Freeform 25"/>
          <p:cNvSpPr>
            <a:spLocks/>
          </p:cNvSpPr>
          <p:nvPr/>
        </p:nvSpPr>
        <p:spPr bwMode="auto">
          <a:xfrm>
            <a:off x="2124075" y="2913063"/>
            <a:ext cx="503238" cy="168275"/>
          </a:xfrm>
          <a:custGeom>
            <a:avLst/>
            <a:gdLst>
              <a:gd name="T0" fmla="*/ 0 w 317"/>
              <a:gd name="T1" fmla="*/ 53 h 106"/>
              <a:gd name="T2" fmla="*/ 45 w 317"/>
              <a:gd name="T3" fmla="*/ 53 h 106"/>
              <a:gd name="T4" fmla="*/ 45 w 317"/>
              <a:gd name="T5" fmla="*/ 7 h 106"/>
              <a:gd name="T6" fmla="*/ 136 w 317"/>
              <a:gd name="T7" fmla="*/ 98 h 106"/>
              <a:gd name="T8" fmla="*/ 181 w 317"/>
              <a:gd name="T9" fmla="*/ 7 h 106"/>
              <a:gd name="T10" fmla="*/ 272 w 317"/>
              <a:gd name="T11" fmla="*/ 98 h 106"/>
              <a:gd name="T12" fmla="*/ 317 w 317"/>
              <a:gd name="T13" fmla="*/ 53 h 106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317"/>
              <a:gd name="T22" fmla="*/ 0 h 106"/>
              <a:gd name="T23" fmla="*/ 317 w 317"/>
              <a:gd name="T24" fmla="*/ 106 h 10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317" h="106">
                <a:moveTo>
                  <a:pt x="0" y="53"/>
                </a:moveTo>
                <a:cubicBezTo>
                  <a:pt x="19" y="57"/>
                  <a:pt x="38" y="61"/>
                  <a:pt x="45" y="53"/>
                </a:cubicBezTo>
                <a:cubicBezTo>
                  <a:pt x="52" y="45"/>
                  <a:pt x="30" y="0"/>
                  <a:pt x="45" y="7"/>
                </a:cubicBezTo>
                <a:cubicBezTo>
                  <a:pt x="60" y="14"/>
                  <a:pt x="113" y="98"/>
                  <a:pt x="136" y="98"/>
                </a:cubicBezTo>
                <a:cubicBezTo>
                  <a:pt x="159" y="98"/>
                  <a:pt x="158" y="7"/>
                  <a:pt x="181" y="7"/>
                </a:cubicBezTo>
                <a:cubicBezTo>
                  <a:pt x="204" y="7"/>
                  <a:pt x="249" y="90"/>
                  <a:pt x="272" y="98"/>
                </a:cubicBezTo>
                <a:cubicBezTo>
                  <a:pt x="295" y="106"/>
                  <a:pt x="310" y="60"/>
                  <a:pt x="317" y="53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33816" name="Freeform 26"/>
          <p:cNvSpPr>
            <a:spLocks/>
          </p:cNvSpPr>
          <p:nvPr/>
        </p:nvSpPr>
        <p:spPr bwMode="auto">
          <a:xfrm>
            <a:off x="2987675" y="2924175"/>
            <a:ext cx="503238" cy="168275"/>
          </a:xfrm>
          <a:custGeom>
            <a:avLst/>
            <a:gdLst>
              <a:gd name="T0" fmla="*/ 0 w 317"/>
              <a:gd name="T1" fmla="*/ 53 h 106"/>
              <a:gd name="T2" fmla="*/ 45 w 317"/>
              <a:gd name="T3" fmla="*/ 53 h 106"/>
              <a:gd name="T4" fmla="*/ 45 w 317"/>
              <a:gd name="T5" fmla="*/ 7 h 106"/>
              <a:gd name="T6" fmla="*/ 136 w 317"/>
              <a:gd name="T7" fmla="*/ 98 h 106"/>
              <a:gd name="T8" fmla="*/ 181 w 317"/>
              <a:gd name="T9" fmla="*/ 7 h 106"/>
              <a:gd name="T10" fmla="*/ 272 w 317"/>
              <a:gd name="T11" fmla="*/ 98 h 106"/>
              <a:gd name="T12" fmla="*/ 317 w 317"/>
              <a:gd name="T13" fmla="*/ 53 h 106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317"/>
              <a:gd name="T22" fmla="*/ 0 h 106"/>
              <a:gd name="T23" fmla="*/ 317 w 317"/>
              <a:gd name="T24" fmla="*/ 106 h 10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317" h="106">
                <a:moveTo>
                  <a:pt x="0" y="53"/>
                </a:moveTo>
                <a:cubicBezTo>
                  <a:pt x="19" y="57"/>
                  <a:pt x="38" y="61"/>
                  <a:pt x="45" y="53"/>
                </a:cubicBezTo>
                <a:cubicBezTo>
                  <a:pt x="52" y="45"/>
                  <a:pt x="30" y="0"/>
                  <a:pt x="45" y="7"/>
                </a:cubicBezTo>
                <a:cubicBezTo>
                  <a:pt x="60" y="14"/>
                  <a:pt x="113" y="98"/>
                  <a:pt x="136" y="98"/>
                </a:cubicBezTo>
                <a:cubicBezTo>
                  <a:pt x="159" y="98"/>
                  <a:pt x="158" y="7"/>
                  <a:pt x="181" y="7"/>
                </a:cubicBezTo>
                <a:cubicBezTo>
                  <a:pt x="204" y="7"/>
                  <a:pt x="249" y="90"/>
                  <a:pt x="272" y="98"/>
                </a:cubicBezTo>
                <a:cubicBezTo>
                  <a:pt x="295" y="106"/>
                  <a:pt x="310" y="60"/>
                  <a:pt x="317" y="53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33817" name="Freeform 27"/>
          <p:cNvSpPr>
            <a:spLocks/>
          </p:cNvSpPr>
          <p:nvPr/>
        </p:nvSpPr>
        <p:spPr bwMode="auto">
          <a:xfrm>
            <a:off x="4500563" y="2886075"/>
            <a:ext cx="503237" cy="168275"/>
          </a:xfrm>
          <a:custGeom>
            <a:avLst/>
            <a:gdLst>
              <a:gd name="T0" fmla="*/ 0 w 317"/>
              <a:gd name="T1" fmla="*/ 53 h 106"/>
              <a:gd name="T2" fmla="*/ 45 w 317"/>
              <a:gd name="T3" fmla="*/ 53 h 106"/>
              <a:gd name="T4" fmla="*/ 45 w 317"/>
              <a:gd name="T5" fmla="*/ 7 h 106"/>
              <a:gd name="T6" fmla="*/ 136 w 317"/>
              <a:gd name="T7" fmla="*/ 98 h 106"/>
              <a:gd name="T8" fmla="*/ 181 w 317"/>
              <a:gd name="T9" fmla="*/ 7 h 106"/>
              <a:gd name="T10" fmla="*/ 272 w 317"/>
              <a:gd name="T11" fmla="*/ 98 h 106"/>
              <a:gd name="T12" fmla="*/ 317 w 317"/>
              <a:gd name="T13" fmla="*/ 53 h 106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317"/>
              <a:gd name="T22" fmla="*/ 0 h 106"/>
              <a:gd name="T23" fmla="*/ 317 w 317"/>
              <a:gd name="T24" fmla="*/ 106 h 10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317" h="106">
                <a:moveTo>
                  <a:pt x="0" y="53"/>
                </a:moveTo>
                <a:cubicBezTo>
                  <a:pt x="19" y="57"/>
                  <a:pt x="38" y="61"/>
                  <a:pt x="45" y="53"/>
                </a:cubicBezTo>
                <a:cubicBezTo>
                  <a:pt x="52" y="45"/>
                  <a:pt x="30" y="0"/>
                  <a:pt x="45" y="7"/>
                </a:cubicBezTo>
                <a:cubicBezTo>
                  <a:pt x="60" y="14"/>
                  <a:pt x="113" y="98"/>
                  <a:pt x="136" y="98"/>
                </a:cubicBezTo>
                <a:cubicBezTo>
                  <a:pt x="159" y="98"/>
                  <a:pt x="158" y="7"/>
                  <a:pt x="181" y="7"/>
                </a:cubicBezTo>
                <a:cubicBezTo>
                  <a:pt x="204" y="7"/>
                  <a:pt x="249" y="90"/>
                  <a:pt x="272" y="98"/>
                </a:cubicBezTo>
                <a:cubicBezTo>
                  <a:pt x="295" y="106"/>
                  <a:pt x="310" y="60"/>
                  <a:pt x="317" y="53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33818" name="Freeform 28"/>
          <p:cNvSpPr>
            <a:spLocks/>
          </p:cNvSpPr>
          <p:nvPr/>
        </p:nvSpPr>
        <p:spPr bwMode="auto">
          <a:xfrm>
            <a:off x="6011863" y="2924175"/>
            <a:ext cx="503237" cy="168275"/>
          </a:xfrm>
          <a:custGeom>
            <a:avLst/>
            <a:gdLst>
              <a:gd name="T0" fmla="*/ 0 w 317"/>
              <a:gd name="T1" fmla="*/ 53 h 106"/>
              <a:gd name="T2" fmla="*/ 45 w 317"/>
              <a:gd name="T3" fmla="*/ 53 h 106"/>
              <a:gd name="T4" fmla="*/ 45 w 317"/>
              <a:gd name="T5" fmla="*/ 7 h 106"/>
              <a:gd name="T6" fmla="*/ 136 w 317"/>
              <a:gd name="T7" fmla="*/ 98 h 106"/>
              <a:gd name="T8" fmla="*/ 181 w 317"/>
              <a:gd name="T9" fmla="*/ 7 h 106"/>
              <a:gd name="T10" fmla="*/ 272 w 317"/>
              <a:gd name="T11" fmla="*/ 98 h 106"/>
              <a:gd name="T12" fmla="*/ 317 w 317"/>
              <a:gd name="T13" fmla="*/ 53 h 106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317"/>
              <a:gd name="T22" fmla="*/ 0 h 106"/>
              <a:gd name="T23" fmla="*/ 317 w 317"/>
              <a:gd name="T24" fmla="*/ 106 h 10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317" h="106">
                <a:moveTo>
                  <a:pt x="0" y="53"/>
                </a:moveTo>
                <a:cubicBezTo>
                  <a:pt x="19" y="57"/>
                  <a:pt x="38" y="61"/>
                  <a:pt x="45" y="53"/>
                </a:cubicBezTo>
                <a:cubicBezTo>
                  <a:pt x="52" y="45"/>
                  <a:pt x="30" y="0"/>
                  <a:pt x="45" y="7"/>
                </a:cubicBezTo>
                <a:cubicBezTo>
                  <a:pt x="60" y="14"/>
                  <a:pt x="113" y="98"/>
                  <a:pt x="136" y="98"/>
                </a:cubicBezTo>
                <a:cubicBezTo>
                  <a:pt x="159" y="98"/>
                  <a:pt x="158" y="7"/>
                  <a:pt x="181" y="7"/>
                </a:cubicBezTo>
                <a:cubicBezTo>
                  <a:pt x="204" y="7"/>
                  <a:pt x="249" y="90"/>
                  <a:pt x="272" y="98"/>
                </a:cubicBezTo>
                <a:cubicBezTo>
                  <a:pt x="295" y="106"/>
                  <a:pt x="310" y="60"/>
                  <a:pt x="317" y="53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33819" name="Freeform 29"/>
          <p:cNvSpPr>
            <a:spLocks/>
          </p:cNvSpPr>
          <p:nvPr/>
        </p:nvSpPr>
        <p:spPr bwMode="auto">
          <a:xfrm>
            <a:off x="7451725" y="2924175"/>
            <a:ext cx="503238" cy="168275"/>
          </a:xfrm>
          <a:custGeom>
            <a:avLst/>
            <a:gdLst>
              <a:gd name="T0" fmla="*/ 0 w 317"/>
              <a:gd name="T1" fmla="*/ 53 h 106"/>
              <a:gd name="T2" fmla="*/ 45 w 317"/>
              <a:gd name="T3" fmla="*/ 53 h 106"/>
              <a:gd name="T4" fmla="*/ 45 w 317"/>
              <a:gd name="T5" fmla="*/ 7 h 106"/>
              <a:gd name="T6" fmla="*/ 136 w 317"/>
              <a:gd name="T7" fmla="*/ 98 h 106"/>
              <a:gd name="T8" fmla="*/ 181 w 317"/>
              <a:gd name="T9" fmla="*/ 7 h 106"/>
              <a:gd name="T10" fmla="*/ 272 w 317"/>
              <a:gd name="T11" fmla="*/ 98 h 106"/>
              <a:gd name="T12" fmla="*/ 317 w 317"/>
              <a:gd name="T13" fmla="*/ 53 h 106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317"/>
              <a:gd name="T22" fmla="*/ 0 h 106"/>
              <a:gd name="T23" fmla="*/ 317 w 317"/>
              <a:gd name="T24" fmla="*/ 106 h 10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317" h="106">
                <a:moveTo>
                  <a:pt x="0" y="53"/>
                </a:moveTo>
                <a:cubicBezTo>
                  <a:pt x="19" y="57"/>
                  <a:pt x="38" y="61"/>
                  <a:pt x="45" y="53"/>
                </a:cubicBezTo>
                <a:cubicBezTo>
                  <a:pt x="52" y="45"/>
                  <a:pt x="30" y="0"/>
                  <a:pt x="45" y="7"/>
                </a:cubicBezTo>
                <a:cubicBezTo>
                  <a:pt x="60" y="14"/>
                  <a:pt x="113" y="98"/>
                  <a:pt x="136" y="98"/>
                </a:cubicBezTo>
                <a:cubicBezTo>
                  <a:pt x="159" y="98"/>
                  <a:pt x="158" y="7"/>
                  <a:pt x="181" y="7"/>
                </a:cubicBezTo>
                <a:cubicBezTo>
                  <a:pt x="204" y="7"/>
                  <a:pt x="249" y="90"/>
                  <a:pt x="272" y="98"/>
                </a:cubicBezTo>
                <a:cubicBezTo>
                  <a:pt x="295" y="106"/>
                  <a:pt x="310" y="60"/>
                  <a:pt x="317" y="53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Concepts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9024" y="1714488"/>
            <a:ext cx="8784976" cy="4214842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altLang="ja-JP" dirty="0" smtClean="0"/>
              <a:t>Detector that is suite for SPring-8….</a:t>
            </a:r>
            <a:endParaRPr lang="ja-JP" altLang="en-US" dirty="0" smtClean="0"/>
          </a:p>
          <a:p>
            <a:r>
              <a:rPr lang="en-US" altLang="ja-JP" sz="2800" dirty="0" smtClean="0"/>
              <a:t>Photon-counting large-area hybrid pixel detector, like PILATUS, which are very powerful for SR experiments.</a:t>
            </a:r>
          </a:p>
          <a:p>
            <a:r>
              <a:rPr lang="en-US" altLang="ja-JP" sz="2800" dirty="0" smtClean="0"/>
              <a:t>High sensitivity in high energy X-ray region (15 - 100keV)</a:t>
            </a:r>
          </a:p>
          <a:p>
            <a:pPr lvl="1">
              <a:buNone/>
            </a:pPr>
            <a:r>
              <a:rPr lang="ja-JP" altLang="en-US" dirty="0" smtClean="0"/>
              <a:t>⇒</a:t>
            </a:r>
            <a:r>
              <a:rPr lang="en-US" altLang="ja-JP" dirty="0" smtClean="0"/>
              <a:t>CdTe sensor </a:t>
            </a:r>
          </a:p>
          <a:p>
            <a:r>
              <a:rPr lang="en-US" altLang="ja-JP" sz="2800" dirty="0" smtClean="0">
                <a:solidFill>
                  <a:schemeClr val="accent2"/>
                </a:solidFill>
              </a:rPr>
              <a:t>Function to cut </a:t>
            </a:r>
            <a:r>
              <a:rPr lang="en-US" altLang="ja-JP" sz="2800" dirty="0" smtClean="0">
                <a:solidFill>
                  <a:schemeClr val="accent2"/>
                </a:solidFill>
              </a:rPr>
              <a:t>high energy </a:t>
            </a:r>
            <a:r>
              <a:rPr lang="en-US" altLang="ja-JP" sz="2800" dirty="0" smtClean="0">
                <a:solidFill>
                  <a:schemeClr val="accent2"/>
                </a:solidFill>
              </a:rPr>
              <a:t>X-ray</a:t>
            </a:r>
          </a:p>
          <a:p>
            <a:pPr lvl="1">
              <a:buNone/>
            </a:pPr>
            <a:r>
              <a:rPr lang="ja-JP" altLang="en-US" dirty="0" smtClean="0">
                <a:solidFill>
                  <a:schemeClr val="accent2"/>
                </a:solidFill>
              </a:rPr>
              <a:t>⇒</a:t>
            </a:r>
            <a:r>
              <a:rPr lang="en-US" altLang="ja-JP" dirty="0" smtClean="0">
                <a:solidFill>
                  <a:schemeClr val="accent2"/>
                </a:solidFill>
              </a:rPr>
              <a:t>Readouts with a window-type comparator</a:t>
            </a:r>
          </a:p>
          <a:p>
            <a:pPr lvl="1">
              <a:buNone/>
            </a:pPr>
            <a:endParaRPr lang="en-US" altLang="ja-JP" dirty="0" smtClean="0"/>
          </a:p>
          <a:p>
            <a:pPr lvl="1">
              <a:buNone/>
            </a:pPr>
            <a:endParaRPr lang="en-US" altLang="ja-JP" dirty="0" smtClean="0"/>
          </a:p>
          <a:p>
            <a:pPr lvl="1">
              <a:buNone/>
            </a:pPr>
            <a:endParaRPr lang="en-US" altLang="ja-JP" dirty="0" smtClean="0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>
          <a:xfrm>
            <a:off x="6357950" y="6492875"/>
            <a:ext cx="2786050" cy="365125"/>
          </a:xfrm>
        </p:spPr>
        <p:txBody>
          <a:bodyPr/>
          <a:lstStyle/>
          <a:p>
            <a:pPr algn="r"/>
            <a:r>
              <a:rPr lang="en-US" altLang="ja-JP" dirty="0" smtClean="0"/>
              <a:t>Sep 7, 2010,  PIXEL2010 T. Hirono</a:t>
            </a:r>
            <a:endParaRPr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1" name="タイトル 1"/>
          <p:cNvSpPr>
            <a:spLocks noGrp="1"/>
          </p:cNvSpPr>
          <p:nvPr>
            <p:ph type="title"/>
          </p:nvPr>
        </p:nvSpPr>
        <p:spPr/>
        <p:txBody>
          <a:bodyPr anchor="ctr">
            <a:normAutofit/>
          </a:bodyPr>
          <a:lstStyle/>
          <a:p>
            <a:pPr eaLnBrk="1" hangingPunct="1"/>
            <a:r>
              <a:rPr lang="en-US" altLang="ja-JP" dirty="0" smtClean="0"/>
              <a:t>Concepts</a:t>
            </a:r>
            <a:endParaRPr lang="ja-JP" altLang="en-US" dirty="0" smtClean="0"/>
          </a:p>
        </p:txBody>
      </p:sp>
      <p:sp>
        <p:nvSpPr>
          <p:cNvPr id="24" name="コンテンツ プレースホルダ 23"/>
          <p:cNvSpPr>
            <a:spLocks noGrp="1"/>
          </p:cNvSpPr>
          <p:nvPr>
            <p:ph idx="1"/>
          </p:nvPr>
        </p:nvSpPr>
        <p:spPr>
          <a:xfrm>
            <a:off x="5148064" y="2681536"/>
            <a:ext cx="3995936" cy="4176464"/>
          </a:xfrm>
        </p:spPr>
        <p:txBody>
          <a:bodyPr>
            <a:noAutofit/>
          </a:bodyPr>
          <a:lstStyle/>
          <a:p>
            <a:r>
              <a:rPr kumimoji="1" lang="en-US" altLang="ja-JP" sz="2400" dirty="0" smtClean="0"/>
              <a:t>Without </a:t>
            </a:r>
            <a:r>
              <a:rPr lang="en-US" altLang="ja-JP" sz="2400" dirty="0" smtClean="0"/>
              <a:t>higher-energy </a:t>
            </a:r>
            <a:r>
              <a:rPr kumimoji="1" lang="en-US" altLang="ja-JP" sz="2400" dirty="0" smtClean="0"/>
              <a:t>comparator</a:t>
            </a:r>
            <a:r>
              <a:rPr kumimoji="1" lang="en-US" altLang="ja-JP" sz="2400" dirty="0" smtClean="0"/>
              <a:t>, higher order X-ray from </a:t>
            </a:r>
            <a:r>
              <a:rPr kumimoji="1" lang="en-US" altLang="ja-JP" sz="2400" dirty="0" err="1" smtClean="0"/>
              <a:t>monochromator</a:t>
            </a:r>
            <a:r>
              <a:rPr kumimoji="1" lang="en-US" altLang="ja-JP" sz="2400" dirty="0" smtClean="0"/>
              <a:t> was mixed with the target energy X-ray in the detected image.</a:t>
            </a:r>
          </a:p>
          <a:p>
            <a:pPr>
              <a:buNone/>
            </a:pPr>
            <a:r>
              <a:rPr lang="ja-JP" altLang="en-US" sz="2400" dirty="0" smtClean="0"/>
              <a:t>⇒</a:t>
            </a:r>
            <a:r>
              <a:rPr lang="en-US" altLang="ja-JP" sz="2400" dirty="0" smtClean="0"/>
              <a:t>Window-type comparator is required for  low background images</a:t>
            </a:r>
            <a:endParaRPr kumimoji="1" lang="en-US" altLang="ja-JP" sz="2400" dirty="0" smtClean="0"/>
          </a:p>
        </p:txBody>
      </p:sp>
      <p:pic>
        <p:nvPicPr>
          <p:cNvPr id="43012" name="コンテンツ プレースホルダ 5" descr="image_00136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44" y="3195337"/>
            <a:ext cx="4638675" cy="18573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43015" name="テキスト ボックス 5"/>
          <p:cNvSpPr txBox="1">
            <a:spLocks noChangeArrowheads="1"/>
          </p:cNvSpPr>
          <p:nvPr/>
        </p:nvSpPr>
        <p:spPr bwMode="auto">
          <a:xfrm>
            <a:off x="71406" y="2506800"/>
            <a:ext cx="4105226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2000" dirty="0" smtClean="0">
                <a:latin typeface="Calibri" pitchFamily="34" charset="0"/>
              </a:rPr>
              <a:t>Lower </a:t>
            </a:r>
            <a:r>
              <a:rPr lang="en-US" altLang="ja-JP" sz="2000" dirty="0" smtClean="0">
                <a:latin typeface="Calibri" pitchFamily="34" charset="0"/>
              </a:rPr>
              <a:t>energy comparator </a:t>
            </a:r>
            <a:r>
              <a:rPr lang="en-US" altLang="ja-JP" sz="2000" dirty="0" smtClean="0">
                <a:latin typeface="Calibri" pitchFamily="34" charset="0"/>
              </a:rPr>
              <a:t>at 30.8keV</a:t>
            </a:r>
          </a:p>
          <a:p>
            <a:r>
              <a:rPr lang="en-US" altLang="ja-JP" sz="2000" dirty="0" err="1" smtClean="0">
                <a:latin typeface="Calibri" pitchFamily="34" charset="0"/>
              </a:rPr>
              <a:t>Monochromator</a:t>
            </a:r>
            <a:r>
              <a:rPr lang="en-US" altLang="ja-JP" sz="2000" dirty="0" smtClean="0">
                <a:latin typeface="Calibri" pitchFamily="34" charset="0"/>
              </a:rPr>
              <a:t>     </a:t>
            </a:r>
            <a:r>
              <a:rPr lang="en-US" altLang="ja-JP" sz="2000" dirty="0" smtClean="0">
                <a:latin typeface="Calibri" pitchFamily="34" charset="0"/>
              </a:rPr>
              <a:t>              at </a:t>
            </a:r>
            <a:r>
              <a:rPr lang="en-US" altLang="ja-JP" sz="2000" dirty="0" smtClean="0">
                <a:latin typeface="Calibri" pitchFamily="34" charset="0"/>
              </a:rPr>
              <a:t>37.8keV</a:t>
            </a:r>
            <a:endParaRPr lang="en-US" altLang="ja-JP" sz="2000" dirty="0">
              <a:latin typeface="Calibri" pitchFamily="34" charset="0"/>
            </a:endParaRPr>
          </a:p>
        </p:txBody>
      </p:sp>
      <p:sp>
        <p:nvSpPr>
          <p:cNvPr id="8" name="左中かっこ 7"/>
          <p:cNvSpPr/>
          <p:nvPr/>
        </p:nvSpPr>
        <p:spPr>
          <a:xfrm rot="16200000">
            <a:off x="3305359" y="3743671"/>
            <a:ext cx="428625" cy="2500312"/>
          </a:xfrm>
          <a:prstGeom prst="leftBrac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9" name="左中かっこ 8"/>
          <p:cNvSpPr/>
          <p:nvPr/>
        </p:nvSpPr>
        <p:spPr>
          <a:xfrm rot="16200000">
            <a:off x="1428719" y="4624087"/>
            <a:ext cx="428625" cy="714375"/>
          </a:xfrm>
          <a:prstGeom prst="leftBrace">
            <a:avLst>
              <a:gd name="adj1" fmla="val 8333"/>
              <a:gd name="adj2" fmla="val 15091"/>
            </a:avLst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43019" name="テキスト ボックス 9"/>
          <p:cNvSpPr txBox="1">
            <a:spLocks noChangeArrowheads="1"/>
          </p:cNvSpPr>
          <p:nvPr/>
        </p:nvSpPr>
        <p:spPr bwMode="auto">
          <a:xfrm>
            <a:off x="3167180" y="5211561"/>
            <a:ext cx="1601529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dirty="0" smtClean="0">
                <a:latin typeface="Calibri" pitchFamily="34" charset="0"/>
              </a:rPr>
              <a:t>37.8keV</a:t>
            </a:r>
          </a:p>
          <a:p>
            <a:r>
              <a:rPr lang="en-US" altLang="ja-JP" dirty="0" smtClean="0">
                <a:latin typeface="Calibri" pitchFamily="34" charset="0"/>
              </a:rPr>
              <a:t>(Target energy)</a:t>
            </a:r>
            <a:endParaRPr lang="ja-JP" altLang="en-US" dirty="0">
              <a:latin typeface="Calibri" pitchFamily="34" charset="0"/>
            </a:endParaRPr>
          </a:p>
        </p:txBody>
      </p:sp>
      <p:sp>
        <p:nvSpPr>
          <p:cNvPr id="43020" name="テキスト ボックス 10"/>
          <p:cNvSpPr txBox="1">
            <a:spLocks noChangeArrowheads="1"/>
          </p:cNvSpPr>
          <p:nvPr/>
        </p:nvSpPr>
        <p:spPr bwMode="auto">
          <a:xfrm>
            <a:off x="790916" y="5211561"/>
            <a:ext cx="2193357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dirty="0" smtClean="0">
                <a:latin typeface="Calibri" pitchFamily="34" charset="0"/>
              </a:rPr>
              <a:t>113keV</a:t>
            </a:r>
          </a:p>
          <a:p>
            <a:r>
              <a:rPr lang="en-US" altLang="ja-JP" dirty="0" smtClean="0">
                <a:latin typeface="Calibri" pitchFamily="34" charset="0"/>
              </a:rPr>
              <a:t>(3</a:t>
            </a:r>
            <a:r>
              <a:rPr lang="en-US" altLang="ja-JP" baseline="30000" dirty="0" smtClean="0">
                <a:latin typeface="Calibri" pitchFamily="34" charset="0"/>
              </a:rPr>
              <a:t>rd</a:t>
            </a:r>
            <a:r>
              <a:rPr lang="en-US" altLang="ja-JP" dirty="0" smtClean="0">
                <a:latin typeface="Calibri" pitchFamily="34" charset="0"/>
              </a:rPr>
              <a:t> order of 37.8keV)</a:t>
            </a:r>
            <a:endParaRPr lang="en-US" altLang="ja-JP" dirty="0">
              <a:latin typeface="Calibri" pitchFamily="34" charset="0"/>
            </a:endParaRPr>
          </a:p>
        </p:txBody>
      </p:sp>
      <p:sp>
        <p:nvSpPr>
          <p:cNvPr id="28" name="テキスト ボックス 27"/>
          <p:cNvSpPr txBox="1"/>
          <p:nvPr/>
        </p:nvSpPr>
        <p:spPr>
          <a:xfrm>
            <a:off x="0" y="1196752"/>
            <a:ext cx="9143722" cy="14096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spcBef>
                <a:spcPct val="20000"/>
              </a:spcBef>
              <a:buBlip>
                <a:blip r:embed="rId4"/>
              </a:buBlip>
            </a:pPr>
            <a:r>
              <a:rPr lang="en-US" altLang="ja-JP" sz="2800" dirty="0" smtClean="0"/>
              <a:t>Diffraction pattern of Si with lower-energy comparator only</a:t>
            </a:r>
          </a:p>
          <a:p>
            <a:pPr marL="342900" indent="-342900">
              <a:spcBef>
                <a:spcPct val="20000"/>
              </a:spcBef>
            </a:pPr>
            <a:r>
              <a:rPr lang="ja-JP" altLang="en-US" sz="2800" dirty="0" smtClean="0"/>
              <a:t>　　</a:t>
            </a:r>
            <a:r>
              <a:rPr lang="en-US" altLang="ja-JP" sz="2800" dirty="0" smtClean="0"/>
              <a:t>(without </a:t>
            </a:r>
            <a:r>
              <a:rPr lang="en-US" altLang="ja-JP" sz="2800" dirty="0" smtClean="0"/>
              <a:t>higher-energy</a:t>
            </a:r>
            <a:r>
              <a:rPr lang="en-US" altLang="ja-JP" sz="2800" dirty="0" smtClean="0"/>
              <a:t> </a:t>
            </a:r>
            <a:r>
              <a:rPr lang="en-US" altLang="ja-JP" sz="2800" dirty="0" smtClean="0"/>
              <a:t>comparator)</a:t>
            </a:r>
            <a:endParaRPr lang="ja-JP" altLang="en-US" sz="2800" dirty="0" smtClean="0"/>
          </a:p>
          <a:p>
            <a:endParaRPr kumimoji="1" lang="ja-JP" altLang="en-US" sz="2400" dirty="0"/>
          </a:p>
        </p:txBody>
      </p:sp>
      <p:sp>
        <p:nvSpPr>
          <p:cNvPr id="11" name="日付プレースホルダ 3"/>
          <p:cNvSpPr>
            <a:spLocks noGrp="1"/>
          </p:cNvSpPr>
          <p:nvPr>
            <p:ph type="dt" sz="half" idx="10"/>
          </p:nvPr>
        </p:nvSpPr>
        <p:spPr>
          <a:xfrm>
            <a:off x="6572264" y="6492875"/>
            <a:ext cx="2571736" cy="365125"/>
          </a:xfrm>
        </p:spPr>
        <p:txBody>
          <a:bodyPr/>
          <a:lstStyle/>
          <a:p>
            <a:pPr algn="r"/>
            <a:r>
              <a:rPr lang="en-US" altLang="ja-JP" dirty="0" smtClean="0"/>
              <a:t>Sep 7, 2010,  PIXEL2010 T. Hirono</a:t>
            </a:r>
            <a:endParaRPr lang="ja-JP" alt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Concepts</a:t>
            </a:r>
            <a:endParaRPr kumimoji="1" lang="ja-JP" altLang="en-US" dirty="0"/>
          </a:p>
        </p:txBody>
      </p:sp>
      <p:sp>
        <p:nvSpPr>
          <p:cNvPr id="5" name="コンテンツ プレースホルダ 4"/>
          <p:cNvSpPr>
            <a:spLocks noGrp="1"/>
          </p:cNvSpPr>
          <p:nvPr>
            <p:ph idx="1"/>
          </p:nvPr>
        </p:nvSpPr>
        <p:spPr>
          <a:xfrm>
            <a:off x="-32" y="1137284"/>
            <a:ext cx="8229600" cy="720080"/>
          </a:xfrm>
        </p:spPr>
        <p:txBody>
          <a:bodyPr>
            <a:normAutofit/>
          </a:bodyPr>
          <a:lstStyle/>
          <a:p>
            <a:r>
              <a:rPr lang="en-US" altLang="ja-JP" dirty="0" smtClean="0"/>
              <a:t>3 steps to realize a large area imaging detector</a:t>
            </a:r>
            <a:endParaRPr lang="ja-JP" altLang="en-US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1883299" y="2071678"/>
            <a:ext cx="83067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dirty="0" smtClean="0"/>
              <a:t>SP8-01</a:t>
            </a:r>
            <a:br>
              <a:rPr kumimoji="1" lang="en-US" altLang="ja-JP" dirty="0" smtClean="0"/>
            </a:br>
            <a:endParaRPr kumimoji="1" lang="ja-JP" altLang="en-US" dirty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4121265" y="2060848"/>
            <a:ext cx="8306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SP8-02</a:t>
            </a:r>
            <a:endParaRPr kumimoji="1" lang="ja-JP" altLang="en-US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6785561" y="2060848"/>
            <a:ext cx="20970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SP8-03 (final design)</a:t>
            </a:r>
            <a:endParaRPr kumimoji="1" lang="ja-JP" altLang="en-US" dirty="0"/>
          </a:p>
        </p:txBody>
      </p:sp>
      <p:sp>
        <p:nvSpPr>
          <p:cNvPr id="9" name="正方形/長方形 8"/>
          <p:cNvSpPr/>
          <p:nvPr/>
        </p:nvSpPr>
        <p:spPr>
          <a:xfrm>
            <a:off x="2242663" y="4149080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79988" y="2636912"/>
            <a:ext cx="349188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Pixel size             : 200um x 200um</a:t>
            </a:r>
          </a:p>
          <a:p>
            <a:r>
              <a:rPr lang="en-US" altLang="ja-JP" dirty="0" smtClean="0"/>
              <a:t>Number of pixel: 16 x 16 pixels</a:t>
            </a:r>
          </a:p>
          <a:p>
            <a:r>
              <a:rPr kumimoji="1" lang="en-US" altLang="ja-JP" dirty="0" smtClean="0"/>
              <a:t>Chip size             : 5mm x 5mm</a:t>
            </a:r>
          </a:p>
          <a:p>
            <a:endParaRPr kumimoji="1" lang="ja-JP" altLang="en-US" dirty="0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3905241" y="2636912"/>
            <a:ext cx="172819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180um x 180um</a:t>
            </a:r>
          </a:p>
          <a:p>
            <a:r>
              <a:rPr lang="en-US" altLang="ja-JP" dirty="0" smtClean="0"/>
              <a:t>32 x 16 pixels</a:t>
            </a:r>
          </a:p>
          <a:p>
            <a:r>
              <a:rPr kumimoji="1" lang="en-US" altLang="ja-JP" dirty="0" smtClean="0"/>
              <a:t>10mm x 5mm</a:t>
            </a:r>
          </a:p>
          <a:p>
            <a:endParaRPr kumimoji="1" lang="ja-JP" altLang="en-US" dirty="0"/>
          </a:p>
        </p:txBody>
      </p:sp>
      <p:sp>
        <p:nvSpPr>
          <p:cNvPr id="15" name="正方形/長方形 14"/>
          <p:cNvSpPr/>
          <p:nvPr/>
        </p:nvSpPr>
        <p:spPr>
          <a:xfrm>
            <a:off x="4193273" y="3933056"/>
            <a:ext cx="711696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正方形/長方形 15"/>
          <p:cNvSpPr/>
          <p:nvPr/>
        </p:nvSpPr>
        <p:spPr>
          <a:xfrm>
            <a:off x="4913353" y="3933056"/>
            <a:ext cx="711696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" name="正方形/長方形 16"/>
          <p:cNvSpPr/>
          <p:nvPr/>
        </p:nvSpPr>
        <p:spPr>
          <a:xfrm>
            <a:off x="4193273" y="4293096"/>
            <a:ext cx="711696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正方形/長方形 17"/>
          <p:cNvSpPr/>
          <p:nvPr/>
        </p:nvSpPr>
        <p:spPr>
          <a:xfrm>
            <a:off x="4913353" y="4293096"/>
            <a:ext cx="711696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1810615" y="4725144"/>
            <a:ext cx="11897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Single chip</a:t>
            </a:r>
            <a:endParaRPr kumimoji="1" lang="ja-JP" altLang="en-US" dirty="0"/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3929058" y="4797152"/>
            <a:ext cx="19147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2 x2 chips/module</a:t>
            </a:r>
            <a:endParaRPr kumimoji="1" lang="ja-JP" altLang="en-US" dirty="0"/>
          </a:p>
        </p:txBody>
      </p:sp>
      <p:sp>
        <p:nvSpPr>
          <p:cNvPr id="21" name="正方形/長方形 20"/>
          <p:cNvSpPr/>
          <p:nvPr/>
        </p:nvSpPr>
        <p:spPr>
          <a:xfrm>
            <a:off x="4121265" y="3573016"/>
            <a:ext cx="78739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dirty="0" smtClean="0"/>
              <a:t>10mm</a:t>
            </a:r>
            <a:endParaRPr lang="ja-JP" altLang="en-US" dirty="0"/>
          </a:p>
        </p:txBody>
      </p:sp>
      <p:sp>
        <p:nvSpPr>
          <p:cNvPr id="22" name="正方形/長方形 21"/>
          <p:cNvSpPr/>
          <p:nvPr/>
        </p:nvSpPr>
        <p:spPr>
          <a:xfrm>
            <a:off x="3615872" y="3933056"/>
            <a:ext cx="67037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dirty="0" smtClean="0"/>
              <a:t>5mm</a:t>
            </a:r>
            <a:endParaRPr lang="ja-JP" altLang="en-US" dirty="0"/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1142976" y="5225623"/>
            <a:ext cx="254624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 smtClean="0"/>
              <a:t>Small chip, large pixel</a:t>
            </a:r>
          </a:p>
          <a:p>
            <a:r>
              <a:rPr lang="en-US" altLang="ja-JP" dirty="0" smtClean="0"/>
              <a:t>ASIC with many parameter  switches</a:t>
            </a:r>
          </a:p>
          <a:p>
            <a:r>
              <a:rPr lang="en-US" altLang="ja-JP" dirty="0" smtClean="0"/>
              <a:t>2 side </a:t>
            </a:r>
            <a:r>
              <a:rPr lang="en-US" altLang="ja-JP" dirty="0" err="1" smtClean="0"/>
              <a:t>buttable</a:t>
            </a:r>
            <a:endParaRPr kumimoji="1" lang="en-US" altLang="ja-JP" dirty="0" smtClean="0"/>
          </a:p>
          <a:p>
            <a:r>
              <a:rPr lang="en-US" altLang="ja-JP" dirty="0" smtClean="0"/>
              <a:t>Nov. 2008-2010</a:t>
            </a:r>
            <a:endParaRPr kumimoji="1" lang="en-US" altLang="ja-JP" dirty="0" smtClean="0"/>
          </a:p>
        </p:txBody>
      </p:sp>
      <p:sp>
        <p:nvSpPr>
          <p:cNvPr id="26" name="テキスト ボックス 25"/>
          <p:cNvSpPr txBox="1"/>
          <p:nvPr/>
        </p:nvSpPr>
        <p:spPr>
          <a:xfrm>
            <a:off x="3571868" y="5229200"/>
            <a:ext cx="3012684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Multi-chip module, small pixel</a:t>
            </a:r>
          </a:p>
          <a:p>
            <a:r>
              <a:rPr lang="en-US" altLang="ja-JP" dirty="0" smtClean="0"/>
              <a:t>Optimized ASIC</a:t>
            </a:r>
          </a:p>
          <a:p>
            <a:r>
              <a:rPr lang="en-US" altLang="ja-JP" dirty="0" smtClean="0"/>
              <a:t>3 side </a:t>
            </a:r>
            <a:r>
              <a:rPr lang="en-US" altLang="ja-JP" dirty="0" err="1" smtClean="0"/>
              <a:t>buttable</a:t>
            </a:r>
            <a:endParaRPr kumimoji="1" lang="en-US" altLang="ja-JP" dirty="0" smtClean="0"/>
          </a:p>
          <a:p>
            <a:r>
              <a:rPr lang="en-US" altLang="ja-JP" dirty="0" smtClean="0"/>
              <a:t>2010-2011</a:t>
            </a:r>
            <a:endParaRPr kumimoji="1" lang="en-US" altLang="ja-JP" dirty="0" smtClean="0"/>
          </a:p>
          <a:p>
            <a:endParaRPr kumimoji="1" lang="ja-JP" altLang="en-US" dirty="0"/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6804248" y="5720380"/>
            <a:ext cx="247029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Large multi-chip module</a:t>
            </a:r>
          </a:p>
          <a:p>
            <a:r>
              <a:rPr kumimoji="1" lang="en-US" altLang="ja-JP" dirty="0" smtClean="0"/>
              <a:t>4 side </a:t>
            </a:r>
            <a:r>
              <a:rPr kumimoji="1" lang="en-US" altLang="ja-JP" dirty="0" err="1" smtClean="0"/>
              <a:t>buttable</a:t>
            </a:r>
            <a:endParaRPr kumimoji="1" lang="en-US" altLang="ja-JP" dirty="0" smtClean="0"/>
          </a:p>
          <a:p>
            <a:r>
              <a:rPr lang="en-US" altLang="ja-JP" dirty="0" smtClean="0"/>
              <a:t>2012-2013</a:t>
            </a:r>
            <a:endParaRPr kumimoji="1" lang="en-US" altLang="ja-JP" dirty="0" smtClean="0"/>
          </a:p>
          <a:p>
            <a:endParaRPr kumimoji="1" lang="ja-JP" altLang="en-US" dirty="0"/>
          </a:p>
        </p:txBody>
      </p:sp>
      <p:sp>
        <p:nvSpPr>
          <p:cNvPr id="32" name="正方形/長方形 31"/>
          <p:cNvSpPr/>
          <p:nvPr/>
        </p:nvSpPr>
        <p:spPr>
          <a:xfrm>
            <a:off x="6679380" y="2928934"/>
            <a:ext cx="821578" cy="50006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4" name="角丸四角形 33"/>
          <p:cNvSpPr/>
          <p:nvPr/>
        </p:nvSpPr>
        <p:spPr>
          <a:xfrm>
            <a:off x="1071538" y="2060848"/>
            <a:ext cx="2564358" cy="4797152"/>
          </a:xfrm>
          <a:prstGeom prst="roundRect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7" name="テキスト ボックス 36"/>
          <p:cNvSpPr txBox="1"/>
          <p:nvPr/>
        </p:nvSpPr>
        <p:spPr>
          <a:xfrm rot="16200000">
            <a:off x="7548616" y="3750267"/>
            <a:ext cx="5597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…….</a:t>
            </a:r>
            <a:endParaRPr kumimoji="1" lang="ja-JP" altLang="en-US" dirty="0"/>
          </a:p>
        </p:txBody>
      </p:sp>
      <p:sp>
        <p:nvSpPr>
          <p:cNvPr id="75" name="正方形/長方形 74"/>
          <p:cNvSpPr/>
          <p:nvPr/>
        </p:nvSpPr>
        <p:spPr>
          <a:xfrm>
            <a:off x="7500958" y="2928934"/>
            <a:ext cx="821578" cy="50006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6" name="正方形/長方形 75"/>
          <p:cNvSpPr/>
          <p:nvPr/>
        </p:nvSpPr>
        <p:spPr>
          <a:xfrm>
            <a:off x="8322422" y="2928934"/>
            <a:ext cx="821578" cy="50006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7" name="正方形/長方形 76"/>
          <p:cNvSpPr/>
          <p:nvPr/>
        </p:nvSpPr>
        <p:spPr>
          <a:xfrm>
            <a:off x="6679380" y="4357694"/>
            <a:ext cx="821578" cy="50006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8" name="正方形/長方形 77"/>
          <p:cNvSpPr/>
          <p:nvPr/>
        </p:nvSpPr>
        <p:spPr>
          <a:xfrm>
            <a:off x="7500958" y="4357694"/>
            <a:ext cx="821578" cy="50006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9" name="正方形/長方形 78"/>
          <p:cNvSpPr/>
          <p:nvPr/>
        </p:nvSpPr>
        <p:spPr>
          <a:xfrm>
            <a:off x="8322422" y="4357694"/>
            <a:ext cx="821578" cy="50006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0" name="正方形/長方形 79"/>
          <p:cNvSpPr/>
          <p:nvPr/>
        </p:nvSpPr>
        <p:spPr>
          <a:xfrm>
            <a:off x="6679380" y="4857760"/>
            <a:ext cx="821578" cy="50006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1" name="正方形/長方形 80"/>
          <p:cNvSpPr/>
          <p:nvPr/>
        </p:nvSpPr>
        <p:spPr>
          <a:xfrm>
            <a:off x="7500958" y="4857760"/>
            <a:ext cx="821578" cy="50006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2" name="正方形/長方形 81"/>
          <p:cNvSpPr/>
          <p:nvPr/>
        </p:nvSpPr>
        <p:spPr>
          <a:xfrm>
            <a:off x="8322422" y="4857760"/>
            <a:ext cx="821578" cy="50006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3" name="日付プレースホルダ 3"/>
          <p:cNvSpPr>
            <a:spLocks noGrp="1"/>
          </p:cNvSpPr>
          <p:nvPr>
            <p:ph type="dt" sz="half" idx="10"/>
          </p:nvPr>
        </p:nvSpPr>
        <p:spPr>
          <a:xfrm>
            <a:off x="6572264" y="6492875"/>
            <a:ext cx="2571736" cy="365125"/>
          </a:xfrm>
        </p:spPr>
        <p:txBody>
          <a:bodyPr/>
          <a:lstStyle/>
          <a:p>
            <a:pPr algn="r"/>
            <a:r>
              <a:rPr lang="en-US" altLang="ja-JP" dirty="0" smtClean="0"/>
              <a:t>Sep 7, 2010,  PIXEL2010 T. Hirono</a:t>
            </a:r>
            <a:endParaRPr lang="ja-JP" alt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1143000"/>
          </a:xfrm>
        </p:spPr>
        <p:txBody>
          <a:bodyPr/>
          <a:lstStyle/>
          <a:p>
            <a:r>
              <a:rPr lang="en-US" altLang="ja-JP" dirty="0" smtClean="0"/>
              <a:t>Concepts</a:t>
            </a:r>
            <a:endParaRPr kumimoji="1" lang="ja-JP" altLang="en-US" dirty="0"/>
          </a:p>
        </p:txBody>
      </p:sp>
      <p:sp>
        <p:nvSpPr>
          <p:cNvPr id="5" name="コンテンツ プレースホルダ 4"/>
          <p:cNvSpPr>
            <a:spLocks noGrp="1"/>
          </p:cNvSpPr>
          <p:nvPr>
            <p:ph idx="1"/>
          </p:nvPr>
        </p:nvSpPr>
        <p:spPr>
          <a:xfrm>
            <a:off x="314356" y="1214422"/>
            <a:ext cx="8686800" cy="5643578"/>
          </a:xfrm>
        </p:spPr>
        <p:txBody>
          <a:bodyPr>
            <a:normAutofit fontScale="85000" lnSpcReduction="20000"/>
          </a:bodyPr>
          <a:lstStyle/>
          <a:p>
            <a:pPr>
              <a:buNone/>
              <a:defRPr/>
            </a:pPr>
            <a:r>
              <a:rPr lang="en-US" altLang="ja-JP" sz="3800" dirty="0" smtClean="0"/>
              <a:t>Specification of SP8-01 </a:t>
            </a:r>
          </a:p>
          <a:p>
            <a:pPr lvl="0">
              <a:defRPr/>
            </a:pPr>
            <a:r>
              <a:rPr lang="en-US" altLang="ja-JP" dirty="0" smtClean="0"/>
              <a:t>Sensor</a:t>
            </a:r>
          </a:p>
          <a:p>
            <a:pPr lvl="1">
              <a:defRPr/>
            </a:pPr>
            <a:r>
              <a:rPr lang="en-US" altLang="ja-JP" dirty="0" smtClean="0"/>
              <a:t>CdTe</a:t>
            </a:r>
          </a:p>
          <a:p>
            <a:pPr lvl="1">
              <a:defRPr/>
            </a:pPr>
            <a:r>
              <a:rPr lang="en-US" altLang="ja-JP" dirty="0" smtClean="0"/>
              <a:t>200 x 200 um/pixel, 16 x16 pixels/chip </a:t>
            </a:r>
          </a:p>
          <a:p>
            <a:pPr>
              <a:defRPr/>
            </a:pPr>
            <a:r>
              <a:rPr lang="en-US" altLang="ja-JP" dirty="0" smtClean="0"/>
              <a:t>Contacts of sensors</a:t>
            </a:r>
          </a:p>
          <a:p>
            <a:pPr lvl="1">
              <a:defRPr/>
            </a:pPr>
            <a:r>
              <a:rPr lang="en-US" altLang="ja-JP" dirty="0" smtClean="0"/>
              <a:t>In/CdTe/Pt-pixel, Al-pixel/CdTe/Pt, Pt-pixel/CdTe/Pt</a:t>
            </a:r>
          </a:p>
          <a:p>
            <a:pPr lvl="1">
              <a:defRPr/>
            </a:pPr>
            <a:r>
              <a:rPr lang="en-US" altLang="ja-JP" b="1" dirty="0" smtClean="0">
                <a:solidFill>
                  <a:schemeClr val="accent2"/>
                </a:solidFill>
              </a:rPr>
              <a:t>Gold-stud bonding</a:t>
            </a:r>
          </a:p>
          <a:p>
            <a:pPr lvl="0">
              <a:defRPr/>
            </a:pPr>
            <a:r>
              <a:rPr lang="en-US" altLang="ja-JP" dirty="0" smtClean="0"/>
              <a:t>Readout with..</a:t>
            </a:r>
          </a:p>
          <a:p>
            <a:pPr lvl="1">
              <a:defRPr/>
            </a:pPr>
            <a:r>
              <a:rPr lang="en-US" altLang="ja-JP" dirty="0" smtClean="0"/>
              <a:t>Analog amp. with time constant  less than 100nsec </a:t>
            </a:r>
          </a:p>
          <a:p>
            <a:pPr lvl="1">
              <a:defRPr/>
            </a:pPr>
            <a:r>
              <a:rPr lang="en-US" altLang="ja-JP" dirty="0" smtClean="0"/>
              <a:t>Readable both positive and negative charge</a:t>
            </a:r>
          </a:p>
          <a:p>
            <a:pPr lvl="1">
              <a:defRPr/>
            </a:pPr>
            <a:r>
              <a:rPr lang="en-US" altLang="ja-JP" dirty="0" smtClean="0"/>
              <a:t>Switchable and adjustable gain: 15keV-40keV, 30keV-100keV</a:t>
            </a:r>
          </a:p>
          <a:p>
            <a:pPr lvl="1">
              <a:defRPr/>
            </a:pPr>
            <a:r>
              <a:rPr lang="en-US" altLang="ja-JP" dirty="0" smtClean="0"/>
              <a:t>Poll-zero circuit and offset adjustor</a:t>
            </a:r>
          </a:p>
          <a:p>
            <a:pPr lvl="1">
              <a:defRPr/>
            </a:pPr>
            <a:r>
              <a:rPr lang="en-US" altLang="ja-JP" dirty="0" smtClean="0"/>
              <a:t>Window-type comparator</a:t>
            </a:r>
          </a:p>
          <a:p>
            <a:pPr lvl="1">
              <a:defRPr/>
            </a:pPr>
            <a:r>
              <a:rPr lang="en-US" altLang="ja-JP" dirty="0" smtClean="0"/>
              <a:t>20 bits counter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>
          <a:xfrm>
            <a:off x="6143636" y="6492875"/>
            <a:ext cx="3000364" cy="365125"/>
          </a:xfrm>
        </p:spPr>
        <p:txBody>
          <a:bodyPr/>
          <a:lstStyle/>
          <a:p>
            <a:pPr algn="r"/>
            <a:r>
              <a:rPr lang="en-US" altLang="ja-JP" dirty="0" smtClean="0"/>
              <a:t>Sep 7, 2010,  PIXEL2010 T. Hirono</a:t>
            </a:r>
            <a:endParaRPr lang="ja-JP" alt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23026</TotalTime>
  <Words>3352</Words>
  <Application>Microsoft Office PowerPoint</Application>
  <PresentationFormat>画面に合わせる (4:3)</PresentationFormat>
  <Paragraphs>863</Paragraphs>
  <Slides>54</Slides>
  <Notes>44</Notes>
  <HiddenSlides>29</HiddenSlides>
  <MMClips>0</MMClips>
  <ScaleCrop>false</ScaleCrop>
  <HeadingPairs>
    <vt:vector size="8" baseType="variant">
      <vt:variant>
        <vt:lpstr>テーマ</vt:lpstr>
      </vt:variant>
      <vt:variant>
        <vt:i4>1</vt:i4>
      </vt:variant>
      <vt:variant>
        <vt:lpstr>リンクの設定</vt:lpstr>
      </vt:variant>
      <vt:variant>
        <vt:i4>8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54</vt:i4>
      </vt:variant>
    </vt:vector>
  </HeadingPairs>
  <TitlesOfParts>
    <vt:vector size="64" baseType="lpstr">
      <vt:lpstr>Office テーマ</vt:lpstr>
      <vt:lpstr>C:\Documents\2010-07-09\detector\jaxa\jaxa\noise.xls!Sheet1![noise.xls]Sheet1 グラフ 3</vt:lpstr>
      <vt:lpstr>C:\Documents\2010-07-09\detector\pixcel2010\data\SP0-01C2_30keV.xls!SP0-01C2_30keV![SP0-01C2_30keV.xls]SP0-01C2_30keV グラフ 10</vt:lpstr>
      <vt:lpstr>C:\Users\user\Documents\detector\pixel2010\data\tau.xlsx!Sheet5![tau.xlsx]Sheet5 グラフ 3</vt:lpstr>
      <vt:lpstr>C:\Documents\2010-07-09\detector\jaxa\SP0-01C2\TEST_CORE1.xls!TEST_CORE1![TEST_CORE1.xls]TEST_CORE1 グラフ 7</vt:lpstr>
      <vt:lpstr>C:\Documents\2010-07-09\detector\jaxa\SP0-01C2\TEST_CORE1.xls!TEST_CORE1![TEST_CORE1.xls]TEST_CORE1 グラフ 5</vt:lpstr>
      <vt:lpstr>data\TEST_CORE1.xls!TEST_CORE1![TEST_CORE1.xls]TEST_CORE1 Chart 6</vt:lpstr>
      <vt:lpstr>Book8!TEST_CORE1-2![Book8]TEST_CORE1-2 グラフ 4</vt:lpstr>
      <vt:lpstr>Book8!TEST_CORE1-2![Book8]TEST_CORE1-2 グラフ 4</vt:lpstr>
      <vt:lpstr>ビットマップ イメージ</vt:lpstr>
      <vt:lpstr>Development of CdTe Pixel Detector with Window Comparator ASIC for High Energy X-Ray Application </vt:lpstr>
      <vt:lpstr>Outline</vt:lpstr>
      <vt:lpstr>Concepts</vt:lpstr>
      <vt:lpstr>Concepts</vt:lpstr>
      <vt:lpstr>Concepts</vt:lpstr>
      <vt:lpstr>Concepts</vt:lpstr>
      <vt:lpstr>Concepts</vt:lpstr>
      <vt:lpstr>Concepts</vt:lpstr>
      <vt:lpstr>Concepts</vt:lpstr>
      <vt:lpstr>Concepts </vt:lpstr>
      <vt:lpstr>Concepts</vt:lpstr>
      <vt:lpstr>Design of ACIS</vt:lpstr>
      <vt:lpstr>Design of ASIC </vt:lpstr>
      <vt:lpstr>Design of ASIC</vt:lpstr>
      <vt:lpstr>Design of ASIC</vt:lpstr>
      <vt:lpstr>Fabrication of Detector</vt:lpstr>
      <vt:lpstr>Performance of ASIC</vt:lpstr>
      <vt:lpstr>Performance of ASIC</vt:lpstr>
      <vt:lpstr>Results of Beam Test</vt:lpstr>
      <vt:lpstr>Results of Beam Test</vt:lpstr>
      <vt:lpstr>Result of Beam Test</vt:lpstr>
      <vt:lpstr>Results of Beam Test</vt:lpstr>
      <vt:lpstr>Results of Beam Test</vt:lpstr>
      <vt:lpstr>Summary</vt:lpstr>
      <vt:lpstr>スライド 25</vt:lpstr>
      <vt:lpstr>Design of SP8-01</vt:lpstr>
      <vt:lpstr>TSV (Through Silicon Via)</vt:lpstr>
      <vt:lpstr>Introduction (Large area Flat Panel Detector)</vt:lpstr>
      <vt:lpstr>Results of Beam Test </vt:lpstr>
      <vt:lpstr>Analog </vt:lpstr>
      <vt:lpstr>Design of ASIC --Comparator --</vt:lpstr>
      <vt:lpstr>Design of ASIC --Analog--</vt:lpstr>
      <vt:lpstr>Fabrication of Detector</vt:lpstr>
      <vt:lpstr>Fabrication of Detector</vt:lpstr>
      <vt:lpstr>Design of Readout (ASIC)  --Analog--</vt:lpstr>
      <vt:lpstr>Concepts </vt:lpstr>
      <vt:lpstr>Fabrication of Detector</vt:lpstr>
      <vt:lpstr>Performance of ASIC</vt:lpstr>
      <vt:lpstr>Performances of ASIC</vt:lpstr>
      <vt:lpstr>Performances of ASIC</vt:lpstr>
      <vt:lpstr>Design of ASIC  -- Comparator --</vt:lpstr>
      <vt:lpstr>Design of ASIC --Comparator--</vt:lpstr>
      <vt:lpstr>Design of Readout (ASIC) –Counter--</vt:lpstr>
      <vt:lpstr>Design of Readout (ASIC) --Comparator--</vt:lpstr>
      <vt:lpstr>Design of Readout (ASIC)</vt:lpstr>
      <vt:lpstr>Design Concepts</vt:lpstr>
      <vt:lpstr>Design of Readout (ASIC)</vt:lpstr>
      <vt:lpstr>Design Concepts</vt:lpstr>
      <vt:lpstr>Results of Beam Test</vt:lpstr>
      <vt:lpstr>Results of Beam Test</vt:lpstr>
      <vt:lpstr>Result of Beam Test</vt:lpstr>
      <vt:lpstr>Results of Beam Test</vt:lpstr>
      <vt:lpstr>Result of Beam Test</vt:lpstr>
      <vt:lpstr>Beam test</vt:lpstr>
    </vt:vector>
  </TitlesOfParts>
  <Company>JASRI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user</dc:creator>
  <cp:lastModifiedBy>user</cp:lastModifiedBy>
  <cp:revision>1301</cp:revision>
  <dcterms:created xsi:type="dcterms:W3CDTF">2010-08-12T05:57:35Z</dcterms:created>
  <dcterms:modified xsi:type="dcterms:W3CDTF">2010-09-06T22:56:46Z</dcterms:modified>
</cp:coreProperties>
</file>