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34.xml" ContentType="application/vnd.openxmlformats-officedocument.presentationml.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jpeg" ContentType="image/jpeg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commentAuthors.xml" ContentType="application/vnd.openxmlformats-officedocument.presentationml.commentAuthors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r:id="rId1"/>
  </p:sldMasterIdLst>
  <p:notesMasterIdLst>
    <p:notesMasterId r:id="rId38"/>
  </p:notesMasterIdLst>
  <p:handoutMasterIdLst>
    <p:handoutMasterId r:id="rId39"/>
  </p:handoutMasterIdLst>
  <p:sldIdLst>
    <p:sldId id="256" r:id="rId2"/>
    <p:sldId id="285" r:id="rId3"/>
    <p:sldId id="306" r:id="rId4"/>
    <p:sldId id="268" r:id="rId5"/>
    <p:sldId id="293" r:id="rId6"/>
    <p:sldId id="269" r:id="rId7"/>
    <p:sldId id="271" r:id="rId8"/>
    <p:sldId id="277" r:id="rId9"/>
    <p:sldId id="279" r:id="rId10"/>
    <p:sldId id="304" r:id="rId11"/>
    <p:sldId id="282" r:id="rId12"/>
    <p:sldId id="283" r:id="rId13"/>
    <p:sldId id="275" r:id="rId14"/>
    <p:sldId id="266" r:id="rId15"/>
    <p:sldId id="258" r:id="rId16"/>
    <p:sldId id="259" r:id="rId17"/>
    <p:sldId id="284" r:id="rId18"/>
    <p:sldId id="265" r:id="rId19"/>
    <p:sldId id="273" r:id="rId20"/>
    <p:sldId id="305" r:id="rId21"/>
    <p:sldId id="262" r:id="rId22"/>
    <p:sldId id="286" r:id="rId23"/>
    <p:sldId id="274" r:id="rId24"/>
    <p:sldId id="294" r:id="rId25"/>
    <p:sldId id="287" r:id="rId26"/>
    <p:sldId id="263" r:id="rId27"/>
    <p:sldId id="264" r:id="rId28"/>
    <p:sldId id="295" r:id="rId29"/>
    <p:sldId id="302" r:id="rId30"/>
    <p:sldId id="308" r:id="rId31"/>
    <p:sldId id="296" r:id="rId32"/>
    <p:sldId id="297" r:id="rId33"/>
    <p:sldId id="289" r:id="rId34"/>
    <p:sldId id="290" r:id="rId35"/>
    <p:sldId id="291" r:id="rId36"/>
    <p:sldId id="292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M H" initials="M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4DF979"/>
    <a:srgbClr val="BBFCC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86923" autoAdjust="0"/>
  </p:normalViewPr>
  <p:slideViewPr>
    <p:cSldViewPr snapToGrid="0">
      <p:cViewPr>
        <p:scale>
          <a:sx n="100" d="100"/>
          <a:sy n="100" d="100"/>
        </p:scale>
        <p:origin x="-584" y="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commentAuthors" Target="commentAuthors.xml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D17B8-7002-CA4D-A359-33B21BD1526F}" type="datetimeFigureOut">
              <a:rPr lang="en-US" smtClean="0"/>
              <a:pPr/>
              <a:t>9/5/10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411E25-FEBC-E946-8E1D-A83483B033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FBF379-AB79-404A-9DEC-EF7A677E6576}" type="datetimeFigureOut">
              <a:rPr lang="en-US" smtClean="0"/>
              <a:pPr/>
              <a:t>9/5/10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9910E2-AA9F-ED42-90B2-7F4322E4B0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D4B8E3-8BF9-9B41-85FF-D2C1A154A073}" type="slidenum">
              <a:rPr lang="en-US"/>
              <a:pPr/>
              <a:t>4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/>
              <a:t>We have infrastructure for measuring the flux… but we don’t normalize the flux to luminosity</a:t>
            </a:r>
            <a:r>
              <a:rPr lang="en-US" dirty="0" smtClean="0"/>
              <a:t>.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E </a:t>
            </a:r>
            <a:r>
              <a:rPr lang="en-US" dirty="0" err="1" smtClean="0"/>
              <a:t>Bartz</a:t>
            </a:r>
            <a:r>
              <a:rPr lang="en-US" dirty="0" smtClean="0"/>
              <a:t> et al 2009 JINST 4 P04015</a:t>
            </a:r>
          </a:p>
          <a:p>
            <a:pPr eaLnBrk="1" hangingPunct="1"/>
            <a:r>
              <a:rPr lang="en-US" dirty="0" err="1" smtClean="0"/>
              <a:t>doi</a:t>
            </a:r>
            <a:r>
              <a:rPr lang="en-US" dirty="0" smtClean="0"/>
              <a:t>: 10.1088/1748-0221/4/04/P04015</a:t>
            </a:r>
          </a:p>
          <a:p>
            <a:pPr eaLnBrk="1" hangingPunct="1"/>
            <a:r>
              <a:rPr lang="en-US" dirty="0" smtClean="0"/>
              <a:t>http://iopscience.iop.org/1748-0221/4/04/P04015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Summary: We can subtract the late events, and the early events will be highly suppressed</a:t>
            </a:r>
            <a:r>
              <a:rPr lang="en-US" baseline="0" dirty="0" smtClean="0"/>
              <a:t> when we are in time</a:t>
            </a:r>
          </a:p>
          <a:p>
            <a:r>
              <a:rPr lang="en-US" baseline="0" dirty="0" smtClean="0"/>
              <a:t>with the beam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910E2-AA9F-ED42-90B2-7F4322E4B00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1200" dirty="0" smtClean="0"/>
              <a:t>Beam out of sync with internal clock</a:t>
            </a:r>
          </a:p>
          <a:p>
            <a:pPr lvl="1"/>
            <a:r>
              <a:rPr lang="en-US" sz="1200" dirty="0" smtClean="0"/>
              <a:t>Calibration error (at least 10%)</a:t>
            </a:r>
            <a:r>
              <a:rPr lang="en-US" sz="1400" dirty="0" smtClean="0"/>
              <a:t> </a:t>
            </a:r>
          </a:p>
          <a:p>
            <a:r>
              <a:rPr lang="en-US" dirty="0" smtClean="0"/>
              <a:t>Thresholds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910E2-AA9F-ED42-90B2-7F4322E4B00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D6CA2-C306-C746-A04F-D37495E59B9C}" type="datetime1">
              <a:rPr lang="en-US" smtClean="0"/>
              <a:pPr/>
              <a:t>9/5/10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2010 - Matt Hollingsworth - September 4,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8137-3E3E-0F4D-A3F1-8B4688436A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EC86-300E-4D4A-96A0-2DFC36910DA3}" type="datetime1">
              <a:rPr lang="en-US" smtClean="0"/>
              <a:pPr/>
              <a:t>9/5/10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2010 - Matt Hollingsworth - September 4,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8137-3E3E-0F4D-A3F1-8B4688436A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069BB-0FB4-AD43-B736-0860FF41D7A6}" type="datetime1">
              <a:rPr lang="en-US" smtClean="0"/>
              <a:pPr/>
              <a:t>9/5/10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2010 - Matt Hollingsworth - September 4,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8137-3E3E-0F4D-A3F1-8B4688436A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993B4-00C5-8342-96F9-CC2105A1E36E}" type="datetime1">
              <a:rPr lang="en-US" smtClean="0"/>
              <a:pPr/>
              <a:t>9/5/10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2010 - Matt Hollingsworth - September 4,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8137-3E3E-0F4D-A3F1-8B4688436A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7E87-571B-F948-9D95-E3B6BECD5F69}" type="datetime1">
              <a:rPr lang="en-US" smtClean="0"/>
              <a:pPr/>
              <a:t>9/5/10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2010 - Matt Hollingsworth - September 4,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8137-3E3E-0F4D-A3F1-8B4688436A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DA76E-9A19-8F4F-843C-D130E65678D0}" type="datetime1">
              <a:rPr lang="en-US" smtClean="0"/>
              <a:pPr/>
              <a:t>9/5/10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2010 - Matt Hollingsworth - September 4,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8137-3E3E-0F4D-A3F1-8B4688436A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EB3B-110C-314A-A341-AD94380016A3}" type="datetime1">
              <a:rPr lang="en-US" smtClean="0"/>
              <a:pPr/>
              <a:t>9/5/10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2010 - Matt Hollingsworth - September 4, 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8137-3E3E-0F4D-A3F1-8B4688436A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48FBA-5C95-804E-AA8A-8A80043D525E}" type="datetime1">
              <a:rPr lang="en-US" smtClean="0"/>
              <a:pPr/>
              <a:t>9/5/10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2010 - Matt Hollingsworth - September 4,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8137-3E3E-0F4D-A3F1-8B4688436A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1DBB5-0A8F-8C4C-99C0-33CFBD630865}" type="datetime1">
              <a:rPr lang="en-US" smtClean="0"/>
              <a:pPr/>
              <a:t>9/5/10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2010 - Matt Hollingsworth - September 4, 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8137-3E3E-0F4D-A3F1-8B4688436A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1C438-F3B9-8F4F-944D-3A812B7CC02F}" type="datetime1">
              <a:rPr lang="en-US" smtClean="0"/>
              <a:pPr/>
              <a:t>9/5/10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2010 - Matt Hollingsworth - September 4,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8137-3E3E-0F4D-A3F1-8B4688436A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665B2-B2F6-4F48-8720-0C4511325FBF}" type="datetime1">
              <a:rPr lang="en-US" smtClean="0"/>
              <a:pPr/>
              <a:t>9/5/10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2010 - Matt Hollingsworth - September 4,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8137-3E3E-0F4D-A3F1-8B4688436A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E44BB-BF78-664F-8FF5-18DBE0016FEC}" type="datetime1">
              <a:rPr lang="en-US" smtClean="0"/>
              <a:pPr/>
              <a:t>9/5/10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Pixel 2010 - Matt Hollingsworth - September 4,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D8137-3E3E-0F4D-A3F1-8B4688436A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Relationship Id="rId3" Type="http://schemas.openxmlformats.org/officeDocument/2006/relationships/image" Target="../media/image6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4000" y="2130425"/>
            <a:ext cx="86106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Pixel Luminosity Telescope</a:t>
            </a:r>
            <a:r>
              <a:rPr lang="en-US" smtClean="0"/>
              <a:t>: </a:t>
            </a:r>
            <a:br>
              <a:rPr lang="en-US" smtClean="0"/>
            </a:br>
            <a:r>
              <a:rPr lang="en-US" smtClean="0"/>
              <a:t>a </a:t>
            </a:r>
            <a:r>
              <a:rPr lang="en-US" dirty="0" smtClean="0"/>
              <a:t>Dedicated Luminosity Monitor for CMS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Pixel 2010</a:t>
            </a:r>
          </a:p>
          <a:p>
            <a:r>
              <a:rPr lang="en-US" dirty="0" smtClean="0"/>
              <a:t>Matt Hollingsworth on behalf of the CMS PLT Group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University of Tennessee - Knoxville</a:t>
            </a:r>
          </a:p>
        </p:txBody>
      </p:sp>
      <p:sp>
        <p:nvSpPr>
          <p:cNvPr id="2662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FD7ABD9-74B7-1444-B18E-B638431298D5}" type="slidenum">
              <a:rPr lang="en-US"/>
              <a:pPr/>
              <a:t>10</a:t>
            </a:fld>
            <a:endParaRPr lang="en-US"/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Alignment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219700" y="1219200"/>
            <a:ext cx="3822700" cy="1571625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/>
              <a:t>Successfully reconstructed tracks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/>
              <a:t>Hit position defined as the “center of charge” (charge sharing)</a:t>
            </a:r>
          </a:p>
        </p:txBody>
      </p:sp>
      <p:pic>
        <p:nvPicPr>
          <p:cNvPr id="26630" name="Picture 13" descr="alignme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68400"/>
            <a:ext cx="5224463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Rectangle 14"/>
          <p:cNvSpPr>
            <a:spLocks noChangeArrowheads="1"/>
          </p:cNvSpPr>
          <p:nvPr/>
        </p:nvSpPr>
        <p:spPr bwMode="auto">
          <a:xfrm>
            <a:off x="5257800" y="2679700"/>
            <a:ext cx="388620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</a:pPr>
            <a:r>
              <a:rPr lang="en-US" sz="2000" dirty="0"/>
              <a:t>Define residual: x</a:t>
            </a:r>
            <a:r>
              <a:rPr lang="en-US" sz="2000" baseline="-25000" dirty="0"/>
              <a:t>2</a:t>
            </a:r>
            <a:r>
              <a:rPr lang="en-US" sz="2000" dirty="0"/>
              <a:t> – (x</a:t>
            </a:r>
            <a:r>
              <a:rPr lang="en-US" sz="2000" baseline="-25000" dirty="0"/>
              <a:t>3</a:t>
            </a:r>
            <a:r>
              <a:rPr lang="en-US" sz="2000" dirty="0"/>
              <a:t>-x</a:t>
            </a:r>
            <a:r>
              <a:rPr lang="en-US" sz="2000" baseline="-25000" dirty="0"/>
              <a:t>1</a:t>
            </a:r>
            <a:r>
              <a:rPr lang="en-US" sz="2000" dirty="0"/>
              <a:t>)/2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</a:pPr>
            <a:r>
              <a:rPr lang="en-US" sz="2000" dirty="0"/>
              <a:t>Alignment</a:t>
            </a: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</a:pPr>
            <a:r>
              <a:rPr lang="en-US" dirty="0"/>
              <a:t>X offset: 25 </a:t>
            </a:r>
            <a:r>
              <a:rPr lang="en-US" dirty="0" err="1">
                <a:sym typeface="Symbol" charset="2"/>
              </a:rPr>
              <a:t></a:t>
            </a:r>
            <a:r>
              <a:rPr lang="en-US" dirty="0">
                <a:sym typeface="Symbol" charset="2"/>
              </a:rPr>
              <a:t> 5</a:t>
            </a:r>
            <a:r>
              <a:rPr lang="en-US" dirty="0"/>
              <a:t> um</a:t>
            </a: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</a:pPr>
            <a:r>
              <a:rPr lang="en-US" dirty="0"/>
              <a:t>Y offset: 144 </a:t>
            </a:r>
            <a:r>
              <a:rPr lang="en-US" dirty="0" err="1">
                <a:sym typeface="Symbol" charset="2"/>
              </a:rPr>
              <a:t></a:t>
            </a:r>
            <a:r>
              <a:rPr lang="en-US" dirty="0">
                <a:sym typeface="Symbol" charset="2"/>
              </a:rPr>
              <a:t> 3</a:t>
            </a:r>
            <a:r>
              <a:rPr lang="en-US" dirty="0"/>
              <a:t> um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</a:pPr>
            <a:r>
              <a:rPr lang="en-US" sz="2000" dirty="0"/>
              <a:t>Even with only a few tracks, a successful alignment was achieved</a:t>
            </a: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</a:pPr>
            <a:r>
              <a:rPr lang="en-US" dirty="0"/>
              <a:t>X alignment: 57 tracks</a:t>
            </a: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</a:pPr>
            <a:r>
              <a:rPr lang="en-US" dirty="0"/>
              <a:t>Y alignment: 140 tracks</a:t>
            </a:r>
          </a:p>
        </p:txBody>
      </p:sp>
      <p:sp>
        <p:nvSpPr>
          <p:cNvPr id="26632" name="Rectangle 22"/>
          <p:cNvSpPr>
            <a:spLocks noChangeArrowheads="1"/>
          </p:cNvSpPr>
          <p:nvPr/>
        </p:nvSpPr>
        <p:spPr bwMode="auto">
          <a:xfrm>
            <a:off x="1379538" y="1196975"/>
            <a:ext cx="108267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ym typeface="Symbol" charset="2"/>
              </a:rPr>
              <a:t></a:t>
            </a:r>
            <a:r>
              <a:rPr lang="en-US" b="1"/>
              <a:t>X</a:t>
            </a:r>
          </a:p>
        </p:txBody>
      </p:sp>
      <p:sp>
        <p:nvSpPr>
          <p:cNvPr id="26633" name="Rectangle 23"/>
          <p:cNvSpPr>
            <a:spLocks noChangeArrowheads="1"/>
          </p:cNvSpPr>
          <p:nvPr/>
        </p:nvSpPr>
        <p:spPr bwMode="auto">
          <a:xfrm>
            <a:off x="4189413" y="1196975"/>
            <a:ext cx="105727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ym typeface="Symbol" charset="2"/>
              </a:rPr>
              <a:t></a:t>
            </a:r>
            <a:r>
              <a:rPr lang="en-US" b="1"/>
              <a:t>Y</a:t>
            </a:r>
          </a:p>
        </p:txBody>
      </p:sp>
      <p:sp>
        <p:nvSpPr>
          <p:cNvPr id="26634" name="Rectangle 24"/>
          <p:cNvSpPr>
            <a:spLocks noChangeArrowheads="1"/>
          </p:cNvSpPr>
          <p:nvPr/>
        </p:nvSpPr>
        <p:spPr bwMode="auto">
          <a:xfrm>
            <a:off x="1246188" y="3854450"/>
            <a:ext cx="1181100" cy="4762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ym typeface="Symbol" charset="2"/>
              </a:rPr>
              <a:t></a:t>
            </a:r>
            <a:r>
              <a:rPr lang="en-US" b="1"/>
              <a:t>X</a:t>
            </a:r>
          </a:p>
        </p:txBody>
      </p:sp>
      <p:sp>
        <p:nvSpPr>
          <p:cNvPr id="26635" name="Rectangle 25"/>
          <p:cNvSpPr>
            <a:spLocks noChangeArrowheads="1"/>
          </p:cNvSpPr>
          <p:nvPr/>
        </p:nvSpPr>
        <p:spPr bwMode="auto">
          <a:xfrm>
            <a:off x="3998913" y="3863975"/>
            <a:ext cx="115887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ym typeface="Symbol" charset="2"/>
              </a:rPr>
              <a:t></a:t>
            </a:r>
            <a:r>
              <a:rPr lang="en-US" b="1"/>
              <a:t>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Or</a:t>
            </a:r>
            <a:endParaRPr lang="en-US" dirty="0"/>
          </a:p>
        </p:txBody>
      </p:sp>
      <p:sp>
        <p:nvSpPr>
          <p:cNvPr id="5" name="Rectangle 20"/>
          <p:cNvSpPr txBox="1">
            <a:spLocks noChangeArrowheads="1"/>
          </p:cNvSpPr>
          <p:nvPr/>
        </p:nvSpPr>
        <p:spPr>
          <a:xfrm>
            <a:off x="381000" y="1219200"/>
            <a:ext cx="6299200" cy="179070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n-US" dirty="0" smtClean="0"/>
              <a:t>FNAL </a:t>
            </a:r>
            <a:r>
              <a:rPr lang="en-US" dirty="0" err="1" smtClean="0"/>
              <a:t>Mtest</a:t>
            </a:r>
            <a:r>
              <a:rPr lang="en-US" dirty="0" smtClean="0"/>
              <a:t> – March 2010</a:t>
            </a:r>
            <a:r>
              <a:rPr lang="en-US" sz="2000" dirty="0" smtClean="0"/>
              <a:t>,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80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GeV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pions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000" dirty="0" smtClean="0"/>
              <a:t>Full optical readout used (including Fast Or)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000" dirty="0" smtClean="0"/>
              <a:t>Studied timing of Fast Or with a Multi-Hit TDC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000" dirty="0" smtClean="0"/>
              <a:t>Triggered on </a:t>
            </a:r>
            <a:r>
              <a:rPr lang="en-US" sz="2000" dirty="0" err="1" smtClean="0"/>
              <a:t>scintillator</a:t>
            </a:r>
            <a:r>
              <a:rPr lang="en-US" sz="2000" dirty="0" smtClean="0"/>
              <a:t> coincidence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8137-3E3E-0F4D-A3F1-8B4688436A97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483100" y="6381750"/>
            <a:ext cx="3962400" cy="365125"/>
          </a:xfrm>
        </p:spPr>
        <p:txBody>
          <a:bodyPr/>
          <a:lstStyle/>
          <a:p>
            <a:r>
              <a:rPr lang="en-US" dirty="0" smtClean="0"/>
              <a:t>Pixel 2010 - Matt Hollingsworth - September 4, 2010</a:t>
            </a:r>
            <a:endParaRPr lang="en-US" dirty="0"/>
          </a:p>
        </p:txBody>
      </p:sp>
      <p:pic>
        <p:nvPicPr>
          <p:cNvPr id="48" name="Content Placeholder 3" descr="triple_coincidence_310_320.png"/>
          <p:cNvPicPr>
            <a:picLocks noGrp="1" noChangeAspect="1"/>
          </p:cNvPicPr>
          <p:nvPr>
            <p:ph idx="1"/>
          </p:nvPr>
        </p:nvPicPr>
        <p:blipFill>
          <a:blip r:embed="rId2"/>
          <a:srcRect t="7401" r="33375" b="3367"/>
          <a:stretch>
            <a:fillRect/>
          </a:stretch>
        </p:blipFill>
        <p:spPr>
          <a:xfrm>
            <a:off x="469900" y="2946400"/>
            <a:ext cx="3891472" cy="3683000"/>
          </a:xfrm>
        </p:spPr>
      </p:pic>
      <p:sp>
        <p:nvSpPr>
          <p:cNvPr id="121" name="Rectangle 120"/>
          <p:cNvSpPr/>
          <p:nvPr/>
        </p:nvSpPr>
        <p:spPr>
          <a:xfrm>
            <a:off x="4102100" y="3035300"/>
            <a:ext cx="215900" cy="29718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/>
          <p:cNvSpPr/>
          <p:nvPr/>
        </p:nvSpPr>
        <p:spPr>
          <a:xfrm>
            <a:off x="1092200" y="2806700"/>
            <a:ext cx="3340100" cy="3048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2032000" y="3098800"/>
            <a:ext cx="20828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6" name="Group 125"/>
          <p:cNvGrpSpPr/>
          <p:nvPr/>
        </p:nvGrpSpPr>
        <p:grpSpPr>
          <a:xfrm>
            <a:off x="4127500" y="2908300"/>
            <a:ext cx="4737100" cy="2959676"/>
            <a:chOff x="4013200" y="2832100"/>
            <a:chExt cx="4737100" cy="2959676"/>
          </a:xfrm>
        </p:grpSpPr>
        <p:sp>
          <p:nvSpPr>
            <p:cNvPr id="74" name="TextBox 73"/>
            <p:cNvSpPr txBox="1"/>
            <p:nvPr/>
          </p:nvSpPr>
          <p:spPr>
            <a:xfrm>
              <a:off x="7543800" y="5207000"/>
              <a:ext cx="11176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FED  ADC</a:t>
              </a:r>
            </a:p>
            <a:p>
              <a:pPr algn="ctr"/>
              <a:r>
                <a:rPr lang="en-US" sz="1600" dirty="0" smtClean="0"/>
                <a:t>Bins</a:t>
              </a:r>
              <a:endParaRPr lang="en-US" sz="1600" dirty="0"/>
            </a:p>
          </p:txBody>
        </p:sp>
        <p:cxnSp>
          <p:nvCxnSpPr>
            <p:cNvPr id="76" name="Straight Arrow Connector 75"/>
            <p:cNvCxnSpPr/>
            <p:nvPr/>
          </p:nvCxnSpPr>
          <p:spPr>
            <a:xfrm>
              <a:off x="4660900" y="3416300"/>
              <a:ext cx="2501900" cy="25400"/>
            </a:xfrm>
            <a:prstGeom prst="straightConnector1">
              <a:avLst/>
            </a:prstGeom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/>
            <p:cNvSpPr txBox="1"/>
            <p:nvPr/>
          </p:nvSpPr>
          <p:spPr>
            <a:xfrm>
              <a:off x="5956300" y="3035300"/>
              <a:ext cx="812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Delay</a:t>
              </a:r>
              <a:endParaRPr lang="en-US" dirty="0"/>
            </a:p>
          </p:txBody>
        </p:sp>
        <p:sp>
          <p:nvSpPr>
            <p:cNvPr id="83" name="Oval 82"/>
            <p:cNvSpPr/>
            <p:nvPr/>
          </p:nvSpPr>
          <p:spPr>
            <a:xfrm>
              <a:off x="7239000" y="3302000"/>
              <a:ext cx="279400" cy="279400"/>
            </a:xfrm>
            <a:prstGeom prst="ellipse">
              <a:avLst/>
            </a:prstGeom>
            <a:solidFill>
              <a:srgbClr val="FF0000">
                <a:alpha val="21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6057900" y="4737100"/>
              <a:ext cx="787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Early</a:t>
              </a:r>
              <a:endParaRPr lang="en-US" sz="1600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6934200" y="4762500"/>
              <a:ext cx="11049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In-Time</a:t>
              </a:r>
              <a:endParaRPr lang="en-US" sz="1600" dirty="0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7962900" y="4749800"/>
              <a:ext cx="660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Late</a:t>
              </a:r>
              <a:endParaRPr lang="en-US" sz="1600" dirty="0"/>
            </a:p>
          </p:txBody>
        </p:sp>
        <p:cxnSp>
          <p:nvCxnSpPr>
            <p:cNvPr id="90" name="Straight Arrow Connector 89"/>
            <p:cNvCxnSpPr/>
            <p:nvPr/>
          </p:nvCxnSpPr>
          <p:spPr>
            <a:xfrm>
              <a:off x="4508500" y="3759200"/>
              <a:ext cx="596900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TextBox 90"/>
            <p:cNvSpPr txBox="1"/>
            <p:nvPr/>
          </p:nvSpPr>
          <p:spPr>
            <a:xfrm>
              <a:off x="4600583" y="3708401"/>
              <a:ext cx="4286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Δt</a:t>
              </a:r>
              <a:endParaRPr lang="en-US" dirty="0"/>
            </a:p>
          </p:txBody>
        </p:sp>
        <p:sp>
          <p:nvSpPr>
            <p:cNvPr id="92" name="Oval 91"/>
            <p:cNvSpPr/>
            <p:nvPr/>
          </p:nvSpPr>
          <p:spPr>
            <a:xfrm>
              <a:off x="4635500" y="3797300"/>
              <a:ext cx="330200" cy="2921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4902200" y="4749800"/>
              <a:ext cx="11811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Classification:</a:t>
              </a:r>
              <a:endParaRPr lang="en-US" sz="1400" dirty="0"/>
            </a:p>
          </p:txBody>
        </p:sp>
        <p:cxnSp>
          <p:nvCxnSpPr>
            <p:cNvPr id="102" name="Straight Arrow Connector 101"/>
            <p:cNvCxnSpPr/>
            <p:nvPr/>
          </p:nvCxnSpPr>
          <p:spPr>
            <a:xfrm rot="5400000" flipH="1" flipV="1">
              <a:off x="8235950" y="4946650"/>
              <a:ext cx="533400" cy="2159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/>
            <p:cNvCxnSpPr/>
            <p:nvPr/>
          </p:nvCxnSpPr>
          <p:spPr>
            <a:xfrm rot="16200000" flipV="1">
              <a:off x="7543800" y="4864100"/>
              <a:ext cx="546100" cy="2921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1" name="Group 70"/>
            <p:cNvGrpSpPr/>
            <p:nvPr/>
          </p:nvGrpSpPr>
          <p:grpSpPr>
            <a:xfrm>
              <a:off x="5092700" y="3810000"/>
              <a:ext cx="3657600" cy="914400"/>
              <a:chOff x="787400" y="4965700"/>
              <a:chExt cx="3657600" cy="914400"/>
            </a:xfrm>
          </p:grpSpPr>
          <p:sp>
            <p:nvSpPr>
              <p:cNvPr id="52" name="Freeform 51"/>
              <p:cNvSpPr/>
              <p:nvPr/>
            </p:nvSpPr>
            <p:spPr>
              <a:xfrm>
                <a:off x="2616200" y="5143500"/>
                <a:ext cx="901700" cy="558800"/>
              </a:xfrm>
              <a:custGeom>
                <a:avLst/>
                <a:gdLst>
                  <a:gd name="connsiteX0" fmla="*/ 0 w 1270000"/>
                  <a:gd name="connsiteY0" fmla="*/ 558800 h 558800"/>
                  <a:gd name="connsiteX1" fmla="*/ 292100 w 1270000"/>
                  <a:gd name="connsiteY1" fmla="*/ 469900 h 558800"/>
                  <a:gd name="connsiteX2" fmla="*/ 533400 w 1270000"/>
                  <a:gd name="connsiteY2" fmla="*/ 114300 h 558800"/>
                  <a:gd name="connsiteX3" fmla="*/ 711200 w 1270000"/>
                  <a:gd name="connsiteY3" fmla="*/ 38100 h 558800"/>
                  <a:gd name="connsiteX4" fmla="*/ 863600 w 1270000"/>
                  <a:gd name="connsiteY4" fmla="*/ 342900 h 558800"/>
                  <a:gd name="connsiteX5" fmla="*/ 965200 w 1270000"/>
                  <a:gd name="connsiteY5" fmla="*/ 495300 h 558800"/>
                  <a:gd name="connsiteX6" fmla="*/ 1270000 w 1270000"/>
                  <a:gd name="connsiteY6" fmla="*/ 495300 h 558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70000" h="558800">
                    <a:moveTo>
                      <a:pt x="0" y="558800"/>
                    </a:moveTo>
                    <a:cubicBezTo>
                      <a:pt x="101600" y="551391"/>
                      <a:pt x="203200" y="543983"/>
                      <a:pt x="292100" y="469900"/>
                    </a:cubicBezTo>
                    <a:cubicBezTo>
                      <a:pt x="381000" y="395817"/>
                      <a:pt x="463550" y="186267"/>
                      <a:pt x="533400" y="114300"/>
                    </a:cubicBezTo>
                    <a:cubicBezTo>
                      <a:pt x="603250" y="42333"/>
                      <a:pt x="656167" y="0"/>
                      <a:pt x="711200" y="38100"/>
                    </a:cubicBezTo>
                    <a:cubicBezTo>
                      <a:pt x="766233" y="76200"/>
                      <a:pt x="821267" y="266700"/>
                      <a:pt x="863600" y="342900"/>
                    </a:cubicBezTo>
                    <a:cubicBezTo>
                      <a:pt x="905933" y="419100"/>
                      <a:pt x="897467" y="469900"/>
                      <a:pt x="965200" y="495300"/>
                    </a:cubicBezTo>
                    <a:cubicBezTo>
                      <a:pt x="1032933" y="520700"/>
                      <a:pt x="1138767" y="505883"/>
                      <a:pt x="1270000" y="495300"/>
                    </a:cubicBezTo>
                  </a:path>
                </a:pathLst>
              </a:custGeom>
              <a:noFill/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787400" y="4965700"/>
                <a:ext cx="914400" cy="914400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1701800" y="4965700"/>
                <a:ext cx="914400" cy="914400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2616200" y="4965700"/>
                <a:ext cx="914400" cy="914400"/>
              </a:xfrm>
              <a:prstGeom prst="rect">
                <a:avLst/>
              </a:prstGeom>
              <a:noFill/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3530600" y="4965700"/>
                <a:ext cx="914400" cy="914400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8" name="Straight Arrow Connector 57"/>
              <p:cNvCxnSpPr/>
              <p:nvPr/>
            </p:nvCxnSpPr>
            <p:spPr>
              <a:xfrm>
                <a:off x="800100" y="5435600"/>
                <a:ext cx="889000" cy="12700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TextBox 65"/>
              <p:cNvSpPr txBox="1"/>
              <p:nvPr/>
            </p:nvSpPr>
            <p:spPr>
              <a:xfrm>
                <a:off x="952500" y="5067300"/>
                <a:ext cx="6731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25ns</a:t>
                </a:r>
                <a:endParaRPr lang="en-US" dirty="0"/>
              </a:p>
            </p:txBody>
          </p:sp>
          <p:sp>
            <p:nvSpPr>
              <p:cNvPr id="67" name="Freeform 66"/>
              <p:cNvSpPr/>
              <p:nvPr/>
            </p:nvSpPr>
            <p:spPr>
              <a:xfrm>
                <a:off x="1714500" y="5143500"/>
                <a:ext cx="901700" cy="558800"/>
              </a:xfrm>
              <a:custGeom>
                <a:avLst/>
                <a:gdLst>
                  <a:gd name="connsiteX0" fmla="*/ 0 w 1270000"/>
                  <a:gd name="connsiteY0" fmla="*/ 558800 h 558800"/>
                  <a:gd name="connsiteX1" fmla="*/ 292100 w 1270000"/>
                  <a:gd name="connsiteY1" fmla="*/ 469900 h 558800"/>
                  <a:gd name="connsiteX2" fmla="*/ 533400 w 1270000"/>
                  <a:gd name="connsiteY2" fmla="*/ 114300 h 558800"/>
                  <a:gd name="connsiteX3" fmla="*/ 711200 w 1270000"/>
                  <a:gd name="connsiteY3" fmla="*/ 38100 h 558800"/>
                  <a:gd name="connsiteX4" fmla="*/ 863600 w 1270000"/>
                  <a:gd name="connsiteY4" fmla="*/ 342900 h 558800"/>
                  <a:gd name="connsiteX5" fmla="*/ 965200 w 1270000"/>
                  <a:gd name="connsiteY5" fmla="*/ 495300 h 558800"/>
                  <a:gd name="connsiteX6" fmla="*/ 1270000 w 1270000"/>
                  <a:gd name="connsiteY6" fmla="*/ 495300 h 558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70000" h="558800">
                    <a:moveTo>
                      <a:pt x="0" y="558800"/>
                    </a:moveTo>
                    <a:cubicBezTo>
                      <a:pt x="101600" y="551391"/>
                      <a:pt x="203200" y="543983"/>
                      <a:pt x="292100" y="469900"/>
                    </a:cubicBezTo>
                    <a:cubicBezTo>
                      <a:pt x="381000" y="395817"/>
                      <a:pt x="463550" y="186267"/>
                      <a:pt x="533400" y="114300"/>
                    </a:cubicBezTo>
                    <a:cubicBezTo>
                      <a:pt x="603250" y="42333"/>
                      <a:pt x="656167" y="0"/>
                      <a:pt x="711200" y="38100"/>
                    </a:cubicBezTo>
                    <a:cubicBezTo>
                      <a:pt x="766233" y="76200"/>
                      <a:pt x="821267" y="266700"/>
                      <a:pt x="863600" y="342900"/>
                    </a:cubicBezTo>
                    <a:cubicBezTo>
                      <a:pt x="905933" y="419100"/>
                      <a:pt x="897467" y="469900"/>
                      <a:pt x="965200" y="495300"/>
                    </a:cubicBezTo>
                    <a:cubicBezTo>
                      <a:pt x="1032933" y="520700"/>
                      <a:pt x="1138767" y="505883"/>
                      <a:pt x="1270000" y="495300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Freeform 67"/>
              <p:cNvSpPr/>
              <p:nvPr/>
            </p:nvSpPr>
            <p:spPr>
              <a:xfrm>
                <a:off x="3530600" y="5143500"/>
                <a:ext cx="901700" cy="558800"/>
              </a:xfrm>
              <a:custGeom>
                <a:avLst/>
                <a:gdLst>
                  <a:gd name="connsiteX0" fmla="*/ 0 w 1270000"/>
                  <a:gd name="connsiteY0" fmla="*/ 558800 h 558800"/>
                  <a:gd name="connsiteX1" fmla="*/ 292100 w 1270000"/>
                  <a:gd name="connsiteY1" fmla="*/ 469900 h 558800"/>
                  <a:gd name="connsiteX2" fmla="*/ 533400 w 1270000"/>
                  <a:gd name="connsiteY2" fmla="*/ 114300 h 558800"/>
                  <a:gd name="connsiteX3" fmla="*/ 711200 w 1270000"/>
                  <a:gd name="connsiteY3" fmla="*/ 38100 h 558800"/>
                  <a:gd name="connsiteX4" fmla="*/ 863600 w 1270000"/>
                  <a:gd name="connsiteY4" fmla="*/ 342900 h 558800"/>
                  <a:gd name="connsiteX5" fmla="*/ 965200 w 1270000"/>
                  <a:gd name="connsiteY5" fmla="*/ 495300 h 558800"/>
                  <a:gd name="connsiteX6" fmla="*/ 1270000 w 1270000"/>
                  <a:gd name="connsiteY6" fmla="*/ 495300 h 558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70000" h="558800">
                    <a:moveTo>
                      <a:pt x="0" y="558800"/>
                    </a:moveTo>
                    <a:cubicBezTo>
                      <a:pt x="101600" y="551391"/>
                      <a:pt x="203200" y="543983"/>
                      <a:pt x="292100" y="469900"/>
                    </a:cubicBezTo>
                    <a:cubicBezTo>
                      <a:pt x="381000" y="395817"/>
                      <a:pt x="463550" y="186267"/>
                      <a:pt x="533400" y="114300"/>
                    </a:cubicBezTo>
                    <a:cubicBezTo>
                      <a:pt x="603250" y="42333"/>
                      <a:pt x="656167" y="0"/>
                      <a:pt x="711200" y="38100"/>
                    </a:cubicBezTo>
                    <a:cubicBezTo>
                      <a:pt x="766233" y="76200"/>
                      <a:pt x="821267" y="266700"/>
                      <a:pt x="863600" y="342900"/>
                    </a:cubicBezTo>
                    <a:cubicBezTo>
                      <a:pt x="905933" y="419100"/>
                      <a:pt x="897467" y="469900"/>
                      <a:pt x="965200" y="495300"/>
                    </a:cubicBezTo>
                    <a:cubicBezTo>
                      <a:pt x="1032933" y="520700"/>
                      <a:pt x="1138767" y="505883"/>
                      <a:pt x="1270000" y="495300"/>
                    </a:cubicBezTo>
                  </a:path>
                </a:pathLst>
              </a:custGeom>
              <a:noFill/>
              <a:ln>
                <a:solidFill>
                  <a:srgbClr val="FF66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Group 72"/>
            <p:cNvGrpSpPr/>
            <p:nvPr/>
          </p:nvGrpSpPr>
          <p:grpSpPr>
            <a:xfrm>
              <a:off x="4013200" y="2832100"/>
              <a:ext cx="1727200" cy="723900"/>
              <a:chOff x="-76200" y="3886200"/>
              <a:chExt cx="1727200" cy="723900"/>
            </a:xfrm>
          </p:grpSpPr>
          <p:sp>
            <p:nvSpPr>
              <p:cNvPr id="69" name="Oval 68"/>
              <p:cNvSpPr/>
              <p:nvPr/>
            </p:nvSpPr>
            <p:spPr>
              <a:xfrm>
                <a:off x="292100" y="4330700"/>
                <a:ext cx="279400" cy="279400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-76200" y="3886200"/>
                <a:ext cx="1727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Particle Arrival</a:t>
                </a:r>
                <a:endParaRPr lang="en-US" dirty="0"/>
              </a:p>
            </p:txBody>
          </p:sp>
        </p:grpSp>
      </p:grpSp>
      <p:sp>
        <p:nvSpPr>
          <p:cNvPr id="129" name="Rectangle 128"/>
          <p:cNvSpPr/>
          <p:nvPr/>
        </p:nvSpPr>
        <p:spPr>
          <a:xfrm>
            <a:off x="1765300" y="3238500"/>
            <a:ext cx="190500" cy="2895600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Or Timing Studies</a:t>
            </a:r>
            <a:endParaRPr lang="en-US" dirty="0"/>
          </a:p>
        </p:txBody>
      </p:sp>
      <p:pic>
        <p:nvPicPr>
          <p:cNvPr id="5" name="Picture 4" descr="triple_coincidence_vs_tdc_overlay_exactly_one_tdc.png"/>
          <p:cNvPicPr>
            <a:picLocks noChangeAspect="1"/>
          </p:cNvPicPr>
          <p:nvPr/>
        </p:nvPicPr>
        <p:blipFill>
          <a:blip r:embed="rId3"/>
          <a:srcRect l="10360" t="7546" r="29167" b="2829"/>
          <a:stretch>
            <a:fillRect/>
          </a:stretch>
        </p:blipFill>
        <p:spPr>
          <a:xfrm>
            <a:off x="533400" y="2495942"/>
            <a:ext cx="4152900" cy="434935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8137-3E3E-0F4D-A3F1-8B4688436A97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597400" y="6378575"/>
            <a:ext cx="3962400" cy="365125"/>
          </a:xfrm>
        </p:spPr>
        <p:txBody>
          <a:bodyPr/>
          <a:lstStyle/>
          <a:p>
            <a:r>
              <a:rPr lang="en-US" dirty="0" smtClean="0"/>
              <a:t>Pixel 2010 - Matt Hollingsworth - September 4, 2010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308101"/>
            <a:ext cx="8229600" cy="1257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Beam out of sync with the system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clock -&gt; </a:t>
            </a:r>
            <a:r>
              <a:rPr lang="en-US" sz="2000" dirty="0" smtClean="0"/>
              <a:t>time walk effects exaggerated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000" dirty="0" smtClean="0"/>
              <a:t>Select out in-time particle arrivals with TDC -&gt; measure early, late, and on-time Fast Ors in LHC operating conditions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6" name="Table 35"/>
          <p:cNvGraphicFramePr>
            <a:graphicFrameLocks noGrp="1"/>
          </p:cNvGraphicFramePr>
          <p:nvPr/>
        </p:nvGraphicFramePr>
        <p:xfrm>
          <a:off x="4825999" y="3027680"/>
          <a:ext cx="3848100" cy="13665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2700"/>
                <a:gridCol w="1282700"/>
                <a:gridCol w="1282700"/>
              </a:tblGrid>
              <a:tr h="455507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Exclusive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Inclusive</a:t>
                      </a:r>
                      <a:endParaRPr lang="en-US" sz="2000" dirty="0"/>
                    </a:p>
                  </a:txBody>
                  <a:tcPr/>
                </a:tc>
              </a:tr>
              <a:tr h="45550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Early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0.13%</a:t>
                      </a: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0.01%</a:t>
                      </a:r>
                      <a:endParaRPr lang="en-US" sz="2000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</a:tr>
              <a:tr h="45550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Late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0.84%</a:t>
                      </a:r>
                      <a:endParaRPr lang="en-US" sz="20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0.38%</a:t>
                      </a:r>
                      <a:endParaRPr lang="en-US" sz="20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3" name="Content Placeholder 2"/>
          <p:cNvSpPr txBox="1">
            <a:spLocks/>
          </p:cNvSpPr>
          <p:nvPr/>
        </p:nvSpPr>
        <p:spPr>
          <a:xfrm>
            <a:off x="4889500" y="4368800"/>
            <a:ext cx="4038600" cy="2159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Exclusive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events -&gt; errors in relative bunch-by-bunch luminosity measurement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000" baseline="0" dirty="0" smtClean="0"/>
              <a:t>Inclusive</a:t>
            </a:r>
            <a:r>
              <a:rPr lang="en-US" sz="2000" dirty="0" smtClean="0"/>
              <a:t> events-&gt; errors in overall luminosity measurement (</a:t>
            </a:r>
            <a:r>
              <a:rPr lang="en-US" sz="2000" dirty="0" err="1" smtClean="0"/>
              <a:t>overcount</a:t>
            </a:r>
            <a:r>
              <a:rPr lang="en-US" sz="2000" dirty="0" smtClean="0"/>
              <a:t>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000" dirty="0" smtClean="0"/>
              <a:t>Meets goal of 1% systematic error 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029200" y="2247901"/>
            <a:ext cx="3721100" cy="838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Exclusive</a:t>
            </a:r>
            <a:r>
              <a:rPr lang="en-US" sz="2000" baseline="0" dirty="0" smtClean="0"/>
              <a:t>:</a:t>
            </a:r>
            <a:r>
              <a:rPr lang="en-US" sz="2000" dirty="0" smtClean="0"/>
              <a:t> only one Fast Or</a:t>
            </a:r>
            <a:endParaRPr kumimoji="0" lang="en-US" sz="20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000" baseline="0" dirty="0" smtClean="0"/>
              <a:t>Inclusive:</a:t>
            </a:r>
            <a:r>
              <a:rPr lang="en-US" sz="2000" dirty="0" smtClean="0"/>
              <a:t> in-time + early or late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-704850" y="4476750"/>
            <a:ext cx="3530600" cy="12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6200000" flipV="1">
            <a:off x="1174750" y="4464050"/>
            <a:ext cx="3530600" cy="12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PS</a:t>
            </a:r>
            <a:r>
              <a:rPr lang="ru-RU" dirty="0" smtClean="0"/>
              <a:t> Т9</a:t>
            </a:r>
            <a:r>
              <a:rPr lang="en-US" dirty="0" smtClean="0"/>
              <a:t> – May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99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Beam composition</a:t>
            </a:r>
          </a:p>
          <a:p>
            <a:pPr lvl="1"/>
            <a:r>
              <a:rPr lang="en-US" dirty="0" smtClean="0"/>
              <a:t>60% protons</a:t>
            </a:r>
          </a:p>
          <a:p>
            <a:pPr lvl="1"/>
            <a:r>
              <a:rPr lang="en-US" dirty="0" smtClean="0"/>
              <a:t>35% </a:t>
            </a:r>
            <a:r>
              <a:rPr lang="en-US" dirty="0" err="1" smtClean="0"/>
              <a:t>pions</a:t>
            </a:r>
            <a:endParaRPr lang="en-US" dirty="0" smtClean="0"/>
          </a:p>
          <a:p>
            <a:pPr lvl="1"/>
            <a:r>
              <a:rPr lang="en-US" dirty="0" smtClean="0"/>
              <a:t>10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/>
              <a:t>3 weeks of beam</a:t>
            </a:r>
          </a:p>
          <a:p>
            <a:pPr lvl="1"/>
            <a:r>
              <a:rPr lang="en-US" dirty="0" smtClean="0"/>
              <a:t>90% time running</a:t>
            </a:r>
          </a:p>
          <a:p>
            <a:r>
              <a:rPr lang="en-US" dirty="0" smtClean="0"/>
              <a:t>Included Si Strip tracker, provided by the University of Zurich</a:t>
            </a:r>
          </a:p>
          <a:p>
            <a:pPr lvl="1"/>
            <a:r>
              <a:rPr lang="en-US" dirty="0" smtClean="0"/>
              <a:t>Intrinsic resolution of 2 um per plane</a:t>
            </a:r>
          </a:p>
          <a:p>
            <a:pPr lvl="1"/>
            <a:r>
              <a:rPr lang="en-US" dirty="0" smtClean="0"/>
              <a:t>Resolution limited by multiple scattering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8137-3E3E-0F4D-A3F1-8B4688436A97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2010 - Matt Hollingsworth - September 4, 2010</a:t>
            </a:r>
            <a:endParaRPr lang="en-US"/>
          </a:p>
        </p:txBody>
      </p:sp>
      <p:pic>
        <p:nvPicPr>
          <p:cNvPr id="6" name="Picture 5" descr="plt-p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0" y="1408600"/>
            <a:ext cx="3911600" cy="293221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 Deposit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08100"/>
            <a:ext cx="4953000" cy="1739900"/>
          </a:xfrm>
        </p:spPr>
        <p:txBody>
          <a:bodyPr>
            <a:normAutofit fontScale="77500" lnSpcReduction="20000"/>
          </a:bodyPr>
          <a:lstStyle/>
          <a:p>
            <a:r>
              <a:rPr lang="en-US" sz="2824" dirty="0" smtClean="0"/>
              <a:t>Signal/Threshold = ~16000/3000 =5.3</a:t>
            </a:r>
          </a:p>
          <a:p>
            <a:r>
              <a:rPr lang="en-US" sz="2824" dirty="0" smtClean="0"/>
              <a:t>Broadening effects</a:t>
            </a:r>
          </a:p>
          <a:p>
            <a:pPr lvl="1"/>
            <a:r>
              <a:rPr lang="en-US" sz="1882" dirty="0" smtClean="0"/>
              <a:t>Calibration Error </a:t>
            </a:r>
          </a:p>
          <a:p>
            <a:pPr lvl="1"/>
            <a:r>
              <a:rPr lang="en-US" sz="1882" dirty="0" smtClean="0"/>
              <a:t>Beam out of time with system clock</a:t>
            </a:r>
          </a:p>
          <a:p>
            <a:pPr lvl="1"/>
            <a:r>
              <a:rPr lang="en-US" sz="1882" dirty="0" smtClean="0"/>
              <a:t>Broken clusters</a:t>
            </a:r>
          </a:p>
          <a:p>
            <a:pPr lvl="1">
              <a:buNone/>
            </a:pP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4864100" y="4471769"/>
            <a:ext cx="411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Charge deposit for all 1-cluster events (all  cluster topologies included)</a:t>
            </a:r>
          </a:p>
          <a:p>
            <a:r>
              <a:rPr lang="en-US" dirty="0" smtClean="0"/>
              <a:t>Normalized to the maximum point</a:t>
            </a:r>
          </a:p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8137-3E3E-0F4D-A3F1-8B4688436A97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2010 - Matt Hollingsworth - September 4, 2010</a:t>
            </a:r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04800" y="6056868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Charge deposit by cluster topology</a:t>
            </a:r>
          </a:p>
          <a:p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rcRect r="4797"/>
          <a:stretch>
            <a:fillRect/>
          </a:stretch>
        </p:blipFill>
        <p:spPr>
          <a:xfrm>
            <a:off x="4694237" y="1397000"/>
            <a:ext cx="4284663" cy="304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rcRect l="2478" t="8537" r="5295"/>
          <a:stretch>
            <a:fillRect/>
          </a:stretch>
        </p:blipFill>
        <p:spPr>
          <a:xfrm>
            <a:off x="0" y="3067334"/>
            <a:ext cx="4622800" cy="310486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327400" y="3098800"/>
            <a:ext cx="1054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1-Hit</a:t>
            </a:r>
          </a:p>
          <a:p>
            <a:r>
              <a:rPr lang="en-US" dirty="0" smtClean="0">
                <a:ln>
                  <a:solidFill>
                    <a:srgbClr val="FF0000"/>
                  </a:solidFill>
                </a:ln>
              </a:rPr>
              <a:t>2-Hit in X</a:t>
            </a:r>
          </a:p>
          <a:p>
            <a:r>
              <a:rPr lang="en-US" dirty="0" smtClean="0">
                <a:ln>
                  <a:solidFill>
                    <a:srgbClr val="008000"/>
                  </a:solidFill>
                </a:ln>
              </a:rPr>
              <a:t>2-Hit in Y</a:t>
            </a:r>
            <a:endParaRPr lang="en-US" dirty="0">
              <a:ln>
                <a:solidFill>
                  <a:srgbClr val="008000"/>
                </a:solidFill>
              </a:ln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908300" y="3213100"/>
            <a:ext cx="292100" cy="190500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781300" y="3467100"/>
            <a:ext cx="292100" cy="1905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086100" y="3467100"/>
            <a:ext cx="292100" cy="1905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921000" y="3898900"/>
            <a:ext cx="292100" cy="190500"/>
          </a:xfrm>
          <a:prstGeom prst="rect">
            <a:avLst/>
          </a:prstGeom>
          <a:solidFill>
            <a:srgbClr val="4DF97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2921000" y="3695700"/>
            <a:ext cx="292100" cy="190500"/>
          </a:xfrm>
          <a:prstGeom prst="rect">
            <a:avLst/>
          </a:prstGeom>
          <a:solidFill>
            <a:srgbClr val="4DF97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In-Pixel Occupancy: 1 Hit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1066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Position in the pixel is calculated with respect to the lower left corner</a:t>
            </a:r>
          </a:p>
          <a:p>
            <a:r>
              <a:rPr lang="en-US" dirty="0" err="1" smtClean="0"/>
              <a:t>Δx</a:t>
            </a:r>
            <a:r>
              <a:rPr lang="en-US" baseline="-25000" dirty="0" err="1" smtClean="0"/>
              <a:t>pixel</a:t>
            </a:r>
            <a:r>
              <a:rPr lang="en-US" dirty="0" smtClean="0"/>
              <a:t> = </a:t>
            </a:r>
            <a:r>
              <a:rPr lang="en-US" dirty="0" err="1" smtClean="0"/>
              <a:t>x</a:t>
            </a:r>
            <a:r>
              <a:rPr lang="en-US" baseline="-25000" dirty="0" err="1" smtClean="0"/>
              <a:t>track</a:t>
            </a:r>
            <a:r>
              <a:rPr lang="en-US" dirty="0" smtClean="0"/>
              <a:t> – </a:t>
            </a:r>
            <a:r>
              <a:rPr lang="en-US" dirty="0" err="1" smtClean="0"/>
              <a:t>col</a:t>
            </a:r>
            <a:r>
              <a:rPr lang="en-US" dirty="0" smtClean="0"/>
              <a:t>*(150 [</a:t>
            </a:r>
            <a:r>
              <a:rPr lang="en-US" dirty="0" err="1" smtClean="0"/>
              <a:t>μm</a:t>
            </a:r>
            <a:r>
              <a:rPr lang="en-US" dirty="0" smtClean="0"/>
              <a:t>]), </a:t>
            </a:r>
            <a:r>
              <a:rPr lang="en-US" dirty="0" err="1" smtClean="0"/>
              <a:t>Δy</a:t>
            </a:r>
            <a:r>
              <a:rPr lang="en-US" baseline="-25000" dirty="0" err="1" smtClean="0"/>
              <a:t>pixel</a:t>
            </a:r>
            <a:r>
              <a:rPr lang="en-US" dirty="0" smtClean="0"/>
              <a:t> = </a:t>
            </a:r>
            <a:r>
              <a:rPr lang="en-US" dirty="0" err="1" smtClean="0"/>
              <a:t>y</a:t>
            </a:r>
            <a:r>
              <a:rPr lang="en-US" baseline="-25000" dirty="0" err="1" smtClean="0"/>
              <a:t>track</a:t>
            </a:r>
            <a:r>
              <a:rPr lang="en-US" dirty="0" smtClean="0"/>
              <a:t> – row*(100 [</a:t>
            </a:r>
            <a:r>
              <a:rPr lang="en-US" dirty="0" err="1" smtClean="0"/>
              <a:t>μm</a:t>
            </a:r>
            <a:r>
              <a:rPr lang="en-US" dirty="0" smtClean="0"/>
              <a:t>])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0" y="3505200"/>
            <a:ext cx="2781300" cy="2514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red box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corresponds </a:t>
            </a:r>
            <a:r>
              <a:rPr lang="en-US" sz="2400" dirty="0" smtClean="0"/>
              <a:t>to the pixel area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150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μm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100 </a:t>
            </a:r>
            <a:r>
              <a:rPr kumimoji="0" lang="en-US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μm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8137-3E3E-0F4D-A3F1-8B4688436A97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2010 - Matt Hollingsworth - September 4, 2010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rcRect r="9883"/>
          <a:stretch>
            <a:fillRect/>
          </a:stretch>
        </p:blipFill>
        <p:spPr>
          <a:xfrm>
            <a:off x="2717800" y="3814737"/>
            <a:ext cx="3381931" cy="254161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rcRect l="11806" r="9243" b="12174"/>
          <a:stretch>
            <a:fillRect/>
          </a:stretch>
        </p:blipFill>
        <p:spPr>
          <a:xfrm>
            <a:off x="3175000" y="2590800"/>
            <a:ext cx="2921000" cy="151175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rcRect l="11728" t="9375" r="9612" b="11719"/>
          <a:stretch>
            <a:fillRect/>
          </a:stretch>
        </p:blipFill>
        <p:spPr>
          <a:xfrm rot="5400000">
            <a:off x="5772121" y="4392279"/>
            <a:ext cx="1968502" cy="1337346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3162300" y="4559300"/>
            <a:ext cx="4292600" cy="158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136900" y="5537200"/>
            <a:ext cx="4292600" cy="158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 flipH="1" flipV="1">
            <a:off x="2247900" y="4381500"/>
            <a:ext cx="3289300" cy="1270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 flipH="1" flipV="1">
            <a:off x="3733800" y="4406900"/>
            <a:ext cx="3289300" cy="1270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6200000">
            <a:off x="2095500" y="3259266"/>
            <a:ext cx="1409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[mm]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6032501" y="6040567"/>
            <a:ext cx="1409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[mm]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Pixel Occupancy: 2 Hit “XX” Clusters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1971"/>
            <a:ext cx="8229600" cy="1066800"/>
          </a:xfrm>
        </p:spPr>
        <p:txBody>
          <a:bodyPr>
            <a:normAutofit fontScale="77500" lnSpcReduction="20000"/>
          </a:bodyPr>
          <a:lstStyle/>
          <a:p>
            <a:r>
              <a:rPr lang="en-US" sz="2800" dirty="0" err="1" smtClean="0"/>
              <a:t>ΔX</a:t>
            </a:r>
            <a:r>
              <a:rPr lang="en-US" sz="2800" baseline="-25000" dirty="0" err="1" smtClean="0"/>
              <a:t>border</a:t>
            </a:r>
            <a:r>
              <a:rPr lang="en-US" sz="2800" dirty="0" smtClean="0"/>
              <a:t> = (</a:t>
            </a:r>
            <a:r>
              <a:rPr lang="en-US" sz="2800" dirty="0" err="1" smtClean="0"/>
              <a:t>x</a:t>
            </a:r>
            <a:r>
              <a:rPr lang="en-US" sz="2800" baseline="-25000" dirty="0" err="1" smtClean="0"/>
              <a:t>track</a:t>
            </a:r>
            <a:r>
              <a:rPr lang="en-US" sz="2800" dirty="0" smtClean="0"/>
              <a:t> % </a:t>
            </a:r>
            <a:r>
              <a:rPr lang="en-US" sz="2800" dirty="0" err="1" smtClean="0"/>
              <a:t>d</a:t>
            </a:r>
            <a:r>
              <a:rPr lang="en-US" sz="2800" baseline="-25000" dirty="0" err="1" smtClean="0"/>
              <a:t>x</a:t>
            </a:r>
            <a:r>
              <a:rPr lang="en-US" sz="2800" dirty="0" smtClean="0"/>
              <a:t> - </a:t>
            </a:r>
            <a:r>
              <a:rPr lang="en-US" sz="2800" dirty="0" err="1" smtClean="0"/>
              <a:t>δ</a:t>
            </a:r>
            <a:r>
              <a:rPr lang="en-US" sz="2800" dirty="0" smtClean="0"/>
              <a:t>)</a:t>
            </a:r>
          </a:p>
          <a:p>
            <a:pPr lvl="1"/>
            <a:r>
              <a:rPr lang="en-US" sz="2400" dirty="0" err="1" smtClean="0"/>
              <a:t>δ</a:t>
            </a:r>
            <a:r>
              <a:rPr lang="en-US" sz="2400" dirty="0" smtClean="0"/>
              <a:t> is a phase factor used to adjust border position to 0</a:t>
            </a:r>
          </a:p>
          <a:p>
            <a:r>
              <a:rPr lang="en-US" sz="2800" dirty="0" smtClean="0"/>
              <a:t>0 corresponds to the border between the pixels</a:t>
            </a:r>
            <a:endParaRPr lang="en-US" sz="2800" dirty="0"/>
          </a:p>
        </p:txBody>
      </p:sp>
      <p:sp>
        <p:nvSpPr>
          <p:cNvPr id="11" name="Rectangle 10"/>
          <p:cNvSpPr/>
          <p:nvPr/>
        </p:nvSpPr>
        <p:spPr>
          <a:xfrm>
            <a:off x="381000" y="2807732"/>
            <a:ext cx="1066800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447800" y="2807732"/>
            <a:ext cx="1066800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81000" y="2438400"/>
            <a:ext cx="2266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Cluster configuration</a:t>
            </a:r>
            <a:endParaRPr lang="en-US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0" y="3759201"/>
            <a:ext cx="295275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red boxes represent the area of the component pixels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8137-3E3E-0F4D-A3F1-8B4688436A97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2010 - Matt Hollingsworth - September 4, 2010</a:t>
            </a:r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rcRect r="9833"/>
          <a:stretch>
            <a:fillRect/>
          </a:stretch>
        </p:blipFill>
        <p:spPr>
          <a:xfrm>
            <a:off x="3251200" y="3634350"/>
            <a:ext cx="3784600" cy="284265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rcRect l="12976" t="9259" r="9266" b="11728"/>
          <a:stretch>
            <a:fillRect/>
          </a:stretch>
        </p:blipFill>
        <p:spPr>
          <a:xfrm>
            <a:off x="3797300" y="2222500"/>
            <a:ext cx="3266481" cy="17018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rcRect l="12417" t="9363" r="9908" b="11445"/>
          <a:stretch>
            <a:fillRect/>
          </a:stretch>
        </p:blipFill>
        <p:spPr>
          <a:xfrm rot="5400000">
            <a:off x="6657371" y="4234092"/>
            <a:ext cx="2247897" cy="1552119"/>
          </a:xfrm>
          <a:prstGeom prst="rect">
            <a:avLst/>
          </a:prstGeom>
        </p:spPr>
      </p:pic>
      <p:cxnSp>
        <p:nvCxnSpPr>
          <p:cNvPr id="25" name="Straight Connector 24"/>
          <p:cNvCxnSpPr/>
          <p:nvPr/>
        </p:nvCxnSpPr>
        <p:spPr>
          <a:xfrm rot="5400000" flipH="1" flipV="1">
            <a:off x="1828800" y="4165600"/>
            <a:ext cx="3924300" cy="1270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 flipH="1" flipV="1">
            <a:off x="3467100" y="4152900"/>
            <a:ext cx="3924300" cy="1270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 flipH="1" flipV="1">
            <a:off x="5054600" y="4152900"/>
            <a:ext cx="3924300" cy="1270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759200" y="4470400"/>
            <a:ext cx="4787900" cy="1270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797300" y="5562600"/>
            <a:ext cx="4737100" cy="2540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Pixel Occupancy: 2 Hit “YY” Clusters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4400" y="2743200"/>
            <a:ext cx="1066800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14400" y="3352800"/>
            <a:ext cx="1066800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81000" y="2309336"/>
            <a:ext cx="2266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Cluster configuration</a:t>
            </a:r>
            <a:endParaRPr lang="en-US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0" y="4065959"/>
            <a:ext cx="2952750" cy="26396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red boxes represent the area of the component pixels</a:t>
            </a:r>
          </a:p>
        </p:txBody>
      </p:sp>
      <p:sp>
        <p:nvSpPr>
          <p:cNvPr id="26" name="Content Placeholder 2"/>
          <p:cNvSpPr>
            <a:spLocks noGrp="1"/>
          </p:cNvSpPr>
          <p:nvPr>
            <p:ph idx="1"/>
          </p:nvPr>
        </p:nvSpPr>
        <p:spPr>
          <a:xfrm>
            <a:off x="457200" y="1181971"/>
            <a:ext cx="8229600" cy="1066800"/>
          </a:xfrm>
        </p:spPr>
        <p:txBody>
          <a:bodyPr>
            <a:normAutofit fontScale="77500" lnSpcReduction="20000"/>
          </a:bodyPr>
          <a:lstStyle/>
          <a:p>
            <a:r>
              <a:rPr lang="en-US" sz="2800" dirty="0" err="1" smtClean="0"/>
              <a:t>ΔY</a:t>
            </a:r>
            <a:r>
              <a:rPr lang="en-US" sz="2800" baseline="-25000" dirty="0" err="1" smtClean="0"/>
              <a:t>border</a:t>
            </a:r>
            <a:r>
              <a:rPr lang="en-US" sz="2800" dirty="0" smtClean="0"/>
              <a:t> = (</a:t>
            </a:r>
            <a:r>
              <a:rPr lang="en-US" sz="2800" dirty="0" err="1" smtClean="0"/>
              <a:t>y</a:t>
            </a:r>
            <a:r>
              <a:rPr lang="en-US" sz="2800" baseline="-25000" dirty="0" err="1" smtClean="0"/>
              <a:t>track</a:t>
            </a:r>
            <a:r>
              <a:rPr lang="en-US" sz="2800" dirty="0" smtClean="0"/>
              <a:t> % </a:t>
            </a:r>
            <a:r>
              <a:rPr lang="en-US" sz="2800" dirty="0" err="1" smtClean="0"/>
              <a:t>d</a:t>
            </a:r>
            <a:r>
              <a:rPr lang="en-US" sz="2800" baseline="-25000" dirty="0" err="1" smtClean="0"/>
              <a:t>x</a:t>
            </a:r>
            <a:r>
              <a:rPr lang="en-US" sz="2800" dirty="0" smtClean="0"/>
              <a:t> - </a:t>
            </a:r>
            <a:r>
              <a:rPr lang="en-US" sz="2800" dirty="0" err="1" smtClean="0"/>
              <a:t>δ</a:t>
            </a:r>
            <a:r>
              <a:rPr lang="en-US" sz="2800" dirty="0" smtClean="0"/>
              <a:t>)</a:t>
            </a:r>
          </a:p>
          <a:p>
            <a:pPr lvl="1"/>
            <a:r>
              <a:rPr lang="en-US" sz="2400" dirty="0" err="1" smtClean="0"/>
              <a:t>δ</a:t>
            </a:r>
            <a:r>
              <a:rPr lang="en-US" sz="2400" dirty="0" smtClean="0"/>
              <a:t> is a phase factor used to adjust border position to 0</a:t>
            </a:r>
          </a:p>
          <a:p>
            <a:r>
              <a:rPr lang="en-US" sz="2800" dirty="0" smtClean="0"/>
              <a:t>0 corresponds to the border between the pixels</a:t>
            </a:r>
            <a:endParaRPr lang="en-US" sz="2800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8137-3E3E-0F4D-A3F1-8B4688436A97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2010 - Matt Hollingsworth - September 4, 2010</a:t>
            </a:r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rcRect r="9585"/>
          <a:stretch>
            <a:fillRect/>
          </a:stretch>
        </p:blipFill>
        <p:spPr>
          <a:xfrm>
            <a:off x="3225800" y="3645168"/>
            <a:ext cx="3594100" cy="2692131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rcRect l="12610" t="9375" r="9612" b="11979"/>
          <a:stretch>
            <a:fillRect/>
          </a:stretch>
        </p:blipFill>
        <p:spPr>
          <a:xfrm>
            <a:off x="3683000" y="2260600"/>
            <a:ext cx="3134167" cy="16637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rcRect l="12619" t="9770" r="9925" b="11494"/>
          <a:stretch>
            <a:fillRect/>
          </a:stretch>
        </p:blipFill>
        <p:spPr>
          <a:xfrm rot="5400000">
            <a:off x="6590419" y="4126620"/>
            <a:ext cx="2084561" cy="1676400"/>
          </a:xfrm>
          <a:prstGeom prst="rect">
            <a:avLst/>
          </a:prstGeom>
        </p:spPr>
      </p:pic>
      <p:cxnSp>
        <p:nvCxnSpPr>
          <p:cNvPr id="35" name="Straight Connector 34"/>
          <p:cNvCxnSpPr/>
          <p:nvPr/>
        </p:nvCxnSpPr>
        <p:spPr>
          <a:xfrm rot="5400000" flipH="1" flipV="1">
            <a:off x="2635250" y="4146550"/>
            <a:ext cx="3733800" cy="1270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 flipH="1" flipV="1">
            <a:off x="4191000" y="4127500"/>
            <a:ext cx="3733800" cy="2540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endCxn id="32" idx="0"/>
          </p:cNvCxnSpPr>
          <p:nvPr/>
        </p:nvCxnSpPr>
        <p:spPr>
          <a:xfrm flipV="1">
            <a:off x="3721100" y="4964821"/>
            <a:ext cx="4749800" cy="879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3695700" y="3936121"/>
            <a:ext cx="4749800" cy="879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3695700" y="5980821"/>
            <a:ext cx="4749800" cy="879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2-Hit residuals with </a:t>
            </a:r>
            <a:r>
              <a:rPr lang="en-US" dirty="0" err="1" smtClean="0"/>
              <a:t>η</a:t>
            </a:r>
            <a:r>
              <a:rPr lang="en-US" dirty="0" smtClean="0"/>
              <a:t>-based correction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8137-3E3E-0F4D-A3F1-8B4688436A97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2010 - Matt Hollingsworth - September 4, 2010</a:t>
            </a:r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39700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Residuals: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Δ</a:t>
            </a:r>
            <a:r>
              <a:rPr kumimoji="0" lang="en-US" sz="32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32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track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32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plt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Δ</a:t>
            </a:r>
            <a:r>
              <a:rPr kumimoji="0" lang="en-US" sz="32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</a:t>
            </a:r>
            <a:r>
              <a:rPr kumimoji="0" lang="en-US" sz="32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track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</a:t>
            </a:r>
            <a:r>
              <a:rPr kumimoji="0" lang="en-US" sz="32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plt</a:t>
            </a:r>
            <a:endParaRPr kumimoji="0" lang="en-US" sz="3200" b="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Required that there is exactly 1 hit in the PLT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3200" dirty="0" smtClean="0"/>
              <a:t>Includes </a:t>
            </a:r>
            <a:r>
              <a:rPr lang="en-US" sz="3200" dirty="0" err="1" smtClean="0"/>
              <a:t>η</a:t>
            </a:r>
            <a:r>
              <a:rPr lang="en-US" sz="3200" dirty="0" smtClean="0"/>
              <a:t> = </a:t>
            </a:r>
            <a:r>
              <a:rPr lang="en-US" sz="3200" dirty="0" err="1" smtClean="0"/>
              <a:t>Q</a:t>
            </a:r>
            <a:r>
              <a:rPr lang="en-US" sz="3200" baseline="-25000" dirty="0" err="1" smtClean="0"/>
              <a:t>r</a:t>
            </a:r>
            <a:r>
              <a:rPr lang="en-US" sz="3200" dirty="0" err="1" smtClean="0"/>
              <a:t>/(Q</a:t>
            </a:r>
            <a:r>
              <a:rPr lang="en-US" sz="3200" baseline="-25000" dirty="0" err="1" smtClean="0"/>
              <a:t>r</a:t>
            </a:r>
            <a:r>
              <a:rPr lang="en-US" sz="3200" dirty="0" err="1" smtClean="0"/>
              <a:t>+Q</a:t>
            </a:r>
            <a:r>
              <a:rPr lang="en-US" sz="3200" baseline="-25000" dirty="0" err="1" smtClean="0"/>
              <a:t>l</a:t>
            </a:r>
            <a:r>
              <a:rPr lang="en-US" sz="3200" dirty="0" smtClean="0"/>
              <a:t>) correction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endParaRPr kumimoji="0" lang="en-US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" y="2654300"/>
            <a:ext cx="4538066" cy="30734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rcRect r="1075"/>
          <a:stretch>
            <a:fillRect/>
          </a:stretch>
        </p:blipFill>
        <p:spPr>
          <a:xfrm>
            <a:off x="4469209" y="2616200"/>
            <a:ext cx="4674791" cy="32004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52700" y="2527300"/>
            <a:ext cx="19558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Entries: 588</a:t>
            </a:r>
          </a:p>
          <a:p>
            <a:r>
              <a:rPr lang="en-US" dirty="0" err="1" smtClean="0"/>
              <a:t>σ</a:t>
            </a:r>
            <a:r>
              <a:rPr lang="en-US" dirty="0" smtClean="0"/>
              <a:t>: 27.33 </a:t>
            </a:r>
            <a:r>
              <a:rPr lang="en-US" dirty="0" err="1" smtClean="0"/>
              <a:t>μm</a:t>
            </a:r>
            <a:r>
              <a:rPr lang="en-US" dirty="0" smtClean="0"/>
              <a:t> </a:t>
            </a:r>
            <a:r>
              <a:rPr lang="en-US" sz="1200" dirty="0" smtClean="0"/>
              <a:t>(+- 1μm)</a:t>
            </a:r>
          </a:p>
          <a:p>
            <a:r>
              <a:rPr lang="en-US" dirty="0" err="1" smtClean="0"/>
              <a:t>μ</a:t>
            </a:r>
            <a:r>
              <a:rPr lang="en-US" dirty="0" smtClean="0"/>
              <a:t>: 2.4 </a:t>
            </a:r>
            <a:r>
              <a:rPr lang="en-US" dirty="0" err="1" smtClean="0"/>
              <a:t>μm</a:t>
            </a:r>
            <a:r>
              <a:rPr lang="en-US" dirty="0" smtClean="0"/>
              <a:t> </a:t>
            </a:r>
            <a:r>
              <a:rPr lang="en-US" sz="1200" dirty="0" smtClean="0"/>
              <a:t>(+- 1.2 </a:t>
            </a:r>
            <a:r>
              <a:rPr lang="en-US" sz="1200" dirty="0" err="1" smtClean="0"/>
              <a:t>μm</a:t>
            </a:r>
            <a:r>
              <a:rPr lang="en-US" sz="1100" dirty="0" smtClean="0"/>
              <a:t>)</a:t>
            </a:r>
            <a:endParaRPr lang="en-US" sz="12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7099300" y="2514600"/>
            <a:ext cx="20447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Entries: 823</a:t>
            </a:r>
          </a:p>
          <a:p>
            <a:r>
              <a:rPr lang="en-US" dirty="0" err="1" smtClean="0"/>
              <a:t>σ</a:t>
            </a:r>
            <a:r>
              <a:rPr lang="en-US" dirty="0" smtClean="0"/>
              <a:t>: 21.6 </a:t>
            </a:r>
            <a:r>
              <a:rPr lang="en-US" dirty="0" err="1" smtClean="0"/>
              <a:t>μm</a:t>
            </a:r>
            <a:r>
              <a:rPr lang="en-US" dirty="0" smtClean="0"/>
              <a:t> </a:t>
            </a:r>
            <a:r>
              <a:rPr lang="en-US" sz="1400" dirty="0" smtClean="0"/>
              <a:t>(+- 0.6 </a:t>
            </a:r>
            <a:r>
              <a:rPr lang="en-US" sz="1400" dirty="0" err="1" smtClean="0"/>
              <a:t>μm</a:t>
            </a:r>
            <a:r>
              <a:rPr lang="en-US" sz="1400" dirty="0" smtClean="0"/>
              <a:t>)</a:t>
            </a:r>
            <a:endParaRPr lang="en-US" dirty="0" smtClean="0"/>
          </a:p>
          <a:p>
            <a:r>
              <a:rPr lang="en-US" dirty="0" err="1" smtClean="0"/>
              <a:t>μ</a:t>
            </a:r>
            <a:r>
              <a:rPr lang="en-US" dirty="0" smtClean="0"/>
              <a:t>: 0.6 </a:t>
            </a:r>
            <a:r>
              <a:rPr lang="en-US" dirty="0" err="1" smtClean="0"/>
              <a:t>μm</a:t>
            </a:r>
            <a:r>
              <a:rPr lang="en-US" dirty="0" smtClean="0"/>
              <a:t> </a:t>
            </a:r>
            <a:r>
              <a:rPr lang="en-US" sz="1400" dirty="0" smtClean="0"/>
              <a:t> (+- 0.8 </a:t>
            </a:r>
            <a:r>
              <a:rPr lang="en-US" sz="1400" dirty="0" err="1" smtClean="0"/>
              <a:t>μm</a:t>
            </a:r>
            <a:r>
              <a:rPr lang="en-US" sz="1400" dirty="0" smtClean="0"/>
              <a:t>)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04800" y="5562601"/>
            <a:ext cx="6273800" cy="889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Charge sharing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improves the resolution </a:t>
            </a:r>
            <a:r>
              <a:rPr lang="en-US" sz="2000" dirty="0" smtClean="0"/>
              <a:t>beyond digital resolution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Efficiency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goes down significantly (90% drop for perpendicular tracks) when requiring 2-hit clusters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19900" y="5871170"/>
            <a:ext cx="1955800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Digital Resolution</a:t>
            </a:r>
          </a:p>
          <a:p>
            <a:r>
              <a:rPr lang="en-US" dirty="0" smtClean="0"/>
              <a:t>X : 43. 3 </a:t>
            </a:r>
            <a:r>
              <a:rPr lang="en-US" dirty="0" err="1" smtClean="0"/>
              <a:t>μm</a:t>
            </a:r>
            <a:endParaRPr lang="en-US" dirty="0" smtClean="0"/>
          </a:p>
          <a:p>
            <a:r>
              <a:rPr lang="en-US" dirty="0" smtClean="0"/>
              <a:t>Y : 28.9 </a:t>
            </a:r>
            <a:r>
              <a:rPr lang="en-US" dirty="0" err="1" smtClean="0"/>
              <a:t>μm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819900" y="1807170"/>
            <a:ext cx="217170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Perpendicular Tracks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7600" y="1257300"/>
            <a:ext cx="4057542" cy="244280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8137-3E3E-0F4D-A3F1-8B4688436A97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1270001"/>
            <a:ext cx="4203700" cy="1879600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 smtClean="0"/>
              <a:t>sCVD</a:t>
            </a:r>
            <a:r>
              <a:rPr lang="en-US" dirty="0" smtClean="0"/>
              <a:t> diamonds from Diamond Detectors</a:t>
            </a:r>
          </a:p>
          <a:p>
            <a:r>
              <a:rPr lang="en-US" dirty="0" smtClean="0"/>
              <a:t>Diamond Characterization done at Rutgers</a:t>
            </a:r>
          </a:p>
          <a:p>
            <a:r>
              <a:rPr lang="en-US" dirty="0" smtClean="0"/>
              <a:t>Bump bonding at PRISM</a:t>
            </a:r>
            <a:endParaRPr lang="en-US" dirty="0"/>
          </a:p>
        </p:txBody>
      </p:sp>
      <p:pic>
        <p:nvPicPr>
          <p:cNvPr id="22" name="Picture 1"/>
          <p:cNvPicPr>
            <a:picLocks noChangeAspect="1" noChangeArrowheads="1"/>
          </p:cNvPicPr>
          <p:nvPr/>
        </p:nvPicPr>
        <p:blipFill>
          <a:blip r:embed="rId3"/>
          <a:srcRect l="18695" t="16022" r="6669" b="4854"/>
          <a:stretch>
            <a:fillRect/>
          </a:stretch>
        </p:blipFill>
        <p:spPr bwMode="auto">
          <a:xfrm>
            <a:off x="4572000" y="3746500"/>
            <a:ext cx="4572000" cy="31115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23" name="Rectangle 2"/>
          <p:cNvSpPr>
            <a:spLocks/>
          </p:cNvSpPr>
          <p:nvPr/>
        </p:nvSpPr>
        <p:spPr bwMode="auto">
          <a:xfrm>
            <a:off x="6969621" y="5125641"/>
            <a:ext cx="322110" cy="200055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300" dirty="0">
                <a:solidFill>
                  <a:srgbClr val="FF0080"/>
                </a:solidFill>
                <a:ea typeface="Gill Sans" charset="0"/>
                <a:cs typeface="Gill Sans" charset="0"/>
              </a:rPr>
              <a:t>BCM</a:t>
            </a:r>
          </a:p>
        </p:txBody>
      </p:sp>
      <p:sp>
        <p:nvSpPr>
          <p:cNvPr id="24" name="Rectangle 3"/>
          <p:cNvSpPr>
            <a:spLocks/>
          </p:cNvSpPr>
          <p:nvPr/>
        </p:nvSpPr>
        <p:spPr bwMode="auto">
          <a:xfrm>
            <a:off x="7303369" y="4549676"/>
            <a:ext cx="230832" cy="200055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300" dirty="0">
                <a:solidFill>
                  <a:srgbClr val="FF0080"/>
                </a:solidFill>
                <a:ea typeface="Gill Sans" charset="0"/>
                <a:cs typeface="Gill Sans" charset="0"/>
              </a:rPr>
              <a:t>PLT</a:t>
            </a:r>
          </a:p>
        </p:txBody>
      </p:sp>
      <p:sp>
        <p:nvSpPr>
          <p:cNvPr id="25" name="Rectangle 4"/>
          <p:cNvSpPr>
            <a:spLocks/>
          </p:cNvSpPr>
          <p:nvPr/>
        </p:nvSpPr>
        <p:spPr bwMode="auto">
          <a:xfrm>
            <a:off x="5080992" y="4045149"/>
            <a:ext cx="2562820" cy="446484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300" dirty="0">
                <a:solidFill>
                  <a:srgbClr val="FF0000"/>
                </a:solidFill>
                <a:ea typeface="Gill Sans" charset="0"/>
                <a:cs typeface="Gill Sans" charset="0"/>
              </a:rPr>
              <a:t>PLT is the largest implementation of diamonds in HEP so far</a:t>
            </a:r>
          </a:p>
        </p:txBody>
      </p:sp>
      <p:sp>
        <p:nvSpPr>
          <p:cNvPr id="26" name="Rectangle 5"/>
          <p:cNvSpPr>
            <a:spLocks/>
          </p:cNvSpPr>
          <p:nvPr/>
        </p:nvSpPr>
        <p:spPr bwMode="auto">
          <a:xfrm>
            <a:off x="5035947" y="4670227"/>
            <a:ext cx="2018109" cy="821531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300" dirty="0">
                <a:solidFill>
                  <a:srgbClr val="FF0000"/>
                </a:solidFill>
                <a:ea typeface="Gill Sans" charset="0"/>
                <a:cs typeface="Gill Sans" charset="0"/>
              </a:rPr>
              <a:t>Using this sample to understand further properties of diamond as detector material</a:t>
            </a:r>
          </a:p>
        </p:txBody>
      </p:sp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8930" y="3268266"/>
            <a:ext cx="3501554" cy="3562945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28" name="Rectangle 7"/>
          <p:cNvSpPr>
            <a:spLocks/>
          </p:cNvSpPr>
          <p:nvPr/>
        </p:nvSpPr>
        <p:spPr bwMode="auto">
          <a:xfrm>
            <a:off x="1143000" y="4728269"/>
            <a:ext cx="2018109" cy="634008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300" dirty="0">
                <a:solidFill>
                  <a:srgbClr val="FF0000"/>
                </a:solidFill>
                <a:ea typeface="Gill Sans" charset="0"/>
                <a:cs typeface="Gill Sans" charset="0"/>
              </a:rPr>
              <a:t>QA done on every diamond to ensure almost complete charge collection</a:t>
            </a:r>
          </a:p>
        </p:txBody>
      </p:sp>
      <p:sp>
        <p:nvSpPr>
          <p:cNvPr id="29" name="Rectangle 8"/>
          <p:cNvSpPr>
            <a:spLocks/>
          </p:cNvSpPr>
          <p:nvPr/>
        </p:nvSpPr>
        <p:spPr bwMode="auto">
          <a:xfrm>
            <a:off x="1035844" y="5527477"/>
            <a:ext cx="2169914" cy="446484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300" dirty="0">
                <a:solidFill>
                  <a:srgbClr val="FF0000"/>
                </a:solidFill>
                <a:ea typeface="Gill Sans" charset="0"/>
                <a:cs typeface="Gill Sans" charset="0"/>
              </a:rPr>
              <a:t>Charge collection distance required to saturate at &lt;200V</a:t>
            </a:r>
          </a:p>
        </p:txBody>
      </p:sp>
      <p:sp>
        <p:nvSpPr>
          <p:cNvPr id="30" name="Rectangle 9"/>
          <p:cNvSpPr>
            <a:spLocks/>
          </p:cNvSpPr>
          <p:nvPr/>
        </p:nvSpPr>
        <p:spPr bwMode="auto">
          <a:xfrm>
            <a:off x="888504" y="3978176"/>
            <a:ext cx="402373" cy="200055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300" dirty="0">
                <a:solidFill>
                  <a:srgbClr val="004080"/>
                </a:solidFill>
                <a:ea typeface="Gill Sans" charset="0"/>
                <a:cs typeface="Gill Sans" charset="0"/>
              </a:rPr>
              <a:t>side B</a:t>
            </a:r>
          </a:p>
        </p:txBody>
      </p:sp>
      <p:sp>
        <p:nvSpPr>
          <p:cNvPr id="31" name="Rectangle 10"/>
          <p:cNvSpPr>
            <a:spLocks/>
          </p:cNvSpPr>
          <p:nvPr/>
        </p:nvSpPr>
        <p:spPr bwMode="auto">
          <a:xfrm>
            <a:off x="656332" y="3594199"/>
            <a:ext cx="410369" cy="200055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300" dirty="0">
                <a:solidFill>
                  <a:srgbClr val="008040"/>
                </a:solidFill>
                <a:ea typeface="Gill Sans" charset="0"/>
                <a:cs typeface="Gill Sans" charset="0"/>
              </a:rPr>
              <a:t>side 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2010 - Matt Hollingsworth - September 4, 2010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D446D-AE34-504C-9ECB-2DFADD9309B6}" type="slidenum">
              <a:rPr lang="en-US"/>
              <a:pPr/>
              <a:t>2</a:t>
            </a:fld>
            <a:endParaRPr lang="en-US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/>
              <a:t>CMS-Pixel Luminosity Telescope (PLT) Collaboration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5600" y="965200"/>
            <a:ext cx="8229600" cy="51911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US" sz="1600" dirty="0">
                <a:solidFill>
                  <a:srgbClr val="0000FF"/>
                </a:solidFill>
              </a:rPr>
              <a:t>Canterbury University</a:t>
            </a:r>
            <a:endParaRPr lang="en-US" sz="1500" dirty="0"/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US" sz="1500" dirty="0"/>
              <a:t>	</a:t>
            </a:r>
            <a:r>
              <a:rPr lang="en-US" sz="1400" dirty="0"/>
              <a:t>Anthony Butler, Phil Butler, </a:t>
            </a:r>
            <a:r>
              <a:rPr lang="en-US" sz="1400" dirty="0" err="1"/>
              <a:t>Nuno</a:t>
            </a:r>
            <a:r>
              <a:rPr lang="en-US" sz="1400" dirty="0"/>
              <a:t> </a:t>
            </a:r>
            <a:r>
              <a:rPr lang="en-US" sz="1400" dirty="0" err="1" smtClean="0"/>
              <a:t>Rodrigues</a:t>
            </a:r>
            <a:r>
              <a:rPr lang="en-US" sz="1400" dirty="0" smtClean="0"/>
              <a:t>, Stuart </a:t>
            </a:r>
            <a:r>
              <a:rPr lang="en-US" sz="1400" dirty="0" err="1" smtClean="0"/>
              <a:t>Lansley</a:t>
            </a:r>
            <a:endParaRPr lang="en-US" sz="1400" dirty="0" smtClean="0"/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US" sz="1600" dirty="0">
                <a:solidFill>
                  <a:srgbClr val="0000FF"/>
                </a:solidFill>
              </a:rPr>
              <a:t>CERN</a:t>
            </a:r>
            <a:endParaRPr lang="en-US" sz="1600" dirty="0" smtClean="0">
              <a:solidFill>
                <a:srgbClr val="0000FF"/>
              </a:solidFill>
            </a:endParaRPr>
          </a:p>
          <a:p>
            <a:pPr lvl="1" eaLnBrk="1" hangingPunct="1">
              <a:lnSpc>
                <a:spcPct val="80000"/>
              </a:lnSpc>
              <a:buFont typeface="Wingdings" charset="2"/>
              <a:buNone/>
            </a:pPr>
            <a:r>
              <a:rPr lang="en-US" sz="1400" dirty="0" smtClean="0"/>
              <a:t>Jean-Paul </a:t>
            </a:r>
            <a:r>
              <a:rPr lang="en-US" sz="1400" dirty="0" err="1" smtClean="0"/>
              <a:t>Chatelain</a:t>
            </a:r>
            <a:r>
              <a:rPr lang="en-US" sz="1400" dirty="0" smtClean="0"/>
              <a:t>, Cathy Farrow, Richard </a:t>
            </a:r>
            <a:r>
              <a:rPr lang="en-US" sz="1400" dirty="0"/>
              <a:t>Hall-Wilton</a:t>
            </a:r>
            <a:r>
              <a:rPr lang="en-US" sz="1400" dirty="0" smtClean="0"/>
              <a:t>, Rob </a:t>
            </a:r>
            <a:r>
              <a:rPr lang="en-US" sz="1400" dirty="0" err="1" smtClean="0"/>
              <a:t>Loos</a:t>
            </a:r>
            <a:r>
              <a:rPr lang="en-US" sz="1400" dirty="0" smtClean="0"/>
              <a:t>, </a:t>
            </a:r>
            <a:r>
              <a:rPr lang="en-US" sz="1400" dirty="0"/>
              <a:t>Vladimir </a:t>
            </a:r>
            <a:r>
              <a:rPr lang="en-US" sz="1400" dirty="0" err="1" smtClean="0"/>
              <a:t>Ryjov</a:t>
            </a:r>
            <a:r>
              <a:rPr lang="en-US" sz="1400" dirty="0" smtClean="0"/>
              <a:t>, Pier Trapani, Carl Ayres</a:t>
            </a:r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US" sz="1600" dirty="0" smtClean="0">
                <a:solidFill>
                  <a:srgbClr val="0000FF"/>
                </a:solidFill>
              </a:rPr>
              <a:t>HEPHY </a:t>
            </a:r>
            <a:r>
              <a:rPr lang="en-US" sz="1600" dirty="0">
                <a:solidFill>
                  <a:srgbClr val="0000FF"/>
                </a:solidFill>
              </a:rPr>
              <a:t>Vienna</a:t>
            </a:r>
          </a:p>
          <a:p>
            <a:pPr lvl="1" eaLnBrk="1" hangingPunct="1">
              <a:lnSpc>
                <a:spcPct val="80000"/>
              </a:lnSpc>
              <a:buFont typeface="Wingdings" charset="2"/>
              <a:buNone/>
            </a:pPr>
            <a:r>
              <a:rPr lang="en-US" sz="1400" dirty="0"/>
              <a:t>Manfred </a:t>
            </a:r>
            <a:r>
              <a:rPr lang="en-US" sz="1400" dirty="0" err="1"/>
              <a:t>Pernicka</a:t>
            </a:r>
            <a:r>
              <a:rPr lang="en-US" sz="1400" dirty="0"/>
              <a:t>, Siegfried </a:t>
            </a:r>
            <a:r>
              <a:rPr lang="en-US" sz="1400" dirty="0" err="1"/>
              <a:t>Schmid</a:t>
            </a:r>
            <a:r>
              <a:rPr lang="en-US" sz="1400" dirty="0"/>
              <a:t>, Helmut </a:t>
            </a:r>
            <a:r>
              <a:rPr lang="en-US" sz="1400" dirty="0" err="1" smtClean="0"/>
              <a:t>Steininger</a:t>
            </a:r>
            <a:endParaRPr lang="en-US" sz="1400" dirty="0" smtClean="0"/>
          </a:p>
          <a:p>
            <a:pPr>
              <a:lnSpc>
                <a:spcPct val="80000"/>
              </a:lnSpc>
              <a:buNone/>
            </a:pPr>
            <a:r>
              <a:rPr lang="en-US" sz="1600" dirty="0" smtClean="0">
                <a:solidFill>
                  <a:srgbClr val="0000FF"/>
                </a:solidFill>
              </a:rPr>
              <a:t>Princeton University</a:t>
            </a:r>
          </a:p>
          <a:p>
            <a:pPr>
              <a:lnSpc>
                <a:spcPct val="80000"/>
              </a:lnSpc>
              <a:buNone/>
            </a:pPr>
            <a:r>
              <a:rPr lang="en-US" sz="1800" dirty="0" smtClean="0"/>
              <a:t>	</a:t>
            </a:r>
            <a:r>
              <a:rPr lang="en-US" sz="1400" dirty="0" smtClean="0"/>
              <a:t>Valerie </a:t>
            </a:r>
            <a:r>
              <a:rPr lang="en-US" sz="1400" dirty="0" err="1" smtClean="0"/>
              <a:t>Halyo</a:t>
            </a:r>
            <a:r>
              <a:rPr lang="en-US" sz="1400" dirty="0" smtClean="0"/>
              <a:t>, Bert </a:t>
            </a:r>
            <a:r>
              <a:rPr lang="en-US" sz="1400" dirty="0" err="1" smtClean="0"/>
              <a:t>Harrop</a:t>
            </a:r>
            <a:r>
              <a:rPr lang="en-US" sz="1400" dirty="0" smtClean="0"/>
              <a:t>, Adam Hunt, Dan Marlow, Bill Sands, David </a:t>
            </a:r>
            <a:r>
              <a:rPr lang="en-US" sz="1400" dirty="0" err="1" smtClean="0"/>
              <a:t>Stickland</a:t>
            </a:r>
            <a:r>
              <a:rPr lang="en-US" sz="1400" dirty="0" smtClean="0"/>
              <a:t>, Phil </a:t>
            </a:r>
            <a:r>
              <a:rPr lang="en-US" sz="1400" dirty="0" err="1" smtClean="0"/>
              <a:t>Hebda</a:t>
            </a:r>
            <a:endParaRPr lang="en-US" sz="1400" dirty="0" smtClean="0"/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US" sz="1600" dirty="0">
                <a:solidFill>
                  <a:srgbClr val="0000FF"/>
                </a:solidFill>
              </a:rPr>
              <a:t>Rutgers </a:t>
            </a:r>
            <a:r>
              <a:rPr lang="en-US" sz="1600" dirty="0" smtClean="0">
                <a:solidFill>
                  <a:srgbClr val="0000FF"/>
                </a:solidFill>
              </a:rPr>
              <a:t>University</a:t>
            </a:r>
          </a:p>
          <a:p>
            <a:pPr lvl="1" eaLnBrk="1" hangingPunct="1">
              <a:lnSpc>
                <a:spcPct val="80000"/>
              </a:lnSpc>
              <a:buFont typeface="Wingdings" charset="2"/>
              <a:buNone/>
            </a:pPr>
            <a:r>
              <a:rPr lang="en-US" sz="1400" dirty="0" err="1" smtClean="0"/>
              <a:t>Oleksiy</a:t>
            </a:r>
            <a:r>
              <a:rPr lang="en-US" sz="1400" dirty="0" smtClean="0"/>
              <a:t> </a:t>
            </a:r>
            <a:r>
              <a:rPr lang="en-US" sz="1400" dirty="0" err="1" smtClean="0"/>
              <a:t>Atramentov</a:t>
            </a:r>
            <a:r>
              <a:rPr lang="en-US" sz="1400" dirty="0" smtClean="0"/>
              <a:t>, Anthony Barker, </a:t>
            </a:r>
            <a:r>
              <a:rPr lang="en-US" sz="1400" dirty="0" err="1" smtClean="0"/>
              <a:t>A.J.Richards</a:t>
            </a:r>
            <a:r>
              <a:rPr lang="en-US" sz="1400" dirty="0" smtClean="0"/>
              <a:t>, Ed </a:t>
            </a:r>
            <a:r>
              <a:rPr lang="en-US" sz="1400" dirty="0" err="1"/>
              <a:t>Bartz</a:t>
            </a:r>
            <a:r>
              <a:rPr lang="en-US" sz="1400" dirty="0"/>
              <a:t>, John </a:t>
            </a:r>
            <a:r>
              <a:rPr lang="en-US" sz="1400" dirty="0" err="1"/>
              <a:t>Doroshenko</a:t>
            </a:r>
            <a:r>
              <a:rPr lang="en-US" sz="1400" dirty="0"/>
              <a:t>, Yuri </a:t>
            </a:r>
            <a:r>
              <a:rPr lang="en-US" sz="1400" dirty="0" err="1"/>
              <a:t>Gershtein</a:t>
            </a:r>
            <a:r>
              <a:rPr lang="en-US" sz="1400" dirty="0" smtClean="0"/>
              <a:t>,</a:t>
            </a:r>
          </a:p>
          <a:p>
            <a:pPr lvl="1" eaLnBrk="1" hangingPunct="1">
              <a:lnSpc>
                <a:spcPct val="80000"/>
              </a:lnSpc>
              <a:buFont typeface="Wingdings" charset="2"/>
              <a:buNone/>
            </a:pPr>
            <a:r>
              <a:rPr lang="en-US" sz="1400" dirty="0"/>
              <a:t>Dmitry </a:t>
            </a:r>
            <a:r>
              <a:rPr lang="en-US" sz="1400" dirty="0" smtClean="0"/>
              <a:t>Hits, </a:t>
            </a:r>
            <a:r>
              <a:rPr lang="en-US" sz="1400" dirty="0" err="1" smtClean="0"/>
              <a:t>Rishi</a:t>
            </a:r>
            <a:r>
              <a:rPr lang="en-US" sz="1400" dirty="0" smtClean="0"/>
              <a:t> Patel, </a:t>
            </a:r>
            <a:r>
              <a:rPr lang="en-US" sz="1400" dirty="0"/>
              <a:t>Steve </a:t>
            </a:r>
            <a:r>
              <a:rPr lang="en-US" sz="1400" dirty="0" err="1"/>
              <a:t>Schnetzer</a:t>
            </a:r>
            <a:r>
              <a:rPr lang="en-US" sz="1400" dirty="0"/>
              <a:t>, Bob </a:t>
            </a:r>
            <a:r>
              <a:rPr lang="en-US" sz="1400" dirty="0" smtClean="0"/>
              <a:t>Stone</a:t>
            </a:r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US" sz="1600" dirty="0">
                <a:solidFill>
                  <a:srgbClr val="0000FF"/>
                </a:solidFill>
              </a:rPr>
              <a:t>Vanderbilt University</a:t>
            </a:r>
          </a:p>
          <a:p>
            <a:pPr lvl="1" eaLnBrk="1" hangingPunct="1">
              <a:lnSpc>
                <a:spcPct val="80000"/>
              </a:lnSpc>
              <a:buFont typeface="Wingdings" charset="2"/>
              <a:buNone/>
            </a:pPr>
            <a:r>
              <a:rPr lang="en-US" sz="1400" dirty="0"/>
              <a:t>Bill </a:t>
            </a:r>
            <a:r>
              <a:rPr lang="en-US" sz="1400" dirty="0" err="1"/>
              <a:t>Gabela</a:t>
            </a:r>
            <a:r>
              <a:rPr lang="en-US" sz="1400" dirty="0"/>
              <a:t>, Will Johns</a:t>
            </a:r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US" sz="1600" dirty="0">
                <a:solidFill>
                  <a:srgbClr val="0000FF"/>
                </a:solidFill>
              </a:rPr>
              <a:t>University of California, Davis</a:t>
            </a:r>
          </a:p>
          <a:p>
            <a:pPr lvl="1" eaLnBrk="1" hangingPunct="1">
              <a:lnSpc>
                <a:spcPct val="80000"/>
              </a:lnSpc>
              <a:buFont typeface="Wingdings" charset="2"/>
              <a:buNone/>
            </a:pPr>
            <a:r>
              <a:rPr lang="en-US" sz="1400" dirty="0"/>
              <a:t>Richard Lander</a:t>
            </a:r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US" sz="1600" dirty="0">
                <a:solidFill>
                  <a:srgbClr val="0000FF"/>
                </a:solidFill>
              </a:rPr>
              <a:t>University of Tennessee</a:t>
            </a:r>
          </a:p>
          <a:p>
            <a:pPr lvl="1" eaLnBrk="1" hangingPunct="1">
              <a:lnSpc>
                <a:spcPct val="80000"/>
              </a:lnSpc>
              <a:buFont typeface="Wingdings" charset="2"/>
              <a:buNone/>
            </a:pPr>
            <a:r>
              <a:rPr lang="en-US" sz="1400" dirty="0"/>
              <a:t>William </a:t>
            </a:r>
            <a:r>
              <a:rPr lang="en-US" sz="1400" dirty="0" err="1"/>
              <a:t>Bugg</a:t>
            </a:r>
            <a:r>
              <a:rPr lang="en-US" sz="1400" dirty="0"/>
              <a:t>, Stefan </a:t>
            </a:r>
            <a:r>
              <a:rPr lang="en-US" sz="1400" dirty="0" err="1"/>
              <a:t>Spanier</a:t>
            </a:r>
            <a:r>
              <a:rPr lang="en-US" sz="1400" dirty="0"/>
              <a:t>, Matt </a:t>
            </a:r>
            <a:r>
              <a:rPr lang="en-US" sz="1400" dirty="0" smtClean="0"/>
              <a:t>Hollingsworth, </a:t>
            </a:r>
            <a:r>
              <a:rPr lang="en-US" sz="1400" dirty="0" err="1" smtClean="0"/>
              <a:t>Zong</a:t>
            </a:r>
            <a:r>
              <a:rPr lang="en-US" sz="1400" dirty="0" smtClean="0"/>
              <a:t> Chang Yang</a:t>
            </a:r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Past Contributors</a:t>
            </a:r>
            <a:endParaRPr lang="en-US" sz="1600" dirty="0">
              <a:solidFill>
                <a:srgbClr val="FF0000"/>
              </a:solidFill>
            </a:endParaRPr>
          </a:p>
          <a:p>
            <a:pPr lvl="1" eaLnBrk="1" hangingPunct="1">
              <a:lnSpc>
                <a:spcPct val="80000"/>
              </a:lnSpc>
              <a:buFont typeface="Wingdings" charset="2"/>
              <a:buNone/>
            </a:pPr>
            <a:r>
              <a:rPr lang="en-US" sz="1400" dirty="0"/>
              <a:t>Gary Grim (LANL),</a:t>
            </a:r>
            <a:r>
              <a:rPr lang="en-US" sz="1400" dirty="0" smtClean="0"/>
              <a:t> Richard Lander (UC, Davis), </a:t>
            </a:r>
            <a:r>
              <a:rPr lang="en-US" sz="1400" dirty="0" err="1" smtClean="0"/>
              <a:t>Alick</a:t>
            </a:r>
            <a:r>
              <a:rPr lang="en-US" sz="1400" dirty="0" smtClean="0"/>
              <a:t> </a:t>
            </a:r>
            <a:r>
              <a:rPr lang="en-US" sz="1400" dirty="0"/>
              <a:t>Macpherson (CERN), </a:t>
            </a:r>
            <a:r>
              <a:rPr lang="en-US" sz="1400" dirty="0" err="1"/>
              <a:t>Lalith</a:t>
            </a:r>
            <a:r>
              <a:rPr lang="en-US" sz="1400" dirty="0"/>
              <a:t> </a:t>
            </a:r>
            <a:r>
              <a:rPr lang="en-US" sz="1400" dirty="0" err="1"/>
              <a:t>Perera</a:t>
            </a:r>
            <a:r>
              <a:rPr lang="en-US" sz="1400" dirty="0"/>
              <a:t> </a:t>
            </a:r>
            <a:r>
              <a:rPr lang="en-US" sz="1400" dirty="0" smtClean="0"/>
              <a:t>(Mississippi)</a:t>
            </a:r>
            <a:endParaRPr 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PLT is a dedicated luminosity monitor for CMS based on </a:t>
            </a:r>
            <a:r>
              <a:rPr lang="en-US" dirty="0" err="1" smtClean="0"/>
              <a:t>sCVD</a:t>
            </a:r>
            <a:r>
              <a:rPr lang="en-US" dirty="0" smtClean="0"/>
              <a:t> diamond detectors</a:t>
            </a:r>
          </a:p>
          <a:p>
            <a:pPr lvl="1"/>
            <a:r>
              <a:rPr lang="en-US" dirty="0" smtClean="0"/>
              <a:t>1% statistical precision on bunch-by-bunch luminosity in ~1s</a:t>
            </a:r>
          </a:p>
          <a:p>
            <a:pPr lvl="1"/>
            <a:r>
              <a:rPr lang="en-US" dirty="0" smtClean="0"/>
              <a:t>Precision </a:t>
            </a:r>
            <a:r>
              <a:rPr lang="en-US" dirty="0" err="1" smtClean="0"/>
              <a:t>realtime</a:t>
            </a:r>
            <a:r>
              <a:rPr lang="en-US" dirty="0" smtClean="0"/>
              <a:t> monitoring of IP </a:t>
            </a:r>
            <a:r>
              <a:rPr lang="en-US" dirty="0" err="1" smtClean="0"/>
              <a:t>centroid</a:t>
            </a:r>
            <a:endParaRPr lang="en-US" dirty="0" smtClean="0"/>
          </a:p>
          <a:p>
            <a:pPr lvl="1"/>
            <a:r>
              <a:rPr lang="en-US" dirty="0" smtClean="0"/>
              <a:t>Monitoring of beam halo and beam abort gap</a:t>
            </a:r>
          </a:p>
          <a:p>
            <a:r>
              <a:rPr lang="en-US" dirty="0" smtClean="0"/>
              <a:t>Will provide information on operation of diamond detectors </a:t>
            </a:r>
          </a:p>
          <a:p>
            <a:pPr lvl="1"/>
            <a:r>
              <a:rPr lang="en-US" dirty="0" smtClean="0"/>
              <a:t>Diamond tracking performance and efficiency</a:t>
            </a:r>
          </a:p>
          <a:p>
            <a:pPr lvl="1"/>
            <a:r>
              <a:rPr lang="en-US" dirty="0" smtClean="0"/>
              <a:t>Long-term high radiation environment</a:t>
            </a:r>
          </a:p>
          <a:p>
            <a:pPr marL="342900" lvl="1" indent="-342900">
              <a:buFont typeface="Arial"/>
              <a:buChar char="•"/>
            </a:pPr>
            <a:r>
              <a:rPr lang="en-US" dirty="0" smtClean="0"/>
              <a:t>E. </a:t>
            </a:r>
            <a:r>
              <a:rPr lang="en-US" dirty="0" err="1" smtClean="0"/>
              <a:t>Bartz</a:t>
            </a:r>
            <a:r>
              <a:rPr lang="en-US" dirty="0" smtClean="0"/>
              <a:t> et al., “Results from a beam test of a prototype PLT diamond pixel telescope”, NIM A (2010)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2010 - Matt Hollingsworth - September 4,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8137-3E3E-0F4D-A3F1-8B4688436A9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52800"/>
            <a:ext cx="8229600" cy="1143000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8137-3E3E-0F4D-A3F1-8B4688436A97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2010 - Matt Hollingsworth - September 4, 2010</a:t>
            </a:r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Selection/Characterization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8137-3E3E-0F4D-A3F1-8B4688436A97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 t="8214" r="5654"/>
          <a:stretch>
            <a:fillRect/>
          </a:stretch>
        </p:blipFill>
        <p:spPr>
          <a:xfrm>
            <a:off x="4953001" y="2059007"/>
            <a:ext cx="4140200" cy="272786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68191" y="4837668"/>
            <a:ext cx="305510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Pixel thresholds before and after trimming</a:t>
            </a:r>
          </a:p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2010 - Matt Hollingsworth - September 4, 2010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0800" y="2971800"/>
            <a:ext cx="4521200" cy="3124200"/>
            <a:chOff x="1229320" y="4038600"/>
            <a:chExt cx="3037880" cy="20574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29320" y="4038600"/>
              <a:ext cx="3037880" cy="20574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1838920" y="4464050"/>
              <a:ext cx="1905000" cy="1219200"/>
            </a:xfrm>
            <a:prstGeom prst="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965700" cy="16129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Trimmed per-pixel thresholds to 3000 </a:t>
            </a:r>
            <a:r>
              <a:rPr lang="en-US" sz="2000" dirty="0" err="1" smtClean="0"/>
              <a:t>e</a:t>
            </a:r>
            <a:r>
              <a:rPr lang="en-US" sz="2000" dirty="0" smtClean="0"/>
              <a:t>-</a:t>
            </a:r>
          </a:p>
          <a:p>
            <a:r>
              <a:rPr lang="en-US" sz="2000" dirty="0" smtClean="0"/>
              <a:t>ADC -&gt; Charge conversion done using PSI46 charge injection facility</a:t>
            </a:r>
          </a:p>
          <a:p>
            <a:r>
              <a:rPr lang="en-US" sz="2000" dirty="0" smtClean="0"/>
              <a:t>The border region was excluded </a:t>
            </a:r>
          </a:p>
          <a:p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784820" y="6007100"/>
            <a:ext cx="3418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Red box indicates analyzed region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495800" y="5435601"/>
            <a:ext cx="4495800" cy="698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Exactly one cluster, defined as a collection of adjacent hits, also required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10800000" flipV="1">
            <a:off x="2006600" y="2946400"/>
            <a:ext cx="1473200" cy="6477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PLT Performance – Test Beams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Test beams</a:t>
            </a:r>
          </a:p>
          <a:p>
            <a:pPr lvl="1"/>
            <a:r>
              <a:rPr lang="en-US" dirty="0" smtClean="0"/>
              <a:t>2009 : CERN SPS</a:t>
            </a:r>
          </a:p>
          <a:p>
            <a:pPr lvl="2"/>
            <a:r>
              <a:rPr lang="en-US" dirty="0" smtClean="0"/>
              <a:t>Efficiency</a:t>
            </a:r>
          </a:p>
          <a:p>
            <a:pPr lvl="1"/>
            <a:r>
              <a:rPr lang="en-US" dirty="0" smtClean="0"/>
              <a:t>2010 : FNAL </a:t>
            </a:r>
            <a:r>
              <a:rPr lang="en-US" dirty="0" err="1" smtClean="0"/>
              <a:t>Mtest</a:t>
            </a:r>
            <a:endParaRPr lang="en-US" dirty="0" smtClean="0"/>
          </a:p>
          <a:p>
            <a:pPr lvl="2"/>
            <a:r>
              <a:rPr lang="en-US" dirty="0" smtClean="0"/>
              <a:t>Optical Readout Characterization</a:t>
            </a:r>
          </a:p>
          <a:p>
            <a:pPr lvl="2"/>
            <a:r>
              <a:rPr lang="en-US" dirty="0" smtClean="0"/>
              <a:t>Fast Or signal timing studies with TDC</a:t>
            </a:r>
          </a:p>
          <a:p>
            <a:pPr lvl="1"/>
            <a:r>
              <a:rPr lang="en-US" dirty="0" smtClean="0"/>
              <a:t>2010 : CERN PS</a:t>
            </a:r>
          </a:p>
          <a:p>
            <a:pPr lvl="2"/>
            <a:r>
              <a:rPr lang="en-US" dirty="0" smtClean="0"/>
              <a:t>Long-running </a:t>
            </a:r>
            <a:r>
              <a:rPr lang="en-US" dirty="0" err="1" smtClean="0"/>
              <a:t>systematics</a:t>
            </a:r>
            <a:endParaRPr lang="en-US" dirty="0" smtClean="0"/>
          </a:p>
          <a:p>
            <a:pPr lvl="2"/>
            <a:r>
              <a:rPr lang="en-US" dirty="0" smtClean="0"/>
              <a:t>In-pixel occupancy</a:t>
            </a:r>
          </a:p>
          <a:p>
            <a:pPr lvl="2"/>
            <a:r>
              <a:rPr lang="en-US" dirty="0" smtClean="0"/>
              <a:t>Spatial Resolution</a:t>
            </a:r>
          </a:p>
          <a:p>
            <a:pPr lvl="2">
              <a:buNone/>
            </a:pPr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8137-3E3E-0F4D-A3F1-8B4688436A97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2010 - Matt Hollingsworth - September 4, 2010</a:t>
            </a:r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267744" y="1872256"/>
            <a:ext cx="360040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843808" y="1872256"/>
            <a:ext cx="360040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</a:p>
        </p:txBody>
      </p:sp>
      <p:sp>
        <p:nvSpPr>
          <p:cNvPr id="6" name="Rectangle 5"/>
          <p:cNvSpPr/>
          <p:nvPr/>
        </p:nvSpPr>
        <p:spPr>
          <a:xfrm>
            <a:off x="5868144" y="1872256"/>
            <a:ext cx="360040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444208" y="1872256"/>
            <a:ext cx="360040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043608" y="2376312"/>
            <a:ext cx="7128792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331640" y="201627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563888" y="2160288"/>
            <a:ext cx="1152128" cy="50405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051720" y="3356992"/>
            <a:ext cx="4968552" cy="3154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3779912" y="2664344"/>
            <a:ext cx="216024" cy="72008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4283968" y="2664344"/>
            <a:ext cx="216024" cy="72008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4" name="Rectangle 13"/>
          <p:cNvSpPr/>
          <p:nvPr/>
        </p:nvSpPr>
        <p:spPr>
          <a:xfrm>
            <a:off x="3275856" y="2132856"/>
            <a:ext cx="21602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USC</a:t>
            </a:r>
            <a:endParaRPr lang="en-US" sz="1050" dirty="0"/>
          </a:p>
        </p:txBody>
      </p:sp>
      <p:sp>
        <p:nvSpPr>
          <p:cNvPr id="15" name="Rectangle 14"/>
          <p:cNvSpPr/>
          <p:nvPr/>
        </p:nvSpPr>
        <p:spPr>
          <a:xfrm>
            <a:off x="6876256" y="2132856"/>
            <a:ext cx="21602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DSC</a:t>
            </a:r>
            <a:endParaRPr lang="en-US" sz="1050" dirty="0"/>
          </a:p>
        </p:txBody>
      </p:sp>
      <p:sp>
        <p:nvSpPr>
          <p:cNvPr id="16" name="TextBox 15"/>
          <p:cNvSpPr txBox="1"/>
          <p:nvPr/>
        </p:nvSpPr>
        <p:spPr>
          <a:xfrm>
            <a:off x="899592" y="141277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Configuration 1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39552" y="419837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Configuration 2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2231740" y="4998011"/>
            <a:ext cx="360040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2807804" y="4998011"/>
            <a:ext cx="360040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832140" y="4998011"/>
            <a:ext cx="360040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6408204" y="4998011"/>
            <a:ext cx="360040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007604" y="5502067"/>
            <a:ext cx="7128792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295636" y="5142027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6814518">
            <a:off x="3455876" y="5250039"/>
            <a:ext cx="1152128" cy="50405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PLT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015716" y="6482747"/>
            <a:ext cx="4968552" cy="3154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8" name="Rectangle 27"/>
          <p:cNvSpPr/>
          <p:nvPr/>
        </p:nvSpPr>
        <p:spPr>
          <a:xfrm>
            <a:off x="3239852" y="5258611"/>
            <a:ext cx="21602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USC</a:t>
            </a:r>
            <a:endParaRPr lang="en-US" sz="1050" dirty="0"/>
          </a:p>
        </p:txBody>
      </p:sp>
      <p:sp>
        <p:nvSpPr>
          <p:cNvPr id="29" name="Rectangle 28"/>
          <p:cNvSpPr/>
          <p:nvPr/>
        </p:nvSpPr>
        <p:spPr>
          <a:xfrm>
            <a:off x="6840252" y="5258611"/>
            <a:ext cx="21602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DSC</a:t>
            </a:r>
            <a:endParaRPr lang="en-US" sz="1050" dirty="0"/>
          </a:p>
        </p:txBody>
      </p:sp>
      <p:sp>
        <p:nvSpPr>
          <p:cNvPr id="30" name="TextBox 29"/>
          <p:cNvSpPr txBox="1"/>
          <p:nvPr/>
        </p:nvSpPr>
        <p:spPr>
          <a:xfrm>
            <a:off x="3671900" y="4496133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 </a:t>
            </a:r>
            <a:r>
              <a:rPr lang="en-US" dirty="0" err="1" smtClean="0"/>
              <a:t>deg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7452320" y="3538559"/>
            <a:ext cx="15121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Trigger for most of the runs: </a:t>
            </a:r>
            <a:r>
              <a:rPr lang="en-US" dirty="0" err="1" smtClean="0"/>
              <a:t>Fastout</a:t>
            </a:r>
            <a:r>
              <a:rPr lang="en-US" dirty="0" smtClean="0"/>
              <a:t> of Plane 2 + DSC</a:t>
            </a:r>
            <a:endParaRPr lang="en-GB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268663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DCOL Configurations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95400"/>
          </a:xfrm>
        </p:spPr>
        <p:txBody>
          <a:bodyPr/>
          <a:lstStyle/>
          <a:p>
            <a:r>
              <a:rPr lang="en-US" dirty="0" smtClean="0"/>
              <a:t>Divided clusters with a length of 1 in X and 0 in Y into 4 separate types (“XX” clusters)</a:t>
            </a:r>
          </a:p>
          <a:p>
            <a:endParaRPr lang="en-US" dirty="0"/>
          </a:p>
        </p:txBody>
      </p:sp>
      <p:pic>
        <p:nvPicPr>
          <p:cNvPr id="4" name="Picture 3" descr="dcol-configurations.png"/>
          <p:cNvPicPr>
            <a:picLocks noChangeAspect="1"/>
          </p:cNvPicPr>
          <p:nvPr/>
        </p:nvPicPr>
        <p:blipFill>
          <a:blip r:embed="rId2"/>
          <a:srcRect r="33333" b="25000"/>
          <a:stretch>
            <a:fillRect/>
          </a:stretch>
        </p:blipFill>
        <p:spPr>
          <a:xfrm>
            <a:off x="2286001" y="2647952"/>
            <a:ext cx="4190999" cy="3143248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5524501"/>
            <a:ext cx="8229600" cy="1295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Configuration 0 and 1 are referred to as “inside DCOL” clusters while 2 and 3 are referred to as “mixed DCOL” clusters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DCOL Asymmetries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92459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More asymmetries can be found if I divide the sample into the 4 configurations described earlier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196" y="2491627"/>
            <a:ext cx="6507171" cy="32842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0" y="621166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DCOL Configurations for XX clusters. A preference is seen for the charge to be higher in the right pixel (configuration 1 and 3) than the left pixel (0 and 2).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8137-3E3E-0F4D-A3F1-8B4688436A97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2010 - Matt Hollingsworth - September 4, 2010</a:t>
            </a:r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Left/Right Column Occupancy for Single-Hit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6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Same plot as on previous slide, except for 1-hit events: asymmetry much less significant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2590800"/>
            <a:ext cx="5542358" cy="37535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0" y="621166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Column % 2.  0 corresponds to a hit in the left column of a DCOL, while 1 corresponds to a hit in the right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8137-3E3E-0F4D-A3F1-8B4688436A97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2010 - Matt Hollingsworth - September 4, 2010</a:t>
            </a:r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n-US" dirty="0" smtClean="0"/>
              <a:t>Address Levels</a:t>
            </a:r>
            <a:endParaRPr lang="en-US" dirty="0"/>
          </a:p>
        </p:txBody>
      </p:sp>
      <p:pic>
        <p:nvPicPr>
          <p:cNvPr id="26626" name="Picture 2" descr="https://hollings.web.cern.ch/hollings/cms/plt/testbeams/cern-may-2010/plt/address-levels-run11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9788" y="941539"/>
            <a:ext cx="4211960" cy="2953093"/>
          </a:xfrm>
          <a:prstGeom prst="rect">
            <a:avLst/>
          </a:prstGeom>
          <a:noFill/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23528" y="1196752"/>
            <a:ext cx="4536504" cy="5472608"/>
          </a:xfrm>
        </p:spPr>
        <p:txBody>
          <a:bodyPr>
            <a:normAutofit fontScale="40000" lnSpcReduction="20000"/>
          </a:bodyPr>
          <a:lstStyle/>
          <a:p>
            <a:r>
              <a:rPr lang="en-US" sz="4500" dirty="0" smtClean="0"/>
              <a:t>Have an algorithm for automatically detecting address levels</a:t>
            </a:r>
          </a:p>
          <a:p>
            <a:r>
              <a:rPr lang="en-US" sz="4500" dirty="0" smtClean="0"/>
              <a:t>Peak detection -&gt; Defines address levels as the center of each peak pair</a:t>
            </a:r>
          </a:p>
          <a:p>
            <a:r>
              <a:rPr lang="en-US" sz="4500" dirty="0" smtClean="0"/>
              <a:t>Results in plots like that -&gt;</a:t>
            </a:r>
          </a:p>
          <a:p>
            <a:r>
              <a:rPr lang="en-US" sz="4500" dirty="0" smtClean="0"/>
              <a:t>Would probably be worthwhile to make this an online calibration that  sweeps over all pixel to get the ringing that comes from larger level drops</a:t>
            </a:r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r>
              <a:rPr lang="en-US" sz="4500" dirty="0" smtClean="0"/>
              <a:t>Levels are not necessarily stable!</a:t>
            </a:r>
          </a:p>
          <a:p>
            <a:r>
              <a:rPr lang="en-US" sz="4500" dirty="0" smtClean="0"/>
              <a:t>Nothing was touched from run 115 (top) to run 116 (bottom), but at some point the address levels started fluctuating</a:t>
            </a:r>
          </a:p>
          <a:p>
            <a:r>
              <a:rPr lang="en-US" sz="4500" dirty="0" smtClean="0"/>
              <a:t>Could have been from a brownout or some sort of electrical failure… run 116 was the only time that the </a:t>
            </a:r>
            <a:r>
              <a:rPr lang="en-US" sz="4500" dirty="0" err="1" smtClean="0"/>
              <a:t>bt</a:t>
            </a:r>
            <a:r>
              <a:rPr lang="en-US" sz="4500" dirty="0" smtClean="0"/>
              <a:t>/</a:t>
            </a:r>
            <a:r>
              <a:rPr lang="en-US" sz="4500" dirty="0" err="1" smtClean="0"/>
              <a:t>plt</a:t>
            </a:r>
            <a:r>
              <a:rPr lang="en-US" sz="4500" dirty="0" smtClean="0"/>
              <a:t> </a:t>
            </a:r>
            <a:r>
              <a:rPr lang="en-US" sz="4500" dirty="0" err="1" smtClean="0"/>
              <a:t>scalers</a:t>
            </a:r>
            <a:r>
              <a:rPr lang="en-US" sz="4500" dirty="0" smtClean="0"/>
              <a:t> lost sync also</a:t>
            </a:r>
          </a:p>
          <a:p>
            <a:endParaRPr lang="en-US" dirty="0"/>
          </a:p>
        </p:txBody>
      </p:sp>
      <p:pic>
        <p:nvPicPr>
          <p:cNvPr id="3074" name="Picture 2" descr="https://hollings.web.cern.ch/hollings/cms/plt/testbeams/cern-may-2010/plt/address-levels-run11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6300" y="3893867"/>
            <a:ext cx="4139952" cy="28194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326318" y="915413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Run 115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28184" y="386104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Run 116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87383" y="6330224"/>
            <a:ext cx="2133600" cy="365125"/>
          </a:xfrm>
        </p:spPr>
        <p:txBody>
          <a:bodyPr/>
          <a:lstStyle/>
          <a:p>
            <a:pPr algn="l"/>
            <a:fld id="{24446203-2179-4B98-BCB4-7C60F77532F8}" type="slidenum">
              <a:rPr lang="en-US" smtClean="0"/>
              <a:pPr algn="l"/>
              <a:t>28</a:t>
            </a:fld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https://hollings.web.cern.ch/hollings/cms/plt/testbeams/cern-may-2010/plt/charge-collection-vs-time-roc1-profi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3912"/>
            <a:ext cx="4283968" cy="285408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Pulse Height Stability</a:t>
            </a:r>
            <a:endParaRPr lang="en-US" dirty="0"/>
          </a:p>
        </p:txBody>
      </p:sp>
      <p:pic>
        <p:nvPicPr>
          <p:cNvPr id="39938" name="Picture 2" descr="https://hollings.web.cern.ch/hollings/cms/plt/testbeams/cern-may-2010/plt/charge-collection-vs-time-roc0-profil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78" y="1196752"/>
            <a:ext cx="4323343" cy="28803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47664" y="14847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Plane 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422108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Plane 2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38174" y="1484784"/>
            <a:ext cx="405433" cy="5040560"/>
          </a:xfrm>
          <a:prstGeom prst="rect">
            <a:avLst/>
          </a:prstGeom>
          <a:solidFill>
            <a:srgbClr val="FF0D0D">
              <a:alpha val="2196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043608" y="1484783"/>
            <a:ext cx="936104" cy="5079197"/>
          </a:xfrm>
          <a:prstGeom prst="rect">
            <a:avLst/>
          </a:prstGeom>
          <a:solidFill>
            <a:srgbClr val="4F81BD">
              <a:alpha val="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43608" y="112474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300 V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979712" y="1484784"/>
            <a:ext cx="1920776" cy="5079197"/>
          </a:xfrm>
          <a:prstGeom prst="rect">
            <a:avLst/>
          </a:prstGeom>
          <a:solidFill>
            <a:srgbClr val="FFFF00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627784" y="112474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350 V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441371" y="3396342"/>
            <a:ext cx="1528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Covered front hole with tape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13" idx="1"/>
          </p:cNvCxnSpPr>
          <p:nvPr/>
        </p:nvCxnSpPr>
        <p:spPr>
          <a:xfrm rot="10800000">
            <a:off x="1632859" y="3448596"/>
            <a:ext cx="2808512" cy="270912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84617" y="6230983"/>
            <a:ext cx="2573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Trimming, 7</a:t>
            </a:r>
            <a:r>
              <a:rPr lang="en-US" baseline="30000" dirty="0" smtClean="0"/>
              <a:t>th</a:t>
            </a:r>
            <a:r>
              <a:rPr lang="en-US" dirty="0" smtClean="0"/>
              <a:t> @ 8:00 am</a:t>
            </a:r>
            <a:endParaRPr lang="en-US" dirty="0"/>
          </a:p>
        </p:txBody>
      </p:sp>
      <p:cxnSp>
        <p:nvCxnSpPr>
          <p:cNvPr id="18" name="Straight Arrow Connector 17"/>
          <p:cNvCxnSpPr>
            <a:stCxn id="16" idx="1"/>
            <a:endCxn id="9" idx="2"/>
          </p:cNvCxnSpPr>
          <p:nvPr/>
        </p:nvCxnSpPr>
        <p:spPr>
          <a:xfrm rot="10800000" flipV="1">
            <a:off x="1511661" y="6415648"/>
            <a:ext cx="2772957" cy="148331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5643154" y="1574074"/>
            <a:ext cx="3500846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Area marked in red is untrustworthy (gain calibration isn’t appropriate)</a:t>
            </a:r>
          </a:p>
          <a:p>
            <a:r>
              <a:rPr lang="en-US" sz="2400" dirty="0" smtClean="0"/>
              <a:t>Plane 1’s pulse heights stabilized after enclosure was made to be light-tight</a:t>
            </a:r>
          </a:p>
          <a:p>
            <a:r>
              <a:rPr lang="en-US" sz="2400" dirty="0" smtClean="0"/>
              <a:t>Plane 2’s pulse heights were stable during the entire run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6203-2179-4B98-BCB4-7C60F77532F8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Importance of Luminosity Monitoring in CMS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Limiting systematic in many </a:t>
            </a:r>
            <a:r>
              <a:rPr lang="en-US" dirty="0" err="1" smtClean="0"/>
              <a:t>Tevatron</a:t>
            </a:r>
            <a:r>
              <a:rPr lang="en-US" dirty="0" smtClean="0"/>
              <a:t> measurements</a:t>
            </a:r>
          </a:p>
          <a:p>
            <a:r>
              <a:rPr lang="en-US" dirty="0" smtClean="0"/>
              <a:t>Production cross section -&gt; Absolute mass of new particles</a:t>
            </a:r>
          </a:p>
          <a:p>
            <a:r>
              <a:rPr lang="en-US" dirty="0" smtClean="0"/>
              <a:t>Bunch-by-bunch uniformity</a:t>
            </a:r>
          </a:p>
          <a:p>
            <a:pPr lvl="1"/>
            <a:r>
              <a:rPr lang="en-US" dirty="0" smtClean="0"/>
              <a:t>Trigger biases</a:t>
            </a:r>
            <a:endParaRPr lang="en-US" dirty="0" smtClean="0"/>
          </a:p>
          <a:p>
            <a:r>
              <a:rPr lang="en-US" dirty="0" smtClean="0"/>
              <a:t>Instant </a:t>
            </a:r>
            <a:r>
              <a:rPr lang="en-US" dirty="0" smtClean="0"/>
              <a:t>feedback to accelerator control</a:t>
            </a:r>
          </a:p>
          <a:p>
            <a:pPr lvl="1"/>
            <a:r>
              <a:rPr lang="en-US" dirty="0" smtClean="0"/>
              <a:t>Instantaneous luminosity</a:t>
            </a:r>
          </a:p>
          <a:p>
            <a:pPr lvl="1"/>
            <a:r>
              <a:rPr lang="en-US" dirty="0" smtClean="0"/>
              <a:t>Beam quality</a:t>
            </a:r>
          </a:p>
          <a:p>
            <a:r>
              <a:rPr lang="en-US" dirty="0" smtClean="0"/>
              <a:t>Want to measure luminosity as well as </a:t>
            </a:r>
            <a:r>
              <a:rPr lang="en-US" dirty="0" smtClean="0"/>
              <a:t>possible </a:t>
            </a:r>
            <a:r>
              <a:rPr lang="en-US" dirty="0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smtClean="0"/>
              <a:t>PLT</a:t>
            </a:r>
            <a:r>
              <a:rPr lang="en-US" dirty="0" smtClean="0">
                <a:latin typeface="Wingdings"/>
                <a:ea typeface="Wingdings"/>
                <a:cs typeface="Wingdings"/>
              </a:rPr>
              <a:t> </a:t>
            </a: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2010 - Matt Hollingsworth - September 4,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8137-3E3E-0F4D-A3F1-8B4688436A9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PLT Diamond CCD Summary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2010 - Matt Hollingsworth - September 4,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8137-3E3E-0F4D-A3F1-8B4688436A97}" type="slidenum">
              <a:rPr lang="en-US" smtClean="0"/>
              <a:pPr/>
              <a:t>30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80085" y="3073399"/>
            <a:ext cx="8863915" cy="2147333"/>
            <a:chOff x="280085" y="4292599"/>
            <a:chExt cx="8863915" cy="2147333"/>
          </a:xfrm>
        </p:grpSpPr>
        <p:grpSp>
          <p:nvGrpSpPr>
            <p:cNvPr id="7" name="Group 11"/>
            <p:cNvGrpSpPr/>
            <p:nvPr/>
          </p:nvGrpSpPr>
          <p:grpSpPr>
            <a:xfrm>
              <a:off x="280085" y="4292599"/>
              <a:ext cx="7860615" cy="2147333"/>
              <a:chOff x="508685" y="4292599"/>
              <a:chExt cx="7860615" cy="2147333"/>
            </a:xfrm>
          </p:grpSpPr>
          <p:pic>
            <p:nvPicPr>
              <p:cNvPr id="9" name="Content Placeholder 3" descr="CCD vs diamond.png"/>
              <p:cNvPicPr>
                <a:picLocks noChangeAspect="1"/>
              </p:cNvPicPr>
              <p:nvPr/>
            </p:nvPicPr>
            <p:blipFill>
              <a:blip r:embed="rId2" cstate="print"/>
              <a:srcRect l="2883" t="4036" r="16273" b="54811"/>
              <a:stretch>
                <a:fillRect/>
              </a:stretch>
            </p:blipFill>
            <p:spPr>
              <a:xfrm>
                <a:off x="1143000" y="4305300"/>
                <a:ext cx="7226300" cy="1866900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3886200" y="6070600"/>
                <a:ext cx="19939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Diamond Number</a:t>
                </a:r>
                <a:endParaRPr lang="en-US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 rot="16200000">
                <a:off x="-76458" y="4877742"/>
                <a:ext cx="181661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Charge Collection Distance (%)</a:t>
                </a:r>
                <a:endParaRPr lang="en-US" dirty="0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8229600" y="4495800"/>
              <a:ext cx="914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8000"/>
                  </a:solidFill>
                </a:rPr>
                <a:t>50 V</a:t>
              </a:r>
            </a:p>
            <a:p>
              <a:r>
                <a:rPr lang="en-US" dirty="0" smtClean="0">
                  <a:solidFill>
                    <a:srgbClr val="0000FF"/>
                  </a:solidFill>
                </a:rPr>
                <a:t>100 V</a:t>
              </a:r>
            </a:p>
            <a:p>
              <a:r>
                <a:rPr lang="en-US" dirty="0" smtClean="0">
                  <a:ln>
                    <a:solidFill>
                      <a:srgbClr val="FF0000"/>
                    </a:solidFill>
                  </a:ln>
                </a:rPr>
                <a:t>200 V</a:t>
              </a:r>
            </a:p>
            <a:p>
              <a:r>
                <a:rPr lang="en-US" dirty="0" smtClean="0">
                  <a:ln>
                    <a:solidFill>
                      <a:schemeClr val="bg2">
                        <a:lumMod val="50000"/>
                      </a:schemeClr>
                    </a:solidFill>
                  </a:ln>
                </a:rPr>
                <a:t>500 V</a:t>
              </a:r>
              <a:endParaRPr lang="en-US" dirty="0">
                <a:ln>
                  <a:solidFill>
                    <a:schemeClr val="bg2">
                      <a:lumMod val="50000"/>
                    </a:schemeClr>
                  </a:solidFill>
                </a:ln>
              </a:endParaRPr>
            </a:p>
          </p:txBody>
        </p: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hollings.web.cern.ch/hollings/cms/plt/testbeams/cern-may-2010/plt/trimmingg-thresholds-roc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5064"/>
            <a:ext cx="5076056" cy="267126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Trimming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2040" y="1844824"/>
            <a:ext cx="4211960" cy="475252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ROCs were individually trimmed</a:t>
            </a:r>
          </a:p>
          <a:p>
            <a:r>
              <a:rPr lang="en-US" sz="2400" dirty="0" smtClean="0"/>
              <a:t>Took 15 minutes/ROC </a:t>
            </a:r>
          </a:p>
          <a:p>
            <a:r>
              <a:rPr lang="en-US" sz="2400" dirty="0" smtClean="0"/>
              <a:t>First 2 ROCs were trimmed, never trimmed the last one</a:t>
            </a:r>
          </a:p>
          <a:p>
            <a:r>
              <a:rPr lang="en-US" sz="2400" dirty="0" smtClean="0"/>
              <a:t>In electrons:  ~3000 e-</a:t>
            </a:r>
          </a:p>
          <a:p>
            <a:endParaRPr lang="en-US" sz="2400" dirty="0" smtClean="0"/>
          </a:p>
          <a:p>
            <a:r>
              <a:rPr lang="en-US" sz="2400" dirty="0" smtClean="0"/>
              <a:t>Expected Charge Deposit</a:t>
            </a:r>
          </a:p>
          <a:p>
            <a:pPr lvl="1"/>
            <a:r>
              <a:rPr lang="en-US" sz="2000" dirty="0" smtClean="0"/>
              <a:t>Perpendicular tracks: 36*513*1.05=19391</a:t>
            </a:r>
          </a:p>
          <a:p>
            <a:pPr lvl="1"/>
            <a:r>
              <a:rPr lang="en-US" sz="2000" dirty="0" smtClean="0"/>
              <a:t>Grazing angle tracks: 36*100*1.05=3780</a:t>
            </a:r>
          </a:p>
          <a:p>
            <a:pPr lvl="1"/>
            <a:endParaRPr lang="en-US" sz="2000" dirty="0" smtClean="0"/>
          </a:p>
          <a:p>
            <a:pPr>
              <a:buNone/>
            </a:pPr>
            <a:endParaRPr lang="en-US" sz="2400" dirty="0" smtClean="0"/>
          </a:p>
        </p:txBody>
      </p:sp>
      <p:pic>
        <p:nvPicPr>
          <p:cNvPr id="32772" name="Picture 4" descr="https://hollings.web.cern.ch/hollings/cms/plt/testbeams/cern-may-2010/plt/trimming-thresholds-pretrim-roc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08" y="1484784"/>
            <a:ext cx="4932040" cy="2400301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6203-2179-4B98-BCB4-7C60F77532F8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Gain Calibration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978896" cy="1244599"/>
          </a:xfrm>
        </p:spPr>
        <p:txBody>
          <a:bodyPr/>
          <a:lstStyle/>
          <a:p>
            <a:r>
              <a:rPr lang="en-US" sz="2000" dirty="0" smtClean="0"/>
              <a:t>Took 4 different gain calibration runs, ~6 days apart (run 101,102,103,104)</a:t>
            </a:r>
          </a:p>
          <a:p>
            <a:r>
              <a:rPr lang="en-US" sz="2000" dirty="0" smtClean="0"/>
              <a:t>First run seems to be unusable for plane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156176" y="1628800"/>
          <a:ext cx="223224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1728192"/>
              </a:tblGrid>
              <a:tr h="37084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</a:rPr>
                        <a:t>Run</a:t>
                      </a: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</a:rPr>
                        <a:t>Time</a:t>
                      </a:r>
                    </a:p>
                  </a:txBody>
                  <a:tcPr marL="50800" marR="50800" marT="50800" marB="50800"/>
                </a:tc>
              </a:tr>
              <a:tr h="37084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</a:rPr>
                        <a:t>101</a:t>
                      </a: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</a:rPr>
                        <a:t>Jun  4 13:13</a:t>
                      </a:r>
                    </a:p>
                  </a:txBody>
                  <a:tcPr marL="50800" marR="50800" marT="50800" marB="50800"/>
                </a:tc>
              </a:tr>
              <a:tr h="37084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</a:rPr>
                        <a:t>102</a:t>
                      </a: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</a:rPr>
                        <a:t>Jun  7 09:08</a:t>
                      </a:r>
                    </a:p>
                  </a:txBody>
                  <a:tcPr marL="50800" marR="50800" marT="50800" marB="50800"/>
                </a:tc>
              </a:tr>
              <a:tr h="37084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</a:rPr>
                        <a:t>103</a:t>
                      </a: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</a:rPr>
                        <a:t>Jun 12 17:40</a:t>
                      </a:r>
                    </a:p>
                  </a:txBody>
                  <a:tcPr marL="50800" marR="50800" marT="50800" marB="50800"/>
                </a:tc>
              </a:tr>
              <a:tr h="37084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</a:rPr>
                        <a:t>104</a:t>
                      </a: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</a:rPr>
                        <a:t>Jun 18 16:12</a:t>
                      </a:r>
                    </a:p>
                  </a:txBody>
                  <a:tcPr marL="50800" marR="50800" marT="50800" marB="50800"/>
                </a:tc>
              </a:tr>
            </a:tbl>
          </a:graphicData>
        </a:graphic>
      </p:graphicFrame>
      <p:pic>
        <p:nvPicPr>
          <p:cNvPr id="14338" name="Picture 2" descr="https://hollings.web.cern.ch/hollings/cms/plt/testbeams/cern-may-2010/plt/gaincal-gain-curve-1-20-5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2927" y="3001516"/>
            <a:ext cx="4823520" cy="328498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74448" y="300528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(id=1,col=20,row=56)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6203-2179-4B98-BCB4-7C60F77532F8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9572" y="894085"/>
            <a:ext cx="4098727" cy="5414739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59523" y="1365127"/>
            <a:ext cx="4000500" cy="4269506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49166" y="491133"/>
            <a:ext cx="4349874" cy="4027289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1391" y="964406"/>
            <a:ext cx="3312914" cy="3973711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6516" y="1410891"/>
            <a:ext cx="4232672" cy="3062883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07469" y="1419820"/>
            <a:ext cx="3420070" cy="3768328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9613-EB82-0E45-8AAA-0A0649C2A802}" type="slidenum">
              <a:rPr lang="en-US"/>
              <a:pPr/>
              <a:t>4</a:t>
            </a:fld>
            <a:endParaRPr lang="en-US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800" dirty="0"/>
              <a:t>The Pixel Luminosity Telescope (PLT)</a:t>
            </a:r>
          </a:p>
        </p:txBody>
      </p:sp>
      <p:sp>
        <p:nvSpPr>
          <p:cNvPr id="6149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90500" y="1155700"/>
            <a:ext cx="8396288" cy="2200275"/>
          </a:xfrm>
          <a:noFill/>
        </p:spPr>
        <p:txBody>
          <a:bodyPr>
            <a:normAutofit/>
          </a:bodyPr>
          <a:lstStyle/>
          <a:p>
            <a:r>
              <a:rPr lang="en-US" sz="2000" dirty="0" smtClean="0"/>
              <a:t>Relative bunch-by-bunch luminosity measurement</a:t>
            </a:r>
          </a:p>
          <a:p>
            <a:pPr eaLnBrk="1" hangingPunct="1"/>
            <a:r>
              <a:rPr lang="en-US" sz="2000" dirty="0" smtClean="0"/>
              <a:t>Independent </a:t>
            </a:r>
            <a:r>
              <a:rPr lang="en-US" sz="2000" dirty="0"/>
              <a:t>of CMS (self-triggered</a:t>
            </a:r>
            <a:r>
              <a:rPr lang="en-US" sz="2000" dirty="0" smtClean="0"/>
              <a:t>)</a:t>
            </a:r>
          </a:p>
          <a:p>
            <a:pPr eaLnBrk="1" hangingPunct="1"/>
            <a:r>
              <a:rPr lang="en-US" sz="2000" dirty="0"/>
              <a:t>Precision at 1% level (stat, </a:t>
            </a:r>
            <a:r>
              <a:rPr lang="en-US" sz="2000" dirty="0" err="1"/>
              <a:t>syst</a:t>
            </a:r>
            <a:r>
              <a:rPr lang="en-US" sz="2000" dirty="0"/>
              <a:t>)</a:t>
            </a:r>
            <a:endParaRPr lang="en-US" sz="2000" dirty="0" smtClean="0"/>
          </a:p>
          <a:p>
            <a:pPr eaLnBrk="1" hangingPunct="1">
              <a:buFont typeface="Symbol" charset="2"/>
              <a:buChar char="Þ"/>
            </a:pPr>
            <a:r>
              <a:rPr lang="en-US" sz="2000" dirty="0" smtClean="0">
                <a:sym typeface="Symbol" charset="2"/>
              </a:rPr>
              <a:t>3 </a:t>
            </a:r>
            <a:r>
              <a:rPr lang="en-US" sz="2000" dirty="0">
                <a:sym typeface="Symbol" charset="2"/>
              </a:rPr>
              <a:t>layer particle </a:t>
            </a:r>
            <a:r>
              <a:rPr lang="en-US" sz="2000" dirty="0" smtClean="0">
                <a:sym typeface="Symbol" charset="2"/>
              </a:rPr>
              <a:t>tracking</a:t>
            </a:r>
          </a:p>
          <a:p>
            <a:pPr>
              <a:buNone/>
            </a:pPr>
            <a:r>
              <a:rPr lang="en-US" sz="2000" dirty="0" smtClean="0"/>
              <a:t>      Self monitoring/calibrating</a:t>
            </a:r>
          </a:p>
        </p:txBody>
      </p:sp>
      <p:pic>
        <p:nvPicPr>
          <p:cNvPr id="6150" name="Picture 7" descr="PLT-Telescop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0213" y="1089025"/>
            <a:ext cx="2363787" cy="217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AutoShape 8"/>
          <p:cNvSpPr>
            <a:spLocks noChangeArrowheads="1"/>
          </p:cNvSpPr>
          <p:nvPr/>
        </p:nvSpPr>
        <p:spPr bwMode="auto">
          <a:xfrm rot="4504513">
            <a:off x="3640932" y="535781"/>
            <a:ext cx="347662" cy="6943725"/>
          </a:xfrm>
          <a:prstGeom prst="can">
            <a:avLst>
              <a:gd name="adj" fmla="val 59918"/>
            </a:avLst>
          </a:prstGeom>
          <a:solidFill>
            <a:schemeClr val="tx1">
              <a:alpha val="50195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2" name="Freeform 9"/>
          <p:cNvSpPr>
            <a:spLocks/>
          </p:cNvSpPr>
          <p:nvPr/>
        </p:nvSpPr>
        <p:spPr bwMode="auto">
          <a:xfrm>
            <a:off x="5691188" y="2387600"/>
            <a:ext cx="541337" cy="849313"/>
          </a:xfrm>
          <a:custGeom>
            <a:avLst/>
            <a:gdLst>
              <a:gd name="T0" fmla="*/ 320 w 352"/>
              <a:gd name="T1" fmla="*/ 64 h 552"/>
              <a:gd name="T2" fmla="*/ 352 w 352"/>
              <a:gd name="T3" fmla="*/ 552 h 552"/>
              <a:gd name="T4" fmla="*/ 40 w 352"/>
              <a:gd name="T5" fmla="*/ 480 h 552"/>
              <a:gd name="T6" fmla="*/ 0 w 352"/>
              <a:gd name="T7" fmla="*/ 0 h 552"/>
              <a:gd name="T8" fmla="*/ 320 w 352"/>
              <a:gd name="T9" fmla="*/ 64 h 55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52"/>
              <a:gd name="T16" fmla="*/ 0 h 552"/>
              <a:gd name="T17" fmla="*/ 352 w 352"/>
              <a:gd name="T18" fmla="*/ 552 h 55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52" h="552">
                <a:moveTo>
                  <a:pt x="320" y="64"/>
                </a:moveTo>
                <a:lnTo>
                  <a:pt x="352" y="552"/>
                </a:lnTo>
                <a:lnTo>
                  <a:pt x="40" y="480"/>
                </a:lnTo>
                <a:lnTo>
                  <a:pt x="0" y="0"/>
                </a:lnTo>
                <a:lnTo>
                  <a:pt x="320" y="64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3" name="AutoShape 10"/>
          <p:cNvSpPr>
            <a:spLocks noChangeArrowheads="1"/>
          </p:cNvSpPr>
          <p:nvPr/>
        </p:nvSpPr>
        <p:spPr bwMode="auto">
          <a:xfrm>
            <a:off x="5894388" y="2654300"/>
            <a:ext cx="304800" cy="2413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4" name="Freeform 11"/>
          <p:cNvSpPr>
            <a:spLocks/>
          </p:cNvSpPr>
          <p:nvPr/>
        </p:nvSpPr>
        <p:spPr bwMode="auto">
          <a:xfrm>
            <a:off x="5411788" y="2501900"/>
            <a:ext cx="527050" cy="825500"/>
          </a:xfrm>
          <a:custGeom>
            <a:avLst/>
            <a:gdLst>
              <a:gd name="T0" fmla="*/ 320 w 352"/>
              <a:gd name="T1" fmla="*/ 64 h 552"/>
              <a:gd name="T2" fmla="*/ 352 w 352"/>
              <a:gd name="T3" fmla="*/ 552 h 552"/>
              <a:gd name="T4" fmla="*/ 40 w 352"/>
              <a:gd name="T5" fmla="*/ 480 h 552"/>
              <a:gd name="T6" fmla="*/ 0 w 352"/>
              <a:gd name="T7" fmla="*/ 0 h 552"/>
              <a:gd name="T8" fmla="*/ 320 w 352"/>
              <a:gd name="T9" fmla="*/ 64 h 55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52"/>
              <a:gd name="T16" fmla="*/ 0 h 552"/>
              <a:gd name="T17" fmla="*/ 352 w 352"/>
              <a:gd name="T18" fmla="*/ 552 h 55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52" h="552">
                <a:moveTo>
                  <a:pt x="320" y="64"/>
                </a:moveTo>
                <a:lnTo>
                  <a:pt x="352" y="552"/>
                </a:lnTo>
                <a:lnTo>
                  <a:pt x="40" y="480"/>
                </a:lnTo>
                <a:lnTo>
                  <a:pt x="0" y="0"/>
                </a:lnTo>
                <a:lnTo>
                  <a:pt x="320" y="64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5" name="AutoShape 12"/>
          <p:cNvSpPr>
            <a:spLocks noChangeArrowheads="1"/>
          </p:cNvSpPr>
          <p:nvPr/>
        </p:nvSpPr>
        <p:spPr bwMode="auto">
          <a:xfrm>
            <a:off x="5589588" y="2794000"/>
            <a:ext cx="304800" cy="2413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6" name="Freeform 13"/>
          <p:cNvSpPr>
            <a:spLocks/>
          </p:cNvSpPr>
          <p:nvPr/>
        </p:nvSpPr>
        <p:spPr bwMode="auto">
          <a:xfrm>
            <a:off x="5106988" y="2628900"/>
            <a:ext cx="558800" cy="876300"/>
          </a:xfrm>
          <a:custGeom>
            <a:avLst/>
            <a:gdLst>
              <a:gd name="T0" fmla="*/ 320 w 352"/>
              <a:gd name="T1" fmla="*/ 64 h 552"/>
              <a:gd name="T2" fmla="*/ 352 w 352"/>
              <a:gd name="T3" fmla="*/ 552 h 552"/>
              <a:gd name="T4" fmla="*/ 40 w 352"/>
              <a:gd name="T5" fmla="*/ 480 h 552"/>
              <a:gd name="T6" fmla="*/ 0 w 352"/>
              <a:gd name="T7" fmla="*/ 0 h 552"/>
              <a:gd name="T8" fmla="*/ 320 w 352"/>
              <a:gd name="T9" fmla="*/ 64 h 55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52"/>
              <a:gd name="T16" fmla="*/ 0 h 552"/>
              <a:gd name="T17" fmla="*/ 352 w 352"/>
              <a:gd name="T18" fmla="*/ 552 h 55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52" h="552">
                <a:moveTo>
                  <a:pt x="320" y="64"/>
                </a:moveTo>
                <a:lnTo>
                  <a:pt x="352" y="552"/>
                </a:lnTo>
                <a:lnTo>
                  <a:pt x="40" y="480"/>
                </a:lnTo>
                <a:lnTo>
                  <a:pt x="0" y="0"/>
                </a:lnTo>
                <a:lnTo>
                  <a:pt x="320" y="64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7" name="AutoShape 14"/>
          <p:cNvSpPr>
            <a:spLocks noChangeArrowheads="1"/>
          </p:cNvSpPr>
          <p:nvPr/>
        </p:nvSpPr>
        <p:spPr bwMode="auto">
          <a:xfrm>
            <a:off x="5233988" y="2959100"/>
            <a:ext cx="304800" cy="2413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8" name="Oval 15"/>
          <p:cNvSpPr>
            <a:spLocks noChangeArrowheads="1"/>
          </p:cNvSpPr>
          <p:nvPr/>
        </p:nvSpPr>
        <p:spPr bwMode="auto">
          <a:xfrm>
            <a:off x="4205288" y="3695700"/>
            <a:ext cx="327025" cy="3175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P</a:t>
            </a:r>
          </a:p>
        </p:txBody>
      </p:sp>
      <p:sp>
        <p:nvSpPr>
          <p:cNvPr id="6159" name="Line 16"/>
          <p:cNvSpPr>
            <a:spLocks noChangeShapeType="1"/>
          </p:cNvSpPr>
          <p:nvPr/>
        </p:nvSpPr>
        <p:spPr bwMode="auto">
          <a:xfrm flipV="1">
            <a:off x="2973388" y="2463800"/>
            <a:ext cx="3759200" cy="1714500"/>
          </a:xfrm>
          <a:prstGeom prst="line">
            <a:avLst/>
          </a:prstGeom>
          <a:noFill/>
          <a:ln w="34925">
            <a:solidFill>
              <a:srgbClr val="00008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0" name="AutoShape 17"/>
          <p:cNvSpPr>
            <a:spLocks noChangeArrowheads="1"/>
          </p:cNvSpPr>
          <p:nvPr/>
        </p:nvSpPr>
        <p:spPr bwMode="auto">
          <a:xfrm>
            <a:off x="2363788" y="3759200"/>
            <a:ext cx="1092200" cy="863600"/>
          </a:xfrm>
          <a:prstGeom prst="irregularSeal1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IP</a:t>
            </a:r>
          </a:p>
        </p:txBody>
      </p:sp>
      <p:sp>
        <p:nvSpPr>
          <p:cNvPr id="6161" name="Line 18"/>
          <p:cNvSpPr>
            <a:spLocks noChangeShapeType="1"/>
          </p:cNvSpPr>
          <p:nvPr/>
        </p:nvSpPr>
        <p:spPr bwMode="auto">
          <a:xfrm flipH="1">
            <a:off x="3341688" y="3924300"/>
            <a:ext cx="774700" cy="203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2" name="Oval 19"/>
          <p:cNvSpPr>
            <a:spLocks noChangeArrowheads="1"/>
          </p:cNvSpPr>
          <p:nvPr/>
        </p:nvSpPr>
        <p:spPr bwMode="auto">
          <a:xfrm>
            <a:off x="1131888" y="4533900"/>
            <a:ext cx="327025" cy="3175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P</a:t>
            </a:r>
          </a:p>
        </p:txBody>
      </p:sp>
      <p:sp>
        <p:nvSpPr>
          <p:cNvPr id="6163" name="Line 20"/>
          <p:cNvSpPr>
            <a:spLocks noChangeShapeType="1"/>
          </p:cNvSpPr>
          <p:nvPr/>
        </p:nvSpPr>
        <p:spPr bwMode="auto">
          <a:xfrm flipV="1">
            <a:off x="1512888" y="4381500"/>
            <a:ext cx="863600" cy="2413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4" name="AutoShape 21"/>
          <p:cNvSpPr>
            <a:spLocks noChangeArrowheads="1"/>
          </p:cNvSpPr>
          <p:nvPr/>
        </p:nvSpPr>
        <p:spPr bwMode="auto">
          <a:xfrm>
            <a:off x="5195888" y="2730500"/>
            <a:ext cx="304800" cy="241300"/>
          </a:xfrm>
          <a:prstGeom prst="star4">
            <a:avLst>
              <a:gd name="adj" fmla="val 12500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5" name="AutoShape 22"/>
          <p:cNvSpPr>
            <a:spLocks noChangeArrowheads="1"/>
          </p:cNvSpPr>
          <p:nvPr/>
        </p:nvSpPr>
        <p:spPr bwMode="auto">
          <a:xfrm>
            <a:off x="5589588" y="2628900"/>
            <a:ext cx="304800" cy="241300"/>
          </a:xfrm>
          <a:prstGeom prst="star4">
            <a:avLst>
              <a:gd name="adj" fmla="val 12500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6" name="AutoShape 23"/>
          <p:cNvSpPr>
            <a:spLocks noChangeArrowheads="1"/>
          </p:cNvSpPr>
          <p:nvPr/>
        </p:nvSpPr>
        <p:spPr bwMode="auto">
          <a:xfrm>
            <a:off x="5843588" y="2540000"/>
            <a:ext cx="304800" cy="241300"/>
          </a:xfrm>
          <a:prstGeom prst="star4">
            <a:avLst>
              <a:gd name="adj" fmla="val 12500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7" name="Line 24"/>
          <p:cNvSpPr>
            <a:spLocks noChangeShapeType="1"/>
          </p:cNvSpPr>
          <p:nvPr/>
        </p:nvSpPr>
        <p:spPr bwMode="auto">
          <a:xfrm flipH="1">
            <a:off x="458788" y="2500313"/>
            <a:ext cx="6184900" cy="165735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 type="triangle" w="lg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8" name="Text Box 25"/>
          <p:cNvSpPr txBox="1">
            <a:spLocks noChangeArrowheads="1"/>
          </p:cNvSpPr>
          <p:nvPr/>
        </p:nvSpPr>
        <p:spPr bwMode="auto">
          <a:xfrm>
            <a:off x="2274888" y="3086100"/>
            <a:ext cx="1282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/>
              <a:t>Beam Halo</a:t>
            </a:r>
          </a:p>
        </p:txBody>
      </p:sp>
      <p:sp>
        <p:nvSpPr>
          <p:cNvPr id="6169" name="Line 26"/>
          <p:cNvSpPr>
            <a:spLocks noChangeShapeType="1"/>
          </p:cNvSpPr>
          <p:nvPr/>
        </p:nvSpPr>
        <p:spPr bwMode="auto">
          <a:xfrm flipV="1">
            <a:off x="3062288" y="3835400"/>
            <a:ext cx="2984500" cy="8382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0" name="Text Box 27"/>
          <p:cNvSpPr txBox="1">
            <a:spLocks noChangeArrowheads="1"/>
          </p:cNvSpPr>
          <p:nvPr/>
        </p:nvSpPr>
        <p:spPr bwMode="auto">
          <a:xfrm>
            <a:off x="4192588" y="44069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175 cm</a:t>
            </a:r>
          </a:p>
        </p:txBody>
      </p:sp>
      <p:sp>
        <p:nvSpPr>
          <p:cNvPr id="6171" name="Line 28"/>
          <p:cNvSpPr>
            <a:spLocks noChangeShapeType="1"/>
          </p:cNvSpPr>
          <p:nvPr/>
        </p:nvSpPr>
        <p:spPr bwMode="auto">
          <a:xfrm flipH="1" flipV="1">
            <a:off x="5856288" y="3009900"/>
            <a:ext cx="114300" cy="508000"/>
          </a:xfrm>
          <a:prstGeom prst="line">
            <a:avLst/>
          </a:prstGeom>
          <a:noFill/>
          <a:ln w="34925">
            <a:solidFill>
              <a:srgbClr val="66FF66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2" name="Text Box 29"/>
          <p:cNvSpPr txBox="1">
            <a:spLocks noChangeArrowheads="1"/>
          </p:cNvSpPr>
          <p:nvPr/>
        </p:nvSpPr>
        <p:spPr bwMode="auto">
          <a:xfrm rot="-968737">
            <a:off x="5983288" y="30861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66FF66"/>
                </a:solidFill>
              </a:rPr>
              <a:t>4.45 cm</a:t>
            </a:r>
          </a:p>
        </p:txBody>
      </p:sp>
      <p:sp>
        <p:nvSpPr>
          <p:cNvPr id="6173" name="Rectangle 30"/>
          <p:cNvSpPr>
            <a:spLocks noChangeArrowheads="1"/>
          </p:cNvSpPr>
          <p:nvPr/>
        </p:nvSpPr>
        <p:spPr bwMode="auto">
          <a:xfrm>
            <a:off x="5700713" y="2076450"/>
            <a:ext cx="6588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4mm</a:t>
            </a:r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6221413" y="2673350"/>
            <a:ext cx="6588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4mm</a:t>
            </a:r>
          </a:p>
        </p:txBody>
      </p:sp>
      <p:sp>
        <p:nvSpPr>
          <p:cNvPr id="6175" name="Line 32"/>
          <p:cNvSpPr>
            <a:spLocks noChangeShapeType="1"/>
          </p:cNvSpPr>
          <p:nvPr/>
        </p:nvSpPr>
        <p:spPr bwMode="auto">
          <a:xfrm>
            <a:off x="5703888" y="2311400"/>
            <a:ext cx="533400" cy="1143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6" name="Line 33"/>
          <p:cNvSpPr>
            <a:spLocks noChangeShapeType="1"/>
          </p:cNvSpPr>
          <p:nvPr/>
        </p:nvSpPr>
        <p:spPr bwMode="auto">
          <a:xfrm>
            <a:off x="6224588" y="2501900"/>
            <a:ext cx="50800" cy="660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7" name="Rectangle 34"/>
          <p:cNvSpPr>
            <a:spLocks noChangeArrowheads="1"/>
          </p:cNvSpPr>
          <p:nvPr/>
        </p:nvSpPr>
        <p:spPr bwMode="auto">
          <a:xfrm>
            <a:off x="1696245" y="4848225"/>
            <a:ext cx="4856956" cy="1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</a:pPr>
            <a:r>
              <a:rPr lang="en-US" sz="2000" dirty="0" err="1"/>
              <a:t>sCVD</a:t>
            </a:r>
            <a:r>
              <a:rPr lang="en-US" sz="2000" dirty="0" smtClean="0"/>
              <a:t> Diamond Pixel Detector</a:t>
            </a: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</a:pPr>
            <a:r>
              <a:rPr lang="en-US" dirty="0"/>
              <a:t>Fast</a:t>
            </a:r>
            <a:r>
              <a:rPr lang="en-US" dirty="0" smtClean="0"/>
              <a:t> OR </a:t>
            </a:r>
            <a:r>
              <a:rPr lang="en-US" dirty="0"/>
              <a:t>readout (3-layer coincidence</a:t>
            </a:r>
            <a:r>
              <a:rPr lang="en-US" dirty="0" smtClean="0"/>
              <a:t>): online luminosity information</a:t>
            </a:r>
          </a:p>
          <a:p>
            <a:pPr marL="669925" lvl="1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</a:pPr>
            <a:r>
              <a:rPr lang="en-US" dirty="0" smtClean="0"/>
              <a:t>Full pixel </a:t>
            </a:r>
            <a:r>
              <a:rPr lang="en-US" dirty="0"/>
              <a:t>readout (1-10 kHz</a:t>
            </a:r>
            <a:r>
              <a:rPr lang="en-US" dirty="0" smtClean="0"/>
              <a:t>): alignment, luminous region, background studies, etc.	</a:t>
            </a:r>
          </a:p>
          <a:p>
            <a:pPr marL="2127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</a:pPr>
            <a:endParaRPr lang="en-US" dirty="0" smtClean="0"/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</a:pPr>
            <a:endParaRPr lang="en-US" sz="2000" dirty="0"/>
          </a:p>
        </p:txBody>
      </p:sp>
      <p:sp>
        <p:nvSpPr>
          <p:cNvPr id="6178" name="Line 35"/>
          <p:cNvSpPr>
            <a:spLocks noChangeShapeType="1"/>
          </p:cNvSpPr>
          <p:nvPr/>
        </p:nvSpPr>
        <p:spPr bwMode="auto">
          <a:xfrm flipV="1">
            <a:off x="5068888" y="2324100"/>
            <a:ext cx="584200" cy="2667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9" name="Rectangle 36"/>
          <p:cNvSpPr>
            <a:spLocks noChangeArrowheads="1"/>
          </p:cNvSpPr>
          <p:nvPr/>
        </p:nvSpPr>
        <p:spPr bwMode="auto">
          <a:xfrm rot="-1742986">
            <a:off x="4900613" y="2152650"/>
            <a:ext cx="7604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7.5cm</a:t>
            </a:r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2010 - Matt Hollingsworth - September 4, 2010</a:t>
            </a:r>
            <a:endParaRPr lang="en-US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8601" y="3675330"/>
            <a:ext cx="2374899" cy="1868219"/>
          </a:xfrm>
          <a:prstGeom prst="rect">
            <a:avLst/>
          </a:prstGeom>
        </p:spPr>
      </p:pic>
      <p:cxnSp>
        <p:nvCxnSpPr>
          <p:cNvPr id="39" name="Straight Arrow Connector 38"/>
          <p:cNvCxnSpPr/>
          <p:nvPr/>
        </p:nvCxnSpPr>
        <p:spPr>
          <a:xfrm rot="5400000">
            <a:off x="6578600" y="3200400"/>
            <a:ext cx="1333500" cy="698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16200000" flipH="1">
            <a:off x="7524750" y="2914650"/>
            <a:ext cx="977900" cy="787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7447" y="544711"/>
            <a:ext cx="3136553" cy="3455789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462" y="3838650"/>
            <a:ext cx="3241477" cy="3001491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" y="553641"/>
            <a:ext cx="2902148" cy="3480346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/>
          </p:cNvSpPr>
          <p:nvPr/>
        </p:nvSpPr>
        <p:spPr bwMode="auto">
          <a:xfrm>
            <a:off x="49114" y="482203"/>
            <a:ext cx="1168389" cy="26161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700" dirty="0">
                <a:ea typeface="Gill Sans" charset="0"/>
                <a:cs typeface="Gill Sans" charset="0"/>
              </a:rPr>
              <a:t>The design ... </a:t>
            </a:r>
          </a:p>
        </p:txBody>
      </p:sp>
      <p:sp>
        <p:nvSpPr>
          <p:cNvPr id="16390" name="Rectangle 6"/>
          <p:cNvSpPr>
            <a:spLocks/>
          </p:cNvSpPr>
          <p:nvPr/>
        </p:nvSpPr>
        <p:spPr bwMode="auto">
          <a:xfrm>
            <a:off x="1877467" y="4000500"/>
            <a:ext cx="1150718" cy="26161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700" dirty="0">
                <a:ea typeface="Gill Sans" charset="0"/>
                <a:cs typeface="Gill Sans" charset="0"/>
              </a:rPr>
              <a:t>The reality ... </a:t>
            </a:r>
          </a:p>
        </p:txBody>
      </p:sp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35291" y="3128740"/>
            <a:ext cx="3589734" cy="3831952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86125" y="2935635"/>
            <a:ext cx="2634258" cy="4128865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56844" y="544711"/>
            <a:ext cx="3590850" cy="2598539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6394" name="Line 10"/>
          <p:cNvSpPr>
            <a:spLocks noChangeShapeType="1"/>
          </p:cNvSpPr>
          <p:nvPr/>
        </p:nvSpPr>
        <p:spPr bwMode="auto">
          <a:xfrm rot="10800000">
            <a:off x="2760390" y="795859"/>
            <a:ext cx="431973" cy="0"/>
          </a:xfrm>
          <a:prstGeom prst="line">
            <a:avLst/>
          </a:prstGeom>
          <a:noFill/>
          <a:ln w="101600" cap="flat">
            <a:solidFill>
              <a:srgbClr val="FF0000"/>
            </a:solidFill>
            <a:prstDash val="solid"/>
            <a:miter lim="800000"/>
            <a:headEnd type="stealth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5" name="Line 11"/>
          <p:cNvSpPr>
            <a:spLocks noChangeShapeType="1"/>
          </p:cNvSpPr>
          <p:nvPr/>
        </p:nvSpPr>
        <p:spPr bwMode="auto">
          <a:xfrm rot="10800000">
            <a:off x="6331149" y="798091"/>
            <a:ext cx="430857" cy="0"/>
          </a:xfrm>
          <a:prstGeom prst="line">
            <a:avLst/>
          </a:prstGeom>
          <a:noFill/>
          <a:ln w="101600" cap="flat">
            <a:solidFill>
              <a:srgbClr val="FF0000"/>
            </a:solidFill>
            <a:prstDash val="solid"/>
            <a:miter lim="800000"/>
            <a:headEnd type="stealth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6" name="Rectangle 12"/>
          <p:cNvSpPr>
            <a:spLocks/>
          </p:cNvSpPr>
          <p:nvPr/>
        </p:nvSpPr>
        <p:spPr bwMode="auto">
          <a:xfrm>
            <a:off x="87065" y="6438305"/>
            <a:ext cx="882572" cy="26161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700" dirty="0">
                <a:ea typeface="Gill Sans" charset="0"/>
                <a:cs typeface="Gill Sans" charset="0"/>
              </a:rPr>
              <a:t>prototype</a:t>
            </a:r>
          </a:p>
        </p:txBody>
      </p:sp>
      <p:sp>
        <p:nvSpPr>
          <p:cNvPr id="16397" name="Rectangle 13"/>
          <p:cNvSpPr>
            <a:spLocks/>
          </p:cNvSpPr>
          <p:nvPr/>
        </p:nvSpPr>
        <p:spPr bwMode="auto">
          <a:xfrm>
            <a:off x="3257104" y="3116461"/>
            <a:ext cx="2714625" cy="571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700" dirty="0">
                <a:solidFill>
                  <a:srgbClr val="FF0000"/>
                </a:solidFill>
                <a:ea typeface="Gill Sans" charset="0"/>
                <a:cs typeface="Gill Sans" charset="0"/>
              </a:rPr>
              <a:t>installs into existing beam conditions monitor carriage</a:t>
            </a:r>
          </a:p>
        </p:txBody>
      </p:sp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-50800"/>
            <a:ext cx="7251700" cy="6651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800" dirty="0" smtClean="0"/>
              <a:t>PLT Mechanics</a:t>
            </a:r>
            <a:endParaRPr lang="en-US" sz="3800" dirty="0"/>
          </a:p>
        </p:txBody>
      </p:sp>
      <p:sp>
        <p:nvSpPr>
          <p:cNvPr id="16" name="TextBox 15"/>
          <p:cNvSpPr txBox="1"/>
          <p:nvPr/>
        </p:nvSpPr>
        <p:spPr>
          <a:xfrm>
            <a:off x="1498600" y="8509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HDI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11049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Port Card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47900" y="15621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Hybrid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36800" y="2603500"/>
            <a:ext cx="1562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FFFF"/>
                </a:solidFill>
              </a:rPr>
              <a:t>Optoboard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59815-0388-0C47-A04F-4BD57B561988}" type="slidenum">
              <a:rPr lang="en-US"/>
              <a:pPr/>
              <a:t>6</a:t>
            </a:fld>
            <a:endParaRPr lang="en-US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686800" cy="1143000"/>
          </a:xfrm>
        </p:spPr>
        <p:txBody>
          <a:bodyPr/>
          <a:lstStyle/>
          <a:p>
            <a:pPr eaLnBrk="1" hangingPunct="1"/>
            <a:r>
              <a:rPr lang="en-US" sz="3800" dirty="0"/>
              <a:t>Single-Crystal Diamond Detector (</a:t>
            </a:r>
            <a:r>
              <a:rPr lang="en-US" sz="3800" dirty="0" err="1"/>
              <a:t>sCVD</a:t>
            </a:r>
            <a:r>
              <a:rPr lang="en-US" sz="3800" dirty="0"/>
              <a:t>)</a:t>
            </a:r>
          </a:p>
        </p:txBody>
      </p:sp>
      <p:pic>
        <p:nvPicPr>
          <p:cNvPr id="7173" name="Picture 4" descr="polycrystal-pulse-height"/>
          <p:cNvPicPr>
            <a:picLocks noChangeAspect="1" noChangeArrowheads="1"/>
          </p:cNvPicPr>
          <p:nvPr/>
        </p:nvPicPr>
        <p:blipFill>
          <a:blip r:embed="rId2"/>
          <a:srcRect r="5426"/>
          <a:stretch>
            <a:fillRect/>
          </a:stretch>
        </p:blipFill>
        <p:spPr bwMode="auto">
          <a:xfrm>
            <a:off x="203200" y="3213100"/>
            <a:ext cx="4648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5" descr="single-crystal-pulse-heigh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13300" y="3289300"/>
            <a:ext cx="43053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Text Box 6"/>
          <p:cNvSpPr txBox="1">
            <a:spLocks noChangeArrowheads="1"/>
          </p:cNvSpPr>
          <p:nvPr/>
        </p:nvSpPr>
        <p:spPr bwMode="auto">
          <a:xfrm>
            <a:off x="4089400" y="6137275"/>
            <a:ext cx="609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/>
              <a:t># e-</a:t>
            </a:r>
          </a:p>
        </p:txBody>
      </p:sp>
      <p:sp>
        <p:nvSpPr>
          <p:cNvPr id="7176" name="Text Box 7"/>
          <p:cNvSpPr txBox="1">
            <a:spLocks noChangeArrowheads="1"/>
          </p:cNvSpPr>
          <p:nvPr/>
        </p:nvSpPr>
        <p:spPr bwMode="auto">
          <a:xfrm>
            <a:off x="8470900" y="6146800"/>
            <a:ext cx="609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dirty="0"/>
              <a:t># </a:t>
            </a:r>
            <a:r>
              <a:rPr lang="en-US" dirty="0" err="1"/>
              <a:t>e</a:t>
            </a:r>
            <a:r>
              <a:rPr lang="en-US" dirty="0"/>
              <a:t>-</a:t>
            </a:r>
          </a:p>
        </p:txBody>
      </p:sp>
      <p:sp>
        <p:nvSpPr>
          <p:cNvPr id="7177" name="Text Box 8"/>
          <p:cNvSpPr txBox="1">
            <a:spLocks noChangeArrowheads="1"/>
          </p:cNvSpPr>
          <p:nvPr/>
        </p:nvSpPr>
        <p:spPr bwMode="auto">
          <a:xfrm>
            <a:off x="2997200" y="3448050"/>
            <a:ext cx="1600200" cy="3492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/>
              <a:t>Poly crystal</a:t>
            </a:r>
          </a:p>
        </p:txBody>
      </p:sp>
      <p:sp>
        <p:nvSpPr>
          <p:cNvPr id="7178" name="Text Box 9"/>
          <p:cNvSpPr txBox="1">
            <a:spLocks noChangeArrowheads="1"/>
          </p:cNvSpPr>
          <p:nvPr/>
        </p:nvSpPr>
        <p:spPr bwMode="auto">
          <a:xfrm>
            <a:off x="7315200" y="3467100"/>
            <a:ext cx="1752600" cy="3492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dirty="0"/>
              <a:t>Single crystal</a:t>
            </a:r>
          </a:p>
        </p:txBody>
      </p:sp>
      <p:sp>
        <p:nvSpPr>
          <p:cNvPr id="7179" name="Rectangle 10"/>
          <p:cNvSpPr>
            <a:spLocks noChangeArrowheads="1"/>
          </p:cNvSpPr>
          <p:nvPr/>
        </p:nvSpPr>
        <p:spPr bwMode="auto">
          <a:xfrm>
            <a:off x="4452938" y="2946400"/>
            <a:ext cx="646112" cy="3762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000" b="1" baseline="30000">
                <a:solidFill>
                  <a:schemeClr val="accent2"/>
                </a:solidFill>
              </a:rPr>
              <a:t>90</a:t>
            </a:r>
            <a:r>
              <a:rPr lang="en-US" sz="2000" b="1">
                <a:solidFill>
                  <a:schemeClr val="accent2"/>
                </a:solidFill>
              </a:rPr>
              <a:t>Sr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685800" y="1193800"/>
            <a:ext cx="2895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7181" name="Line 17"/>
          <p:cNvSpPr>
            <a:spLocks noChangeShapeType="1"/>
          </p:cNvSpPr>
          <p:nvPr/>
        </p:nvSpPr>
        <p:spPr bwMode="auto">
          <a:xfrm>
            <a:off x="5422900" y="3695700"/>
            <a:ext cx="12573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 type="oval" w="med" len="med"/>
            <a:tailEnd type="oval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82" name="Line 18"/>
          <p:cNvSpPr>
            <a:spLocks noChangeShapeType="1"/>
          </p:cNvSpPr>
          <p:nvPr/>
        </p:nvSpPr>
        <p:spPr bwMode="auto">
          <a:xfrm>
            <a:off x="1028700" y="3670300"/>
            <a:ext cx="2159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oval" w="med" len="med"/>
            <a:tailEnd type="oval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83" name="Text Box 21"/>
          <p:cNvSpPr txBox="1">
            <a:spLocks noChangeArrowheads="1"/>
          </p:cNvSpPr>
          <p:nvPr/>
        </p:nvSpPr>
        <p:spPr bwMode="auto">
          <a:xfrm>
            <a:off x="365125" y="1050925"/>
            <a:ext cx="4968875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292100" indent="-292100">
              <a:buClr>
                <a:schemeClr val="accent1"/>
              </a:buClr>
              <a:buSzPct val="130000"/>
              <a:buFont typeface="Wingdings" charset="2"/>
              <a:buChar char="§"/>
            </a:pPr>
            <a:r>
              <a:rPr lang="en-US" sz="2000" dirty="0"/>
              <a:t>Radiation hard (survives &gt; 2 </a:t>
            </a:r>
            <a:r>
              <a:rPr lang="en-US" sz="2000" dirty="0" err="1"/>
              <a:t>x</a:t>
            </a:r>
            <a:r>
              <a:rPr lang="en-US" sz="2000" dirty="0"/>
              <a:t> 10</a:t>
            </a:r>
            <a:r>
              <a:rPr lang="en-US" sz="2000" baseline="30000" dirty="0"/>
              <a:t>15</a:t>
            </a:r>
            <a:r>
              <a:rPr lang="en-US" sz="2000" dirty="0"/>
              <a:t> p/cm</a:t>
            </a:r>
            <a:r>
              <a:rPr lang="en-US" sz="2000" baseline="30000" dirty="0"/>
              <a:t>2</a:t>
            </a:r>
            <a:r>
              <a:rPr lang="en-US" sz="2000" dirty="0" smtClean="0"/>
              <a:t>)</a:t>
            </a:r>
          </a:p>
          <a:p>
            <a:pPr marL="292100" indent="-292100">
              <a:buClr>
                <a:schemeClr val="accent1"/>
              </a:buClr>
              <a:buSzPct val="130000"/>
              <a:buFont typeface="Wingdings" charset="2"/>
              <a:buChar char="§"/>
            </a:pPr>
            <a:r>
              <a:rPr lang="en-US" sz="2000" dirty="0" smtClean="0"/>
              <a:t>No </a:t>
            </a:r>
            <a:r>
              <a:rPr lang="en-US" sz="2000" dirty="0"/>
              <a:t>need for cooling</a:t>
            </a:r>
          </a:p>
          <a:p>
            <a:pPr marL="292100" indent="-292100">
              <a:buClr>
                <a:schemeClr val="accent1"/>
              </a:buClr>
              <a:buSzPct val="130000"/>
              <a:buFont typeface="Wingdings" charset="2"/>
              <a:buChar char="§"/>
            </a:pPr>
            <a:r>
              <a:rPr lang="en-US" sz="2000" dirty="0"/>
              <a:t>Full charge collection at E-field &lt; 0.2V/um</a:t>
            </a:r>
          </a:p>
          <a:p>
            <a:pPr marL="292100" indent="-292100">
              <a:buClr>
                <a:schemeClr val="accent1"/>
              </a:buClr>
              <a:buSzPct val="130000"/>
              <a:buFont typeface="Wingdings" charset="2"/>
              <a:buChar char="§"/>
            </a:pPr>
            <a:r>
              <a:rPr lang="en-US" sz="2000" dirty="0"/>
              <a:t>Fast signal collection (~1ns from 500 um)</a:t>
            </a:r>
          </a:p>
          <a:p>
            <a:pPr marL="292100" indent="-292100">
              <a:buClr>
                <a:schemeClr val="accent1"/>
              </a:buClr>
              <a:buSzPct val="130000"/>
              <a:buFont typeface="Wingdings" charset="2"/>
              <a:buChar char="§"/>
            </a:pPr>
            <a:r>
              <a:rPr lang="en-US" sz="2000" dirty="0"/>
              <a:t>Pulse height well separated from pedestal</a:t>
            </a:r>
          </a:p>
        </p:txBody>
      </p:sp>
      <p:sp>
        <p:nvSpPr>
          <p:cNvPr id="7184" name="Line 23"/>
          <p:cNvSpPr>
            <a:spLocks noChangeShapeType="1"/>
          </p:cNvSpPr>
          <p:nvPr/>
        </p:nvSpPr>
        <p:spPr bwMode="auto">
          <a:xfrm flipV="1">
            <a:off x="5740400" y="5562600"/>
            <a:ext cx="0" cy="419100"/>
          </a:xfrm>
          <a:prstGeom prst="line">
            <a:avLst/>
          </a:prstGeom>
          <a:noFill/>
          <a:ln w="6032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85" name="Text Box 24"/>
          <p:cNvSpPr txBox="1">
            <a:spLocks noChangeArrowheads="1"/>
          </p:cNvSpPr>
          <p:nvPr/>
        </p:nvSpPr>
        <p:spPr bwMode="auto">
          <a:xfrm rot="-5400000">
            <a:off x="-356393" y="4287043"/>
            <a:ext cx="1028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entries</a:t>
            </a: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2010 - Matt Hollingsworth - September 4, 2010</a:t>
            </a:r>
            <a:endParaRPr lang="en-US"/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auto">
          <a:xfrm>
            <a:off x="5257801" y="1101725"/>
            <a:ext cx="3937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292100" indent="-292100">
              <a:buClr>
                <a:schemeClr val="accent1"/>
              </a:buClr>
              <a:buSzPct val="130000"/>
              <a:buFont typeface="Wingdings" charset="2"/>
              <a:buChar char="§"/>
            </a:pPr>
            <a:r>
              <a:rPr lang="en-US" sz="2000" dirty="0" smtClean="0"/>
              <a:t>BCM1F is currently the largest implementation of </a:t>
            </a:r>
            <a:r>
              <a:rPr lang="en-US" sz="2000" dirty="0" err="1" smtClean="0"/>
              <a:t>sCVD</a:t>
            </a:r>
            <a:r>
              <a:rPr lang="en-US" sz="2000" dirty="0" smtClean="0"/>
              <a:t> diamond</a:t>
            </a:r>
          </a:p>
          <a:p>
            <a:pPr marL="749300" lvl="1" indent="-292100">
              <a:buClr>
                <a:schemeClr val="accent1"/>
              </a:buClr>
              <a:buSzPct val="130000"/>
              <a:buFont typeface="Wingdings" charset="2"/>
              <a:buChar char="§"/>
            </a:pPr>
            <a:r>
              <a:rPr lang="en-US" dirty="0" smtClean="0"/>
              <a:t>W. </a:t>
            </a:r>
            <a:r>
              <a:rPr lang="en-US" dirty="0" err="1" smtClean="0"/>
              <a:t>Lohmann</a:t>
            </a:r>
            <a:r>
              <a:rPr lang="en-US" dirty="0" smtClean="0"/>
              <a:t> et al., “Fast Beam Conditions Monitor BCM1F for the CMS Experiment”, NIM A614 (2010) 433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89B3-121D-634E-959E-7BA06B643BF9}" type="slidenum">
              <a:rPr lang="en-US"/>
              <a:pPr/>
              <a:t>7</a:t>
            </a:fld>
            <a:endParaRPr lang="en-US"/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/>
              <a:t>Readout</a:t>
            </a:r>
          </a:p>
        </p:txBody>
      </p:sp>
      <p:pic>
        <p:nvPicPr>
          <p:cNvPr id="8197" name="Picture 8" descr="pixel-detect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0125" y="469900"/>
            <a:ext cx="27717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Text Box 9"/>
          <p:cNvSpPr txBox="1">
            <a:spLocks noChangeArrowheads="1"/>
          </p:cNvSpPr>
          <p:nvPr/>
        </p:nvSpPr>
        <p:spPr bwMode="auto">
          <a:xfrm>
            <a:off x="266700" y="1092200"/>
            <a:ext cx="6324600" cy="486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28600" indent="-228600"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  <a:buSzPct val="130000"/>
              <a:buFont typeface="Wingdings" charset="2"/>
              <a:buChar char="§"/>
            </a:pPr>
            <a:r>
              <a:rPr lang="en-US" sz="2000" dirty="0"/>
              <a:t>CMS Pixel chip (PSI46) bump-bonded to </a:t>
            </a:r>
            <a:r>
              <a:rPr lang="en-US" sz="2000" dirty="0" err="1"/>
              <a:t>sCVD</a:t>
            </a:r>
            <a:endParaRPr lang="en-US" sz="2000" dirty="0"/>
          </a:p>
          <a:p>
            <a:pPr marL="228600" indent="-228600"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  <a:buSzPct val="130000"/>
              <a:buFont typeface="Wingdings" charset="2"/>
              <a:buChar char="§"/>
            </a:pPr>
            <a:r>
              <a:rPr lang="en-US" sz="2000" dirty="0"/>
              <a:t>Has fast cluster counting in double-columns built in</a:t>
            </a:r>
          </a:p>
          <a:p>
            <a:pPr marL="228600" indent="-228600"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  <a:buSzPct val="130000"/>
              <a:buFont typeface="Wingdings" charset="2"/>
              <a:buChar char="§"/>
            </a:pPr>
            <a:r>
              <a:rPr lang="en-US" sz="2000" dirty="0"/>
              <a:t>Individual pixel thresholds adjustable</a:t>
            </a:r>
          </a:p>
          <a:p>
            <a:pPr marL="228600" indent="-228600"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  <a:buSzPct val="130000"/>
              <a:buFont typeface="Wingdings" charset="2"/>
              <a:buChar char="§"/>
            </a:pPr>
            <a:r>
              <a:rPr lang="en-US" sz="2000" dirty="0"/>
              <a:t>Individual pixels can be masked</a:t>
            </a:r>
          </a:p>
          <a:p>
            <a:pPr marL="228600" indent="-228600"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  <a:buSzPct val="130000"/>
              <a:buFont typeface="Wingdings" charset="2"/>
              <a:buChar char="§"/>
            </a:pPr>
            <a:r>
              <a:rPr lang="en-US" sz="2000" dirty="0"/>
              <a:t>Self-triggered by</a:t>
            </a:r>
            <a:r>
              <a:rPr lang="en-US" sz="2000" dirty="0" smtClean="0"/>
              <a:t> Fast Or readout</a:t>
            </a:r>
          </a:p>
          <a:p>
            <a:pPr marL="228600" indent="-228600"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  <a:buSzPct val="130000"/>
              <a:buFont typeface="Wingdings" charset="2"/>
              <a:buChar char="§"/>
            </a:pPr>
            <a:r>
              <a:rPr lang="en-US" sz="2000" dirty="0"/>
              <a:t>Full analog readout of</a:t>
            </a:r>
          </a:p>
          <a:p>
            <a:pPr marL="685800" lvl="1" indent="-228600"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  <a:buSzPct val="130000"/>
              <a:buFont typeface="Wingdings" charset="2"/>
              <a:buChar char="§"/>
            </a:pPr>
            <a:r>
              <a:rPr lang="en-US" dirty="0"/>
              <a:t>Hit address</a:t>
            </a:r>
          </a:p>
          <a:p>
            <a:pPr marL="685800" lvl="1" indent="-228600"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  <a:buSzPct val="130000"/>
              <a:buFont typeface="Wingdings" charset="2"/>
              <a:buChar char="§"/>
            </a:pPr>
            <a:r>
              <a:rPr lang="en-US" dirty="0"/>
              <a:t>Charge deposit</a:t>
            </a:r>
          </a:p>
          <a:p>
            <a:pPr marL="228600" indent="-228600"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  <a:buSzPct val="130000"/>
              <a:buFont typeface="Wingdings" charset="2"/>
              <a:buChar char="§"/>
            </a:pPr>
            <a:r>
              <a:rPr lang="en-US" sz="2000" dirty="0"/>
              <a:t>Standard pixel readout (FEC, FED [ADC]</a:t>
            </a:r>
            <a:r>
              <a:rPr lang="en-US" sz="2000" dirty="0" smtClean="0"/>
              <a:t>)</a:t>
            </a:r>
          </a:p>
          <a:p>
            <a:pPr marL="228600" indent="-228600"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  <a:buSzPct val="130000"/>
              <a:buFont typeface="Wingdings" charset="2"/>
              <a:buChar char="§"/>
            </a:pPr>
            <a:r>
              <a:rPr lang="en-US" sz="2000" dirty="0" smtClean="0"/>
              <a:t>FED has custom firmware for Fast Or</a:t>
            </a:r>
          </a:p>
          <a:p>
            <a:pPr marL="228600" indent="-228600"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  <a:buSzPct val="130000"/>
              <a:buFont typeface="Wingdings" charset="2"/>
              <a:buChar char="§"/>
            </a:pPr>
            <a:endParaRPr lang="en-US" sz="2000" dirty="0"/>
          </a:p>
        </p:txBody>
      </p:sp>
      <p:sp>
        <p:nvSpPr>
          <p:cNvPr id="8199" name="Text Box 15"/>
          <p:cNvSpPr txBox="1">
            <a:spLocks noChangeArrowheads="1"/>
          </p:cNvSpPr>
          <p:nvPr/>
        </p:nvSpPr>
        <p:spPr bwMode="auto">
          <a:xfrm>
            <a:off x="5368925" y="5637213"/>
            <a:ext cx="3460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Bump bonded at Princeton micro-fab lab</a:t>
            </a:r>
          </a:p>
        </p:txBody>
      </p:sp>
      <p:pic>
        <p:nvPicPr>
          <p:cNvPr id="8200" name="Picture 16" descr="bump-bonded-detector"/>
          <p:cNvPicPr>
            <a:picLocks noChangeAspect="1" noChangeArrowheads="1"/>
          </p:cNvPicPr>
          <p:nvPr/>
        </p:nvPicPr>
        <p:blipFill>
          <a:blip r:embed="rId3">
            <a:lum bright="6000" contrast="12000"/>
          </a:blip>
          <a:srcRect/>
          <a:stretch>
            <a:fillRect/>
          </a:stretch>
        </p:blipFill>
        <p:spPr bwMode="auto">
          <a:xfrm>
            <a:off x="5614988" y="3371850"/>
            <a:ext cx="2952750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2010 - Matt Hollingsworth - September 4, 2010</a:t>
            </a:r>
            <a:endParaRPr lang="en-US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B7F7-CD34-9346-AE49-13E3AED8174B}" type="slidenum">
              <a:rPr lang="en-US"/>
              <a:pPr/>
              <a:t>8</a:t>
            </a:fld>
            <a:endParaRPr lang="en-US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CERN SPS – May 2009</a:t>
            </a:r>
            <a:endParaRPr lang="en-US" dirty="0"/>
          </a:p>
        </p:txBody>
      </p:sp>
      <p:pic>
        <p:nvPicPr>
          <p:cNvPr id="9221" name="Picture 4" descr="naked-plt-telescope"/>
          <p:cNvPicPr>
            <a:picLocks noChangeAspect="1" noChangeArrowheads="1"/>
          </p:cNvPicPr>
          <p:nvPr/>
        </p:nvPicPr>
        <p:blipFill>
          <a:blip r:embed="rId2">
            <a:lum bright="18000"/>
          </a:blip>
          <a:srcRect/>
          <a:stretch>
            <a:fillRect/>
          </a:stretch>
        </p:blipFill>
        <p:spPr bwMode="auto">
          <a:xfrm>
            <a:off x="574675" y="2803525"/>
            <a:ext cx="2562225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5" descr="PLT-test-bea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2859088"/>
            <a:ext cx="5638800" cy="335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Text Box 6"/>
          <p:cNvSpPr txBox="1">
            <a:spLocks noChangeArrowheads="1"/>
          </p:cNvSpPr>
          <p:nvPr/>
        </p:nvSpPr>
        <p:spPr bwMode="auto">
          <a:xfrm>
            <a:off x="4038600" y="2176463"/>
            <a:ext cx="4724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/>
              <a:t>Small (6x6 mm) Scintillators</a:t>
            </a:r>
          </a:p>
          <a:p>
            <a:pPr algn="ctr"/>
            <a:r>
              <a:rPr lang="en-US" sz="2000"/>
              <a:t>(used as triggers)</a:t>
            </a:r>
          </a:p>
        </p:txBody>
      </p:sp>
      <p:sp>
        <p:nvSpPr>
          <p:cNvPr id="9224" name="Line 7"/>
          <p:cNvSpPr>
            <a:spLocks noChangeShapeType="1"/>
          </p:cNvSpPr>
          <p:nvPr/>
        </p:nvSpPr>
        <p:spPr bwMode="auto">
          <a:xfrm flipH="1">
            <a:off x="4800600" y="2862263"/>
            <a:ext cx="1371600" cy="11430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5" name="Line 8"/>
          <p:cNvSpPr>
            <a:spLocks noChangeShapeType="1"/>
          </p:cNvSpPr>
          <p:nvPr/>
        </p:nvSpPr>
        <p:spPr bwMode="auto">
          <a:xfrm>
            <a:off x="6172200" y="2862263"/>
            <a:ext cx="1143000" cy="11430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6" name="Line 9"/>
          <p:cNvSpPr>
            <a:spLocks noChangeShapeType="1"/>
          </p:cNvSpPr>
          <p:nvPr/>
        </p:nvSpPr>
        <p:spPr bwMode="auto">
          <a:xfrm flipH="1" flipV="1">
            <a:off x="6629400" y="4157663"/>
            <a:ext cx="1600200" cy="15240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7" name="Text Box 10"/>
          <p:cNvSpPr txBox="1">
            <a:spLocks noChangeArrowheads="1"/>
          </p:cNvSpPr>
          <p:nvPr/>
        </p:nvSpPr>
        <p:spPr bwMode="auto">
          <a:xfrm>
            <a:off x="7543800" y="5529263"/>
            <a:ext cx="152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0000FF"/>
                </a:solidFill>
              </a:rPr>
              <a:t>Diamond</a:t>
            </a:r>
          </a:p>
        </p:txBody>
      </p:sp>
      <p:sp>
        <p:nvSpPr>
          <p:cNvPr id="9228" name="Text Box 11"/>
          <p:cNvSpPr txBox="1">
            <a:spLocks noChangeArrowheads="1"/>
          </p:cNvSpPr>
          <p:nvPr/>
        </p:nvSpPr>
        <p:spPr bwMode="auto">
          <a:xfrm>
            <a:off x="5715000" y="4081463"/>
            <a:ext cx="304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9229" name="Line 12"/>
          <p:cNvSpPr>
            <a:spLocks noChangeShapeType="1"/>
          </p:cNvSpPr>
          <p:nvPr/>
        </p:nvSpPr>
        <p:spPr bwMode="auto">
          <a:xfrm flipH="1" flipV="1">
            <a:off x="4965700" y="3681413"/>
            <a:ext cx="165100" cy="93345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30" name="Line 13"/>
          <p:cNvSpPr>
            <a:spLocks noChangeShapeType="1"/>
          </p:cNvSpPr>
          <p:nvPr/>
        </p:nvSpPr>
        <p:spPr bwMode="auto">
          <a:xfrm flipV="1">
            <a:off x="4968875" y="3389313"/>
            <a:ext cx="479425" cy="29051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31" name="Line 14"/>
          <p:cNvSpPr>
            <a:spLocks noChangeShapeType="1"/>
          </p:cNvSpPr>
          <p:nvPr/>
        </p:nvSpPr>
        <p:spPr bwMode="auto">
          <a:xfrm flipH="1" flipV="1">
            <a:off x="5657850" y="3802063"/>
            <a:ext cx="127000" cy="9398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32" name="Line 15"/>
          <p:cNvSpPr>
            <a:spLocks noChangeShapeType="1"/>
          </p:cNvSpPr>
          <p:nvPr/>
        </p:nvSpPr>
        <p:spPr bwMode="auto">
          <a:xfrm flipV="1">
            <a:off x="5661025" y="3465513"/>
            <a:ext cx="492125" cy="3349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33" name="Text Box 16"/>
          <p:cNvSpPr txBox="1">
            <a:spLocks noChangeArrowheads="1"/>
          </p:cNvSpPr>
          <p:nvPr/>
        </p:nvSpPr>
        <p:spPr bwMode="auto">
          <a:xfrm>
            <a:off x="5003800" y="4017963"/>
            <a:ext cx="304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9234" name="Line 17"/>
          <p:cNvSpPr>
            <a:spLocks noChangeShapeType="1"/>
          </p:cNvSpPr>
          <p:nvPr/>
        </p:nvSpPr>
        <p:spPr bwMode="auto">
          <a:xfrm flipH="1" flipV="1">
            <a:off x="6457950" y="3910013"/>
            <a:ext cx="115888" cy="98425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35" name="Line 18"/>
          <p:cNvSpPr>
            <a:spLocks noChangeShapeType="1"/>
          </p:cNvSpPr>
          <p:nvPr/>
        </p:nvSpPr>
        <p:spPr bwMode="auto">
          <a:xfrm flipV="1">
            <a:off x="6448425" y="3554413"/>
            <a:ext cx="479425" cy="36671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36" name="Text Box 19"/>
          <p:cNvSpPr txBox="1">
            <a:spLocks noChangeArrowheads="1"/>
          </p:cNvSpPr>
          <p:nvPr/>
        </p:nvSpPr>
        <p:spPr bwMode="auto">
          <a:xfrm>
            <a:off x="6261100" y="4125913"/>
            <a:ext cx="304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9237" name="Rectangle 20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229600" cy="1017588"/>
          </a:xfrm>
          <a:noFill/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sz="2000" dirty="0" smtClean="0"/>
              <a:t>150 </a:t>
            </a:r>
            <a:r>
              <a:rPr lang="en-US" sz="2000" dirty="0" err="1"/>
              <a:t>GeV/c</a:t>
            </a:r>
            <a:r>
              <a:rPr lang="en-US" sz="2000" dirty="0"/>
              <a:t> </a:t>
            </a:r>
            <a:r>
              <a:rPr lang="en-US" sz="2000" dirty="0" err="1"/>
              <a:t>π</a:t>
            </a:r>
            <a:r>
              <a:rPr lang="en-US" sz="2000" dirty="0"/>
              <a:t>+</a:t>
            </a:r>
          </a:p>
          <a:p>
            <a:pPr eaLnBrk="1" hangingPunct="1"/>
            <a:r>
              <a:rPr lang="en-US" sz="2000" dirty="0"/>
              <a:t>2 days of beam </a:t>
            </a:r>
            <a:r>
              <a:rPr lang="en-US" sz="2000" dirty="0" smtClean="0"/>
              <a:t>time</a:t>
            </a:r>
          </a:p>
          <a:p>
            <a:pPr eaLnBrk="1" hangingPunct="1"/>
            <a:r>
              <a:rPr lang="en-US" sz="2000" dirty="0" smtClean="0"/>
              <a:t>Used electrical FED and FEC</a:t>
            </a:r>
            <a:endParaRPr lang="en-US" sz="2000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2010 - Matt Hollingsworth - September 4, 2010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373313" y="5575300"/>
            <a:ext cx="6529387" cy="711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		</a:t>
            </a:r>
            <a:r>
              <a:rPr lang="en-US" sz="2000" dirty="0" smtClean="0"/>
              <a:t>				</a:t>
            </a:r>
            <a:r>
              <a:rPr lang="en-US" sz="2000" u="sng" dirty="0" smtClean="0">
                <a:solidFill>
                  <a:srgbClr val="FF0000"/>
                </a:solidFill>
              </a:rPr>
              <a:t>Plane </a:t>
            </a:r>
            <a:r>
              <a:rPr lang="en-US" sz="2000" u="sng" dirty="0">
                <a:solidFill>
                  <a:srgbClr val="FF0000"/>
                </a:solidFill>
              </a:rPr>
              <a:t>1</a:t>
            </a:r>
            <a:r>
              <a:rPr lang="en-US" sz="2000" dirty="0" smtClean="0">
                <a:solidFill>
                  <a:srgbClr val="FF0000"/>
                </a:solidFill>
              </a:rPr>
              <a:t> 		</a:t>
            </a:r>
            <a:r>
              <a:rPr lang="en-US" sz="2000" u="sng" dirty="0">
                <a:solidFill>
                  <a:srgbClr val="FF0000"/>
                </a:solidFill>
              </a:rPr>
              <a:t>Plane 2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		</a:t>
            </a:r>
            <a:r>
              <a:rPr lang="en-US" sz="2000" u="sng" dirty="0" smtClean="0">
                <a:solidFill>
                  <a:srgbClr val="FF0000"/>
                </a:solidFill>
              </a:rPr>
              <a:t>Plane </a:t>
            </a:r>
            <a:r>
              <a:rPr lang="en-US" sz="2000" u="sng" dirty="0">
                <a:solidFill>
                  <a:srgbClr val="FF0000"/>
                </a:solidFill>
              </a:rPr>
              <a:t>3</a:t>
            </a:r>
          </a:p>
          <a:p>
            <a:r>
              <a:rPr lang="en-US" sz="2000" dirty="0">
                <a:solidFill>
                  <a:srgbClr val="0000FF"/>
                </a:solidFill>
              </a:rPr>
              <a:t>Measured Efficiencies</a:t>
            </a:r>
            <a:r>
              <a:rPr lang="en-US" sz="2000" dirty="0" smtClean="0">
                <a:solidFill>
                  <a:srgbClr val="0000FF"/>
                </a:solidFill>
              </a:rPr>
              <a:t>		99.3</a:t>
            </a:r>
            <a:r>
              <a:rPr lang="en-US" sz="2000" dirty="0">
                <a:solidFill>
                  <a:srgbClr val="0000FF"/>
                </a:solidFill>
              </a:rPr>
              <a:t>% 		99.6% 		99.9%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81000" y="4699000"/>
            <a:ext cx="3924300" cy="11176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51D6B-63AE-5E47-B99A-437250B269E3}" type="slidenum">
              <a:rPr lang="en-US"/>
              <a:pPr/>
              <a:t>9</a:t>
            </a:fld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Efficiencies</a:t>
            </a:r>
            <a:endParaRPr lang="en-US" dirty="0"/>
          </a:p>
        </p:txBody>
      </p:sp>
      <p:pic>
        <p:nvPicPr>
          <p:cNvPr id="11269" name="Picture 4" descr="plt-track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2609" y="1953984"/>
            <a:ext cx="3556891" cy="2872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54000" y="1854200"/>
            <a:ext cx="4876800" cy="2574925"/>
          </a:xfrm>
          <a:noFill/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000" dirty="0" err="1"/>
              <a:t>Fiducial</a:t>
            </a:r>
            <a:r>
              <a:rPr lang="en-US" sz="2000" dirty="0"/>
              <a:t> area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/>
              <a:t>Masked border rows/columns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/>
              <a:t>Removed columns in the shadow of the entrance counter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/>
              <a:t>Dead pixels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/>
              <a:t>Plane 1: 1.8%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/>
              <a:t>Plane 2: 2.2%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/>
              <a:t>Plane 3: 0.1%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/>
              <a:t>Bump bonding</a:t>
            </a:r>
            <a:r>
              <a:rPr lang="en-US" sz="2000" dirty="0" smtClean="0"/>
              <a:t> efficiency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Fast Or Efficiency:</a:t>
            </a:r>
            <a:endParaRPr lang="en-US" sz="20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2010 - Matt Hollingsworth - September 4, 2010</a:t>
            </a:r>
            <a:endParaRPr lang="en-US"/>
          </a:p>
        </p:txBody>
      </p:sp>
      <p:grpSp>
        <p:nvGrpSpPr>
          <p:cNvPr id="10" name="Group 22"/>
          <p:cNvGrpSpPr>
            <a:grpSpLocks/>
          </p:cNvGrpSpPr>
          <p:nvPr/>
        </p:nvGrpSpPr>
        <p:grpSpPr bwMode="auto">
          <a:xfrm>
            <a:off x="285750" y="4787900"/>
            <a:ext cx="3943350" cy="998538"/>
            <a:chOff x="848" y="1984"/>
            <a:chExt cx="2728" cy="708"/>
          </a:xfrm>
        </p:grpSpPr>
        <p:sp>
          <p:nvSpPr>
            <p:cNvPr id="11" name="AutoShape 10"/>
            <p:cNvSpPr>
              <a:spLocks noChangeArrowheads="1"/>
            </p:cNvSpPr>
            <p:nvPr/>
          </p:nvSpPr>
          <p:spPr bwMode="auto">
            <a:xfrm>
              <a:off x="1840" y="2096"/>
              <a:ext cx="344" cy="344"/>
            </a:xfrm>
            <a:prstGeom prst="flowChartDelay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dirty="0"/>
                <a:t>AND</a:t>
              </a:r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 flipH="1">
              <a:off x="1392" y="2096"/>
              <a:ext cx="44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864" y="1984"/>
              <a:ext cx="63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/>
                <a:t>Plane1</a:t>
              </a:r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 flipH="1">
              <a:off x="1392" y="2424"/>
              <a:ext cx="44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Text Box 14"/>
            <p:cNvSpPr txBox="1">
              <a:spLocks noChangeArrowheads="1"/>
            </p:cNvSpPr>
            <p:nvPr/>
          </p:nvSpPr>
          <p:spPr bwMode="auto">
            <a:xfrm>
              <a:off x="848" y="2312"/>
              <a:ext cx="63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/>
                <a:t>Plane2</a:t>
              </a:r>
            </a:p>
          </p:txBody>
        </p: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1632" y="2480"/>
              <a:ext cx="63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/>
                <a:t>Plane3</a:t>
              </a:r>
            </a:p>
          </p:txBody>
        </p:sp>
        <p:sp>
          <p:nvSpPr>
            <p:cNvPr id="17" name="AutoShape 16"/>
            <p:cNvSpPr>
              <a:spLocks noChangeArrowheads="1"/>
            </p:cNvSpPr>
            <p:nvPr/>
          </p:nvSpPr>
          <p:spPr bwMode="auto">
            <a:xfrm>
              <a:off x="2496" y="2240"/>
              <a:ext cx="344" cy="344"/>
            </a:xfrm>
            <a:prstGeom prst="flowChartDelay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dirty="0"/>
                <a:t>AND</a:t>
              </a:r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>
              <a:off x="2192" y="2240"/>
              <a:ext cx="35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18"/>
            <p:cNvSpPr>
              <a:spLocks noChangeShapeType="1"/>
            </p:cNvSpPr>
            <p:nvPr/>
          </p:nvSpPr>
          <p:spPr bwMode="auto">
            <a:xfrm>
              <a:off x="2152" y="2584"/>
              <a:ext cx="35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2848" y="2400"/>
              <a:ext cx="344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Text Box 20"/>
            <p:cNvSpPr txBox="1">
              <a:spLocks noChangeArrowheads="1"/>
            </p:cNvSpPr>
            <p:nvPr/>
          </p:nvSpPr>
          <p:spPr bwMode="auto">
            <a:xfrm>
              <a:off x="2928" y="2160"/>
              <a:ext cx="1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/>
                <a:t>?</a:t>
              </a:r>
            </a:p>
          </p:txBody>
        </p:sp>
        <p:sp>
          <p:nvSpPr>
            <p:cNvPr id="22" name="Text Box 21"/>
            <p:cNvSpPr txBox="1">
              <a:spLocks noChangeArrowheads="1"/>
            </p:cNvSpPr>
            <p:nvPr/>
          </p:nvSpPr>
          <p:spPr bwMode="auto">
            <a:xfrm>
              <a:off x="3144" y="2280"/>
              <a:ext cx="43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True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4222</TotalTime>
  <Words>2387</Words>
  <Application>Microsoft Macintosh PowerPoint</Application>
  <PresentationFormat>On-screen Show (4:3)</PresentationFormat>
  <Paragraphs>408</Paragraphs>
  <Slides>36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The Pixel Luminosity Telescope:  a Dedicated Luminosity Monitor for CMS</vt:lpstr>
      <vt:lpstr>CMS-Pixel Luminosity Telescope (PLT) Collaboration</vt:lpstr>
      <vt:lpstr>Importance of Luminosity Monitoring in CMS</vt:lpstr>
      <vt:lpstr>The Pixel Luminosity Telescope (PLT)</vt:lpstr>
      <vt:lpstr>PLT Mechanics</vt:lpstr>
      <vt:lpstr>Single-Crystal Diamond Detector (sCVD)</vt:lpstr>
      <vt:lpstr>Readout</vt:lpstr>
      <vt:lpstr>CERN SPS – May 2009</vt:lpstr>
      <vt:lpstr>Efficiencies</vt:lpstr>
      <vt:lpstr>Alignment</vt:lpstr>
      <vt:lpstr>Fast Or</vt:lpstr>
      <vt:lpstr>Fast Or Timing Studies</vt:lpstr>
      <vt:lpstr>CERN PS Т9 – May 2010</vt:lpstr>
      <vt:lpstr>Charge Deposit</vt:lpstr>
      <vt:lpstr>In-Pixel Occupancy: 1 Hit Events</vt:lpstr>
      <vt:lpstr>In Pixel Occupancy: 2 Hit “XX” Clusters</vt:lpstr>
      <vt:lpstr>In Pixel Occupancy: 2 Hit “YY” Clusters</vt:lpstr>
      <vt:lpstr>2-Hit residuals with η-based correction</vt:lpstr>
      <vt:lpstr>Production</vt:lpstr>
      <vt:lpstr>Conclusions</vt:lpstr>
      <vt:lpstr>Backup</vt:lpstr>
      <vt:lpstr>Event Selection/Characterization</vt:lpstr>
      <vt:lpstr>PLT Performance – Test Beams</vt:lpstr>
      <vt:lpstr>Setup</vt:lpstr>
      <vt:lpstr>DCOL Configurations</vt:lpstr>
      <vt:lpstr>DCOL Asymmetries</vt:lpstr>
      <vt:lpstr>Left/Right Column Occupancy for Single-Hit Events</vt:lpstr>
      <vt:lpstr>Address Levels</vt:lpstr>
      <vt:lpstr>Pulse Height Stability</vt:lpstr>
      <vt:lpstr>PLT Diamond CCD Summary</vt:lpstr>
      <vt:lpstr>Trimming</vt:lpstr>
      <vt:lpstr>Gain Calibration</vt:lpstr>
      <vt:lpstr>Slide 33</vt:lpstr>
      <vt:lpstr>Slide 34</vt:lpstr>
      <vt:lpstr>Slide 35</vt:lpstr>
      <vt:lpstr>Slide 36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Pixel Luminosity Telescope</dc:title>
  <dc:creator>M H</dc:creator>
  <cp:lastModifiedBy>M H</cp:lastModifiedBy>
  <cp:revision>396</cp:revision>
  <dcterms:created xsi:type="dcterms:W3CDTF">2010-09-05T20:35:00Z</dcterms:created>
  <dcterms:modified xsi:type="dcterms:W3CDTF">2010-09-06T06:18:24Z</dcterms:modified>
</cp:coreProperties>
</file>