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Default Extension="emf" ContentType="image/x-emf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vml" ContentType="application/vnd.openxmlformats-officedocument.vmlDrawing"/>
  <Override PartName="/ppt/charts/chart1.xml" ContentType="application/vnd.openxmlformats-officedocument.drawingml.char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Override PartName="/ppt/embeddings/oleObject2.bin" ContentType="application/vnd.openxmlformats-officedocument.oleObject"/>
  <Override PartName="/docProps/core.xml" ContentType="application/vnd.openxmlformats-package.core-properties+xml"/>
  <Override PartName="/ppt/slides/slide9.xml" ContentType="application/vnd.openxmlformats-officedocument.presentationml.slide+xml"/>
  <Default Extension="rels" ContentType="application/vnd.openxmlformats-package.relationships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embeddings/oleObject1.bin" ContentType="application/vnd.openxmlformats-officedocument.oleObject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>
  <p:sldMasterIdLst>
    <p:sldMasterId id="2147483660" r:id="rId1"/>
  </p:sldMasterIdLst>
  <p:notesMasterIdLst>
    <p:notesMasterId r:id="rId19"/>
  </p:notesMasterIdLst>
  <p:sldIdLst>
    <p:sldId id="256" r:id="rId2"/>
    <p:sldId id="273" r:id="rId3"/>
    <p:sldId id="259" r:id="rId4"/>
    <p:sldId id="282" r:id="rId5"/>
    <p:sldId id="284" r:id="rId6"/>
    <p:sldId id="269" r:id="rId7"/>
    <p:sldId id="285" r:id="rId8"/>
    <p:sldId id="260" r:id="rId9"/>
    <p:sldId id="290" r:id="rId10"/>
    <p:sldId id="287" r:id="rId11"/>
    <p:sldId id="289" r:id="rId12"/>
    <p:sldId id="263" r:id="rId13"/>
    <p:sldId id="281" r:id="rId14"/>
    <p:sldId id="286" r:id="rId15"/>
    <p:sldId id="266" r:id="rId16"/>
    <p:sldId id="280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92D05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84" y="4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24" Type="http://schemas.openxmlformats.org/officeDocument/2006/relationships/tableStyles" Target="tableStyles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slide" Target="slides/slide1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Laura\My%20Documents\Laura\2008.07-present_ATLAS\Upgrades\Powering\Calculations\Material_PowerEfficienc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style val="2"/>
  <c:chart>
    <c:plotArea>
      <c:layout>
        <c:manualLayout>
          <c:layoutTarget val="inner"/>
          <c:xMode val="edge"/>
          <c:yMode val="edge"/>
          <c:x val="0.30121639967418"/>
          <c:y val="0.0606060606060607"/>
          <c:w val="0.665557969046972"/>
          <c:h val="0.676675017895496"/>
        </c:manualLayout>
      </c:layout>
      <c:scatterChart>
        <c:scatterStyle val="smoothMarker"/>
        <c:ser>
          <c:idx val="0"/>
          <c:order val="0"/>
          <c:xVal>
            <c:numRef>
              <c:f>'Serial Powering'!$K$7:$K$36</c:f>
              <c:numCache>
                <c:formatCode>0.00</c:formatCode>
                <c:ptCount val="30"/>
                <c:pt idx="0">
                  <c:v>1.470545030322613</c:v>
                </c:pt>
                <c:pt idx="1">
                  <c:v>2.205785143183273</c:v>
                </c:pt>
                <c:pt idx="2">
                  <c:v>2.941003655779411</c:v>
                </c:pt>
                <c:pt idx="3">
                  <c:v>3.676200569062887</c:v>
                </c:pt>
                <c:pt idx="4">
                  <c:v>4.411375883985508</c:v>
                </c:pt>
                <c:pt idx="5">
                  <c:v>5.14652960149903</c:v>
                </c:pt>
                <c:pt idx="6">
                  <c:v>5.88166172255515</c:v>
                </c:pt>
                <c:pt idx="7">
                  <c:v>6.616772248105428</c:v>
                </c:pt>
                <c:pt idx="8">
                  <c:v>7.3518611791016</c:v>
                </c:pt>
                <c:pt idx="9">
                  <c:v>8.086928516495071</c:v>
                </c:pt>
                <c:pt idx="10">
                  <c:v>8.82197426123735</c:v>
                </c:pt>
                <c:pt idx="11">
                  <c:v>9.556998414279851</c:v>
                </c:pt>
                <c:pt idx="12">
                  <c:v>9.777501449953368</c:v>
                </c:pt>
                <c:pt idx="13">
                  <c:v>10.29200097657393</c:v>
                </c:pt>
                <c:pt idx="14">
                  <c:v>11.02698194907086</c:v>
                </c:pt>
                <c:pt idx="15">
                  <c:v>11.76194133272196</c:v>
                </c:pt>
                <c:pt idx="16">
                  <c:v>12.49687912847837</c:v>
                </c:pt>
                <c:pt idx="17">
                  <c:v>13.23179533729122</c:v>
                </c:pt>
                <c:pt idx="18">
                  <c:v>13.96668996011162</c:v>
                </c:pt>
                <c:pt idx="19">
                  <c:v>14.70156299789054</c:v>
                </c:pt>
                <c:pt idx="20">
                  <c:v>15.436414451579</c:v>
                </c:pt>
                <c:pt idx="21">
                  <c:v>16.17124432212789</c:v>
                </c:pt>
                <c:pt idx="22">
                  <c:v>16.90605261048809</c:v>
                </c:pt>
                <c:pt idx="23">
                  <c:v>17.64083931761036</c:v>
                </c:pt>
                <c:pt idx="24">
                  <c:v>18.37560444444546</c:v>
                </c:pt>
                <c:pt idx="25">
                  <c:v>19.11034799194409</c:v>
                </c:pt>
                <c:pt idx="26">
                  <c:v>19.84506996105688</c:v>
                </c:pt>
                <c:pt idx="27">
                  <c:v>20.57977035273434</c:v>
                </c:pt>
                <c:pt idx="28">
                  <c:v>21.31444916792713</c:v>
                </c:pt>
                <c:pt idx="29">
                  <c:v>22.04910640758561</c:v>
                </c:pt>
              </c:numCache>
            </c:numRef>
          </c:xVal>
          <c:yVal>
            <c:numRef>
              <c:f>'Serial Powering'!$L$7:$L$36</c:f>
              <c:numCache>
                <c:formatCode>0.00</c:formatCode>
                <c:ptCount val="30"/>
                <c:pt idx="0">
                  <c:v>60.7210626185959</c:v>
                </c:pt>
                <c:pt idx="1">
                  <c:v>40.48070841239709</c:v>
                </c:pt>
                <c:pt idx="2">
                  <c:v>30.36053130929789</c:v>
                </c:pt>
                <c:pt idx="3">
                  <c:v>24.28842504743828</c:v>
                </c:pt>
                <c:pt idx="4">
                  <c:v>20.2403542061986</c:v>
                </c:pt>
                <c:pt idx="5">
                  <c:v>17.34887503388457</c:v>
                </c:pt>
                <c:pt idx="6">
                  <c:v>15.18026565464895</c:v>
                </c:pt>
                <c:pt idx="7">
                  <c:v>13.49356947079907</c:v>
                </c:pt>
                <c:pt idx="8">
                  <c:v>12.14421252371915</c:v>
                </c:pt>
                <c:pt idx="9">
                  <c:v>11.04019320338105</c:v>
                </c:pt>
                <c:pt idx="10">
                  <c:v>10.1201771030993</c:v>
                </c:pt>
                <c:pt idx="11">
                  <c:v>9.341701941322398</c:v>
                </c:pt>
                <c:pt idx="12">
                  <c:v>9.13098685993925</c:v>
                </c:pt>
                <c:pt idx="13">
                  <c:v>8.6744375169423</c:v>
                </c:pt>
                <c:pt idx="14">
                  <c:v>8.096141682479443</c:v>
                </c:pt>
                <c:pt idx="15">
                  <c:v>7.590132827324465</c:v>
                </c:pt>
                <c:pt idx="16">
                  <c:v>7.143654425717156</c:v>
                </c:pt>
                <c:pt idx="17">
                  <c:v>6.74678473539954</c:v>
                </c:pt>
                <c:pt idx="18">
                  <c:v>6.391690801957455</c:v>
                </c:pt>
                <c:pt idx="19">
                  <c:v>6.072106261859576</c:v>
                </c:pt>
                <c:pt idx="20">
                  <c:v>5.782958344628173</c:v>
                </c:pt>
                <c:pt idx="21">
                  <c:v>5.520096601690527</c:v>
                </c:pt>
                <c:pt idx="22">
                  <c:v>5.28009240161704</c:v>
                </c:pt>
                <c:pt idx="23">
                  <c:v>5.060088551549645</c:v>
                </c:pt>
                <c:pt idx="24">
                  <c:v>4.857685009487665</c:v>
                </c:pt>
                <c:pt idx="25">
                  <c:v>4.670850970661195</c:v>
                </c:pt>
                <c:pt idx="26">
                  <c:v>4.497856490266358</c:v>
                </c:pt>
                <c:pt idx="27">
                  <c:v>4.33721875847113</c:v>
                </c:pt>
                <c:pt idx="28">
                  <c:v>4.187659490937643</c:v>
                </c:pt>
                <c:pt idx="29">
                  <c:v>4.048070841239721</c:v>
                </c:pt>
              </c:numCache>
            </c:numRef>
          </c:yVal>
          <c:smooth val="1"/>
        </c:ser>
        <c:axId val="475421272"/>
        <c:axId val="475414520"/>
      </c:scatterChart>
      <c:valAx>
        <c:axId val="475421272"/>
        <c:scaling>
          <c:orientation val="minMax"/>
        </c:scaling>
        <c:axPos val="b"/>
        <c:majorGridlines/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/>
                  <a:t>Pcable/Ptot</a:t>
                </a:r>
                <a:r>
                  <a:rPr lang="en-US" baseline="0"/>
                  <a:t> (%)</a:t>
                </a:r>
                <a:endParaRPr lang="en-US"/>
              </a:p>
            </c:rich>
          </c:tx>
          <c:layout/>
        </c:title>
        <c:numFmt formatCode="0" sourceLinked="0"/>
        <c:tickLblPos val="nextTo"/>
        <c:txPr>
          <a:bodyPr/>
          <a:lstStyle/>
          <a:p>
            <a:pPr>
              <a:defRPr lang="en-US"/>
            </a:pPr>
            <a:endParaRPr lang="de-DE"/>
          </a:p>
        </c:txPr>
        <c:crossAx val="475414520"/>
        <c:crosses val="autoZero"/>
        <c:crossBetween val="midCat"/>
      </c:valAx>
      <c:valAx>
        <c:axId val="475414520"/>
        <c:scaling>
          <c:orientation val="minMax"/>
        </c:scaling>
        <c:axPos val="l"/>
        <c:majorGridlines/>
        <c:numFmt formatCode="0" sourceLinked="0"/>
        <c:tickLblPos val="nextTo"/>
        <c:txPr>
          <a:bodyPr/>
          <a:lstStyle/>
          <a:p>
            <a:pPr>
              <a:defRPr lang="en-US"/>
            </a:pPr>
            <a:endParaRPr lang="de-DE"/>
          </a:p>
        </c:txPr>
        <c:crossAx val="475421272"/>
        <c:crosses val="autoZero"/>
        <c:crossBetween val="midCat"/>
      </c:valAx>
    </c:plotArea>
    <c:plotVisOnly val="1"/>
  </c:chart>
  <c:spPr>
    <a:solidFill>
      <a:schemeClr val="bg1"/>
    </a:solidFill>
  </c:spPr>
  <c:externalData r:id="rId1"/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image" Target="../media/image2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D75563-DC35-49E3-99A0-8C25B3CE374C}" type="datetimeFigureOut">
              <a:rPr lang="en-US" smtClean="0"/>
              <a:pPr/>
              <a:t>09.09.2010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831235-DC34-4363-916A-8BA75061CA93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A6F8C3AC-49A5-4BC1-AC93-5F6834309A76}" type="datetime1">
              <a:rPr lang="en-US" smtClean="0"/>
              <a:pPr/>
              <a:t>09.09.2010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de-DE" smtClean="0"/>
              <a:t>L. Gonella - Pixel 2010, Grindelwald - 09/09/2010</a:t>
            </a:r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D39E712-79FE-4DB8-82AF-CA2C14EC94C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333A2-3C05-4A7E-9CDD-A7EB3F98159B}" type="datetime1">
              <a:rPr lang="en-US" smtClean="0"/>
              <a:pPr/>
              <a:t>09.09.2010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L. Gonella - Pixel 2010, Grindelwald - 09/09/2010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9E712-79FE-4DB8-82AF-CA2C14EC94C5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20F98-939E-43FC-B8C4-5D1718B5B22F}" type="datetime1">
              <a:rPr lang="en-US" smtClean="0"/>
              <a:pPr/>
              <a:t>09.09.2010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L. Gonella - Pixel 2010, Grindelwald - 09/09/2010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9E712-79FE-4DB8-82AF-CA2C14EC94C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D459B-F83B-4333-BDE8-0638292C4A33}" type="datetime1">
              <a:rPr lang="en-US" smtClean="0"/>
              <a:pPr/>
              <a:t>09.09.2010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L. Gonella - Pixel 2010, Grindelwald - 09/09/2010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9E712-79FE-4DB8-82AF-CA2C14EC94C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46035B34-84F3-41E9-A8AA-FE67C45F1DAE}" type="datetime1">
              <a:rPr lang="en-US" smtClean="0"/>
              <a:pPr/>
              <a:t>09.09.2010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de-DE" smtClean="0"/>
              <a:t>L. Gonella - Pixel 2010, Grindelwald - 09/09/2010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D39E712-79FE-4DB8-82AF-CA2C14EC94C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8E958-F82C-4FC0-8F23-4453DFD4CBE5}" type="datetime1">
              <a:rPr lang="en-US" smtClean="0"/>
              <a:pPr/>
              <a:t>09.09.2010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L. Gonella - Pixel 2010, Grindelwald - 09/09/2010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9E712-79FE-4DB8-82AF-CA2C14EC94C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F294A-B2E4-45C1-9085-FCBE1FAEC028}" type="datetime1">
              <a:rPr lang="en-US" smtClean="0"/>
              <a:pPr/>
              <a:t>09.09.2010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L. Gonella - Pixel 2010, Grindelwald - 09/09/2010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9E712-79FE-4DB8-82AF-CA2C14EC94C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102C2-E69E-4307-9B7C-F7AE867442A0}" type="datetime1">
              <a:rPr lang="en-US" smtClean="0"/>
              <a:pPr/>
              <a:t>09.09.2010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L. Gonella - Pixel 2010, Grindelwald - 09/09/2010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9E712-79FE-4DB8-82AF-CA2C14EC94C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2F036-2312-429A-9CE9-4CB36987D036}" type="datetime1">
              <a:rPr lang="en-US" smtClean="0"/>
              <a:pPr/>
              <a:t>09.09.2010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L. Gonella - Pixel 2010, Grindelwald - 09/09/2010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9E712-79FE-4DB8-82AF-CA2C14EC94C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7F672-0FC3-45F5-A6E0-8FF7DAA563A4}" type="datetime1">
              <a:rPr lang="en-US" smtClean="0"/>
              <a:pPr/>
              <a:t>09.09.2010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L. Gonella - Pixel 2010, Grindelwald - 09/09/2010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9E712-79FE-4DB8-82AF-CA2C14EC94C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E25E9-028F-4754-8EAC-B274E32EB21E}" type="datetime1">
              <a:rPr lang="en-US" smtClean="0"/>
              <a:pPr/>
              <a:t>09.09.2010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L. Gonella - Pixel 2010, Grindelwald - 09/09/2010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9E712-79FE-4DB8-82AF-CA2C14EC94C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20B057A-22F5-49A8-850B-2709FF1014C4}" type="datetime1">
              <a:rPr lang="en-US" smtClean="0"/>
              <a:pPr/>
              <a:t>09.09.2010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de-DE" smtClean="0"/>
              <a:t>L. Gonella - Pixel 2010, Grindelwald - 09/09/2010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D39E712-79FE-4DB8-82AF-CA2C14EC94C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Relationship Id="rId3" Type="http://schemas.openxmlformats.org/officeDocument/2006/relationships/image" Target="../media/image25.png"/><Relationship Id="rId5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Relationship Id="rId5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3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4" Type="http://schemas.openxmlformats.org/officeDocument/2006/relationships/image" Target="../media/image41.jpeg"/><Relationship Id="rId10" Type="http://schemas.openxmlformats.org/officeDocument/2006/relationships/image" Target="../media/image47.jpeg"/><Relationship Id="rId5" Type="http://schemas.openxmlformats.org/officeDocument/2006/relationships/image" Target="../media/image42.png"/><Relationship Id="rId7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Relationship Id="rId9" Type="http://schemas.openxmlformats.org/officeDocument/2006/relationships/image" Target="../media/image46.jpeg"/><Relationship Id="rId3" Type="http://schemas.openxmlformats.org/officeDocument/2006/relationships/image" Target="../media/image40.jpeg"/><Relationship Id="rId6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5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image" Target="../media/image17.jpeg"/><Relationship Id="rId4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5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5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oleObject2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3657600"/>
            <a:ext cx="6858000" cy="1272915"/>
          </a:xfrm>
        </p:spPr>
        <p:txBody>
          <a:bodyPr>
            <a:noAutofit/>
          </a:bodyPr>
          <a:lstStyle/>
          <a:p>
            <a:r>
              <a:rPr lang="en-US" sz="2600" dirty="0" smtClean="0"/>
              <a:t>Towards minimum material trackers for HEP experiments at upgraded luminosities</a:t>
            </a:r>
            <a:endParaRPr lang="en-US" sz="2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L. </a:t>
            </a:r>
            <a:r>
              <a:rPr lang="en-US" dirty="0" err="1" smtClean="0"/>
              <a:t>Gonella</a:t>
            </a:r>
            <a:r>
              <a:rPr lang="en-US" dirty="0" smtClean="0"/>
              <a:t>, F. </a:t>
            </a:r>
            <a:r>
              <a:rPr lang="en-US" dirty="0" err="1" smtClean="0"/>
              <a:t>Hügging</a:t>
            </a:r>
            <a:r>
              <a:rPr lang="en-US" dirty="0" smtClean="0"/>
              <a:t>, N. </a:t>
            </a:r>
            <a:r>
              <a:rPr lang="en-US" dirty="0" err="1" smtClean="0"/>
              <a:t>Wermes</a:t>
            </a:r>
            <a:r>
              <a:rPr lang="en-US" dirty="0" smtClean="0"/>
              <a:t> - </a:t>
            </a:r>
            <a:r>
              <a:rPr lang="en-US" dirty="0" err="1" smtClean="0"/>
              <a:t>Physikalisches</a:t>
            </a:r>
            <a:r>
              <a:rPr lang="en-US" dirty="0" smtClean="0"/>
              <a:t> </a:t>
            </a:r>
            <a:r>
              <a:rPr lang="en-US" dirty="0" err="1" smtClean="0"/>
              <a:t>Institut</a:t>
            </a:r>
            <a:r>
              <a:rPr lang="en-US" dirty="0" smtClean="0"/>
              <a:t> </a:t>
            </a:r>
            <a:r>
              <a:rPr lang="en-US" dirty="0" err="1" smtClean="0"/>
              <a:t>Uni</a:t>
            </a:r>
            <a:r>
              <a:rPr lang="en-US" dirty="0" smtClean="0"/>
              <a:t> Bonn</a:t>
            </a:r>
          </a:p>
          <a:p>
            <a:r>
              <a:rPr lang="en-US" dirty="0" smtClean="0"/>
              <a:t>Pixel 2010, </a:t>
            </a:r>
            <a:r>
              <a:rPr lang="en-US" dirty="0" err="1" smtClean="0"/>
              <a:t>Grindelwald</a:t>
            </a:r>
            <a:r>
              <a:rPr lang="en-US" dirty="0" smtClean="0"/>
              <a:t>, 09/09/2010 </a:t>
            </a:r>
            <a:endParaRPr lang="en-US" dirty="0"/>
          </a:p>
        </p:txBody>
      </p:sp>
      <p:pic>
        <p:nvPicPr>
          <p:cNvPr id="4" name="Picture 20" descr="silab logo 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93293" y="1947862"/>
            <a:ext cx="1928812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64680" y="762000"/>
            <a:ext cx="22574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Serial powering proof of principle (2005)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5788152" cy="365760"/>
          </a:xfrm>
        </p:spPr>
        <p:txBody>
          <a:bodyPr/>
          <a:lstStyle/>
          <a:p>
            <a:r>
              <a:rPr lang="de-DE" smtClean="0"/>
              <a:t>L. Gonella - Pixel 2010, Grindelwald - 09/09/2010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9E712-79FE-4DB8-82AF-CA2C14EC94C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2667000"/>
            <a:ext cx="5105400" cy="1219200"/>
          </a:xfrm>
        </p:spPr>
        <p:txBody>
          <a:bodyPr>
            <a:normAutofit/>
          </a:bodyPr>
          <a:lstStyle/>
          <a:p>
            <a:pPr marL="273368" indent="-273050">
              <a:buFont typeface="Wingdings 3" pitchFamily="18" charset="2"/>
              <a:buChar char=""/>
            </a:pPr>
            <a:r>
              <a:rPr lang="en-US" sz="1800" dirty="0" smtClean="0"/>
              <a:t>Half stave of the current ATLAS pixel detector powered in series</a:t>
            </a:r>
          </a:p>
          <a:p>
            <a:pPr marL="547688" lvl="1" indent="-273050">
              <a:buFont typeface="Wingdings 3" pitchFamily="18" charset="2"/>
              <a:buChar char=""/>
            </a:pPr>
            <a:r>
              <a:rPr lang="en-US" sz="1600" dirty="0" smtClean="0"/>
              <a:t>No performance degradation due to powering scheme, in particular </a:t>
            </a:r>
            <a:r>
              <a:rPr lang="en-US" sz="1600" dirty="0" err="1" smtClean="0"/>
              <a:t>wrt</a:t>
            </a:r>
            <a:r>
              <a:rPr lang="en-US" sz="1600" dirty="0" smtClean="0"/>
              <a:t> noise pickup</a:t>
            </a:r>
          </a:p>
          <a:p>
            <a:endParaRPr lang="en-US" sz="1600" dirty="0"/>
          </a:p>
        </p:txBody>
      </p:sp>
      <p:pic>
        <p:nvPicPr>
          <p:cNvPr id="6" name="Picture 8" descr="DSCN419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33400" y="1447800"/>
            <a:ext cx="6921998" cy="990600"/>
          </a:xfrm>
          <a:prstGeom prst="rect">
            <a:avLst/>
          </a:prstGeom>
          <a:noFill/>
          <a:ln/>
        </p:spPr>
      </p:pic>
      <p:grpSp>
        <p:nvGrpSpPr>
          <p:cNvPr id="30" name="Group 29"/>
          <p:cNvGrpSpPr/>
          <p:nvPr/>
        </p:nvGrpSpPr>
        <p:grpSpPr>
          <a:xfrm>
            <a:off x="7086600" y="1169988"/>
            <a:ext cx="1677987" cy="5230812"/>
            <a:chOff x="7162800" y="1066800"/>
            <a:chExt cx="1677987" cy="5230812"/>
          </a:xfrm>
        </p:grpSpPr>
        <p:sp>
          <p:nvSpPr>
            <p:cNvPr id="7" name="Line 78"/>
            <p:cNvSpPr>
              <a:spLocks noChangeShapeType="1"/>
            </p:cNvSpPr>
            <p:nvPr/>
          </p:nvSpPr>
          <p:spPr bwMode="auto">
            <a:xfrm>
              <a:off x="7410450" y="2836863"/>
              <a:ext cx="0" cy="1084263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Line 79"/>
            <p:cNvSpPr>
              <a:spLocks noChangeShapeType="1"/>
            </p:cNvSpPr>
            <p:nvPr/>
          </p:nvSpPr>
          <p:spPr bwMode="auto">
            <a:xfrm flipH="1">
              <a:off x="7400131" y="3886200"/>
              <a:ext cx="810021" cy="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Line 80"/>
            <p:cNvSpPr>
              <a:spLocks noChangeShapeType="1"/>
            </p:cNvSpPr>
            <p:nvPr/>
          </p:nvSpPr>
          <p:spPr bwMode="auto">
            <a:xfrm flipH="1">
              <a:off x="7338218" y="2840037"/>
              <a:ext cx="878813" cy="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Line 81"/>
            <p:cNvSpPr>
              <a:spLocks noChangeShapeType="1"/>
            </p:cNvSpPr>
            <p:nvPr/>
          </p:nvSpPr>
          <p:spPr bwMode="auto">
            <a:xfrm rot="16200000" flipV="1">
              <a:off x="5693965" y="3656409"/>
              <a:ext cx="5230812" cy="51594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82"/>
            <p:cNvSpPr>
              <a:spLocks noChangeShapeType="1"/>
            </p:cNvSpPr>
            <p:nvPr/>
          </p:nvSpPr>
          <p:spPr bwMode="auto">
            <a:xfrm flipV="1">
              <a:off x="8309371" y="2676525"/>
              <a:ext cx="0" cy="431800"/>
            </a:xfrm>
            <a:prstGeom prst="line">
              <a:avLst/>
            </a:prstGeom>
            <a:noFill/>
            <a:ln w="38100">
              <a:solidFill>
                <a:srgbClr val="339933"/>
              </a:solidFill>
              <a:prstDash val="sysDot"/>
              <a:round/>
              <a:headEnd/>
              <a:tailEnd type="stealth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83"/>
            <p:cNvSpPr>
              <a:spLocks noChangeShapeType="1"/>
            </p:cNvSpPr>
            <p:nvPr/>
          </p:nvSpPr>
          <p:spPr bwMode="auto">
            <a:xfrm>
              <a:off x="8309371" y="3611562"/>
              <a:ext cx="0" cy="431800"/>
            </a:xfrm>
            <a:prstGeom prst="line">
              <a:avLst/>
            </a:prstGeom>
            <a:noFill/>
            <a:ln w="38100">
              <a:solidFill>
                <a:srgbClr val="339933"/>
              </a:solidFill>
              <a:prstDash val="sysDot"/>
              <a:round/>
              <a:headEnd/>
              <a:tailEnd type="stealth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Rectangle 84"/>
            <p:cNvSpPr>
              <a:spLocks noChangeArrowheads="1"/>
            </p:cNvSpPr>
            <p:nvPr/>
          </p:nvSpPr>
          <p:spPr bwMode="auto">
            <a:xfrm>
              <a:off x="7777956" y="1195387"/>
              <a:ext cx="1062831" cy="504825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Rectangle 85"/>
            <p:cNvSpPr>
              <a:spLocks noChangeArrowheads="1"/>
            </p:cNvSpPr>
            <p:nvPr/>
          </p:nvSpPr>
          <p:spPr bwMode="auto">
            <a:xfrm>
              <a:off x="7777956" y="2132011"/>
              <a:ext cx="1062831" cy="504825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Rectangle 86"/>
            <p:cNvSpPr>
              <a:spLocks noChangeArrowheads="1"/>
            </p:cNvSpPr>
            <p:nvPr/>
          </p:nvSpPr>
          <p:spPr bwMode="auto">
            <a:xfrm>
              <a:off x="7778815" y="4003675"/>
              <a:ext cx="1061112" cy="504825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Rectangle 87"/>
            <p:cNvSpPr>
              <a:spLocks noChangeArrowheads="1"/>
            </p:cNvSpPr>
            <p:nvPr/>
          </p:nvSpPr>
          <p:spPr bwMode="auto">
            <a:xfrm>
              <a:off x="7777956" y="5459413"/>
              <a:ext cx="1062831" cy="504825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Rectangle 88"/>
            <p:cNvSpPr>
              <a:spLocks noChangeArrowheads="1"/>
            </p:cNvSpPr>
            <p:nvPr/>
          </p:nvSpPr>
          <p:spPr bwMode="auto">
            <a:xfrm>
              <a:off x="7777956" y="3082926"/>
              <a:ext cx="1062831" cy="504825"/>
            </a:xfrm>
            <a:prstGeom prst="rect">
              <a:avLst/>
            </a:prstGeom>
            <a:solidFill>
              <a:srgbClr val="8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IE" sz="1600">
                <a:solidFill>
                  <a:srgbClr val="FF0000"/>
                </a:solidFill>
              </a:endParaRPr>
            </a:p>
          </p:txBody>
        </p:sp>
        <p:sp>
          <p:nvSpPr>
            <p:cNvPr id="18" name="Rectangle 89"/>
            <p:cNvSpPr>
              <a:spLocks noChangeArrowheads="1"/>
            </p:cNvSpPr>
            <p:nvPr/>
          </p:nvSpPr>
          <p:spPr bwMode="auto">
            <a:xfrm>
              <a:off x="7777956" y="4724400"/>
              <a:ext cx="1062831" cy="504825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Text Box 90"/>
            <p:cNvSpPr txBox="1">
              <a:spLocks noChangeArrowheads="1"/>
            </p:cNvSpPr>
            <p:nvPr/>
          </p:nvSpPr>
          <p:spPr bwMode="auto">
            <a:xfrm>
              <a:off x="7960558" y="1308100"/>
              <a:ext cx="69762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IE" sz="1600" dirty="0" smtClean="0">
                  <a:latin typeface="News Gothic MT" pitchFamily="34" charset="0"/>
                </a:rPr>
                <a:t>mod6</a:t>
              </a:r>
              <a:endParaRPr lang="en-IE" sz="1600" dirty="0">
                <a:latin typeface="News Gothic MT" pitchFamily="34" charset="0"/>
              </a:endParaRPr>
            </a:p>
          </p:txBody>
        </p:sp>
        <p:sp>
          <p:nvSpPr>
            <p:cNvPr id="20" name="Text Box 91"/>
            <p:cNvSpPr txBox="1">
              <a:spLocks noChangeArrowheads="1"/>
            </p:cNvSpPr>
            <p:nvPr/>
          </p:nvSpPr>
          <p:spPr bwMode="auto">
            <a:xfrm>
              <a:off x="7960558" y="2243137"/>
              <a:ext cx="69762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IE" sz="1600" dirty="0" smtClean="0">
                  <a:latin typeface="News Gothic MT" pitchFamily="34" charset="0"/>
                </a:rPr>
                <a:t>mod5</a:t>
              </a:r>
              <a:endParaRPr lang="en-IE" sz="1600" dirty="0">
                <a:latin typeface="News Gothic MT" pitchFamily="34" charset="0"/>
              </a:endParaRPr>
            </a:p>
          </p:txBody>
        </p:sp>
        <p:sp>
          <p:nvSpPr>
            <p:cNvPr id="21" name="Text Box 92"/>
            <p:cNvSpPr txBox="1">
              <a:spLocks noChangeArrowheads="1"/>
            </p:cNvSpPr>
            <p:nvPr/>
          </p:nvSpPr>
          <p:spPr bwMode="auto">
            <a:xfrm>
              <a:off x="7960558" y="3179762"/>
              <a:ext cx="69762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IE" sz="1600" dirty="0" smtClean="0">
                  <a:solidFill>
                    <a:srgbClr val="FF0000"/>
                  </a:solidFill>
                  <a:latin typeface="News Gothic MT" pitchFamily="34" charset="0"/>
                </a:rPr>
                <a:t>mod4</a:t>
              </a:r>
              <a:endParaRPr lang="en-IE" sz="1600" dirty="0">
                <a:solidFill>
                  <a:srgbClr val="FF0000"/>
                </a:solidFill>
                <a:latin typeface="News Gothic MT" pitchFamily="34" charset="0"/>
              </a:endParaRPr>
            </a:p>
          </p:txBody>
        </p:sp>
        <p:sp>
          <p:nvSpPr>
            <p:cNvPr id="22" name="Text Box 93"/>
            <p:cNvSpPr txBox="1">
              <a:spLocks noChangeArrowheads="1"/>
            </p:cNvSpPr>
            <p:nvPr/>
          </p:nvSpPr>
          <p:spPr bwMode="auto">
            <a:xfrm>
              <a:off x="7960558" y="4116387"/>
              <a:ext cx="69762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IE" sz="1600" dirty="0" smtClean="0">
                  <a:latin typeface="News Gothic MT" pitchFamily="34" charset="0"/>
                </a:rPr>
                <a:t>mod3</a:t>
              </a:r>
              <a:endParaRPr lang="en-IE" sz="1600" dirty="0">
                <a:latin typeface="News Gothic MT" pitchFamily="34" charset="0"/>
              </a:endParaRPr>
            </a:p>
          </p:txBody>
        </p:sp>
        <p:sp>
          <p:nvSpPr>
            <p:cNvPr id="23" name="Text Box 94"/>
            <p:cNvSpPr txBox="1">
              <a:spLocks noChangeArrowheads="1"/>
            </p:cNvSpPr>
            <p:nvPr/>
          </p:nvSpPr>
          <p:spPr bwMode="auto">
            <a:xfrm>
              <a:off x="7960558" y="4811712"/>
              <a:ext cx="69762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IE" sz="1600" dirty="0" smtClean="0">
                  <a:latin typeface="News Gothic MT" pitchFamily="34" charset="0"/>
                </a:rPr>
                <a:t>mod2</a:t>
              </a:r>
              <a:endParaRPr lang="en-IE" sz="1600" dirty="0">
                <a:latin typeface="News Gothic MT" pitchFamily="34" charset="0"/>
              </a:endParaRPr>
            </a:p>
          </p:txBody>
        </p:sp>
        <p:sp>
          <p:nvSpPr>
            <p:cNvPr id="24" name="Text Box 95"/>
            <p:cNvSpPr txBox="1">
              <a:spLocks noChangeArrowheads="1"/>
            </p:cNvSpPr>
            <p:nvPr/>
          </p:nvSpPr>
          <p:spPr bwMode="auto">
            <a:xfrm>
              <a:off x="7960558" y="5556250"/>
              <a:ext cx="69762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IE" sz="1600" dirty="0" smtClean="0">
                  <a:latin typeface="News Gothic MT" pitchFamily="34" charset="0"/>
                </a:rPr>
                <a:t>mod1</a:t>
              </a:r>
              <a:endParaRPr lang="en-IE" sz="1600" dirty="0">
                <a:latin typeface="News Gothic MT" pitchFamily="34" charset="0"/>
              </a:endParaRPr>
            </a:p>
          </p:txBody>
        </p:sp>
        <p:sp>
          <p:nvSpPr>
            <p:cNvPr id="25" name="Line 96"/>
            <p:cNvSpPr>
              <a:spLocks noChangeShapeType="1"/>
            </p:cNvSpPr>
            <p:nvPr/>
          </p:nvSpPr>
          <p:spPr bwMode="auto">
            <a:xfrm flipV="1">
              <a:off x="8309371" y="2652712"/>
              <a:ext cx="0" cy="431800"/>
            </a:xfrm>
            <a:prstGeom prst="line">
              <a:avLst/>
            </a:prstGeom>
            <a:noFill/>
            <a:ln w="38100">
              <a:solidFill>
                <a:srgbClr val="800000"/>
              </a:solidFill>
              <a:prstDash val="sysDot"/>
              <a:round/>
              <a:headEnd/>
              <a:tailEnd type="stealth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97"/>
            <p:cNvSpPr>
              <a:spLocks noChangeShapeType="1"/>
            </p:cNvSpPr>
            <p:nvPr/>
          </p:nvSpPr>
          <p:spPr bwMode="auto">
            <a:xfrm>
              <a:off x="8309371" y="3587750"/>
              <a:ext cx="0" cy="431800"/>
            </a:xfrm>
            <a:prstGeom prst="line">
              <a:avLst/>
            </a:prstGeom>
            <a:noFill/>
            <a:ln w="38100">
              <a:solidFill>
                <a:srgbClr val="800000"/>
              </a:solidFill>
              <a:prstDash val="sysDot"/>
              <a:round/>
              <a:headEnd/>
              <a:tailEnd type="stealth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Rectangle 98"/>
            <p:cNvSpPr>
              <a:spLocks noChangeArrowheads="1"/>
            </p:cNvSpPr>
            <p:nvPr/>
          </p:nvSpPr>
          <p:spPr bwMode="auto">
            <a:xfrm>
              <a:off x="7286625" y="3100387"/>
              <a:ext cx="254529" cy="522288"/>
            </a:xfrm>
            <a:prstGeom prst="rect">
              <a:avLst/>
            </a:prstGeom>
            <a:solidFill>
              <a:srgbClr val="FF99CC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Line 99"/>
            <p:cNvSpPr>
              <a:spLocks noChangeShapeType="1"/>
            </p:cNvSpPr>
            <p:nvPr/>
          </p:nvSpPr>
          <p:spPr bwMode="auto">
            <a:xfrm flipV="1">
              <a:off x="7162800" y="3090862"/>
              <a:ext cx="538294" cy="496888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 type="arrow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5486400" y="3276600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Switchable load to induce noise</a:t>
            </a:r>
            <a:endParaRPr lang="en-US" sz="1200" dirty="0"/>
          </a:p>
        </p:txBody>
      </p:sp>
      <p:sp>
        <p:nvSpPr>
          <p:cNvPr id="37" name="Text Box 48"/>
          <p:cNvSpPr txBox="1">
            <a:spLocks noChangeArrowheads="1"/>
          </p:cNvSpPr>
          <p:nvPr/>
        </p:nvSpPr>
        <p:spPr bwMode="auto">
          <a:xfrm>
            <a:off x="2559586" y="2038350"/>
            <a:ext cx="18466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IE" sz="1600"/>
          </a:p>
        </p:txBody>
      </p:sp>
      <p:grpSp>
        <p:nvGrpSpPr>
          <p:cNvPr id="67" name="Group 66"/>
          <p:cNvGrpSpPr/>
          <p:nvPr/>
        </p:nvGrpSpPr>
        <p:grpSpPr>
          <a:xfrm>
            <a:off x="2286000" y="4057346"/>
            <a:ext cx="2519414" cy="1505254"/>
            <a:chOff x="2497138" y="944563"/>
            <a:chExt cx="3587485" cy="2851150"/>
          </a:xfrm>
        </p:grpSpPr>
        <p:pic>
          <p:nvPicPr>
            <p:cNvPr id="32" name="Picture 70" descr="SP7912NOISEGRAPH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97138" y="944563"/>
              <a:ext cx="3587485" cy="2851150"/>
            </a:xfrm>
            <a:prstGeom prst="rect">
              <a:avLst/>
            </a:prstGeom>
            <a:noFill/>
          </p:spPr>
        </p:pic>
        <p:grpSp>
          <p:nvGrpSpPr>
            <p:cNvPr id="33" name="Group 24"/>
            <p:cNvGrpSpPr>
              <a:grpSpLocks/>
            </p:cNvGrpSpPr>
            <p:nvPr/>
          </p:nvGrpSpPr>
          <p:grpSpPr bwMode="auto">
            <a:xfrm>
              <a:off x="3092187" y="1130301"/>
              <a:ext cx="823781" cy="504825"/>
              <a:chOff x="3590" y="935"/>
              <a:chExt cx="479" cy="318"/>
            </a:xfrm>
          </p:grpSpPr>
          <p:sp>
            <p:nvSpPr>
              <p:cNvPr id="34" name="Rectangle 12"/>
              <p:cNvSpPr>
                <a:spLocks noChangeArrowheads="1"/>
              </p:cNvSpPr>
              <p:nvPr/>
            </p:nvSpPr>
            <p:spPr bwMode="auto">
              <a:xfrm>
                <a:off x="3590" y="935"/>
                <a:ext cx="479" cy="318"/>
              </a:xfrm>
              <a:prstGeom prst="rect">
                <a:avLst/>
              </a:prstGeom>
              <a:solidFill>
                <a:srgbClr val="80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IE" sz="1000">
                  <a:solidFill>
                    <a:srgbClr val="FF0000"/>
                  </a:solidFill>
                </a:endParaRPr>
              </a:p>
            </p:txBody>
          </p:sp>
          <p:sp>
            <p:nvSpPr>
              <p:cNvPr id="35" name="Text Box 15"/>
              <p:cNvSpPr txBox="1">
                <a:spLocks noChangeArrowheads="1"/>
              </p:cNvSpPr>
              <p:nvPr/>
            </p:nvSpPr>
            <p:spPr bwMode="auto">
              <a:xfrm>
                <a:off x="3638" y="977"/>
                <a:ext cx="383" cy="2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IE" sz="1000" dirty="0" smtClean="0">
                    <a:solidFill>
                      <a:srgbClr val="FF0000"/>
                    </a:solidFill>
                    <a:latin typeface="News Gothic MT" pitchFamily="34" charset="0"/>
                  </a:rPr>
                  <a:t>mod4</a:t>
                </a:r>
                <a:endParaRPr lang="en-IE" sz="1000" dirty="0">
                  <a:solidFill>
                    <a:srgbClr val="FF0000"/>
                  </a:solidFill>
                  <a:latin typeface="News Gothic MT" pitchFamily="34" charset="0"/>
                </a:endParaRPr>
              </a:p>
            </p:txBody>
          </p:sp>
        </p:grpSp>
        <p:sp>
          <p:nvSpPr>
            <p:cNvPr id="36" name="Text Box 30"/>
            <p:cNvSpPr txBox="1">
              <a:spLocks noChangeArrowheads="1"/>
            </p:cNvSpPr>
            <p:nvPr/>
          </p:nvSpPr>
          <p:spPr bwMode="auto">
            <a:xfrm>
              <a:off x="5321035" y="1263651"/>
              <a:ext cx="650683" cy="6033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IE" sz="1000">
                  <a:latin typeface="News Gothic MT" pitchFamily="34" charset="0"/>
                </a:rPr>
                <a:t>max: </a:t>
              </a:r>
            </a:p>
            <a:p>
              <a:pPr algn="l"/>
              <a:r>
                <a:rPr lang="en-IE" sz="1000">
                  <a:latin typeface="News Gothic MT" pitchFamily="34" charset="0"/>
                </a:rPr>
                <a:t>400e</a:t>
              </a:r>
              <a:r>
                <a:rPr lang="en-IE" sz="1000" baseline="30000">
                  <a:latin typeface="News Gothic MT" pitchFamily="34" charset="0"/>
                </a:rPr>
                <a:t>-</a:t>
              </a: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76200" y="4454524"/>
            <a:ext cx="2405063" cy="1793876"/>
            <a:chOff x="1363795" y="3605496"/>
            <a:chExt cx="3403468" cy="2684180"/>
          </a:xfrm>
        </p:grpSpPr>
        <p:pic>
          <p:nvPicPr>
            <p:cNvPr id="46" name="Picture 71" descr="SP1112NOISEGRAPH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63795" y="3860801"/>
              <a:ext cx="3403468" cy="2428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8" name="Group 27"/>
            <p:cNvGrpSpPr>
              <a:grpSpLocks/>
            </p:cNvGrpSpPr>
            <p:nvPr/>
          </p:nvGrpSpPr>
          <p:grpSpPr bwMode="auto">
            <a:xfrm>
              <a:off x="2148020" y="3719514"/>
              <a:ext cx="1061112" cy="504825"/>
              <a:chOff x="907" y="2462"/>
              <a:chExt cx="617" cy="318"/>
            </a:xfrm>
          </p:grpSpPr>
          <p:sp>
            <p:nvSpPr>
              <p:cNvPr id="57" name="Rectangle 11"/>
              <p:cNvSpPr>
                <a:spLocks noChangeArrowheads="1"/>
              </p:cNvSpPr>
              <p:nvPr/>
            </p:nvSpPr>
            <p:spPr bwMode="auto">
              <a:xfrm>
                <a:off x="907" y="2462"/>
                <a:ext cx="617" cy="31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solidFill>
                  <a:schemeClr val="accent2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000"/>
              </a:p>
            </p:txBody>
          </p:sp>
          <p:sp>
            <p:nvSpPr>
              <p:cNvPr id="58" name="Text Box 16"/>
              <p:cNvSpPr txBox="1">
                <a:spLocks noChangeArrowheads="1"/>
              </p:cNvSpPr>
              <p:nvPr/>
            </p:nvSpPr>
            <p:spPr bwMode="auto">
              <a:xfrm>
                <a:off x="1009" y="2505"/>
                <a:ext cx="414" cy="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IE" sz="1000" dirty="0" smtClean="0">
                    <a:latin typeface="News Gothic MT" pitchFamily="34" charset="0"/>
                  </a:rPr>
                  <a:t>mod3</a:t>
                </a:r>
                <a:endParaRPr lang="en-IE" sz="1000" dirty="0">
                  <a:latin typeface="News Gothic MT" pitchFamily="34" charset="0"/>
                </a:endParaRPr>
              </a:p>
            </p:txBody>
          </p:sp>
        </p:grpSp>
        <p:sp>
          <p:nvSpPr>
            <p:cNvPr id="49" name="Text Box 34"/>
            <p:cNvSpPr txBox="1">
              <a:spLocks noChangeArrowheads="1"/>
            </p:cNvSpPr>
            <p:nvPr/>
          </p:nvSpPr>
          <p:spPr bwMode="auto">
            <a:xfrm>
              <a:off x="3628282" y="3605496"/>
              <a:ext cx="703674" cy="5986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IE" sz="1000" dirty="0">
                  <a:latin typeface="News Gothic MT" pitchFamily="34" charset="0"/>
                </a:rPr>
                <a:t>max: </a:t>
              </a:r>
            </a:p>
            <a:p>
              <a:pPr algn="l"/>
              <a:r>
                <a:rPr lang="en-IE" sz="1000" dirty="0">
                  <a:latin typeface="News Gothic MT" pitchFamily="34" charset="0"/>
                </a:rPr>
                <a:t>205e</a:t>
              </a:r>
              <a:r>
                <a:rPr lang="en-IE" sz="1000" baseline="30000" dirty="0">
                  <a:latin typeface="News Gothic MT" pitchFamily="34" charset="0"/>
                </a:rPr>
                <a:t>-</a:t>
              </a:r>
            </a:p>
          </p:txBody>
        </p:sp>
        <p:grpSp>
          <p:nvGrpSpPr>
            <p:cNvPr id="51" name="Group 63"/>
            <p:cNvGrpSpPr>
              <a:grpSpLocks/>
            </p:cNvGrpSpPr>
            <p:nvPr/>
          </p:nvGrpSpPr>
          <p:grpSpPr bwMode="auto">
            <a:xfrm>
              <a:off x="3585766" y="3722689"/>
              <a:ext cx="636323" cy="2257425"/>
              <a:chOff x="2490" y="1031"/>
              <a:chExt cx="370" cy="1247"/>
            </a:xfrm>
          </p:grpSpPr>
          <p:sp>
            <p:nvSpPr>
              <p:cNvPr id="55" name="Line 61"/>
              <p:cNvSpPr>
                <a:spLocks noChangeShapeType="1"/>
              </p:cNvSpPr>
              <p:nvPr/>
            </p:nvSpPr>
            <p:spPr bwMode="auto">
              <a:xfrm>
                <a:off x="2490" y="1031"/>
                <a:ext cx="0" cy="1247"/>
              </a:xfrm>
              <a:prstGeom prst="line">
                <a:avLst/>
              </a:prstGeom>
              <a:noFill/>
              <a:ln w="9525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sz="1000"/>
              </a:p>
            </p:txBody>
          </p:sp>
          <p:sp>
            <p:nvSpPr>
              <p:cNvPr id="56" name="Line 62"/>
              <p:cNvSpPr>
                <a:spLocks noChangeShapeType="1"/>
              </p:cNvSpPr>
              <p:nvPr/>
            </p:nvSpPr>
            <p:spPr bwMode="auto">
              <a:xfrm>
                <a:off x="2860" y="1060"/>
                <a:ext cx="0" cy="1210"/>
              </a:xfrm>
              <a:prstGeom prst="line">
                <a:avLst/>
              </a:prstGeom>
              <a:noFill/>
              <a:ln w="9525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sz="1000"/>
              </a:p>
            </p:txBody>
          </p:sp>
        </p:grpSp>
      </p:grpSp>
      <p:grpSp>
        <p:nvGrpSpPr>
          <p:cNvPr id="70" name="Group 69"/>
          <p:cNvGrpSpPr/>
          <p:nvPr/>
        </p:nvGrpSpPr>
        <p:grpSpPr>
          <a:xfrm>
            <a:off x="4862644" y="4478336"/>
            <a:ext cx="2681156" cy="1770064"/>
            <a:chOff x="4591844" y="3692526"/>
            <a:chExt cx="3403468" cy="2614613"/>
          </a:xfrm>
        </p:grpSpPr>
        <p:pic>
          <p:nvPicPr>
            <p:cNvPr id="45" name="Picture 73" descr="SP2512NOISEGRAPH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591844" y="3878264"/>
              <a:ext cx="3403468" cy="2428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7" name="Group 26"/>
            <p:cNvGrpSpPr>
              <a:grpSpLocks/>
            </p:cNvGrpSpPr>
            <p:nvPr/>
          </p:nvGrpSpPr>
          <p:grpSpPr bwMode="auto">
            <a:xfrm>
              <a:off x="5193771" y="3719514"/>
              <a:ext cx="1062831" cy="504825"/>
              <a:chOff x="907" y="921"/>
              <a:chExt cx="618" cy="318"/>
            </a:xfrm>
          </p:grpSpPr>
          <p:sp>
            <p:nvSpPr>
              <p:cNvPr id="59" name="Rectangle 10"/>
              <p:cNvSpPr>
                <a:spLocks noChangeArrowheads="1"/>
              </p:cNvSpPr>
              <p:nvPr/>
            </p:nvSpPr>
            <p:spPr bwMode="auto">
              <a:xfrm>
                <a:off x="907" y="921"/>
                <a:ext cx="618" cy="31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solidFill>
                  <a:schemeClr val="accent2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000"/>
              </a:p>
            </p:txBody>
          </p:sp>
          <p:sp>
            <p:nvSpPr>
              <p:cNvPr id="60" name="Text Box 14"/>
              <p:cNvSpPr txBox="1">
                <a:spLocks noChangeArrowheads="1"/>
              </p:cNvSpPr>
              <p:nvPr/>
            </p:nvSpPr>
            <p:spPr bwMode="auto">
              <a:xfrm>
                <a:off x="1017" y="965"/>
                <a:ext cx="398" cy="2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IE" sz="1000" dirty="0" smtClean="0">
                    <a:latin typeface="News Gothic MT" pitchFamily="34" charset="0"/>
                  </a:rPr>
                  <a:t>mod5</a:t>
                </a:r>
                <a:endParaRPr lang="en-IE" sz="1000" dirty="0">
                  <a:latin typeface="News Gothic MT" pitchFamily="34" charset="0"/>
                </a:endParaRPr>
              </a:p>
            </p:txBody>
          </p:sp>
        </p:grpSp>
        <p:sp>
          <p:nvSpPr>
            <p:cNvPr id="50" name="Text Box 36"/>
            <p:cNvSpPr txBox="1">
              <a:spLocks noChangeArrowheads="1"/>
            </p:cNvSpPr>
            <p:nvPr/>
          </p:nvSpPr>
          <p:spPr bwMode="auto">
            <a:xfrm>
              <a:off x="6320235" y="3735389"/>
              <a:ext cx="49725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IE" sz="1000">
                  <a:latin typeface="News Gothic MT" pitchFamily="34" charset="0"/>
                </a:rPr>
                <a:t>max: </a:t>
              </a:r>
            </a:p>
            <a:p>
              <a:pPr algn="l"/>
              <a:r>
                <a:rPr lang="en-IE" sz="1000">
                  <a:latin typeface="News Gothic MT" pitchFamily="34" charset="0"/>
                </a:rPr>
                <a:t>195e</a:t>
              </a:r>
              <a:r>
                <a:rPr lang="en-IE" sz="1000" baseline="30000">
                  <a:latin typeface="News Gothic MT" pitchFamily="34" charset="0"/>
                </a:rPr>
                <a:t>-</a:t>
              </a:r>
            </a:p>
          </p:txBody>
        </p:sp>
        <p:grpSp>
          <p:nvGrpSpPr>
            <p:cNvPr id="52" name="Group 64"/>
            <p:cNvGrpSpPr>
              <a:grpSpLocks/>
            </p:cNvGrpSpPr>
            <p:nvPr/>
          </p:nvGrpSpPr>
          <p:grpSpPr bwMode="auto">
            <a:xfrm>
              <a:off x="6767381" y="3692526"/>
              <a:ext cx="636323" cy="2257425"/>
              <a:chOff x="2490" y="1031"/>
              <a:chExt cx="370" cy="1247"/>
            </a:xfrm>
          </p:grpSpPr>
          <p:sp>
            <p:nvSpPr>
              <p:cNvPr id="53" name="Line 65"/>
              <p:cNvSpPr>
                <a:spLocks noChangeShapeType="1"/>
              </p:cNvSpPr>
              <p:nvPr/>
            </p:nvSpPr>
            <p:spPr bwMode="auto">
              <a:xfrm>
                <a:off x="2490" y="1031"/>
                <a:ext cx="0" cy="1247"/>
              </a:xfrm>
              <a:prstGeom prst="line">
                <a:avLst/>
              </a:prstGeom>
              <a:noFill/>
              <a:ln w="9525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sz="1000"/>
              </a:p>
            </p:txBody>
          </p:sp>
          <p:sp>
            <p:nvSpPr>
              <p:cNvPr id="54" name="Line 66"/>
              <p:cNvSpPr>
                <a:spLocks noChangeShapeType="1"/>
              </p:cNvSpPr>
              <p:nvPr/>
            </p:nvSpPr>
            <p:spPr bwMode="auto">
              <a:xfrm>
                <a:off x="2860" y="1060"/>
                <a:ext cx="0" cy="1210"/>
              </a:xfrm>
              <a:prstGeom prst="line">
                <a:avLst/>
              </a:prstGeom>
              <a:noFill/>
              <a:ln w="9525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sz="1000"/>
              </a:p>
            </p:txBody>
          </p:sp>
        </p:grpSp>
      </p:grpSp>
      <p:sp>
        <p:nvSpPr>
          <p:cNvPr id="72" name="Line 54"/>
          <p:cNvSpPr>
            <a:spLocks noChangeShapeType="1"/>
          </p:cNvSpPr>
          <p:nvPr/>
        </p:nvSpPr>
        <p:spPr bwMode="auto">
          <a:xfrm>
            <a:off x="4008620" y="3969895"/>
            <a:ext cx="0" cy="130066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3" name="Line 54"/>
          <p:cNvSpPr>
            <a:spLocks noChangeShapeType="1"/>
          </p:cNvSpPr>
          <p:nvPr/>
        </p:nvSpPr>
        <p:spPr bwMode="auto">
          <a:xfrm>
            <a:off x="3436495" y="3969895"/>
            <a:ext cx="0" cy="130066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" name="TextBox 4"/>
          <p:cNvSpPr txBox="1">
            <a:spLocks noChangeArrowheads="1"/>
          </p:cNvSpPr>
          <p:nvPr/>
        </p:nvSpPr>
        <p:spPr bwMode="auto">
          <a:xfrm>
            <a:off x="609600" y="1152525"/>
            <a:ext cx="3000375" cy="276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latin typeface="Gill Sans MT" pitchFamily="34" charset="0"/>
              </a:rPr>
              <a:t>(D.B.Ta </a:t>
            </a:r>
            <a:r>
              <a:rPr lang="en-US" sz="1200" i="1">
                <a:latin typeface="Gill Sans MT" pitchFamily="34" charset="0"/>
              </a:rPr>
              <a:t>et al</a:t>
            </a:r>
            <a:r>
              <a:rPr lang="en-US" sz="1200">
                <a:latin typeface="Gill Sans MT" pitchFamily="34" charset="0"/>
              </a:rPr>
              <a:t>, NIM A 557 (2006) 445-459)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4"/>
          <p:cNvSpPr txBox="1">
            <a:spLocks/>
          </p:cNvSpPr>
          <p:nvPr/>
        </p:nvSpPr>
        <p:spPr>
          <a:xfrm>
            <a:off x="457200" y="4114800"/>
            <a:ext cx="4495800" cy="2057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Protection scheme is proposed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element: Module Protection Chip</a:t>
            </a:r>
          </a:p>
          <a:p>
            <a:pPr marL="822960" marR="0" lvl="2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Features slow control and fast response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Simulations have started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Prototyping of an SLHC pixel outer stave with serial powering is starting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Work </a:t>
            </a:r>
            <a:r>
              <a:rPr lang="en-US" sz="1300" dirty="0" smtClean="0">
                <a:solidFill>
                  <a:schemeClr val="tx2"/>
                </a:solidFill>
              </a:rPr>
              <a:t>on</a:t>
            </a:r>
            <a:r>
              <a:rPr kumimoji="0" lang="en-US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stave cable and module flex</a:t>
            </a:r>
          </a:p>
        </p:txBody>
      </p:sp>
      <p:grpSp>
        <p:nvGrpSpPr>
          <p:cNvPr id="24" name="Gruppierung 23"/>
          <p:cNvGrpSpPr/>
          <p:nvPr/>
        </p:nvGrpSpPr>
        <p:grpSpPr>
          <a:xfrm>
            <a:off x="5613400" y="3868579"/>
            <a:ext cx="3276600" cy="2227421"/>
            <a:chOff x="5715000" y="4325779"/>
            <a:chExt cx="2963173" cy="1998821"/>
          </a:xfrm>
        </p:grpSpPr>
        <p:grpSp>
          <p:nvGrpSpPr>
            <p:cNvPr id="18" name="Group 16"/>
            <p:cNvGrpSpPr/>
            <p:nvPr/>
          </p:nvGrpSpPr>
          <p:grpSpPr>
            <a:xfrm>
              <a:off x="5715000" y="4419600"/>
              <a:ext cx="2963173" cy="1905000"/>
              <a:chOff x="4572000" y="3494064"/>
              <a:chExt cx="4106173" cy="2830536"/>
            </a:xfrm>
          </p:grpSpPr>
          <p:pic>
            <p:nvPicPr>
              <p:cNvPr id="19" name="Picture 4" descr="C:\Documents and Settings\Laura\Desktop\slowctrl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4572000" y="3494064"/>
                <a:ext cx="4106173" cy="2830536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</p:pic>
          <p:sp>
            <p:nvSpPr>
              <p:cNvPr id="20" name="TextBox 10"/>
              <p:cNvSpPr txBox="1"/>
              <p:nvPr/>
            </p:nvSpPr>
            <p:spPr>
              <a:xfrm>
                <a:off x="5205335" y="3809999"/>
                <a:ext cx="609600" cy="28726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V</a:t>
                </a:r>
                <a:r>
                  <a:rPr lang="en-US" sz="800" baseline="-25000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mod</a:t>
                </a:r>
                <a:endParaRPr lang="en-US" sz="800" baseline="-250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1" name="TextBox 11"/>
              <p:cNvSpPr txBox="1"/>
              <p:nvPr/>
            </p:nvSpPr>
            <p:spPr>
              <a:xfrm>
                <a:off x="7238999" y="5410200"/>
                <a:ext cx="533400" cy="28726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 smtClean="0">
                    <a:solidFill>
                      <a:srgbClr val="FF0000"/>
                    </a:solidFill>
                  </a:rPr>
                  <a:t>I</a:t>
                </a:r>
                <a:r>
                  <a:rPr lang="en-US" sz="800" baseline="-25000" dirty="0" smtClean="0">
                    <a:solidFill>
                      <a:srgbClr val="FF0000"/>
                    </a:solidFill>
                  </a:rPr>
                  <a:t>mod</a:t>
                </a:r>
                <a:endParaRPr lang="en-US" sz="800" baseline="-25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2" name="TextBox 12"/>
              <p:cNvSpPr txBox="1"/>
              <p:nvPr/>
            </p:nvSpPr>
            <p:spPr>
              <a:xfrm>
                <a:off x="7162798" y="4267200"/>
                <a:ext cx="576991" cy="28726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I</a:t>
                </a:r>
                <a:r>
                  <a:rPr lang="en-US" sz="800" baseline="-250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MPC</a:t>
                </a:r>
                <a:endParaRPr lang="en-US" sz="800" baseline="-25000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23" name="Textfeld 22"/>
            <p:cNvSpPr txBox="1"/>
            <p:nvPr/>
          </p:nvSpPr>
          <p:spPr>
            <a:xfrm>
              <a:off x="6320286" y="4325779"/>
              <a:ext cx="1752600" cy="22095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dirty="0" smtClean="0"/>
                <a:t>MPC </a:t>
              </a:r>
              <a:r>
                <a:rPr lang="de-DE" sz="1000" dirty="0" err="1" smtClean="0"/>
                <a:t>slow</a:t>
              </a:r>
              <a:r>
                <a:rPr lang="de-DE" sz="1000" dirty="0" smtClean="0"/>
                <a:t> </a:t>
              </a:r>
              <a:r>
                <a:rPr lang="de-DE" sz="1000" dirty="0" err="1" smtClean="0"/>
                <a:t>ctrl</a:t>
              </a:r>
              <a:r>
                <a:rPr lang="de-DE" sz="1000" dirty="0" smtClean="0"/>
                <a:t> </a:t>
              </a:r>
              <a:r>
                <a:rPr lang="de-DE" sz="1000" dirty="0" err="1" smtClean="0"/>
                <a:t>simulation</a:t>
              </a:r>
              <a:endParaRPr lang="de-DE" sz="1000" dirty="0"/>
            </a:p>
          </p:txBody>
        </p:sp>
      </p:grpSp>
      <p:grpSp>
        <p:nvGrpSpPr>
          <p:cNvPr id="16" name="Gruppierung 15"/>
          <p:cNvGrpSpPr/>
          <p:nvPr/>
        </p:nvGrpSpPr>
        <p:grpSpPr>
          <a:xfrm>
            <a:off x="5257800" y="1219200"/>
            <a:ext cx="3505200" cy="2498971"/>
            <a:chOff x="5638800" y="1371600"/>
            <a:chExt cx="3505200" cy="2498971"/>
          </a:xfrm>
        </p:grpSpPr>
        <p:grpSp>
          <p:nvGrpSpPr>
            <p:cNvPr id="10" name="Group 12"/>
            <p:cNvGrpSpPr/>
            <p:nvPr/>
          </p:nvGrpSpPr>
          <p:grpSpPr>
            <a:xfrm>
              <a:off x="5981701" y="1485900"/>
              <a:ext cx="2825354" cy="2384671"/>
              <a:chOff x="5962957" y="3610836"/>
              <a:chExt cx="2569413" cy="2265657"/>
            </a:xfrm>
          </p:grpSpPr>
          <p:pic>
            <p:nvPicPr>
              <p:cNvPr id="11" name="Picture 8" descr="shuldo_Board1_Vout1V2_Vout1V5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4866" t="8620" r="10152" b="2679"/>
              <a:stretch>
                <a:fillRect/>
              </a:stretch>
            </p:blipFill>
            <p:spPr bwMode="auto">
              <a:xfrm>
                <a:off x="5962957" y="3860885"/>
                <a:ext cx="2569413" cy="2015608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12" name="Straight Connector 18"/>
              <p:cNvCxnSpPr/>
              <p:nvPr/>
            </p:nvCxnSpPr>
            <p:spPr>
              <a:xfrm rot="5400000">
                <a:off x="5946828" y="4593675"/>
                <a:ext cx="1962698" cy="1472"/>
              </a:xfrm>
              <a:prstGeom prst="line">
                <a:avLst/>
              </a:prstGeom>
              <a:ln w="28575">
                <a:solidFill>
                  <a:schemeClr val="accent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9"/>
              <p:cNvCxnSpPr/>
              <p:nvPr/>
            </p:nvCxnSpPr>
            <p:spPr>
              <a:xfrm rot="5400000">
                <a:off x="6597025" y="4591449"/>
                <a:ext cx="1962698" cy="1472"/>
              </a:xfrm>
              <a:prstGeom prst="line">
                <a:avLst/>
              </a:prstGeom>
              <a:ln w="28575">
                <a:solidFill>
                  <a:schemeClr val="accent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Textfeld 13"/>
            <p:cNvSpPr txBox="1"/>
            <p:nvPr/>
          </p:nvSpPr>
          <p:spPr>
            <a:xfrm>
              <a:off x="5638800" y="1371600"/>
              <a:ext cx="3505200" cy="400110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dirty="0" smtClean="0"/>
                <a:t>V-I characteristic of 2 Shunt-LDO in parallel w/ different </a:t>
              </a:r>
              <a:r>
                <a:rPr lang="de-DE" sz="1000" dirty="0" err="1" smtClean="0"/>
                <a:t>Vout</a:t>
              </a:r>
              <a:endParaRPr lang="de-DE" sz="1000" dirty="0" smtClean="0"/>
            </a:p>
            <a:p>
              <a:pPr algn="ctr"/>
              <a:r>
                <a:rPr lang="de-DE" sz="1000" dirty="0" smtClean="0"/>
                <a:t>MEASUREMENT RESULTS</a:t>
              </a:r>
              <a:endParaRPr lang="de-DE" sz="10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… cont’d work… serial powering for SLHC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5788152" cy="365760"/>
          </a:xfrm>
        </p:spPr>
        <p:txBody>
          <a:bodyPr/>
          <a:lstStyle/>
          <a:p>
            <a:r>
              <a:rPr lang="de-DE" dirty="0" smtClean="0"/>
              <a:t>L. Gonella - Pixel 2010, Grindelwald - 09/09/2010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9E712-79FE-4DB8-82AF-CA2C14EC94C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495800" cy="1676400"/>
          </a:xfrm>
        </p:spPr>
        <p:txBody>
          <a:bodyPr>
            <a:normAutofit/>
          </a:bodyPr>
          <a:lstStyle/>
          <a:p>
            <a:r>
              <a:rPr lang="en-US" sz="1600" dirty="0" smtClean="0"/>
              <a:t>New regulator concept targeting serial powering application developed: Shunt-LDO</a:t>
            </a:r>
          </a:p>
          <a:p>
            <a:pPr lvl="1"/>
            <a:r>
              <a:rPr lang="en-US" sz="1300" dirty="0" smtClean="0"/>
              <a:t>2 prototypes confirmed working principle and good performance</a:t>
            </a:r>
          </a:p>
          <a:p>
            <a:pPr lvl="2"/>
            <a:r>
              <a:rPr lang="en-US" sz="1000" dirty="0" smtClean="0"/>
              <a:t>Tested as a single chip and in a serial powering chain with the pixel stave emulator</a:t>
            </a:r>
          </a:p>
          <a:p>
            <a:pPr lvl="1"/>
            <a:r>
              <a:rPr lang="en-US" sz="1300" dirty="0" smtClean="0"/>
              <a:t>2 Shunt-</a:t>
            </a:r>
            <a:r>
              <a:rPr lang="en-US" sz="1300" dirty="0" err="1" smtClean="0"/>
              <a:t>LDOs</a:t>
            </a:r>
            <a:r>
              <a:rPr lang="en-US" sz="1300" dirty="0" smtClean="0"/>
              <a:t> integrated in FE-I4</a:t>
            </a:r>
          </a:p>
        </p:txBody>
      </p:sp>
      <p:sp>
        <p:nvSpPr>
          <p:cNvPr id="26" name="Content Placeholder 4"/>
          <p:cNvSpPr txBox="1">
            <a:spLocks/>
          </p:cNvSpPr>
          <p:nvPr/>
        </p:nvSpPr>
        <p:spPr>
          <a:xfrm>
            <a:off x="457200" y="2967255"/>
            <a:ext cx="2286000" cy="106983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FE-I4 LVDS receiver design w/ self biased inputs for AC-coupling</a:t>
            </a:r>
          </a:p>
        </p:txBody>
      </p:sp>
      <p:grpSp>
        <p:nvGrpSpPr>
          <p:cNvPr id="27" name="Group 45"/>
          <p:cNvGrpSpPr/>
          <p:nvPr/>
        </p:nvGrpSpPr>
        <p:grpSpPr>
          <a:xfrm>
            <a:off x="371476" y="4848761"/>
            <a:ext cx="8401049" cy="1323439"/>
            <a:chOff x="2895600" y="5229761"/>
            <a:chExt cx="8401049" cy="1323439"/>
          </a:xfrm>
        </p:grpSpPr>
        <p:sp>
          <p:nvSpPr>
            <p:cNvPr id="28" name="Rectangle 41"/>
            <p:cNvSpPr/>
            <p:nvPr/>
          </p:nvSpPr>
          <p:spPr>
            <a:xfrm>
              <a:off x="3047999" y="5410200"/>
              <a:ext cx="8020050" cy="9144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36"/>
            <p:cNvSpPr txBox="1"/>
            <p:nvPr/>
          </p:nvSpPr>
          <p:spPr>
            <a:xfrm>
              <a:off x="2895600" y="5229761"/>
              <a:ext cx="121920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Font typeface="Wingdings" pitchFamily="2" charset="2"/>
                <a:buChar char="ü"/>
              </a:pPr>
              <a:r>
                <a:rPr lang="en-US" sz="8000" dirty="0" smtClean="0">
                  <a:solidFill>
                    <a:srgbClr val="92D050"/>
                  </a:solidFill>
                </a:rPr>
                <a:t> </a:t>
              </a:r>
              <a:endParaRPr lang="en-US" sz="8000" dirty="0">
                <a:solidFill>
                  <a:srgbClr val="92D050"/>
                </a:solidFill>
              </a:endParaRPr>
            </a:p>
          </p:txBody>
        </p:sp>
        <p:sp>
          <p:nvSpPr>
            <p:cNvPr id="30" name="TextBox 40"/>
            <p:cNvSpPr txBox="1"/>
            <p:nvPr/>
          </p:nvSpPr>
          <p:spPr>
            <a:xfrm>
              <a:off x="3680084" y="5572036"/>
              <a:ext cx="761656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Proof of principle </a:t>
              </a:r>
              <a:r>
                <a:rPr lang="en-US" sz="1600" dirty="0" smtClean="0">
                  <a:solidFill>
                    <a:srgbClr val="FF0000"/>
                  </a:solidFill>
                </a:rPr>
                <a:t>demonstrated feasibility and reliability</a:t>
              </a:r>
              <a:r>
                <a:rPr lang="en-US" sz="1600" dirty="0" smtClean="0"/>
                <a:t>.</a:t>
              </a:r>
            </a:p>
            <a:p>
              <a:r>
                <a:rPr lang="en-US" sz="1600" dirty="0" smtClean="0"/>
                <a:t>Development of serial powering for SLHC is </a:t>
              </a:r>
              <a:r>
                <a:rPr lang="en-US" sz="1600" dirty="0" smtClean="0">
                  <a:solidFill>
                    <a:srgbClr val="FF0000"/>
                  </a:solidFill>
                </a:rPr>
                <a:t>entering system prototyping phase.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32" name="Picture 1" descr="C:\Documents and Settings\Laura\My Documents\Laura\2008.07-present_ATLAS\SLHC-IBL\Emulator\Pics\V10\StaveEmu_V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1219200"/>
            <a:ext cx="4094163" cy="2014784"/>
          </a:xfrm>
          <a:prstGeom prst="rect">
            <a:avLst/>
          </a:prstGeom>
          <a:noFill/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90800" y="2857500"/>
            <a:ext cx="2858857" cy="1289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 Al flex cables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1524000"/>
          </a:xfrm>
        </p:spPr>
        <p:txBody>
          <a:bodyPr>
            <a:normAutofit/>
          </a:bodyPr>
          <a:lstStyle/>
          <a:p>
            <a:r>
              <a:rPr lang="en-US" sz="1600" dirty="0" smtClean="0"/>
              <a:t>ATLAS pixels stave services are composed of </a:t>
            </a:r>
          </a:p>
          <a:p>
            <a:pPr lvl="1"/>
            <a:r>
              <a:rPr lang="en-US" sz="1300" dirty="0" smtClean="0"/>
              <a:t>Module flex (Cu lines) + passive comp </a:t>
            </a:r>
            <a:r>
              <a:rPr lang="de-DE" sz="1300" dirty="0" smtClean="0">
                <a:sym typeface="Wingdings" pitchFamily="2" charset="2"/>
              </a:rPr>
              <a:t> </a:t>
            </a:r>
            <a:r>
              <a:rPr lang="en-US" sz="1300" dirty="0" smtClean="0"/>
              <a:t>0.38% X0</a:t>
            </a:r>
          </a:p>
          <a:p>
            <a:pPr lvl="1"/>
            <a:r>
              <a:rPr lang="en-US" sz="1300" dirty="0" smtClean="0"/>
              <a:t>Pigtail </a:t>
            </a:r>
            <a:r>
              <a:rPr lang="de-DE" sz="1300" dirty="0" smtClean="0">
                <a:sym typeface="Wingdings" pitchFamily="2" charset="2"/>
              </a:rPr>
              <a:t> </a:t>
            </a:r>
            <a:r>
              <a:rPr lang="en-US" sz="1300" dirty="0" smtClean="0"/>
              <a:t>0.05% X0</a:t>
            </a:r>
          </a:p>
          <a:p>
            <a:pPr lvl="1"/>
            <a:r>
              <a:rPr lang="en-US" sz="1300" dirty="0" smtClean="0"/>
              <a:t>Connector + PCB </a:t>
            </a:r>
            <a:r>
              <a:rPr lang="de-DE" sz="1300" dirty="0" smtClean="0">
                <a:sym typeface="Wingdings" pitchFamily="2" charset="2"/>
              </a:rPr>
              <a:t> </a:t>
            </a:r>
            <a:r>
              <a:rPr lang="en-US" sz="1300" dirty="0" smtClean="0"/>
              <a:t>0.16% X0</a:t>
            </a:r>
          </a:p>
          <a:p>
            <a:pPr lvl="1"/>
            <a:r>
              <a:rPr lang="en-US" sz="1300" dirty="0" smtClean="0"/>
              <a:t>Type0 cables (Cu lines) </a:t>
            </a:r>
            <a:r>
              <a:rPr lang="de-DE" sz="1300" dirty="0" smtClean="0">
                <a:sym typeface="Wingdings" pitchFamily="2" charset="2"/>
              </a:rPr>
              <a:t> </a:t>
            </a:r>
            <a:r>
              <a:rPr lang="en-US" sz="1300" dirty="0" smtClean="0"/>
              <a:t>0.28% X0</a:t>
            </a: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33400" y="5029200"/>
            <a:ext cx="8229600" cy="1295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lang="en-US" sz="1600" dirty="0" smtClean="0"/>
              <a:t>L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ighter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alternative for services in active area: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600" b="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flex cables with Al traces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1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X0</a:t>
            </a:r>
            <a:r>
              <a:rPr kumimoji="0" lang="en-US" sz="13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(Al) factor 6 smaller than X0(Cu)</a:t>
            </a:r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Connection can be done via wire bonds or tab bonding</a:t>
            </a:r>
            <a:r>
              <a:rPr kumimoji="0" lang="en-US" sz="13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en-US" sz="1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no need for connectors</a:t>
            </a: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IBL </a:t>
            </a:r>
            <a:r>
              <a:rPr lang="de-DE" sz="1600" dirty="0" smtClean="0">
                <a:sym typeface="Wingdings" pitchFamily="2" charset="2"/>
              </a:rPr>
              <a:t> </a:t>
            </a:r>
            <a:r>
              <a:rPr lang="en-US" sz="1600" dirty="0" smtClean="0"/>
              <a:t>stave services with Al flex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3886200" y="2286000"/>
            <a:ext cx="2667000" cy="2286000"/>
            <a:chOff x="533400" y="2643265"/>
            <a:chExt cx="2667000" cy="2286000"/>
          </a:xfrm>
        </p:grpSpPr>
        <p:pic>
          <p:nvPicPr>
            <p:cNvPr id="28674" name="Picture 2" descr="C:\Documents and Settings\Laura\My Documents\Laura\2008.07-present_ATLAS\Upgrades\DataTransmission_Tests\LVDSchipUMC\Pics\CRW_0027.bm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6200000">
              <a:off x="843014" y="2578228"/>
              <a:ext cx="2047774" cy="2654300"/>
            </a:xfrm>
            <a:prstGeom prst="rect">
              <a:avLst/>
            </a:prstGeom>
            <a:noFill/>
          </p:spPr>
        </p:pic>
        <p:sp>
          <p:nvSpPr>
            <p:cNvPr id="23" name="TextBox 22"/>
            <p:cNvSpPr txBox="1"/>
            <p:nvPr/>
          </p:nvSpPr>
          <p:spPr>
            <a:xfrm>
              <a:off x="533400" y="2643265"/>
              <a:ext cx="2667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Type 0 cable</a:t>
              </a:r>
              <a:endParaRPr lang="en-US" sz="1200" dirty="0"/>
            </a:p>
          </p:txBody>
        </p:sp>
      </p:grp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9E712-79FE-4DB8-82AF-CA2C14EC94C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5788152" cy="365760"/>
          </a:xfrm>
        </p:spPr>
        <p:txBody>
          <a:bodyPr/>
          <a:lstStyle/>
          <a:p>
            <a:r>
              <a:rPr lang="de-DE" dirty="0" smtClean="0"/>
              <a:t>L. Gonella - Pixel 2010, Grindelwald - 09/09/2010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609600" y="2743200"/>
            <a:ext cx="3054350" cy="2132013"/>
            <a:chOff x="3657600" y="2743200"/>
            <a:chExt cx="3054350" cy="2132013"/>
          </a:xfrm>
        </p:grpSpPr>
        <p:pic>
          <p:nvPicPr>
            <p:cNvPr id="12" name="Picture 5" descr="A1A2A3-C1C2C3--624038"/>
            <p:cNvPicPr>
              <a:picLocks noChangeAspect="1" noChangeArrowheads="1"/>
            </p:cNvPicPr>
            <p:nvPr/>
          </p:nvPicPr>
          <p:blipFill>
            <a:blip r:embed="rId3" cstate="print">
              <a:lum bright="6000"/>
            </a:blip>
            <a:srcRect l="22414" b="2222"/>
            <a:stretch>
              <a:fillRect/>
            </a:stretch>
          </p:blipFill>
          <p:spPr bwMode="auto">
            <a:xfrm>
              <a:off x="3657600" y="2743200"/>
              <a:ext cx="3054350" cy="2132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Rectangle 10"/>
            <p:cNvSpPr/>
            <p:nvPr/>
          </p:nvSpPr>
          <p:spPr>
            <a:xfrm>
              <a:off x="3753039" y="4495800"/>
              <a:ext cx="2863473" cy="357190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/>
                <a:t>ATLAS pixel detector stave services</a:t>
              </a:r>
              <a:endParaRPr lang="en-US" sz="1200" dirty="0"/>
            </a:p>
          </p:txBody>
        </p:sp>
      </p:grpSp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1219200"/>
            <a:ext cx="2344293" cy="2400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17" name="Straight Arrow Connector 16"/>
          <p:cNvCxnSpPr/>
          <p:nvPr/>
        </p:nvCxnSpPr>
        <p:spPr>
          <a:xfrm rot="10800000">
            <a:off x="3048000" y="3810000"/>
            <a:ext cx="1066800" cy="15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 flex for IBL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371600"/>
            <a:ext cx="3200400" cy="1447800"/>
          </a:xfrm>
        </p:spPr>
        <p:txBody>
          <a:bodyPr>
            <a:noAutofit/>
          </a:bodyPr>
          <a:lstStyle/>
          <a:p>
            <a:r>
              <a:rPr lang="en-US" sz="1600" dirty="0" smtClean="0"/>
              <a:t>A stack of single sided Al flex running on the back of the stave</a:t>
            </a:r>
          </a:p>
          <a:p>
            <a:r>
              <a:rPr lang="en-US" sz="1600" dirty="0" smtClean="0"/>
              <a:t>Connection to the modules is done via wings, tab bonded to the flex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3581400" y="1371600"/>
            <a:ext cx="5222875" cy="2885420"/>
            <a:chOff x="3581400" y="990600"/>
            <a:chExt cx="5222875" cy="2885420"/>
          </a:xfrm>
        </p:grpSpPr>
        <p:pic>
          <p:nvPicPr>
            <p:cNvPr id="2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581400" y="1219200"/>
              <a:ext cx="5222875" cy="21635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3" name="TextBox 22"/>
            <p:cNvSpPr txBox="1"/>
            <p:nvPr/>
          </p:nvSpPr>
          <p:spPr>
            <a:xfrm>
              <a:off x="4648200" y="3352800"/>
              <a:ext cx="1524000" cy="52322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Wing w/ passive components</a:t>
              </a:r>
              <a:endParaRPr lang="en-US" sz="1400" dirty="0"/>
            </a:p>
          </p:txBody>
        </p:sp>
        <p:sp>
          <p:nvSpPr>
            <p:cNvPr id="24" name="TextBox 5"/>
            <p:cNvSpPr txBox="1"/>
            <p:nvPr/>
          </p:nvSpPr>
          <p:spPr>
            <a:xfrm>
              <a:off x="7467600" y="2819400"/>
              <a:ext cx="885825" cy="30777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Flex</a:t>
              </a:r>
              <a:endParaRPr lang="en-US" sz="14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810000" y="990600"/>
              <a:ext cx="2667000" cy="30777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TAB bonds between wing and flex</a:t>
              </a:r>
              <a:endParaRPr lang="en-US" sz="1400" dirty="0"/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 rot="5400000">
              <a:off x="4381500" y="1562100"/>
              <a:ext cx="533400" cy="1524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rot="16200000" flipH="1">
              <a:off x="4458494" y="1791494"/>
              <a:ext cx="1066006" cy="22780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rot="16200000" flipH="1">
              <a:off x="4831205" y="1683270"/>
              <a:ext cx="1219200" cy="5334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rot="16200000" flipH="1">
              <a:off x="5638800" y="1295400"/>
              <a:ext cx="609600" cy="6096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9E712-79FE-4DB8-82AF-CA2C14EC94C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5788152" cy="365760"/>
          </a:xfrm>
        </p:spPr>
        <p:txBody>
          <a:bodyPr/>
          <a:lstStyle/>
          <a:p>
            <a:r>
              <a:rPr lang="de-DE" dirty="0" smtClean="0"/>
              <a:t>L. Gonella - Pixel 2010, Grindelwald - 09/09/2010</a:t>
            </a:r>
            <a:endParaRPr lang="en-US" dirty="0"/>
          </a:p>
        </p:txBody>
      </p:sp>
      <p:grpSp>
        <p:nvGrpSpPr>
          <p:cNvPr id="56" name="Group 55"/>
          <p:cNvGrpSpPr/>
          <p:nvPr/>
        </p:nvGrpSpPr>
        <p:grpSpPr>
          <a:xfrm>
            <a:off x="381001" y="2953406"/>
            <a:ext cx="2971800" cy="1466194"/>
            <a:chOff x="1295401" y="3505200"/>
            <a:chExt cx="2743199" cy="1249062"/>
          </a:xfrm>
        </p:grpSpPr>
        <p:grpSp>
          <p:nvGrpSpPr>
            <p:cNvPr id="17" name="Gruppierung 23"/>
            <p:cNvGrpSpPr/>
            <p:nvPr/>
          </p:nvGrpSpPr>
          <p:grpSpPr>
            <a:xfrm>
              <a:off x="1295401" y="3505200"/>
              <a:ext cx="2183615" cy="1239501"/>
              <a:chOff x="6148703" y="2614222"/>
              <a:chExt cx="2183615" cy="1239501"/>
            </a:xfrm>
          </p:grpSpPr>
          <p:grpSp>
            <p:nvGrpSpPr>
              <p:cNvPr id="18" name="Group 3"/>
              <p:cNvGrpSpPr/>
              <p:nvPr/>
            </p:nvGrpSpPr>
            <p:grpSpPr>
              <a:xfrm rot="19857822">
                <a:off x="6148703" y="2827338"/>
                <a:ext cx="1963502" cy="653947"/>
                <a:chOff x="5257800" y="4343400"/>
                <a:chExt cx="2442926" cy="855452"/>
              </a:xfrm>
            </p:grpSpPr>
            <p:sp>
              <p:nvSpPr>
                <p:cNvPr id="28" name="Isosceles Triangle 27"/>
                <p:cNvSpPr/>
                <p:nvPr/>
              </p:nvSpPr>
              <p:spPr>
                <a:xfrm>
                  <a:off x="5257800" y="4343400"/>
                  <a:ext cx="2438400" cy="304800"/>
                </a:xfrm>
                <a:prstGeom prst="triangle">
                  <a:avLst>
                    <a:gd name="adj" fmla="val 50000"/>
                  </a:avLst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/>
                </a:p>
              </p:txBody>
            </p:sp>
            <p:sp>
              <p:nvSpPr>
                <p:cNvPr id="30" name="Rectangle 29"/>
                <p:cNvSpPr/>
                <p:nvPr/>
              </p:nvSpPr>
              <p:spPr>
                <a:xfrm>
                  <a:off x="5262326" y="4639627"/>
                  <a:ext cx="2438400" cy="152399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/>
                </a:p>
              </p:txBody>
            </p:sp>
            <p:sp>
              <p:nvSpPr>
                <p:cNvPr id="33" name="Rectangle 32"/>
                <p:cNvSpPr/>
                <p:nvPr/>
              </p:nvSpPr>
              <p:spPr>
                <a:xfrm>
                  <a:off x="5257800" y="4800600"/>
                  <a:ext cx="2438400" cy="1524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/>
                </a:p>
              </p:txBody>
            </p:sp>
            <p:sp>
              <p:nvSpPr>
                <p:cNvPr id="34" name="Rectangle 33"/>
                <p:cNvSpPr/>
                <p:nvPr/>
              </p:nvSpPr>
              <p:spPr>
                <a:xfrm>
                  <a:off x="5715000" y="4953000"/>
                  <a:ext cx="1981200" cy="152400"/>
                </a:xfrm>
                <a:prstGeom prst="rect">
                  <a:avLst/>
                </a:prstGeom>
                <a:solidFill>
                  <a:srgbClr val="92D050"/>
                </a:solidFill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/>
                </a:p>
              </p:txBody>
            </p:sp>
            <p:sp>
              <p:nvSpPr>
                <p:cNvPr id="35" name="Rectangle 34"/>
                <p:cNvSpPr/>
                <p:nvPr/>
              </p:nvSpPr>
              <p:spPr>
                <a:xfrm>
                  <a:off x="5715000" y="5122652"/>
                  <a:ext cx="1219200" cy="7620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/>
                </a:p>
              </p:txBody>
            </p:sp>
          </p:grpSp>
          <p:sp>
            <p:nvSpPr>
              <p:cNvPr id="19" name="Freeform 18"/>
              <p:cNvSpPr/>
              <p:nvPr/>
            </p:nvSpPr>
            <p:spPr>
              <a:xfrm rot="19857822">
                <a:off x="6454786" y="3610829"/>
                <a:ext cx="360541" cy="242894"/>
              </a:xfrm>
              <a:custGeom>
                <a:avLst/>
                <a:gdLst>
                  <a:gd name="connsiteX0" fmla="*/ 0 w 448574"/>
                  <a:gd name="connsiteY0" fmla="*/ 0 h 317739"/>
                  <a:gd name="connsiteX1" fmla="*/ 120770 w 448574"/>
                  <a:gd name="connsiteY1" fmla="*/ 276045 h 317739"/>
                  <a:gd name="connsiteX2" fmla="*/ 448574 w 448574"/>
                  <a:gd name="connsiteY2" fmla="*/ 250166 h 317739"/>
                  <a:gd name="connsiteX3" fmla="*/ 448574 w 448574"/>
                  <a:gd name="connsiteY3" fmla="*/ 250166 h 317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8574" h="317739">
                    <a:moveTo>
                      <a:pt x="0" y="0"/>
                    </a:moveTo>
                    <a:cubicBezTo>
                      <a:pt x="23004" y="117175"/>
                      <a:pt x="46008" y="234351"/>
                      <a:pt x="120770" y="276045"/>
                    </a:cubicBezTo>
                    <a:cubicBezTo>
                      <a:pt x="195532" y="317739"/>
                      <a:pt x="448574" y="250166"/>
                      <a:pt x="448574" y="250166"/>
                    </a:cubicBezTo>
                    <a:lnTo>
                      <a:pt x="448574" y="250166"/>
                    </a:lnTo>
                  </a:path>
                </a:pathLst>
              </a:cu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0" name="Freeform 19"/>
              <p:cNvSpPr/>
              <p:nvPr/>
            </p:nvSpPr>
            <p:spPr>
              <a:xfrm rot="20839703">
                <a:off x="7264670" y="3319109"/>
                <a:ext cx="440833" cy="219929"/>
              </a:xfrm>
              <a:custGeom>
                <a:avLst/>
                <a:gdLst>
                  <a:gd name="connsiteX0" fmla="*/ 478766 w 478766"/>
                  <a:gd name="connsiteY0" fmla="*/ 0 h 171091"/>
                  <a:gd name="connsiteX1" fmla="*/ 427007 w 478766"/>
                  <a:gd name="connsiteY1" fmla="*/ 51759 h 171091"/>
                  <a:gd name="connsiteX2" fmla="*/ 237226 w 478766"/>
                  <a:gd name="connsiteY2" fmla="*/ 163902 h 171091"/>
                  <a:gd name="connsiteX3" fmla="*/ 30192 w 478766"/>
                  <a:gd name="connsiteY3" fmla="*/ 94891 h 171091"/>
                  <a:gd name="connsiteX4" fmla="*/ 56071 w 478766"/>
                  <a:gd name="connsiteY4" fmla="*/ 112144 h 171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8766" h="171091">
                    <a:moveTo>
                      <a:pt x="478766" y="0"/>
                    </a:moveTo>
                    <a:cubicBezTo>
                      <a:pt x="473015" y="12221"/>
                      <a:pt x="467264" y="24442"/>
                      <a:pt x="427007" y="51759"/>
                    </a:cubicBezTo>
                    <a:cubicBezTo>
                      <a:pt x="386750" y="79076"/>
                      <a:pt x="303362" y="156713"/>
                      <a:pt x="237226" y="163902"/>
                    </a:cubicBezTo>
                    <a:cubicBezTo>
                      <a:pt x="171090" y="171091"/>
                      <a:pt x="60385" y="103517"/>
                      <a:pt x="30192" y="94891"/>
                    </a:cubicBezTo>
                    <a:cubicBezTo>
                      <a:pt x="0" y="86265"/>
                      <a:pt x="28035" y="99204"/>
                      <a:pt x="56071" y="112144"/>
                    </a:cubicBezTo>
                  </a:path>
                </a:pathLst>
              </a:cu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 rot="19857822">
                <a:off x="6867500" y="3132242"/>
                <a:ext cx="502647" cy="2359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FE</a:t>
                </a:r>
                <a:endParaRPr lang="en-US" sz="1200" dirty="0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 rot="19857822">
                <a:off x="7238367" y="3036904"/>
                <a:ext cx="551212" cy="2359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sensor</a:t>
                </a:r>
                <a:endParaRPr lang="en-US" sz="1200" dirty="0"/>
              </a:p>
            </p:txBody>
          </p:sp>
          <p:sp>
            <p:nvSpPr>
              <p:cNvPr id="26" name="Rectangle 25"/>
              <p:cNvSpPr/>
              <p:nvPr/>
            </p:nvSpPr>
            <p:spPr>
              <a:xfrm rot="20635720">
                <a:off x="6944467" y="2635321"/>
                <a:ext cx="979932" cy="116501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7" name="Freeform 26"/>
              <p:cNvSpPr/>
              <p:nvPr/>
            </p:nvSpPr>
            <p:spPr>
              <a:xfrm rot="19857822">
                <a:off x="7395142" y="2614222"/>
                <a:ext cx="937176" cy="589101"/>
              </a:xfrm>
              <a:custGeom>
                <a:avLst/>
                <a:gdLst>
                  <a:gd name="connsiteX0" fmla="*/ 836762 w 1166004"/>
                  <a:gd name="connsiteY0" fmla="*/ 0 h 770626"/>
                  <a:gd name="connsiteX1" fmla="*/ 1026544 w 1166004"/>
                  <a:gd name="connsiteY1" fmla="*/ 664234 h 770626"/>
                  <a:gd name="connsiteX2" fmla="*/ 0 w 1166004"/>
                  <a:gd name="connsiteY2" fmla="*/ 638355 h 770626"/>
                  <a:gd name="connsiteX3" fmla="*/ 0 w 1166004"/>
                  <a:gd name="connsiteY3" fmla="*/ 638355 h 770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6004" h="770626">
                    <a:moveTo>
                      <a:pt x="836762" y="0"/>
                    </a:moveTo>
                    <a:cubicBezTo>
                      <a:pt x="1001383" y="278921"/>
                      <a:pt x="1166004" y="557842"/>
                      <a:pt x="1026544" y="664234"/>
                    </a:cubicBezTo>
                    <a:cubicBezTo>
                      <a:pt x="887084" y="770626"/>
                      <a:pt x="0" y="638355"/>
                      <a:pt x="0" y="638355"/>
                    </a:cubicBezTo>
                    <a:lnTo>
                      <a:pt x="0" y="638355"/>
                    </a:lnTo>
                  </a:path>
                </a:pathLst>
              </a:custGeom>
              <a:ln w="2857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 rot="20705661">
              <a:off x="2233891" y="3506628"/>
              <a:ext cx="457200" cy="2359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Flex</a:t>
              </a:r>
              <a:endParaRPr lang="en-US" sz="12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429000" y="3962399"/>
              <a:ext cx="609600" cy="2359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wing</a:t>
              </a:r>
              <a:endParaRPr lang="en-US" sz="12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445895" y="4518284"/>
              <a:ext cx="1295400" cy="2359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wire bonds</a:t>
              </a:r>
              <a:endParaRPr lang="en-US" sz="1200" dirty="0"/>
            </a:p>
          </p:txBody>
        </p:sp>
        <p:cxnSp>
          <p:nvCxnSpPr>
            <p:cNvPr id="42" name="Straight Arrow Connector 41"/>
            <p:cNvCxnSpPr>
              <a:stCxn id="39" idx="0"/>
            </p:cNvCxnSpPr>
            <p:nvPr/>
          </p:nvCxnSpPr>
          <p:spPr>
            <a:xfrm rot="16200000" flipV="1">
              <a:off x="2845947" y="4270634"/>
              <a:ext cx="152399" cy="3429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 rot="10800000" flipV="1">
              <a:off x="1981200" y="4648200"/>
              <a:ext cx="762000" cy="762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 rot="16200000" flipV="1">
              <a:off x="3429000" y="3886200"/>
              <a:ext cx="152400" cy="1524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 rot="19859869">
              <a:off x="1951089" y="4209585"/>
              <a:ext cx="838200" cy="2359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module flex</a:t>
              </a:r>
              <a:endParaRPr lang="en-US" sz="1200" dirty="0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7010400" y="388620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Thickness = 70µm</a:t>
            </a:r>
          </a:p>
          <a:p>
            <a:pPr algn="ctr"/>
            <a:r>
              <a:rPr lang="en-US" sz="1400" dirty="0" smtClean="0"/>
              <a:t>Width = 16mm</a:t>
            </a:r>
            <a:endParaRPr lang="en-US" sz="1400" dirty="0"/>
          </a:p>
        </p:txBody>
      </p:sp>
      <p:cxnSp>
        <p:nvCxnSpPr>
          <p:cNvPr id="45" name="Straight Arrow Connector 44"/>
          <p:cNvCxnSpPr>
            <a:endCxn id="40" idx="0"/>
          </p:cNvCxnSpPr>
          <p:nvPr/>
        </p:nvCxnSpPr>
        <p:spPr>
          <a:xfrm rot="5400000">
            <a:off x="7772400" y="3733800"/>
            <a:ext cx="304800" cy="15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754856" y="4618672"/>
            <a:ext cx="7634288" cy="14773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Module flex + pass. comp </a:t>
            </a:r>
            <a:r>
              <a:rPr lang="de-DE" dirty="0" smtClean="0">
                <a:sym typeface="Wingdings" pitchFamily="2" charset="2"/>
              </a:rPr>
              <a:t> stay		0.38% X0  0.27% X0</a:t>
            </a:r>
            <a:r>
              <a:rPr lang="en-US" dirty="0" smtClean="0"/>
              <a:t> </a:t>
            </a:r>
          </a:p>
          <a:p>
            <a:r>
              <a:rPr lang="en-US" dirty="0" smtClean="0"/>
              <a:t>Connector + PCB </a:t>
            </a:r>
            <a:r>
              <a:rPr lang="de-DE" dirty="0" smtClean="0">
                <a:sym typeface="Wingdings" pitchFamily="2" charset="2"/>
              </a:rPr>
              <a:t> wire bonds		0.16% X0  </a:t>
            </a:r>
            <a:r>
              <a:rPr lang="en-US" dirty="0" smtClean="0">
                <a:sym typeface="Wingdings" pitchFamily="2" charset="2"/>
              </a:rPr>
              <a:t>negligible</a:t>
            </a:r>
          </a:p>
          <a:p>
            <a:r>
              <a:rPr lang="en-US" dirty="0" smtClean="0">
                <a:sym typeface="Wingdings" pitchFamily="2" charset="2"/>
              </a:rPr>
              <a:t>Pigtail </a:t>
            </a:r>
            <a:r>
              <a:rPr lang="de-DE" dirty="0" smtClean="0">
                <a:sym typeface="Wingdings" pitchFamily="2" charset="2"/>
              </a:rPr>
              <a:t> wing				0.05% X0  0.01% X0</a:t>
            </a:r>
          </a:p>
          <a:p>
            <a:r>
              <a:rPr lang="en-US" dirty="0" smtClean="0"/>
              <a:t>Type 0 cables </a:t>
            </a:r>
            <a:r>
              <a:rPr lang="de-DE" dirty="0" smtClean="0">
                <a:sym typeface="Wingdings" pitchFamily="2" charset="2"/>
              </a:rPr>
              <a:t> Al Flex			0.33% X0  0.12% X0</a:t>
            </a:r>
            <a:r>
              <a:rPr lang="en-US" dirty="0" smtClean="0"/>
              <a:t> 					</a:t>
            </a:r>
            <a:r>
              <a:rPr lang="en-US" u="sng" dirty="0" smtClean="0">
                <a:solidFill>
                  <a:srgbClr val="FF0000"/>
                </a:solidFill>
              </a:rPr>
              <a:t>0.92% X0 </a:t>
            </a:r>
            <a:r>
              <a:rPr lang="de-DE" u="sng" dirty="0" smtClean="0">
                <a:solidFill>
                  <a:srgbClr val="FF0000"/>
                </a:solidFill>
                <a:sym typeface="Wingdings" pitchFamily="2" charset="2"/>
              </a:rPr>
              <a:t> ~0.40% X0</a:t>
            </a:r>
            <a:endParaRPr lang="en-US" u="sng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 descr="C:\ATLAS\SLHC\insitu\module_reverse_backside services\new_services\BER\20_5_2010\data line_80sjnb_e12_160mbs_full chai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371600"/>
            <a:ext cx="3338182" cy="4320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and mechanical tests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5788152" cy="365760"/>
          </a:xfrm>
        </p:spPr>
        <p:txBody>
          <a:bodyPr/>
          <a:lstStyle/>
          <a:p>
            <a:r>
              <a:rPr lang="de-DE" dirty="0" smtClean="0"/>
              <a:t>L. Gonella - Pixel 2010, Grindelwald - 09/09/2010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9E712-79FE-4DB8-82AF-CA2C14EC94C5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7" name="Picture 2" descr="C:\ATLAS\SLHC\insitu\module_reverse_backside services\new_services\BER\20_5_2010\data line_160mbs_full chai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2800403"/>
            <a:ext cx="2590800" cy="1976797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124200" y="1597161"/>
            <a:ext cx="4419600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u="sng" dirty="0" smtClean="0"/>
              <a:t>Eye diagram for signal on flex and 6m Type1 cables:</a:t>
            </a:r>
          </a:p>
          <a:p>
            <a:r>
              <a:rPr lang="en-US" sz="1600" dirty="0" smtClean="0"/>
              <a:t>160Mbps, 8b10b encoded </a:t>
            </a:r>
            <a:r>
              <a:rPr lang="en-US" sz="1600" dirty="0" err="1" smtClean="0"/>
              <a:t>prbs</a:t>
            </a:r>
            <a:endParaRPr lang="en-US" sz="1600" dirty="0" smtClean="0"/>
          </a:p>
          <a:p>
            <a:r>
              <a:rPr lang="en-US" sz="1600" dirty="0" smtClean="0"/>
              <a:t>Eye amplitude ~570mV </a:t>
            </a:r>
            <a:r>
              <a:rPr lang="de-DE" sz="1600" dirty="0" smtClean="0">
                <a:sym typeface="Wingdings" pitchFamily="2" charset="2"/>
              </a:rPr>
              <a:t> </a:t>
            </a:r>
            <a:r>
              <a:rPr lang="en-US" sz="1600" b="1" dirty="0" smtClean="0">
                <a:solidFill>
                  <a:srgbClr val="92D050"/>
                </a:solidFill>
              </a:rPr>
              <a:t>OK</a:t>
            </a:r>
          </a:p>
          <a:p>
            <a:r>
              <a:rPr lang="en-US" sz="1600" dirty="0" smtClean="0"/>
              <a:t>Total jitter 4.32ns </a:t>
            </a:r>
            <a:r>
              <a:rPr lang="de-DE" sz="1600" dirty="0" smtClean="0">
                <a:sym typeface="Wingdings" pitchFamily="2" charset="2"/>
              </a:rPr>
              <a:t> </a:t>
            </a:r>
            <a:r>
              <a:rPr lang="en-US" sz="1600" b="1" dirty="0" smtClean="0">
                <a:solidFill>
                  <a:srgbClr val="92D050"/>
                </a:solidFill>
              </a:rPr>
              <a:t>OK</a:t>
            </a:r>
          </a:p>
          <a:p>
            <a:endParaRPr lang="en-US" sz="1600" dirty="0"/>
          </a:p>
        </p:txBody>
      </p:sp>
      <p:pic>
        <p:nvPicPr>
          <p:cNvPr id="42" name="Picture 6" descr="C:\ATLAS\SLHC\insitu\module_reverse_backside services\Al_flex_tes_tresult\wing_bending\DSCN5759.JPG"/>
          <p:cNvPicPr>
            <a:picLocks noChangeAspect="1" noChangeArrowheads="1"/>
          </p:cNvPicPr>
          <p:nvPr/>
        </p:nvPicPr>
        <p:blipFill>
          <a:blip r:embed="rId4" cstate="print"/>
          <a:srcRect b="34350"/>
          <a:stretch>
            <a:fillRect/>
          </a:stretch>
        </p:blipFill>
        <p:spPr bwMode="auto">
          <a:xfrm rot="10800000">
            <a:off x="6019800" y="4382327"/>
            <a:ext cx="2968626" cy="1461671"/>
          </a:xfrm>
          <a:prstGeom prst="rect">
            <a:avLst/>
          </a:prstGeom>
          <a:noFill/>
        </p:spPr>
      </p:pic>
      <p:sp>
        <p:nvSpPr>
          <p:cNvPr id="46" name="TextBox 45"/>
          <p:cNvSpPr txBox="1"/>
          <p:nvPr/>
        </p:nvSpPr>
        <p:spPr>
          <a:xfrm>
            <a:off x="6096000" y="2514600"/>
            <a:ext cx="28317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 smtClean="0"/>
              <a:t>Bending tests (preliminary)</a:t>
            </a:r>
          </a:p>
          <a:p>
            <a:r>
              <a:rPr lang="en-US" sz="1600" dirty="0" smtClean="0"/>
              <a:t>Bending radius 0.5mm</a:t>
            </a:r>
          </a:p>
          <a:p>
            <a:r>
              <a:rPr lang="en-US" sz="1600" dirty="0" smtClean="0"/>
              <a:t>No cracks visible </a:t>
            </a:r>
            <a:r>
              <a:rPr lang="de-DE" sz="1600" dirty="0" smtClean="0">
                <a:sym typeface="Wingdings" pitchFamily="2" charset="2"/>
              </a:rPr>
              <a:t> </a:t>
            </a:r>
            <a:r>
              <a:rPr lang="en-US" sz="1600" b="1" dirty="0" smtClean="0">
                <a:solidFill>
                  <a:srgbClr val="92D050"/>
                </a:solidFill>
              </a:rPr>
              <a:t>OK</a:t>
            </a:r>
            <a:endParaRPr lang="en-US" sz="1600" b="1" dirty="0">
              <a:solidFill>
                <a:srgbClr val="92D050"/>
              </a:solidFill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6284757" y="3279781"/>
            <a:ext cx="2438712" cy="826552"/>
            <a:chOff x="6278380" y="2746381"/>
            <a:chExt cx="2438712" cy="826552"/>
          </a:xfrm>
        </p:grpSpPr>
        <p:grpSp>
          <p:nvGrpSpPr>
            <p:cNvPr id="32" name="Group 31"/>
            <p:cNvGrpSpPr/>
            <p:nvPr/>
          </p:nvGrpSpPr>
          <p:grpSpPr>
            <a:xfrm>
              <a:off x="6278380" y="2746381"/>
              <a:ext cx="2438712" cy="826552"/>
              <a:chOff x="3949647" y="5318909"/>
              <a:chExt cx="2438712" cy="826552"/>
            </a:xfrm>
          </p:grpSpPr>
          <p:sp>
            <p:nvSpPr>
              <p:cNvPr id="33" name="Rechteck 27"/>
              <p:cNvSpPr/>
              <p:nvPr/>
            </p:nvSpPr>
            <p:spPr bwMode="auto">
              <a:xfrm>
                <a:off x="3962400" y="5686425"/>
                <a:ext cx="2160000" cy="360000"/>
              </a:xfrm>
              <a:prstGeom prst="rect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4" name="Textfeld 28"/>
              <p:cNvSpPr txBox="1"/>
              <p:nvPr/>
            </p:nvSpPr>
            <p:spPr>
              <a:xfrm>
                <a:off x="3949647" y="5735506"/>
                <a:ext cx="102406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000" dirty="0" smtClean="0"/>
                  <a:t>CC structure</a:t>
                </a:r>
              </a:p>
            </p:txBody>
          </p:sp>
          <p:sp>
            <p:nvSpPr>
              <p:cNvPr id="35" name="Rechteck 29"/>
              <p:cNvSpPr/>
              <p:nvPr/>
            </p:nvSpPr>
            <p:spPr bwMode="auto">
              <a:xfrm>
                <a:off x="3962400" y="5486400"/>
                <a:ext cx="1908000" cy="180000"/>
              </a:xfrm>
              <a:prstGeom prst="rect">
                <a:avLst/>
              </a:prstGeom>
              <a:solidFill>
                <a:schemeClr val="accent3"/>
              </a:solidFill>
              <a:ln w="28575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6" name="Textfeld 30"/>
              <p:cNvSpPr txBox="1"/>
              <p:nvPr/>
            </p:nvSpPr>
            <p:spPr>
              <a:xfrm>
                <a:off x="3949647" y="5472111"/>
                <a:ext cx="94786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000" dirty="0" smtClean="0"/>
                  <a:t>PCB </a:t>
                </a:r>
              </a:p>
            </p:txBody>
          </p:sp>
          <p:sp>
            <p:nvSpPr>
              <p:cNvPr id="37" name="Halbbogen 32"/>
              <p:cNvSpPr/>
              <p:nvPr/>
            </p:nvSpPr>
            <p:spPr bwMode="auto">
              <a:xfrm rot="5400000">
                <a:off x="5848359" y="5605461"/>
                <a:ext cx="540000" cy="540000"/>
              </a:xfrm>
              <a:prstGeom prst="blockArc">
                <a:avLst>
                  <a:gd name="adj1" fmla="val 10800000"/>
                  <a:gd name="adj2" fmla="val 61546"/>
                  <a:gd name="adj3" fmla="val 9926"/>
                </a:avLst>
              </a:prstGeom>
              <a:solidFill>
                <a:srgbClr val="92D050"/>
              </a:solidFill>
              <a:ln w="28575" cap="flat" cmpd="sng" algn="ctr">
                <a:solidFill>
                  <a:srgbClr val="92D05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8" name="Rechteck 33"/>
              <p:cNvSpPr/>
              <p:nvPr/>
            </p:nvSpPr>
            <p:spPr bwMode="auto">
              <a:xfrm>
                <a:off x="5898978" y="5605461"/>
                <a:ext cx="219236" cy="54000"/>
              </a:xfrm>
              <a:prstGeom prst="rect">
                <a:avLst/>
              </a:prstGeom>
              <a:solidFill>
                <a:srgbClr val="92D050"/>
              </a:solidFill>
              <a:ln w="28575" cap="flat" cmpd="sng" algn="ctr">
                <a:solidFill>
                  <a:srgbClr val="92D05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9" name="Rechteck 34"/>
              <p:cNvSpPr/>
              <p:nvPr/>
            </p:nvSpPr>
            <p:spPr bwMode="auto">
              <a:xfrm>
                <a:off x="5462598" y="6089631"/>
                <a:ext cx="684000" cy="54000"/>
              </a:xfrm>
              <a:prstGeom prst="rect">
                <a:avLst/>
              </a:prstGeom>
              <a:solidFill>
                <a:srgbClr val="92D050"/>
              </a:solidFill>
              <a:ln w="28575" cap="flat" cmpd="sng" algn="ctr">
                <a:solidFill>
                  <a:srgbClr val="92D05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1" name="Freihandform 37"/>
              <p:cNvSpPr/>
              <p:nvPr/>
            </p:nvSpPr>
            <p:spPr bwMode="auto">
              <a:xfrm>
                <a:off x="5724511" y="5318909"/>
                <a:ext cx="328613" cy="281782"/>
              </a:xfrm>
              <a:custGeom>
                <a:avLst/>
                <a:gdLst>
                  <a:gd name="connsiteX0" fmla="*/ 0 w 328613"/>
                  <a:gd name="connsiteY0" fmla="*/ 162719 h 281782"/>
                  <a:gd name="connsiteX1" fmla="*/ 147638 w 328613"/>
                  <a:gd name="connsiteY1" fmla="*/ 19844 h 281782"/>
                  <a:gd name="connsiteX2" fmla="*/ 328613 w 328613"/>
                  <a:gd name="connsiteY2" fmla="*/ 281782 h 281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8613" h="281782">
                    <a:moveTo>
                      <a:pt x="0" y="162719"/>
                    </a:moveTo>
                    <a:cubicBezTo>
                      <a:pt x="46434" y="81359"/>
                      <a:pt x="92869" y="0"/>
                      <a:pt x="147638" y="19844"/>
                    </a:cubicBezTo>
                    <a:cubicBezTo>
                      <a:pt x="202407" y="39688"/>
                      <a:pt x="265510" y="160735"/>
                      <a:pt x="328613" y="281782"/>
                    </a:cubicBezTo>
                  </a:path>
                </a:pathLst>
              </a:custGeom>
              <a:ln w="19050"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cxnSp>
          <p:nvCxnSpPr>
            <p:cNvPr id="49" name="Straight Arrow Connector 48"/>
            <p:cNvCxnSpPr/>
            <p:nvPr/>
          </p:nvCxnSpPr>
          <p:spPr>
            <a:xfrm rot="16200000" flipH="1">
              <a:off x="7279488" y="3004793"/>
              <a:ext cx="223826" cy="1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feld 30"/>
            <p:cNvSpPr txBox="1"/>
            <p:nvPr/>
          </p:nvSpPr>
          <p:spPr>
            <a:xfrm>
              <a:off x="7391400" y="2895600"/>
              <a:ext cx="6430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dirty="0" smtClean="0"/>
                <a:t>0,5mm</a:t>
              </a:r>
            </a:p>
          </p:txBody>
        </p:sp>
        <p:sp>
          <p:nvSpPr>
            <p:cNvPr id="53" name="Textfeld 28"/>
            <p:cNvSpPr txBox="1"/>
            <p:nvPr/>
          </p:nvSpPr>
          <p:spPr>
            <a:xfrm>
              <a:off x="7299223" y="3160294"/>
              <a:ext cx="6430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dirty="0" smtClean="0"/>
                <a:t>1mm</a:t>
              </a:r>
            </a:p>
          </p:txBody>
        </p:sp>
        <p:cxnSp>
          <p:nvCxnSpPr>
            <p:cNvPr id="55" name="Straight Arrow Connector 54"/>
            <p:cNvCxnSpPr/>
            <p:nvPr/>
          </p:nvCxnSpPr>
          <p:spPr>
            <a:xfrm rot="16200000" flipH="1">
              <a:off x="7059794" y="3293897"/>
              <a:ext cx="360000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/>
          <p:cNvGrpSpPr/>
          <p:nvPr/>
        </p:nvGrpSpPr>
        <p:grpSpPr>
          <a:xfrm>
            <a:off x="76200" y="4953000"/>
            <a:ext cx="8991600" cy="1323439"/>
            <a:chOff x="533400" y="5181600"/>
            <a:chExt cx="8991600" cy="1323439"/>
          </a:xfrm>
        </p:grpSpPr>
        <p:sp>
          <p:nvSpPr>
            <p:cNvPr id="61" name="Rectangle 60"/>
            <p:cNvSpPr/>
            <p:nvPr/>
          </p:nvSpPr>
          <p:spPr>
            <a:xfrm>
              <a:off x="685800" y="5365230"/>
              <a:ext cx="8763000" cy="8382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295400" y="5550932"/>
              <a:ext cx="8229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Electrical and mechanical tests on first Al flex prototypes for IBL show good performance.</a:t>
              </a:r>
            </a:p>
            <a:p>
              <a:r>
                <a:rPr lang="en-US" sz="1600" dirty="0" smtClean="0">
                  <a:solidFill>
                    <a:srgbClr val="FF0000"/>
                  </a:solidFill>
                </a:rPr>
                <a:t>Final prototype design</a:t>
              </a:r>
              <a:r>
                <a:rPr lang="en-US" sz="1600" dirty="0" smtClean="0"/>
                <a:t> targeting IBL stave services specs is being designed.</a:t>
              </a:r>
              <a:endParaRPr lang="en-US" sz="1600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533400" y="5181600"/>
              <a:ext cx="121920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Font typeface="Wingdings" pitchFamily="2" charset="2"/>
                <a:buChar char="ü"/>
              </a:pPr>
              <a:r>
                <a:rPr lang="en-US" sz="8000" dirty="0" smtClean="0">
                  <a:solidFill>
                    <a:srgbClr val="92D050"/>
                  </a:solidFill>
                </a:rPr>
                <a:t> </a:t>
              </a:r>
              <a:endParaRPr lang="en-US" sz="8000" dirty="0">
                <a:solidFill>
                  <a:srgbClr val="92D050"/>
                </a:solidFill>
              </a:endParaRPr>
            </a:p>
          </p:txBody>
        </p:sp>
      </p:grpSp>
      <p:cxnSp>
        <p:nvCxnSpPr>
          <p:cNvPr id="44" name="Straight Arrow Connector 43"/>
          <p:cNvCxnSpPr>
            <a:stCxn id="37" idx="0"/>
          </p:cNvCxnSpPr>
          <p:nvPr/>
        </p:nvCxnSpPr>
        <p:spPr>
          <a:xfrm rot="10800000" flipV="1">
            <a:off x="8305801" y="3593132"/>
            <a:ext cx="147669" cy="879267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Module concepts with TSV</a:t>
            </a:r>
            <a:endParaRPr lang="en-US" dirty="0"/>
          </a:p>
        </p:txBody>
      </p:sp>
      <p:sp>
        <p:nvSpPr>
          <p:cNvPr id="103" name="Slide Number Placeholder 10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9E712-79FE-4DB8-82AF-CA2C14EC94C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04" name="Footer Placeholder 103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5788152" cy="365760"/>
          </a:xfrm>
        </p:spPr>
        <p:txBody>
          <a:bodyPr/>
          <a:lstStyle/>
          <a:p>
            <a:r>
              <a:rPr lang="de-DE" dirty="0" smtClean="0"/>
              <a:t>L. Gonella - Pixel 2010, Grindelwald - 09/09/2010</a:t>
            </a:r>
            <a:endParaRPr lang="en-US" dirty="0"/>
          </a:p>
        </p:txBody>
      </p:sp>
      <p:sp>
        <p:nvSpPr>
          <p:cNvPr id="309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8229600" cy="2057400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de-DE" sz="1600" dirty="0" smtClean="0">
                <a:solidFill>
                  <a:srgbClr val="000000"/>
                </a:solidFill>
              </a:rPr>
              <a:t>TSV is a 3D interconnection technique that allows routing of signals on the FE backside </a:t>
            </a:r>
            <a:r>
              <a:rPr lang="de-DE" sz="1600" dirty="0" smtClean="0">
                <a:sym typeface="Wingdings" pitchFamily="2" charset="2"/>
              </a:rPr>
              <a:t></a:t>
            </a:r>
            <a:r>
              <a:rPr lang="de-DE" sz="1600" dirty="0" smtClean="0">
                <a:solidFill>
                  <a:srgbClr val="000000"/>
                </a:solidFill>
              </a:rPr>
              <a:t> </a:t>
            </a:r>
            <a:r>
              <a:rPr lang="de-DE" sz="1600" dirty="0" smtClean="0">
                <a:solidFill>
                  <a:srgbClr val="FF0000"/>
                </a:solidFill>
              </a:rPr>
              <a:t>direct connection of service flex on FE backside </a:t>
            </a:r>
            <a:r>
              <a:rPr lang="de-DE" sz="1600" dirty="0" smtClean="0"/>
              <a:t>(via wire bonding for instance) </a:t>
            </a:r>
          </a:p>
          <a:p>
            <a:pPr lvl="1">
              <a:defRPr/>
            </a:pPr>
            <a:r>
              <a:rPr lang="de-DE" sz="1300" dirty="0" smtClean="0"/>
              <a:t>Less material: no need for wings, module flex, connectors</a:t>
            </a:r>
            <a:r>
              <a:rPr lang="de-DE" sz="1300" dirty="0" smtClean="0">
                <a:sym typeface="Wingdings" pitchFamily="2" charset="2"/>
              </a:rPr>
              <a:t> </a:t>
            </a:r>
          </a:p>
          <a:p>
            <a:pPr lvl="2">
              <a:defRPr/>
            </a:pPr>
            <a:r>
              <a:rPr lang="de-DE" sz="1100" dirty="0" smtClean="0">
                <a:sym typeface="Wingdings" pitchFamily="2" charset="2"/>
              </a:rPr>
              <a:t>Using the IBL as an example  (note: TSV will not be used for the IBL!): Al flex + wire bonds + pass. comp.:  </a:t>
            </a:r>
            <a:r>
              <a:rPr lang="de-DE" sz="1300" b="1" dirty="0" smtClean="0">
                <a:solidFill>
                  <a:srgbClr val="FF0000"/>
                </a:solidFill>
                <a:sym typeface="Wingdings" pitchFamily="2" charset="2"/>
              </a:rPr>
              <a:t>~0.13%X0</a:t>
            </a:r>
            <a:endParaRPr lang="de-DE" sz="1300" b="1" dirty="0" smtClean="0">
              <a:solidFill>
                <a:srgbClr val="FF0000"/>
              </a:solidFill>
            </a:endParaRPr>
          </a:p>
          <a:p>
            <a:pPr lvl="1">
              <a:defRPr/>
            </a:pPr>
            <a:r>
              <a:rPr lang="de-DE" sz="1300" dirty="0" smtClean="0"/>
              <a:t>Easy interconnection scheme</a:t>
            </a:r>
          </a:p>
          <a:p>
            <a:pPr>
              <a:defRPr/>
            </a:pPr>
            <a:r>
              <a:rPr lang="de-DE" sz="1600" dirty="0" smtClean="0"/>
              <a:t>2 processes studied so far </a:t>
            </a:r>
            <a:r>
              <a:rPr lang="de-DE" sz="1600" dirty="0" err="1" smtClean="0"/>
              <a:t>with</a:t>
            </a:r>
            <a:r>
              <a:rPr lang="de-DE" sz="1600" dirty="0" smtClean="0"/>
              <a:t> IZM Berlin:</a:t>
            </a:r>
            <a:r>
              <a:rPr lang="de-DE" sz="1600" dirty="0" smtClean="0">
                <a:sym typeface="Wingdings" pitchFamily="2" charset="2"/>
              </a:rPr>
              <a:t> </a:t>
            </a:r>
            <a:r>
              <a:rPr lang="de-DE" sz="1600" dirty="0" err="1" smtClean="0"/>
              <a:t>Straight</a:t>
            </a:r>
            <a:r>
              <a:rPr lang="de-DE" sz="1600" dirty="0" smtClean="0"/>
              <a:t> Side Walls and </a:t>
            </a:r>
            <a:r>
              <a:rPr lang="de-DE" sz="1600" dirty="0" err="1" smtClean="0"/>
              <a:t>Tapered</a:t>
            </a:r>
            <a:r>
              <a:rPr lang="de-DE" sz="1600" dirty="0" smtClean="0"/>
              <a:t> Side Walls </a:t>
            </a:r>
            <a:r>
              <a:rPr lang="de-DE" sz="1600" dirty="0" err="1" smtClean="0"/>
              <a:t>TSVs</a:t>
            </a:r>
            <a:endParaRPr lang="de-DE" sz="1600" dirty="0" smtClean="0"/>
          </a:p>
          <a:p>
            <a:pPr lvl="1">
              <a:defRPr/>
            </a:pPr>
            <a:r>
              <a:rPr lang="de-DE" sz="1300" dirty="0" err="1" smtClean="0"/>
              <a:t>Both</a:t>
            </a:r>
            <a:r>
              <a:rPr lang="de-DE" sz="1300" dirty="0" smtClean="0"/>
              <a:t> </a:t>
            </a:r>
            <a:r>
              <a:rPr lang="de-DE" sz="1300" dirty="0" err="1" smtClean="0"/>
              <a:t>working</a:t>
            </a:r>
            <a:r>
              <a:rPr lang="de-DE" sz="1300" dirty="0" smtClean="0"/>
              <a:t>, </a:t>
            </a:r>
            <a:r>
              <a:rPr lang="de-DE" sz="1300" dirty="0" err="1" smtClean="0"/>
              <a:t>tapered</a:t>
            </a:r>
            <a:r>
              <a:rPr lang="de-DE" sz="1300" dirty="0" smtClean="0"/>
              <a:t> </a:t>
            </a:r>
            <a:r>
              <a:rPr lang="de-DE" sz="1300" dirty="0" err="1" smtClean="0"/>
              <a:t>side</a:t>
            </a:r>
            <a:r>
              <a:rPr lang="de-DE" sz="1300" dirty="0" smtClean="0"/>
              <a:t> </a:t>
            </a:r>
            <a:r>
              <a:rPr lang="de-DE" sz="1300" dirty="0" err="1" smtClean="0"/>
              <a:t>walls</a:t>
            </a:r>
            <a:r>
              <a:rPr lang="de-DE" sz="1300" dirty="0" smtClean="0"/>
              <a:t> </a:t>
            </a:r>
            <a:r>
              <a:rPr lang="de-DE" sz="1300" dirty="0" err="1" smtClean="0"/>
              <a:t>TSVs</a:t>
            </a:r>
            <a:r>
              <a:rPr lang="de-DE" sz="1300" dirty="0" smtClean="0"/>
              <a:t> </a:t>
            </a:r>
            <a:r>
              <a:rPr lang="de-DE" sz="1300" dirty="0" err="1" smtClean="0"/>
              <a:t>faster</a:t>
            </a:r>
            <a:r>
              <a:rPr lang="de-DE" sz="1300" dirty="0" smtClean="0"/>
              <a:t> </a:t>
            </a:r>
            <a:r>
              <a:rPr lang="de-DE" sz="1300" dirty="0" err="1" smtClean="0"/>
              <a:t>process</a:t>
            </a:r>
            <a:r>
              <a:rPr lang="de-DE" sz="1300" dirty="0" smtClean="0"/>
              <a:t> </a:t>
            </a:r>
            <a:r>
              <a:rPr lang="de-DE" sz="1300" dirty="0" smtClean="0">
                <a:sym typeface="Wingdings" pitchFamily="2" charset="2"/>
              </a:rPr>
              <a:t> </a:t>
            </a:r>
            <a:r>
              <a:rPr lang="de-DE" sz="1300" dirty="0" err="1" smtClean="0"/>
              <a:t>preferred</a:t>
            </a:r>
            <a:r>
              <a:rPr lang="de-DE" sz="1300" dirty="0" smtClean="0"/>
              <a:t> </a:t>
            </a:r>
            <a:r>
              <a:rPr lang="de-DE" sz="1300" dirty="0" err="1" smtClean="0"/>
              <a:t>method</a:t>
            </a:r>
            <a:r>
              <a:rPr lang="de-DE" sz="1300" dirty="0" smtClean="0"/>
              <a:t> </a:t>
            </a:r>
            <a:r>
              <a:rPr lang="de-DE" sz="1300" dirty="0" err="1" smtClean="0"/>
              <a:t>for</a:t>
            </a:r>
            <a:r>
              <a:rPr lang="de-DE" sz="1300" dirty="0" smtClean="0"/>
              <a:t> </a:t>
            </a:r>
            <a:r>
              <a:rPr lang="de-DE" sz="1300" dirty="0" err="1" smtClean="0"/>
              <a:t>prototyping</a:t>
            </a:r>
            <a:r>
              <a:rPr lang="de-DE" sz="1300" dirty="0" smtClean="0"/>
              <a:t> </a:t>
            </a:r>
            <a:r>
              <a:rPr lang="de-DE" sz="1300" dirty="0" err="1" smtClean="0"/>
              <a:t>program</a:t>
            </a:r>
            <a:endParaRPr lang="de-DE" sz="1300" dirty="0" smtClean="0"/>
          </a:p>
          <a:p>
            <a:pPr lvl="1">
              <a:defRPr/>
            </a:pPr>
            <a:r>
              <a:rPr lang="de-DE" sz="1300" dirty="0" smtClean="0"/>
              <a:t>An </a:t>
            </a:r>
            <a:r>
              <a:rPr lang="de-DE" sz="1300" dirty="0" smtClean="0">
                <a:solidFill>
                  <a:srgbClr val="FF0000"/>
                </a:solidFill>
              </a:rPr>
              <a:t>ATLAS </a:t>
            </a:r>
            <a:r>
              <a:rPr lang="de-DE" sz="1300" dirty="0" err="1" smtClean="0">
                <a:solidFill>
                  <a:srgbClr val="FF0000"/>
                </a:solidFill>
              </a:rPr>
              <a:t>pixel</a:t>
            </a:r>
            <a:r>
              <a:rPr lang="de-DE" sz="1300" dirty="0" smtClean="0">
                <a:solidFill>
                  <a:srgbClr val="FF0000"/>
                </a:solidFill>
              </a:rPr>
              <a:t> </a:t>
            </a:r>
            <a:r>
              <a:rPr lang="de-DE" sz="1300" dirty="0" err="1" smtClean="0">
                <a:solidFill>
                  <a:srgbClr val="FF0000"/>
                </a:solidFill>
              </a:rPr>
              <a:t>module</a:t>
            </a:r>
            <a:r>
              <a:rPr lang="de-DE" sz="1300" dirty="0" smtClean="0">
                <a:solidFill>
                  <a:srgbClr val="FF0000"/>
                </a:solidFill>
              </a:rPr>
              <a:t> </a:t>
            </a:r>
            <a:r>
              <a:rPr lang="de-DE" sz="1300" dirty="0" err="1" smtClean="0"/>
              <a:t>with</a:t>
            </a:r>
            <a:r>
              <a:rPr lang="de-DE" sz="1300" dirty="0" smtClean="0"/>
              <a:t> </a:t>
            </a:r>
            <a:r>
              <a:rPr lang="de-DE" sz="1300" dirty="0" smtClean="0">
                <a:solidFill>
                  <a:srgbClr val="FF0000"/>
                </a:solidFill>
              </a:rPr>
              <a:t>90</a:t>
            </a:r>
            <a:r>
              <a:rPr lang="de-DE" sz="1400" dirty="0" smtClean="0">
                <a:solidFill>
                  <a:srgbClr val="FF0000"/>
                </a:solidFill>
              </a:rPr>
              <a:t>µ</a:t>
            </a:r>
            <a:r>
              <a:rPr lang="de-DE" sz="1300" dirty="0" smtClean="0">
                <a:solidFill>
                  <a:srgbClr val="FF0000"/>
                </a:solidFill>
              </a:rPr>
              <a:t>m </a:t>
            </a:r>
            <a:r>
              <a:rPr lang="de-DE" sz="1300" dirty="0" err="1" smtClean="0">
                <a:solidFill>
                  <a:srgbClr val="FF0000"/>
                </a:solidFill>
              </a:rPr>
              <a:t>thick</a:t>
            </a:r>
            <a:r>
              <a:rPr lang="de-DE" sz="1300" dirty="0" smtClean="0">
                <a:solidFill>
                  <a:srgbClr val="FF0000"/>
                </a:solidFill>
              </a:rPr>
              <a:t> FE-I2</a:t>
            </a:r>
            <a:r>
              <a:rPr lang="de-DE" sz="1300" dirty="0" smtClean="0"/>
              <a:t> and </a:t>
            </a:r>
            <a:r>
              <a:rPr lang="de-DE" sz="1300" dirty="0" err="1" smtClean="0">
                <a:solidFill>
                  <a:srgbClr val="FF0000"/>
                </a:solidFill>
              </a:rPr>
              <a:t>tapered</a:t>
            </a:r>
            <a:r>
              <a:rPr lang="de-DE" sz="1300" dirty="0" smtClean="0">
                <a:solidFill>
                  <a:srgbClr val="FF0000"/>
                </a:solidFill>
              </a:rPr>
              <a:t> </a:t>
            </a:r>
            <a:r>
              <a:rPr lang="de-DE" sz="1300" dirty="0" err="1" smtClean="0">
                <a:solidFill>
                  <a:srgbClr val="FF0000"/>
                </a:solidFill>
              </a:rPr>
              <a:t>TSVs</a:t>
            </a:r>
            <a:r>
              <a:rPr lang="de-DE" sz="1300" dirty="0" smtClean="0">
                <a:solidFill>
                  <a:srgbClr val="FF0000"/>
                </a:solidFill>
              </a:rPr>
              <a:t> </a:t>
            </a:r>
            <a:r>
              <a:rPr lang="de-DE" sz="1300" dirty="0" err="1" smtClean="0"/>
              <a:t>with</a:t>
            </a:r>
            <a:r>
              <a:rPr lang="de-DE" sz="1300" dirty="0" smtClean="0"/>
              <a:t> </a:t>
            </a:r>
            <a:r>
              <a:rPr lang="de-DE" sz="1300" dirty="0" smtClean="0">
                <a:solidFill>
                  <a:srgbClr val="FF0000"/>
                </a:solidFill>
              </a:rPr>
              <a:t>simple </a:t>
            </a:r>
            <a:r>
              <a:rPr lang="de-DE" sz="1300" dirty="0" err="1" smtClean="0">
                <a:solidFill>
                  <a:srgbClr val="FF0000"/>
                </a:solidFill>
              </a:rPr>
              <a:t>backside</a:t>
            </a:r>
            <a:r>
              <a:rPr lang="de-DE" sz="1300" dirty="0" smtClean="0">
                <a:solidFill>
                  <a:srgbClr val="FF0000"/>
                </a:solidFill>
              </a:rPr>
              <a:t> </a:t>
            </a:r>
            <a:r>
              <a:rPr lang="de-DE" sz="1300" dirty="0" err="1" smtClean="0">
                <a:solidFill>
                  <a:srgbClr val="FF0000"/>
                </a:solidFill>
              </a:rPr>
              <a:t>metallization</a:t>
            </a:r>
            <a:r>
              <a:rPr lang="de-DE" sz="1300" dirty="0" smtClean="0">
                <a:solidFill>
                  <a:srgbClr val="FF0000"/>
                </a:solidFill>
              </a:rPr>
              <a:t> </a:t>
            </a:r>
            <a:r>
              <a:rPr lang="de-DE" sz="1300" dirty="0" err="1" smtClean="0"/>
              <a:t>is</a:t>
            </a:r>
            <a:r>
              <a:rPr lang="de-DE" sz="1300" dirty="0" smtClean="0"/>
              <a:t> </a:t>
            </a:r>
            <a:r>
              <a:rPr lang="de-DE" sz="1300" dirty="0" err="1" smtClean="0"/>
              <a:t>being</a:t>
            </a:r>
            <a:r>
              <a:rPr lang="de-DE" sz="1300" dirty="0" smtClean="0"/>
              <a:t> </a:t>
            </a:r>
            <a:r>
              <a:rPr lang="de-DE" sz="1300" dirty="0" err="1" smtClean="0"/>
              <a:t>build</a:t>
            </a:r>
            <a:r>
              <a:rPr lang="de-DE" sz="1300" dirty="0" smtClean="0"/>
              <a:t> at IZM Berlin</a:t>
            </a:r>
          </a:p>
        </p:txBody>
      </p:sp>
      <p:grpSp>
        <p:nvGrpSpPr>
          <p:cNvPr id="303" name="Group 302"/>
          <p:cNvGrpSpPr/>
          <p:nvPr/>
        </p:nvGrpSpPr>
        <p:grpSpPr>
          <a:xfrm>
            <a:off x="1295400" y="3181290"/>
            <a:ext cx="3429000" cy="1695510"/>
            <a:chOff x="1676400" y="3181290"/>
            <a:chExt cx="3429000" cy="1695510"/>
          </a:xfrm>
        </p:grpSpPr>
        <p:sp>
          <p:nvSpPr>
            <p:cNvPr id="261" name="Rectangle 260"/>
            <p:cNvSpPr/>
            <p:nvPr/>
          </p:nvSpPr>
          <p:spPr bwMode="auto">
            <a:xfrm>
              <a:off x="2124621" y="3820579"/>
              <a:ext cx="2858197" cy="24563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000" dirty="0"/>
                <a:t>FE-Chip</a:t>
              </a:r>
              <a:endParaRPr lang="en-US" sz="1000" dirty="0"/>
            </a:p>
          </p:txBody>
        </p:sp>
        <p:sp>
          <p:nvSpPr>
            <p:cNvPr id="262" name="Oval 261"/>
            <p:cNvSpPr/>
            <p:nvPr/>
          </p:nvSpPr>
          <p:spPr bwMode="auto">
            <a:xfrm>
              <a:off x="2794544" y="4066212"/>
              <a:ext cx="89251" cy="8187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/>
            </a:p>
          </p:txBody>
        </p:sp>
        <p:sp>
          <p:nvSpPr>
            <p:cNvPr id="263" name="Oval 262"/>
            <p:cNvSpPr/>
            <p:nvPr/>
          </p:nvSpPr>
          <p:spPr bwMode="auto">
            <a:xfrm>
              <a:off x="2927883" y="4066212"/>
              <a:ext cx="89251" cy="8187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/>
            </a:p>
          </p:txBody>
        </p:sp>
        <p:sp>
          <p:nvSpPr>
            <p:cNvPr id="264" name="Oval 263"/>
            <p:cNvSpPr/>
            <p:nvPr/>
          </p:nvSpPr>
          <p:spPr bwMode="auto">
            <a:xfrm>
              <a:off x="3062299" y="4066212"/>
              <a:ext cx="89251" cy="8187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/>
            </a:p>
          </p:txBody>
        </p:sp>
        <p:sp>
          <p:nvSpPr>
            <p:cNvPr id="265" name="Oval 264"/>
            <p:cNvSpPr/>
            <p:nvPr/>
          </p:nvSpPr>
          <p:spPr bwMode="auto">
            <a:xfrm>
              <a:off x="3195639" y="4066212"/>
              <a:ext cx="89251" cy="8187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/>
            </a:p>
          </p:txBody>
        </p:sp>
        <p:sp>
          <p:nvSpPr>
            <p:cNvPr id="266" name="Oval 265"/>
            <p:cNvSpPr/>
            <p:nvPr/>
          </p:nvSpPr>
          <p:spPr bwMode="auto">
            <a:xfrm>
              <a:off x="3330053" y="4066212"/>
              <a:ext cx="89251" cy="8187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/>
            </a:p>
          </p:txBody>
        </p:sp>
        <p:sp>
          <p:nvSpPr>
            <p:cNvPr id="267" name="Oval 266"/>
            <p:cNvSpPr/>
            <p:nvPr/>
          </p:nvSpPr>
          <p:spPr bwMode="auto">
            <a:xfrm>
              <a:off x="3464468" y="4066212"/>
              <a:ext cx="89251" cy="8187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/>
            </a:p>
          </p:txBody>
        </p:sp>
        <p:sp>
          <p:nvSpPr>
            <p:cNvPr id="268" name="Oval 267"/>
            <p:cNvSpPr/>
            <p:nvPr/>
          </p:nvSpPr>
          <p:spPr bwMode="auto">
            <a:xfrm>
              <a:off x="3597807" y="4066212"/>
              <a:ext cx="89251" cy="8187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/>
            </a:p>
          </p:txBody>
        </p:sp>
        <p:sp>
          <p:nvSpPr>
            <p:cNvPr id="269" name="Oval 268"/>
            <p:cNvSpPr/>
            <p:nvPr/>
          </p:nvSpPr>
          <p:spPr bwMode="auto">
            <a:xfrm>
              <a:off x="3732222" y="4066212"/>
              <a:ext cx="89251" cy="8187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/>
            </a:p>
          </p:txBody>
        </p:sp>
        <p:sp>
          <p:nvSpPr>
            <p:cNvPr id="270" name="Oval 269"/>
            <p:cNvSpPr/>
            <p:nvPr/>
          </p:nvSpPr>
          <p:spPr bwMode="auto">
            <a:xfrm>
              <a:off x="3865561" y="4066212"/>
              <a:ext cx="89251" cy="8187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/>
            </a:p>
          </p:txBody>
        </p:sp>
        <p:sp>
          <p:nvSpPr>
            <p:cNvPr id="271" name="Oval 270"/>
            <p:cNvSpPr/>
            <p:nvPr/>
          </p:nvSpPr>
          <p:spPr bwMode="auto">
            <a:xfrm>
              <a:off x="3999976" y="4066212"/>
              <a:ext cx="89251" cy="8187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/>
            </a:p>
          </p:txBody>
        </p:sp>
        <p:sp>
          <p:nvSpPr>
            <p:cNvPr id="272" name="Oval 271"/>
            <p:cNvSpPr/>
            <p:nvPr/>
          </p:nvSpPr>
          <p:spPr bwMode="auto">
            <a:xfrm>
              <a:off x="4134391" y="4066212"/>
              <a:ext cx="89251" cy="8187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/>
            </a:p>
          </p:txBody>
        </p:sp>
        <p:sp>
          <p:nvSpPr>
            <p:cNvPr id="273" name="Oval 272"/>
            <p:cNvSpPr/>
            <p:nvPr/>
          </p:nvSpPr>
          <p:spPr bwMode="auto">
            <a:xfrm>
              <a:off x="4267731" y="4066212"/>
              <a:ext cx="89251" cy="8187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/>
            </a:p>
          </p:txBody>
        </p:sp>
        <p:sp>
          <p:nvSpPr>
            <p:cNvPr id="274" name="Oval 273"/>
            <p:cNvSpPr/>
            <p:nvPr/>
          </p:nvSpPr>
          <p:spPr bwMode="auto">
            <a:xfrm>
              <a:off x="4402146" y="4066212"/>
              <a:ext cx="89251" cy="8187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/>
            </a:p>
          </p:txBody>
        </p:sp>
        <p:sp>
          <p:nvSpPr>
            <p:cNvPr id="275" name="Oval 274"/>
            <p:cNvSpPr/>
            <p:nvPr/>
          </p:nvSpPr>
          <p:spPr bwMode="auto">
            <a:xfrm>
              <a:off x="4535485" y="4066212"/>
              <a:ext cx="89251" cy="8187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/>
            </a:p>
          </p:txBody>
        </p:sp>
        <p:sp>
          <p:nvSpPr>
            <p:cNvPr id="276" name="Oval 275"/>
            <p:cNvSpPr/>
            <p:nvPr/>
          </p:nvSpPr>
          <p:spPr bwMode="auto">
            <a:xfrm>
              <a:off x="4669900" y="4066212"/>
              <a:ext cx="89251" cy="8187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/>
            </a:p>
          </p:txBody>
        </p:sp>
        <p:sp>
          <p:nvSpPr>
            <p:cNvPr id="277" name="Oval 276"/>
            <p:cNvSpPr/>
            <p:nvPr/>
          </p:nvSpPr>
          <p:spPr bwMode="auto">
            <a:xfrm>
              <a:off x="4804315" y="4066212"/>
              <a:ext cx="89251" cy="8187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/>
            </a:p>
          </p:txBody>
        </p:sp>
        <p:sp>
          <p:nvSpPr>
            <p:cNvPr id="278" name="Rectangle 277"/>
            <p:cNvSpPr/>
            <p:nvPr/>
          </p:nvSpPr>
          <p:spPr bwMode="auto">
            <a:xfrm>
              <a:off x="2124621" y="4148089"/>
              <a:ext cx="2858197" cy="728711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000" dirty="0"/>
                <a:t>Sensor</a:t>
              </a:r>
              <a:endParaRPr lang="en-US" sz="1000" dirty="0"/>
            </a:p>
          </p:txBody>
        </p:sp>
        <p:sp>
          <p:nvSpPr>
            <p:cNvPr id="279" name="Rectangle 278"/>
            <p:cNvSpPr/>
            <p:nvPr/>
          </p:nvSpPr>
          <p:spPr bwMode="auto">
            <a:xfrm>
              <a:off x="2213872" y="3820579"/>
              <a:ext cx="44088" cy="245633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/>
            </a:p>
          </p:txBody>
        </p:sp>
        <p:sp>
          <p:nvSpPr>
            <p:cNvPr id="280" name="Rectangle 279"/>
            <p:cNvSpPr/>
            <p:nvPr/>
          </p:nvSpPr>
          <p:spPr bwMode="auto">
            <a:xfrm>
              <a:off x="2570878" y="3820579"/>
              <a:ext cx="45163" cy="245633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/>
            </a:p>
          </p:txBody>
        </p:sp>
        <p:sp>
          <p:nvSpPr>
            <p:cNvPr id="281" name="Rectangle 280"/>
            <p:cNvSpPr/>
            <p:nvPr/>
          </p:nvSpPr>
          <p:spPr bwMode="auto">
            <a:xfrm>
              <a:off x="2570878" y="3759626"/>
              <a:ext cx="1786105" cy="60953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/>
            </a:p>
          </p:txBody>
        </p:sp>
        <p:sp>
          <p:nvSpPr>
            <p:cNvPr id="282" name="Oval 281"/>
            <p:cNvSpPr/>
            <p:nvPr/>
          </p:nvSpPr>
          <p:spPr bwMode="auto">
            <a:xfrm>
              <a:off x="2193441" y="4066212"/>
              <a:ext cx="89251" cy="8187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/>
            </a:p>
          </p:txBody>
        </p:sp>
        <p:sp>
          <p:nvSpPr>
            <p:cNvPr id="283" name="Oval 282"/>
            <p:cNvSpPr/>
            <p:nvPr/>
          </p:nvSpPr>
          <p:spPr bwMode="auto">
            <a:xfrm>
              <a:off x="2660130" y="3697763"/>
              <a:ext cx="89251" cy="8187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/>
            </a:p>
          </p:txBody>
        </p:sp>
        <p:sp>
          <p:nvSpPr>
            <p:cNvPr id="284" name="Oval 283"/>
            <p:cNvSpPr/>
            <p:nvPr/>
          </p:nvSpPr>
          <p:spPr bwMode="auto">
            <a:xfrm>
              <a:off x="2838633" y="3697763"/>
              <a:ext cx="89251" cy="8187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/>
            </a:p>
          </p:txBody>
        </p:sp>
        <p:sp>
          <p:nvSpPr>
            <p:cNvPr id="285" name="Rectangle 284"/>
            <p:cNvSpPr/>
            <p:nvPr/>
          </p:nvSpPr>
          <p:spPr bwMode="auto">
            <a:xfrm>
              <a:off x="2616041" y="3615885"/>
              <a:ext cx="357006" cy="8187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/>
            </a:p>
          </p:txBody>
        </p:sp>
        <p:sp>
          <p:nvSpPr>
            <p:cNvPr id="286" name="Rectangle 285"/>
            <p:cNvSpPr/>
            <p:nvPr/>
          </p:nvSpPr>
          <p:spPr bwMode="auto">
            <a:xfrm>
              <a:off x="4402146" y="3738701"/>
              <a:ext cx="570994" cy="81878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/>
            </a:p>
          </p:txBody>
        </p:sp>
        <p:sp>
          <p:nvSpPr>
            <p:cNvPr id="287" name="Freeform 286"/>
            <p:cNvSpPr/>
            <p:nvPr/>
          </p:nvSpPr>
          <p:spPr bwMode="auto">
            <a:xfrm>
              <a:off x="4283861" y="3659554"/>
              <a:ext cx="189256" cy="94614"/>
            </a:xfrm>
            <a:custGeom>
              <a:avLst/>
              <a:gdLst>
                <a:gd name="connsiteX0" fmla="*/ 0 w 301841"/>
                <a:gd name="connsiteY0" fmla="*/ 165716 h 165716"/>
                <a:gd name="connsiteX1" fmla="*/ 150920 w 301841"/>
                <a:gd name="connsiteY1" fmla="*/ 5918 h 165716"/>
                <a:gd name="connsiteX2" fmla="*/ 301841 w 301841"/>
                <a:gd name="connsiteY2" fmla="*/ 130206 h 165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1841" h="165716">
                  <a:moveTo>
                    <a:pt x="0" y="165716"/>
                  </a:moveTo>
                  <a:cubicBezTo>
                    <a:pt x="50306" y="88776"/>
                    <a:pt x="100613" y="11836"/>
                    <a:pt x="150920" y="5918"/>
                  </a:cubicBezTo>
                  <a:cubicBezTo>
                    <a:pt x="201227" y="0"/>
                    <a:pt x="251534" y="65103"/>
                    <a:pt x="301841" y="130206"/>
                  </a:cubicBez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/>
            </a:p>
          </p:txBody>
        </p:sp>
        <p:sp>
          <p:nvSpPr>
            <p:cNvPr id="288" name="Oval 287"/>
            <p:cNvSpPr/>
            <p:nvPr/>
          </p:nvSpPr>
          <p:spPr bwMode="auto">
            <a:xfrm>
              <a:off x="2307425" y="4066212"/>
              <a:ext cx="89251" cy="8187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/>
            </a:p>
          </p:txBody>
        </p:sp>
        <p:sp>
          <p:nvSpPr>
            <p:cNvPr id="289" name="Oval 288"/>
            <p:cNvSpPr/>
            <p:nvPr/>
          </p:nvSpPr>
          <p:spPr bwMode="auto">
            <a:xfrm>
              <a:off x="2440765" y="4066212"/>
              <a:ext cx="89251" cy="8187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/>
            </a:p>
          </p:txBody>
        </p:sp>
        <p:sp>
          <p:nvSpPr>
            <p:cNvPr id="290" name="Oval 289"/>
            <p:cNvSpPr/>
            <p:nvPr/>
          </p:nvSpPr>
          <p:spPr bwMode="auto">
            <a:xfrm>
              <a:off x="2665506" y="4066212"/>
              <a:ext cx="89251" cy="8187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/>
            </a:p>
          </p:txBody>
        </p:sp>
        <p:sp>
          <p:nvSpPr>
            <p:cNvPr id="291" name="TextBox 81"/>
            <p:cNvSpPr txBox="1">
              <a:spLocks noChangeArrowheads="1"/>
            </p:cNvSpPr>
            <p:nvPr/>
          </p:nvSpPr>
          <p:spPr bwMode="auto">
            <a:xfrm>
              <a:off x="2232482" y="3211354"/>
              <a:ext cx="901209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de-DE" sz="1000" dirty="0">
                  <a:latin typeface="Gill Sans MT"/>
                </a:rPr>
                <a:t>pass. </a:t>
              </a:r>
              <a:r>
                <a:rPr lang="de-DE" sz="1000" dirty="0" smtClean="0">
                  <a:latin typeface="Gill Sans MT"/>
                </a:rPr>
                <a:t>comp.</a:t>
              </a:r>
              <a:endParaRPr lang="de-DE" sz="1000" dirty="0">
                <a:latin typeface="Gill Sans MT"/>
              </a:endParaRPr>
            </a:p>
          </p:txBody>
        </p:sp>
        <p:cxnSp>
          <p:nvCxnSpPr>
            <p:cNvPr id="292" name="Straight Arrow Connector 291"/>
            <p:cNvCxnSpPr/>
            <p:nvPr/>
          </p:nvCxnSpPr>
          <p:spPr bwMode="auto">
            <a:xfrm rot="16200000" flipH="1">
              <a:off x="2625028" y="3481760"/>
              <a:ext cx="163755" cy="4838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3" name="TextBox 83"/>
            <p:cNvSpPr txBox="1">
              <a:spLocks noChangeArrowheads="1"/>
            </p:cNvSpPr>
            <p:nvPr/>
          </p:nvSpPr>
          <p:spPr bwMode="auto">
            <a:xfrm>
              <a:off x="1676400" y="3211354"/>
              <a:ext cx="53340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de-DE" sz="1000" dirty="0" smtClean="0"/>
                <a:t>TSVs</a:t>
              </a:r>
            </a:p>
          </p:txBody>
        </p:sp>
        <p:cxnSp>
          <p:nvCxnSpPr>
            <p:cNvPr id="294" name="Straight Arrow Connector 293"/>
            <p:cNvCxnSpPr/>
            <p:nvPr/>
          </p:nvCxnSpPr>
          <p:spPr bwMode="auto">
            <a:xfrm>
              <a:off x="2049348" y="3542195"/>
              <a:ext cx="435504" cy="24563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Straight Arrow Connector 294"/>
            <p:cNvCxnSpPr/>
            <p:nvPr/>
          </p:nvCxnSpPr>
          <p:spPr bwMode="auto">
            <a:xfrm>
              <a:off x="1860093" y="3542195"/>
              <a:ext cx="376361" cy="25382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6" name="TextBox 86"/>
            <p:cNvSpPr txBox="1">
              <a:spLocks noChangeArrowheads="1"/>
            </p:cNvSpPr>
            <p:nvPr/>
          </p:nvSpPr>
          <p:spPr bwMode="auto">
            <a:xfrm>
              <a:off x="2971800" y="3181290"/>
              <a:ext cx="126554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de-DE" sz="1000" dirty="0">
                  <a:latin typeface="Gill Sans MT"/>
                </a:rPr>
                <a:t>backside metal lines on </a:t>
              </a:r>
              <a:r>
                <a:rPr lang="de-DE" sz="1000" dirty="0" smtClean="0">
                  <a:latin typeface="Gill Sans MT"/>
                </a:rPr>
                <a:t>FE</a:t>
              </a:r>
              <a:endParaRPr lang="de-DE" sz="1000" dirty="0">
                <a:latin typeface="Gill Sans MT"/>
              </a:endParaRPr>
            </a:p>
          </p:txBody>
        </p:sp>
        <p:cxnSp>
          <p:nvCxnSpPr>
            <p:cNvPr id="297" name="Straight Arrow Connector 296"/>
            <p:cNvCxnSpPr/>
            <p:nvPr/>
          </p:nvCxnSpPr>
          <p:spPr bwMode="auto">
            <a:xfrm rot="16200000" flipH="1">
              <a:off x="3607266" y="3542113"/>
              <a:ext cx="194832" cy="18197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9" name="Trapezoid 298"/>
            <p:cNvSpPr/>
            <p:nvPr/>
          </p:nvSpPr>
          <p:spPr bwMode="auto">
            <a:xfrm rot="10800000">
              <a:off x="2155805" y="3824218"/>
              <a:ext cx="146243" cy="226528"/>
            </a:xfrm>
            <a:prstGeom prst="trapezoid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000"/>
            </a:p>
          </p:txBody>
        </p:sp>
        <p:sp>
          <p:nvSpPr>
            <p:cNvPr id="300" name="Trapezoid 299"/>
            <p:cNvSpPr/>
            <p:nvPr/>
          </p:nvSpPr>
          <p:spPr bwMode="auto">
            <a:xfrm rot="10800000">
              <a:off x="2519262" y="3827857"/>
              <a:ext cx="146243" cy="227438"/>
            </a:xfrm>
            <a:prstGeom prst="trapezoid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000"/>
            </a:p>
          </p:txBody>
        </p:sp>
        <p:sp>
          <p:nvSpPr>
            <p:cNvPr id="322" name="TextBox 321"/>
            <p:cNvSpPr txBox="1"/>
            <p:nvPr/>
          </p:nvSpPr>
          <p:spPr>
            <a:xfrm>
              <a:off x="4419600" y="3211354"/>
              <a:ext cx="6858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/>
                <a:t>flex</a:t>
              </a:r>
              <a:endParaRPr lang="en-US" sz="1000" dirty="0"/>
            </a:p>
          </p:txBody>
        </p:sp>
        <p:cxnSp>
          <p:nvCxnSpPr>
            <p:cNvPr id="324" name="Straight Arrow Connector 323"/>
            <p:cNvCxnSpPr/>
            <p:nvPr/>
          </p:nvCxnSpPr>
          <p:spPr>
            <a:xfrm rot="5400000">
              <a:off x="4610101" y="3467101"/>
              <a:ext cx="228601" cy="15240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0" name="Gruppierung 259"/>
          <p:cNvGrpSpPr/>
          <p:nvPr/>
        </p:nvGrpSpPr>
        <p:grpSpPr>
          <a:xfrm>
            <a:off x="228600" y="3086100"/>
            <a:ext cx="8534400" cy="3231005"/>
            <a:chOff x="228600" y="3086100"/>
            <a:chExt cx="8534400" cy="3231005"/>
          </a:xfrm>
        </p:grpSpPr>
        <p:sp>
          <p:nvSpPr>
            <p:cNvPr id="109" name="TextBox 46"/>
            <p:cNvSpPr txBox="1">
              <a:spLocks noChangeArrowheads="1"/>
            </p:cNvSpPr>
            <p:nvPr/>
          </p:nvSpPr>
          <p:spPr bwMode="auto">
            <a:xfrm>
              <a:off x="5649553" y="4019490"/>
              <a:ext cx="1056047" cy="40011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000" dirty="0" smtClean="0">
                  <a:latin typeface="Gill Sans MT"/>
                </a:rPr>
                <a:t>FE backside</a:t>
              </a:r>
            </a:p>
            <a:p>
              <a:pPr algn="ctr"/>
              <a:r>
                <a:rPr lang="en-US" sz="1000" dirty="0" smtClean="0">
                  <a:latin typeface="Gill Sans MT"/>
                </a:rPr>
                <a:t>View from top</a:t>
              </a:r>
              <a:endParaRPr lang="en-US" sz="1000" dirty="0">
                <a:latin typeface="Gill Sans MT"/>
              </a:endParaRPr>
            </a:p>
          </p:txBody>
        </p:sp>
        <p:sp>
          <p:nvSpPr>
            <p:cNvPr id="302" name="TextBox 46"/>
            <p:cNvSpPr txBox="1">
              <a:spLocks noChangeArrowheads="1"/>
            </p:cNvSpPr>
            <p:nvPr/>
          </p:nvSpPr>
          <p:spPr bwMode="auto">
            <a:xfrm>
              <a:off x="228600" y="5329535"/>
              <a:ext cx="1752600" cy="46166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>
                  <a:latin typeface="Gill Sans MT"/>
                </a:rPr>
                <a:t>Stave top view</a:t>
              </a:r>
            </a:p>
            <a:p>
              <a:pPr algn="ctr"/>
              <a:r>
                <a:rPr lang="en-US" sz="1200" dirty="0" smtClean="0">
                  <a:latin typeface="Gill Sans MT"/>
                </a:rPr>
                <a:t>Single chip modules</a:t>
              </a:r>
              <a:endParaRPr lang="en-US" sz="1200" dirty="0">
                <a:latin typeface="Gill Sans MT"/>
              </a:endParaRPr>
            </a:p>
          </p:txBody>
        </p:sp>
        <p:grpSp>
          <p:nvGrpSpPr>
            <p:cNvPr id="311" name="Group 310"/>
            <p:cNvGrpSpPr/>
            <p:nvPr/>
          </p:nvGrpSpPr>
          <p:grpSpPr>
            <a:xfrm>
              <a:off x="2056900" y="4630579"/>
              <a:ext cx="6706100" cy="1686526"/>
              <a:chOff x="1401580" y="4630579"/>
              <a:chExt cx="6706100" cy="1686526"/>
            </a:xfrm>
          </p:grpSpPr>
          <p:grpSp>
            <p:nvGrpSpPr>
              <p:cNvPr id="310" name="Group 309"/>
              <p:cNvGrpSpPr/>
              <p:nvPr/>
            </p:nvGrpSpPr>
            <p:grpSpPr>
              <a:xfrm>
                <a:off x="1401580" y="4630579"/>
                <a:ext cx="6706100" cy="1686526"/>
                <a:chOff x="1371600" y="4500664"/>
                <a:chExt cx="6706100" cy="1686526"/>
              </a:xfrm>
            </p:grpSpPr>
            <p:sp>
              <p:nvSpPr>
                <p:cNvPr id="301" name="Rectangle 300"/>
                <p:cNvSpPr/>
                <p:nvPr/>
              </p:nvSpPr>
              <p:spPr>
                <a:xfrm>
                  <a:off x="1371600" y="4891790"/>
                  <a:ext cx="6629400" cy="129540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54" name="Group 153"/>
                <p:cNvGrpSpPr/>
                <p:nvPr/>
              </p:nvGrpSpPr>
              <p:grpSpPr>
                <a:xfrm>
                  <a:off x="1447300" y="4500664"/>
                  <a:ext cx="6630400" cy="1671536"/>
                  <a:chOff x="609100" y="3586265"/>
                  <a:chExt cx="6630400" cy="1671536"/>
                </a:xfrm>
              </p:grpSpPr>
              <p:grpSp>
                <p:nvGrpSpPr>
                  <p:cNvPr id="155" name="Group 3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1348272" y="3993497"/>
                    <a:ext cx="1617664" cy="1264304"/>
                    <a:chOff x="1219200" y="1600200"/>
                    <a:chExt cx="3505200" cy="3581400"/>
                  </a:xfrm>
                </p:grpSpPr>
                <p:sp>
                  <p:nvSpPr>
                    <p:cNvPr id="230" name="Rectangle 229"/>
                    <p:cNvSpPr/>
                    <p:nvPr/>
                  </p:nvSpPr>
                  <p:spPr>
                    <a:xfrm>
                      <a:off x="1219200" y="1600200"/>
                      <a:ext cx="3505200" cy="358140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231" name="Rectangle 230"/>
                    <p:cNvSpPr/>
                    <p:nvPr/>
                  </p:nvSpPr>
                  <p:spPr>
                    <a:xfrm>
                      <a:off x="2421066" y="4877411"/>
                      <a:ext cx="123341" cy="226708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232" name="Rectangle 231"/>
                    <p:cNvSpPr/>
                    <p:nvPr/>
                  </p:nvSpPr>
                  <p:spPr>
                    <a:xfrm>
                      <a:off x="2618985" y="4877411"/>
                      <a:ext cx="123343" cy="226708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233" name="Rectangle 232"/>
                    <p:cNvSpPr/>
                    <p:nvPr/>
                  </p:nvSpPr>
                  <p:spPr>
                    <a:xfrm>
                      <a:off x="3123826" y="4877411"/>
                      <a:ext cx="123343" cy="226708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234" name="Rectangle 233"/>
                    <p:cNvSpPr/>
                    <p:nvPr/>
                  </p:nvSpPr>
                  <p:spPr>
                    <a:xfrm>
                      <a:off x="3321747" y="4877411"/>
                      <a:ext cx="123341" cy="226708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235" name="Rectangle 234"/>
                    <p:cNvSpPr/>
                    <p:nvPr/>
                  </p:nvSpPr>
                  <p:spPr>
                    <a:xfrm>
                      <a:off x="2360828" y="4114067"/>
                      <a:ext cx="1221944" cy="381673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236" name="Rectangle 235"/>
                    <p:cNvSpPr/>
                    <p:nvPr/>
                  </p:nvSpPr>
                  <p:spPr>
                    <a:xfrm>
                      <a:off x="2360828" y="3643435"/>
                      <a:ext cx="1221944" cy="378802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237" name="Rectangle 236"/>
                    <p:cNvSpPr/>
                    <p:nvPr/>
                  </p:nvSpPr>
                  <p:spPr>
                    <a:xfrm>
                      <a:off x="2360828" y="2225797"/>
                      <a:ext cx="1221944" cy="381673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238" name="Rectangle 237"/>
                    <p:cNvSpPr/>
                    <p:nvPr/>
                  </p:nvSpPr>
                  <p:spPr>
                    <a:xfrm>
                      <a:off x="2360828" y="1752296"/>
                      <a:ext cx="1221944" cy="381671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cxnSp>
                  <p:nvCxnSpPr>
                    <p:cNvPr id="239" name="Straight Connector 238"/>
                    <p:cNvCxnSpPr>
                      <a:stCxn id="234" idx="0"/>
                    </p:cNvCxnSpPr>
                    <p:nvPr/>
                  </p:nvCxnSpPr>
                  <p:spPr>
                    <a:xfrm rot="16200000" flipV="1">
                      <a:off x="1967215" y="3459773"/>
                      <a:ext cx="2835275" cy="0"/>
                    </a:xfrm>
                    <a:prstGeom prst="line">
                      <a:avLst/>
                    </a:prstGeom>
                    <a:ln w="254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0" name="Straight Connector 239"/>
                    <p:cNvCxnSpPr/>
                    <p:nvPr/>
                  </p:nvCxnSpPr>
                  <p:spPr>
                    <a:xfrm rot="16200000" flipV="1">
                      <a:off x="1746336" y="3436815"/>
                      <a:ext cx="2881190" cy="0"/>
                    </a:xfrm>
                    <a:prstGeom prst="line">
                      <a:avLst/>
                    </a:prstGeom>
                    <a:ln w="254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1" name="Straight Connector 240"/>
                    <p:cNvCxnSpPr/>
                    <p:nvPr/>
                  </p:nvCxnSpPr>
                  <p:spPr>
                    <a:xfrm rot="16200000" flipV="1">
                      <a:off x="1175491" y="3367942"/>
                      <a:ext cx="3018937" cy="0"/>
                    </a:xfrm>
                    <a:prstGeom prst="line">
                      <a:avLst/>
                    </a:prstGeom>
                    <a:ln w="254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2" name="Straight Connector 241"/>
                    <p:cNvCxnSpPr/>
                    <p:nvPr/>
                  </p:nvCxnSpPr>
                  <p:spPr>
                    <a:xfrm rot="16200000" flipV="1">
                      <a:off x="951745" y="3342116"/>
                      <a:ext cx="3064852" cy="0"/>
                    </a:xfrm>
                    <a:prstGeom prst="line">
                      <a:avLst/>
                    </a:prstGeom>
                    <a:ln w="254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43" name="Rectangle 242"/>
                    <p:cNvSpPr/>
                    <p:nvPr/>
                  </p:nvSpPr>
                  <p:spPr>
                    <a:xfrm>
                      <a:off x="3347562" y="4363733"/>
                      <a:ext cx="77448" cy="77481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244" name="Rectangle 243"/>
                    <p:cNvSpPr/>
                    <p:nvPr/>
                  </p:nvSpPr>
                  <p:spPr>
                    <a:xfrm>
                      <a:off x="3146773" y="4332165"/>
                      <a:ext cx="77448" cy="74613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245" name="Rectangle 244"/>
                    <p:cNvSpPr/>
                    <p:nvPr/>
                  </p:nvSpPr>
                  <p:spPr>
                    <a:xfrm>
                      <a:off x="2647669" y="4197290"/>
                      <a:ext cx="77448" cy="77481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246" name="Rectangle 245"/>
                    <p:cNvSpPr/>
                    <p:nvPr/>
                  </p:nvSpPr>
                  <p:spPr>
                    <a:xfrm>
                      <a:off x="2446881" y="4168593"/>
                      <a:ext cx="74579" cy="77481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247" name="Rectangle 246"/>
                    <p:cNvSpPr/>
                    <p:nvPr/>
                  </p:nvSpPr>
                  <p:spPr>
                    <a:xfrm>
                      <a:off x="3347562" y="3901709"/>
                      <a:ext cx="77448" cy="74613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248" name="Rectangle 247"/>
                    <p:cNvSpPr/>
                    <p:nvPr/>
                  </p:nvSpPr>
                  <p:spPr>
                    <a:xfrm>
                      <a:off x="3146773" y="3867272"/>
                      <a:ext cx="77448" cy="77483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249" name="Rectangle 248"/>
                    <p:cNvSpPr/>
                    <p:nvPr/>
                  </p:nvSpPr>
                  <p:spPr>
                    <a:xfrm>
                      <a:off x="2647669" y="3732397"/>
                      <a:ext cx="77448" cy="77481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250" name="Rectangle 249"/>
                    <p:cNvSpPr/>
                    <p:nvPr/>
                  </p:nvSpPr>
                  <p:spPr>
                    <a:xfrm>
                      <a:off x="2446881" y="3706568"/>
                      <a:ext cx="74579" cy="74613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251" name="Rectangle 250"/>
                    <p:cNvSpPr/>
                    <p:nvPr/>
                  </p:nvSpPr>
                  <p:spPr>
                    <a:xfrm>
                      <a:off x="3347562" y="2481202"/>
                      <a:ext cx="77448" cy="77481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252" name="Rectangle 251"/>
                    <p:cNvSpPr/>
                    <p:nvPr/>
                  </p:nvSpPr>
                  <p:spPr>
                    <a:xfrm>
                      <a:off x="3146773" y="2446766"/>
                      <a:ext cx="77448" cy="77481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253" name="Rectangle 252"/>
                    <p:cNvSpPr/>
                    <p:nvPr/>
                  </p:nvSpPr>
                  <p:spPr>
                    <a:xfrm>
                      <a:off x="2647669" y="2314759"/>
                      <a:ext cx="77448" cy="74613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254" name="Rectangle 253"/>
                    <p:cNvSpPr/>
                    <p:nvPr/>
                  </p:nvSpPr>
                  <p:spPr>
                    <a:xfrm>
                      <a:off x="2446881" y="2286062"/>
                      <a:ext cx="74579" cy="77481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255" name="Rectangle 254"/>
                    <p:cNvSpPr/>
                    <p:nvPr/>
                  </p:nvSpPr>
                  <p:spPr>
                    <a:xfrm>
                      <a:off x="3344695" y="1999091"/>
                      <a:ext cx="77446" cy="74613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256" name="Rectangle 255"/>
                    <p:cNvSpPr/>
                    <p:nvPr/>
                  </p:nvSpPr>
                  <p:spPr>
                    <a:xfrm>
                      <a:off x="3146773" y="1964654"/>
                      <a:ext cx="74579" cy="77481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257" name="Rectangle 256"/>
                    <p:cNvSpPr/>
                    <p:nvPr/>
                  </p:nvSpPr>
                  <p:spPr>
                    <a:xfrm>
                      <a:off x="2644802" y="1829777"/>
                      <a:ext cx="77446" cy="77483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258" name="Rectangle 257"/>
                    <p:cNvSpPr/>
                    <p:nvPr/>
                  </p:nvSpPr>
                  <p:spPr>
                    <a:xfrm>
                      <a:off x="2444013" y="1803950"/>
                      <a:ext cx="74579" cy="74613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</p:grpSp>
              <p:grpSp>
                <p:nvGrpSpPr>
                  <p:cNvPr id="156" name="Group 4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016240" y="3993497"/>
                    <a:ext cx="1617664" cy="1264304"/>
                    <a:chOff x="1219200" y="1600200"/>
                    <a:chExt cx="3505200" cy="3581400"/>
                  </a:xfrm>
                </p:grpSpPr>
                <p:sp>
                  <p:nvSpPr>
                    <p:cNvPr id="201" name="Rectangle 200"/>
                    <p:cNvSpPr/>
                    <p:nvPr/>
                  </p:nvSpPr>
                  <p:spPr>
                    <a:xfrm>
                      <a:off x="1219200" y="1600200"/>
                      <a:ext cx="3505200" cy="358140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202" name="Rectangle 201"/>
                    <p:cNvSpPr/>
                    <p:nvPr/>
                  </p:nvSpPr>
                  <p:spPr>
                    <a:xfrm>
                      <a:off x="2421066" y="4877411"/>
                      <a:ext cx="123341" cy="226708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203" name="Rectangle 202"/>
                    <p:cNvSpPr/>
                    <p:nvPr/>
                  </p:nvSpPr>
                  <p:spPr>
                    <a:xfrm>
                      <a:off x="2618985" y="4877411"/>
                      <a:ext cx="123343" cy="226708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204" name="Rectangle 203"/>
                    <p:cNvSpPr/>
                    <p:nvPr/>
                  </p:nvSpPr>
                  <p:spPr>
                    <a:xfrm>
                      <a:off x="3123826" y="4877411"/>
                      <a:ext cx="123343" cy="226708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205" name="Rectangle 204"/>
                    <p:cNvSpPr/>
                    <p:nvPr/>
                  </p:nvSpPr>
                  <p:spPr>
                    <a:xfrm>
                      <a:off x="3321747" y="4877411"/>
                      <a:ext cx="123341" cy="226708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206" name="Rectangle 205"/>
                    <p:cNvSpPr/>
                    <p:nvPr/>
                  </p:nvSpPr>
                  <p:spPr>
                    <a:xfrm>
                      <a:off x="2360828" y="4114067"/>
                      <a:ext cx="1221944" cy="381673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207" name="Rectangle 206"/>
                    <p:cNvSpPr/>
                    <p:nvPr/>
                  </p:nvSpPr>
                  <p:spPr>
                    <a:xfrm>
                      <a:off x="2360828" y="3643435"/>
                      <a:ext cx="1221944" cy="378802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208" name="Rectangle 207"/>
                    <p:cNvSpPr/>
                    <p:nvPr/>
                  </p:nvSpPr>
                  <p:spPr>
                    <a:xfrm>
                      <a:off x="2360828" y="2225797"/>
                      <a:ext cx="1221944" cy="381673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209" name="Rectangle 208"/>
                    <p:cNvSpPr/>
                    <p:nvPr/>
                  </p:nvSpPr>
                  <p:spPr>
                    <a:xfrm>
                      <a:off x="2360828" y="1752296"/>
                      <a:ext cx="1221944" cy="381671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cxnSp>
                  <p:nvCxnSpPr>
                    <p:cNvPr id="210" name="Straight Connector 209"/>
                    <p:cNvCxnSpPr>
                      <a:stCxn id="205" idx="0"/>
                    </p:cNvCxnSpPr>
                    <p:nvPr/>
                  </p:nvCxnSpPr>
                  <p:spPr>
                    <a:xfrm rot="16200000" flipV="1">
                      <a:off x="1967215" y="3459773"/>
                      <a:ext cx="2835275" cy="0"/>
                    </a:xfrm>
                    <a:prstGeom prst="line">
                      <a:avLst/>
                    </a:prstGeom>
                    <a:ln w="254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1" name="Straight Connector 210"/>
                    <p:cNvCxnSpPr/>
                    <p:nvPr/>
                  </p:nvCxnSpPr>
                  <p:spPr>
                    <a:xfrm rot="16200000" flipV="1">
                      <a:off x="1746336" y="3436815"/>
                      <a:ext cx="2881190" cy="0"/>
                    </a:xfrm>
                    <a:prstGeom prst="line">
                      <a:avLst/>
                    </a:prstGeom>
                    <a:ln w="254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2" name="Straight Connector 211"/>
                    <p:cNvCxnSpPr/>
                    <p:nvPr/>
                  </p:nvCxnSpPr>
                  <p:spPr>
                    <a:xfrm rot="16200000" flipV="1">
                      <a:off x="1175491" y="3367942"/>
                      <a:ext cx="3018937" cy="0"/>
                    </a:xfrm>
                    <a:prstGeom prst="line">
                      <a:avLst/>
                    </a:prstGeom>
                    <a:ln w="254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3" name="Straight Connector 212"/>
                    <p:cNvCxnSpPr/>
                    <p:nvPr/>
                  </p:nvCxnSpPr>
                  <p:spPr>
                    <a:xfrm rot="16200000" flipV="1">
                      <a:off x="951745" y="3342116"/>
                      <a:ext cx="3064852" cy="0"/>
                    </a:xfrm>
                    <a:prstGeom prst="line">
                      <a:avLst/>
                    </a:prstGeom>
                    <a:ln w="254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14" name="Rectangle 213"/>
                    <p:cNvSpPr/>
                    <p:nvPr/>
                  </p:nvSpPr>
                  <p:spPr>
                    <a:xfrm>
                      <a:off x="3347562" y="4363733"/>
                      <a:ext cx="77448" cy="77481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215" name="Rectangle 214"/>
                    <p:cNvSpPr/>
                    <p:nvPr/>
                  </p:nvSpPr>
                  <p:spPr>
                    <a:xfrm>
                      <a:off x="3146773" y="4332165"/>
                      <a:ext cx="77448" cy="74613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216" name="Rectangle 215"/>
                    <p:cNvSpPr/>
                    <p:nvPr/>
                  </p:nvSpPr>
                  <p:spPr>
                    <a:xfrm>
                      <a:off x="2647669" y="4197290"/>
                      <a:ext cx="77448" cy="77481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217" name="Rectangle 216"/>
                    <p:cNvSpPr/>
                    <p:nvPr/>
                  </p:nvSpPr>
                  <p:spPr>
                    <a:xfrm>
                      <a:off x="2446881" y="4168593"/>
                      <a:ext cx="74579" cy="77481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218" name="Rectangle 217"/>
                    <p:cNvSpPr/>
                    <p:nvPr/>
                  </p:nvSpPr>
                  <p:spPr>
                    <a:xfrm>
                      <a:off x="3347562" y="3901709"/>
                      <a:ext cx="77448" cy="74613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219" name="Rectangle 218"/>
                    <p:cNvSpPr/>
                    <p:nvPr/>
                  </p:nvSpPr>
                  <p:spPr>
                    <a:xfrm>
                      <a:off x="3146773" y="3867272"/>
                      <a:ext cx="77448" cy="77483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220" name="Rectangle 219"/>
                    <p:cNvSpPr/>
                    <p:nvPr/>
                  </p:nvSpPr>
                  <p:spPr>
                    <a:xfrm>
                      <a:off x="2647669" y="3732397"/>
                      <a:ext cx="77448" cy="77481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221" name="Rectangle 220"/>
                    <p:cNvSpPr/>
                    <p:nvPr/>
                  </p:nvSpPr>
                  <p:spPr>
                    <a:xfrm>
                      <a:off x="2446881" y="3706568"/>
                      <a:ext cx="74579" cy="74613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222" name="Rectangle 221"/>
                    <p:cNvSpPr/>
                    <p:nvPr/>
                  </p:nvSpPr>
                  <p:spPr>
                    <a:xfrm>
                      <a:off x="3347562" y="2481202"/>
                      <a:ext cx="77448" cy="77481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223" name="Rectangle 222"/>
                    <p:cNvSpPr/>
                    <p:nvPr/>
                  </p:nvSpPr>
                  <p:spPr>
                    <a:xfrm>
                      <a:off x="3146773" y="2446766"/>
                      <a:ext cx="77448" cy="77481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224" name="Rectangle 223"/>
                    <p:cNvSpPr/>
                    <p:nvPr/>
                  </p:nvSpPr>
                  <p:spPr>
                    <a:xfrm>
                      <a:off x="2647669" y="2314759"/>
                      <a:ext cx="77448" cy="74613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225" name="Rectangle 224"/>
                    <p:cNvSpPr/>
                    <p:nvPr/>
                  </p:nvSpPr>
                  <p:spPr>
                    <a:xfrm>
                      <a:off x="2446881" y="2286062"/>
                      <a:ext cx="74579" cy="77481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226" name="Rectangle 225"/>
                    <p:cNvSpPr/>
                    <p:nvPr/>
                  </p:nvSpPr>
                  <p:spPr>
                    <a:xfrm>
                      <a:off x="3344695" y="1999091"/>
                      <a:ext cx="77446" cy="74613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227" name="Rectangle 226"/>
                    <p:cNvSpPr/>
                    <p:nvPr/>
                  </p:nvSpPr>
                  <p:spPr>
                    <a:xfrm>
                      <a:off x="3146773" y="1964654"/>
                      <a:ext cx="74579" cy="77481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228" name="Rectangle 227"/>
                    <p:cNvSpPr/>
                    <p:nvPr/>
                  </p:nvSpPr>
                  <p:spPr>
                    <a:xfrm>
                      <a:off x="2644802" y="1829777"/>
                      <a:ext cx="77446" cy="77483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229" name="Rectangle 228"/>
                    <p:cNvSpPr/>
                    <p:nvPr/>
                  </p:nvSpPr>
                  <p:spPr>
                    <a:xfrm>
                      <a:off x="2444013" y="1803950"/>
                      <a:ext cx="74579" cy="74613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</p:grpSp>
              <p:grpSp>
                <p:nvGrpSpPr>
                  <p:cNvPr id="157" name="Group 7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4678912" y="3993497"/>
                    <a:ext cx="1617664" cy="1264304"/>
                    <a:chOff x="1219200" y="1600200"/>
                    <a:chExt cx="3505200" cy="3581400"/>
                  </a:xfrm>
                </p:grpSpPr>
                <p:sp>
                  <p:nvSpPr>
                    <p:cNvPr id="172" name="Rectangle 171"/>
                    <p:cNvSpPr/>
                    <p:nvPr/>
                  </p:nvSpPr>
                  <p:spPr>
                    <a:xfrm>
                      <a:off x="1219200" y="1600200"/>
                      <a:ext cx="3505200" cy="358140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173" name="Rectangle 172"/>
                    <p:cNvSpPr/>
                    <p:nvPr/>
                  </p:nvSpPr>
                  <p:spPr>
                    <a:xfrm>
                      <a:off x="2421066" y="4877411"/>
                      <a:ext cx="123341" cy="226708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174" name="Rectangle 173"/>
                    <p:cNvSpPr/>
                    <p:nvPr/>
                  </p:nvSpPr>
                  <p:spPr>
                    <a:xfrm>
                      <a:off x="2618985" y="4877411"/>
                      <a:ext cx="123343" cy="226708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175" name="Rectangle 174"/>
                    <p:cNvSpPr/>
                    <p:nvPr/>
                  </p:nvSpPr>
                  <p:spPr>
                    <a:xfrm>
                      <a:off x="3123826" y="4877411"/>
                      <a:ext cx="123343" cy="226708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176" name="Rectangle 175"/>
                    <p:cNvSpPr/>
                    <p:nvPr/>
                  </p:nvSpPr>
                  <p:spPr>
                    <a:xfrm>
                      <a:off x="3321747" y="4877411"/>
                      <a:ext cx="123341" cy="226708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177" name="Rectangle 176"/>
                    <p:cNvSpPr/>
                    <p:nvPr/>
                  </p:nvSpPr>
                  <p:spPr>
                    <a:xfrm>
                      <a:off x="2360828" y="4114067"/>
                      <a:ext cx="1221944" cy="381673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178" name="Rectangle 177"/>
                    <p:cNvSpPr/>
                    <p:nvPr/>
                  </p:nvSpPr>
                  <p:spPr>
                    <a:xfrm>
                      <a:off x="2360828" y="3643435"/>
                      <a:ext cx="1221944" cy="378802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179" name="Rectangle 178"/>
                    <p:cNvSpPr/>
                    <p:nvPr/>
                  </p:nvSpPr>
                  <p:spPr>
                    <a:xfrm>
                      <a:off x="2360828" y="2225797"/>
                      <a:ext cx="1221944" cy="381673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180" name="Rectangle 179"/>
                    <p:cNvSpPr/>
                    <p:nvPr/>
                  </p:nvSpPr>
                  <p:spPr>
                    <a:xfrm>
                      <a:off x="2360828" y="1752296"/>
                      <a:ext cx="1221944" cy="381671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cxnSp>
                  <p:nvCxnSpPr>
                    <p:cNvPr id="181" name="Straight Connector 180"/>
                    <p:cNvCxnSpPr>
                      <a:stCxn id="176" idx="0"/>
                    </p:cNvCxnSpPr>
                    <p:nvPr/>
                  </p:nvCxnSpPr>
                  <p:spPr>
                    <a:xfrm rot="16200000" flipV="1">
                      <a:off x="1967215" y="3459773"/>
                      <a:ext cx="2835275" cy="0"/>
                    </a:xfrm>
                    <a:prstGeom prst="line">
                      <a:avLst/>
                    </a:prstGeom>
                    <a:ln w="254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2" name="Straight Connector 181"/>
                    <p:cNvCxnSpPr/>
                    <p:nvPr/>
                  </p:nvCxnSpPr>
                  <p:spPr>
                    <a:xfrm rot="16200000" flipV="1">
                      <a:off x="1746336" y="3436815"/>
                      <a:ext cx="2881190" cy="0"/>
                    </a:xfrm>
                    <a:prstGeom prst="line">
                      <a:avLst/>
                    </a:prstGeom>
                    <a:ln w="254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3" name="Straight Connector 182"/>
                    <p:cNvCxnSpPr/>
                    <p:nvPr/>
                  </p:nvCxnSpPr>
                  <p:spPr>
                    <a:xfrm rot="16200000" flipV="1">
                      <a:off x="1175491" y="3367942"/>
                      <a:ext cx="3018937" cy="0"/>
                    </a:xfrm>
                    <a:prstGeom prst="line">
                      <a:avLst/>
                    </a:prstGeom>
                    <a:ln w="254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4" name="Straight Connector 183"/>
                    <p:cNvCxnSpPr/>
                    <p:nvPr/>
                  </p:nvCxnSpPr>
                  <p:spPr>
                    <a:xfrm rot="16200000" flipV="1">
                      <a:off x="951745" y="3342116"/>
                      <a:ext cx="3064852" cy="0"/>
                    </a:xfrm>
                    <a:prstGeom prst="line">
                      <a:avLst/>
                    </a:prstGeom>
                    <a:ln w="254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85" name="Rectangle 184"/>
                    <p:cNvSpPr/>
                    <p:nvPr/>
                  </p:nvSpPr>
                  <p:spPr>
                    <a:xfrm>
                      <a:off x="3347562" y="4363733"/>
                      <a:ext cx="77448" cy="77481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186" name="Rectangle 185"/>
                    <p:cNvSpPr/>
                    <p:nvPr/>
                  </p:nvSpPr>
                  <p:spPr>
                    <a:xfrm>
                      <a:off x="3146773" y="4332165"/>
                      <a:ext cx="77448" cy="74613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187" name="Rectangle 186"/>
                    <p:cNvSpPr/>
                    <p:nvPr/>
                  </p:nvSpPr>
                  <p:spPr>
                    <a:xfrm>
                      <a:off x="2647669" y="4197290"/>
                      <a:ext cx="77448" cy="77481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188" name="Rectangle 187"/>
                    <p:cNvSpPr/>
                    <p:nvPr/>
                  </p:nvSpPr>
                  <p:spPr>
                    <a:xfrm>
                      <a:off x="2446881" y="4168593"/>
                      <a:ext cx="74579" cy="77481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189" name="Rectangle 188"/>
                    <p:cNvSpPr/>
                    <p:nvPr/>
                  </p:nvSpPr>
                  <p:spPr>
                    <a:xfrm>
                      <a:off x="3347562" y="3901709"/>
                      <a:ext cx="77448" cy="74613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190" name="Rectangle 189"/>
                    <p:cNvSpPr/>
                    <p:nvPr/>
                  </p:nvSpPr>
                  <p:spPr>
                    <a:xfrm>
                      <a:off x="3146773" y="3867272"/>
                      <a:ext cx="77448" cy="77483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191" name="Rectangle 190"/>
                    <p:cNvSpPr/>
                    <p:nvPr/>
                  </p:nvSpPr>
                  <p:spPr>
                    <a:xfrm>
                      <a:off x="2647669" y="3732397"/>
                      <a:ext cx="77448" cy="77481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192" name="Rectangle 191"/>
                    <p:cNvSpPr/>
                    <p:nvPr/>
                  </p:nvSpPr>
                  <p:spPr>
                    <a:xfrm>
                      <a:off x="2446881" y="3706568"/>
                      <a:ext cx="74579" cy="74613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193" name="Rectangle 192"/>
                    <p:cNvSpPr/>
                    <p:nvPr/>
                  </p:nvSpPr>
                  <p:spPr>
                    <a:xfrm>
                      <a:off x="3347562" y="2481202"/>
                      <a:ext cx="77448" cy="77481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194" name="Rectangle 193"/>
                    <p:cNvSpPr/>
                    <p:nvPr/>
                  </p:nvSpPr>
                  <p:spPr>
                    <a:xfrm>
                      <a:off x="3146773" y="2446766"/>
                      <a:ext cx="77448" cy="77481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195" name="Rectangle 194"/>
                    <p:cNvSpPr/>
                    <p:nvPr/>
                  </p:nvSpPr>
                  <p:spPr>
                    <a:xfrm>
                      <a:off x="2647669" y="2314759"/>
                      <a:ext cx="77448" cy="74613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196" name="Rectangle 195"/>
                    <p:cNvSpPr/>
                    <p:nvPr/>
                  </p:nvSpPr>
                  <p:spPr>
                    <a:xfrm>
                      <a:off x="2446881" y="2286062"/>
                      <a:ext cx="74579" cy="77481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197" name="Rectangle 196"/>
                    <p:cNvSpPr/>
                    <p:nvPr/>
                  </p:nvSpPr>
                  <p:spPr>
                    <a:xfrm>
                      <a:off x="3344695" y="1999091"/>
                      <a:ext cx="77446" cy="74613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198" name="Rectangle 197"/>
                    <p:cNvSpPr/>
                    <p:nvPr/>
                  </p:nvSpPr>
                  <p:spPr>
                    <a:xfrm>
                      <a:off x="3146773" y="1964654"/>
                      <a:ext cx="74579" cy="77481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199" name="Rectangle 198"/>
                    <p:cNvSpPr/>
                    <p:nvPr/>
                  </p:nvSpPr>
                  <p:spPr>
                    <a:xfrm>
                      <a:off x="2644802" y="1829777"/>
                      <a:ext cx="77446" cy="77483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  <p:sp>
                  <p:nvSpPr>
                    <p:cNvPr id="200" name="Rectangle 199"/>
                    <p:cNvSpPr/>
                    <p:nvPr/>
                  </p:nvSpPr>
                  <p:spPr>
                    <a:xfrm>
                      <a:off x="2444013" y="1803950"/>
                      <a:ext cx="74579" cy="74613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000" dirty="0"/>
                    </a:p>
                  </p:txBody>
                </p:sp>
              </p:grpSp>
              <p:sp>
                <p:nvSpPr>
                  <p:cNvPr id="158" name="Freeform 157"/>
                  <p:cNvSpPr/>
                  <p:nvPr/>
                </p:nvSpPr>
                <p:spPr bwMode="auto">
                  <a:xfrm>
                    <a:off x="1237074" y="4045164"/>
                    <a:ext cx="5877602" cy="988751"/>
                  </a:xfrm>
                  <a:custGeom>
                    <a:avLst/>
                    <a:gdLst>
                      <a:gd name="connsiteX0" fmla="*/ 7035421 w 7049069"/>
                      <a:gd name="connsiteY0" fmla="*/ 0 h 1549021"/>
                      <a:gd name="connsiteX1" fmla="*/ 4763069 w 7049069"/>
                      <a:gd name="connsiteY1" fmla="*/ 0 h 1549021"/>
                      <a:gd name="connsiteX2" fmla="*/ 4763069 w 7049069"/>
                      <a:gd name="connsiteY2" fmla="*/ 272955 h 1549021"/>
                      <a:gd name="connsiteX3" fmla="*/ 2777319 w 7049069"/>
                      <a:gd name="connsiteY3" fmla="*/ 272955 h 1549021"/>
                      <a:gd name="connsiteX4" fmla="*/ 2777319 w 7049069"/>
                      <a:gd name="connsiteY4" fmla="*/ 545911 h 1549021"/>
                      <a:gd name="connsiteX5" fmla="*/ 757451 w 7049069"/>
                      <a:gd name="connsiteY5" fmla="*/ 545911 h 1549021"/>
                      <a:gd name="connsiteX6" fmla="*/ 757451 w 7049069"/>
                      <a:gd name="connsiteY6" fmla="*/ 764275 h 1549021"/>
                      <a:gd name="connsiteX7" fmla="*/ 6824 w 7049069"/>
                      <a:gd name="connsiteY7" fmla="*/ 764275 h 1549021"/>
                      <a:gd name="connsiteX8" fmla="*/ 0 w 7049069"/>
                      <a:gd name="connsiteY8" fmla="*/ 1535373 h 1549021"/>
                      <a:gd name="connsiteX9" fmla="*/ 7049069 w 7049069"/>
                      <a:gd name="connsiteY9" fmla="*/ 1549021 h 1549021"/>
                      <a:gd name="connsiteX10" fmla="*/ 7035421 w 7049069"/>
                      <a:gd name="connsiteY10" fmla="*/ 0 h 15490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049069" h="1549021">
                        <a:moveTo>
                          <a:pt x="7035421" y="0"/>
                        </a:moveTo>
                        <a:lnTo>
                          <a:pt x="4763069" y="0"/>
                        </a:lnTo>
                        <a:lnTo>
                          <a:pt x="4763069" y="272955"/>
                        </a:lnTo>
                        <a:lnTo>
                          <a:pt x="2777319" y="272955"/>
                        </a:lnTo>
                        <a:lnTo>
                          <a:pt x="2777319" y="545911"/>
                        </a:lnTo>
                        <a:lnTo>
                          <a:pt x="757451" y="545911"/>
                        </a:lnTo>
                        <a:lnTo>
                          <a:pt x="757451" y="764275"/>
                        </a:lnTo>
                        <a:lnTo>
                          <a:pt x="6824" y="764275"/>
                        </a:lnTo>
                        <a:cubicBezTo>
                          <a:pt x="4549" y="1021308"/>
                          <a:pt x="2275" y="1278340"/>
                          <a:pt x="0" y="1535373"/>
                        </a:cubicBezTo>
                        <a:lnTo>
                          <a:pt x="7049069" y="1549021"/>
                        </a:lnTo>
                        <a:lnTo>
                          <a:pt x="7035421" y="0"/>
                        </a:lnTo>
                        <a:close/>
                      </a:path>
                    </a:pathLst>
                  </a:custGeom>
                  <a:solidFill>
                    <a:srgbClr val="008000">
                      <a:alpha val="3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000" dirty="0"/>
                  </a:p>
                </p:txBody>
              </p:sp>
              <p:cxnSp>
                <p:nvCxnSpPr>
                  <p:cNvPr id="159" name="Straight Arrow Connector 158"/>
                  <p:cNvCxnSpPr/>
                  <p:nvPr/>
                </p:nvCxnSpPr>
                <p:spPr bwMode="auto">
                  <a:xfrm rot="10800000">
                    <a:off x="824792" y="4577022"/>
                    <a:ext cx="317708" cy="1013"/>
                  </a:xfrm>
                  <a:prstGeom prst="straightConnector1">
                    <a:avLst/>
                  </a:prstGeom>
                  <a:ln w="50800">
                    <a:solidFill>
                      <a:srgbClr val="008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0" name="Straight Arrow Connector 159"/>
                  <p:cNvCxnSpPr/>
                  <p:nvPr/>
                </p:nvCxnSpPr>
                <p:spPr bwMode="auto">
                  <a:xfrm rot="10800000">
                    <a:off x="837701" y="4966039"/>
                    <a:ext cx="317708" cy="1013"/>
                  </a:xfrm>
                  <a:prstGeom prst="straightConnector1">
                    <a:avLst/>
                  </a:prstGeom>
                  <a:ln w="50800">
                    <a:solidFill>
                      <a:srgbClr val="008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1" name="TextBox 10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09100" y="4666172"/>
                    <a:ext cx="762500" cy="24622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 algn="ctr"/>
                    <a:r>
                      <a:rPr lang="en-US" sz="1000" dirty="0">
                        <a:solidFill>
                          <a:srgbClr val="008000"/>
                        </a:solidFill>
                        <a:latin typeface="Gill Sans MT"/>
                      </a:rPr>
                      <a:t>(cont…)</a:t>
                    </a:r>
                  </a:p>
                </p:txBody>
              </p:sp>
              <p:cxnSp>
                <p:nvCxnSpPr>
                  <p:cNvPr id="162" name="Straight Arrow Connector 161"/>
                  <p:cNvCxnSpPr/>
                  <p:nvPr/>
                </p:nvCxnSpPr>
                <p:spPr bwMode="auto">
                  <a:xfrm rot="10800000">
                    <a:off x="6540542" y="4139380"/>
                    <a:ext cx="317708" cy="1013"/>
                  </a:xfrm>
                  <a:prstGeom prst="straightConnector1">
                    <a:avLst/>
                  </a:prstGeom>
                  <a:ln w="50800">
                    <a:solidFill>
                      <a:srgbClr val="008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3" name="Straight Arrow Connector 162"/>
                  <p:cNvCxnSpPr/>
                  <p:nvPr/>
                </p:nvCxnSpPr>
                <p:spPr bwMode="auto">
                  <a:xfrm rot="10800000">
                    <a:off x="6540542" y="4966041"/>
                    <a:ext cx="317708" cy="1013"/>
                  </a:xfrm>
                  <a:prstGeom prst="straightConnector1">
                    <a:avLst/>
                  </a:prstGeom>
                  <a:ln w="50800">
                    <a:solidFill>
                      <a:srgbClr val="008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4" name="TextBox 11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477000" y="4285258"/>
                    <a:ext cx="762500" cy="55399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sz="1000" dirty="0">
                        <a:solidFill>
                          <a:srgbClr val="008000"/>
                        </a:solidFill>
                        <a:latin typeface="Gill Sans MT"/>
                      </a:rPr>
                      <a:t>(… from End of Stave …)</a:t>
                    </a:r>
                  </a:p>
                </p:txBody>
              </p:sp>
              <p:sp>
                <p:nvSpPr>
                  <p:cNvPr id="165" name="Oval 164"/>
                  <p:cNvSpPr/>
                  <p:nvPr/>
                </p:nvSpPr>
                <p:spPr bwMode="auto">
                  <a:xfrm>
                    <a:off x="5049572" y="4017810"/>
                    <a:ext cx="826041" cy="194508"/>
                  </a:xfrm>
                  <a:prstGeom prst="ellipse">
                    <a:avLst/>
                  </a:prstGeom>
                  <a:noFill/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000" dirty="0"/>
                  </a:p>
                </p:txBody>
              </p:sp>
              <p:sp>
                <p:nvSpPr>
                  <p:cNvPr id="166" name="Oval 165"/>
                  <p:cNvSpPr/>
                  <p:nvPr/>
                </p:nvSpPr>
                <p:spPr bwMode="auto">
                  <a:xfrm>
                    <a:off x="3421318" y="4175848"/>
                    <a:ext cx="826041" cy="194508"/>
                  </a:xfrm>
                  <a:prstGeom prst="ellipse">
                    <a:avLst/>
                  </a:prstGeom>
                  <a:noFill/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000" dirty="0"/>
                  </a:p>
                </p:txBody>
              </p:sp>
              <p:sp>
                <p:nvSpPr>
                  <p:cNvPr id="167" name="Oval 166"/>
                  <p:cNvSpPr/>
                  <p:nvPr/>
                </p:nvSpPr>
                <p:spPr bwMode="auto">
                  <a:xfrm>
                    <a:off x="1745407" y="4358200"/>
                    <a:ext cx="826041" cy="194508"/>
                  </a:xfrm>
                  <a:prstGeom prst="ellipse">
                    <a:avLst/>
                  </a:prstGeom>
                  <a:noFill/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000" dirty="0"/>
                  </a:p>
                </p:txBody>
              </p:sp>
              <p:cxnSp>
                <p:nvCxnSpPr>
                  <p:cNvPr id="168" name="Straight Arrow Connector 167"/>
                  <p:cNvCxnSpPr/>
                  <p:nvPr/>
                </p:nvCxnSpPr>
                <p:spPr bwMode="auto">
                  <a:xfrm rot="5400000">
                    <a:off x="4185935" y="3610305"/>
                    <a:ext cx="583525" cy="571875"/>
                  </a:xfrm>
                  <a:prstGeom prst="straightConnector1">
                    <a:avLst/>
                  </a:prstGeom>
                  <a:ln w="19050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9" name="Straight Arrow Connector 168"/>
                  <p:cNvCxnSpPr/>
                  <p:nvPr/>
                </p:nvCxnSpPr>
                <p:spPr bwMode="auto">
                  <a:xfrm rot="16200000" flipH="1">
                    <a:off x="4773045" y="3722154"/>
                    <a:ext cx="449800" cy="214453"/>
                  </a:xfrm>
                  <a:prstGeom prst="straightConnector1">
                    <a:avLst/>
                  </a:prstGeom>
                  <a:ln w="19050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0" name="Straight Arrow Connector 169"/>
                  <p:cNvCxnSpPr/>
                  <p:nvPr/>
                </p:nvCxnSpPr>
                <p:spPr bwMode="auto">
                  <a:xfrm rot="10800000" flipV="1">
                    <a:off x="2476136" y="3604480"/>
                    <a:ext cx="2096874" cy="759798"/>
                  </a:xfrm>
                  <a:prstGeom prst="straightConnector1">
                    <a:avLst/>
                  </a:prstGeom>
                  <a:ln w="19050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1" name="TextBox 11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886700" y="3586265"/>
                    <a:ext cx="2287499" cy="246221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 algn="ctr"/>
                    <a:r>
                      <a:rPr lang="en-US" sz="1000" dirty="0">
                        <a:latin typeface="Gill Sans MT"/>
                      </a:rPr>
                      <a:t>bonding area actually connected</a:t>
                    </a:r>
                  </a:p>
                </p:txBody>
              </p:sp>
            </p:grpSp>
          </p:grpSp>
          <p:sp>
            <p:nvSpPr>
              <p:cNvPr id="305" name="TextBox 304"/>
              <p:cNvSpPr txBox="1"/>
              <p:nvPr/>
            </p:nvSpPr>
            <p:spPr>
              <a:xfrm>
                <a:off x="7315200" y="4706779"/>
                <a:ext cx="685800" cy="2462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/>
                  <a:t>flex</a:t>
                </a:r>
                <a:endParaRPr lang="en-US" sz="1000" dirty="0"/>
              </a:p>
            </p:txBody>
          </p:sp>
          <p:cxnSp>
            <p:nvCxnSpPr>
              <p:cNvPr id="307" name="Straight Arrow Connector 306"/>
              <p:cNvCxnSpPr>
                <a:stCxn id="305" idx="2"/>
              </p:cNvCxnSpPr>
              <p:nvPr/>
            </p:nvCxnSpPr>
            <p:spPr>
              <a:xfrm rot="5400000">
                <a:off x="7292403" y="4899597"/>
                <a:ext cx="312295" cy="41910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17" name="Straight Arrow Connector 316"/>
            <p:cNvCxnSpPr/>
            <p:nvPr/>
          </p:nvCxnSpPr>
          <p:spPr>
            <a:xfrm flipV="1">
              <a:off x="4953000" y="3429000"/>
              <a:ext cx="1752600" cy="381001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9" name="Oval 318"/>
            <p:cNvSpPr/>
            <p:nvPr/>
          </p:nvSpPr>
          <p:spPr>
            <a:xfrm>
              <a:off x="1552575" y="3657600"/>
              <a:ext cx="3352800" cy="3048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0" name="Group 154"/>
            <p:cNvGrpSpPr/>
            <p:nvPr/>
          </p:nvGrpSpPr>
          <p:grpSpPr>
            <a:xfrm>
              <a:off x="6781800" y="3086100"/>
              <a:ext cx="1828800" cy="1571297"/>
              <a:chOff x="1447800" y="2133600"/>
              <a:chExt cx="1967615" cy="1752600"/>
            </a:xfrm>
          </p:grpSpPr>
          <p:sp>
            <p:nvSpPr>
              <p:cNvPr id="111" name="TextBox 47"/>
              <p:cNvSpPr txBox="1">
                <a:spLocks noChangeArrowheads="1"/>
              </p:cNvSpPr>
              <p:nvPr/>
            </p:nvSpPr>
            <p:spPr bwMode="auto">
              <a:xfrm>
                <a:off x="1524000" y="2620780"/>
                <a:ext cx="663575" cy="446276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sz="1000" dirty="0">
                    <a:latin typeface="Gill Sans MT"/>
                  </a:rPr>
                  <a:t>bonding area</a:t>
                </a:r>
              </a:p>
            </p:txBody>
          </p:sp>
          <p:sp>
            <p:nvSpPr>
              <p:cNvPr id="112" name="TextBox 48"/>
              <p:cNvSpPr txBox="1">
                <a:spLocks noChangeArrowheads="1"/>
              </p:cNvSpPr>
              <p:nvPr/>
            </p:nvSpPr>
            <p:spPr bwMode="auto">
              <a:xfrm>
                <a:off x="1676400" y="3557665"/>
                <a:ext cx="609600" cy="274631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sz="1000" dirty="0">
                    <a:latin typeface="Gill Sans MT"/>
                  </a:rPr>
                  <a:t>pads</a:t>
                </a:r>
              </a:p>
            </p:txBody>
          </p:sp>
          <p:grpSp>
            <p:nvGrpSpPr>
              <p:cNvPr id="113" name="Group 149"/>
              <p:cNvGrpSpPr/>
              <p:nvPr/>
            </p:nvGrpSpPr>
            <p:grpSpPr>
              <a:xfrm>
                <a:off x="1447800" y="2133600"/>
                <a:ext cx="1967615" cy="1752600"/>
                <a:chOff x="642938" y="1219200"/>
                <a:chExt cx="2709862" cy="2667000"/>
              </a:xfrm>
            </p:grpSpPr>
            <p:sp>
              <p:nvSpPr>
                <p:cNvPr id="114" name="Rectangle 3"/>
                <p:cNvSpPr/>
                <p:nvPr/>
              </p:nvSpPr>
              <p:spPr>
                <a:xfrm>
                  <a:off x="642938" y="1219200"/>
                  <a:ext cx="2709862" cy="2667000"/>
                </a:xfrm>
                <a:prstGeom prst="rect">
                  <a:avLst/>
                </a:pr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000" dirty="0"/>
                </a:p>
              </p:txBody>
            </p:sp>
            <p:grpSp>
              <p:nvGrpSpPr>
                <p:cNvPr id="115" name="Group 149"/>
                <p:cNvGrpSpPr>
                  <a:grpSpLocks/>
                </p:cNvGrpSpPr>
                <p:nvPr/>
              </p:nvGrpSpPr>
              <p:grpSpPr bwMode="auto">
                <a:xfrm>
                  <a:off x="1785938" y="1295404"/>
                  <a:ext cx="1219200" cy="2362202"/>
                  <a:chOff x="1785937" y="1524000"/>
                  <a:chExt cx="1219200" cy="3352800"/>
                </a:xfrm>
              </p:grpSpPr>
              <p:sp>
                <p:nvSpPr>
                  <p:cNvPr id="118" name="Rectangle 117"/>
                  <p:cNvSpPr/>
                  <p:nvPr/>
                </p:nvSpPr>
                <p:spPr>
                  <a:xfrm>
                    <a:off x="1844674" y="4649225"/>
                    <a:ext cx="123825" cy="227575"/>
                  </a:xfrm>
                  <a:prstGeom prst="rect">
                    <a:avLst/>
                  </a:prstGeom>
                  <a:noFill/>
                  <a:ln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000" dirty="0"/>
                  </a:p>
                </p:txBody>
              </p:sp>
              <p:sp>
                <p:nvSpPr>
                  <p:cNvPr id="119" name="Rectangle 6"/>
                  <p:cNvSpPr/>
                  <p:nvPr/>
                </p:nvSpPr>
                <p:spPr>
                  <a:xfrm>
                    <a:off x="2043112" y="4649225"/>
                    <a:ext cx="123825" cy="227575"/>
                  </a:xfrm>
                  <a:prstGeom prst="rect">
                    <a:avLst/>
                  </a:prstGeom>
                  <a:noFill/>
                  <a:ln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000" dirty="0"/>
                  </a:p>
                </p:txBody>
              </p:sp>
              <p:sp>
                <p:nvSpPr>
                  <p:cNvPr id="120" name="Rectangle 119"/>
                  <p:cNvSpPr/>
                  <p:nvPr/>
                </p:nvSpPr>
                <p:spPr>
                  <a:xfrm>
                    <a:off x="2547937" y="4649225"/>
                    <a:ext cx="123825" cy="227575"/>
                  </a:xfrm>
                  <a:prstGeom prst="rect">
                    <a:avLst/>
                  </a:prstGeom>
                  <a:noFill/>
                  <a:ln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000" dirty="0"/>
                  </a:p>
                </p:txBody>
              </p:sp>
              <p:sp>
                <p:nvSpPr>
                  <p:cNvPr id="121" name="Rectangle 8"/>
                  <p:cNvSpPr/>
                  <p:nvPr/>
                </p:nvSpPr>
                <p:spPr>
                  <a:xfrm>
                    <a:off x="2746374" y="4649225"/>
                    <a:ext cx="123825" cy="227575"/>
                  </a:xfrm>
                  <a:prstGeom prst="rect">
                    <a:avLst/>
                  </a:prstGeom>
                  <a:noFill/>
                  <a:ln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000" dirty="0"/>
                  </a:p>
                </p:txBody>
              </p:sp>
              <p:sp>
                <p:nvSpPr>
                  <p:cNvPr id="122" name="Rectangle 121"/>
                  <p:cNvSpPr/>
                  <p:nvPr/>
                </p:nvSpPr>
                <p:spPr>
                  <a:xfrm>
                    <a:off x="1785937" y="3885381"/>
                    <a:ext cx="1219200" cy="380796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000" dirty="0"/>
                  </a:p>
                </p:txBody>
              </p:sp>
              <p:sp>
                <p:nvSpPr>
                  <p:cNvPr id="123" name="Rectangle 122"/>
                  <p:cNvSpPr/>
                  <p:nvPr/>
                </p:nvSpPr>
                <p:spPr>
                  <a:xfrm>
                    <a:off x="1785937" y="3412203"/>
                    <a:ext cx="1219200" cy="383048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000" dirty="0"/>
                  </a:p>
                </p:txBody>
              </p:sp>
              <p:sp>
                <p:nvSpPr>
                  <p:cNvPr id="124" name="Rectangle 123"/>
                  <p:cNvSpPr/>
                  <p:nvPr/>
                </p:nvSpPr>
                <p:spPr>
                  <a:xfrm>
                    <a:off x="1785937" y="1997177"/>
                    <a:ext cx="1219200" cy="380796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000" dirty="0"/>
                  </a:p>
                </p:txBody>
              </p:sp>
              <p:sp>
                <p:nvSpPr>
                  <p:cNvPr id="125" name="Rectangle 124"/>
                  <p:cNvSpPr/>
                  <p:nvPr/>
                </p:nvSpPr>
                <p:spPr>
                  <a:xfrm>
                    <a:off x="1785937" y="1524000"/>
                    <a:ext cx="1219200" cy="380796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000" dirty="0"/>
                  </a:p>
                </p:txBody>
              </p:sp>
              <p:cxnSp>
                <p:nvCxnSpPr>
                  <p:cNvPr id="134" name="Straight Connector 133"/>
                  <p:cNvCxnSpPr/>
                  <p:nvPr/>
                </p:nvCxnSpPr>
                <p:spPr>
                  <a:xfrm rot="16200000" flipV="1">
                    <a:off x="1389087" y="3230026"/>
                    <a:ext cx="2836812" cy="1588"/>
                  </a:xfrm>
                  <a:prstGeom prst="line">
                    <a:avLst/>
                  </a:prstGeom>
                  <a:ln w="2540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5" name="Straight Connector 134"/>
                  <p:cNvCxnSpPr/>
                  <p:nvPr/>
                </p:nvCxnSpPr>
                <p:spPr>
                  <a:xfrm rot="16200000" flipV="1">
                    <a:off x="1170037" y="3209414"/>
                    <a:ext cx="2879623" cy="0"/>
                  </a:xfrm>
                  <a:prstGeom prst="line">
                    <a:avLst/>
                  </a:prstGeom>
                  <a:ln w="2540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6" name="Straight Connector 135"/>
                  <p:cNvCxnSpPr/>
                  <p:nvPr/>
                </p:nvCxnSpPr>
                <p:spPr>
                  <a:xfrm rot="16200000" flipV="1">
                    <a:off x="597745" y="3138769"/>
                    <a:ext cx="3019323" cy="1587"/>
                  </a:xfrm>
                  <a:prstGeom prst="line">
                    <a:avLst/>
                  </a:prstGeom>
                  <a:ln w="2540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7" name="Straight Connector 136"/>
                  <p:cNvCxnSpPr/>
                  <p:nvPr/>
                </p:nvCxnSpPr>
                <p:spPr>
                  <a:xfrm rot="16200000" flipV="1">
                    <a:off x="375980" y="3112525"/>
                    <a:ext cx="3064387" cy="0"/>
                  </a:xfrm>
                  <a:prstGeom prst="line">
                    <a:avLst/>
                  </a:prstGeom>
                  <a:ln w="2540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8" name="Rectangle 137"/>
                  <p:cNvSpPr/>
                  <p:nvPr/>
                </p:nvSpPr>
                <p:spPr>
                  <a:xfrm>
                    <a:off x="2771774" y="4135489"/>
                    <a:ext cx="76200" cy="76610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000" dirty="0"/>
                  </a:p>
                </p:txBody>
              </p:sp>
              <p:sp>
                <p:nvSpPr>
                  <p:cNvPr id="139" name="Rectangle 138"/>
                  <p:cNvSpPr/>
                  <p:nvPr/>
                </p:nvSpPr>
                <p:spPr>
                  <a:xfrm>
                    <a:off x="2571749" y="4101690"/>
                    <a:ext cx="76200" cy="76610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000" dirty="0"/>
                  </a:p>
                </p:txBody>
              </p:sp>
              <p:sp>
                <p:nvSpPr>
                  <p:cNvPr id="140" name="Rectangle 139"/>
                  <p:cNvSpPr/>
                  <p:nvPr/>
                </p:nvSpPr>
                <p:spPr>
                  <a:xfrm>
                    <a:off x="2071687" y="3968751"/>
                    <a:ext cx="76200" cy="76610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000" dirty="0"/>
                  </a:p>
                </p:txBody>
              </p:sp>
              <p:sp>
                <p:nvSpPr>
                  <p:cNvPr id="141" name="Rectangle 140"/>
                  <p:cNvSpPr/>
                  <p:nvPr/>
                </p:nvSpPr>
                <p:spPr>
                  <a:xfrm>
                    <a:off x="1868487" y="3941712"/>
                    <a:ext cx="76200" cy="76610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000" dirty="0"/>
                  </a:p>
                </p:txBody>
              </p:sp>
              <p:sp>
                <p:nvSpPr>
                  <p:cNvPr id="142" name="Rectangle 141"/>
                  <p:cNvSpPr/>
                  <p:nvPr/>
                </p:nvSpPr>
                <p:spPr>
                  <a:xfrm>
                    <a:off x="2771774" y="3671325"/>
                    <a:ext cx="76200" cy="76610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000" dirty="0"/>
                  </a:p>
                </p:txBody>
              </p:sp>
              <p:sp>
                <p:nvSpPr>
                  <p:cNvPr id="143" name="Rectangle 142"/>
                  <p:cNvSpPr/>
                  <p:nvPr/>
                </p:nvSpPr>
                <p:spPr>
                  <a:xfrm>
                    <a:off x="2571749" y="3637526"/>
                    <a:ext cx="76200" cy="76610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000" dirty="0"/>
                  </a:p>
                </p:txBody>
              </p:sp>
              <p:sp>
                <p:nvSpPr>
                  <p:cNvPr id="144" name="Rectangle 143"/>
                  <p:cNvSpPr/>
                  <p:nvPr/>
                </p:nvSpPr>
                <p:spPr>
                  <a:xfrm>
                    <a:off x="2071687" y="3504586"/>
                    <a:ext cx="76200" cy="76610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000" dirty="0"/>
                  </a:p>
                </p:txBody>
              </p:sp>
              <p:sp>
                <p:nvSpPr>
                  <p:cNvPr id="145" name="Rectangle 144"/>
                  <p:cNvSpPr/>
                  <p:nvPr/>
                </p:nvSpPr>
                <p:spPr>
                  <a:xfrm>
                    <a:off x="1868487" y="3477547"/>
                    <a:ext cx="76200" cy="74356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000" dirty="0"/>
                  </a:p>
                </p:txBody>
              </p:sp>
              <p:sp>
                <p:nvSpPr>
                  <p:cNvPr id="146" name="Rectangle 145"/>
                  <p:cNvSpPr/>
                  <p:nvPr/>
                </p:nvSpPr>
                <p:spPr>
                  <a:xfrm>
                    <a:off x="2771774" y="2251793"/>
                    <a:ext cx="76200" cy="76610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000" dirty="0"/>
                  </a:p>
                </p:txBody>
              </p:sp>
              <p:sp>
                <p:nvSpPr>
                  <p:cNvPr id="147" name="Rectangle 146"/>
                  <p:cNvSpPr/>
                  <p:nvPr/>
                </p:nvSpPr>
                <p:spPr>
                  <a:xfrm>
                    <a:off x="2571749" y="2220247"/>
                    <a:ext cx="76200" cy="74356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000" dirty="0"/>
                  </a:p>
                </p:txBody>
              </p:sp>
              <p:sp>
                <p:nvSpPr>
                  <p:cNvPr id="148" name="Rectangle 147"/>
                  <p:cNvSpPr/>
                  <p:nvPr/>
                </p:nvSpPr>
                <p:spPr>
                  <a:xfrm>
                    <a:off x="2071687" y="2085054"/>
                    <a:ext cx="76200" cy="76610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000" dirty="0"/>
                  </a:p>
                </p:txBody>
              </p:sp>
              <p:sp>
                <p:nvSpPr>
                  <p:cNvPr id="149" name="Rectangle 148"/>
                  <p:cNvSpPr/>
                  <p:nvPr/>
                </p:nvSpPr>
                <p:spPr>
                  <a:xfrm>
                    <a:off x="1868487" y="2058015"/>
                    <a:ext cx="76200" cy="76610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000" dirty="0"/>
                  </a:p>
                </p:txBody>
              </p:sp>
              <p:sp>
                <p:nvSpPr>
                  <p:cNvPr id="150" name="Rectangle 149"/>
                  <p:cNvSpPr/>
                  <p:nvPr/>
                </p:nvSpPr>
                <p:spPr>
                  <a:xfrm>
                    <a:off x="2770187" y="1769602"/>
                    <a:ext cx="76200" cy="74356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000" dirty="0"/>
                  </a:p>
                </p:txBody>
              </p:sp>
              <p:sp>
                <p:nvSpPr>
                  <p:cNvPr id="151" name="Rectangle 150"/>
                  <p:cNvSpPr/>
                  <p:nvPr/>
                </p:nvSpPr>
                <p:spPr>
                  <a:xfrm>
                    <a:off x="2570162" y="1735803"/>
                    <a:ext cx="76200" cy="76610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000" dirty="0"/>
                  </a:p>
                </p:txBody>
              </p:sp>
              <p:sp>
                <p:nvSpPr>
                  <p:cNvPr id="152" name="Rectangle 151"/>
                  <p:cNvSpPr/>
                  <p:nvPr/>
                </p:nvSpPr>
                <p:spPr>
                  <a:xfrm>
                    <a:off x="2068512" y="1602864"/>
                    <a:ext cx="76200" cy="74356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000" dirty="0"/>
                  </a:p>
                </p:txBody>
              </p:sp>
              <p:sp>
                <p:nvSpPr>
                  <p:cNvPr id="153" name="Rectangle 152"/>
                  <p:cNvSpPr/>
                  <p:nvPr/>
                </p:nvSpPr>
                <p:spPr>
                  <a:xfrm>
                    <a:off x="1866899" y="1575825"/>
                    <a:ext cx="76200" cy="74356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000" dirty="0"/>
                  </a:p>
                </p:txBody>
              </p:sp>
            </p:grpSp>
            <p:cxnSp>
              <p:nvCxnSpPr>
                <p:cNvPr id="116" name="Straight Arrow Connector 115"/>
                <p:cNvCxnSpPr/>
                <p:nvPr/>
              </p:nvCxnSpPr>
              <p:spPr>
                <a:xfrm rot="5400000" flipH="1" flipV="1">
                  <a:off x="1361036" y="1583588"/>
                  <a:ext cx="347871" cy="314835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Arrow Connector 116"/>
                <p:cNvCxnSpPr/>
                <p:nvPr/>
              </p:nvCxnSpPr>
              <p:spPr>
                <a:xfrm>
                  <a:off x="1377553" y="2610680"/>
                  <a:ext cx="314835" cy="231912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feld 104"/>
          <p:cNvSpPr txBox="1"/>
          <p:nvPr/>
        </p:nvSpPr>
        <p:spPr>
          <a:xfrm>
            <a:off x="4927600" y="5040868"/>
            <a:ext cx="1143000" cy="369332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6600"/>
                </a:solidFill>
              </a:rPr>
              <a:t>Ongoing </a:t>
            </a:r>
            <a:endParaRPr lang="de-DE" dirty="0">
              <a:solidFill>
                <a:srgbClr val="FF66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900" dirty="0" smtClean="0"/>
              <a:t>Tapered TSVs processing on ATLAS FE-I2</a:t>
            </a:r>
            <a:endParaRPr lang="en-US" sz="2900" dirty="0"/>
          </a:p>
        </p:txBody>
      </p:sp>
      <p:grpSp>
        <p:nvGrpSpPr>
          <p:cNvPr id="107" name="Group 106"/>
          <p:cNvGrpSpPr/>
          <p:nvPr/>
        </p:nvGrpSpPr>
        <p:grpSpPr>
          <a:xfrm>
            <a:off x="814465" y="4267200"/>
            <a:ext cx="3945043" cy="1676400"/>
            <a:chOff x="1040757" y="4038600"/>
            <a:chExt cx="4328351" cy="1852089"/>
          </a:xfrm>
        </p:grpSpPr>
        <p:grpSp>
          <p:nvGrpSpPr>
            <p:cNvPr id="106" name="Group 105"/>
            <p:cNvGrpSpPr/>
            <p:nvPr/>
          </p:nvGrpSpPr>
          <p:grpSpPr>
            <a:xfrm>
              <a:off x="1066800" y="4320915"/>
              <a:ext cx="4302308" cy="1569774"/>
              <a:chOff x="1066800" y="4320915"/>
              <a:chExt cx="4302308" cy="1569774"/>
            </a:xfrm>
          </p:grpSpPr>
          <p:pic>
            <p:nvPicPr>
              <p:cNvPr id="54" name="Picture 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t="5940" r="4861"/>
              <a:stretch>
                <a:fillRect/>
              </a:stretch>
            </p:blipFill>
            <p:spPr bwMode="auto">
              <a:xfrm>
                <a:off x="1066800" y="4343400"/>
                <a:ext cx="1921688" cy="1507242"/>
              </a:xfrm>
              <a:prstGeom prst="rect">
                <a:avLst/>
              </a:prstGeom>
              <a:noFill/>
              <a:ln w="38100">
                <a:solidFill>
                  <a:srgbClr val="000066"/>
                </a:solidFill>
                <a:miter lim="800000"/>
                <a:headEnd/>
                <a:tailEnd/>
              </a:ln>
            </p:spPr>
          </p:pic>
          <p:pic>
            <p:nvPicPr>
              <p:cNvPr id="55" name="Picture 7" descr="3790-24-c-top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352800" y="4320915"/>
                <a:ext cx="2016308" cy="15697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57" name="TextBox 56"/>
            <p:cNvSpPr txBox="1"/>
            <p:nvPr/>
          </p:nvSpPr>
          <p:spPr>
            <a:xfrm>
              <a:off x="1040757" y="4038600"/>
              <a:ext cx="3276602" cy="3060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Tapered side walls TSV</a:t>
              </a:r>
              <a:endParaRPr lang="en-US" sz="1200" dirty="0"/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5967335" y="4280941"/>
            <a:ext cx="2133600" cy="1600199"/>
            <a:chOff x="6172200" y="4183186"/>
            <a:chExt cx="2715491" cy="2065217"/>
          </a:xfrm>
        </p:grpSpPr>
        <p:pic>
          <p:nvPicPr>
            <p:cNvPr id="53" name="Picture 7" descr="Ball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517650" y="4603752"/>
              <a:ext cx="2024592" cy="1644651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</p:pic>
        <p:sp>
          <p:nvSpPr>
            <p:cNvPr id="108" name="TextBox 107"/>
            <p:cNvSpPr txBox="1"/>
            <p:nvPr/>
          </p:nvSpPr>
          <p:spPr>
            <a:xfrm>
              <a:off x="6172200" y="4183186"/>
              <a:ext cx="2715491" cy="357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Backside redistribution</a:t>
              </a:r>
              <a:endParaRPr lang="en-US" sz="1200" dirty="0"/>
            </a:p>
          </p:txBody>
        </p:sp>
      </p:grpSp>
      <p:sp>
        <p:nvSpPr>
          <p:cNvPr id="83" name="Slide Number Placeholder 8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9E712-79FE-4DB8-82AF-CA2C14EC94C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03" name="Footer Placeholder 102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5788152" cy="365760"/>
          </a:xfrm>
        </p:spPr>
        <p:txBody>
          <a:bodyPr/>
          <a:lstStyle/>
          <a:p>
            <a:r>
              <a:rPr lang="de-DE" dirty="0" smtClean="0"/>
              <a:t>L. Gonella - Pixel 2010, Grindelwald - 09/09/2010</a:t>
            </a:r>
            <a:endParaRPr lang="en-US" dirty="0"/>
          </a:p>
        </p:txBody>
      </p:sp>
      <p:grpSp>
        <p:nvGrpSpPr>
          <p:cNvPr id="121" name="Group 120"/>
          <p:cNvGrpSpPr/>
          <p:nvPr/>
        </p:nvGrpSpPr>
        <p:grpSpPr>
          <a:xfrm>
            <a:off x="4648200" y="1371600"/>
            <a:ext cx="3657600" cy="1514475"/>
            <a:chOff x="4648200" y="1295400"/>
            <a:chExt cx="3657600" cy="1514475"/>
          </a:xfrm>
        </p:grpSpPr>
        <p:grpSp>
          <p:nvGrpSpPr>
            <p:cNvPr id="114" name="Group 113"/>
            <p:cNvGrpSpPr/>
            <p:nvPr/>
          </p:nvGrpSpPr>
          <p:grpSpPr>
            <a:xfrm>
              <a:off x="4648200" y="1600200"/>
              <a:ext cx="3657600" cy="1209675"/>
              <a:chOff x="4432196" y="4343400"/>
              <a:chExt cx="3962400" cy="1133475"/>
            </a:xfrm>
          </p:grpSpPr>
          <p:pic>
            <p:nvPicPr>
              <p:cNvPr id="115" name="Picture 2" descr="FE_I_TOT_bearb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5653"/>
              <a:stretch>
                <a:fillRect/>
              </a:stretch>
            </p:blipFill>
            <p:spPr bwMode="auto">
              <a:xfrm>
                <a:off x="4432196" y="4343400"/>
                <a:ext cx="1233461" cy="11334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6" name="Picture 115" descr="FE_I_2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5715000" y="4343400"/>
                <a:ext cx="1307996" cy="11334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7" name="Picture 116" descr="FE_I_3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7086600" y="4343400"/>
                <a:ext cx="1307996" cy="11334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20" name="TextBox 119"/>
            <p:cNvSpPr txBox="1"/>
            <p:nvPr/>
          </p:nvSpPr>
          <p:spPr>
            <a:xfrm>
              <a:off x="4800600" y="1295400"/>
              <a:ext cx="3352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Bump deposition and dicing</a:t>
              </a:r>
              <a:endParaRPr lang="en-US" sz="1200" dirty="0"/>
            </a:p>
          </p:txBody>
        </p:sp>
      </p:grpSp>
      <p:grpSp>
        <p:nvGrpSpPr>
          <p:cNvPr id="127" name="Group 126"/>
          <p:cNvGrpSpPr/>
          <p:nvPr/>
        </p:nvGrpSpPr>
        <p:grpSpPr>
          <a:xfrm>
            <a:off x="457200" y="1715956"/>
            <a:ext cx="3863715" cy="1278329"/>
            <a:chOff x="457200" y="1250430"/>
            <a:chExt cx="3863715" cy="1278329"/>
          </a:xfrm>
        </p:grpSpPr>
        <p:pic>
          <p:nvPicPr>
            <p:cNvPr id="111" name="Grafik 60" descr="#X572TWX M_nach Strippen_200x.jpg"/>
            <p:cNvPicPr>
              <a:picLocks noChangeAspect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87653" y="1601087"/>
              <a:ext cx="1158295" cy="927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" name="Grafik 61" descr="after 70min etch2.jpg"/>
            <p:cNvPicPr>
              <a:picLocks noChangeAspect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717794" y="1600200"/>
              <a:ext cx="1136412" cy="928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3" name="Grafik 63" descr="02.jpg"/>
            <p:cNvPicPr>
              <a:picLocks noChangeAspect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2941668" y="1600200"/>
              <a:ext cx="1158295" cy="927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4" name="TextBox 123"/>
            <p:cNvSpPr txBox="1"/>
            <p:nvPr/>
          </p:nvSpPr>
          <p:spPr>
            <a:xfrm>
              <a:off x="457200" y="1261646"/>
              <a:ext cx="121920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Al pad opening by wet etching</a:t>
              </a:r>
              <a:endParaRPr lang="en-US" sz="800" dirty="0"/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2720715" y="1250430"/>
              <a:ext cx="160020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Cu electroplating – interconnection plug to Al pad</a:t>
              </a:r>
              <a:endParaRPr lang="en-US" sz="800" dirty="0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1676400" y="1261646"/>
              <a:ext cx="121920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BEOL SiO2 stack etching</a:t>
              </a:r>
              <a:endParaRPr lang="en-US" sz="800" dirty="0"/>
            </a:p>
          </p:txBody>
        </p:sp>
      </p:grpSp>
      <p:grpSp>
        <p:nvGrpSpPr>
          <p:cNvPr id="4" name="Gruppieren 58"/>
          <p:cNvGrpSpPr>
            <a:grpSpLocks/>
          </p:cNvGrpSpPr>
          <p:nvPr/>
        </p:nvGrpSpPr>
        <p:grpSpPr bwMode="auto">
          <a:xfrm>
            <a:off x="3611562" y="3124200"/>
            <a:ext cx="3703638" cy="1143000"/>
            <a:chOff x="2051050" y="1174750"/>
            <a:chExt cx="4852988" cy="1511300"/>
          </a:xfrm>
        </p:grpSpPr>
        <p:sp>
          <p:nvSpPr>
            <p:cNvPr id="58" name="Rectangle 59"/>
            <p:cNvSpPr>
              <a:spLocks noChangeArrowheads="1"/>
            </p:cNvSpPr>
            <p:nvPr/>
          </p:nvSpPr>
          <p:spPr bwMode="auto">
            <a:xfrm>
              <a:off x="2051051" y="1535113"/>
              <a:ext cx="4852987" cy="1008062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59" name="Rectangle 56"/>
            <p:cNvSpPr>
              <a:spLocks noChangeArrowheads="1"/>
            </p:cNvSpPr>
            <p:nvPr/>
          </p:nvSpPr>
          <p:spPr bwMode="auto">
            <a:xfrm>
              <a:off x="2051050" y="2541588"/>
              <a:ext cx="551110" cy="87312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60" name="Rectangle 57"/>
            <p:cNvSpPr>
              <a:spLocks noChangeArrowheads="1"/>
            </p:cNvSpPr>
            <p:nvPr/>
          </p:nvSpPr>
          <p:spPr bwMode="auto">
            <a:xfrm>
              <a:off x="2051051" y="1317626"/>
              <a:ext cx="4852987" cy="144463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61" name="Rectangle 58"/>
            <p:cNvSpPr>
              <a:spLocks noChangeArrowheads="1"/>
            </p:cNvSpPr>
            <p:nvPr/>
          </p:nvSpPr>
          <p:spPr bwMode="auto">
            <a:xfrm>
              <a:off x="3644284" y="2541588"/>
              <a:ext cx="3259753" cy="10160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62" name="Rectangle 60"/>
            <p:cNvSpPr>
              <a:spLocks noChangeArrowheads="1"/>
            </p:cNvSpPr>
            <p:nvPr/>
          </p:nvSpPr>
          <p:spPr bwMode="auto">
            <a:xfrm>
              <a:off x="2383769" y="1390650"/>
              <a:ext cx="1596164" cy="71438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63" name="Rectangle 61"/>
            <p:cNvSpPr>
              <a:spLocks noChangeArrowheads="1"/>
            </p:cNvSpPr>
            <p:nvPr/>
          </p:nvSpPr>
          <p:spPr bwMode="auto">
            <a:xfrm>
              <a:off x="2051051" y="1462089"/>
              <a:ext cx="4852987" cy="73025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64" name="Rectangle 62"/>
            <p:cNvSpPr>
              <a:spLocks noChangeArrowheads="1"/>
            </p:cNvSpPr>
            <p:nvPr/>
          </p:nvSpPr>
          <p:spPr bwMode="auto">
            <a:xfrm>
              <a:off x="2383769" y="1390650"/>
              <a:ext cx="1596164" cy="71438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65" name="Rectangle 63"/>
            <p:cNvSpPr>
              <a:spLocks noChangeArrowheads="1"/>
            </p:cNvSpPr>
            <p:nvPr/>
          </p:nvSpPr>
          <p:spPr bwMode="auto">
            <a:xfrm>
              <a:off x="2051051" y="1462089"/>
              <a:ext cx="4852987" cy="73025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66" name="Rectangle 65"/>
            <p:cNvSpPr>
              <a:spLocks noChangeArrowheads="1"/>
            </p:cNvSpPr>
            <p:nvPr/>
          </p:nvSpPr>
          <p:spPr bwMode="auto">
            <a:xfrm>
              <a:off x="2051051" y="1462089"/>
              <a:ext cx="4852987" cy="73025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67" name="Rectangle 66"/>
            <p:cNvSpPr>
              <a:spLocks noChangeArrowheads="1"/>
            </p:cNvSpPr>
            <p:nvPr/>
          </p:nvSpPr>
          <p:spPr bwMode="auto">
            <a:xfrm>
              <a:off x="5309338" y="1390650"/>
              <a:ext cx="199337" cy="71438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68" name="Rectangle 67"/>
            <p:cNvSpPr>
              <a:spLocks noChangeArrowheads="1"/>
            </p:cNvSpPr>
            <p:nvPr/>
          </p:nvSpPr>
          <p:spPr bwMode="auto">
            <a:xfrm>
              <a:off x="5640590" y="1390650"/>
              <a:ext cx="199337" cy="71438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69" name="Rectangle 68"/>
            <p:cNvSpPr>
              <a:spLocks noChangeArrowheads="1"/>
            </p:cNvSpPr>
            <p:nvPr/>
          </p:nvSpPr>
          <p:spPr bwMode="auto">
            <a:xfrm>
              <a:off x="5973307" y="1390650"/>
              <a:ext cx="199337" cy="71438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0" name="Rectangle 69"/>
            <p:cNvSpPr>
              <a:spLocks noChangeArrowheads="1"/>
            </p:cNvSpPr>
            <p:nvPr/>
          </p:nvSpPr>
          <p:spPr bwMode="auto">
            <a:xfrm>
              <a:off x="6306026" y="1390650"/>
              <a:ext cx="199337" cy="71438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1" name="Rectangle 70"/>
            <p:cNvSpPr>
              <a:spLocks noChangeArrowheads="1"/>
            </p:cNvSpPr>
            <p:nvPr/>
          </p:nvSpPr>
          <p:spPr bwMode="auto">
            <a:xfrm>
              <a:off x="6638742" y="1390650"/>
              <a:ext cx="199337" cy="71438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2" name="Rectangle 75"/>
            <p:cNvSpPr>
              <a:spLocks noChangeArrowheads="1"/>
            </p:cNvSpPr>
            <p:nvPr/>
          </p:nvSpPr>
          <p:spPr bwMode="auto">
            <a:xfrm>
              <a:off x="3846553" y="2566988"/>
              <a:ext cx="731391" cy="119062"/>
            </a:xfrm>
            <a:prstGeom prst="rect">
              <a:avLst/>
            </a:prstGeom>
            <a:solidFill>
              <a:srgbClr val="FFCC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3" name="Rectangle 76"/>
            <p:cNvSpPr>
              <a:spLocks noChangeArrowheads="1"/>
            </p:cNvSpPr>
            <p:nvPr/>
          </p:nvSpPr>
          <p:spPr bwMode="auto">
            <a:xfrm>
              <a:off x="2515683" y="1317626"/>
              <a:ext cx="1396827" cy="7302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4" name="Rectangle 77"/>
            <p:cNvSpPr>
              <a:spLocks noChangeArrowheads="1"/>
            </p:cNvSpPr>
            <p:nvPr/>
          </p:nvSpPr>
          <p:spPr bwMode="auto">
            <a:xfrm>
              <a:off x="5309338" y="1317626"/>
              <a:ext cx="199337" cy="7302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" name="Rectangle 78"/>
            <p:cNvSpPr>
              <a:spLocks noChangeArrowheads="1"/>
            </p:cNvSpPr>
            <p:nvPr/>
          </p:nvSpPr>
          <p:spPr bwMode="auto">
            <a:xfrm>
              <a:off x="5640590" y="1317626"/>
              <a:ext cx="199337" cy="7302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6" name="Rectangle 79"/>
            <p:cNvSpPr>
              <a:spLocks noChangeArrowheads="1"/>
            </p:cNvSpPr>
            <p:nvPr/>
          </p:nvSpPr>
          <p:spPr bwMode="auto">
            <a:xfrm>
              <a:off x="5973307" y="1317626"/>
              <a:ext cx="199337" cy="7302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7" name="Rectangle 80"/>
            <p:cNvSpPr>
              <a:spLocks noChangeArrowheads="1"/>
            </p:cNvSpPr>
            <p:nvPr/>
          </p:nvSpPr>
          <p:spPr bwMode="auto">
            <a:xfrm>
              <a:off x="6306026" y="1317626"/>
              <a:ext cx="199337" cy="7302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8" name="Rectangle 81"/>
            <p:cNvSpPr>
              <a:spLocks noChangeArrowheads="1"/>
            </p:cNvSpPr>
            <p:nvPr/>
          </p:nvSpPr>
          <p:spPr bwMode="auto">
            <a:xfrm>
              <a:off x="6638742" y="1317626"/>
              <a:ext cx="199337" cy="7302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9" name="Rectangle 82"/>
            <p:cNvSpPr>
              <a:spLocks noChangeArrowheads="1"/>
            </p:cNvSpPr>
            <p:nvPr/>
          </p:nvSpPr>
          <p:spPr bwMode="auto">
            <a:xfrm>
              <a:off x="3745419" y="2473325"/>
              <a:ext cx="3135167" cy="69850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80" name="Rectangle 84"/>
            <p:cNvSpPr>
              <a:spLocks noChangeArrowheads="1"/>
            </p:cNvSpPr>
            <p:nvPr/>
          </p:nvSpPr>
          <p:spPr bwMode="auto">
            <a:xfrm>
              <a:off x="3680928" y="2528889"/>
              <a:ext cx="1011344" cy="46037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81" name="Rectangle 98"/>
            <p:cNvSpPr>
              <a:spLocks noChangeArrowheads="1"/>
            </p:cNvSpPr>
            <p:nvPr/>
          </p:nvSpPr>
          <p:spPr bwMode="auto">
            <a:xfrm>
              <a:off x="2281168" y="2528888"/>
              <a:ext cx="274088" cy="50800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82" name="Rectangle 36"/>
            <p:cNvSpPr>
              <a:spLocks noChangeArrowheads="1"/>
            </p:cNvSpPr>
            <p:nvPr/>
          </p:nvSpPr>
          <p:spPr bwMode="auto">
            <a:xfrm>
              <a:off x="2782443" y="1317626"/>
              <a:ext cx="260897" cy="73025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grpSp>
          <p:nvGrpSpPr>
            <p:cNvPr id="5" name="Group 38"/>
            <p:cNvGrpSpPr>
              <a:grpSpLocks/>
            </p:cNvGrpSpPr>
            <p:nvPr/>
          </p:nvGrpSpPr>
          <p:grpSpPr bwMode="auto">
            <a:xfrm>
              <a:off x="5309342" y="1174750"/>
              <a:ext cx="1530209" cy="215900"/>
              <a:chOff x="4241" y="1797"/>
              <a:chExt cx="1044" cy="136"/>
            </a:xfrm>
          </p:grpSpPr>
          <p:sp>
            <p:nvSpPr>
              <p:cNvPr id="98" name="Oval 39"/>
              <p:cNvSpPr>
                <a:spLocks noChangeArrowheads="1"/>
              </p:cNvSpPr>
              <p:nvPr/>
            </p:nvSpPr>
            <p:spPr bwMode="auto">
              <a:xfrm>
                <a:off x="4241" y="1797"/>
                <a:ext cx="137" cy="136"/>
              </a:xfrm>
              <a:prstGeom prst="ellipse">
                <a:avLst/>
              </a:prstGeom>
              <a:solidFill>
                <a:srgbClr val="6666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99" name="Oval 40"/>
              <p:cNvSpPr>
                <a:spLocks noChangeArrowheads="1"/>
              </p:cNvSpPr>
              <p:nvPr/>
            </p:nvSpPr>
            <p:spPr bwMode="auto">
              <a:xfrm>
                <a:off x="4467" y="1797"/>
                <a:ext cx="137" cy="136"/>
              </a:xfrm>
              <a:prstGeom prst="ellipse">
                <a:avLst/>
              </a:prstGeom>
              <a:solidFill>
                <a:srgbClr val="6666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100" name="Oval 41"/>
              <p:cNvSpPr>
                <a:spLocks noChangeArrowheads="1"/>
              </p:cNvSpPr>
              <p:nvPr/>
            </p:nvSpPr>
            <p:spPr bwMode="auto">
              <a:xfrm>
                <a:off x="4694" y="1797"/>
                <a:ext cx="137" cy="136"/>
              </a:xfrm>
              <a:prstGeom prst="ellipse">
                <a:avLst/>
              </a:prstGeom>
              <a:solidFill>
                <a:srgbClr val="6666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101" name="Oval 42"/>
              <p:cNvSpPr>
                <a:spLocks noChangeArrowheads="1"/>
              </p:cNvSpPr>
              <p:nvPr/>
            </p:nvSpPr>
            <p:spPr bwMode="auto">
              <a:xfrm>
                <a:off x="4921" y="1797"/>
                <a:ext cx="137" cy="136"/>
              </a:xfrm>
              <a:prstGeom prst="ellipse">
                <a:avLst/>
              </a:prstGeom>
              <a:solidFill>
                <a:srgbClr val="6666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102" name="Oval 43"/>
              <p:cNvSpPr>
                <a:spLocks noChangeArrowheads="1"/>
              </p:cNvSpPr>
              <p:nvPr/>
            </p:nvSpPr>
            <p:spPr bwMode="auto">
              <a:xfrm>
                <a:off x="5148" y="1797"/>
                <a:ext cx="137" cy="136"/>
              </a:xfrm>
              <a:prstGeom prst="ellipse">
                <a:avLst/>
              </a:prstGeom>
              <a:solidFill>
                <a:srgbClr val="6666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</p:grpSp>
        <p:sp>
          <p:nvSpPr>
            <p:cNvPr id="84" name="Trapezoid 83"/>
            <p:cNvSpPr/>
            <p:nvPr/>
          </p:nvSpPr>
          <p:spPr bwMode="auto">
            <a:xfrm>
              <a:off x="2598738" y="1546225"/>
              <a:ext cx="1114425" cy="1020763"/>
            </a:xfrm>
            <a:prstGeom prst="trapezoid">
              <a:avLst>
                <a:gd name="adj" fmla="val 46854"/>
              </a:avLst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85" name="Gerade Verbindung 82"/>
            <p:cNvCxnSpPr>
              <a:stCxn id="81" idx="3"/>
            </p:cNvCxnSpPr>
            <p:nvPr/>
          </p:nvCxnSpPr>
          <p:spPr bwMode="auto">
            <a:xfrm flipV="1">
              <a:off x="2555875" y="1546225"/>
              <a:ext cx="509588" cy="1008063"/>
            </a:xfrm>
            <a:prstGeom prst="line">
              <a:avLst/>
            </a:prstGeom>
            <a:ln w="635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Gerade Verbindung 83"/>
            <p:cNvCxnSpPr>
              <a:stCxn id="79" idx="1"/>
            </p:cNvCxnSpPr>
            <p:nvPr/>
          </p:nvCxnSpPr>
          <p:spPr bwMode="auto">
            <a:xfrm rot="10800000">
              <a:off x="3343275" y="1547813"/>
              <a:ext cx="401638" cy="960437"/>
            </a:xfrm>
            <a:prstGeom prst="line">
              <a:avLst/>
            </a:prstGeom>
            <a:ln w="63500">
              <a:solidFill>
                <a:srgbClr val="CC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Gerade Verbindung 88"/>
            <p:cNvCxnSpPr/>
            <p:nvPr/>
          </p:nvCxnSpPr>
          <p:spPr bwMode="auto">
            <a:xfrm rot="16200000" flipV="1">
              <a:off x="2988469" y="1842294"/>
              <a:ext cx="1014412" cy="406400"/>
            </a:xfrm>
            <a:prstGeom prst="line">
              <a:avLst/>
            </a:prstGeom>
            <a:ln w="635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Gerade Verbindung 89"/>
            <p:cNvCxnSpPr/>
            <p:nvPr/>
          </p:nvCxnSpPr>
          <p:spPr bwMode="auto">
            <a:xfrm rot="5400000" flipH="1" flipV="1">
              <a:off x="2266156" y="1761332"/>
              <a:ext cx="992187" cy="514350"/>
            </a:xfrm>
            <a:prstGeom prst="line">
              <a:avLst/>
            </a:prstGeom>
            <a:ln w="63500">
              <a:solidFill>
                <a:srgbClr val="CC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Rectangle 37"/>
            <p:cNvSpPr>
              <a:spLocks noChangeArrowheads="1"/>
            </p:cNvSpPr>
            <p:nvPr/>
          </p:nvSpPr>
          <p:spPr bwMode="auto">
            <a:xfrm>
              <a:off x="2981782" y="1381125"/>
              <a:ext cx="126052" cy="82550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90" name="Rectangle 82"/>
            <p:cNvSpPr>
              <a:spLocks noChangeArrowheads="1"/>
            </p:cNvSpPr>
            <p:nvPr/>
          </p:nvSpPr>
          <p:spPr bwMode="auto">
            <a:xfrm>
              <a:off x="2052517" y="2468563"/>
              <a:ext cx="483686" cy="69850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cxnSp>
          <p:nvCxnSpPr>
            <p:cNvPr id="91" name="Gerade Verbindung 100"/>
            <p:cNvCxnSpPr>
              <a:stCxn id="59" idx="3"/>
            </p:cNvCxnSpPr>
            <p:nvPr/>
          </p:nvCxnSpPr>
          <p:spPr bwMode="auto">
            <a:xfrm flipV="1">
              <a:off x="2601913" y="1546225"/>
              <a:ext cx="522287" cy="1039813"/>
            </a:xfrm>
            <a:prstGeom prst="line">
              <a:avLst/>
            </a:prstGeom>
            <a:ln w="63500">
              <a:solidFill>
                <a:srgbClr val="FFFF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Gerade Verbindung 116"/>
            <p:cNvCxnSpPr>
              <a:stCxn id="61" idx="1"/>
            </p:cNvCxnSpPr>
            <p:nvPr/>
          </p:nvCxnSpPr>
          <p:spPr bwMode="auto">
            <a:xfrm rot="10800000">
              <a:off x="3230563" y="1550988"/>
              <a:ext cx="414337" cy="1041400"/>
            </a:xfrm>
            <a:prstGeom prst="line">
              <a:avLst/>
            </a:prstGeom>
            <a:ln w="63500">
              <a:solidFill>
                <a:srgbClr val="FFFF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Rectangle 56"/>
            <p:cNvSpPr>
              <a:spLocks noChangeArrowheads="1"/>
            </p:cNvSpPr>
            <p:nvPr/>
          </p:nvSpPr>
          <p:spPr bwMode="auto">
            <a:xfrm>
              <a:off x="3079983" y="1543051"/>
              <a:ext cx="194941" cy="53975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94" name="Rectangle 37"/>
            <p:cNvSpPr>
              <a:spLocks noChangeArrowheads="1"/>
            </p:cNvSpPr>
            <p:nvPr/>
          </p:nvSpPr>
          <p:spPr bwMode="auto">
            <a:xfrm>
              <a:off x="3044807" y="1457326"/>
              <a:ext cx="274089" cy="87313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95" name="Rectangle 36"/>
            <p:cNvSpPr>
              <a:spLocks noChangeArrowheads="1"/>
            </p:cNvSpPr>
            <p:nvPr/>
          </p:nvSpPr>
          <p:spPr bwMode="auto">
            <a:xfrm>
              <a:off x="3329155" y="1317626"/>
              <a:ext cx="252103" cy="73025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96" name="Rectangle 37"/>
            <p:cNvSpPr>
              <a:spLocks noChangeArrowheads="1"/>
            </p:cNvSpPr>
            <p:nvPr/>
          </p:nvSpPr>
          <p:spPr bwMode="auto">
            <a:xfrm>
              <a:off x="3264664" y="1382714"/>
              <a:ext cx="126052" cy="84137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97" name="Rectangle 76"/>
            <p:cNvSpPr>
              <a:spLocks noChangeArrowheads="1"/>
            </p:cNvSpPr>
            <p:nvPr/>
          </p:nvSpPr>
          <p:spPr bwMode="auto">
            <a:xfrm>
              <a:off x="3107833" y="1382714"/>
              <a:ext cx="161228" cy="7302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</p:grpSp>
      <p:cxnSp>
        <p:nvCxnSpPr>
          <p:cNvPr id="129" name="Straight Connector 128"/>
          <p:cNvCxnSpPr/>
          <p:nvPr/>
        </p:nvCxnSpPr>
        <p:spPr>
          <a:xfrm>
            <a:off x="1295400" y="3405265"/>
            <a:ext cx="6248400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29"/>
          <p:cNvSpPr txBox="1"/>
          <p:nvPr/>
        </p:nvSpPr>
        <p:spPr>
          <a:xfrm>
            <a:off x="457200" y="1388646"/>
            <a:ext cx="2209800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Front side processing</a:t>
            </a:r>
            <a:endParaRPr lang="en-US" sz="1600" b="1" dirty="0"/>
          </a:p>
        </p:txBody>
      </p:sp>
      <p:sp>
        <p:nvSpPr>
          <p:cNvPr id="131" name="TextBox 130"/>
          <p:cNvSpPr txBox="1"/>
          <p:nvPr/>
        </p:nvSpPr>
        <p:spPr>
          <a:xfrm>
            <a:off x="457200" y="3505200"/>
            <a:ext cx="2133600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Back side processing</a:t>
            </a:r>
            <a:endParaRPr lang="en-US" sz="1600" b="1" dirty="0"/>
          </a:p>
        </p:txBody>
      </p:sp>
      <p:cxnSp>
        <p:nvCxnSpPr>
          <p:cNvPr id="134" name="Straight Arrow Connector 133"/>
          <p:cNvCxnSpPr>
            <a:endCxn id="82" idx="0"/>
          </p:cNvCxnSpPr>
          <p:nvPr/>
        </p:nvCxnSpPr>
        <p:spPr>
          <a:xfrm>
            <a:off x="2286000" y="3048000"/>
            <a:ext cx="1983291" cy="184257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Arrow Connector 136"/>
          <p:cNvCxnSpPr/>
          <p:nvPr/>
        </p:nvCxnSpPr>
        <p:spPr>
          <a:xfrm rot="10800000" flipV="1">
            <a:off x="7315200" y="2971800"/>
            <a:ext cx="609600" cy="1524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/>
          <p:nvPr/>
        </p:nvCxnSpPr>
        <p:spPr>
          <a:xfrm flipV="1">
            <a:off x="3695700" y="4191000"/>
            <a:ext cx="533400" cy="2286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/>
          <p:cNvCxnSpPr/>
          <p:nvPr/>
        </p:nvCxnSpPr>
        <p:spPr>
          <a:xfrm rot="10800000">
            <a:off x="5334000" y="4343400"/>
            <a:ext cx="762000" cy="5334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/>
          <p:cNvCxnSpPr/>
          <p:nvPr/>
        </p:nvCxnSpPr>
        <p:spPr>
          <a:xfrm rot="5400000">
            <a:off x="7048500" y="3725680"/>
            <a:ext cx="990600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TextBox 150"/>
          <p:cNvSpPr txBox="1"/>
          <p:nvPr/>
        </p:nvSpPr>
        <p:spPr>
          <a:xfrm>
            <a:off x="7589394" y="3485745"/>
            <a:ext cx="11736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Thin chip!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90µm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55" name="Straight Connector 154"/>
          <p:cNvCxnSpPr/>
          <p:nvPr/>
        </p:nvCxnSpPr>
        <p:spPr>
          <a:xfrm>
            <a:off x="7353300" y="3230380"/>
            <a:ext cx="381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/>
          <p:nvPr/>
        </p:nvCxnSpPr>
        <p:spPr>
          <a:xfrm>
            <a:off x="7353300" y="4228475"/>
            <a:ext cx="381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5" name="Group 164"/>
          <p:cNvGrpSpPr/>
          <p:nvPr/>
        </p:nvGrpSpPr>
        <p:grpSpPr>
          <a:xfrm>
            <a:off x="457200" y="5105400"/>
            <a:ext cx="8267700" cy="1323439"/>
            <a:chOff x="990600" y="5404646"/>
            <a:chExt cx="8267700" cy="1323439"/>
          </a:xfrm>
        </p:grpSpPr>
        <p:sp>
          <p:nvSpPr>
            <p:cNvPr id="164" name="Rectangle 163"/>
            <p:cNvSpPr/>
            <p:nvPr/>
          </p:nvSpPr>
          <p:spPr>
            <a:xfrm>
              <a:off x="1143000" y="5621310"/>
              <a:ext cx="8001000" cy="926336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3" name="Group 162"/>
            <p:cNvGrpSpPr/>
            <p:nvPr/>
          </p:nvGrpSpPr>
          <p:grpSpPr>
            <a:xfrm>
              <a:off x="990600" y="5404646"/>
              <a:ext cx="8267700" cy="1323439"/>
              <a:chOff x="228600" y="5404646"/>
              <a:chExt cx="8267700" cy="1323439"/>
            </a:xfrm>
          </p:grpSpPr>
          <p:sp>
            <p:nvSpPr>
              <p:cNvPr id="161" name="TextBox 160"/>
              <p:cNvSpPr txBox="1"/>
              <p:nvPr/>
            </p:nvSpPr>
            <p:spPr>
              <a:xfrm>
                <a:off x="1104900" y="5665849"/>
                <a:ext cx="7391400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Process demonstrated on Monitor- and ATLAS FE-I Wafer </a:t>
                </a:r>
                <a:r>
                  <a:rPr lang="de-DE" sz="1600" dirty="0" smtClean="0">
                    <a:sym typeface="Wingdings" pitchFamily="2" charset="2"/>
                  </a:rPr>
                  <a:t> </a:t>
                </a:r>
                <a:r>
                  <a:rPr lang="en-US" sz="1600" dirty="0" smtClean="0">
                    <a:solidFill>
                      <a:srgbClr val="FF0000"/>
                    </a:solidFill>
                  </a:rPr>
                  <a:t>Prototyping</a:t>
                </a:r>
                <a:r>
                  <a:rPr lang="en-US" sz="1600" dirty="0" smtClean="0"/>
                  <a:t> of an </a:t>
                </a:r>
                <a:r>
                  <a:rPr lang="en-US" sz="1600" dirty="0" smtClean="0">
                    <a:solidFill>
                      <a:srgbClr val="FF0000"/>
                    </a:solidFill>
                  </a:rPr>
                  <a:t>ATLAS pixel module</a:t>
                </a:r>
                <a:r>
                  <a:rPr lang="en-US" sz="1600" dirty="0" smtClean="0"/>
                  <a:t> with </a:t>
                </a:r>
                <a:r>
                  <a:rPr lang="en-US" sz="1600" dirty="0" smtClean="0">
                    <a:solidFill>
                      <a:srgbClr val="FF0000"/>
                    </a:solidFill>
                  </a:rPr>
                  <a:t>90</a:t>
                </a:r>
                <a:r>
                  <a:rPr lang="de-DE" sz="1600" dirty="0" smtClean="0">
                    <a:solidFill>
                      <a:srgbClr val="FF0000"/>
                    </a:solidFill>
                  </a:rPr>
                  <a:t>µ</a:t>
                </a:r>
                <a:r>
                  <a:rPr lang="en-US" sz="1600" dirty="0" err="1" smtClean="0">
                    <a:solidFill>
                      <a:srgbClr val="FF0000"/>
                    </a:solidFill>
                  </a:rPr>
                  <a:t>m</a:t>
                </a:r>
                <a:r>
                  <a:rPr lang="en-US" sz="1600" dirty="0" smtClean="0">
                    <a:solidFill>
                      <a:srgbClr val="FF0000"/>
                    </a:solidFill>
                  </a:rPr>
                  <a:t> thin FE-I2</a:t>
                </a:r>
                <a:r>
                  <a:rPr lang="en-US" sz="1600" dirty="0" smtClean="0"/>
                  <a:t>, </a:t>
                </a:r>
                <a:r>
                  <a:rPr lang="en-US" sz="1600" dirty="0" smtClean="0">
                    <a:solidFill>
                      <a:srgbClr val="FF0000"/>
                    </a:solidFill>
                  </a:rPr>
                  <a:t>Tapered </a:t>
                </a:r>
                <a:r>
                  <a:rPr lang="en-US" sz="1600" dirty="0" err="1" smtClean="0">
                    <a:solidFill>
                      <a:srgbClr val="FF0000"/>
                    </a:solidFill>
                  </a:rPr>
                  <a:t>TSVs</a:t>
                </a:r>
                <a:r>
                  <a:rPr lang="en-US" sz="1600" dirty="0" smtClean="0">
                    <a:solidFill>
                      <a:srgbClr val="FF0000"/>
                    </a:solidFill>
                  </a:rPr>
                  <a:t>, </a:t>
                </a:r>
                <a:r>
                  <a:rPr lang="en-US" sz="1600" dirty="0" smtClean="0"/>
                  <a:t>and</a:t>
                </a:r>
                <a:r>
                  <a:rPr lang="en-US" sz="1600" dirty="0" smtClean="0">
                    <a:solidFill>
                      <a:srgbClr val="FF0000"/>
                    </a:solidFill>
                  </a:rPr>
                  <a:t> simple backside metallization </a:t>
                </a:r>
                <a:r>
                  <a:rPr lang="en-US" sz="1600" dirty="0" smtClean="0"/>
                  <a:t>is ongoing with IZM Berlin. </a:t>
                </a:r>
                <a:r>
                  <a:rPr lang="en-US" sz="1600" dirty="0" smtClean="0">
                    <a:solidFill>
                      <a:srgbClr val="FF0000"/>
                    </a:solidFill>
                  </a:rPr>
                  <a:t>First samples expected in 04/2011</a:t>
                </a:r>
                <a:endParaRPr lang="en-US" sz="16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62" name="TextBox 161"/>
              <p:cNvSpPr txBox="1"/>
              <p:nvPr/>
            </p:nvSpPr>
            <p:spPr>
              <a:xfrm>
                <a:off x="228600" y="5404646"/>
                <a:ext cx="1219200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buFont typeface="Wingdings" pitchFamily="2" charset="2"/>
                  <a:buChar char="ü"/>
                </a:pPr>
                <a:r>
                  <a:rPr lang="en-US" sz="8000" dirty="0" smtClean="0">
                    <a:solidFill>
                      <a:srgbClr val="92D050"/>
                    </a:solidFill>
                  </a:rPr>
                  <a:t> </a:t>
                </a:r>
                <a:endParaRPr lang="en-US" sz="8000" dirty="0">
                  <a:solidFill>
                    <a:srgbClr val="92D050"/>
                  </a:solidFill>
                </a:endParaRPr>
              </a:p>
            </p:txBody>
          </p:sp>
        </p:grpSp>
      </p:grpSp>
      <p:sp>
        <p:nvSpPr>
          <p:cNvPr id="109" name="Textfeld 108"/>
          <p:cNvSpPr txBox="1"/>
          <p:nvPr/>
        </p:nvSpPr>
        <p:spPr>
          <a:xfrm>
            <a:off x="1701800" y="2362200"/>
            <a:ext cx="1143000" cy="369332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92D050"/>
                </a:solidFill>
              </a:rPr>
              <a:t>Done </a:t>
            </a:r>
            <a:endParaRPr lang="de-DE" dirty="0">
              <a:solidFill>
                <a:srgbClr val="008000"/>
              </a:solidFill>
            </a:endParaRPr>
          </a:p>
        </p:txBody>
      </p:sp>
      <p:sp>
        <p:nvSpPr>
          <p:cNvPr id="104" name="Textfeld 103"/>
          <p:cNvSpPr txBox="1"/>
          <p:nvPr/>
        </p:nvSpPr>
        <p:spPr>
          <a:xfrm>
            <a:off x="5753100" y="2209800"/>
            <a:ext cx="1371600" cy="369332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Final step 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1" animBg="1"/>
      <p:bldP spid="109" grpId="1" animBg="1"/>
      <p:bldP spid="10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and 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229600" cy="42672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Possible ways of reducing material budget in trackers for HEP experiments at high luminosity are studied in Bonn, namely</a:t>
            </a:r>
          </a:p>
          <a:p>
            <a:pPr lvl="1"/>
            <a:r>
              <a:rPr lang="en-US" sz="1600" dirty="0" smtClean="0"/>
              <a:t>Thin chips</a:t>
            </a:r>
          </a:p>
          <a:p>
            <a:pPr lvl="1"/>
            <a:r>
              <a:rPr lang="en-US" sz="1600" dirty="0" smtClean="0"/>
              <a:t>Serial powering</a:t>
            </a:r>
          </a:p>
          <a:p>
            <a:pPr lvl="1"/>
            <a:r>
              <a:rPr lang="en-US" sz="1600" dirty="0" smtClean="0"/>
              <a:t>Al flex </a:t>
            </a:r>
            <a:r>
              <a:rPr lang="en-US" sz="1600" dirty="0" smtClean="0"/>
              <a:t>cables &amp; TSV</a:t>
            </a:r>
            <a:endParaRPr lang="en-US" sz="1600" dirty="0" smtClean="0"/>
          </a:p>
          <a:p>
            <a:r>
              <a:rPr lang="en-US" sz="1800" dirty="0" smtClean="0"/>
              <a:t>The feasibility of all methods has been demonstrated and they are now entering the final prototyping phase</a:t>
            </a:r>
          </a:p>
          <a:p>
            <a:r>
              <a:rPr lang="en-US" sz="1800" dirty="0" smtClean="0"/>
              <a:t>Case study: upgrades of the ATLAS pixel detector</a:t>
            </a:r>
          </a:p>
          <a:p>
            <a:pPr lvl="1"/>
            <a:r>
              <a:rPr lang="en-US" sz="1600" dirty="0" smtClean="0"/>
              <a:t>Thin chips: FE x/X0% = 0.54% X0 (400µm) </a:t>
            </a:r>
            <a:r>
              <a:rPr lang="de-DE" sz="1600" dirty="0" smtClean="0">
                <a:sym typeface="Wingdings" pitchFamily="2" charset="2"/>
              </a:rPr>
              <a:t></a:t>
            </a:r>
            <a:r>
              <a:rPr lang="en-US" sz="1600" dirty="0" smtClean="0"/>
              <a:t> 0.12% X0 (90µm)</a:t>
            </a:r>
          </a:p>
          <a:p>
            <a:pPr lvl="1"/>
            <a:r>
              <a:rPr lang="en-US" sz="1600" dirty="0" smtClean="0"/>
              <a:t>Serial powering: </a:t>
            </a:r>
          </a:p>
          <a:p>
            <a:pPr lvl="2"/>
            <a:r>
              <a:rPr lang="en-US" sz="1600" dirty="0" smtClean="0"/>
              <a:t>on stave: LV cables x/X0% SP ≤ 15% LV cables x/X0% DC-DC </a:t>
            </a:r>
          </a:p>
          <a:p>
            <a:pPr lvl="2"/>
            <a:r>
              <a:rPr lang="en-US" sz="1600" dirty="0" smtClean="0"/>
              <a:t>Type1 services: LV cables x/X0% SP ≤ 25% LV cables x/X0% DC-DC </a:t>
            </a:r>
          </a:p>
          <a:p>
            <a:pPr lvl="1"/>
            <a:r>
              <a:rPr lang="en-US" sz="1600" dirty="0" smtClean="0"/>
              <a:t>Al </a:t>
            </a:r>
            <a:r>
              <a:rPr lang="en-US" sz="1600" dirty="0" smtClean="0"/>
              <a:t>flex </a:t>
            </a:r>
            <a:r>
              <a:rPr lang="en-US" sz="1600" dirty="0" smtClean="0"/>
              <a:t>(+TSV): stave services @LHC =</a:t>
            </a:r>
            <a:r>
              <a:rPr lang="en-US" sz="1600" dirty="0" smtClean="0"/>
              <a:t> </a:t>
            </a:r>
            <a:r>
              <a:rPr lang="en-US" sz="1600" dirty="0" smtClean="0"/>
              <a:t>0.92</a:t>
            </a:r>
            <a:r>
              <a:rPr lang="en-US" sz="1600" dirty="0" smtClean="0"/>
              <a:t>% </a:t>
            </a:r>
            <a:r>
              <a:rPr lang="en-US" sz="1600" dirty="0" smtClean="0"/>
              <a:t>X0 </a:t>
            </a:r>
            <a:r>
              <a:rPr lang="de-DE" sz="1600" dirty="0" smtClean="0">
                <a:sym typeface="Wingdings" pitchFamily="2" charset="2"/>
              </a:rPr>
              <a:t> @IBL = ~0.40% X0 (~0.13% X0)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9E712-79FE-4DB8-82AF-CA2C14EC94C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5788152" cy="365760"/>
          </a:xfrm>
        </p:spPr>
        <p:txBody>
          <a:bodyPr/>
          <a:lstStyle/>
          <a:p>
            <a:r>
              <a:rPr lang="de-DE" smtClean="0"/>
              <a:t>L. Gonella - Pixel 2010, Grindelwald - 09/09/2010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600" dirty="0" smtClean="0"/>
              <a:t>Low material @ (S)LHC: a challenge for trackers</a:t>
            </a:r>
            <a:endParaRPr lang="en-US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2162175"/>
          </a:xfrm>
        </p:spPr>
        <p:txBody>
          <a:bodyPr>
            <a:noAutofit/>
          </a:bodyPr>
          <a:lstStyle/>
          <a:p>
            <a:r>
              <a:rPr lang="en-US" sz="1800" dirty="0" smtClean="0"/>
              <a:t>ATLAS pixel detector @LHC:</a:t>
            </a:r>
            <a:r>
              <a:rPr lang="en-US" sz="1800" dirty="0" smtClean="0">
                <a:sym typeface="Wingdings" pitchFamily="2" charset="2"/>
              </a:rPr>
              <a:t> </a:t>
            </a:r>
            <a:r>
              <a:rPr lang="en-US" sz="1800" dirty="0" smtClean="0">
                <a:solidFill>
                  <a:srgbClr val="FF0000"/>
                </a:solidFill>
              </a:rPr>
              <a:t>3.5% X0 </a:t>
            </a:r>
            <a:r>
              <a:rPr lang="en-US" sz="1800" dirty="0" smtClean="0"/>
              <a:t>per layer</a:t>
            </a:r>
            <a:r>
              <a:rPr lang="en-US" sz="1800" baseline="30000" dirty="0" smtClean="0"/>
              <a:t>(*)</a:t>
            </a:r>
          </a:p>
          <a:p>
            <a:pPr lvl="1"/>
            <a:r>
              <a:rPr lang="en-US" sz="1600" dirty="0" smtClean="0"/>
              <a:t>Stave structure: 1.47% X0</a:t>
            </a:r>
          </a:p>
          <a:p>
            <a:pPr lvl="1"/>
            <a:r>
              <a:rPr lang="en-US" sz="1600" dirty="0" smtClean="0"/>
              <a:t>Services: 0.92% X0</a:t>
            </a:r>
          </a:p>
          <a:p>
            <a:pPr lvl="2"/>
            <a:r>
              <a:rPr lang="en-US" sz="1400" dirty="0" smtClean="0"/>
              <a:t>Services also dominate the material budget @ large </a:t>
            </a:r>
            <a:r>
              <a:rPr lang="el-GR" sz="1400" dirty="0" smtClean="0">
                <a:latin typeface="Times New Roman"/>
                <a:cs typeface="Times New Roman"/>
              </a:rPr>
              <a:t>η</a:t>
            </a:r>
            <a:endParaRPr lang="en-US" sz="1300" dirty="0" smtClean="0"/>
          </a:p>
          <a:p>
            <a:pPr lvl="2"/>
            <a:r>
              <a:rPr lang="en-US" sz="1400" dirty="0" smtClean="0"/>
              <a:t>Main contribution comes from power cables</a:t>
            </a:r>
          </a:p>
          <a:p>
            <a:r>
              <a:rPr lang="en-US" sz="1800" dirty="0" err="1" smtClean="0"/>
              <a:t>Insertable</a:t>
            </a:r>
            <a:r>
              <a:rPr lang="en-US" sz="1800" dirty="0" smtClean="0"/>
              <a:t> B-Layer (</a:t>
            </a:r>
            <a:r>
              <a:rPr lang="en-US" sz="1800" dirty="0" smtClean="0">
                <a:solidFill>
                  <a:srgbClr val="FF0000"/>
                </a:solidFill>
              </a:rPr>
              <a:t>IBL</a:t>
            </a:r>
            <a:r>
              <a:rPr lang="en-US" sz="1800" dirty="0" smtClean="0"/>
              <a:t>): current estimate </a:t>
            </a:r>
            <a:r>
              <a:rPr lang="en-US" sz="1800" dirty="0" smtClean="0">
                <a:solidFill>
                  <a:srgbClr val="FF0000"/>
                </a:solidFill>
              </a:rPr>
              <a:t>1.5% X0</a:t>
            </a:r>
            <a:endParaRPr lang="en-US" sz="1800" dirty="0" smtClean="0"/>
          </a:p>
          <a:p>
            <a:r>
              <a:rPr lang="en-US" sz="1800" dirty="0" smtClean="0"/>
              <a:t>ATLAS pixels @ Super LHC (</a:t>
            </a:r>
            <a:r>
              <a:rPr lang="en-US" sz="1800" dirty="0" smtClean="0">
                <a:solidFill>
                  <a:srgbClr val="FF0000"/>
                </a:solidFill>
              </a:rPr>
              <a:t>SLHC</a:t>
            </a:r>
            <a:r>
              <a:rPr lang="en-US" sz="1800" dirty="0" smtClean="0"/>
              <a:t>): </a:t>
            </a:r>
            <a:r>
              <a:rPr lang="en-US" sz="1800" dirty="0" smtClean="0">
                <a:solidFill>
                  <a:srgbClr val="FF0000"/>
                </a:solidFill>
              </a:rPr>
              <a:t>≤2% X0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6832" y="3429000"/>
            <a:ext cx="3463259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20"/>
          <p:cNvSpPr/>
          <p:nvPr/>
        </p:nvSpPr>
        <p:spPr>
          <a:xfrm>
            <a:off x="5081612" y="5708404"/>
            <a:ext cx="3101342" cy="31139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/>
              <a:t>Current IBL material distribution estimation</a:t>
            </a:r>
            <a:endParaRPr lang="en-US" sz="1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3429000"/>
            <a:ext cx="3510966" cy="2312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>
          <a:xfrm>
            <a:off x="1119212" y="5708404"/>
            <a:ext cx="3101342" cy="31139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/>
              <a:t>ATLAS inner det. material distribution (incl. IBL)</a:t>
            </a:r>
            <a:endParaRPr lang="en-US" sz="100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9E712-79FE-4DB8-82AF-CA2C14EC94C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5788152" cy="365760"/>
          </a:xfrm>
        </p:spPr>
        <p:txBody>
          <a:bodyPr/>
          <a:lstStyle/>
          <a:p>
            <a:r>
              <a:rPr lang="de-DE" dirty="0" smtClean="0"/>
              <a:t>L. Gonella - Pixel 2010, Grindelwald - 09/09/2010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0" y="6096000"/>
            <a:ext cx="822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/>
              <a:t>(*) all x/X0% numbers in the talk are given per pixel layer</a:t>
            </a:r>
            <a:endParaRPr lang="en-US" sz="1000" i="1" dirty="0"/>
          </a:p>
        </p:txBody>
      </p:sp>
      <p:sp>
        <p:nvSpPr>
          <p:cNvPr id="14" name="Rectangle 13"/>
          <p:cNvSpPr/>
          <p:nvPr/>
        </p:nvSpPr>
        <p:spPr>
          <a:xfrm>
            <a:off x="5581650" y="3657600"/>
            <a:ext cx="5334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476875" y="3648075"/>
            <a:ext cx="99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IBL only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 reduction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752600"/>
            <a:ext cx="8229600" cy="41148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Address known sources of material</a:t>
            </a:r>
          </a:p>
          <a:p>
            <a:pPr lvl="1"/>
            <a:r>
              <a:rPr lang="en-US" sz="1600" dirty="0" smtClean="0"/>
              <a:t>Reduction of stave structure material </a:t>
            </a:r>
          </a:p>
          <a:p>
            <a:pPr lvl="2"/>
            <a:r>
              <a:rPr lang="en-US" sz="1400" dirty="0" smtClean="0"/>
              <a:t>CC foam</a:t>
            </a:r>
          </a:p>
          <a:p>
            <a:pPr lvl="1"/>
            <a:r>
              <a:rPr lang="en-US" sz="1600" dirty="0" smtClean="0"/>
              <a:t>Less massive (and more efficient) powering scheme</a:t>
            </a:r>
          </a:p>
          <a:p>
            <a:pPr lvl="2"/>
            <a:r>
              <a:rPr lang="en-US" sz="1400" dirty="0" smtClean="0"/>
              <a:t>Serial powering  </a:t>
            </a:r>
          </a:p>
          <a:p>
            <a:pPr lvl="2"/>
            <a:r>
              <a:rPr lang="en-US" sz="1400" dirty="0" smtClean="0"/>
              <a:t>DC-DC conversion</a:t>
            </a:r>
          </a:p>
          <a:p>
            <a:pPr lvl="1"/>
            <a:r>
              <a:rPr lang="en-US" sz="1600" dirty="0" smtClean="0"/>
              <a:t>Light services, especially in active area</a:t>
            </a:r>
          </a:p>
          <a:p>
            <a:pPr lvl="2"/>
            <a:r>
              <a:rPr lang="en-US" sz="1400" dirty="0" smtClean="0"/>
              <a:t>Al flex cables</a:t>
            </a:r>
          </a:p>
          <a:p>
            <a:pPr lvl="2"/>
            <a:r>
              <a:rPr lang="en-US" sz="1400" dirty="0" smtClean="0"/>
              <a:t>Through Silicon Via (TSV)</a:t>
            </a:r>
          </a:p>
          <a:p>
            <a:pPr>
              <a:buNone/>
            </a:pPr>
            <a:endParaRPr lang="en-US" sz="1800" dirty="0" smtClean="0"/>
          </a:p>
          <a:p>
            <a:r>
              <a:rPr lang="en-US" sz="1800" dirty="0" smtClean="0"/>
              <a:t>Prevent new significant contributions to the material budget</a:t>
            </a:r>
          </a:p>
          <a:p>
            <a:pPr lvl="1"/>
            <a:r>
              <a:rPr lang="en-US" sz="1600" dirty="0" smtClean="0"/>
              <a:t>Electronics</a:t>
            </a:r>
          </a:p>
          <a:p>
            <a:pPr lvl="2"/>
            <a:r>
              <a:rPr lang="en-US" sz="1400" dirty="0" smtClean="0"/>
              <a:t>Thin FE chip</a:t>
            </a:r>
            <a:endParaRPr lang="en-US" sz="1400" dirty="0"/>
          </a:p>
        </p:txBody>
      </p:sp>
      <p:sp>
        <p:nvSpPr>
          <p:cNvPr id="4" name="Rectangle 3"/>
          <p:cNvSpPr/>
          <p:nvPr/>
        </p:nvSpPr>
        <p:spPr>
          <a:xfrm>
            <a:off x="1295400" y="2999490"/>
            <a:ext cx="1295400" cy="277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295400" y="3886200"/>
            <a:ext cx="1968500" cy="5207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295400" y="5410200"/>
            <a:ext cx="10668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9E712-79FE-4DB8-82AF-CA2C14EC94C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5788152" cy="365760"/>
          </a:xfrm>
        </p:spPr>
        <p:txBody>
          <a:bodyPr/>
          <a:lstStyle/>
          <a:p>
            <a:r>
              <a:rPr lang="de-DE" smtClean="0"/>
              <a:t>L. Gonella - Pixel 2010, Grindelwald - 09/09/2010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334000" y="3479800"/>
            <a:ext cx="2590800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Work ongoing in Bonn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rot="10800000">
            <a:off x="2743200" y="3124202"/>
            <a:ext cx="2362200" cy="38099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10800000" flipV="1">
            <a:off x="3352800" y="3657598"/>
            <a:ext cx="1752600" cy="45720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10800000" flipV="1">
            <a:off x="2514600" y="3810000"/>
            <a:ext cx="2590800" cy="17526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 FE chip</a:t>
            </a:r>
            <a:endParaRPr lang="en-US" dirty="0"/>
          </a:p>
        </p:txBody>
      </p:sp>
      <p:grpSp>
        <p:nvGrpSpPr>
          <p:cNvPr id="5" name="Group 79"/>
          <p:cNvGrpSpPr/>
          <p:nvPr/>
        </p:nvGrpSpPr>
        <p:grpSpPr>
          <a:xfrm>
            <a:off x="5181600" y="1447800"/>
            <a:ext cx="3679304" cy="4876800"/>
            <a:chOff x="4870216" y="1143000"/>
            <a:chExt cx="3838290" cy="4956989"/>
          </a:xfrm>
        </p:grpSpPr>
        <p:grpSp>
          <p:nvGrpSpPr>
            <p:cNvPr id="6" name="Group 69"/>
            <p:cNvGrpSpPr/>
            <p:nvPr/>
          </p:nvGrpSpPr>
          <p:grpSpPr>
            <a:xfrm>
              <a:off x="5105400" y="1143000"/>
              <a:ext cx="3238499" cy="1571606"/>
              <a:chOff x="4286248" y="4572008"/>
              <a:chExt cx="3986213" cy="1928812"/>
            </a:xfrm>
          </p:grpSpPr>
          <p:pic>
            <p:nvPicPr>
              <p:cNvPr id="71" name="Picture 9" descr="Chipbow1x1_190um.png"/>
              <p:cNvPicPr>
                <a:picLocks noChangeAspect="1"/>
              </p:cNvPicPr>
              <p:nvPr/>
            </p:nvPicPr>
            <p:blipFill>
              <a:blip r:embed="rId2" cstate="screen"/>
              <a:srcRect/>
              <a:stretch>
                <a:fillRect/>
              </a:stretch>
            </p:blipFill>
            <p:spPr bwMode="auto">
              <a:xfrm>
                <a:off x="4286248" y="4572008"/>
                <a:ext cx="3986213" cy="19288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2" name="TextBox 12"/>
              <p:cNvSpPr txBox="1">
                <a:spLocks noChangeArrowheads="1"/>
              </p:cNvSpPr>
              <p:nvPr/>
            </p:nvSpPr>
            <p:spPr bwMode="auto">
              <a:xfrm>
                <a:off x="5366838" y="5357827"/>
                <a:ext cx="1831169" cy="575912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de-DE" sz="1200" b="1" dirty="0" smtClean="0"/>
                  <a:t>1x1 </a:t>
                </a:r>
                <a:r>
                  <a:rPr lang="de-DE" sz="1200" b="1" dirty="0" smtClean="0">
                    <a:solidFill>
                      <a:srgbClr val="FF0000"/>
                    </a:solidFill>
                  </a:rPr>
                  <a:t>FE-I3</a:t>
                </a:r>
                <a:r>
                  <a:rPr lang="de-DE" sz="1200" b="1" dirty="0" smtClean="0"/>
                  <a:t>, </a:t>
                </a:r>
                <a:r>
                  <a:rPr lang="de-DE" sz="1200" b="1" dirty="0" smtClean="0">
                    <a:solidFill>
                      <a:srgbClr val="FF0000"/>
                    </a:solidFill>
                  </a:rPr>
                  <a:t>190µm</a:t>
                </a:r>
              </a:p>
              <a:p>
                <a:pPr algn="ctr"/>
                <a:r>
                  <a:rPr lang="de-DE" sz="1200" b="1" dirty="0" smtClean="0"/>
                  <a:t>ok</a:t>
                </a:r>
                <a:endParaRPr lang="en-US" sz="1200" b="1" dirty="0"/>
              </a:p>
            </p:txBody>
          </p:sp>
        </p:grpSp>
        <p:pic>
          <p:nvPicPr>
            <p:cNvPr id="73" name="Content Placeholder 7" descr="Chipbow2x3_190um.png"/>
            <p:cNvPicPr>
              <a:picLocks noChangeAspect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>
            <a:xfrm>
              <a:off x="5108079" y="2737832"/>
              <a:ext cx="3250106" cy="1650012"/>
            </a:xfrm>
            <a:prstGeom prst="rect">
              <a:avLst/>
            </a:prstGeom>
          </p:spPr>
        </p:pic>
        <p:pic>
          <p:nvPicPr>
            <p:cNvPr id="74" name="Picture 8" descr="Chipbow2x3_300um.png"/>
            <p:cNvPicPr>
              <a:picLocks noChangeAspect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5108079" y="4419600"/>
              <a:ext cx="3250106" cy="16803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5" name="TextBox 10"/>
            <p:cNvSpPr txBox="1">
              <a:spLocks noChangeArrowheads="1"/>
            </p:cNvSpPr>
            <p:nvPr/>
          </p:nvSpPr>
          <p:spPr bwMode="auto">
            <a:xfrm>
              <a:off x="7239002" y="2537153"/>
              <a:ext cx="1469504" cy="656959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de-DE" sz="1200" b="1" dirty="0" smtClean="0"/>
                <a:t>2x3 FE-I3 (</a:t>
              </a:r>
              <a:r>
                <a:rPr lang="de-DE" sz="1200" b="1" dirty="0" smtClean="0">
                  <a:solidFill>
                    <a:srgbClr val="FF0000"/>
                  </a:solidFill>
                </a:rPr>
                <a:t>FE-I4 </a:t>
              </a:r>
              <a:r>
                <a:rPr lang="de-DE" sz="1200" b="1" dirty="0" smtClean="0"/>
                <a:t>size), </a:t>
              </a:r>
              <a:r>
                <a:rPr lang="de-DE" sz="1200" b="1" dirty="0" smtClean="0">
                  <a:solidFill>
                    <a:srgbClr val="FF0000"/>
                  </a:solidFill>
                </a:rPr>
                <a:t>190µm</a:t>
              </a:r>
            </a:p>
            <a:p>
              <a:pPr algn="ctr"/>
              <a:r>
                <a:rPr lang="de-DE" sz="1200" b="1" u="sng" dirty="0" smtClean="0"/>
                <a:t>not</a:t>
              </a:r>
              <a:r>
                <a:rPr lang="de-DE" sz="1200" b="1" dirty="0" smtClean="0"/>
                <a:t> ok</a:t>
              </a:r>
              <a:endParaRPr lang="en-US" sz="1200" b="1" dirty="0"/>
            </a:p>
          </p:txBody>
        </p:sp>
        <p:sp>
          <p:nvSpPr>
            <p:cNvPr id="82" name="TextBox 10"/>
            <p:cNvSpPr txBox="1">
              <a:spLocks noChangeArrowheads="1"/>
            </p:cNvSpPr>
            <p:nvPr/>
          </p:nvSpPr>
          <p:spPr bwMode="auto">
            <a:xfrm>
              <a:off x="4870216" y="4436142"/>
              <a:ext cx="1317104" cy="656959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de-DE" sz="1200" b="1" dirty="0" smtClean="0"/>
                <a:t>2x3 FE-I3 (</a:t>
              </a:r>
              <a:r>
                <a:rPr lang="de-DE" sz="1200" b="1" dirty="0" smtClean="0">
                  <a:solidFill>
                    <a:srgbClr val="FF0000"/>
                  </a:solidFill>
                </a:rPr>
                <a:t>FE-I4 </a:t>
              </a:r>
              <a:r>
                <a:rPr lang="de-DE" sz="1200" b="1" dirty="0" smtClean="0"/>
                <a:t>size), </a:t>
              </a:r>
              <a:r>
                <a:rPr lang="de-DE" sz="1200" b="1" dirty="0" smtClean="0">
                  <a:solidFill>
                    <a:srgbClr val="FF0000"/>
                  </a:solidFill>
                </a:rPr>
                <a:t>300µm</a:t>
              </a:r>
            </a:p>
            <a:p>
              <a:pPr algn="ctr"/>
              <a:r>
                <a:rPr lang="de-DE" sz="1200" b="1" u="sng" dirty="0" smtClean="0"/>
                <a:t>not</a:t>
              </a:r>
              <a:r>
                <a:rPr lang="de-DE" sz="1200" b="1" dirty="0" smtClean="0"/>
                <a:t> sufficient</a:t>
              </a:r>
              <a:endParaRPr lang="en-US" sz="1200" b="1" dirty="0"/>
            </a:p>
          </p:txBody>
        </p:sp>
      </p:grpSp>
      <p:cxnSp>
        <p:nvCxnSpPr>
          <p:cNvPr id="146" name="Straight Connector 145"/>
          <p:cNvCxnSpPr/>
          <p:nvPr/>
        </p:nvCxnSpPr>
        <p:spPr>
          <a:xfrm>
            <a:off x="5772262" y="1907554"/>
            <a:ext cx="262957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5772262" y="3512593"/>
            <a:ext cx="262957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>
            <a:off x="5699219" y="5558831"/>
            <a:ext cx="262957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9E712-79FE-4DB8-82AF-CA2C14EC94C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5788152" cy="365760"/>
          </a:xfrm>
        </p:spPr>
        <p:txBody>
          <a:bodyPr/>
          <a:lstStyle/>
          <a:p>
            <a:r>
              <a:rPr lang="de-DE" smtClean="0"/>
              <a:t>L. Gonella - Pixel 2010, Grindelwald - 09/09/2010</a:t>
            </a:r>
            <a:endParaRPr lang="en-US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457200" y="4038600"/>
            <a:ext cx="4800600" cy="2194560"/>
          </a:xfrm>
        </p:spPr>
        <p:txBody>
          <a:bodyPr>
            <a:normAutofit/>
          </a:bodyPr>
          <a:lstStyle/>
          <a:p>
            <a:pPr marL="274320" lvl="1">
              <a:spcBef>
                <a:spcPts val="600"/>
              </a:spcBef>
              <a:buClr>
                <a:schemeClr val="accent1"/>
              </a:buClr>
            </a:pPr>
            <a:r>
              <a:rPr lang="de-DE" sz="1600" dirty="0" smtClean="0">
                <a:solidFill>
                  <a:schemeClr val="tx1"/>
                </a:solidFill>
              </a:rPr>
              <a:t>Current flip chip technique: IZM solder SnAg</a:t>
            </a:r>
          </a:p>
          <a:p>
            <a:r>
              <a:rPr lang="de-DE" sz="1600" dirty="0" smtClean="0"/>
              <a:t>Chip bow during flip chip</a:t>
            </a:r>
          </a:p>
          <a:p>
            <a:pPr lvl="1"/>
            <a:r>
              <a:rPr lang="de-DE" sz="1400" dirty="0" smtClean="0"/>
              <a:t>Due to CTE mismatch between Si bulk and metals</a:t>
            </a:r>
          </a:p>
          <a:p>
            <a:pPr lvl="1"/>
            <a:r>
              <a:rPr lang="de-DE" sz="1400" dirty="0" smtClean="0"/>
              <a:t>~ 1/d</a:t>
            </a:r>
            <a:r>
              <a:rPr lang="de-DE" sz="1400" baseline="30000" dirty="0" smtClean="0"/>
              <a:t>3</a:t>
            </a:r>
            <a:r>
              <a:rPr lang="de-DE" sz="1400" dirty="0" smtClean="0"/>
              <a:t>, d = chip diagonal</a:t>
            </a:r>
          </a:p>
          <a:p>
            <a:r>
              <a:rPr lang="de-DE" sz="1600" dirty="0" smtClean="0"/>
              <a:t>New techniques using </a:t>
            </a:r>
            <a:r>
              <a:rPr lang="de-DE" sz="1600" dirty="0" smtClean="0">
                <a:solidFill>
                  <a:srgbClr val="FF0000"/>
                </a:solidFill>
              </a:rPr>
              <a:t>handle-wafers</a:t>
            </a:r>
            <a:r>
              <a:rPr lang="de-DE" sz="1600" dirty="0" smtClean="0"/>
              <a:t> during flip chip and lift-off after flip chipping </a:t>
            </a:r>
            <a:r>
              <a:rPr lang="de-DE" sz="1600" dirty="0" err="1" smtClean="0"/>
              <a:t>are</a:t>
            </a:r>
            <a:r>
              <a:rPr lang="de-DE" sz="1600" dirty="0" smtClean="0"/>
              <a:t> </a:t>
            </a:r>
            <a:r>
              <a:rPr lang="de-DE" sz="1600" dirty="0" err="1" smtClean="0"/>
              <a:t>needed</a:t>
            </a:r>
            <a:endParaRPr lang="de-DE" sz="1600" dirty="0" smtClean="0"/>
          </a:p>
          <a:p>
            <a:pPr lvl="1"/>
            <a:r>
              <a:rPr lang="de-DE" sz="1400" dirty="0" smtClean="0"/>
              <a:t>3 </a:t>
            </a:r>
            <a:r>
              <a:rPr lang="de-DE" sz="1400" dirty="0" err="1" smtClean="0"/>
              <a:t>methods</a:t>
            </a:r>
            <a:r>
              <a:rPr lang="de-DE" sz="1400" dirty="0" smtClean="0"/>
              <a:t> </a:t>
            </a:r>
            <a:r>
              <a:rPr lang="de-DE" sz="1400" dirty="0" err="1" smtClean="0"/>
              <a:t>studied</a:t>
            </a:r>
            <a:r>
              <a:rPr lang="de-DE" sz="1400" dirty="0" smtClean="0"/>
              <a:t> so far </a:t>
            </a:r>
            <a:r>
              <a:rPr lang="de-DE" sz="1400" dirty="0" err="1" smtClean="0"/>
              <a:t>with</a:t>
            </a:r>
            <a:r>
              <a:rPr lang="de-DE" sz="1400" dirty="0" smtClean="0"/>
              <a:t> IZM Berlin</a:t>
            </a:r>
          </a:p>
        </p:txBody>
      </p:sp>
      <p:sp>
        <p:nvSpPr>
          <p:cNvPr id="19" name="Text Box 25"/>
          <p:cNvSpPr txBox="1">
            <a:spLocks noChangeArrowheads="1"/>
          </p:cNvSpPr>
          <p:nvPr/>
        </p:nvSpPr>
        <p:spPr bwMode="auto">
          <a:xfrm>
            <a:off x="1652588" y="2332812"/>
            <a:ext cx="78422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latin typeface="+mn-lt"/>
              </a:rPr>
              <a:t>7.4mm</a:t>
            </a:r>
          </a:p>
        </p:txBody>
      </p:sp>
      <p:sp>
        <p:nvSpPr>
          <p:cNvPr id="20" name="Rectangle 26"/>
          <p:cNvSpPr>
            <a:spLocks noChangeArrowheads="1"/>
          </p:cNvSpPr>
          <p:nvPr/>
        </p:nvSpPr>
        <p:spPr bwMode="auto">
          <a:xfrm>
            <a:off x="611188" y="2169299"/>
            <a:ext cx="804863" cy="5461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1" name="Line 27"/>
          <p:cNvSpPr>
            <a:spLocks noChangeShapeType="1"/>
          </p:cNvSpPr>
          <p:nvPr/>
        </p:nvSpPr>
        <p:spPr bwMode="auto">
          <a:xfrm flipH="1">
            <a:off x="1500188" y="2715399"/>
            <a:ext cx="455612" cy="0"/>
          </a:xfrm>
          <a:prstGeom prst="lin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2" name="Line 28"/>
          <p:cNvSpPr>
            <a:spLocks noChangeShapeType="1"/>
          </p:cNvSpPr>
          <p:nvPr/>
        </p:nvSpPr>
        <p:spPr bwMode="auto">
          <a:xfrm flipH="1">
            <a:off x="1500188" y="2169299"/>
            <a:ext cx="455612" cy="0"/>
          </a:xfrm>
          <a:prstGeom prst="lin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3" name="Line 29"/>
          <p:cNvSpPr>
            <a:spLocks noChangeShapeType="1"/>
          </p:cNvSpPr>
          <p:nvPr/>
        </p:nvSpPr>
        <p:spPr bwMode="auto">
          <a:xfrm flipV="1">
            <a:off x="1727994" y="2169299"/>
            <a:ext cx="0" cy="546100"/>
          </a:xfrm>
          <a:prstGeom prst="lin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4" name="Rectangle 30"/>
          <p:cNvSpPr>
            <a:spLocks noChangeArrowheads="1"/>
          </p:cNvSpPr>
          <p:nvPr/>
        </p:nvSpPr>
        <p:spPr bwMode="auto">
          <a:xfrm>
            <a:off x="600076" y="2169299"/>
            <a:ext cx="715962" cy="5461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5" name="Line 31"/>
          <p:cNvSpPr>
            <a:spLocks noChangeShapeType="1"/>
          </p:cNvSpPr>
          <p:nvPr/>
        </p:nvSpPr>
        <p:spPr bwMode="auto">
          <a:xfrm flipV="1">
            <a:off x="600076" y="1896249"/>
            <a:ext cx="0" cy="163513"/>
          </a:xfrm>
          <a:prstGeom prst="lin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6" name="Line 32"/>
          <p:cNvSpPr>
            <a:spLocks noChangeShapeType="1"/>
          </p:cNvSpPr>
          <p:nvPr/>
        </p:nvSpPr>
        <p:spPr bwMode="auto">
          <a:xfrm flipV="1">
            <a:off x="1422401" y="1896249"/>
            <a:ext cx="0" cy="163513"/>
          </a:xfrm>
          <a:prstGeom prst="lin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7" name="Text Box 33"/>
          <p:cNvSpPr txBox="1">
            <a:spLocks noChangeArrowheads="1"/>
          </p:cNvSpPr>
          <p:nvPr/>
        </p:nvSpPr>
        <p:spPr bwMode="auto">
          <a:xfrm>
            <a:off x="623271" y="1643837"/>
            <a:ext cx="77117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latin typeface="+mn-lt"/>
              </a:rPr>
              <a:t>11.1 mm</a:t>
            </a:r>
          </a:p>
        </p:txBody>
      </p:sp>
      <p:sp>
        <p:nvSpPr>
          <p:cNvPr id="28" name="Line 19"/>
          <p:cNvSpPr>
            <a:spLocks noChangeShapeType="1"/>
          </p:cNvSpPr>
          <p:nvPr/>
        </p:nvSpPr>
        <p:spPr bwMode="auto">
          <a:xfrm>
            <a:off x="603251" y="1988324"/>
            <a:ext cx="827087" cy="0"/>
          </a:xfrm>
          <a:prstGeom prst="lin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extBox 54"/>
          <p:cNvSpPr txBox="1">
            <a:spLocks noChangeArrowheads="1"/>
          </p:cNvSpPr>
          <p:nvPr/>
        </p:nvSpPr>
        <p:spPr bwMode="auto">
          <a:xfrm>
            <a:off x="653243" y="2288179"/>
            <a:ext cx="62228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 b="1" dirty="0">
                <a:latin typeface="Gill Sans MT"/>
              </a:rPr>
              <a:t>FE-I3</a:t>
            </a:r>
          </a:p>
        </p:txBody>
      </p:sp>
      <p:sp>
        <p:nvSpPr>
          <p:cNvPr id="30" name="Text Box 25"/>
          <p:cNvSpPr txBox="1">
            <a:spLocks noChangeArrowheads="1"/>
          </p:cNvSpPr>
          <p:nvPr/>
        </p:nvSpPr>
        <p:spPr bwMode="auto">
          <a:xfrm>
            <a:off x="4724400" y="2694801"/>
            <a:ext cx="88741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>
                <a:latin typeface="Gill Sans MT"/>
              </a:rPr>
              <a:t>20.2mm</a:t>
            </a:r>
          </a:p>
        </p:txBody>
      </p:sp>
      <p:sp>
        <p:nvSpPr>
          <p:cNvPr id="31" name="Rectangle 26"/>
          <p:cNvSpPr>
            <a:spLocks noChangeArrowheads="1"/>
          </p:cNvSpPr>
          <p:nvPr/>
        </p:nvSpPr>
        <p:spPr bwMode="auto">
          <a:xfrm>
            <a:off x="2819401" y="1964512"/>
            <a:ext cx="1604962" cy="1597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Gill Sans MT"/>
            </a:endParaRPr>
          </a:p>
        </p:txBody>
      </p:sp>
      <p:sp>
        <p:nvSpPr>
          <p:cNvPr id="33" name="Line 28"/>
          <p:cNvSpPr>
            <a:spLocks noChangeShapeType="1"/>
          </p:cNvSpPr>
          <p:nvPr/>
        </p:nvSpPr>
        <p:spPr bwMode="auto">
          <a:xfrm flipH="1">
            <a:off x="4471988" y="1966210"/>
            <a:ext cx="4810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" name="Line 29"/>
          <p:cNvSpPr>
            <a:spLocks noChangeShapeType="1"/>
          </p:cNvSpPr>
          <p:nvPr/>
        </p:nvSpPr>
        <p:spPr bwMode="auto">
          <a:xfrm flipV="1">
            <a:off x="4712494" y="2034914"/>
            <a:ext cx="11906" cy="147397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" name="Rectangle 30"/>
          <p:cNvSpPr>
            <a:spLocks noChangeArrowheads="1"/>
          </p:cNvSpPr>
          <p:nvPr/>
        </p:nvSpPr>
        <p:spPr bwMode="auto">
          <a:xfrm>
            <a:off x="2795588" y="1964512"/>
            <a:ext cx="1428750" cy="1597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Gill Sans MT"/>
            </a:endParaRPr>
          </a:p>
        </p:txBody>
      </p:sp>
      <p:sp>
        <p:nvSpPr>
          <p:cNvPr id="36" name="Line 31"/>
          <p:cNvSpPr>
            <a:spLocks noChangeShapeType="1"/>
          </p:cNvSpPr>
          <p:nvPr/>
        </p:nvSpPr>
        <p:spPr bwMode="auto">
          <a:xfrm flipV="1">
            <a:off x="2795588" y="1419999"/>
            <a:ext cx="0" cy="341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" name="Text Box 33"/>
          <p:cNvSpPr txBox="1">
            <a:spLocks noChangeArrowheads="1"/>
          </p:cNvSpPr>
          <p:nvPr/>
        </p:nvSpPr>
        <p:spPr bwMode="auto">
          <a:xfrm>
            <a:off x="2899570" y="1295400"/>
            <a:ext cx="141287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dirty="0" smtClean="0">
                <a:latin typeface="Gill Sans MT"/>
              </a:rPr>
              <a:t>16.8 </a:t>
            </a:r>
            <a:r>
              <a:rPr lang="en-US" sz="1200" dirty="0">
                <a:latin typeface="Gill Sans MT"/>
              </a:rPr>
              <a:t>mm</a:t>
            </a:r>
          </a:p>
        </p:txBody>
      </p:sp>
      <p:sp>
        <p:nvSpPr>
          <p:cNvPr id="39" name="Line 19"/>
          <p:cNvSpPr>
            <a:spLocks noChangeShapeType="1"/>
          </p:cNvSpPr>
          <p:nvPr/>
        </p:nvSpPr>
        <p:spPr bwMode="auto">
          <a:xfrm>
            <a:off x="2808288" y="1590655"/>
            <a:ext cx="15954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" name="TextBox 55"/>
          <p:cNvSpPr txBox="1">
            <a:spLocks noChangeArrowheads="1"/>
          </p:cNvSpPr>
          <p:nvPr/>
        </p:nvSpPr>
        <p:spPr bwMode="auto">
          <a:xfrm>
            <a:off x="3231357" y="1561287"/>
            <a:ext cx="7493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 dirty="0">
                <a:latin typeface="Gill Sans MT"/>
              </a:rPr>
              <a:t>FE-I4</a:t>
            </a:r>
          </a:p>
        </p:txBody>
      </p:sp>
      <p:grpSp>
        <p:nvGrpSpPr>
          <p:cNvPr id="41" name="Group 80"/>
          <p:cNvGrpSpPr>
            <a:grpSpLocks/>
          </p:cNvGrpSpPr>
          <p:nvPr/>
        </p:nvGrpSpPr>
        <p:grpSpPr bwMode="auto">
          <a:xfrm>
            <a:off x="2795588" y="1948454"/>
            <a:ext cx="1646238" cy="1617663"/>
            <a:chOff x="3276600" y="4651375"/>
            <a:chExt cx="1646238" cy="1617663"/>
          </a:xfrm>
        </p:grpSpPr>
        <p:sp>
          <p:nvSpPr>
            <p:cNvPr id="42" name="Rectangle 26"/>
            <p:cNvSpPr>
              <a:spLocks noChangeArrowheads="1"/>
            </p:cNvSpPr>
            <p:nvPr/>
          </p:nvSpPr>
          <p:spPr bwMode="auto">
            <a:xfrm>
              <a:off x="3286056" y="5722814"/>
              <a:ext cx="805117" cy="54622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>
                <a:latin typeface="Gill Sans MT"/>
              </a:endParaRPr>
            </a:p>
          </p:txBody>
        </p:sp>
        <p:sp>
          <p:nvSpPr>
            <p:cNvPr id="43" name="Rectangle 30"/>
            <p:cNvSpPr>
              <a:spLocks noChangeArrowheads="1"/>
            </p:cNvSpPr>
            <p:nvPr/>
          </p:nvSpPr>
          <p:spPr bwMode="auto">
            <a:xfrm>
              <a:off x="3276600" y="5722814"/>
              <a:ext cx="716867" cy="54622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>
                <a:latin typeface="Gill Sans MT"/>
              </a:endParaRPr>
            </a:p>
          </p:txBody>
        </p:sp>
        <p:sp>
          <p:nvSpPr>
            <p:cNvPr id="44" name="Rectangle 26"/>
            <p:cNvSpPr>
              <a:spLocks noChangeArrowheads="1"/>
            </p:cNvSpPr>
            <p:nvPr/>
          </p:nvSpPr>
          <p:spPr bwMode="auto">
            <a:xfrm>
              <a:off x="3285146" y="5176590"/>
              <a:ext cx="805117" cy="54622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>
                <a:latin typeface="Gill Sans MT"/>
              </a:endParaRPr>
            </a:p>
          </p:txBody>
        </p:sp>
        <p:sp>
          <p:nvSpPr>
            <p:cNvPr id="45" name="Rectangle 30"/>
            <p:cNvSpPr>
              <a:spLocks noChangeArrowheads="1"/>
            </p:cNvSpPr>
            <p:nvPr/>
          </p:nvSpPr>
          <p:spPr bwMode="auto">
            <a:xfrm>
              <a:off x="3276600" y="5176590"/>
              <a:ext cx="716867" cy="54622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>
                <a:latin typeface="Gill Sans MT"/>
              </a:endParaRPr>
            </a:p>
          </p:txBody>
        </p:sp>
        <p:sp>
          <p:nvSpPr>
            <p:cNvPr id="46" name="Rectangle 26"/>
            <p:cNvSpPr>
              <a:spLocks noChangeArrowheads="1"/>
            </p:cNvSpPr>
            <p:nvPr/>
          </p:nvSpPr>
          <p:spPr bwMode="auto">
            <a:xfrm>
              <a:off x="3288820" y="4651375"/>
              <a:ext cx="805117" cy="54622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>
                <a:latin typeface="Gill Sans MT"/>
              </a:endParaRPr>
            </a:p>
          </p:txBody>
        </p:sp>
        <p:sp>
          <p:nvSpPr>
            <p:cNvPr id="47" name="Rectangle 26"/>
            <p:cNvSpPr>
              <a:spLocks noChangeArrowheads="1"/>
            </p:cNvSpPr>
            <p:nvPr/>
          </p:nvSpPr>
          <p:spPr bwMode="auto">
            <a:xfrm>
              <a:off x="4117721" y="4651375"/>
              <a:ext cx="805117" cy="54622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>
                <a:latin typeface="Gill Sans MT"/>
              </a:endParaRPr>
            </a:p>
          </p:txBody>
        </p:sp>
        <p:sp>
          <p:nvSpPr>
            <p:cNvPr id="48" name="Rectangle 26"/>
            <p:cNvSpPr>
              <a:spLocks noChangeArrowheads="1"/>
            </p:cNvSpPr>
            <p:nvPr/>
          </p:nvSpPr>
          <p:spPr bwMode="auto">
            <a:xfrm>
              <a:off x="4117721" y="5197174"/>
              <a:ext cx="805117" cy="54622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>
                <a:latin typeface="Gill Sans MT"/>
              </a:endParaRPr>
            </a:p>
          </p:txBody>
        </p:sp>
        <p:sp>
          <p:nvSpPr>
            <p:cNvPr id="49" name="Rectangle 26"/>
            <p:cNvSpPr>
              <a:spLocks noChangeArrowheads="1"/>
            </p:cNvSpPr>
            <p:nvPr/>
          </p:nvSpPr>
          <p:spPr bwMode="auto">
            <a:xfrm>
              <a:off x="4117721" y="5722814"/>
              <a:ext cx="805117" cy="54622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>
                <a:latin typeface="Gill Sans MT"/>
              </a:endParaRPr>
            </a:p>
          </p:txBody>
        </p:sp>
        <p:sp>
          <p:nvSpPr>
            <p:cNvPr id="50" name="Rectangle 30"/>
            <p:cNvSpPr>
              <a:spLocks noChangeArrowheads="1"/>
            </p:cNvSpPr>
            <p:nvPr/>
          </p:nvSpPr>
          <p:spPr bwMode="auto">
            <a:xfrm>
              <a:off x="3276600" y="4651375"/>
              <a:ext cx="717550" cy="5461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51" name="Rectangle 30"/>
            <p:cNvSpPr>
              <a:spLocks noChangeArrowheads="1"/>
            </p:cNvSpPr>
            <p:nvPr/>
          </p:nvSpPr>
          <p:spPr bwMode="auto">
            <a:xfrm>
              <a:off x="4105275" y="4651375"/>
              <a:ext cx="717550" cy="5461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52" name="Rectangle 30"/>
            <p:cNvSpPr>
              <a:spLocks noChangeArrowheads="1"/>
            </p:cNvSpPr>
            <p:nvPr/>
          </p:nvSpPr>
          <p:spPr bwMode="auto">
            <a:xfrm>
              <a:off x="4105275" y="5197475"/>
              <a:ext cx="717550" cy="5461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53" name="Rectangle 30"/>
            <p:cNvSpPr>
              <a:spLocks noChangeArrowheads="1"/>
            </p:cNvSpPr>
            <p:nvPr/>
          </p:nvSpPr>
          <p:spPr bwMode="auto">
            <a:xfrm>
              <a:off x="4105275" y="5722938"/>
              <a:ext cx="717550" cy="5461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54" name="TextBox 66"/>
            <p:cNvSpPr txBox="1">
              <a:spLocks noChangeArrowheads="1"/>
            </p:cNvSpPr>
            <p:nvPr/>
          </p:nvSpPr>
          <p:spPr bwMode="auto">
            <a:xfrm>
              <a:off x="3348042" y="4794234"/>
              <a:ext cx="561404" cy="2769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200">
                  <a:latin typeface="Gill Sans MT"/>
                </a:rPr>
                <a:t>FE-I3</a:t>
              </a:r>
            </a:p>
          </p:txBody>
        </p:sp>
        <p:sp>
          <p:nvSpPr>
            <p:cNvPr id="55" name="TextBox 67"/>
            <p:cNvSpPr txBox="1">
              <a:spLocks noChangeArrowheads="1"/>
            </p:cNvSpPr>
            <p:nvPr/>
          </p:nvSpPr>
          <p:spPr bwMode="auto">
            <a:xfrm>
              <a:off x="4144038" y="4794234"/>
              <a:ext cx="561404" cy="2769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200">
                  <a:latin typeface="Gill Sans MT"/>
                </a:rPr>
                <a:t>FE-I3</a:t>
              </a:r>
            </a:p>
          </p:txBody>
        </p:sp>
        <p:sp>
          <p:nvSpPr>
            <p:cNvPr id="56" name="TextBox 68"/>
            <p:cNvSpPr txBox="1">
              <a:spLocks noChangeArrowheads="1"/>
            </p:cNvSpPr>
            <p:nvPr/>
          </p:nvSpPr>
          <p:spPr bwMode="auto">
            <a:xfrm>
              <a:off x="3348042" y="5340240"/>
              <a:ext cx="561404" cy="2769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200" dirty="0">
                  <a:latin typeface="Gill Sans MT"/>
                </a:rPr>
                <a:t>FE-I3</a:t>
              </a:r>
            </a:p>
          </p:txBody>
        </p:sp>
        <p:sp>
          <p:nvSpPr>
            <p:cNvPr id="57" name="TextBox 69"/>
            <p:cNvSpPr txBox="1">
              <a:spLocks noChangeArrowheads="1"/>
            </p:cNvSpPr>
            <p:nvPr/>
          </p:nvSpPr>
          <p:spPr bwMode="auto">
            <a:xfrm>
              <a:off x="4144038" y="5340240"/>
              <a:ext cx="561404" cy="2769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200">
                  <a:latin typeface="Gill Sans MT"/>
                </a:rPr>
                <a:t>FE-I3</a:t>
              </a:r>
            </a:p>
          </p:txBody>
        </p:sp>
        <p:sp>
          <p:nvSpPr>
            <p:cNvPr id="58" name="TextBox 70"/>
            <p:cNvSpPr txBox="1">
              <a:spLocks noChangeArrowheads="1"/>
            </p:cNvSpPr>
            <p:nvPr/>
          </p:nvSpPr>
          <p:spPr bwMode="auto">
            <a:xfrm>
              <a:off x="3348042" y="5874424"/>
              <a:ext cx="561404" cy="2769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200">
                  <a:latin typeface="Gill Sans MT"/>
                </a:rPr>
                <a:t>FE-I3</a:t>
              </a:r>
            </a:p>
          </p:txBody>
        </p:sp>
        <p:sp>
          <p:nvSpPr>
            <p:cNvPr id="59" name="TextBox 71"/>
            <p:cNvSpPr txBox="1">
              <a:spLocks noChangeArrowheads="1"/>
            </p:cNvSpPr>
            <p:nvPr/>
          </p:nvSpPr>
          <p:spPr bwMode="auto">
            <a:xfrm>
              <a:off x="4144038" y="5874424"/>
              <a:ext cx="561404" cy="2769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200">
                  <a:latin typeface="Gill Sans MT"/>
                </a:rPr>
                <a:t>FE-I3</a:t>
              </a:r>
            </a:p>
          </p:txBody>
        </p:sp>
      </p:grpSp>
      <p:sp>
        <p:nvSpPr>
          <p:cNvPr id="61" name="Oval 60"/>
          <p:cNvSpPr/>
          <p:nvPr/>
        </p:nvSpPr>
        <p:spPr>
          <a:xfrm>
            <a:off x="7800997" y="4229100"/>
            <a:ext cx="657203" cy="1428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00"/>
          </a:p>
        </p:txBody>
      </p:sp>
      <p:sp>
        <p:nvSpPr>
          <p:cNvPr id="62" name="TextBox 61"/>
          <p:cNvSpPr txBox="1"/>
          <p:nvPr/>
        </p:nvSpPr>
        <p:spPr>
          <a:xfrm>
            <a:off x="7810500" y="4540254"/>
            <a:ext cx="985805" cy="412746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000" dirty="0">
                <a:latin typeface="+mn-lt"/>
              </a:rPr>
              <a:t>~ peak temp. of reflow process</a:t>
            </a:r>
          </a:p>
        </p:txBody>
      </p:sp>
      <p:cxnSp>
        <p:nvCxnSpPr>
          <p:cNvPr id="63" name="Straight Arrow Connector 62"/>
          <p:cNvCxnSpPr/>
          <p:nvPr/>
        </p:nvCxnSpPr>
        <p:spPr>
          <a:xfrm rot="10800000">
            <a:off x="8491505" y="4333875"/>
            <a:ext cx="312766" cy="20003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357188" y="2867799"/>
            <a:ext cx="2209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190µm</a:t>
            </a:r>
            <a:r>
              <a:rPr lang="en-US" sz="1400" dirty="0" smtClean="0"/>
              <a:t> thick </a:t>
            </a:r>
            <a:r>
              <a:rPr lang="de-DE" sz="1400" dirty="0" smtClean="0">
                <a:sym typeface="Wingdings" pitchFamily="2" charset="2"/>
              </a:rPr>
              <a:t></a:t>
            </a:r>
            <a:r>
              <a:rPr lang="en-US" sz="1400" dirty="0" smtClean="0"/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0.26% X0</a:t>
            </a:r>
            <a:endParaRPr lang="en-US" sz="1400" dirty="0"/>
          </a:p>
        </p:txBody>
      </p:sp>
      <p:sp>
        <p:nvSpPr>
          <p:cNvPr id="67" name="Line 31"/>
          <p:cNvSpPr>
            <a:spLocks noChangeShapeType="1"/>
          </p:cNvSpPr>
          <p:nvPr/>
        </p:nvSpPr>
        <p:spPr bwMode="auto">
          <a:xfrm flipV="1">
            <a:off x="4395788" y="1419999"/>
            <a:ext cx="0" cy="341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8" name="Line 28"/>
          <p:cNvSpPr>
            <a:spLocks noChangeShapeType="1"/>
          </p:cNvSpPr>
          <p:nvPr/>
        </p:nvSpPr>
        <p:spPr bwMode="auto">
          <a:xfrm flipH="1">
            <a:off x="4471988" y="3553599"/>
            <a:ext cx="4810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5410200" y="1143000"/>
            <a:ext cx="3200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Bow profile along a diagonal</a:t>
            </a:r>
            <a:endParaRPr lang="en-US" sz="1400" b="1" dirty="0"/>
          </a:p>
        </p:txBody>
      </p:sp>
      <p:sp>
        <p:nvSpPr>
          <p:cNvPr id="70" name="TextBox 69"/>
          <p:cNvSpPr txBox="1"/>
          <p:nvPr/>
        </p:nvSpPr>
        <p:spPr>
          <a:xfrm>
            <a:off x="2209800" y="3654623"/>
            <a:ext cx="289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350 - 400µm</a:t>
            </a:r>
            <a:r>
              <a:rPr lang="en-US" sz="1400" dirty="0" smtClean="0"/>
              <a:t> thick </a:t>
            </a:r>
            <a:r>
              <a:rPr lang="de-DE" sz="1400" dirty="0" smtClean="0">
                <a:sym typeface="Wingdings" pitchFamily="2" charset="2"/>
              </a:rPr>
              <a:t></a:t>
            </a:r>
            <a:r>
              <a:rPr lang="en-US" sz="1400" dirty="0" smtClean="0"/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~0.5% X0</a:t>
            </a:r>
            <a:endParaRPr lang="en-US" sz="1400" dirty="0"/>
          </a:p>
        </p:txBody>
      </p:sp>
      <p:sp>
        <p:nvSpPr>
          <p:cNvPr id="64" name="Textfeld 63"/>
          <p:cNvSpPr txBox="1"/>
          <p:nvPr/>
        </p:nvSpPr>
        <p:spPr>
          <a:xfrm>
            <a:off x="8382000" y="17018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0000"/>
                </a:solidFill>
              </a:rPr>
              <a:t>15</a:t>
            </a:r>
            <a:r>
              <a:rPr lang="en-US" dirty="0" smtClean="0">
                <a:solidFill>
                  <a:srgbClr val="000000"/>
                </a:solidFill>
              </a:rPr>
              <a:t>µ</a:t>
            </a:r>
            <a:r>
              <a:rPr lang="en-US" dirty="0" err="1" smtClean="0">
                <a:solidFill>
                  <a:srgbClr val="000000"/>
                </a:solidFill>
              </a:rPr>
              <a:t>m</a:t>
            </a:r>
            <a:endParaRPr lang="de-DE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6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investigations and problems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5788152" cy="365760"/>
          </a:xfrm>
        </p:spPr>
        <p:txBody>
          <a:bodyPr/>
          <a:lstStyle/>
          <a:p>
            <a:r>
              <a:rPr lang="de-DE" dirty="0" smtClean="0"/>
              <a:t>L. Gonella - Pixel 2010, Grindelwald - 09/09/2010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9E712-79FE-4DB8-82AF-CA2C14EC94C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4572000" cy="19050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First two methods used resp. a </a:t>
            </a:r>
            <a:r>
              <a:rPr lang="en-US" sz="1800" dirty="0" smtClean="0">
                <a:solidFill>
                  <a:srgbClr val="FF0000"/>
                </a:solidFill>
              </a:rPr>
              <a:t>wax</a:t>
            </a:r>
            <a:r>
              <a:rPr lang="en-US" sz="1800" dirty="0" smtClean="0"/>
              <a:t> and a </a:t>
            </a:r>
            <a:r>
              <a:rPr lang="en-US" sz="1800" dirty="0" smtClean="0">
                <a:solidFill>
                  <a:srgbClr val="FF0000"/>
                </a:solidFill>
              </a:rPr>
              <a:t>Brewer glue </a:t>
            </a:r>
            <a:r>
              <a:rPr lang="en-US" sz="1800" dirty="0" smtClean="0"/>
              <a:t>for carrier bonding </a:t>
            </a:r>
          </a:p>
          <a:p>
            <a:r>
              <a:rPr lang="en-US" sz="1800" dirty="0" smtClean="0"/>
              <a:t>Not successful</a:t>
            </a:r>
          </a:p>
          <a:p>
            <a:pPr lvl="1"/>
            <a:r>
              <a:rPr lang="en-US" sz="1600" dirty="0" smtClean="0"/>
              <a:t>thinning ok, but </a:t>
            </a:r>
            <a:r>
              <a:rPr lang="en-US" sz="1600" dirty="0" smtClean="0">
                <a:solidFill>
                  <a:srgbClr val="FF0000"/>
                </a:solidFill>
              </a:rPr>
              <a:t>chips bent up</a:t>
            </a:r>
            <a:r>
              <a:rPr lang="en-US" sz="1600" dirty="0" smtClean="0"/>
              <a:t> at the corners, opposite to the End Of Column region</a:t>
            </a:r>
          </a:p>
          <a:p>
            <a:pPr lvl="1"/>
            <a:r>
              <a:rPr lang="en-US" sz="1600" dirty="0" smtClean="0">
                <a:solidFill>
                  <a:srgbClr val="FF0000"/>
                </a:solidFill>
              </a:rPr>
              <a:t>Bump bonds do not connect </a:t>
            </a:r>
            <a:r>
              <a:rPr lang="en-US" sz="1600" dirty="0" smtClean="0"/>
              <a:t>in this area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4826000" y="1261646"/>
            <a:ext cx="3839650" cy="1956832"/>
            <a:chOff x="558800" y="2861846"/>
            <a:chExt cx="3839650" cy="1956832"/>
          </a:xfrm>
        </p:grpSpPr>
        <p:pic>
          <p:nvPicPr>
            <p:cNvPr id="21" name="Picture 2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806133" y="3300402"/>
              <a:ext cx="3446585" cy="1500198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</p:spPr>
        </p:pic>
        <p:sp>
          <p:nvSpPr>
            <p:cNvPr id="22" name="TextBox 21"/>
            <p:cNvSpPr txBox="1"/>
            <p:nvPr/>
          </p:nvSpPr>
          <p:spPr>
            <a:xfrm>
              <a:off x="558800" y="4510901"/>
              <a:ext cx="383965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400" dirty="0" smtClean="0"/>
                <a:t>   </a:t>
              </a:r>
              <a:r>
                <a:rPr lang="de-DE" sz="1400" b="1" dirty="0" smtClean="0"/>
                <a:t>ATLAS pixel module</a:t>
              </a:r>
              <a:r>
                <a:rPr lang="de-DE" sz="1400" dirty="0" smtClean="0"/>
                <a:t> with </a:t>
              </a:r>
              <a:r>
                <a:rPr lang="de-DE" sz="1400" b="1" dirty="0" smtClean="0">
                  <a:solidFill>
                    <a:srgbClr val="FF0000"/>
                  </a:solidFill>
                </a:rPr>
                <a:t>90 µm</a:t>
              </a:r>
              <a:r>
                <a:rPr lang="de-DE" sz="1400" b="1" dirty="0" smtClean="0"/>
                <a:t> </a:t>
              </a:r>
              <a:r>
                <a:rPr lang="de-DE" sz="1400" dirty="0" smtClean="0"/>
                <a:t>thick</a:t>
              </a:r>
              <a:r>
                <a:rPr lang="de-DE" sz="1400" b="1" dirty="0" smtClean="0"/>
                <a:t> </a:t>
              </a:r>
              <a:r>
                <a:rPr lang="de-DE" sz="1400" dirty="0" smtClean="0"/>
                <a:t>FE-I2</a:t>
              </a:r>
              <a:endParaRPr lang="de-DE" sz="14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721358" y="2861846"/>
              <a:ext cx="1680268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de-DE" sz="1600" dirty="0" smtClean="0"/>
                <a:t>1st method: wax</a:t>
              </a:r>
              <a:endParaRPr lang="de-DE" sz="1600" dirty="0"/>
            </a:p>
          </p:txBody>
        </p:sp>
      </p:grpSp>
      <p:pic>
        <p:nvPicPr>
          <p:cNvPr id="25" name="Picture 18" descr="U:\Daten Inbox\Insecure\Atlas\20682_1teR_0500x_Bumps_01_EDF.t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37548" y="4114800"/>
            <a:ext cx="2844451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Box 25"/>
          <p:cNvSpPr txBox="1"/>
          <p:nvPr/>
        </p:nvSpPr>
        <p:spPr>
          <a:xfrm>
            <a:off x="6019800" y="5648980"/>
            <a:ext cx="1902842" cy="5232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open bumps at the corner of the FE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52400" y="3729335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1400" b="1" dirty="0" smtClean="0">
                <a:latin typeface="Arial" charset="0"/>
              </a:rPr>
              <a:t>2x2 FE-I3 </a:t>
            </a:r>
            <a:r>
              <a:rPr lang="de-DE" sz="1400" dirty="0" smtClean="0">
                <a:latin typeface="Arial" charset="0"/>
              </a:rPr>
              <a:t>array</a:t>
            </a:r>
            <a:r>
              <a:rPr lang="de-DE" sz="1400" dirty="0">
                <a:latin typeface="Arial" charset="0"/>
              </a:rPr>
              <a:t> </a:t>
            </a:r>
            <a:r>
              <a:rPr lang="de-DE" sz="1400" dirty="0" smtClean="0">
                <a:latin typeface="Arial" charset="0"/>
              </a:rPr>
              <a:t>=</a:t>
            </a:r>
            <a:r>
              <a:rPr lang="de-DE" sz="1400" b="1" dirty="0" smtClean="0">
                <a:latin typeface="Arial" charset="0"/>
              </a:rPr>
              <a:t> </a:t>
            </a:r>
            <a:r>
              <a:rPr lang="de-DE" sz="1400" b="1" dirty="0">
                <a:latin typeface="Arial" charset="0"/>
              </a:rPr>
              <a:t>66% </a:t>
            </a:r>
            <a:r>
              <a:rPr lang="de-DE" sz="1400" b="1" dirty="0" smtClean="0">
                <a:latin typeface="Arial" charset="0"/>
              </a:rPr>
              <a:t>FE-I4, </a:t>
            </a:r>
            <a:r>
              <a:rPr lang="de-DE" sz="1400" b="1" dirty="0" smtClean="0">
                <a:solidFill>
                  <a:srgbClr val="FF0000"/>
                </a:solidFill>
              </a:rPr>
              <a:t>90 µm, </a:t>
            </a:r>
            <a:r>
              <a:rPr lang="de-DE" sz="1400" dirty="0" smtClean="0"/>
              <a:t>on</a:t>
            </a:r>
            <a:r>
              <a:rPr lang="de-DE" sz="1400" dirty="0" smtClean="0">
                <a:latin typeface="Arial" charset="0"/>
              </a:rPr>
              <a:t> dummy sensor</a:t>
            </a:r>
            <a:endParaRPr lang="de-DE" sz="1400" dirty="0">
              <a:latin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333520" y="3352800"/>
            <a:ext cx="247696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600" dirty="0" smtClean="0"/>
              <a:t>2nd method: Brewer glue</a:t>
            </a:r>
            <a:endParaRPr lang="de-DE" sz="1600" dirty="0"/>
          </a:p>
        </p:txBody>
      </p:sp>
      <p:grpSp>
        <p:nvGrpSpPr>
          <p:cNvPr id="38" name="Group 12"/>
          <p:cNvGrpSpPr/>
          <p:nvPr/>
        </p:nvGrpSpPr>
        <p:grpSpPr>
          <a:xfrm>
            <a:off x="358552" y="4643433"/>
            <a:ext cx="2809479" cy="1604967"/>
            <a:chOff x="357158" y="2285992"/>
            <a:chExt cx="3305908" cy="2105025"/>
          </a:xfrm>
        </p:grpSpPr>
        <p:pic>
          <p:nvPicPr>
            <p:cNvPr id="39" name="Picture 38" descr="Seitlich 2x2 mit Glasträger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357158" y="2285992"/>
              <a:ext cx="3305908" cy="2105025"/>
            </a:xfrm>
            <a:prstGeom prst="rect">
              <a:avLst/>
            </a:prstGeom>
            <a:noFill/>
          </p:spPr>
        </p:pic>
        <p:sp>
          <p:nvSpPr>
            <p:cNvPr id="40" name="Text Box 7"/>
            <p:cNvSpPr txBox="1">
              <a:spLocks noChangeArrowheads="1"/>
            </p:cNvSpPr>
            <p:nvPr/>
          </p:nvSpPr>
          <p:spPr bwMode="auto">
            <a:xfrm>
              <a:off x="366860" y="2298449"/>
              <a:ext cx="2465579" cy="36330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 smtClean="0">
                  <a:solidFill>
                    <a:srgbClr val="000000"/>
                  </a:solidFill>
                  <a:latin typeface="Arial" charset="0"/>
                </a:rPr>
                <a:t>w/</a:t>
              </a:r>
              <a:r>
                <a:rPr lang="en-US" sz="1200" dirty="0">
                  <a:solidFill>
                    <a:srgbClr val="000000"/>
                  </a:solidFill>
                  <a:latin typeface="Arial" charset="0"/>
                </a:rPr>
                <a:t> </a:t>
              </a:r>
              <a:r>
                <a:rPr lang="en-US" sz="1200" dirty="0" smtClean="0">
                  <a:solidFill>
                    <a:srgbClr val="000000"/>
                  </a:solidFill>
                  <a:latin typeface="Arial" charset="0"/>
                </a:rPr>
                <a:t>carrier </a:t>
              </a:r>
              <a:r>
                <a:rPr lang="en-US" sz="1200" dirty="0">
                  <a:solidFill>
                    <a:srgbClr val="000000"/>
                  </a:solidFill>
                  <a:latin typeface="Arial" charset="0"/>
                </a:rPr>
                <a:t>c</a:t>
              </a:r>
              <a:r>
                <a:rPr lang="en-US" sz="1200" dirty="0" smtClean="0">
                  <a:solidFill>
                    <a:srgbClr val="000000"/>
                  </a:solidFill>
                  <a:latin typeface="Arial" charset="0"/>
                </a:rPr>
                <a:t>hip</a:t>
              </a:r>
              <a:endParaRPr lang="en-US" sz="1200" dirty="0">
                <a:solidFill>
                  <a:srgbClr val="000000"/>
                </a:solidFill>
                <a:latin typeface="Arial" charset="0"/>
              </a:endParaRPr>
            </a:p>
          </p:txBody>
        </p:sp>
      </p:grpSp>
      <p:grpSp>
        <p:nvGrpSpPr>
          <p:cNvPr id="41" name="Group 9"/>
          <p:cNvGrpSpPr/>
          <p:nvPr/>
        </p:nvGrpSpPr>
        <p:grpSpPr>
          <a:xfrm>
            <a:off x="2871482" y="4175122"/>
            <a:ext cx="2462518" cy="1387478"/>
            <a:chOff x="5143504" y="2786058"/>
            <a:chExt cx="3377711" cy="2116137"/>
          </a:xfrm>
        </p:grpSpPr>
        <p:pic>
          <p:nvPicPr>
            <p:cNvPr id="42" name="Picture 41" descr="Seitlich 2x2 ohne Glasträger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5143504" y="2786058"/>
              <a:ext cx="3377711" cy="2116137"/>
            </a:xfrm>
            <a:prstGeom prst="rect">
              <a:avLst/>
            </a:prstGeom>
            <a:noFill/>
          </p:spPr>
        </p:pic>
        <p:sp>
          <p:nvSpPr>
            <p:cNvPr id="43" name="Text Box 6"/>
            <p:cNvSpPr txBox="1">
              <a:spLocks noChangeArrowheads="1"/>
            </p:cNvSpPr>
            <p:nvPr/>
          </p:nvSpPr>
          <p:spPr bwMode="auto">
            <a:xfrm>
              <a:off x="5145744" y="2792424"/>
              <a:ext cx="2926551" cy="42247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  <a:latin typeface="Arial" charset="0"/>
                </a:rPr>
                <a:t>w/o </a:t>
              </a:r>
              <a:r>
                <a:rPr lang="en-US" sz="1200" dirty="0" smtClean="0">
                  <a:solidFill>
                    <a:srgbClr val="000000"/>
                  </a:solidFill>
                  <a:latin typeface="Arial" charset="0"/>
                </a:rPr>
                <a:t>carrier </a:t>
              </a:r>
              <a:r>
                <a:rPr lang="en-US" sz="1200" dirty="0">
                  <a:solidFill>
                    <a:srgbClr val="000000"/>
                  </a:solidFill>
                  <a:latin typeface="Arial" charset="0"/>
                </a:rPr>
                <a:t>c</a:t>
              </a:r>
              <a:r>
                <a:rPr lang="en-US" sz="1200" dirty="0" smtClean="0">
                  <a:solidFill>
                    <a:srgbClr val="000000"/>
                  </a:solidFill>
                  <a:latin typeface="Arial" charset="0"/>
                </a:rPr>
                <a:t>hip</a:t>
              </a:r>
              <a:endParaRPr lang="en-US" sz="1200" dirty="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20" name="Oval 19"/>
          <p:cNvSpPr/>
          <p:nvPr/>
        </p:nvSpPr>
        <p:spPr>
          <a:xfrm rot="20044899">
            <a:off x="3092970" y="4724400"/>
            <a:ext cx="3810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 rot="20044899">
            <a:off x="3504381" y="5247240"/>
            <a:ext cx="3810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5791200" y="2133600"/>
            <a:ext cx="3048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3962400" y="5334000"/>
            <a:ext cx="1524000" cy="15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3581400" y="4800600"/>
            <a:ext cx="1905000" cy="3810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Polyimide method</a:t>
            </a:r>
            <a:endParaRPr lang="en-US" dirty="0"/>
          </a:p>
        </p:txBody>
      </p:sp>
      <p:grpSp>
        <p:nvGrpSpPr>
          <p:cNvPr id="27" name="Group 26"/>
          <p:cNvGrpSpPr/>
          <p:nvPr/>
        </p:nvGrpSpPr>
        <p:grpSpPr>
          <a:xfrm>
            <a:off x="533400" y="4832027"/>
            <a:ext cx="4841107" cy="1492573"/>
            <a:chOff x="467544" y="2204864"/>
            <a:chExt cx="7802563" cy="2827189"/>
          </a:xfrm>
        </p:grpSpPr>
        <p:pic>
          <p:nvPicPr>
            <p:cNvPr id="28" name="Picture 2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467544" y="2204864"/>
              <a:ext cx="7802563" cy="28271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9" name="Straight Arrow Connector 28"/>
            <p:cNvCxnSpPr/>
            <p:nvPr/>
          </p:nvCxnSpPr>
          <p:spPr>
            <a:xfrm rot="5400000">
              <a:off x="2447765" y="2816932"/>
              <a:ext cx="648072" cy="1588"/>
            </a:xfrm>
            <a:prstGeom prst="straightConnector1">
              <a:avLst/>
            </a:prstGeom>
            <a:ln w="19050">
              <a:solidFill>
                <a:schemeClr val="bg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2915815" y="2584534"/>
              <a:ext cx="1236146" cy="4663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de-DE" sz="1000" dirty="0" smtClean="0">
                  <a:solidFill>
                    <a:schemeClr val="bg1"/>
                  </a:solidFill>
                </a:rPr>
                <a:t>90 µm</a:t>
              </a:r>
            </a:p>
          </p:txBody>
        </p:sp>
      </p:grpSp>
      <p:sp>
        <p:nvSpPr>
          <p:cNvPr id="37" name="Textfeld 8"/>
          <p:cNvSpPr txBox="1">
            <a:spLocks noChangeArrowheads="1"/>
          </p:cNvSpPr>
          <p:nvPr/>
        </p:nvSpPr>
        <p:spPr bwMode="auto">
          <a:xfrm rot="10800000">
            <a:off x="5410454" y="5328864"/>
            <a:ext cx="13351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de-DE" dirty="0">
              <a:latin typeface="Calibri" pitchFamily="34" charset="0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5562600" y="4699864"/>
            <a:ext cx="3352800" cy="1624736"/>
            <a:chOff x="5562600" y="4648200"/>
            <a:chExt cx="3352800" cy="1624736"/>
          </a:xfrm>
        </p:grpSpPr>
        <p:pic>
          <p:nvPicPr>
            <p:cNvPr id="26" name="Picture 2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5562600" y="4648200"/>
              <a:ext cx="3352800" cy="16247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42" name="Straight Arrow Connector 41"/>
            <p:cNvCxnSpPr/>
            <p:nvPr/>
          </p:nvCxnSpPr>
          <p:spPr>
            <a:xfrm rot="5400000">
              <a:off x="5715493" y="4870129"/>
              <a:ext cx="304801" cy="985"/>
            </a:xfrm>
            <a:prstGeom prst="straightConnector1">
              <a:avLst/>
            </a:prstGeom>
            <a:ln w="19050">
              <a:solidFill>
                <a:schemeClr val="bg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6019800" y="4747511"/>
              <a:ext cx="5421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de-DE" sz="1000" dirty="0" smtClean="0">
                  <a:solidFill>
                    <a:schemeClr val="bg1"/>
                  </a:solidFill>
                </a:rPr>
                <a:t>90 µm</a:t>
              </a:r>
            </a:p>
          </p:txBody>
        </p:sp>
      </p:grpSp>
      <p:cxnSp>
        <p:nvCxnSpPr>
          <p:cNvPr id="52" name="Straight Arrow Connector 51"/>
          <p:cNvCxnSpPr/>
          <p:nvPr/>
        </p:nvCxnSpPr>
        <p:spPr>
          <a:xfrm rot="5400000">
            <a:off x="3784601" y="4686301"/>
            <a:ext cx="228601" cy="22860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5715000" y="4648200"/>
            <a:ext cx="423469" cy="15097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/>
          <p:cNvGrpSpPr/>
          <p:nvPr/>
        </p:nvGrpSpPr>
        <p:grpSpPr>
          <a:xfrm>
            <a:off x="4774230" y="1155699"/>
            <a:ext cx="3608741" cy="2013715"/>
            <a:chOff x="4163659" y="1219199"/>
            <a:chExt cx="3608741" cy="2013715"/>
          </a:xfrm>
        </p:grpSpPr>
        <p:grpSp>
          <p:nvGrpSpPr>
            <p:cNvPr id="57" name="Group 31"/>
            <p:cNvGrpSpPr>
              <a:grpSpLocks/>
            </p:cNvGrpSpPr>
            <p:nvPr/>
          </p:nvGrpSpPr>
          <p:grpSpPr bwMode="auto">
            <a:xfrm>
              <a:off x="4163659" y="1219201"/>
              <a:ext cx="1714501" cy="2013713"/>
              <a:chOff x="481013" y="4281487"/>
              <a:chExt cx="2276475" cy="2328524"/>
            </a:xfrm>
          </p:grpSpPr>
          <p:pic>
            <p:nvPicPr>
              <p:cNvPr id="58" name="Picture 5" descr="glas carrier auf Si Testchip_25x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81013" y="4281487"/>
                <a:ext cx="2276475" cy="15763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9" name="Text Box 6"/>
              <p:cNvSpPr txBox="1">
                <a:spLocks noChangeArrowheads="1"/>
              </p:cNvSpPr>
              <p:nvPr/>
            </p:nvSpPr>
            <p:spPr bwMode="auto">
              <a:xfrm>
                <a:off x="546101" y="5862637"/>
                <a:ext cx="2146300" cy="7473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de-DE" sz="1200" dirty="0">
                    <a:solidFill>
                      <a:srgbClr val="000000"/>
                    </a:solidFill>
                    <a:latin typeface="Gill Sans MT"/>
                  </a:rPr>
                  <a:t>Glass </a:t>
                </a:r>
                <a:r>
                  <a:rPr lang="de-DE" sz="1200" dirty="0" err="1">
                    <a:solidFill>
                      <a:srgbClr val="000000"/>
                    </a:solidFill>
                    <a:latin typeface="Gill Sans MT"/>
                  </a:rPr>
                  <a:t>carrier</a:t>
                </a:r>
                <a:r>
                  <a:rPr lang="de-DE" sz="1200" dirty="0">
                    <a:solidFill>
                      <a:srgbClr val="000000"/>
                    </a:solidFill>
                    <a:latin typeface="Gill Sans MT"/>
                  </a:rPr>
                  <a:t> on Si </a:t>
                </a:r>
                <a:r>
                  <a:rPr lang="de-DE" sz="1200" dirty="0" err="1">
                    <a:solidFill>
                      <a:srgbClr val="000000"/>
                    </a:solidFill>
                    <a:latin typeface="Gill Sans MT"/>
                  </a:rPr>
                  <a:t>testchip</a:t>
                </a:r>
                <a:r>
                  <a:rPr lang="de-DE" sz="1200" dirty="0">
                    <a:solidFill>
                      <a:srgbClr val="000000"/>
                    </a:solidFill>
                    <a:latin typeface="Gill Sans MT"/>
                  </a:rPr>
                  <a:t> </a:t>
                </a:r>
                <a:r>
                  <a:rPr lang="de-DE" sz="1200" dirty="0" err="1">
                    <a:solidFill>
                      <a:srgbClr val="000000"/>
                    </a:solidFill>
                    <a:latin typeface="Gill Sans MT"/>
                  </a:rPr>
                  <a:t>before</a:t>
                </a:r>
                <a:r>
                  <a:rPr lang="de-DE" sz="1200" dirty="0">
                    <a:solidFill>
                      <a:srgbClr val="000000"/>
                    </a:solidFill>
                    <a:latin typeface="Gill Sans MT"/>
                  </a:rPr>
                  <a:t> </a:t>
                </a:r>
                <a:r>
                  <a:rPr lang="de-DE" sz="1200" dirty="0" err="1">
                    <a:solidFill>
                      <a:srgbClr val="000000"/>
                    </a:solidFill>
                    <a:latin typeface="Gill Sans MT"/>
                  </a:rPr>
                  <a:t>laser</a:t>
                </a:r>
                <a:r>
                  <a:rPr lang="de-DE" sz="1200" dirty="0">
                    <a:solidFill>
                      <a:srgbClr val="000000"/>
                    </a:solidFill>
                    <a:latin typeface="Gill Sans MT"/>
                  </a:rPr>
                  <a:t> exposure_25x</a:t>
                </a:r>
              </a:p>
            </p:txBody>
          </p:sp>
        </p:grpSp>
        <p:grpSp>
          <p:nvGrpSpPr>
            <p:cNvPr id="60" name="Group 32"/>
            <p:cNvGrpSpPr>
              <a:grpSpLocks/>
            </p:cNvGrpSpPr>
            <p:nvPr/>
          </p:nvGrpSpPr>
          <p:grpSpPr bwMode="auto">
            <a:xfrm>
              <a:off x="6068659" y="1219199"/>
              <a:ext cx="1703741" cy="2013713"/>
              <a:chOff x="3148013" y="4281487"/>
              <a:chExt cx="2262187" cy="2328525"/>
            </a:xfrm>
          </p:grpSpPr>
          <p:pic>
            <p:nvPicPr>
              <p:cNvPr id="61" name="Picture 7" descr="glas carrier auf Si Testchip nach Laserbelichtung_460_25x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148013" y="4281487"/>
                <a:ext cx="2262187" cy="1565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2" name="Text Box 8"/>
              <p:cNvSpPr txBox="1">
                <a:spLocks noChangeArrowheads="1"/>
              </p:cNvSpPr>
              <p:nvPr/>
            </p:nvSpPr>
            <p:spPr bwMode="auto">
              <a:xfrm>
                <a:off x="3205956" y="5862638"/>
                <a:ext cx="2146300" cy="7473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de-DE" sz="1200" dirty="0">
                    <a:solidFill>
                      <a:srgbClr val="000000"/>
                    </a:solidFill>
                    <a:latin typeface="Gill Sans MT"/>
                  </a:rPr>
                  <a:t>Glass </a:t>
                </a:r>
                <a:r>
                  <a:rPr lang="de-DE" sz="1200" dirty="0" err="1">
                    <a:solidFill>
                      <a:srgbClr val="000000"/>
                    </a:solidFill>
                    <a:latin typeface="Gill Sans MT"/>
                  </a:rPr>
                  <a:t>carrier</a:t>
                </a:r>
                <a:r>
                  <a:rPr lang="de-DE" sz="1200" dirty="0">
                    <a:solidFill>
                      <a:srgbClr val="000000"/>
                    </a:solidFill>
                    <a:latin typeface="Gill Sans MT"/>
                  </a:rPr>
                  <a:t> on Si </a:t>
                </a:r>
                <a:r>
                  <a:rPr lang="de-DE" sz="1200" dirty="0" err="1">
                    <a:solidFill>
                      <a:srgbClr val="000000"/>
                    </a:solidFill>
                    <a:latin typeface="Gill Sans MT"/>
                  </a:rPr>
                  <a:t>testchip</a:t>
                </a:r>
                <a:r>
                  <a:rPr lang="de-DE" sz="1200" dirty="0">
                    <a:solidFill>
                      <a:srgbClr val="000000"/>
                    </a:solidFill>
                    <a:latin typeface="Gill Sans MT"/>
                  </a:rPr>
                  <a:t> </a:t>
                </a:r>
                <a:r>
                  <a:rPr lang="de-DE" sz="1200" dirty="0" err="1">
                    <a:solidFill>
                      <a:srgbClr val="000000"/>
                    </a:solidFill>
                    <a:latin typeface="Gill Sans MT"/>
                  </a:rPr>
                  <a:t>after</a:t>
                </a:r>
                <a:r>
                  <a:rPr lang="de-DE" sz="1200" dirty="0">
                    <a:solidFill>
                      <a:srgbClr val="000000"/>
                    </a:solidFill>
                    <a:latin typeface="Gill Sans MT"/>
                  </a:rPr>
                  <a:t> </a:t>
                </a:r>
                <a:r>
                  <a:rPr lang="de-DE" sz="1200" dirty="0" err="1">
                    <a:solidFill>
                      <a:srgbClr val="000000"/>
                    </a:solidFill>
                    <a:latin typeface="Gill Sans MT"/>
                  </a:rPr>
                  <a:t>laser</a:t>
                </a:r>
                <a:r>
                  <a:rPr lang="de-DE" sz="1200" dirty="0">
                    <a:solidFill>
                      <a:srgbClr val="000000"/>
                    </a:solidFill>
                    <a:latin typeface="Gill Sans MT"/>
                  </a:rPr>
                  <a:t> exposure_25x</a:t>
                </a:r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>
            <a:off x="457200" y="1295400"/>
            <a:ext cx="3124200" cy="3180457"/>
            <a:chOff x="609600" y="1295400"/>
            <a:chExt cx="2438400" cy="3180457"/>
          </a:xfrm>
        </p:grpSpPr>
        <p:grpSp>
          <p:nvGrpSpPr>
            <p:cNvPr id="4" name="Group 13"/>
            <p:cNvGrpSpPr>
              <a:grpSpLocks/>
            </p:cNvGrpSpPr>
            <p:nvPr/>
          </p:nvGrpSpPr>
          <p:grpSpPr bwMode="auto">
            <a:xfrm>
              <a:off x="609600" y="1584325"/>
              <a:ext cx="2438400" cy="2891532"/>
              <a:chOff x="6516688" y="941388"/>
              <a:chExt cx="2847975" cy="3247063"/>
            </a:xfrm>
          </p:grpSpPr>
          <p:sp>
            <p:nvSpPr>
              <p:cNvPr id="5" name="Line 23"/>
              <p:cNvSpPr>
                <a:spLocks noChangeShapeType="1"/>
              </p:cNvSpPr>
              <p:nvPr/>
            </p:nvSpPr>
            <p:spPr bwMode="auto">
              <a:xfrm>
                <a:off x="7940676" y="1223963"/>
                <a:ext cx="0" cy="29162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6" name="Text Box 6"/>
              <p:cNvSpPr txBox="1">
                <a:spLocks noChangeArrowheads="1"/>
              </p:cNvSpPr>
              <p:nvPr/>
            </p:nvSpPr>
            <p:spPr bwMode="auto">
              <a:xfrm>
                <a:off x="6516688" y="941388"/>
                <a:ext cx="2847975" cy="34562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de-DE" sz="1400" dirty="0">
                    <a:solidFill>
                      <a:schemeClr val="accent1"/>
                    </a:solidFill>
                    <a:latin typeface="Gill Sans MT"/>
                  </a:rPr>
                  <a:t>thinning</a:t>
                </a:r>
                <a:r>
                  <a:rPr lang="de-DE" sz="1400" dirty="0">
                    <a:solidFill>
                      <a:srgbClr val="000000"/>
                    </a:solidFill>
                    <a:latin typeface="Gill Sans MT"/>
                  </a:rPr>
                  <a:t> of FE wafer</a:t>
                </a:r>
              </a:p>
            </p:txBody>
          </p:sp>
          <p:sp>
            <p:nvSpPr>
              <p:cNvPr id="7" name="Text Box 8"/>
              <p:cNvSpPr txBox="1">
                <a:spLocks noChangeArrowheads="1"/>
              </p:cNvSpPr>
              <p:nvPr/>
            </p:nvSpPr>
            <p:spPr bwMode="auto">
              <a:xfrm>
                <a:off x="6516688" y="1347026"/>
                <a:ext cx="2847975" cy="58755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de-DE" sz="1400" dirty="0">
                    <a:solidFill>
                      <a:srgbClr val="000000"/>
                    </a:solidFill>
                    <a:latin typeface="Gill Sans MT"/>
                  </a:rPr>
                  <a:t>Mounting on </a:t>
                </a:r>
                <a:r>
                  <a:rPr lang="de-DE" sz="1400" dirty="0">
                    <a:latin typeface="Gill Sans MT"/>
                  </a:rPr>
                  <a:t>glass </a:t>
                </a:r>
                <a:r>
                  <a:rPr lang="de-DE" sz="1400" dirty="0">
                    <a:solidFill>
                      <a:schemeClr val="accent1"/>
                    </a:solidFill>
                    <a:latin typeface="Gill Sans MT"/>
                  </a:rPr>
                  <a:t>carrier</a:t>
                </a:r>
                <a:r>
                  <a:rPr lang="de-DE" sz="1400" dirty="0">
                    <a:latin typeface="Gill Sans MT"/>
                  </a:rPr>
                  <a:t> wafer using polyimide glue</a:t>
                </a:r>
              </a:p>
            </p:txBody>
          </p:sp>
          <p:sp>
            <p:nvSpPr>
              <p:cNvPr id="8" name="Text Box 9"/>
              <p:cNvSpPr txBox="1">
                <a:spLocks noChangeArrowheads="1"/>
              </p:cNvSpPr>
              <p:nvPr/>
            </p:nvSpPr>
            <p:spPr bwMode="auto">
              <a:xfrm>
                <a:off x="6516688" y="1989327"/>
                <a:ext cx="2847975" cy="34562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de-DE" sz="1400" dirty="0">
                    <a:solidFill>
                      <a:schemeClr val="accent1"/>
                    </a:solidFill>
                    <a:latin typeface="Gill Sans MT"/>
                  </a:rPr>
                  <a:t>Bumping</a:t>
                </a:r>
                <a:r>
                  <a:rPr lang="de-DE" sz="1400" dirty="0">
                    <a:solidFill>
                      <a:srgbClr val="000000"/>
                    </a:solidFill>
                    <a:latin typeface="Gill Sans MT"/>
                  </a:rPr>
                  <a:t> process on FE frontside</a:t>
                </a:r>
              </a:p>
            </p:txBody>
          </p:sp>
          <p:sp>
            <p:nvSpPr>
              <p:cNvPr id="9" name="Text Box 10"/>
              <p:cNvSpPr txBox="1">
                <a:spLocks noChangeArrowheads="1"/>
              </p:cNvSpPr>
              <p:nvPr/>
            </p:nvSpPr>
            <p:spPr bwMode="auto">
              <a:xfrm>
                <a:off x="6516688" y="2388538"/>
                <a:ext cx="2847975" cy="58755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de-DE" sz="1400" dirty="0">
                    <a:solidFill>
                      <a:schemeClr val="accent1"/>
                    </a:solidFill>
                    <a:latin typeface="Gill Sans MT"/>
                  </a:rPr>
                  <a:t>Dicing</a:t>
                </a:r>
                <a:r>
                  <a:rPr lang="de-DE" sz="1400" dirty="0">
                    <a:solidFill>
                      <a:srgbClr val="000000"/>
                    </a:solidFill>
                    <a:latin typeface="Gill Sans MT"/>
                  </a:rPr>
                  <a:t> of FE wafer and carrier wafer package</a:t>
                </a:r>
              </a:p>
            </p:txBody>
          </p:sp>
          <p:sp>
            <p:nvSpPr>
              <p:cNvPr id="10" name="Text Box 11"/>
              <p:cNvSpPr txBox="1">
                <a:spLocks noChangeArrowheads="1"/>
              </p:cNvSpPr>
              <p:nvPr/>
            </p:nvSpPr>
            <p:spPr bwMode="auto">
              <a:xfrm>
                <a:off x="6516688" y="3041400"/>
                <a:ext cx="2847975" cy="34562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de-DE" sz="1400" dirty="0">
                    <a:solidFill>
                      <a:srgbClr val="000000"/>
                    </a:solidFill>
                    <a:latin typeface="Gill Sans MT"/>
                  </a:rPr>
                  <a:t>FE </a:t>
                </a:r>
                <a:r>
                  <a:rPr lang="de-DE" sz="1400" dirty="0">
                    <a:solidFill>
                      <a:schemeClr val="accent1"/>
                    </a:solidFill>
                    <a:latin typeface="Gill Sans MT"/>
                  </a:rPr>
                  <a:t>flip chip </a:t>
                </a:r>
                <a:r>
                  <a:rPr lang="de-DE" sz="1400" dirty="0">
                    <a:solidFill>
                      <a:srgbClr val="000000"/>
                    </a:solidFill>
                    <a:latin typeface="Gill Sans MT"/>
                  </a:rPr>
                  <a:t>bonding to sensor tile</a:t>
                </a:r>
              </a:p>
            </p:txBody>
          </p:sp>
          <p:sp>
            <p:nvSpPr>
              <p:cNvPr id="11" name="Text Box 12"/>
              <p:cNvSpPr txBox="1">
                <a:spLocks noChangeArrowheads="1"/>
              </p:cNvSpPr>
              <p:nvPr/>
            </p:nvSpPr>
            <p:spPr bwMode="auto">
              <a:xfrm>
                <a:off x="6516688" y="3440724"/>
                <a:ext cx="2847975" cy="34562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de-DE" sz="1400" dirty="0">
                    <a:solidFill>
                      <a:schemeClr val="accent1"/>
                    </a:solidFill>
                    <a:latin typeface="Gill Sans MT"/>
                  </a:rPr>
                  <a:t>Laser exposure </a:t>
                </a:r>
                <a:r>
                  <a:rPr lang="de-DE" sz="1400" dirty="0">
                    <a:solidFill>
                      <a:srgbClr val="000000"/>
                    </a:solidFill>
                    <a:latin typeface="Gill Sans MT"/>
                  </a:rPr>
                  <a:t>of chip backside</a:t>
                </a:r>
              </a:p>
            </p:txBody>
          </p:sp>
          <p:sp>
            <p:nvSpPr>
              <p:cNvPr id="12" name="Text Box 13"/>
              <p:cNvSpPr txBox="1">
                <a:spLocks noChangeArrowheads="1"/>
              </p:cNvSpPr>
              <p:nvPr/>
            </p:nvSpPr>
            <p:spPr bwMode="auto">
              <a:xfrm>
                <a:off x="6516688" y="3842831"/>
                <a:ext cx="2847975" cy="34562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de-DE" sz="1400" dirty="0">
                    <a:solidFill>
                      <a:srgbClr val="000000"/>
                    </a:solidFill>
                    <a:latin typeface="Gill Sans MT"/>
                  </a:rPr>
                  <a:t>Carrier chip </a:t>
                </a:r>
                <a:r>
                  <a:rPr lang="de-DE" sz="1400" dirty="0">
                    <a:solidFill>
                      <a:schemeClr val="accent1"/>
                    </a:solidFill>
                    <a:latin typeface="Gill Sans MT"/>
                  </a:rPr>
                  <a:t>detach</a:t>
                </a:r>
              </a:p>
            </p:txBody>
          </p:sp>
        </p:grpSp>
        <p:sp>
          <p:nvSpPr>
            <p:cNvPr id="67" name="TextBox 66"/>
            <p:cNvSpPr txBox="1"/>
            <p:nvPr/>
          </p:nvSpPr>
          <p:spPr>
            <a:xfrm>
              <a:off x="990600" y="1295400"/>
              <a:ext cx="1676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Process steps:</a:t>
              </a:r>
              <a:endParaRPr lang="en-US" sz="1400" dirty="0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3962400" y="3200400"/>
            <a:ext cx="5029199" cy="1447800"/>
            <a:chOff x="4114801" y="3200400"/>
            <a:chExt cx="5029200" cy="1447800"/>
          </a:xfrm>
        </p:grpSpPr>
        <p:grpSp>
          <p:nvGrpSpPr>
            <p:cNvPr id="41" name="Group 40"/>
            <p:cNvGrpSpPr/>
            <p:nvPr/>
          </p:nvGrpSpPr>
          <p:grpSpPr>
            <a:xfrm>
              <a:off x="4114801" y="3200400"/>
              <a:ext cx="2034180" cy="1447800"/>
              <a:chOff x="4114801" y="3200400"/>
              <a:chExt cx="2034180" cy="1447800"/>
            </a:xfrm>
          </p:grpSpPr>
          <p:pic>
            <p:nvPicPr>
              <p:cNvPr id="34" name="Grafik 3" descr="FE-I3 Chip_5x.jpg"/>
              <p:cNvPicPr>
                <a:picLocks noChangeAspect="1"/>
              </p:cNvPicPr>
              <p:nvPr/>
            </p:nvPicPr>
            <p:blipFill>
              <a:blip r:embed="rId6" cstate="screen"/>
              <a:srcRect/>
              <a:stretch>
                <a:fillRect/>
              </a:stretch>
            </p:blipFill>
            <p:spPr bwMode="auto">
              <a:xfrm rot="10800000">
                <a:off x="4191001" y="3200400"/>
                <a:ext cx="1957980" cy="13944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46" name="Straight Connector 45"/>
              <p:cNvCxnSpPr/>
              <p:nvPr/>
            </p:nvCxnSpPr>
            <p:spPr>
              <a:xfrm>
                <a:off x="4191001" y="4572000"/>
                <a:ext cx="175260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Rectangle 47"/>
              <p:cNvSpPr/>
              <p:nvPr/>
            </p:nvSpPr>
            <p:spPr>
              <a:xfrm>
                <a:off x="5486401" y="4495800"/>
                <a:ext cx="304800" cy="15240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4114801" y="4495800"/>
                <a:ext cx="304800" cy="15240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9" name="TextBox 68"/>
            <p:cNvSpPr txBox="1"/>
            <p:nvPr/>
          </p:nvSpPr>
          <p:spPr>
            <a:xfrm>
              <a:off x="6248401" y="3401080"/>
              <a:ext cx="2895600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de-DE" sz="1400" b="1" dirty="0" smtClean="0"/>
                <a:t>2x2 FE-I2 </a:t>
              </a:r>
              <a:r>
                <a:rPr lang="de-DE" sz="1400" dirty="0" smtClean="0"/>
                <a:t>array, </a:t>
              </a:r>
              <a:r>
                <a:rPr lang="de-DE" sz="1400" b="1" dirty="0" smtClean="0"/>
                <a:t>90um</a:t>
              </a:r>
              <a:r>
                <a:rPr lang="de-DE" sz="1400" dirty="0" smtClean="0"/>
                <a:t>, on dummy sensor</a:t>
              </a:r>
            </a:p>
            <a:p>
              <a:pPr algn="l"/>
              <a:endParaRPr lang="de-DE" sz="1400" dirty="0" smtClean="0"/>
            </a:p>
            <a:p>
              <a:r>
                <a:rPr lang="de-DE" sz="1400" dirty="0" smtClean="0"/>
                <a:t>Cross section cut of first column </a:t>
              </a:r>
              <a:r>
                <a:rPr lang="de-DE" sz="1400" dirty="0" smtClean="0">
                  <a:sym typeface="Wingdings" pitchFamily="2" charset="2"/>
                </a:rPr>
                <a:t> </a:t>
              </a:r>
            </a:p>
            <a:p>
              <a:r>
                <a:rPr lang="de-DE" sz="1400" b="1" dirty="0" smtClean="0">
                  <a:solidFill>
                    <a:srgbClr val="FF0000"/>
                  </a:solidFill>
                </a:rPr>
                <a:t>all bumps are connected!!!</a:t>
              </a:r>
            </a:p>
          </p:txBody>
        </p:sp>
      </p:grpSp>
      <p:sp>
        <p:nvSpPr>
          <p:cNvPr id="39" name="Slide Number Placeholder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9E712-79FE-4DB8-82AF-CA2C14EC94C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0" name="Footer Placeholder 39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5788152" cy="365760"/>
          </a:xfrm>
        </p:spPr>
        <p:txBody>
          <a:bodyPr/>
          <a:lstStyle/>
          <a:p>
            <a:r>
              <a:rPr lang="de-DE" dirty="0" smtClean="0"/>
              <a:t>L. Gonella - Pixel 2010, Grindelwald - 09/09/2010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of electrical tests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9E712-79FE-4DB8-82AF-CA2C14EC94C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5788152" cy="365760"/>
          </a:xfrm>
        </p:spPr>
        <p:txBody>
          <a:bodyPr/>
          <a:lstStyle/>
          <a:p>
            <a:r>
              <a:rPr lang="de-DE" dirty="0" smtClean="0"/>
              <a:t>L. Gonella - Pixel 2010, Grindelwald - 09/09/2010</a:t>
            </a:r>
            <a:endParaRPr lang="en-US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6951" y="2000250"/>
            <a:ext cx="3470098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Oval 22"/>
          <p:cNvSpPr/>
          <p:nvPr/>
        </p:nvSpPr>
        <p:spPr>
          <a:xfrm>
            <a:off x="2857500" y="1905000"/>
            <a:ext cx="34290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381000" y="2143780"/>
            <a:ext cx="190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All bumps connected in “critical” area…</a:t>
            </a:r>
            <a:endParaRPr 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381000" y="3134380"/>
            <a:ext cx="1905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..and across the chip</a:t>
            </a:r>
            <a:endParaRPr lang="en-US" sz="1600" dirty="0"/>
          </a:p>
        </p:txBody>
      </p:sp>
      <p:grpSp>
        <p:nvGrpSpPr>
          <p:cNvPr id="26" name="Group 25"/>
          <p:cNvGrpSpPr/>
          <p:nvPr/>
        </p:nvGrpSpPr>
        <p:grpSpPr>
          <a:xfrm>
            <a:off x="76200" y="4188859"/>
            <a:ext cx="2514600" cy="1373741"/>
            <a:chOff x="4343400" y="2969302"/>
            <a:chExt cx="2971800" cy="1602698"/>
          </a:xfrm>
        </p:grpSpPr>
        <p:pic>
          <p:nvPicPr>
            <p:cNvPr id="27" name="Picture 4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4343400" y="2971800"/>
              <a:ext cx="2971800" cy="1600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" name="Rectangle 27"/>
            <p:cNvSpPr/>
            <p:nvPr/>
          </p:nvSpPr>
          <p:spPr>
            <a:xfrm>
              <a:off x="4380762" y="2969302"/>
              <a:ext cx="2514599" cy="15240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413898" y="4343400"/>
            <a:ext cx="2501502" cy="1371600"/>
            <a:chOff x="1219200" y="2991169"/>
            <a:chExt cx="2958702" cy="1580831"/>
          </a:xfrm>
        </p:grpSpPr>
        <p:pic>
          <p:nvPicPr>
            <p:cNvPr id="30" name="Picture 3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1219200" y="2991169"/>
              <a:ext cx="2958702" cy="15808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" name="Rectangle 30"/>
            <p:cNvSpPr/>
            <p:nvPr/>
          </p:nvSpPr>
          <p:spPr>
            <a:xfrm>
              <a:off x="1226695" y="2994285"/>
              <a:ext cx="2514600" cy="1524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6712149" y="3077980"/>
            <a:ext cx="1905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Some disconnected bumps close to the End of Column region </a:t>
            </a:r>
            <a:r>
              <a:rPr lang="de-DE" sz="1400" dirty="0" smtClean="0">
                <a:sym typeface="Wingdings" pitchFamily="2" charset="2"/>
              </a:rPr>
              <a:t></a:t>
            </a:r>
            <a:r>
              <a:rPr lang="en-US" sz="1400" dirty="0" smtClean="0">
                <a:sym typeface="Wingdings" pitchFamily="2" charset="2"/>
              </a:rPr>
              <a:t> </a:t>
            </a:r>
            <a:r>
              <a:rPr lang="en-US" sz="1400" b="1" dirty="0" smtClean="0"/>
              <a:t>Handling problems during wire bonding</a:t>
            </a:r>
            <a:endParaRPr lang="en-US" sz="1400" b="1" dirty="0"/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2362200" y="2895601"/>
            <a:ext cx="1524000" cy="114299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10800000" flipV="1">
            <a:off x="5334000" y="4800600"/>
            <a:ext cx="1143000" cy="3048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ontent Placeholder 51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8305800" cy="381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600" u="sng" dirty="0" smtClean="0"/>
              <a:t>Normal threshold behavior = unconnected bumps</a:t>
            </a:r>
          </a:p>
        </p:txBody>
      </p:sp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437551" y="1523999"/>
            <a:ext cx="2454196" cy="1384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5" name="Straight Arrow Connector 44"/>
          <p:cNvCxnSpPr/>
          <p:nvPr/>
        </p:nvCxnSpPr>
        <p:spPr>
          <a:xfrm flipV="1">
            <a:off x="2133600" y="2241030"/>
            <a:ext cx="639580" cy="24359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45"/>
          <p:cNvGrpSpPr/>
          <p:nvPr/>
        </p:nvGrpSpPr>
        <p:grpSpPr>
          <a:xfrm>
            <a:off x="1543051" y="4953000"/>
            <a:ext cx="6057899" cy="1323439"/>
            <a:chOff x="2895600" y="5229761"/>
            <a:chExt cx="6057899" cy="1323439"/>
          </a:xfrm>
        </p:grpSpPr>
        <p:sp>
          <p:nvSpPr>
            <p:cNvPr id="42" name="Rectangle 41"/>
            <p:cNvSpPr/>
            <p:nvPr/>
          </p:nvSpPr>
          <p:spPr>
            <a:xfrm>
              <a:off x="3047999" y="5434280"/>
              <a:ext cx="5829299" cy="9144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895600" y="5229761"/>
              <a:ext cx="121920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Font typeface="Wingdings" pitchFamily="2" charset="2"/>
                <a:buChar char="ü"/>
              </a:pPr>
              <a:r>
                <a:rPr lang="en-US" sz="8000" dirty="0" smtClean="0">
                  <a:solidFill>
                    <a:srgbClr val="92D050"/>
                  </a:solidFill>
                </a:rPr>
                <a:t> </a:t>
              </a:r>
              <a:endParaRPr lang="en-US" sz="8000" dirty="0">
                <a:solidFill>
                  <a:srgbClr val="92D050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870584" y="5475982"/>
              <a:ext cx="508291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Polyimide method works. Chosen thinning method for the </a:t>
              </a:r>
              <a:r>
                <a:rPr lang="en-US" sz="1600" dirty="0" smtClean="0">
                  <a:solidFill>
                    <a:srgbClr val="FF0000"/>
                  </a:solidFill>
                </a:rPr>
                <a:t>FE-I4 thin chip modules prototyping </a:t>
              </a:r>
              <a:r>
                <a:rPr lang="en-US" sz="1600" dirty="0" smtClean="0"/>
                <a:t>program </a:t>
              </a:r>
              <a:r>
                <a:rPr lang="de-DE" sz="1600" dirty="0" smtClean="0">
                  <a:sym typeface="Wingdings" pitchFamily="2" charset="2"/>
                </a:rPr>
                <a:t></a:t>
              </a:r>
              <a:endParaRPr lang="en-US" sz="1600" dirty="0" smtClean="0"/>
            </a:p>
            <a:p>
              <a:r>
                <a:rPr lang="en-US" sz="1600" dirty="0" smtClean="0"/>
                <a:t>FE-I4 will be </a:t>
              </a:r>
              <a:r>
                <a:rPr lang="en-US" sz="1600" dirty="0" smtClean="0">
                  <a:solidFill>
                    <a:srgbClr val="FF0000"/>
                  </a:solidFill>
                </a:rPr>
                <a:t>16.8 x 20.2mm</a:t>
              </a:r>
              <a:r>
                <a:rPr lang="en-US" sz="1600" baseline="30000" dirty="0" smtClean="0">
                  <a:solidFill>
                    <a:srgbClr val="FF0000"/>
                  </a:solidFill>
                </a:rPr>
                <a:t>2</a:t>
              </a:r>
              <a:r>
                <a:rPr lang="en-US" sz="1600" dirty="0" smtClean="0">
                  <a:solidFill>
                    <a:srgbClr val="FF0000"/>
                  </a:solidFill>
                </a:rPr>
                <a:t>, 90µm thick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Serial powering</a:t>
            </a:r>
            <a:endParaRPr lang="en-US" dirty="0"/>
          </a:p>
        </p:txBody>
      </p:sp>
      <p:grpSp>
        <p:nvGrpSpPr>
          <p:cNvPr id="17" name="Gruppierung 13"/>
          <p:cNvGrpSpPr/>
          <p:nvPr/>
        </p:nvGrpSpPr>
        <p:grpSpPr>
          <a:xfrm>
            <a:off x="6019800" y="3276600"/>
            <a:ext cx="2590800" cy="2971800"/>
            <a:chOff x="5410200" y="1219200"/>
            <a:chExt cx="2990850" cy="3505200"/>
          </a:xfrm>
        </p:grpSpPr>
        <p:grpSp>
          <p:nvGrpSpPr>
            <p:cNvPr id="23" name="Group 5"/>
            <p:cNvGrpSpPr/>
            <p:nvPr/>
          </p:nvGrpSpPr>
          <p:grpSpPr>
            <a:xfrm>
              <a:off x="5486400" y="1219200"/>
              <a:ext cx="2914650" cy="3505200"/>
              <a:chOff x="533400" y="1509708"/>
              <a:chExt cx="3371850" cy="4089400"/>
            </a:xfrm>
          </p:grpSpPr>
          <p:graphicFrame>
            <p:nvGraphicFramePr>
              <p:cNvPr id="25" name="Object 2"/>
              <p:cNvGraphicFramePr>
                <a:graphicFrameLocks noChangeAspect="1"/>
              </p:cNvGraphicFramePr>
              <p:nvPr/>
            </p:nvGraphicFramePr>
            <p:xfrm>
              <a:off x="533400" y="1752600"/>
              <a:ext cx="3371850" cy="3846508"/>
            </p:xfrm>
            <a:graphic>
              <a:graphicData uri="http://schemas.openxmlformats.org/presentationml/2006/ole">
                <p:oleObj spid="_x0000_s3076" name="Visio" r:id="rId3" imgW="3175000" imgH="3492500" progId="">
                  <p:embed/>
                </p:oleObj>
              </a:graphicData>
            </a:graphic>
          </p:graphicFrame>
          <p:sp>
            <p:nvSpPr>
              <p:cNvPr id="26" name="TextBox 25"/>
              <p:cNvSpPr txBox="1"/>
              <p:nvPr/>
            </p:nvSpPr>
            <p:spPr>
              <a:xfrm>
                <a:off x="1503083" y="1509708"/>
                <a:ext cx="1873437" cy="388643"/>
              </a:xfrm>
              <a:prstGeom prst="rect">
                <a:avLst/>
              </a:prstGeom>
              <a:noFill/>
              <a:ln w="28575"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/>
                  <a:t>serial powering</a:t>
                </a:r>
                <a:endParaRPr lang="en-US" sz="1000" dirty="0"/>
              </a:p>
            </p:txBody>
          </p:sp>
        </p:grpSp>
        <p:sp>
          <p:nvSpPr>
            <p:cNvPr id="24" name="Oval 23"/>
            <p:cNvSpPr/>
            <p:nvPr/>
          </p:nvSpPr>
          <p:spPr>
            <a:xfrm>
              <a:off x="5410200" y="2552700"/>
              <a:ext cx="381000" cy="3048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uppierung 14"/>
          <p:cNvGrpSpPr/>
          <p:nvPr/>
        </p:nvGrpSpPr>
        <p:grpSpPr>
          <a:xfrm>
            <a:off x="2514600" y="4190999"/>
            <a:ext cx="3276600" cy="1828801"/>
            <a:chOff x="2336800" y="4279392"/>
            <a:chExt cx="3759200" cy="2121409"/>
          </a:xfrm>
        </p:grpSpPr>
        <p:grpSp>
          <p:nvGrpSpPr>
            <p:cNvPr id="19" name="Group 8"/>
            <p:cNvGrpSpPr/>
            <p:nvPr/>
          </p:nvGrpSpPr>
          <p:grpSpPr>
            <a:xfrm>
              <a:off x="2438400" y="4279392"/>
              <a:ext cx="3657600" cy="2121409"/>
              <a:chOff x="4267200" y="3686499"/>
              <a:chExt cx="4343400" cy="2633473"/>
            </a:xfrm>
          </p:grpSpPr>
          <p:graphicFrame>
            <p:nvGraphicFramePr>
              <p:cNvPr id="21" name="Object 3"/>
              <p:cNvGraphicFramePr>
                <a:graphicFrameLocks noChangeAspect="1"/>
              </p:cNvGraphicFramePr>
              <p:nvPr/>
            </p:nvGraphicFramePr>
            <p:xfrm>
              <a:off x="4267200" y="3962400"/>
              <a:ext cx="4343400" cy="2357572"/>
            </p:xfrm>
            <a:graphic>
              <a:graphicData uri="http://schemas.openxmlformats.org/presentationml/2006/ole">
                <p:oleObj spid="_x0000_s3077" name="Visio" r:id="rId4" imgW="3644900" imgH="1981200" progId="">
                  <p:embed/>
                </p:oleObj>
              </a:graphicData>
            </a:graphic>
          </p:graphicFrame>
          <p:sp>
            <p:nvSpPr>
              <p:cNvPr id="22" name="TextBox 21"/>
              <p:cNvSpPr txBox="1"/>
              <p:nvPr/>
            </p:nvSpPr>
            <p:spPr>
              <a:xfrm>
                <a:off x="5528340" y="3686499"/>
                <a:ext cx="2667000" cy="354558"/>
              </a:xfrm>
              <a:prstGeom prst="rect">
                <a:avLst/>
              </a:prstGeom>
              <a:noFill/>
              <a:ln w="28575"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/>
                  <a:t>parallel powering</a:t>
                </a:r>
                <a:endParaRPr lang="en-US" sz="1000" dirty="0"/>
              </a:p>
            </p:txBody>
          </p:sp>
        </p:grpSp>
        <p:sp>
          <p:nvSpPr>
            <p:cNvPr id="20" name="Oval 19"/>
            <p:cNvSpPr/>
            <p:nvPr/>
          </p:nvSpPr>
          <p:spPr>
            <a:xfrm>
              <a:off x="2336800" y="5041900"/>
              <a:ext cx="381000" cy="3048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458200" cy="21336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Allows transmitting power at low currents and high voltages</a:t>
            </a:r>
          </a:p>
          <a:p>
            <a:pPr lvl="1"/>
            <a:r>
              <a:rPr lang="en-US" sz="1600" dirty="0" smtClean="0"/>
              <a:t>A chain of n modules is powered in series by a constant current I</a:t>
            </a:r>
          </a:p>
          <a:p>
            <a:pPr lvl="1"/>
            <a:r>
              <a:rPr lang="en-US" sz="1600" dirty="0" smtClean="0"/>
              <a:t>Current to voltage conversion is performed locally (on chip/module) by regulators</a:t>
            </a:r>
          </a:p>
          <a:p>
            <a:r>
              <a:rPr lang="en-US" sz="1800" dirty="0" smtClean="0"/>
              <a:t>Key facts</a:t>
            </a:r>
          </a:p>
          <a:p>
            <a:pPr lvl="1"/>
            <a:r>
              <a:rPr lang="en-US" sz="1600" dirty="0" smtClean="0"/>
              <a:t>I scales of a factor n, </a:t>
            </a:r>
            <a:r>
              <a:rPr lang="en-US" sz="1600" dirty="0" err="1" smtClean="0"/>
              <a:t>wrt</a:t>
            </a:r>
            <a:r>
              <a:rPr lang="en-US" sz="1600" dirty="0" smtClean="0"/>
              <a:t> parallel powering</a:t>
            </a:r>
          </a:p>
          <a:p>
            <a:pPr lvl="1"/>
            <a:r>
              <a:rPr lang="en-US" sz="1600" dirty="0" smtClean="0"/>
              <a:t>V</a:t>
            </a:r>
            <a:r>
              <a:rPr lang="en-US" sz="1600" baseline="-25000" dirty="0" smtClean="0"/>
              <a:t>drop</a:t>
            </a:r>
            <a:r>
              <a:rPr lang="en-US" sz="1600" dirty="0" smtClean="0"/>
              <a:t> is limited only by the power density and the current source output voltage capability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295400" y="3316069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-110" charset="2"/>
              <a:buChar char="à"/>
            </a:pPr>
            <a:r>
              <a:rPr lang="en-US" dirty="0" smtClean="0">
                <a:solidFill>
                  <a:srgbClr val="FF0000"/>
                </a:solidFill>
              </a:rPr>
              <a:t>Low </a:t>
            </a:r>
            <a:r>
              <a:rPr lang="en-US" dirty="0" smtClean="0">
                <a:solidFill>
                  <a:srgbClr val="FF0000"/>
                </a:solidFill>
              </a:rPr>
              <a:t>I + high V</a:t>
            </a:r>
            <a:r>
              <a:rPr lang="en-US" baseline="-25000" dirty="0" smtClean="0">
                <a:solidFill>
                  <a:srgbClr val="FF0000"/>
                </a:solidFill>
              </a:rPr>
              <a:t>drop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tolerance </a:t>
            </a:r>
            <a:r>
              <a:rPr lang="en-US" dirty="0" smtClean="0">
                <a:solidFill>
                  <a:srgbClr val="FF0000"/>
                </a:solidFill>
              </a:rPr>
              <a:t>=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reduced </a:t>
            </a:r>
            <a:r>
              <a:rPr lang="en-US" dirty="0" smtClean="0">
                <a:solidFill>
                  <a:srgbClr val="FF0000"/>
                </a:solidFill>
              </a:rPr>
              <a:t>power cable cross section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9E712-79FE-4DB8-82AF-CA2C14EC94C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5788152" cy="365760"/>
          </a:xfrm>
        </p:spPr>
        <p:txBody>
          <a:bodyPr/>
          <a:lstStyle/>
          <a:p>
            <a:r>
              <a:rPr lang="de-DE" dirty="0" smtClean="0"/>
              <a:t>L. Gonella - Pixel 2010, Grindelwald - 09/09/2010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LV cables x/X0%: SP vs. DC-DC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9E712-79FE-4DB8-82AF-CA2C14EC94C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5788152" cy="365760"/>
          </a:xfrm>
        </p:spPr>
        <p:txBody>
          <a:bodyPr/>
          <a:lstStyle/>
          <a:p>
            <a:r>
              <a:rPr lang="de-DE" smtClean="0"/>
              <a:t>L. Gonella - Pixel 2010, Grindelwald - 09/09/2010</a:t>
            </a:r>
            <a:endParaRPr lang="en-US"/>
          </a:p>
        </p:txBody>
      </p:sp>
      <p:grpSp>
        <p:nvGrpSpPr>
          <p:cNvPr id="29" name="Gruppierung 28"/>
          <p:cNvGrpSpPr/>
          <p:nvPr/>
        </p:nvGrpSpPr>
        <p:grpSpPr>
          <a:xfrm>
            <a:off x="4114800" y="2339975"/>
            <a:ext cx="4953000" cy="2917825"/>
            <a:chOff x="4038600" y="1981200"/>
            <a:chExt cx="4953000" cy="2917825"/>
          </a:xfrm>
        </p:grpSpPr>
        <p:graphicFrame>
          <p:nvGraphicFramePr>
            <p:cNvPr id="16" name="Chart 16"/>
            <p:cNvGraphicFramePr/>
            <p:nvPr/>
          </p:nvGraphicFramePr>
          <p:xfrm>
            <a:off x="4114800" y="1981200"/>
            <a:ext cx="4876800" cy="291782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pSp>
          <p:nvGrpSpPr>
            <p:cNvPr id="18" name="Group 17"/>
            <p:cNvGrpSpPr/>
            <p:nvPr/>
          </p:nvGrpSpPr>
          <p:grpSpPr>
            <a:xfrm>
              <a:off x="4038600" y="2173129"/>
              <a:ext cx="1447800" cy="493871"/>
              <a:chOff x="6819900" y="2495550"/>
              <a:chExt cx="1752600" cy="493871"/>
            </a:xfrm>
          </p:grpSpPr>
          <p:grpSp>
            <p:nvGrpSpPr>
              <p:cNvPr id="19" name="Group 13"/>
              <p:cNvGrpSpPr/>
              <p:nvPr/>
            </p:nvGrpSpPr>
            <p:grpSpPr>
              <a:xfrm>
                <a:off x="6819900" y="2495550"/>
                <a:ext cx="1752600" cy="493871"/>
                <a:chOff x="6819900" y="2495550"/>
                <a:chExt cx="1752600" cy="493871"/>
              </a:xfrm>
            </p:grpSpPr>
            <p:sp>
              <p:nvSpPr>
                <p:cNvPr id="25" name="TextBox 20"/>
                <p:cNvSpPr txBox="1"/>
                <p:nvPr/>
              </p:nvSpPr>
              <p:spPr>
                <a:xfrm>
                  <a:off x="7086600" y="2495550"/>
                  <a:ext cx="121920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b="1" dirty="0" smtClean="0"/>
                    <a:t>x/X0% SP</a:t>
                  </a:r>
                  <a:endParaRPr lang="en-US" sz="1000" b="1" dirty="0"/>
                </a:p>
              </p:txBody>
            </p:sp>
            <p:sp>
              <p:nvSpPr>
                <p:cNvPr id="26" name="TextBox 21"/>
                <p:cNvSpPr txBox="1"/>
                <p:nvPr/>
              </p:nvSpPr>
              <p:spPr>
                <a:xfrm>
                  <a:off x="6819900" y="2743200"/>
                  <a:ext cx="175260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b="1" dirty="0" smtClean="0"/>
                    <a:t>x/X0% DC-DC</a:t>
                  </a:r>
                  <a:endParaRPr lang="en-US" sz="1000" b="1" dirty="0"/>
                </a:p>
              </p:txBody>
            </p:sp>
            <p:cxnSp>
              <p:nvCxnSpPr>
                <p:cNvPr id="27" name="Straight Connector 22"/>
                <p:cNvCxnSpPr/>
                <p:nvPr/>
              </p:nvCxnSpPr>
              <p:spPr>
                <a:xfrm>
                  <a:off x="7239000" y="2743200"/>
                  <a:ext cx="8382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4" name="TextBox 19"/>
              <p:cNvSpPr txBox="1"/>
              <p:nvPr/>
            </p:nvSpPr>
            <p:spPr>
              <a:xfrm>
                <a:off x="8001000" y="2619375"/>
                <a:ext cx="4572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 smtClean="0"/>
                  <a:t>(%)</a:t>
                </a:r>
                <a:endParaRPr lang="en-US" sz="1000" b="1" dirty="0"/>
              </a:p>
            </p:txBody>
          </p:sp>
        </p:grpSp>
      </p:grpSp>
      <p:sp>
        <p:nvSpPr>
          <p:cNvPr id="32" name="Textfeld 31"/>
          <p:cNvSpPr txBox="1"/>
          <p:nvPr/>
        </p:nvSpPr>
        <p:spPr>
          <a:xfrm>
            <a:off x="457200" y="1219200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Direct powering with DC-DC </a:t>
            </a:r>
            <a:r>
              <a:rPr lang="en-US" u="sng" dirty="0" err="1" smtClean="0"/>
              <a:t>conv</a:t>
            </a:r>
            <a:r>
              <a:rPr lang="en-US" u="sng" dirty="0" smtClean="0"/>
              <a:t> </a:t>
            </a:r>
            <a:r>
              <a:rPr lang="de-DE" u="sng" dirty="0" smtClean="0">
                <a:sym typeface="Wingdings" pitchFamily="2" charset="2"/>
              </a:rPr>
              <a:t>  </a:t>
            </a:r>
            <a:r>
              <a:rPr lang="de-DE" u="sng" dirty="0" err="1" smtClean="0">
                <a:sym typeface="Wingdings" pitchFamily="2" charset="2"/>
              </a:rPr>
              <a:t>fixed</a:t>
            </a:r>
            <a:r>
              <a:rPr lang="de-DE" u="sng" dirty="0" smtClean="0">
                <a:sym typeface="Wingdings" pitchFamily="2" charset="2"/>
              </a:rPr>
              <a:t> </a:t>
            </a:r>
            <a:r>
              <a:rPr lang="en-US" u="sng" dirty="0" smtClean="0"/>
              <a:t>V</a:t>
            </a:r>
            <a:r>
              <a:rPr lang="en-US" u="sng" baseline="-25000" dirty="0" smtClean="0"/>
              <a:t>drop</a:t>
            </a:r>
            <a:r>
              <a:rPr lang="en-US" u="sng" dirty="0" smtClean="0"/>
              <a:t> between V source and </a:t>
            </a:r>
            <a:r>
              <a:rPr lang="en-US" u="sng" dirty="0" smtClean="0"/>
              <a:t>converter</a:t>
            </a:r>
          </a:p>
          <a:p>
            <a:pPr algn="ctr"/>
            <a:r>
              <a:rPr lang="en-US" dirty="0" smtClean="0"/>
              <a:t>@SLHC: 0.2V on stave, 0.8V on Type 1 services</a:t>
            </a:r>
            <a:endParaRPr lang="de-DE" dirty="0"/>
          </a:p>
        </p:txBody>
      </p:sp>
      <p:sp>
        <p:nvSpPr>
          <p:cNvPr id="33" name="TextBox 129"/>
          <p:cNvSpPr txBox="1"/>
          <p:nvPr/>
        </p:nvSpPr>
        <p:spPr>
          <a:xfrm>
            <a:off x="3733800" y="1981200"/>
            <a:ext cx="1676400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Active area</a:t>
            </a:r>
            <a:endParaRPr lang="en-US" sz="1600" b="1" dirty="0"/>
          </a:p>
        </p:txBody>
      </p:sp>
      <p:sp>
        <p:nvSpPr>
          <p:cNvPr id="34" name="TextBox 129"/>
          <p:cNvSpPr txBox="1"/>
          <p:nvPr/>
        </p:nvSpPr>
        <p:spPr>
          <a:xfrm>
            <a:off x="3733800" y="4843046"/>
            <a:ext cx="1676400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Large </a:t>
            </a:r>
            <a:r>
              <a:rPr lang="el-GR" sz="1600" b="1" dirty="0" smtClean="0">
                <a:cs typeface="Times New Roman"/>
              </a:rPr>
              <a:t>η</a:t>
            </a:r>
            <a:endParaRPr lang="en-US" sz="1600" b="1" dirty="0"/>
          </a:p>
        </p:txBody>
      </p:sp>
      <p:sp>
        <p:nvSpPr>
          <p:cNvPr id="36" name="Textfeld 35"/>
          <p:cNvSpPr txBox="1"/>
          <p:nvPr/>
        </p:nvSpPr>
        <p:spPr>
          <a:xfrm>
            <a:off x="457200" y="2514600"/>
            <a:ext cx="47244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DC-DC </a:t>
            </a:r>
            <a:r>
              <a:rPr lang="de-DE" dirty="0" err="1" smtClean="0"/>
              <a:t>conv</a:t>
            </a:r>
            <a:r>
              <a:rPr lang="de-DE" dirty="0" smtClean="0"/>
              <a:t>:  Vdrop = 0.2V </a:t>
            </a:r>
          </a:p>
          <a:p>
            <a:pPr lvl="1">
              <a:buFont typeface="Wingdings" pitchFamily="-110" charset="2"/>
              <a:buChar char="à"/>
            </a:pPr>
            <a:r>
              <a:rPr lang="en-US" dirty="0" smtClean="0"/>
              <a:t>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cable</a:t>
            </a:r>
            <a:r>
              <a:rPr lang="en-US" dirty="0" smtClean="0"/>
              <a:t> = 5.56%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tot</a:t>
            </a:r>
            <a:endParaRPr lang="en-US" baseline="-25000" dirty="0" smtClean="0"/>
          </a:p>
          <a:p>
            <a:pPr lvl="1">
              <a:buFont typeface="Wingdings" pitchFamily="-110" charset="2"/>
              <a:buChar char="à"/>
            </a:pPr>
            <a:r>
              <a:rPr lang="en-US" dirty="0" smtClean="0"/>
              <a:t> LV </a:t>
            </a:r>
            <a:r>
              <a:rPr lang="en-US" dirty="0" smtClean="0"/>
              <a:t>cables: </a:t>
            </a:r>
            <a:r>
              <a:rPr lang="en-US" dirty="0" smtClean="0">
                <a:solidFill>
                  <a:srgbClr val="FF0000"/>
                </a:solidFill>
              </a:rPr>
              <a:t>0.1% </a:t>
            </a:r>
            <a:r>
              <a:rPr lang="en-US" dirty="0" smtClean="0">
                <a:solidFill>
                  <a:srgbClr val="FF0000"/>
                </a:solidFill>
              </a:rPr>
              <a:t>X0</a:t>
            </a:r>
          </a:p>
          <a:p>
            <a:r>
              <a:rPr lang="en-US" dirty="0" smtClean="0"/>
              <a:t>SP @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cable</a:t>
            </a:r>
            <a:r>
              <a:rPr lang="en-US" dirty="0" smtClean="0"/>
              <a:t> = 5.88%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tot</a:t>
            </a:r>
            <a:endParaRPr lang="en-US" dirty="0" smtClean="0"/>
          </a:p>
          <a:p>
            <a:r>
              <a:rPr lang="de-DE" dirty="0" smtClean="0">
                <a:sym typeface="Wingdings" pitchFamily="2" charset="2"/>
              </a:rPr>
              <a:t>        </a:t>
            </a:r>
            <a:r>
              <a:rPr lang="en-US" dirty="0" smtClean="0"/>
              <a:t>LV </a:t>
            </a:r>
            <a:r>
              <a:rPr lang="en-US" dirty="0" smtClean="0"/>
              <a:t>cables = </a:t>
            </a:r>
            <a:r>
              <a:rPr lang="en-US" dirty="0" smtClean="0">
                <a:solidFill>
                  <a:srgbClr val="FF0000"/>
                </a:solidFill>
              </a:rPr>
              <a:t>0.014% X0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       </a:t>
            </a:r>
            <a:r>
              <a:rPr lang="de-DE" dirty="0" smtClean="0">
                <a:sym typeface="Wingdings" pitchFamily="2" charset="2"/>
              </a:rPr>
              <a:t> </a:t>
            </a:r>
            <a:r>
              <a:rPr lang="de-DE" dirty="0" smtClean="0">
                <a:solidFill>
                  <a:srgbClr val="FF0000"/>
                </a:solidFill>
                <a:sym typeface="Wingdings" pitchFamily="2" charset="2"/>
              </a:rPr>
              <a:t>~85% </a:t>
            </a:r>
            <a:r>
              <a:rPr lang="de-DE" dirty="0" err="1" smtClean="0">
                <a:solidFill>
                  <a:srgbClr val="FF0000"/>
                </a:solidFill>
                <a:sym typeface="Wingdings" pitchFamily="2" charset="2"/>
              </a:rPr>
              <a:t>less</a:t>
            </a:r>
            <a:r>
              <a:rPr lang="de-DE" dirty="0" smtClean="0">
                <a:solidFill>
                  <a:srgbClr val="FF0000"/>
                </a:solidFill>
                <a:sym typeface="Wingdings" pitchFamily="2" charset="2"/>
              </a:rPr>
              <a:t> material </a:t>
            </a:r>
            <a:r>
              <a:rPr lang="en-US" dirty="0" smtClean="0"/>
              <a:t> </a:t>
            </a:r>
            <a:endParaRPr lang="de-DE" dirty="0"/>
          </a:p>
        </p:txBody>
      </p:sp>
      <p:cxnSp>
        <p:nvCxnSpPr>
          <p:cNvPr id="37" name="Straight Arrow Connector 13"/>
          <p:cNvCxnSpPr/>
          <p:nvPr/>
        </p:nvCxnSpPr>
        <p:spPr>
          <a:xfrm>
            <a:off x="3124200" y="4038600"/>
            <a:ext cx="3276600" cy="1524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feld 42"/>
          <p:cNvSpPr txBox="1"/>
          <p:nvPr/>
        </p:nvSpPr>
        <p:spPr>
          <a:xfrm>
            <a:off x="381000" y="5257800"/>
            <a:ext cx="8534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DC-DC </a:t>
            </a:r>
            <a:r>
              <a:rPr lang="de-DE" dirty="0" err="1" smtClean="0"/>
              <a:t>conv</a:t>
            </a:r>
            <a:r>
              <a:rPr lang="de-DE" dirty="0" smtClean="0"/>
              <a:t>:  V</a:t>
            </a:r>
            <a:r>
              <a:rPr lang="de-DE" baseline="-25000" dirty="0" smtClean="0"/>
              <a:t>drop</a:t>
            </a:r>
            <a:r>
              <a:rPr lang="de-DE" dirty="0" smtClean="0"/>
              <a:t> = 0.8V </a:t>
            </a:r>
            <a:r>
              <a:rPr lang="de-DE" dirty="0" smtClean="0">
                <a:sym typeface="Wingdings" pitchFamily="2" charset="2"/>
              </a:rPr>
              <a:t> </a:t>
            </a:r>
            <a:r>
              <a:rPr lang="en-US" dirty="0" smtClean="0"/>
              <a:t>LV cables: </a:t>
            </a:r>
            <a:r>
              <a:rPr lang="en-US" dirty="0" smtClean="0">
                <a:solidFill>
                  <a:srgbClr val="FF0000"/>
                </a:solidFill>
              </a:rPr>
              <a:t>2827.2mm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/>
              <a:t>x</a:t>
            </a:r>
            <a:r>
              <a:rPr lang="en-US" dirty="0" smtClean="0"/>
              <a:t>-</a:t>
            </a:r>
            <a:r>
              <a:rPr lang="en-US" dirty="0" smtClean="0"/>
              <a:t>section</a:t>
            </a:r>
          </a:p>
          <a:p>
            <a:r>
              <a:rPr lang="en-US" dirty="0" smtClean="0"/>
              <a:t>SP @ V</a:t>
            </a:r>
            <a:r>
              <a:rPr lang="en-US" baseline="-25000" dirty="0" smtClean="0"/>
              <a:t>drop</a:t>
            </a:r>
            <a:r>
              <a:rPr lang="en-US" dirty="0" smtClean="0"/>
              <a:t> = 0.8V </a:t>
            </a:r>
            <a:r>
              <a:rPr lang="de-DE" dirty="0" smtClean="0">
                <a:sym typeface="Wingdings" pitchFamily="2" charset="2"/>
              </a:rPr>
              <a:t> </a:t>
            </a:r>
            <a:r>
              <a:rPr lang="en-US" dirty="0" smtClean="0"/>
              <a:t>LV cables = </a:t>
            </a:r>
            <a:r>
              <a:rPr lang="en-US" dirty="0" smtClean="0">
                <a:solidFill>
                  <a:srgbClr val="FF0000"/>
                </a:solidFill>
              </a:rPr>
              <a:t>684mm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  <a:r>
              <a:rPr lang="en-US" dirty="0" smtClean="0"/>
              <a:t> </a:t>
            </a:r>
            <a:r>
              <a:rPr lang="en-US" dirty="0" err="1" smtClean="0"/>
              <a:t>x</a:t>
            </a:r>
            <a:r>
              <a:rPr lang="en-US" dirty="0" smtClean="0"/>
              <a:t>-section</a:t>
            </a:r>
            <a:r>
              <a:rPr lang="en-US" dirty="0" smtClean="0"/>
              <a:t> </a:t>
            </a:r>
          </a:p>
          <a:p>
            <a:r>
              <a:rPr lang="en-US" dirty="0" smtClean="0">
                <a:sym typeface="Wingdings" pitchFamily="2" charset="2"/>
              </a:rPr>
              <a:t>		</a:t>
            </a:r>
            <a:r>
              <a:rPr lang="de-DE" dirty="0" smtClean="0">
                <a:sym typeface="Wingdings" pitchFamily="2" charset="2"/>
              </a:rPr>
              <a:t>	</a:t>
            </a:r>
            <a:r>
              <a:rPr lang="de-DE" dirty="0" smtClean="0">
                <a:solidFill>
                  <a:srgbClr val="FF0000"/>
                </a:solidFill>
                <a:sym typeface="Wingdings" pitchFamily="2" charset="2"/>
              </a:rPr>
              <a:t>x</a:t>
            </a:r>
            <a:r>
              <a:rPr lang="de-DE" dirty="0" smtClean="0">
                <a:solidFill>
                  <a:srgbClr val="FF0000"/>
                </a:solidFill>
                <a:sym typeface="Wingdings" pitchFamily="2" charset="2"/>
              </a:rPr>
              <a:t>/X0% SP = 0.25 x/X0% DC-DC</a:t>
            </a:r>
            <a:r>
              <a:rPr lang="en-US" dirty="0" smtClean="0"/>
              <a:t> </a:t>
            </a:r>
            <a:r>
              <a:rPr lang="de-DE" dirty="0" smtClean="0"/>
              <a:t> </a:t>
            </a:r>
          </a:p>
        </p:txBody>
      </p:sp>
      <p:sp>
        <p:nvSpPr>
          <p:cNvPr id="45" name="Oval 44"/>
          <p:cNvSpPr/>
          <p:nvPr/>
        </p:nvSpPr>
        <p:spPr>
          <a:xfrm>
            <a:off x="6451600" y="4025900"/>
            <a:ext cx="152400" cy="1524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0</TotalTime>
  <Words>2081</Words>
  <Application>Microsoft Macintosh PowerPoint</Application>
  <PresentationFormat>Bildschirmpräsentation (4:3)</PresentationFormat>
  <Paragraphs>296</Paragraphs>
  <Slides>17</Slides>
  <Notes>0</Notes>
  <HiddenSlides>0</HiddenSlides>
  <MMClips>0</MMClips>
  <ScaleCrop>false</ScaleCrop>
  <HeadingPairs>
    <vt:vector size="6" baseType="variant">
      <vt:variant>
        <vt:lpstr>Entwurfsvorlage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19" baseType="lpstr">
      <vt:lpstr>Origin</vt:lpstr>
      <vt:lpstr>Visio</vt:lpstr>
      <vt:lpstr>Towards minimum material trackers for HEP experiments at upgraded luminosities</vt:lpstr>
      <vt:lpstr>Low material @ (S)LHC: a challenge for trackers</vt:lpstr>
      <vt:lpstr>Material reduction strategy</vt:lpstr>
      <vt:lpstr>Thin FE chip</vt:lpstr>
      <vt:lpstr>First investigations and problems</vt:lpstr>
      <vt:lpstr>Polyimide method</vt:lpstr>
      <vt:lpstr>Results of electrical tests</vt:lpstr>
      <vt:lpstr>Serial powering</vt:lpstr>
      <vt:lpstr>LV cables x/X0%: SP vs. DC-DC</vt:lpstr>
      <vt:lpstr>Serial powering proof of principle (2005)</vt:lpstr>
      <vt:lpstr>… cont’d work… serial powering for SLHC</vt:lpstr>
      <vt:lpstr>Light Al flex cables</vt:lpstr>
      <vt:lpstr>Al flex for IBL</vt:lpstr>
      <vt:lpstr>Electrical and mechanical tests</vt:lpstr>
      <vt:lpstr>Module concepts with TSV</vt:lpstr>
      <vt:lpstr>Tapered TSVs processing on ATLAS FE-I2</vt:lpstr>
      <vt:lpstr>Conclusions and Next Steps</vt:lpstr>
    </vt:vector>
  </TitlesOfParts>
  <Company>SILAB - Physikalisches Institut - Uni Bonn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Towards minimum material trackers for HEP experiments at upgraded luminosities</dc:title>
  <dc:creator>Laura Gonella</dc:creator>
  <cp:lastModifiedBy>Laura Gonella</cp:lastModifiedBy>
  <cp:revision>485</cp:revision>
  <dcterms:created xsi:type="dcterms:W3CDTF">2010-09-09T08:49:18Z</dcterms:created>
  <dcterms:modified xsi:type="dcterms:W3CDTF">2010-09-09T09:39:04Z</dcterms:modified>
</cp:coreProperties>
</file>