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3" r:id="rId6"/>
    <p:sldId id="264"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8" autoAdjust="0"/>
    <p:restoredTop sz="94660"/>
  </p:normalViewPr>
  <p:slideViewPr>
    <p:cSldViewPr snapToGrid="0">
      <p:cViewPr varScale="1">
        <p:scale>
          <a:sx n="118" d="100"/>
          <a:sy n="118" d="100"/>
        </p:scale>
        <p:origin x="126" y="7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DEFDD96-3463-4E05-8936-192B85FA81FD}"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3173394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EFDD96-3463-4E05-8936-192B85FA81FD}"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1759270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EFDD96-3463-4E05-8936-192B85FA81FD}"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2699656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EFDD96-3463-4E05-8936-192B85FA81FD}"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129041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EFDD96-3463-4E05-8936-192B85FA81FD}" type="datetimeFigureOut">
              <a:rPr lang="en-GB" smtClean="0"/>
              <a:t>17/02/2020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4259166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DEFDD96-3463-4E05-8936-192B85FA81FD}"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2128351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DEFDD96-3463-4E05-8936-192B85FA81FD}" type="datetimeFigureOut">
              <a:rPr lang="en-GB" smtClean="0"/>
              <a:t>17/02/2020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3622254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DEFDD96-3463-4E05-8936-192B85FA81FD}" type="datetimeFigureOut">
              <a:rPr lang="en-GB" smtClean="0"/>
              <a:t>17/02/2020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400701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FDD96-3463-4E05-8936-192B85FA81FD}" type="datetimeFigureOut">
              <a:rPr lang="en-GB" smtClean="0"/>
              <a:t>17/02/2020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1545410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EFDD96-3463-4E05-8936-192B85FA81FD}"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32707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EFDD96-3463-4E05-8936-192B85FA81FD}" type="datetimeFigureOut">
              <a:rPr lang="en-GB" smtClean="0"/>
              <a:t>17/02/2020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71B8EE-F8AF-4A95-ACBC-4EB524BFF46B}" type="slidenum">
              <a:rPr lang="en-GB" smtClean="0"/>
              <a:t>‹#›</a:t>
            </a:fld>
            <a:endParaRPr lang="en-GB"/>
          </a:p>
        </p:txBody>
      </p:sp>
    </p:spTree>
    <p:extLst>
      <p:ext uri="{BB962C8B-B14F-4D97-AF65-F5344CB8AC3E}">
        <p14:creationId xmlns:p14="http://schemas.microsoft.com/office/powerpoint/2010/main" val="1792870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EFDD96-3463-4E05-8936-192B85FA81FD}" type="datetimeFigureOut">
              <a:rPr lang="en-GB" smtClean="0"/>
              <a:t>17/02/2020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1B8EE-F8AF-4A95-ACBC-4EB524BFF46B}" type="slidenum">
              <a:rPr lang="en-GB" smtClean="0"/>
              <a:t>‹#›</a:t>
            </a:fld>
            <a:endParaRPr lang="en-GB"/>
          </a:p>
        </p:txBody>
      </p:sp>
    </p:spTree>
    <p:extLst>
      <p:ext uri="{BB962C8B-B14F-4D97-AF65-F5344CB8AC3E}">
        <p14:creationId xmlns:p14="http://schemas.microsoft.com/office/powerpoint/2010/main" val="1870004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9526" y="450401"/>
            <a:ext cx="3837076" cy="584775"/>
          </a:xfrm>
          <a:prstGeom prst="rect">
            <a:avLst/>
          </a:prstGeom>
        </p:spPr>
        <p:txBody>
          <a:bodyPr wrap="none">
            <a:spAutoFit/>
          </a:bodyPr>
          <a:lstStyle/>
          <a:p>
            <a:r>
              <a:rPr lang="fr-CH" sz="3200" b="1" dirty="0" smtClean="0"/>
              <a:t>SBDS – BTV </a:t>
            </a:r>
            <a:r>
              <a:rPr lang="fr-CH" sz="3200" b="1" dirty="0" err="1" smtClean="0"/>
              <a:t>readiness</a:t>
            </a:r>
            <a:endParaRPr lang="en-GB" sz="3200" b="1" dirty="0"/>
          </a:p>
        </p:txBody>
      </p:sp>
      <p:sp>
        <p:nvSpPr>
          <p:cNvPr id="5" name="Rectangle 4"/>
          <p:cNvSpPr/>
          <p:nvPr/>
        </p:nvSpPr>
        <p:spPr>
          <a:xfrm>
            <a:off x="429526" y="1084765"/>
            <a:ext cx="2545890" cy="369332"/>
          </a:xfrm>
          <a:prstGeom prst="rect">
            <a:avLst/>
          </a:prstGeom>
        </p:spPr>
        <p:txBody>
          <a:bodyPr wrap="none">
            <a:spAutoFit/>
          </a:bodyPr>
          <a:lstStyle/>
          <a:p>
            <a:r>
              <a:rPr lang="fr-CH" dirty="0" smtClean="0"/>
              <a:t>2020_02_17 </a:t>
            </a:r>
            <a:r>
              <a:rPr lang="fr-CH" sz="1400" i="1" dirty="0" smtClean="0"/>
              <a:t>S</a:t>
            </a:r>
            <a:r>
              <a:rPr lang="fr-CH" sz="1400" i="1" dirty="0" smtClean="0"/>
              <a:t>. Burger BI-PM</a:t>
            </a:r>
          </a:p>
        </p:txBody>
      </p:sp>
      <p:sp>
        <p:nvSpPr>
          <p:cNvPr id="13" name="TextBox 12"/>
          <p:cNvSpPr txBox="1"/>
          <p:nvPr/>
        </p:nvSpPr>
        <p:spPr>
          <a:xfrm>
            <a:off x="337184" y="3370911"/>
            <a:ext cx="2212209" cy="1846659"/>
          </a:xfrm>
          <a:prstGeom prst="rect">
            <a:avLst/>
          </a:prstGeom>
          <a:noFill/>
        </p:spPr>
        <p:txBody>
          <a:bodyPr wrap="none" rtlCol="0">
            <a:spAutoFit/>
          </a:bodyPr>
          <a:lstStyle/>
          <a:p>
            <a:r>
              <a:rPr lang="en-US" sz="2400" b="1" dirty="0" smtClean="0"/>
              <a:t>Content</a:t>
            </a:r>
            <a:endParaRPr lang="en-US" b="1" dirty="0" smtClean="0"/>
          </a:p>
          <a:p>
            <a:pPr marL="285750" indent="-285750">
              <a:buFontTx/>
              <a:buChar char="-"/>
            </a:pPr>
            <a:r>
              <a:rPr lang="en-US" dirty="0" smtClean="0"/>
              <a:t>Vacuum parts</a:t>
            </a:r>
          </a:p>
          <a:p>
            <a:pPr marL="285750" indent="-285750">
              <a:buFontTx/>
              <a:buChar char="-"/>
            </a:pPr>
            <a:r>
              <a:rPr lang="en-US" dirty="0" smtClean="0"/>
              <a:t>Optical line</a:t>
            </a:r>
          </a:p>
          <a:p>
            <a:pPr marL="285750" indent="-285750">
              <a:buFontTx/>
              <a:buChar char="-"/>
            </a:pPr>
            <a:r>
              <a:rPr lang="en-US" dirty="0" smtClean="0"/>
              <a:t>Detector shielding</a:t>
            </a:r>
          </a:p>
          <a:p>
            <a:pPr marL="285750" indent="-285750">
              <a:buFontTx/>
              <a:buChar char="-"/>
            </a:pPr>
            <a:r>
              <a:rPr lang="en-US" dirty="0" smtClean="0"/>
              <a:t>Electronics</a:t>
            </a:r>
            <a:endParaRPr lang="en-US" dirty="0" smtClean="0"/>
          </a:p>
          <a:p>
            <a:pPr marL="285750" indent="-285750">
              <a:buFontTx/>
              <a:buChar char="-"/>
            </a:pPr>
            <a:r>
              <a:rPr lang="en-US" dirty="0" smtClean="0"/>
              <a:t>Software</a:t>
            </a:r>
          </a:p>
        </p:txBody>
      </p:sp>
      <p:grpSp>
        <p:nvGrpSpPr>
          <p:cNvPr id="14" name="Group 13"/>
          <p:cNvGrpSpPr/>
          <p:nvPr/>
        </p:nvGrpSpPr>
        <p:grpSpPr>
          <a:xfrm>
            <a:off x="2699915" y="2820434"/>
            <a:ext cx="8960038" cy="3668421"/>
            <a:chOff x="2699915" y="2407740"/>
            <a:chExt cx="8960038" cy="3668421"/>
          </a:xfrm>
        </p:grpSpPr>
        <p:grpSp>
          <p:nvGrpSpPr>
            <p:cNvPr id="17" name="Group 16"/>
            <p:cNvGrpSpPr/>
            <p:nvPr/>
          </p:nvGrpSpPr>
          <p:grpSpPr>
            <a:xfrm>
              <a:off x="2829770" y="2491958"/>
              <a:ext cx="8695765" cy="3522355"/>
              <a:chOff x="768644" y="1298369"/>
              <a:chExt cx="10627036" cy="3893526"/>
            </a:xfrm>
          </p:grpSpPr>
          <p:pic>
            <p:nvPicPr>
              <p:cNvPr id="1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644" y="1298369"/>
                <a:ext cx="3747372" cy="370892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3"/>
              <a:stretch>
                <a:fillRect/>
              </a:stretch>
            </p:blipFill>
            <p:spPr>
              <a:xfrm>
                <a:off x="5228536" y="1383559"/>
                <a:ext cx="6167144" cy="3808336"/>
              </a:xfrm>
              <a:prstGeom prst="rect">
                <a:avLst/>
              </a:prstGeom>
            </p:spPr>
          </p:pic>
          <p:sp>
            <p:nvSpPr>
              <p:cNvPr id="21" name="Oval 20"/>
              <p:cNvSpPr/>
              <p:nvPr/>
            </p:nvSpPr>
            <p:spPr>
              <a:xfrm>
                <a:off x="5730412" y="1993365"/>
                <a:ext cx="1233237" cy="112816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p:cNvCxnSpPr>
                <a:endCxn id="21" idx="0"/>
              </p:cNvCxnSpPr>
              <p:nvPr/>
            </p:nvCxnSpPr>
            <p:spPr>
              <a:xfrm>
                <a:off x="4516016" y="1298369"/>
                <a:ext cx="1831015" cy="694996"/>
              </a:xfrm>
              <a:prstGeom prst="lin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a:endCxn id="21" idx="4"/>
              </p:cNvCxnSpPr>
              <p:nvPr/>
            </p:nvCxnSpPr>
            <p:spPr>
              <a:xfrm flipV="1">
                <a:off x="4478359" y="3121526"/>
                <a:ext cx="1868672" cy="1885769"/>
              </a:xfrm>
              <a:prstGeom prst="lin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18" name="Rectangle 17"/>
            <p:cNvSpPr/>
            <p:nvPr/>
          </p:nvSpPr>
          <p:spPr>
            <a:xfrm>
              <a:off x="2699915" y="2407740"/>
              <a:ext cx="8960038" cy="3668421"/>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23"/>
          <p:cNvPicPr/>
          <p:nvPr/>
        </p:nvPicPr>
        <p:blipFill>
          <a:blip r:embed="rId4">
            <a:extLst>
              <a:ext uri="{28A0092B-C50C-407E-A947-70E740481C1C}">
                <a14:useLocalDpi xmlns:a14="http://schemas.microsoft.com/office/drawing/2010/main" val="0"/>
              </a:ext>
            </a:extLst>
          </a:blip>
          <a:srcRect/>
          <a:stretch>
            <a:fillRect/>
          </a:stretch>
        </p:blipFill>
        <p:spPr bwMode="auto">
          <a:xfrm>
            <a:off x="6581093" y="136492"/>
            <a:ext cx="3307374" cy="2072633"/>
          </a:xfrm>
          <a:prstGeom prst="rect">
            <a:avLst/>
          </a:prstGeom>
          <a:noFill/>
        </p:spPr>
      </p:pic>
      <p:sp>
        <p:nvSpPr>
          <p:cNvPr id="3" name="Rectangle 2"/>
          <p:cNvSpPr/>
          <p:nvPr/>
        </p:nvSpPr>
        <p:spPr>
          <a:xfrm>
            <a:off x="6365734" y="2244915"/>
            <a:ext cx="3522733" cy="430887"/>
          </a:xfrm>
          <a:prstGeom prst="rect">
            <a:avLst/>
          </a:prstGeom>
        </p:spPr>
        <p:txBody>
          <a:bodyPr wrap="square">
            <a:spAutoFit/>
          </a:bodyPr>
          <a:lstStyle/>
          <a:p>
            <a:pPr algn="ctr"/>
            <a:r>
              <a:rPr lang="en-GB" sz="1100" i="1" dirty="0">
                <a:latin typeface="Verdana" panose="020B0604030504040204" pitchFamily="34" charset="0"/>
                <a:ea typeface="Times New Roman" panose="02020603050405020304" pitchFamily="18" charset="0"/>
                <a:cs typeface="Times New Roman" panose="02020603050405020304" pitchFamily="18" charset="0"/>
              </a:rPr>
              <a:t>Example of an image of a beam dilution as expected to be captured by the BTV system</a:t>
            </a:r>
            <a:endParaRPr lang="en-GB" sz="1100" i="1" dirty="0"/>
          </a:p>
        </p:txBody>
      </p:sp>
      <p:sp>
        <p:nvSpPr>
          <p:cNvPr id="25" name="Rectangle 24"/>
          <p:cNvSpPr/>
          <p:nvPr/>
        </p:nvSpPr>
        <p:spPr>
          <a:xfrm>
            <a:off x="5479613" y="6256776"/>
            <a:ext cx="3522733" cy="261610"/>
          </a:xfrm>
          <a:prstGeom prst="rect">
            <a:avLst/>
          </a:prstGeom>
        </p:spPr>
        <p:txBody>
          <a:bodyPr wrap="square">
            <a:spAutoFit/>
          </a:bodyPr>
          <a:lstStyle/>
          <a:p>
            <a:pPr algn="ctr"/>
            <a:r>
              <a:rPr lang="en-GB" sz="1100" i="1" dirty="0" smtClean="0">
                <a:latin typeface="Verdana" panose="020B0604030504040204" pitchFamily="34" charset="0"/>
                <a:ea typeface="Times New Roman" panose="02020603050405020304" pitchFamily="18" charset="0"/>
                <a:cs typeface="Times New Roman" panose="02020603050405020304" pitchFamily="18" charset="0"/>
              </a:rPr>
              <a:t>Layout of the SBDS BTV system</a:t>
            </a:r>
            <a:endParaRPr lang="en-GB" sz="1100" i="1" dirty="0"/>
          </a:p>
        </p:txBody>
      </p:sp>
    </p:spTree>
    <p:extLst>
      <p:ext uri="{BB962C8B-B14F-4D97-AF65-F5344CB8AC3E}">
        <p14:creationId xmlns:p14="http://schemas.microsoft.com/office/powerpoint/2010/main" val="536848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049095" y="3291450"/>
            <a:ext cx="2638221" cy="3155407"/>
          </a:xfrm>
          <a:prstGeom prst="rect">
            <a:avLst/>
          </a:prstGeom>
        </p:spPr>
      </p:pic>
      <p:sp>
        <p:nvSpPr>
          <p:cNvPr id="6" name="Rectangle 5"/>
          <p:cNvSpPr/>
          <p:nvPr/>
        </p:nvSpPr>
        <p:spPr>
          <a:xfrm>
            <a:off x="236772" y="491761"/>
            <a:ext cx="9759315" cy="461665"/>
          </a:xfrm>
          <a:prstGeom prst="rect">
            <a:avLst/>
          </a:prstGeom>
        </p:spPr>
        <p:txBody>
          <a:bodyPr wrap="square">
            <a:spAutoFit/>
          </a:bodyPr>
          <a:lstStyle/>
          <a:p>
            <a:r>
              <a:rPr lang="en-US" sz="2400" b="1" dirty="0" smtClean="0">
                <a:latin typeface="Verdana" panose="020B0604030504040204" pitchFamily="34" charset="0"/>
                <a:ea typeface="Times New Roman" panose="02020603050405020304" pitchFamily="18" charset="0"/>
                <a:cs typeface="Times New Roman" panose="02020603050405020304" pitchFamily="18" charset="0"/>
              </a:rPr>
              <a:t>Vacuum parts</a:t>
            </a:r>
            <a:endParaRPr lang="en-GB" dirty="0"/>
          </a:p>
        </p:txBody>
      </p:sp>
      <p:pic>
        <p:nvPicPr>
          <p:cNvPr id="7" name="Picture 6"/>
          <p:cNvPicPr>
            <a:picLocks noChangeAspect="1"/>
          </p:cNvPicPr>
          <p:nvPr/>
        </p:nvPicPr>
        <p:blipFill rotWithShape="1">
          <a:blip r:embed="rId3"/>
          <a:srcRect b="5355"/>
          <a:stretch/>
        </p:blipFill>
        <p:spPr>
          <a:xfrm>
            <a:off x="584645" y="3449460"/>
            <a:ext cx="3097202" cy="2986773"/>
          </a:xfrm>
          <a:prstGeom prst="rect">
            <a:avLst/>
          </a:prstGeom>
        </p:spPr>
      </p:pic>
      <p:sp>
        <p:nvSpPr>
          <p:cNvPr id="8" name="TextBox 7"/>
          <p:cNvSpPr txBox="1"/>
          <p:nvPr/>
        </p:nvSpPr>
        <p:spPr>
          <a:xfrm>
            <a:off x="236772" y="1154497"/>
            <a:ext cx="7204665" cy="2062103"/>
          </a:xfrm>
          <a:prstGeom prst="rect">
            <a:avLst/>
          </a:prstGeom>
          <a:noFill/>
        </p:spPr>
        <p:txBody>
          <a:bodyPr wrap="none" rtlCol="0">
            <a:spAutoFit/>
          </a:bodyPr>
          <a:lstStyle/>
          <a:p>
            <a:pPr marL="285750" indent="-285750">
              <a:buFont typeface="Arial" panose="020B0604020202020204" pitchFamily="34" charset="0"/>
              <a:buChar char="•"/>
            </a:pPr>
            <a:r>
              <a:rPr lang="en-US" sz="1600" dirty="0" smtClean="0"/>
              <a:t>2x Instrumentation 	</a:t>
            </a:r>
            <a:r>
              <a:rPr lang="en-US" sz="1600" dirty="0" smtClean="0"/>
              <a:t>Ready – 1 aligned</a:t>
            </a:r>
          </a:p>
          <a:p>
            <a:pPr marL="285750" indent="-285750">
              <a:buFont typeface="Arial" panose="020B0604020202020204" pitchFamily="34" charset="0"/>
              <a:buChar char="•"/>
            </a:pPr>
            <a:r>
              <a:rPr lang="en-US" sz="1600" dirty="0" smtClean="0"/>
              <a:t>1x vacuum chamber	Ready for Impedance then vacuum acceptance test</a:t>
            </a:r>
          </a:p>
          <a:p>
            <a:pPr marL="285750" indent="-285750">
              <a:buFont typeface="Arial" panose="020B0604020202020204" pitchFamily="34" charset="0"/>
              <a:buChar char="•"/>
            </a:pPr>
            <a:r>
              <a:rPr lang="en-US" sz="1600" dirty="0" smtClean="0"/>
              <a:t>2x </a:t>
            </a:r>
            <a:r>
              <a:rPr lang="en-US" sz="1600" dirty="0" smtClean="0"/>
              <a:t>viewport DN250	Received and VAC test OK</a:t>
            </a:r>
          </a:p>
          <a:p>
            <a:pPr marL="285750" indent="-285750">
              <a:buFont typeface="Arial" panose="020B0604020202020204" pitchFamily="34" charset="0"/>
              <a:buChar char="•"/>
            </a:pPr>
            <a:r>
              <a:rPr lang="en-US" sz="1600" dirty="0" smtClean="0"/>
              <a:t>Screens </a:t>
            </a:r>
            <a:r>
              <a:rPr lang="en-US" sz="1600" dirty="0"/>
              <a:t>	</a:t>
            </a:r>
            <a:r>
              <a:rPr lang="en-US" sz="1600" dirty="0" smtClean="0"/>
              <a:t>	Received, calibration marks done</a:t>
            </a:r>
          </a:p>
          <a:p>
            <a:endParaRPr lang="en-US" sz="1600" dirty="0" smtClean="0"/>
          </a:p>
          <a:p>
            <a:r>
              <a:rPr lang="en-US" sz="1600" b="1" dirty="0" smtClean="0"/>
              <a:t>Initial planning OK </a:t>
            </a:r>
            <a:endParaRPr lang="en-US" sz="1600" b="1" dirty="0"/>
          </a:p>
          <a:p>
            <a:pPr marL="285750" indent="-285750">
              <a:buFont typeface="Wingdings" panose="05000000000000000000" pitchFamily="2" charset="2"/>
              <a:buChar char="à"/>
            </a:pPr>
            <a:r>
              <a:rPr lang="en-US" sz="1600" dirty="0" smtClean="0">
                <a:sym typeface="Wingdings" panose="05000000000000000000" pitchFamily="2" charset="2"/>
              </a:rPr>
              <a:t>Vacuum acceptance test foreseen in March 2020</a:t>
            </a:r>
          </a:p>
          <a:p>
            <a:pPr marL="285750" indent="-285750">
              <a:buFont typeface="Wingdings" panose="05000000000000000000" pitchFamily="2" charset="2"/>
              <a:buChar char="à"/>
            </a:pPr>
            <a:r>
              <a:rPr lang="en-US" sz="1600" dirty="0" smtClean="0">
                <a:sym typeface="Wingdings" panose="05000000000000000000" pitchFamily="2" charset="2"/>
              </a:rPr>
              <a:t>Installation ~June</a:t>
            </a:r>
            <a:r>
              <a:rPr lang="en-US" sz="1600" dirty="0" smtClean="0"/>
              <a:t> 2020</a:t>
            </a:r>
            <a:endParaRPr lang="en-GB" sz="1600" dirty="0"/>
          </a:p>
        </p:txBody>
      </p:sp>
      <p:sp>
        <p:nvSpPr>
          <p:cNvPr id="10" name="TextBox 9"/>
          <p:cNvSpPr txBox="1"/>
          <p:nvPr/>
        </p:nvSpPr>
        <p:spPr>
          <a:xfrm>
            <a:off x="8927663" y="3636415"/>
            <a:ext cx="2523448" cy="261610"/>
          </a:xfrm>
          <a:prstGeom prst="rect">
            <a:avLst/>
          </a:prstGeom>
          <a:noFill/>
        </p:spPr>
        <p:txBody>
          <a:bodyPr wrap="none" rtlCol="0">
            <a:spAutoFit/>
          </a:bodyPr>
          <a:lstStyle/>
          <a:p>
            <a:r>
              <a:rPr lang="en-US" sz="1100" i="1" dirty="0" smtClean="0"/>
              <a:t>Screen alignment phase of the SBDS BTV</a:t>
            </a:r>
            <a:endParaRPr lang="en-GB" sz="1100" i="1" dirty="0"/>
          </a:p>
        </p:txBody>
      </p:sp>
      <p:sp>
        <p:nvSpPr>
          <p:cNvPr id="12" name="TextBox 11"/>
          <p:cNvSpPr txBox="1"/>
          <p:nvPr/>
        </p:nvSpPr>
        <p:spPr>
          <a:xfrm>
            <a:off x="2356594" y="6521707"/>
            <a:ext cx="3768980" cy="261610"/>
          </a:xfrm>
          <a:prstGeom prst="rect">
            <a:avLst/>
          </a:prstGeom>
          <a:noFill/>
        </p:spPr>
        <p:txBody>
          <a:bodyPr wrap="none" rtlCol="0">
            <a:spAutoFit/>
          </a:bodyPr>
          <a:lstStyle/>
          <a:p>
            <a:r>
              <a:rPr lang="en-US" sz="1100" i="1" dirty="0" smtClean="0"/>
              <a:t>3D drawings of the SBDS vacuum chamber and BTV </a:t>
            </a:r>
            <a:r>
              <a:rPr lang="en-US" sz="1100" i="1" dirty="0" err="1" smtClean="0"/>
              <a:t>isntrument</a:t>
            </a:r>
            <a:endParaRPr lang="en-GB" sz="1100" i="1" dirty="0"/>
          </a:p>
        </p:txBody>
      </p:sp>
      <p:sp>
        <p:nvSpPr>
          <p:cNvPr id="13" name="TextBox 12"/>
          <p:cNvSpPr txBox="1"/>
          <p:nvPr/>
        </p:nvSpPr>
        <p:spPr>
          <a:xfrm>
            <a:off x="9283653" y="2971579"/>
            <a:ext cx="2710999" cy="261610"/>
          </a:xfrm>
          <a:prstGeom prst="rect">
            <a:avLst/>
          </a:prstGeom>
          <a:noFill/>
        </p:spPr>
        <p:txBody>
          <a:bodyPr wrap="none" rtlCol="0">
            <a:spAutoFit/>
          </a:bodyPr>
          <a:lstStyle/>
          <a:p>
            <a:r>
              <a:rPr lang="en-US" sz="1100" i="1" dirty="0" smtClean="0"/>
              <a:t>3D design of the SBDS BTV vacuum chamber</a:t>
            </a:r>
            <a:endParaRPr lang="en-GB" sz="1100" i="1" dirty="0"/>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26654" t="3561" r="31378" b="1150"/>
          <a:stretch/>
        </p:blipFill>
        <p:spPr>
          <a:xfrm>
            <a:off x="8570981" y="193980"/>
            <a:ext cx="3236815" cy="3390218"/>
          </a:xfrm>
          <a:prstGeom prst="rect">
            <a:avLst/>
          </a:prstGeom>
        </p:spPr>
      </p:pic>
      <p:pic>
        <p:nvPicPr>
          <p:cNvPr id="15" name="Picture 14"/>
          <p:cNvPicPr/>
          <p:nvPr/>
        </p:nvPicPr>
        <p:blipFill>
          <a:blip r:embed="rId5"/>
          <a:stretch>
            <a:fillRect/>
          </a:stretch>
        </p:blipFill>
        <p:spPr>
          <a:xfrm>
            <a:off x="8399994" y="3935207"/>
            <a:ext cx="3578787" cy="2385223"/>
          </a:xfrm>
          <a:prstGeom prst="rect">
            <a:avLst/>
          </a:prstGeom>
        </p:spPr>
      </p:pic>
      <p:pic>
        <p:nvPicPr>
          <p:cNvPr id="16" name="Picture 15"/>
          <p:cNvPicPr>
            <a:picLocks noChangeAspect="1"/>
          </p:cNvPicPr>
          <p:nvPr/>
        </p:nvPicPr>
        <p:blipFill rotWithShape="1">
          <a:blip r:embed="rId6"/>
          <a:srcRect t="28204" r="26677"/>
          <a:stretch/>
        </p:blipFill>
        <p:spPr>
          <a:xfrm>
            <a:off x="6311578" y="2057336"/>
            <a:ext cx="2626967" cy="1876192"/>
          </a:xfrm>
          <a:prstGeom prst="rect">
            <a:avLst/>
          </a:prstGeom>
        </p:spPr>
      </p:pic>
    </p:spTree>
    <p:extLst>
      <p:ext uri="{BB962C8B-B14F-4D97-AF65-F5344CB8AC3E}">
        <p14:creationId xmlns:p14="http://schemas.microsoft.com/office/powerpoint/2010/main" val="1284061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2"/>
          <a:srcRect b="21080"/>
          <a:stretch/>
        </p:blipFill>
        <p:spPr>
          <a:xfrm>
            <a:off x="404127" y="620994"/>
            <a:ext cx="5654200" cy="2498990"/>
          </a:xfrm>
          <a:prstGeom prst="rect">
            <a:avLst/>
          </a:prstGeom>
        </p:spPr>
      </p:pic>
      <p:sp>
        <p:nvSpPr>
          <p:cNvPr id="6" name="Rectangle 5"/>
          <p:cNvSpPr/>
          <p:nvPr/>
        </p:nvSpPr>
        <p:spPr>
          <a:xfrm>
            <a:off x="296592" y="141468"/>
            <a:ext cx="9759315" cy="461665"/>
          </a:xfrm>
          <a:prstGeom prst="rect">
            <a:avLst/>
          </a:prstGeom>
        </p:spPr>
        <p:txBody>
          <a:bodyPr wrap="square">
            <a:spAutoFit/>
          </a:bodyPr>
          <a:lstStyle/>
          <a:p>
            <a:r>
              <a:rPr lang="en-US" sz="2400" b="1" dirty="0" smtClean="0">
                <a:latin typeface="Verdana" panose="020B0604030504040204" pitchFamily="34" charset="0"/>
                <a:ea typeface="Times New Roman" panose="02020603050405020304" pitchFamily="18" charset="0"/>
                <a:cs typeface="Times New Roman" panose="02020603050405020304" pitchFamily="18" charset="0"/>
              </a:rPr>
              <a:t>Optical line</a:t>
            </a:r>
            <a:endParaRPr lang="en-GB" dirty="0"/>
          </a:p>
        </p:txBody>
      </p:sp>
      <p:sp>
        <p:nvSpPr>
          <p:cNvPr id="8" name="TextBox 7"/>
          <p:cNvSpPr txBox="1"/>
          <p:nvPr/>
        </p:nvSpPr>
        <p:spPr>
          <a:xfrm>
            <a:off x="547447" y="3475513"/>
            <a:ext cx="4532203" cy="1815882"/>
          </a:xfrm>
          <a:prstGeom prst="rect">
            <a:avLst/>
          </a:prstGeom>
          <a:noFill/>
        </p:spPr>
        <p:txBody>
          <a:bodyPr wrap="none" rtlCol="0">
            <a:spAutoFit/>
          </a:bodyPr>
          <a:lstStyle/>
          <a:p>
            <a:pPr marL="285750" indent="-285750">
              <a:buFontTx/>
              <a:buChar char="-"/>
            </a:pPr>
            <a:r>
              <a:rPr lang="en-US" sz="1600" dirty="0" smtClean="0">
                <a:sym typeface="Wingdings" panose="05000000000000000000" pitchFamily="2" charset="2"/>
              </a:rPr>
              <a:t>5x High quality mirrors are already at CERN</a:t>
            </a:r>
          </a:p>
          <a:p>
            <a:pPr marL="285750" indent="-285750">
              <a:buFontTx/>
              <a:buChar char="-"/>
            </a:pPr>
            <a:r>
              <a:rPr lang="en-US" sz="1600" dirty="0" smtClean="0">
                <a:sym typeface="Wingdings" panose="05000000000000000000" pitchFamily="2" charset="2"/>
              </a:rPr>
              <a:t>Mirror supports and covers at CERN by March 20</a:t>
            </a:r>
          </a:p>
          <a:p>
            <a:pPr marL="285750" indent="-285750">
              <a:buFontTx/>
              <a:buChar char="-"/>
            </a:pPr>
            <a:r>
              <a:rPr lang="en-US" sz="1600" dirty="0" smtClean="0">
                <a:sym typeface="Wingdings" panose="05000000000000000000" pitchFamily="2" charset="2"/>
              </a:rPr>
              <a:t>Camera and F600mm camera lens ready</a:t>
            </a:r>
          </a:p>
          <a:p>
            <a:endParaRPr lang="en-US" sz="1600" b="1" dirty="0" smtClean="0"/>
          </a:p>
          <a:p>
            <a:r>
              <a:rPr lang="en-US" sz="1600" b="1" dirty="0" smtClean="0"/>
              <a:t>Initial </a:t>
            </a:r>
            <a:r>
              <a:rPr lang="en-US" sz="1600" b="1" dirty="0"/>
              <a:t>planning OK </a:t>
            </a:r>
          </a:p>
          <a:p>
            <a:pPr marL="285750" indent="-285750">
              <a:buFont typeface="Wingdings" panose="05000000000000000000" pitchFamily="2" charset="2"/>
              <a:buChar char="à"/>
            </a:pPr>
            <a:r>
              <a:rPr lang="en-US" sz="1600" dirty="0" smtClean="0">
                <a:sym typeface="Wingdings" panose="05000000000000000000" pitchFamily="2" charset="2"/>
              </a:rPr>
              <a:t>Installation </a:t>
            </a:r>
            <a:r>
              <a:rPr lang="en-US" sz="1600" dirty="0">
                <a:sym typeface="Wingdings" panose="05000000000000000000" pitchFamily="2" charset="2"/>
              </a:rPr>
              <a:t>~June</a:t>
            </a:r>
            <a:r>
              <a:rPr lang="en-US" sz="1600" dirty="0"/>
              <a:t> 2020</a:t>
            </a:r>
            <a:endParaRPr lang="en-GB" sz="1600" dirty="0"/>
          </a:p>
          <a:p>
            <a:endParaRPr lang="en-US" sz="1600" dirty="0">
              <a:sym typeface="Wingdings" panose="05000000000000000000" pitchFamily="2" charset="2"/>
            </a:endParaRPr>
          </a:p>
        </p:txBody>
      </p:sp>
      <p:sp>
        <p:nvSpPr>
          <p:cNvPr id="2" name="TextBox 1"/>
          <p:cNvSpPr txBox="1"/>
          <p:nvPr/>
        </p:nvSpPr>
        <p:spPr>
          <a:xfrm>
            <a:off x="7822250" y="3364852"/>
            <a:ext cx="2872902" cy="307777"/>
          </a:xfrm>
          <a:prstGeom prst="rect">
            <a:avLst/>
          </a:prstGeom>
          <a:noFill/>
        </p:spPr>
        <p:txBody>
          <a:bodyPr wrap="none" rtlCol="0">
            <a:spAutoFit/>
          </a:bodyPr>
          <a:lstStyle/>
          <a:p>
            <a:r>
              <a:rPr lang="en-US" sz="1400" i="1" dirty="0" smtClean="0"/>
              <a:t>3D </a:t>
            </a:r>
            <a:r>
              <a:rPr lang="en-US" sz="1400" i="1" dirty="0" err="1" smtClean="0"/>
              <a:t>modeles</a:t>
            </a:r>
            <a:r>
              <a:rPr lang="en-US" sz="1400" i="1" dirty="0" smtClean="0"/>
              <a:t> of the mirrors + supports</a:t>
            </a:r>
            <a:endParaRPr lang="en-GB" sz="1400" i="1"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795" t="27058" r="2540" b="16012"/>
          <a:stretch/>
        </p:blipFill>
        <p:spPr>
          <a:xfrm>
            <a:off x="790325" y="5092175"/>
            <a:ext cx="4385924" cy="1216770"/>
          </a:xfrm>
          <a:prstGeom prst="rect">
            <a:avLst/>
          </a:prstGeom>
        </p:spPr>
      </p:pic>
      <p:sp>
        <p:nvSpPr>
          <p:cNvPr id="11" name="TextBox 10"/>
          <p:cNvSpPr txBox="1"/>
          <p:nvPr/>
        </p:nvSpPr>
        <p:spPr>
          <a:xfrm>
            <a:off x="1701801" y="3150009"/>
            <a:ext cx="3058851" cy="307777"/>
          </a:xfrm>
          <a:prstGeom prst="rect">
            <a:avLst/>
          </a:prstGeom>
          <a:noFill/>
        </p:spPr>
        <p:txBody>
          <a:bodyPr wrap="none" rtlCol="0">
            <a:spAutoFit/>
          </a:bodyPr>
          <a:lstStyle/>
          <a:p>
            <a:r>
              <a:rPr lang="en-US" sz="1400" i="1" dirty="0" smtClean="0"/>
              <a:t>3D models of the SBDS BTV optical lines</a:t>
            </a:r>
            <a:endParaRPr lang="en-GB" sz="1400" i="1"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5999" t="1680" r="8793" b="11060"/>
          <a:stretch/>
        </p:blipFill>
        <p:spPr>
          <a:xfrm>
            <a:off x="8318306" y="4276490"/>
            <a:ext cx="3534314" cy="2032455"/>
          </a:xfrm>
          <a:prstGeom prst="rect">
            <a:avLst/>
          </a:prstGeom>
        </p:spPr>
      </p:pic>
      <p:sp>
        <p:nvSpPr>
          <p:cNvPr id="12" name="TextBox 11"/>
          <p:cNvSpPr txBox="1"/>
          <p:nvPr/>
        </p:nvSpPr>
        <p:spPr>
          <a:xfrm>
            <a:off x="8888661" y="6360819"/>
            <a:ext cx="2502608" cy="307777"/>
          </a:xfrm>
          <a:prstGeom prst="rect">
            <a:avLst/>
          </a:prstGeom>
          <a:noFill/>
        </p:spPr>
        <p:txBody>
          <a:bodyPr wrap="none" rtlCol="0">
            <a:spAutoFit/>
          </a:bodyPr>
          <a:lstStyle/>
          <a:p>
            <a:r>
              <a:rPr lang="en-US" sz="1400" i="1" dirty="0" smtClean="0"/>
              <a:t>High quality (lambda/5) mirrors</a:t>
            </a:r>
            <a:endParaRPr lang="en-GB" sz="1400" i="1" dirty="0"/>
          </a:p>
        </p:txBody>
      </p:sp>
      <p:pic>
        <p:nvPicPr>
          <p:cNvPr id="1026" name="A8996B03-B1B6-43DF-B3FF-D47A77B7059B" descr="A8996B03-B1B6-43DF-B3FF-D47A77B7059B"/>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13" t="14407" r="-76" b="30030"/>
          <a:stretch/>
        </p:blipFill>
        <p:spPr bwMode="auto">
          <a:xfrm>
            <a:off x="6047432" y="3913580"/>
            <a:ext cx="2061834" cy="2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5948450" y="6360819"/>
            <a:ext cx="2259797" cy="523220"/>
          </a:xfrm>
          <a:prstGeom prst="rect">
            <a:avLst/>
          </a:prstGeom>
          <a:noFill/>
        </p:spPr>
        <p:txBody>
          <a:bodyPr wrap="square" rtlCol="0">
            <a:spAutoFit/>
          </a:bodyPr>
          <a:lstStyle/>
          <a:p>
            <a:pPr algn="ctr"/>
            <a:r>
              <a:rPr lang="en-US" sz="1400" i="1" dirty="0" smtClean="0"/>
              <a:t>Mirror supports fabrication ongoing in India</a:t>
            </a:r>
            <a:endParaRPr lang="en-GB" sz="1400" i="1" dirty="0"/>
          </a:p>
        </p:txBody>
      </p:sp>
      <p:sp>
        <p:nvSpPr>
          <p:cNvPr id="14" name="TextBox 13"/>
          <p:cNvSpPr txBox="1"/>
          <p:nvPr/>
        </p:nvSpPr>
        <p:spPr>
          <a:xfrm>
            <a:off x="964138" y="6342213"/>
            <a:ext cx="3668362" cy="523220"/>
          </a:xfrm>
          <a:prstGeom prst="rect">
            <a:avLst/>
          </a:prstGeom>
          <a:noFill/>
        </p:spPr>
        <p:txBody>
          <a:bodyPr wrap="square" rtlCol="0">
            <a:spAutoFit/>
          </a:bodyPr>
          <a:lstStyle/>
          <a:p>
            <a:pPr algn="ctr"/>
            <a:r>
              <a:rPr lang="en-US" sz="1400" i="1" dirty="0" smtClean="0"/>
              <a:t>F600mm camera lens with the BASLER camera to be used on the BTVD</a:t>
            </a:r>
            <a:endParaRPr lang="en-GB" sz="1400" i="1" dirty="0"/>
          </a:p>
        </p:txBody>
      </p:sp>
      <p:grpSp>
        <p:nvGrpSpPr>
          <p:cNvPr id="15" name="Group 14"/>
          <p:cNvGrpSpPr/>
          <p:nvPr/>
        </p:nvGrpSpPr>
        <p:grpSpPr>
          <a:xfrm>
            <a:off x="7093009" y="273465"/>
            <a:ext cx="4576901" cy="3030432"/>
            <a:chOff x="7093009" y="273465"/>
            <a:chExt cx="4576901" cy="3030432"/>
          </a:xfrm>
        </p:grpSpPr>
        <p:pic>
          <p:nvPicPr>
            <p:cNvPr id="10" name="Picture 9"/>
            <p:cNvPicPr/>
            <p:nvPr/>
          </p:nvPicPr>
          <p:blipFill>
            <a:blip r:embed="rId6"/>
            <a:stretch>
              <a:fillRect/>
            </a:stretch>
          </p:blipFill>
          <p:spPr>
            <a:xfrm>
              <a:off x="7093009" y="273465"/>
              <a:ext cx="4576901" cy="3030432"/>
            </a:xfrm>
            <a:prstGeom prst="rect">
              <a:avLst/>
            </a:prstGeom>
          </p:spPr>
        </p:pic>
        <p:sp>
          <p:nvSpPr>
            <p:cNvPr id="5" name="Rectangle 4"/>
            <p:cNvSpPr/>
            <p:nvPr/>
          </p:nvSpPr>
          <p:spPr>
            <a:xfrm>
              <a:off x="7169150" y="302418"/>
              <a:ext cx="1941513" cy="14454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p:cNvPicPr>
            <a:picLocks noChangeAspect="1"/>
          </p:cNvPicPr>
          <p:nvPr/>
        </p:nvPicPr>
        <p:blipFill>
          <a:blip r:embed="rId7"/>
          <a:stretch>
            <a:fillRect/>
          </a:stretch>
        </p:blipFill>
        <p:spPr>
          <a:xfrm>
            <a:off x="7431996" y="361581"/>
            <a:ext cx="1552501" cy="1348047"/>
          </a:xfrm>
          <a:prstGeom prst="rect">
            <a:avLst/>
          </a:prstGeom>
        </p:spPr>
      </p:pic>
      <p:sp>
        <p:nvSpPr>
          <p:cNvPr id="16" name="TextBox 15"/>
          <p:cNvSpPr txBox="1"/>
          <p:nvPr/>
        </p:nvSpPr>
        <p:spPr>
          <a:xfrm>
            <a:off x="7251352" y="375154"/>
            <a:ext cx="352982" cy="253916"/>
          </a:xfrm>
          <a:prstGeom prst="rect">
            <a:avLst/>
          </a:prstGeom>
          <a:noFill/>
        </p:spPr>
        <p:txBody>
          <a:bodyPr wrap="none" rtlCol="0">
            <a:spAutoFit/>
          </a:bodyPr>
          <a:lstStyle/>
          <a:p>
            <a:r>
              <a:rPr lang="en-US" sz="1050" b="1" i="1" dirty="0" smtClean="0"/>
              <a:t>1st</a:t>
            </a:r>
            <a:endParaRPr lang="en-GB" sz="1050" b="1" i="1" dirty="0"/>
          </a:p>
        </p:txBody>
      </p:sp>
    </p:spTree>
    <p:extLst>
      <p:ext uri="{BB962C8B-B14F-4D97-AF65-F5344CB8AC3E}">
        <p14:creationId xmlns:p14="http://schemas.microsoft.com/office/powerpoint/2010/main" val="1247777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500289" y="2172572"/>
            <a:ext cx="5216474" cy="4179273"/>
          </a:xfrm>
          <a:prstGeom prst="rect">
            <a:avLst/>
          </a:prstGeom>
        </p:spPr>
      </p:pic>
      <p:sp>
        <p:nvSpPr>
          <p:cNvPr id="6" name="Rectangle 5"/>
          <p:cNvSpPr/>
          <p:nvPr/>
        </p:nvSpPr>
        <p:spPr>
          <a:xfrm>
            <a:off x="776892" y="483215"/>
            <a:ext cx="3786561" cy="461665"/>
          </a:xfrm>
          <a:prstGeom prst="rect">
            <a:avLst/>
          </a:prstGeom>
        </p:spPr>
        <p:txBody>
          <a:bodyPr wrap="square">
            <a:spAutoFit/>
          </a:bodyPr>
          <a:lstStyle/>
          <a:p>
            <a:r>
              <a:rPr lang="en-US" sz="2400" b="1" dirty="0" smtClean="0">
                <a:latin typeface="Verdana" panose="020B0604030504040204" pitchFamily="34" charset="0"/>
                <a:ea typeface="Times New Roman" panose="02020603050405020304" pitchFamily="18" charset="0"/>
                <a:cs typeface="Times New Roman" panose="02020603050405020304" pitchFamily="18" charset="0"/>
              </a:rPr>
              <a:t>Detector Shielding</a:t>
            </a:r>
            <a:endParaRPr lang="en-GB" dirty="0"/>
          </a:p>
        </p:txBody>
      </p:sp>
      <p:sp>
        <p:nvSpPr>
          <p:cNvPr id="8" name="TextBox 7"/>
          <p:cNvSpPr txBox="1"/>
          <p:nvPr/>
        </p:nvSpPr>
        <p:spPr>
          <a:xfrm>
            <a:off x="776892" y="1053210"/>
            <a:ext cx="4313865" cy="1200329"/>
          </a:xfrm>
          <a:prstGeom prst="rect">
            <a:avLst/>
          </a:prstGeom>
          <a:noFill/>
        </p:spPr>
        <p:txBody>
          <a:bodyPr wrap="square" rtlCol="0">
            <a:spAutoFit/>
          </a:bodyPr>
          <a:lstStyle/>
          <a:p>
            <a:r>
              <a:rPr lang="en-US" dirty="0" smtClean="0">
                <a:sym typeface="Wingdings" panose="05000000000000000000" pitchFamily="2" charset="2"/>
              </a:rPr>
              <a:t>Mockup actually finalized in 867.</a:t>
            </a:r>
          </a:p>
          <a:p>
            <a:pPr marL="285750" indent="-285750">
              <a:buFont typeface="Wingdings" panose="05000000000000000000" pitchFamily="2" charset="2"/>
              <a:buChar char="à"/>
            </a:pPr>
            <a:r>
              <a:rPr lang="en-US" dirty="0" smtClean="0">
                <a:sym typeface="Wingdings" panose="05000000000000000000" pitchFamily="2" charset="2"/>
              </a:rPr>
              <a:t>Available very soon for delivery @ BA5</a:t>
            </a:r>
          </a:p>
          <a:p>
            <a:pPr marL="285750" indent="-285750">
              <a:buFont typeface="Wingdings" panose="05000000000000000000" pitchFamily="2" charset="2"/>
              <a:buChar char="à"/>
            </a:pPr>
            <a:r>
              <a:rPr lang="en-US" dirty="0" smtClean="0">
                <a:sym typeface="Wingdings" panose="05000000000000000000" pitchFamily="2" charset="2"/>
              </a:rPr>
              <a:t>Installation foreseen in June 20 but could probably be anticipated if needed</a:t>
            </a:r>
            <a:endParaRPr lang="en-US" dirty="0">
              <a:sym typeface="Wingdings" panose="05000000000000000000" pitchFamily="2" charset="2"/>
            </a:endParaRPr>
          </a:p>
        </p:txBody>
      </p:sp>
      <p:sp>
        <p:nvSpPr>
          <p:cNvPr id="17" name="TextBox 16"/>
          <p:cNvSpPr txBox="1"/>
          <p:nvPr/>
        </p:nvSpPr>
        <p:spPr>
          <a:xfrm>
            <a:off x="6835540" y="3515063"/>
            <a:ext cx="4238340" cy="307777"/>
          </a:xfrm>
          <a:prstGeom prst="rect">
            <a:avLst/>
          </a:prstGeom>
          <a:noFill/>
        </p:spPr>
        <p:txBody>
          <a:bodyPr wrap="none" rtlCol="0">
            <a:spAutoFit/>
          </a:bodyPr>
          <a:lstStyle/>
          <a:p>
            <a:pPr algn="ctr"/>
            <a:r>
              <a:rPr lang="en-US" sz="1400" i="1" dirty="0" smtClean="0"/>
              <a:t>SBDS BTV detector shielding mockup installation in B867</a:t>
            </a:r>
            <a:endParaRPr lang="en-GB" sz="1400" i="1" dirty="0"/>
          </a:p>
        </p:txBody>
      </p:sp>
      <p:sp>
        <p:nvSpPr>
          <p:cNvPr id="18" name="TextBox 17"/>
          <p:cNvSpPr txBox="1"/>
          <p:nvPr/>
        </p:nvSpPr>
        <p:spPr>
          <a:xfrm>
            <a:off x="1619144" y="6270878"/>
            <a:ext cx="2978764" cy="307777"/>
          </a:xfrm>
          <a:prstGeom prst="rect">
            <a:avLst/>
          </a:prstGeom>
          <a:noFill/>
        </p:spPr>
        <p:txBody>
          <a:bodyPr wrap="none" rtlCol="0">
            <a:spAutoFit/>
          </a:bodyPr>
          <a:lstStyle/>
          <a:p>
            <a:pPr algn="ctr"/>
            <a:r>
              <a:rPr lang="en-US" sz="1400" i="1" dirty="0" smtClean="0"/>
              <a:t>SBDS BTV detector shielding 3D design</a:t>
            </a:r>
            <a:endParaRPr lang="en-GB" sz="1400" i="1"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4843" t="6128" r="13621" b="-135"/>
          <a:stretch/>
        </p:blipFill>
        <p:spPr>
          <a:xfrm>
            <a:off x="6560412" y="457518"/>
            <a:ext cx="5043565" cy="3057545"/>
          </a:xfrm>
          <a:prstGeom prst="rect">
            <a:avLst/>
          </a:prstGeom>
        </p:spPr>
      </p:pic>
      <p:sp>
        <p:nvSpPr>
          <p:cNvPr id="10" name="TextBox 9"/>
          <p:cNvSpPr txBox="1"/>
          <p:nvPr/>
        </p:nvSpPr>
        <p:spPr>
          <a:xfrm>
            <a:off x="7275925" y="6270878"/>
            <a:ext cx="3668362" cy="523220"/>
          </a:xfrm>
          <a:prstGeom prst="rect">
            <a:avLst/>
          </a:prstGeom>
          <a:noFill/>
        </p:spPr>
        <p:txBody>
          <a:bodyPr wrap="square" rtlCol="0">
            <a:spAutoFit/>
          </a:bodyPr>
          <a:lstStyle/>
          <a:p>
            <a:pPr algn="ctr"/>
            <a:r>
              <a:rPr lang="en-US" sz="1400" i="1" dirty="0" smtClean="0"/>
              <a:t>F600mm camera lens with the BASLER camera </a:t>
            </a:r>
            <a:r>
              <a:rPr lang="en-US" sz="1400" i="1" dirty="0" smtClean="0"/>
              <a:t>installed inside its shielding</a:t>
            </a:r>
            <a:endParaRPr lang="en-GB" sz="1400" i="1"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0411" y="3944233"/>
            <a:ext cx="5043565" cy="2326645"/>
          </a:xfrm>
          <a:prstGeom prst="rect">
            <a:avLst/>
          </a:prstGeom>
        </p:spPr>
      </p:pic>
    </p:spTree>
    <p:extLst>
      <p:ext uri="{BB962C8B-B14F-4D97-AF65-F5344CB8AC3E}">
        <p14:creationId xmlns:p14="http://schemas.microsoft.com/office/powerpoint/2010/main" val="1249193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65493" y="384618"/>
            <a:ext cx="3786561" cy="461665"/>
          </a:xfrm>
          <a:prstGeom prst="rect">
            <a:avLst/>
          </a:prstGeom>
        </p:spPr>
        <p:txBody>
          <a:bodyPr wrap="square">
            <a:spAutoFit/>
          </a:bodyPr>
          <a:lstStyle/>
          <a:p>
            <a:r>
              <a:rPr lang="en-US" sz="2400" b="1" dirty="0" smtClean="0">
                <a:latin typeface="Verdana" panose="020B0604030504040204" pitchFamily="34" charset="0"/>
                <a:ea typeface="Times New Roman" panose="02020603050405020304" pitchFamily="18" charset="0"/>
                <a:cs typeface="Times New Roman" panose="02020603050405020304" pitchFamily="18" charset="0"/>
              </a:rPr>
              <a:t>ELECTRONICS</a:t>
            </a:r>
            <a:endParaRPr lang="en-GB" dirty="0"/>
          </a:p>
        </p:txBody>
      </p:sp>
      <p:pic>
        <p:nvPicPr>
          <p:cNvPr id="9" name="Picture 8"/>
          <p:cNvPicPr/>
          <p:nvPr/>
        </p:nvPicPr>
        <p:blipFill>
          <a:blip r:embed="rId2"/>
          <a:stretch>
            <a:fillRect/>
          </a:stretch>
        </p:blipFill>
        <p:spPr>
          <a:xfrm>
            <a:off x="1136706" y="1526338"/>
            <a:ext cx="9504320" cy="3068311"/>
          </a:xfrm>
          <a:prstGeom prst="rect">
            <a:avLst/>
          </a:prstGeom>
        </p:spPr>
      </p:pic>
      <p:sp>
        <p:nvSpPr>
          <p:cNvPr id="10" name="TextBox 9"/>
          <p:cNvSpPr txBox="1"/>
          <p:nvPr/>
        </p:nvSpPr>
        <p:spPr>
          <a:xfrm>
            <a:off x="4588921" y="4847446"/>
            <a:ext cx="2978764" cy="307777"/>
          </a:xfrm>
          <a:prstGeom prst="rect">
            <a:avLst/>
          </a:prstGeom>
          <a:noFill/>
        </p:spPr>
        <p:txBody>
          <a:bodyPr wrap="none" rtlCol="0">
            <a:spAutoFit/>
          </a:bodyPr>
          <a:lstStyle/>
          <a:p>
            <a:pPr algn="ctr"/>
            <a:r>
              <a:rPr lang="en-US" sz="1400" i="1" dirty="0" smtClean="0"/>
              <a:t>SBDS BTV detector shielding 3D design</a:t>
            </a:r>
            <a:endParaRPr lang="en-GB" sz="1400" i="1" dirty="0"/>
          </a:p>
        </p:txBody>
      </p:sp>
      <p:sp>
        <p:nvSpPr>
          <p:cNvPr id="2" name="TextBox 1"/>
          <p:cNvSpPr txBox="1"/>
          <p:nvPr/>
        </p:nvSpPr>
        <p:spPr>
          <a:xfrm>
            <a:off x="926313" y="5632057"/>
            <a:ext cx="2613279" cy="369332"/>
          </a:xfrm>
          <a:prstGeom prst="rect">
            <a:avLst/>
          </a:prstGeom>
          <a:noFill/>
        </p:spPr>
        <p:txBody>
          <a:bodyPr wrap="none" rtlCol="0">
            <a:spAutoFit/>
          </a:bodyPr>
          <a:lstStyle/>
          <a:p>
            <a:pPr marL="342900" indent="-342900">
              <a:buFont typeface="Arial" panose="020B0604020202020204" pitchFamily="34" charset="0"/>
              <a:buChar char="•"/>
            </a:pPr>
            <a:r>
              <a:rPr lang="en-US" dirty="0" smtClean="0"/>
              <a:t>Hardware in available.</a:t>
            </a:r>
            <a:endParaRPr lang="en-GB" dirty="0"/>
          </a:p>
        </p:txBody>
      </p:sp>
    </p:spTree>
    <p:extLst>
      <p:ext uri="{BB962C8B-B14F-4D97-AF65-F5344CB8AC3E}">
        <p14:creationId xmlns:p14="http://schemas.microsoft.com/office/powerpoint/2010/main" val="12294865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9794" y="1985728"/>
            <a:ext cx="10840632" cy="4247317"/>
          </a:xfrm>
          <a:prstGeom prst="rect">
            <a:avLst/>
          </a:prstGeom>
        </p:spPr>
        <p:txBody>
          <a:bodyPr wrap="square">
            <a:spAutoFit/>
          </a:bodyPr>
          <a:lstStyle/>
          <a:p>
            <a:pPr algn="just">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SPS </a:t>
            </a:r>
            <a:r>
              <a:rPr lang="en-GB" dirty="0" smtClean="0">
                <a:latin typeface="Calibri" panose="020F0502020204030204" pitchFamily="34" charset="0"/>
                <a:ea typeface="Calibri" panose="020F0502020204030204" pitchFamily="34" charset="0"/>
                <a:cs typeface="Times New Roman" panose="02020603050405020304" pitchFamily="18" charset="0"/>
              </a:rPr>
              <a:t>BTVD</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a:t>
            </a:r>
          </a:p>
          <a:p>
            <a:pPr algn="just">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 </a:t>
            </a:r>
          </a:p>
          <a:p>
            <a:pPr marL="285750" indent="-285750" algn="just">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Camera acquisition in free running mode, exposure 20ms -&gt; rate 50Hz.</a:t>
            </a:r>
          </a:p>
          <a:p>
            <a:pPr marL="285750" indent="-285750" algn="just">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Timing trigger should freeze N images before the trigger </a:t>
            </a:r>
            <a:r>
              <a:rPr lang="en-GB" dirty="0" smtClean="0">
                <a:latin typeface="Calibri" panose="020F0502020204030204" pitchFamily="34" charset="0"/>
                <a:ea typeface="Calibri" panose="020F0502020204030204" pitchFamily="34" charset="0"/>
                <a:cs typeface="Times New Roman" panose="02020603050405020304" pitchFamily="18" charset="0"/>
              </a:rPr>
              <a:t>event </a:t>
            </a:r>
            <a:r>
              <a:rPr lang="en-GB" dirty="0">
                <a:latin typeface="Calibri" panose="020F0502020204030204" pitchFamily="34" charset="0"/>
                <a:ea typeface="Calibri" panose="020F0502020204030204" pitchFamily="34" charset="0"/>
                <a:cs typeface="Times New Roman" panose="02020603050405020304" pitchFamily="18" charset="0"/>
              </a:rPr>
              <a:t>and M after (pre and post triggering).</a:t>
            </a:r>
          </a:p>
          <a:p>
            <a:pPr marL="285750" indent="-285750" algn="just">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Algorithm should scan the images and publish the best one (based on max signal amplitude just below saturation), the index of the published image should be published together with the image.</a:t>
            </a:r>
          </a:p>
          <a:p>
            <a:pPr marL="285750" indent="-285750" algn="just">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All N + M images should be available (GET with the index) until the next acquisition (then overwrite).</a:t>
            </a:r>
          </a:p>
          <a:p>
            <a:pPr marL="285750" indent="-285750" algn="just">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To be defined what to store in the PM, where to store it and by whom. (from ABT?) Detection of camera failure, interlock? (ABT</a:t>
            </a:r>
            <a:r>
              <a:rPr lang="en-GB" dirty="0" smtClean="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spcAft>
                <a:spcPts val="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buFont typeface="Arial" panose="020B0604020202020204" pitchFamily="34" charset="0"/>
              <a:buChar char="•"/>
            </a:pPr>
            <a:r>
              <a:rPr lang="en-GB" dirty="0" smtClean="0"/>
              <a:t>For </a:t>
            </a:r>
            <a:r>
              <a:rPr lang="en-GB" dirty="0"/>
              <a:t>debug/test purposes it would be nice to have the possibility to dump all the acquired images on a disk on request. Also there should be some mechanism of freezing all the images and interlock the SPS injection in a PM like fashion, but this should be specified by the relevant groups.</a:t>
            </a:r>
          </a:p>
          <a:p>
            <a:pPr algn="just">
              <a:spcAft>
                <a:spcPts val="0"/>
              </a:spcAft>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919794" y="754093"/>
            <a:ext cx="3786561" cy="461665"/>
          </a:xfrm>
          <a:prstGeom prst="rect">
            <a:avLst/>
          </a:prstGeom>
        </p:spPr>
        <p:txBody>
          <a:bodyPr wrap="square">
            <a:spAutoFit/>
          </a:bodyPr>
          <a:lstStyle/>
          <a:p>
            <a:r>
              <a:rPr lang="en-US" sz="2400" b="1" dirty="0" smtClean="0">
                <a:latin typeface="Verdana" panose="020B0604030504040204" pitchFamily="34" charset="0"/>
                <a:ea typeface="Times New Roman" panose="02020603050405020304" pitchFamily="18" charset="0"/>
                <a:cs typeface="Times New Roman" panose="02020603050405020304" pitchFamily="18" charset="0"/>
              </a:rPr>
              <a:t>SOFTWARE request</a:t>
            </a:r>
            <a:endParaRPr lang="en-GB" dirty="0"/>
          </a:p>
        </p:txBody>
      </p:sp>
    </p:spTree>
    <p:extLst>
      <p:ext uri="{BB962C8B-B14F-4D97-AF65-F5344CB8AC3E}">
        <p14:creationId xmlns:p14="http://schemas.microsoft.com/office/powerpoint/2010/main" val="1022569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1610" y="977833"/>
            <a:ext cx="3786561" cy="461665"/>
          </a:xfrm>
          <a:prstGeom prst="rect">
            <a:avLst/>
          </a:prstGeom>
        </p:spPr>
        <p:txBody>
          <a:bodyPr wrap="square">
            <a:spAutoFit/>
          </a:bodyPr>
          <a:lstStyle/>
          <a:p>
            <a:r>
              <a:rPr lang="en-US" sz="2400" b="1" dirty="0" smtClean="0">
                <a:latin typeface="Verdana" panose="020B0604030504040204" pitchFamily="34" charset="0"/>
                <a:cs typeface="Times New Roman" panose="02020603050405020304" pitchFamily="18" charset="0"/>
              </a:rPr>
              <a:t>IST / HWC</a:t>
            </a:r>
            <a:endParaRPr lang="en-GB" dirty="0"/>
          </a:p>
        </p:txBody>
      </p:sp>
      <p:sp>
        <p:nvSpPr>
          <p:cNvPr id="5" name="Rectangle 4"/>
          <p:cNvSpPr/>
          <p:nvPr/>
        </p:nvSpPr>
        <p:spPr>
          <a:xfrm>
            <a:off x="851610" y="1726704"/>
            <a:ext cx="11104897" cy="646331"/>
          </a:xfrm>
          <a:prstGeom prst="rect">
            <a:avLst/>
          </a:prstGeom>
        </p:spPr>
        <p:txBody>
          <a:bodyPr wrap="square">
            <a:spAutoFit/>
          </a:bodyPr>
          <a:lstStyle/>
          <a:p>
            <a:pPr lvl="0">
              <a:spcAft>
                <a:spcPts val="0"/>
              </a:spcAft>
            </a:pPr>
            <a:r>
              <a:rPr lang="en-GB" dirty="0">
                <a:latin typeface="Verdana" panose="020B0604030504040204" pitchFamily="34" charset="0"/>
                <a:ea typeface="Times New Roman" panose="02020603050405020304" pitchFamily="18" charset="0"/>
                <a:cs typeface="Times New Roman (Body CS)"/>
              </a:rPr>
              <a:t>IST / HWC </a:t>
            </a:r>
            <a:r>
              <a:rPr lang="en-GB" dirty="0" smtClean="0">
                <a:latin typeface="Verdana" panose="020B0604030504040204" pitchFamily="34" charset="0"/>
                <a:ea typeface="Times New Roman" panose="02020603050405020304" pitchFamily="18" charset="0"/>
                <a:cs typeface="Times New Roman (Body CS)"/>
              </a:rPr>
              <a:t>foreseen in </a:t>
            </a:r>
            <a:r>
              <a:rPr lang="en-GB" dirty="0" smtClean="0">
                <a:latin typeface="Verdana" panose="020B0604030504040204" pitchFamily="34" charset="0"/>
                <a:ea typeface="Times New Roman" panose="02020603050405020304" pitchFamily="18" charset="0"/>
                <a:cs typeface="Times New Roman (Body CS)"/>
              </a:rPr>
              <a:t>July </a:t>
            </a:r>
            <a:r>
              <a:rPr lang="en-GB" dirty="0">
                <a:latin typeface="Verdana" panose="020B0604030504040204" pitchFamily="34" charset="0"/>
                <a:ea typeface="Times New Roman" panose="02020603050405020304" pitchFamily="18" charset="0"/>
                <a:cs typeface="Times New Roman (Body CS)"/>
              </a:rPr>
              <a:t>(following installation</a:t>
            </a:r>
            <a:r>
              <a:rPr lang="en-GB" dirty="0" smtClean="0">
                <a:latin typeface="Verdana" panose="020B0604030504040204" pitchFamily="34" charset="0"/>
                <a:ea typeface="Times New Roman" panose="02020603050405020304" pitchFamily="18" charset="0"/>
                <a:cs typeface="Times New Roman (Body CS)"/>
              </a:rPr>
              <a:t>)</a:t>
            </a:r>
          </a:p>
          <a:p>
            <a:pPr lvl="0">
              <a:spcAft>
                <a:spcPts val="0"/>
              </a:spcAft>
            </a:pPr>
            <a:r>
              <a:rPr lang="en-GB" dirty="0" smtClean="0">
                <a:latin typeface="Verdana" panose="020B0604030504040204" pitchFamily="34" charset="0"/>
                <a:ea typeface="Times New Roman" panose="02020603050405020304" pitchFamily="18" charset="0"/>
                <a:cs typeface="Times New Roman (Body CS)"/>
                <a:sym typeface="Wingdings" panose="05000000000000000000" pitchFamily="2" charset="2"/>
              </a:rPr>
              <a:t> Need to test trigger from kicker as well</a:t>
            </a:r>
            <a:r>
              <a:rPr lang="en-GB" dirty="0" smtClean="0">
                <a:latin typeface="Verdana" panose="020B0604030504040204" pitchFamily="34" charset="0"/>
                <a:ea typeface="Times New Roman" panose="02020603050405020304" pitchFamily="18" charset="0"/>
                <a:cs typeface="Times New Roman (Body CS)"/>
              </a:rPr>
              <a:t>  </a:t>
            </a:r>
            <a:endParaRPr lang="en-GB" sz="2000" dirty="0">
              <a:latin typeface="Calibri" panose="020F0502020204030204" pitchFamily="34" charset="0"/>
              <a:ea typeface="Calibri" panose="020F0502020204030204" pitchFamily="34" charset="0"/>
              <a:cs typeface="Times New Roman (Body CS)"/>
            </a:endParaRPr>
          </a:p>
        </p:txBody>
      </p:sp>
      <p:sp>
        <p:nvSpPr>
          <p:cNvPr id="6" name="Rectangle 5"/>
          <p:cNvSpPr/>
          <p:nvPr/>
        </p:nvSpPr>
        <p:spPr>
          <a:xfrm>
            <a:off x="851610" y="2826073"/>
            <a:ext cx="11104897" cy="1200329"/>
          </a:xfrm>
          <a:prstGeom prst="rect">
            <a:avLst/>
          </a:prstGeom>
        </p:spPr>
        <p:txBody>
          <a:bodyPr wrap="square">
            <a:spAutoFit/>
          </a:bodyPr>
          <a:lstStyle/>
          <a:p>
            <a:pPr marL="285750" lvl="0" indent="-285750">
              <a:spcAft>
                <a:spcPts val="0"/>
              </a:spcAft>
              <a:buFont typeface="Wingdings" panose="05000000000000000000" pitchFamily="2" charset="2"/>
              <a:buChar char="à"/>
            </a:pPr>
            <a:r>
              <a:rPr lang="en-GB" dirty="0" smtClean="0">
                <a:latin typeface="Verdana" panose="020B0604030504040204" pitchFamily="34" charset="0"/>
                <a:ea typeface="Calibri" panose="020F0502020204030204" pitchFamily="34" charset="0"/>
                <a:cs typeface="Times New Roman (Body CS)"/>
              </a:rPr>
              <a:t>Reminder</a:t>
            </a:r>
            <a:r>
              <a:rPr lang="en-GB" dirty="0">
                <a:latin typeface="Verdana" panose="020B0604030504040204" pitchFamily="34" charset="0"/>
                <a:ea typeface="Calibri" panose="020F0502020204030204" pitchFamily="34" charset="0"/>
                <a:cs typeface="Times New Roman (Body CS)"/>
              </a:rPr>
              <a:t>: beam time needed to setup the instrument </a:t>
            </a:r>
            <a:r>
              <a:rPr lang="en-GB" dirty="0" smtClean="0">
                <a:latin typeface="Verdana" panose="020B0604030504040204" pitchFamily="34" charset="0"/>
                <a:ea typeface="Calibri" panose="020F0502020204030204" pitchFamily="34" charset="0"/>
                <a:cs typeface="Times New Roman (Body CS)"/>
              </a:rPr>
              <a:t>parameters</a:t>
            </a:r>
          </a:p>
          <a:p>
            <a:pPr marL="742950" lvl="1" indent="-285750">
              <a:buFont typeface="Courier New" panose="02070309020205020404" pitchFamily="49" charset="0"/>
              <a:buChar char="o"/>
            </a:pPr>
            <a:r>
              <a:rPr lang="en-US" dirty="0" smtClean="0">
                <a:latin typeface="Verdana" panose="020B0604030504040204" pitchFamily="34" charset="0"/>
                <a:ea typeface="Calibri" panose="020F0502020204030204" pitchFamily="34" charset="0"/>
                <a:cs typeface="Times New Roman (Body CS)"/>
                <a:sym typeface="Wingdings" panose="05000000000000000000" pitchFamily="2" charset="2"/>
              </a:rPr>
              <a:t>Nominal </a:t>
            </a:r>
            <a:r>
              <a:rPr lang="en-US" dirty="0">
                <a:latin typeface="Verdana" panose="020B0604030504040204" pitchFamily="34" charset="0"/>
                <a:ea typeface="Calibri" panose="020F0502020204030204" pitchFamily="34" charset="0"/>
                <a:cs typeface="Times New Roman (Body CS)"/>
                <a:sym typeface="Wingdings" panose="05000000000000000000" pitchFamily="2" charset="2"/>
              </a:rPr>
              <a:t>setup: high intensity </a:t>
            </a:r>
            <a:r>
              <a:rPr lang="en-US" dirty="0" smtClean="0">
                <a:latin typeface="Verdana" panose="020B0604030504040204" pitchFamily="34" charset="0"/>
                <a:ea typeface="Calibri" panose="020F0502020204030204" pitchFamily="34" charset="0"/>
                <a:cs typeface="Times New Roman (Body CS)"/>
                <a:sym typeface="Wingdings" panose="05000000000000000000" pitchFamily="2" charset="2"/>
              </a:rPr>
              <a:t>beam (critical)</a:t>
            </a:r>
            <a:endParaRPr lang="en-US" dirty="0">
              <a:latin typeface="Verdana" panose="020B0604030504040204" pitchFamily="34" charset="0"/>
              <a:ea typeface="Calibri" panose="020F0502020204030204" pitchFamily="34" charset="0"/>
              <a:cs typeface="Times New Roman (Body CS)"/>
              <a:sym typeface="Wingdings" panose="05000000000000000000" pitchFamily="2" charset="2"/>
            </a:endParaRPr>
          </a:p>
          <a:p>
            <a:pPr marL="742950" lvl="1" indent="-285750">
              <a:buFont typeface="Courier New" panose="02070309020205020404" pitchFamily="49" charset="0"/>
              <a:buChar char="o"/>
            </a:pPr>
            <a:r>
              <a:rPr lang="en-US" dirty="0">
                <a:latin typeface="Verdana" panose="020B0604030504040204" pitchFamily="34" charset="0"/>
                <a:ea typeface="Calibri" panose="020F0502020204030204" pitchFamily="34" charset="0"/>
                <a:cs typeface="Times New Roman (Body CS)"/>
                <a:sym typeface="Wingdings" panose="05000000000000000000" pitchFamily="2" charset="2"/>
              </a:rPr>
              <a:t>MD setup for low intensity beam</a:t>
            </a:r>
          </a:p>
          <a:p>
            <a:pPr marL="285750" lvl="0" indent="-285750">
              <a:spcAft>
                <a:spcPts val="0"/>
              </a:spcAft>
              <a:buFont typeface="Wingdings" panose="05000000000000000000" pitchFamily="2" charset="2"/>
              <a:buChar char="à"/>
            </a:pPr>
            <a:endParaRPr lang="en-GB" dirty="0">
              <a:latin typeface="Verdana" panose="020B0604030504040204" pitchFamily="34" charset="0"/>
              <a:ea typeface="Calibri" panose="020F0502020204030204" pitchFamily="34" charset="0"/>
              <a:cs typeface="Times New Roman (Body CS)"/>
            </a:endParaRPr>
          </a:p>
        </p:txBody>
      </p:sp>
    </p:spTree>
    <p:extLst>
      <p:ext uri="{BB962C8B-B14F-4D97-AF65-F5344CB8AC3E}">
        <p14:creationId xmlns:p14="http://schemas.microsoft.com/office/powerpoint/2010/main" val="1061267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1331</TotalTime>
  <Words>481</Words>
  <Application>Microsoft Office PowerPoint</Application>
  <PresentationFormat>Widescreen</PresentationFormat>
  <Paragraphs>62</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Calibri</vt:lpstr>
      <vt:lpstr>Calibri Light</vt:lpstr>
      <vt:lpstr>Courier New</vt:lpstr>
      <vt:lpstr>Times New Roman</vt:lpstr>
      <vt:lpstr>Times New Roman (Body CS)</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Stephane Burger</dc:creator>
  <cp:lastModifiedBy>Stephane Burger</cp:lastModifiedBy>
  <cp:revision>40</cp:revision>
  <dcterms:created xsi:type="dcterms:W3CDTF">2019-05-22T15:09:19Z</dcterms:created>
  <dcterms:modified xsi:type="dcterms:W3CDTF">2020-02-17T09:50:15Z</dcterms:modified>
</cp:coreProperties>
</file>