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9" r:id="rId1"/>
  </p:sldMasterIdLst>
  <p:notesMasterIdLst>
    <p:notesMasterId r:id="rId33"/>
  </p:notesMasterIdLst>
  <p:handoutMasterIdLst>
    <p:handoutMasterId r:id="rId34"/>
  </p:handoutMasterIdLst>
  <p:sldIdLst>
    <p:sldId id="405" r:id="rId2"/>
    <p:sldId id="406" r:id="rId3"/>
    <p:sldId id="444" r:id="rId4"/>
    <p:sldId id="430" r:id="rId5"/>
    <p:sldId id="429" r:id="rId6"/>
    <p:sldId id="445" r:id="rId7"/>
    <p:sldId id="446" r:id="rId8"/>
    <p:sldId id="449" r:id="rId9"/>
    <p:sldId id="448" r:id="rId10"/>
    <p:sldId id="450" r:id="rId11"/>
    <p:sldId id="447" r:id="rId12"/>
    <p:sldId id="451" r:id="rId13"/>
    <p:sldId id="452" r:id="rId14"/>
    <p:sldId id="453" r:id="rId15"/>
    <p:sldId id="454" r:id="rId16"/>
    <p:sldId id="455" r:id="rId17"/>
    <p:sldId id="457" r:id="rId18"/>
    <p:sldId id="456" r:id="rId19"/>
    <p:sldId id="459" r:id="rId20"/>
    <p:sldId id="431" r:id="rId21"/>
    <p:sldId id="432" r:id="rId22"/>
    <p:sldId id="433" r:id="rId23"/>
    <p:sldId id="435" r:id="rId24"/>
    <p:sldId id="437" r:id="rId25"/>
    <p:sldId id="438" r:id="rId26"/>
    <p:sldId id="426" r:id="rId27"/>
    <p:sldId id="436" r:id="rId28"/>
    <p:sldId id="439" r:id="rId29"/>
    <p:sldId id="440" r:id="rId30"/>
    <p:sldId id="441" r:id="rId31"/>
    <p:sldId id="442" r:id="rId32"/>
  </p:sldIdLst>
  <p:sldSz cx="12192000" cy="6858000"/>
  <p:notesSz cx="7099300" cy="10234613"/>
  <p:defaultTextStyle>
    <a:defPPr>
      <a:defRPr lang="en-US"/>
    </a:defPPr>
    <a:lvl1pPr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1pPr>
    <a:lvl2pPr marL="4572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2pPr>
    <a:lvl3pPr marL="9144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3pPr>
    <a:lvl4pPr marL="13716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4pPr>
    <a:lvl5pPr marL="18288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5pPr>
    <a:lvl6pPr marL="2286000" algn="l" defTabSz="914400" rtl="0" eaLnBrk="1" latinLnBrk="0" hangingPunct="1">
      <a:defRPr sz="2000" i="1" kern="1200">
        <a:solidFill>
          <a:srgbClr val="7979FF"/>
        </a:solidFill>
        <a:latin typeface="Calibri" pitchFamily="34" charset="0"/>
        <a:ea typeface="+mn-ea"/>
        <a:cs typeface="+mn-cs"/>
      </a:defRPr>
    </a:lvl6pPr>
    <a:lvl7pPr marL="2743200" algn="l" defTabSz="914400" rtl="0" eaLnBrk="1" latinLnBrk="0" hangingPunct="1">
      <a:defRPr sz="2000" i="1" kern="1200">
        <a:solidFill>
          <a:srgbClr val="7979FF"/>
        </a:solidFill>
        <a:latin typeface="Calibri" pitchFamily="34" charset="0"/>
        <a:ea typeface="+mn-ea"/>
        <a:cs typeface="+mn-cs"/>
      </a:defRPr>
    </a:lvl7pPr>
    <a:lvl8pPr marL="3200400" algn="l" defTabSz="914400" rtl="0" eaLnBrk="1" latinLnBrk="0" hangingPunct="1">
      <a:defRPr sz="2000" i="1" kern="1200">
        <a:solidFill>
          <a:srgbClr val="7979FF"/>
        </a:solidFill>
        <a:latin typeface="Calibri" pitchFamily="34" charset="0"/>
        <a:ea typeface="+mn-ea"/>
        <a:cs typeface="+mn-cs"/>
      </a:defRPr>
    </a:lvl8pPr>
    <a:lvl9pPr marL="3657600" algn="l" defTabSz="914400" rtl="0" eaLnBrk="1" latinLnBrk="0" hangingPunct="1">
      <a:defRPr sz="2000" i="1" kern="1200">
        <a:solidFill>
          <a:srgbClr val="7979FF"/>
        </a:solidFill>
        <a:latin typeface="Calibri" pitchFamily="34" charset="0"/>
        <a:ea typeface="+mn-ea"/>
        <a:cs typeface="+mn-cs"/>
      </a:defRPr>
    </a:lvl9pPr>
  </p:defaultTextStyle>
  <p:extLst>
    <p:ext uri="{EFAFB233-063F-42B5-8137-9DF3F51BA10A}">
      <p15:sldGuideLst xmlns:p15="http://schemas.microsoft.com/office/powerpoint/2012/main">
        <p15:guide id="1" orient="horz" pos="2256" userDrawn="1">
          <p15:clr>
            <a:srgbClr val="A4A3A4"/>
          </p15:clr>
        </p15:guide>
        <p15:guide id="2" pos="3840" userDrawn="1">
          <p15:clr>
            <a:srgbClr val="A4A3A4"/>
          </p15:clr>
        </p15:guide>
        <p15:guide id="3" pos="4736"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2A1BEB"/>
    <a:srgbClr val="000099"/>
    <a:srgbClr val="DAA100"/>
    <a:srgbClr val="FFC111"/>
    <a:srgbClr val="FFC729"/>
    <a:srgbClr val="7979FF"/>
    <a:srgbClr val="AFAFFF"/>
    <a:srgbClr val="336699"/>
    <a:srgbClr val="DBD9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29" autoAdjust="0"/>
    <p:restoredTop sz="86272" autoAdjust="0"/>
  </p:normalViewPr>
  <p:slideViewPr>
    <p:cSldViewPr>
      <p:cViewPr varScale="1">
        <p:scale>
          <a:sx n="111" d="100"/>
          <a:sy n="111" d="100"/>
        </p:scale>
        <p:origin x="768" y="132"/>
      </p:cViewPr>
      <p:guideLst>
        <p:guide orient="horz" pos="2256"/>
        <p:guide pos="3840"/>
        <p:guide pos="47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6" d="100"/>
        <a:sy n="106" d="100"/>
      </p:scale>
      <p:origin x="0" y="0"/>
    </p:cViewPr>
  </p:sorterViewPr>
  <p:notesViewPr>
    <p:cSldViewPr>
      <p:cViewPr varScale="1">
        <p:scale>
          <a:sx n="87" d="100"/>
          <a:sy n="87" d="100"/>
        </p:scale>
        <p:origin x="-4164" y="-78"/>
      </p:cViewPr>
      <p:guideLst>
        <p:guide orient="horz" pos="3224"/>
        <p:guide pos="223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7732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7" name="Rectangle 3"/>
          <p:cNvSpPr>
            <a:spLocks noGrp="1" noChangeArrowheads="1"/>
          </p:cNvSpPr>
          <p:nvPr>
            <p:ph type="dt" sz="quarter" idx="1"/>
          </p:nvPr>
        </p:nvSpPr>
        <p:spPr bwMode="auto">
          <a:xfrm>
            <a:off x="4021979" y="0"/>
            <a:ext cx="307563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8" name="Rectangle 4"/>
          <p:cNvSpPr>
            <a:spLocks noGrp="1" noChangeArrowheads="1"/>
          </p:cNvSpPr>
          <p:nvPr>
            <p:ph type="ftr" sz="quarter" idx="2"/>
          </p:nvPr>
        </p:nvSpPr>
        <p:spPr bwMode="auto">
          <a:xfrm>
            <a:off x="0" y="9721055"/>
            <a:ext cx="307732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9" name="Rectangle 5"/>
          <p:cNvSpPr>
            <a:spLocks noGrp="1" noChangeArrowheads="1"/>
          </p:cNvSpPr>
          <p:nvPr>
            <p:ph type="sldNum" sz="quarter" idx="3"/>
          </p:nvPr>
        </p:nvSpPr>
        <p:spPr bwMode="auto">
          <a:xfrm>
            <a:off x="4021979" y="9721055"/>
            <a:ext cx="307563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fld id="{B2BC351F-6E91-460D-BE32-C19826B48709}" type="slidenum">
              <a:rPr lang="en-US"/>
              <a:pPr>
                <a:defRPr/>
              </a:pPr>
              <a:t>‹Nº›</a:t>
            </a:fld>
            <a:endParaRPr lang="en-US" dirty="0"/>
          </a:p>
        </p:txBody>
      </p:sp>
    </p:spTree>
    <p:extLst>
      <p:ext uri="{BB962C8B-B14F-4D97-AF65-F5344CB8AC3E}">
        <p14:creationId xmlns:p14="http://schemas.microsoft.com/office/powerpoint/2010/main" val="1419300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732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6147" name="Rectangle 3"/>
          <p:cNvSpPr>
            <a:spLocks noGrp="1" noChangeArrowheads="1"/>
          </p:cNvSpPr>
          <p:nvPr>
            <p:ph type="dt" idx="1"/>
          </p:nvPr>
        </p:nvSpPr>
        <p:spPr bwMode="auto">
          <a:xfrm>
            <a:off x="4021979" y="0"/>
            <a:ext cx="307563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3277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p:spPr>
      </p:sp>
      <p:sp>
        <p:nvSpPr>
          <p:cNvPr id="6150" name="Rectangle 6"/>
          <p:cNvSpPr>
            <a:spLocks noGrp="1" noChangeArrowheads="1"/>
          </p:cNvSpPr>
          <p:nvPr>
            <p:ph type="ftr" sz="quarter" idx="4"/>
          </p:nvPr>
        </p:nvSpPr>
        <p:spPr bwMode="auto">
          <a:xfrm>
            <a:off x="0" y="9721055"/>
            <a:ext cx="307732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6151" name="Rectangle 7"/>
          <p:cNvSpPr>
            <a:spLocks noGrp="1" noChangeArrowheads="1"/>
          </p:cNvSpPr>
          <p:nvPr>
            <p:ph type="sldNum" sz="quarter" idx="5"/>
          </p:nvPr>
        </p:nvSpPr>
        <p:spPr bwMode="auto">
          <a:xfrm>
            <a:off x="4021979" y="9721055"/>
            <a:ext cx="307563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fld id="{D803D7F9-FAF6-443E-B929-0F0EFB9553AF}" type="slidenum">
              <a:rPr lang="en-US"/>
              <a:pPr>
                <a:defRPr/>
              </a:pPr>
              <a:t>‹Nº›</a:t>
            </a:fld>
            <a:endParaRPr lang="en-US" dirty="0"/>
          </a:p>
        </p:txBody>
      </p:sp>
    </p:spTree>
    <p:extLst>
      <p:ext uri="{BB962C8B-B14F-4D97-AF65-F5344CB8AC3E}">
        <p14:creationId xmlns:p14="http://schemas.microsoft.com/office/powerpoint/2010/main" val="2350867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r>
              <a:rPr lang="en-US" sz="1200" kern="1200" dirty="0">
                <a:solidFill>
                  <a:schemeClr val="tx1"/>
                </a:solidFill>
                <a:effectLst/>
                <a:latin typeface="+mn-lt"/>
                <a:ea typeface="+mn-ea"/>
                <a:cs typeface="+mn-cs"/>
              </a:rPr>
              <a:t>2. You can see a mask description of the 6-inch thin LGAD for ATLAS/CMS common run, in slide number 2. This run will be fabricated using 50+300 micron thick, epitaxial wafers. The mask design is based on the layout proposal by ATLAS-HGTD and CMS-ETL communities, and it includes several timing detectors with pad and array designs.</a:t>
            </a:r>
            <a:endParaRPr lang="en-US" dirty="0">
              <a:effectLst/>
            </a:endParaRPr>
          </a:p>
          <a:p>
            <a:pPr rtl="0"/>
            <a:r>
              <a:rPr lang="en-US" sz="1200" kern="1200" dirty="0">
                <a:solidFill>
                  <a:schemeClr val="tx1"/>
                </a:solidFill>
                <a:effectLst/>
                <a:latin typeface="+mn-lt"/>
                <a:ea typeface="+mn-ea"/>
                <a:cs typeface="+mn-cs"/>
              </a:rPr>
              <a:t>Taking into account the results of the above processes, we reduce to 500 micron the standard slim edge width. We consider also 57, 47 and 37 micron for the inter-pad distance, changing to 15, 10 and 5 micron the JTE width, maintaining the cell pitch value constant for all structures. All large probe pads will be compatible with the common HPK/CNM probe card.</a:t>
            </a:r>
            <a:endParaRPr lang="en-US" dirty="0">
              <a:effectLst/>
            </a:endParaRPr>
          </a:p>
          <a:p>
            <a:pPr rtl="0"/>
            <a:r>
              <a:rPr lang="en-US" sz="1200" kern="1200" dirty="0">
                <a:solidFill>
                  <a:schemeClr val="tx1"/>
                </a:solidFill>
                <a:effectLst/>
                <a:latin typeface="+mn-lt"/>
                <a:ea typeface="+mn-ea"/>
                <a:cs typeface="+mn-cs"/>
              </a:rPr>
              <a:t>35 and 50 micron thick, silicon on silicon wafers, were purchased in January 2018, but the wafers haven’t arrived by</a:t>
            </a:r>
            <a:r>
              <a:rPr lang="en-US" sz="1200" kern="1200" baseline="0" dirty="0">
                <a:solidFill>
                  <a:schemeClr val="tx1"/>
                </a:solidFill>
                <a:effectLst/>
                <a:latin typeface="+mn-lt"/>
                <a:ea typeface="+mn-ea"/>
                <a:cs typeface="+mn-cs"/>
              </a:rPr>
              <a:t> now from </a:t>
            </a:r>
            <a:r>
              <a:rPr lang="en-US" sz="1200" kern="1200" baseline="0" dirty="0" err="1">
                <a:solidFill>
                  <a:schemeClr val="tx1"/>
                </a:solidFill>
                <a:effectLst/>
                <a:latin typeface="+mn-lt"/>
                <a:ea typeface="+mn-ea"/>
                <a:cs typeface="+mn-cs"/>
              </a:rPr>
              <a:t>IceMos</a:t>
            </a:r>
            <a:r>
              <a:rPr lang="en-US" sz="1200" kern="1200" dirty="0">
                <a:solidFill>
                  <a:schemeClr val="tx1"/>
                </a:solidFill>
                <a:effectLst/>
                <a:latin typeface="+mn-lt"/>
                <a:ea typeface="+mn-ea"/>
                <a:cs typeface="+mn-cs"/>
              </a:rPr>
              <a:t>.</a:t>
            </a:r>
            <a:endParaRPr lang="en-US" dirty="0">
              <a:effectLst/>
            </a:endParaRPr>
          </a:p>
        </p:txBody>
      </p:sp>
    </p:spTree>
    <p:extLst>
      <p:ext uri="{BB962C8B-B14F-4D97-AF65-F5344CB8AC3E}">
        <p14:creationId xmlns:p14="http://schemas.microsoft.com/office/powerpoint/2010/main" val="223439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r>
              <a:rPr lang="en-US" sz="1200" kern="1200" dirty="0">
                <a:solidFill>
                  <a:schemeClr val="tx1"/>
                </a:solidFill>
                <a:effectLst/>
                <a:latin typeface="+mn-lt"/>
                <a:ea typeface="+mn-ea"/>
                <a:cs typeface="+mn-cs"/>
              </a:rPr>
              <a:t>4. In this sense,</a:t>
            </a:r>
            <a:r>
              <a:rPr lang="en-US" sz="1200" kern="1200" baseline="0" dirty="0">
                <a:solidFill>
                  <a:schemeClr val="tx1"/>
                </a:solidFill>
                <a:effectLst/>
                <a:latin typeface="+mn-lt"/>
                <a:ea typeface="+mn-ea"/>
                <a:cs typeface="+mn-cs"/>
              </a:rPr>
              <a:t> we use an inter-pad gap of 57 microns for the 16x32, 16x16 and 5x5xN modules, using 57, 47 and 37 microns in the 5x5 modules. For the 2x2 and 1x1 modules we use 57 and 47 microns gap. All structures have 500 microns width from the guard ring area to the dicing path …</a:t>
            </a:r>
            <a:endParaRPr lang="en-US" dirty="0">
              <a:effectLst/>
            </a:endParaRPr>
          </a:p>
        </p:txBody>
      </p:sp>
    </p:spTree>
    <p:extLst>
      <p:ext uri="{BB962C8B-B14F-4D97-AF65-F5344CB8AC3E}">
        <p14:creationId xmlns:p14="http://schemas.microsoft.com/office/powerpoint/2010/main" val="2573747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2259745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2830832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r>
              <a:rPr lang="en-US" sz="1200" kern="1200" dirty="0">
                <a:solidFill>
                  <a:schemeClr val="tx1"/>
                </a:solidFill>
                <a:effectLst/>
                <a:latin typeface="+mn-lt"/>
                <a:ea typeface="+mn-ea"/>
                <a:cs typeface="+mn-cs"/>
              </a:rPr>
              <a:t>5. In the 16x32 module passivation layer, we include 500 microns gap</a:t>
            </a:r>
            <a:r>
              <a:rPr lang="en-US" sz="1200" kern="1200" baseline="0" dirty="0">
                <a:solidFill>
                  <a:schemeClr val="tx1"/>
                </a:solidFill>
                <a:effectLst/>
                <a:latin typeface="+mn-lt"/>
                <a:ea typeface="+mn-ea"/>
                <a:cs typeface="+mn-cs"/>
              </a:rPr>
              <a:t> in the middle area in order to be able the use of two 16x16 pixels ETROCs to read it (in a similar way than ATLAS uses in their 15x30 modules).</a:t>
            </a:r>
          </a:p>
          <a:p>
            <a:pPr algn="l" rtl="0"/>
            <a:r>
              <a:rPr lang="en-US" sz="1200" kern="1200" baseline="0" dirty="0">
                <a:solidFill>
                  <a:schemeClr val="tx1"/>
                </a:solidFill>
                <a:effectLst/>
                <a:latin typeface="+mn-lt"/>
                <a:ea typeface="+mn-ea"/>
                <a:cs typeface="+mn-cs"/>
              </a:rPr>
              <a:t>In the top area of the half wafer we include 5x5xN modules with passivation on the dicing path, to cut them with different configurations maintaining the electrical isolation in the cutting area.</a:t>
            </a:r>
          </a:p>
          <a:p>
            <a:pPr algn="l" rtl="0"/>
            <a:r>
              <a:rPr lang="en-US" sz="1200" kern="1200" baseline="0" dirty="0">
                <a:solidFill>
                  <a:schemeClr val="tx1"/>
                </a:solidFill>
                <a:effectLst/>
                <a:latin typeface="+mn-lt"/>
                <a:ea typeface="+mn-ea"/>
                <a:cs typeface="+mn-cs"/>
              </a:rPr>
              <a:t>We include a column with 31 </a:t>
            </a:r>
            <a:r>
              <a:rPr lang="en-US" sz="1200" kern="1200" baseline="0" dirty="0" err="1">
                <a:solidFill>
                  <a:schemeClr val="tx1"/>
                </a:solidFill>
                <a:effectLst/>
                <a:latin typeface="+mn-lt"/>
                <a:ea typeface="+mn-ea"/>
                <a:cs typeface="+mn-cs"/>
              </a:rPr>
              <a:t>LGAD+PiN</a:t>
            </a:r>
            <a:r>
              <a:rPr lang="en-US" sz="1200" kern="1200" baseline="0" dirty="0">
                <a:solidFill>
                  <a:schemeClr val="tx1"/>
                </a:solidFill>
                <a:effectLst/>
                <a:latin typeface="+mn-lt"/>
                <a:ea typeface="+mn-ea"/>
                <a:cs typeface="+mn-cs"/>
              </a:rPr>
              <a:t> pairs, also.</a:t>
            </a:r>
          </a:p>
          <a:p>
            <a:pPr algn="l" rtl="0"/>
            <a:r>
              <a:rPr lang="en-US" sz="1200" kern="1200" baseline="0" dirty="0">
                <a:solidFill>
                  <a:schemeClr val="tx1"/>
                </a:solidFill>
                <a:effectLst/>
                <a:latin typeface="+mn-lt"/>
                <a:ea typeface="+mn-ea"/>
                <a:cs typeface="+mn-cs"/>
              </a:rPr>
              <a:t>You can see a summary of the integrated structures in the table located on the right-hand side of the slide.</a:t>
            </a:r>
            <a:endParaRPr lang="en-US" dirty="0">
              <a:effectLst/>
            </a:endParaRPr>
          </a:p>
        </p:txBody>
      </p:sp>
    </p:spTree>
    <p:extLst>
      <p:ext uri="{BB962C8B-B14F-4D97-AF65-F5344CB8AC3E}">
        <p14:creationId xmlns:p14="http://schemas.microsoft.com/office/powerpoint/2010/main" val="481216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3279746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2073650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2556409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endParaRPr lang="en-US" dirty="0">
              <a:effectLst/>
            </a:endParaRPr>
          </a:p>
        </p:txBody>
      </p:sp>
    </p:spTree>
    <p:extLst>
      <p:ext uri="{BB962C8B-B14F-4D97-AF65-F5344CB8AC3E}">
        <p14:creationId xmlns:p14="http://schemas.microsoft.com/office/powerpoint/2010/main" val="2266459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9459" name="Rectangle 3"/>
          <p:cNvSpPr>
            <a:spLocks noGrp="1" noChangeArrowheads="1"/>
          </p:cNvSpPr>
          <p:nvPr>
            <p:ph type="subTitle" idx="1"/>
          </p:nvPr>
        </p:nvSpPr>
        <p:spPr>
          <a:xfrm>
            <a:off x="16933" y="1828800"/>
            <a:ext cx="9347200" cy="1752600"/>
          </a:xfrm>
        </p:spPr>
        <p:txBody>
          <a:bodyPr/>
          <a:lstStyle>
            <a:lvl1pPr marL="0" indent="0">
              <a:buFont typeface="Wingdings" pitchFamily="2" charset="2"/>
              <a:buNone/>
              <a:defRPr sz="2800" baseline="0">
                <a:solidFill>
                  <a:schemeClr val="tx2">
                    <a:lumMod val="75000"/>
                  </a:schemeClr>
                </a:solidFill>
                <a:latin typeface="Calibri Light" panose="020F0302020204030204" pitchFamily="34" charset="0"/>
              </a:defRPr>
            </a:lvl1pPr>
          </a:lstStyle>
          <a:p>
            <a:r>
              <a:rPr lang="es-ES_tradnl" altLang="en-US" dirty="0"/>
              <a:t>Haga clic para modificar el estilo de subtítulo del patrón</a:t>
            </a:r>
          </a:p>
        </p:txBody>
      </p:sp>
      <p:sp>
        <p:nvSpPr>
          <p:cNvPr id="2" name="Título 1"/>
          <p:cNvSpPr>
            <a:spLocks noGrp="1"/>
          </p:cNvSpPr>
          <p:nvPr>
            <p:ph type="title"/>
          </p:nvPr>
        </p:nvSpPr>
        <p:spPr/>
        <p:txBody>
          <a:bodyPr/>
          <a:lstStyle>
            <a:lvl1pPr>
              <a:defRPr sz="4000">
                <a:latin typeface="Calibri Light" panose="020F0302020204030204" pitchFamily="34" charset="0"/>
              </a:defRPr>
            </a:lvl1pPr>
          </a:lstStyle>
          <a:p>
            <a:r>
              <a:rPr lang="es-ES" dirty="0" smtClean="0"/>
              <a:t>Haga clic para modificar el estilo de título del patrón</a:t>
            </a:r>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03201" y="139701"/>
            <a:ext cx="10769599" cy="932837"/>
          </a:xfrm>
        </p:spPr>
        <p:txBody>
          <a:bodyPr/>
          <a:lstStyle>
            <a:lvl1pPr>
              <a:defRPr sz="3600" b="0" cap="none" spc="-300" baseline="0">
                <a:solidFill>
                  <a:srgbClr val="336699"/>
                </a:solidFill>
                <a:latin typeface="Calibri Light" panose="020F0302020204030204" pitchFamily="34" charset="0"/>
              </a:defRPr>
            </a:lvl1pPr>
          </a:lstStyle>
          <a:p>
            <a:r>
              <a:rPr lang="en-US" noProof="0" dirty="0" err="1" smtClean="0"/>
              <a:t>Haga</a:t>
            </a:r>
            <a:r>
              <a:rPr lang="en-US" noProof="0" dirty="0" smtClean="0"/>
              <a:t> </a:t>
            </a:r>
            <a:r>
              <a:rPr lang="en-US" noProof="0" dirty="0" err="1" smtClean="0"/>
              <a:t>clic</a:t>
            </a:r>
            <a:r>
              <a:rPr lang="en-US" noProof="0" dirty="0" smtClean="0"/>
              <a:t> para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508000" y="1371600"/>
            <a:ext cx="11277600" cy="4800600"/>
          </a:xfrm>
        </p:spPr>
        <p:txBody>
          <a:bodyPr/>
          <a:lstStyle>
            <a:lvl1pPr>
              <a:buFont typeface="Calibri" pitchFamily="34" charset="0"/>
              <a:buChar char="—"/>
              <a:defRPr baseline="0">
                <a:solidFill>
                  <a:schemeClr val="tx2">
                    <a:lumMod val="50000"/>
                  </a:schemeClr>
                </a:solidFill>
                <a:latin typeface="Calibri Light" panose="020F0302020204030204" pitchFamily="34" charset="0"/>
              </a:defRPr>
            </a:lvl1pPr>
            <a:lvl2pPr>
              <a:buFont typeface="Calibri" pitchFamily="34" charset="0"/>
              <a:buChar char="_"/>
              <a:defRPr baseline="0">
                <a:solidFill>
                  <a:schemeClr val="tx2">
                    <a:lumMod val="50000"/>
                  </a:schemeClr>
                </a:solidFill>
                <a:latin typeface="Calibri Light" panose="020F0302020204030204" pitchFamily="34" charset="0"/>
              </a:defRPr>
            </a:lvl2pPr>
            <a:lvl3pPr marL="671512" indent="0">
              <a:buNone/>
              <a:defRPr/>
            </a:lvl3pPr>
            <a:lvl4pPr marL="1023937" indent="0">
              <a:buNone/>
              <a:defRPr/>
            </a:lvl4pPr>
          </a:lstStyle>
          <a:p>
            <a:pPr lvl="0"/>
            <a:r>
              <a:rPr lang="en-US" noProof="0" dirty="0" smtClean="0"/>
              <a:t>Haga </a:t>
            </a:r>
            <a:r>
              <a:rPr lang="en-US" noProof="0" dirty="0" err="1" smtClean="0"/>
              <a:t>clic</a:t>
            </a:r>
            <a:r>
              <a:rPr lang="en-US" noProof="0" dirty="0" smtClean="0"/>
              <a:t> para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endParaRPr lang="en-US" noProof="0" dirty="0" smtClean="0"/>
          </a:p>
        </p:txBody>
      </p:sp>
      <p:sp>
        <p:nvSpPr>
          <p:cNvPr id="4" name="Rectangle 6"/>
          <p:cNvSpPr>
            <a:spLocks noGrp="1" noChangeArrowheads="1"/>
          </p:cNvSpPr>
          <p:nvPr>
            <p:ph type="sldNum" sz="quarter" idx="10"/>
          </p:nvPr>
        </p:nvSpPr>
        <p:spPr>
          <a:xfrm>
            <a:off x="11362077" y="6340512"/>
            <a:ext cx="711200" cy="457200"/>
          </a:xfrm>
          <a:ln/>
        </p:spPr>
        <p:txBody>
          <a:bodyPr/>
          <a:lstStyle>
            <a:lvl1pPr>
              <a:defRPr baseline="0">
                <a:solidFill>
                  <a:schemeClr val="tx2">
                    <a:lumMod val="50000"/>
                  </a:schemeClr>
                </a:solidFill>
                <a:latin typeface="Calibri Light" panose="020F0302020204030204" pitchFamily="34" charset="0"/>
              </a:defRPr>
            </a:lvl1pPr>
          </a:lstStyle>
          <a:p>
            <a:pPr>
              <a:defRPr/>
            </a:pPr>
            <a:fld id="{9A5CEF15-0670-42F8-B063-5D05E1C9277E}" type="slidenum">
              <a:rPr lang="es-ES_tradnl" altLang="en-US" smtClean="0"/>
              <a:pPr>
                <a:defRPr/>
              </a:pPr>
              <a:t>‹Nº›</a:t>
            </a:fld>
            <a:endParaRPr lang="es-ES_tradnl" altLang="en-US" dirty="0"/>
          </a:p>
        </p:txBody>
      </p:sp>
      <p:sp>
        <p:nvSpPr>
          <p:cNvPr id="8" name="7 Marcador de pie de página"/>
          <p:cNvSpPr>
            <a:spLocks noGrp="1"/>
          </p:cNvSpPr>
          <p:nvPr>
            <p:ph type="ftr" sz="quarter" idx="11"/>
          </p:nvPr>
        </p:nvSpPr>
        <p:spPr>
          <a:xfrm>
            <a:off x="1422400" y="6350560"/>
            <a:ext cx="9652000" cy="457200"/>
          </a:xfrm>
        </p:spPr>
        <p:txBody>
          <a:bodyPr/>
          <a:lstStyle>
            <a:lvl1pPr>
              <a:defRPr baseline="0">
                <a:solidFill>
                  <a:schemeClr val="tx2">
                    <a:lumMod val="50000"/>
                  </a:schemeClr>
                </a:solidFill>
                <a:latin typeface="Calibri Light" panose="020F0302020204030204" pitchFamily="34" charset="0"/>
              </a:defRPr>
            </a:lvl1pPr>
          </a:lstStyle>
          <a:p>
            <a:pPr>
              <a:defRPr/>
            </a:pPr>
            <a:r>
              <a:rPr lang="en-US" altLang="en-US" smtClean="0"/>
              <a:t>I. Vila - ETL Sensor Meeting Nov  11th   2019</a:t>
            </a:r>
            <a:endParaRPr lang="es-ES_tradnl"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6969B5E-57AA-4CCE-B6AB-07EDB346C168}" type="slidenum">
              <a:rPr lang="es-ES_tradnl" altLang="en-US"/>
              <a:pPr>
                <a:defRPr/>
              </a:pPr>
              <a:t>‹Nº›</a:t>
            </a:fld>
            <a:endParaRPr lang="es-ES_tradnl"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I. Vila - ETL Sensor Meeting Nov  11th   2019</a:t>
            </a:r>
            <a:endParaRPr lang="es-ES_tradnl"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Default - Title and Content">
    <p:spTree>
      <p:nvGrpSpPr>
        <p:cNvPr id="1" name=""/>
        <p:cNvGrpSpPr/>
        <p:nvPr/>
      </p:nvGrpSpPr>
      <p:grpSpPr>
        <a:xfrm>
          <a:off x="0" y="0"/>
          <a:ext cx="0" cy="0"/>
          <a:chOff x="0" y="0"/>
          <a:chExt cx="0" cy="0"/>
        </a:xfrm>
      </p:grpSpPr>
      <p:sp>
        <p:nvSpPr>
          <p:cNvPr id="39" name="Shape 39"/>
          <p:cNvSpPr>
            <a:spLocks noGrp="1"/>
          </p:cNvSpPr>
          <p:nvPr>
            <p:ph type="title"/>
          </p:nvPr>
        </p:nvSpPr>
        <p:spPr>
          <a:xfrm>
            <a:off x="1337733" y="0"/>
            <a:ext cx="9448800" cy="990600"/>
          </a:xfrm>
          <a:prstGeom prst="rect">
            <a:avLst/>
          </a:prstGeom>
        </p:spPr>
        <p:txBody>
          <a:bodyPr/>
          <a:lstStyle>
            <a:lvl1pPr>
              <a:defRPr>
                <a:solidFill>
                  <a:srgbClr val="941100"/>
                </a:solidFill>
              </a:defRPr>
            </a:lvl1pPr>
          </a:lstStyle>
          <a:p>
            <a:pPr lvl="0">
              <a:defRPr sz="1800">
                <a:solidFill>
                  <a:srgbClr val="000000"/>
                </a:solidFill>
                <a:uFillTx/>
              </a:defRPr>
            </a:pPr>
            <a:r>
              <a:rPr lang="en-US" sz="3200" dirty="0">
                <a:solidFill>
                  <a:srgbClr val="941100"/>
                </a:solidFill>
                <a:uFill>
                  <a:solidFill>
                    <a:srgbClr val="464653"/>
                  </a:solidFill>
                </a:uFill>
              </a:rPr>
              <a:t>Click to edit Master title style</a:t>
            </a:r>
            <a:endParaRPr sz="3200" dirty="0">
              <a:solidFill>
                <a:srgbClr val="941100"/>
              </a:solidFill>
              <a:uFill>
                <a:solidFill>
                  <a:srgbClr val="464653"/>
                </a:solidFill>
              </a:uFill>
            </a:endParaRPr>
          </a:p>
        </p:txBody>
      </p:sp>
      <p:sp>
        <p:nvSpPr>
          <p:cNvPr id="41" name="Shape 41"/>
          <p:cNvSpPr>
            <a:spLocks noGrp="1"/>
          </p:cNvSpPr>
          <p:nvPr>
            <p:ph type="body" idx="1"/>
          </p:nvPr>
        </p:nvSpPr>
        <p:spPr>
          <a:xfrm>
            <a:off x="67735" y="1064580"/>
            <a:ext cx="6096000" cy="5382203"/>
          </a:xfrm>
          <a:prstGeom prst="rect">
            <a:avLst/>
          </a:prstGeom>
        </p:spPr>
        <p:txBody>
          <a:bodyPr>
            <a:normAutofit/>
          </a:bodyPr>
          <a:lstStyle>
            <a:lvl1pPr>
              <a:defRPr sz="2400" b="1">
                <a:solidFill>
                  <a:srgbClr val="008F00"/>
                </a:solidFill>
              </a:defRPr>
            </a:lvl1pPr>
            <a:lvl2pPr marL="560566" indent="-286246">
              <a:defRPr sz="2400">
                <a:solidFill>
                  <a:srgbClr val="011993"/>
                </a:solidFill>
              </a:defRPr>
            </a:lvl2pPr>
            <a:lvl3pPr marL="868680" indent="-274320">
              <a:defRPr sz="2400"/>
            </a:lvl3pPr>
            <a:lvl4pPr marL="1173480" indent="-304800">
              <a:defRPr sz="2400"/>
            </a:lvl4pPr>
            <a:lvl5pPr marL="1485900" indent="-342900">
              <a:defRPr sz="2000"/>
            </a:lvl5pPr>
          </a:lstStyle>
          <a:p>
            <a:pPr lvl="0">
              <a:defRPr sz="1800" b="0">
                <a:solidFill>
                  <a:srgbClr val="000000"/>
                </a:solidFill>
                <a:uFillTx/>
              </a:defRPr>
            </a:pPr>
            <a:r>
              <a:rPr lang="en-US" sz="2600" b="1">
                <a:solidFill>
                  <a:srgbClr val="008F00"/>
                </a:solidFill>
                <a:uFill>
                  <a:solidFill/>
                </a:uFill>
              </a:rPr>
              <a:t>Click to edit Master text styles</a:t>
            </a:r>
          </a:p>
          <a:p>
            <a:pPr lvl="1">
              <a:defRPr sz="1800" b="0">
                <a:solidFill>
                  <a:srgbClr val="000000"/>
                </a:solidFill>
                <a:uFillTx/>
              </a:defRPr>
            </a:pPr>
            <a:r>
              <a:rPr lang="en-US" sz="2600" b="1">
                <a:solidFill>
                  <a:srgbClr val="008F00"/>
                </a:solidFill>
                <a:uFill>
                  <a:solidFill/>
                </a:uFill>
              </a:rPr>
              <a:t>Second level</a:t>
            </a:r>
          </a:p>
          <a:p>
            <a:pPr lvl="2">
              <a:defRPr sz="1800" b="0">
                <a:solidFill>
                  <a:srgbClr val="000000"/>
                </a:solidFill>
                <a:uFillTx/>
              </a:defRPr>
            </a:pPr>
            <a:r>
              <a:rPr lang="en-US" sz="2600" b="1">
                <a:solidFill>
                  <a:srgbClr val="008F00"/>
                </a:solidFill>
                <a:uFill>
                  <a:solidFill/>
                </a:uFill>
              </a:rPr>
              <a:t>Third level</a:t>
            </a:r>
          </a:p>
          <a:p>
            <a:pPr lvl="3">
              <a:defRPr sz="1800" b="0">
                <a:solidFill>
                  <a:srgbClr val="000000"/>
                </a:solidFill>
                <a:uFillTx/>
              </a:defRPr>
            </a:pPr>
            <a:r>
              <a:rPr lang="en-US" sz="2600" b="1">
                <a:solidFill>
                  <a:srgbClr val="008F00"/>
                </a:solidFill>
                <a:uFill>
                  <a:solidFill/>
                </a:uFill>
              </a:rPr>
              <a:t>Fourth level</a:t>
            </a:r>
          </a:p>
          <a:p>
            <a:pPr lvl="4">
              <a:defRPr sz="1800" b="0">
                <a:solidFill>
                  <a:srgbClr val="000000"/>
                </a:solidFill>
                <a:uFillTx/>
              </a:defRPr>
            </a:pPr>
            <a:r>
              <a:rPr lang="en-US" sz="2600" b="1">
                <a:solidFill>
                  <a:srgbClr val="008F00"/>
                </a:solidFill>
                <a:uFill>
                  <a:solidFill/>
                </a:uFill>
              </a:rPr>
              <a:t>Fifth level</a:t>
            </a:r>
            <a:endParaRPr sz="2400" dirty="0">
              <a:uFill>
                <a:solidFill/>
              </a:uFill>
            </a:endParaRPr>
          </a:p>
        </p:txBody>
      </p:sp>
      <p:sp>
        <p:nvSpPr>
          <p:cNvPr id="7" name="Shape 41"/>
          <p:cNvSpPr>
            <a:spLocks noGrp="1"/>
          </p:cNvSpPr>
          <p:nvPr>
            <p:ph type="body" idx="10"/>
          </p:nvPr>
        </p:nvSpPr>
        <p:spPr>
          <a:xfrm>
            <a:off x="6214535" y="1068157"/>
            <a:ext cx="5949448" cy="5382203"/>
          </a:xfrm>
          <a:prstGeom prst="rect">
            <a:avLst/>
          </a:prstGeom>
        </p:spPr>
        <p:txBody>
          <a:bodyPr/>
          <a:lstStyle>
            <a:lvl1pPr>
              <a:defRPr b="1">
                <a:solidFill>
                  <a:srgbClr val="008F00"/>
                </a:solidFill>
              </a:defRPr>
            </a:lvl1pPr>
            <a:lvl2pPr marL="560566" indent="-286246">
              <a:defRPr sz="2400">
                <a:solidFill>
                  <a:srgbClr val="011993"/>
                </a:solidFill>
              </a:defRPr>
            </a:lvl2pPr>
            <a:lvl3pPr marL="868680" indent="-274320">
              <a:defRPr sz="2400"/>
            </a:lvl3pPr>
            <a:lvl4pPr marL="1173480" indent="-304800">
              <a:defRPr sz="2400"/>
            </a:lvl4pPr>
            <a:lvl5pPr marL="1485900" indent="-342900">
              <a:defRPr sz="2400"/>
            </a:lvl5pPr>
          </a:lstStyle>
          <a:p>
            <a:pPr lvl="0">
              <a:defRPr sz="1800" b="0">
                <a:solidFill>
                  <a:srgbClr val="000000"/>
                </a:solidFill>
                <a:uFillTx/>
              </a:defRPr>
            </a:pPr>
            <a:r>
              <a:rPr lang="en-US" sz="2600" b="1">
                <a:solidFill>
                  <a:srgbClr val="008F00"/>
                </a:solidFill>
                <a:uFill>
                  <a:solidFill/>
                </a:uFill>
              </a:rPr>
              <a:t>Click to edit Master text styles</a:t>
            </a:r>
          </a:p>
          <a:p>
            <a:pPr lvl="1">
              <a:defRPr sz="1800" b="0">
                <a:solidFill>
                  <a:srgbClr val="000000"/>
                </a:solidFill>
                <a:uFillTx/>
              </a:defRPr>
            </a:pPr>
            <a:r>
              <a:rPr lang="en-US" sz="2600" b="1">
                <a:solidFill>
                  <a:srgbClr val="008F00"/>
                </a:solidFill>
                <a:uFill>
                  <a:solidFill/>
                </a:uFill>
              </a:rPr>
              <a:t>Second level</a:t>
            </a:r>
          </a:p>
          <a:p>
            <a:pPr lvl="2">
              <a:defRPr sz="1800" b="0">
                <a:solidFill>
                  <a:srgbClr val="000000"/>
                </a:solidFill>
                <a:uFillTx/>
              </a:defRPr>
            </a:pPr>
            <a:r>
              <a:rPr lang="en-US" sz="2600" b="1">
                <a:solidFill>
                  <a:srgbClr val="008F00"/>
                </a:solidFill>
                <a:uFill>
                  <a:solidFill/>
                </a:uFill>
              </a:rPr>
              <a:t>Third level</a:t>
            </a:r>
          </a:p>
          <a:p>
            <a:pPr lvl="3">
              <a:defRPr sz="1800" b="0">
                <a:solidFill>
                  <a:srgbClr val="000000"/>
                </a:solidFill>
                <a:uFillTx/>
              </a:defRPr>
            </a:pPr>
            <a:r>
              <a:rPr lang="en-US" sz="2600" b="1">
                <a:solidFill>
                  <a:srgbClr val="008F00"/>
                </a:solidFill>
                <a:uFill>
                  <a:solidFill/>
                </a:uFill>
              </a:rPr>
              <a:t>Fourth level</a:t>
            </a:r>
          </a:p>
          <a:p>
            <a:pPr lvl="4">
              <a:defRPr sz="1800" b="0">
                <a:solidFill>
                  <a:srgbClr val="000000"/>
                </a:solidFill>
                <a:uFillTx/>
              </a:defRPr>
            </a:pPr>
            <a:r>
              <a:rPr lang="en-US" sz="2600" b="1">
                <a:solidFill>
                  <a:srgbClr val="008F00"/>
                </a:solidFill>
                <a:uFill>
                  <a:solidFill/>
                </a:uFill>
              </a:rPr>
              <a:t>Fifth level</a:t>
            </a:r>
            <a:endParaRPr sz="2400" dirty="0">
              <a:uFill>
                <a:solidFill/>
              </a:uFill>
            </a:endParaRPr>
          </a:p>
        </p:txBody>
      </p:sp>
    </p:spTree>
    <p:extLst>
      <p:ext uri="{BB962C8B-B14F-4D97-AF65-F5344CB8AC3E}">
        <p14:creationId xmlns:p14="http://schemas.microsoft.com/office/powerpoint/2010/main" val="3120081322"/>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bwMode="auto">
          <a:xfrm>
            <a:off x="16933" y="1"/>
            <a:ext cx="93472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cambiar el estilo de título	</a:t>
            </a:r>
          </a:p>
        </p:txBody>
      </p:sp>
      <p:sp>
        <p:nvSpPr>
          <p:cNvPr id="3077" name="Rectangle 3"/>
          <p:cNvSpPr>
            <a:spLocks noGrp="1" noChangeArrowheads="1"/>
          </p:cNvSpPr>
          <p:nvPr>
            <p:ph type="body" idx="1"/>
          </p:nvPr>
        </p:nvSpPr>
        <p:spPr bwMode="auto">
          <a:xfrm>
            <a:off x="0" y="1524000"/>
            <a:ext cx="109728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7" name="Rectangle 5"/>
          <p:cNvSpPr>
            <a:spLocks noGrp="1" noChangeArrowheads="1"/>
          </p:cNvSpPr>
          <p:nvPr>
            <p:ph type="ftr" sz="quarter" idx="3"/>
          </p:nvPr>
        </p:nvSpPr>
        <p:spPr bwMode="auto">
          <a:xfrm>
            <a:off x="4978400" y="6324600"/>
            <a:ext cx="6096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smtClean="0">
                <a:solidFill>
                  <a:schemeClr val="tx2">
                    <a:lumMod val="50000"/>
                  </a:schemeClr>
                </a:solidFill>
                <a:latin typeface="Calibri" pitchFamily="34" charset="0"/>
              </a:defRPr>
            </a:lvl1pPr>
          </a:lstStyle>
          <a:p>
            <a:pPr>
              <a:defRPr/>
            </a:pPr>
            <a:r>
              <a:rPr lang="en-US" altLang="en-US" smtClean="0"/>
              <a:t>I. Vila - ETL Sensor Meeting Nov  11th   2019</a:t>
            </a:r>
            <a:endParaRPr lang="es-ES_tradnl" altLang="en-US" dirty="0"/>
          </a:p>
        </p:txBody>
      </p:sp>
      <p:sp>
        <p:nvSpPr>
          <p:cNvPr id="18438" name="Rectangle 6"/>
          <p:cNvSpPr>
            <a:spLocks noGrp="1" noChangeArrowheads="1"/>
          </p:cNvSpPr>
          <p:nvPr>
            <p:ph type="sldNum" sz="quarter" idx="4"/>
          </p:nvPr>
        </p:nvSpPr>
        <p:spPr bwMode="auto">
          <a:xfrm>
            <a:off x="11162603" y="6314552"/>
            <a:ext cx="711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400" i="0" baseline="0">
                <a:solidFill>
                  <a:schemeClr val="tx2">
                    <a:lumMod val="50000"/>
                  </a:schemeClr>
                </a:solidFill>
                <a:latin typeface="+mn-lt"/>
              </a:defRPr>
            </a:lvl1pPr>
          </a:lstStyle>
          <a:p>
            <a:pPr>
              <a:defRPr/>
            </a:pPr>
            <a:fld id="{729B781D-1B07-4E9C-8182-19D4D52035FB}" type="slidenum">
              <a:rPr lang="es-ES_tradnl" altLang="en-US" smtClean="0"/>
              <a:pPr>
                <a:defRPr/>
              </a:pPr>
              <a:t>‹Nº›</a:t>
            </a:fld>
            <a:endParaRPr lang="es-ES_tradnl" altLang="en-US" dirty="0"/>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6209" y="152400"/>
            <a:ext cx="772392"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764405" y="806450"/>
            <a:ext cx="101600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7" r:id="rId1"/>
    <p:sldLayoutId id="2147483676" r:id="rId2"/>
    <p:sldLayoutId id="2147483681" r:id="rId3"/>
    <p:sldLayoutId id="2147483688"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3000" baseline="0">
          <a:solidFill>
            <a:srgbClr val="002060"/>
          </a:solidFill>
          <a:latin typeface="+mn-lt"/>
          <a:ea typeface="+mj-ea"/>
          <a:cs typeface="+mj-cs"/>
        </a:defRPr>
      </a:lvl1pPr>
      <a:lvl2pPr algn="l" rtl="0" eaLnBrk="0" fontAlgn="base" hangingPunct="0">
        <a:spcBef>
          <a:spcPct val="0"/>
        </a:spcBef>
        <a:spcAft>
          <a:spcPct val="0"/>
        </a:spcAft>
        <a:defRPr sz="3000">
          <a:solidFill>
            <a:schemeClr val="bg1"/>
          </a:solidFill>
          <a:latin typeface="Calibri" pitchFamily="34" charset="0"/>
        </a:defRPr>
      </a:lvl2pPr>
      <a:lvl3pPr algn="l" rtl="0" eaLnBrk="0" fontAlgn="base" hangingPunct="0">
        <a:spcBef>
          <a:spcPct val="0"/>
        </a:spcBef>
        <a:spcAft>
          <a:spcPct val="0"/>
        </a:spcAft>
        <a:defRPr sz="3000">
          <a:solidFill>
            <a:schemeClr val="bg1"/>
          </a:solidFill>
          <a:latin typeface="Calibri" pitchFamily="34" charset="0"/>
        </a:defRPr>
      </a:lvl3pPr>
      <a:lvl4pPr algn="l" rtl="0" eaLnBrk="0" fontAlgn="base" hangingPunct="0">
        <a:spcBef>
          <a:spcPct val="0"/>
        </a:spcBef>
        <a:spcAft>
          <a:spcPct val="0"/>
        </a:spcAft>
        <a:defRPr sz="3000">
          <a:solidFill>
            <a:schemeClr val="bg1"/>
          </a:solidFill>
          <a:latin typeface="Calibri" pitchFamily="34" charset="0"/>
        </a:defRPr>
      </a:lvl4pPr>
      <a:lvl5pPr algn="l" rtl="0" eaLnBrk="0" fontAlgn="base" hangingPunct="0">
        <a:spcBef>
          <a:spcPct val="0"/>
        </a:spcBef>
        <a:spcAft>
          <a:spcPct val="0"/>
        </a:spcAft>
        <a:defRPr sz="3000">
          <a:solidFill>
            <a:schemeClr val="bg1"/>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a:xfrm>
            <a:off x="0" y="5197291"/>
            <a:ext cx="9753600" cy="1752600"/>
          </a:xfrm>
        </p:spPr>
        <p:txBody>
          <a:bodyPr/>
          <a:lstStyle/>
          <a:p>
            <a:r>
              <a:rPr lang="en-US" dirty="0" smtClean="0"/>
              <a:t>I. Vila</a:t>
            </a:r>
          </a:p>
          <a:p>
            <a:r>
              <a:rPr lang="en-US" dirty="0" err="1" smtClean="0"/>
              <a:t>Instituto</a:t>
            </a:r>
            <a:r>
              <a:rPr lang="en-US" dirty="0" smtClean="0"/>
              <a:t> de </a:t>
            </a:r>
            <a:r>
              <a:rPr lang="en-US" dirty="0" err="1" smtClean="0"/>
              <a:t>Física</a:t>
            </a:r>
            <a:r>
              <a:rPr lang="en-US" dirty="0" smtClean="0"/>
              <a:t> de Cantabria (CSIC-UC)</a:t>
            </a:r>
          </a:p>
          <a:p>
            <a:r>
              <a:rPr lang="en-US" baseline="30000" dirty="0" smtClean="0"/>
              <a:t>(*) </a:t>
            </a:r>
            <a:r>
              <a:rPr lang="en-US" dirty="0" smtClean="0"/>
              <a:t>Not covered here activities</a:t>
            </a:r>
            <a:r>
              <a:rPr lang="en-US" dirty="0" smtClean="0"/>
              <a:t> on  MTD performance (TDR et al.)</a:t>
            </a:r>
            <a:endParaRPr lang="en-US" dirty="0" smtClean="0"/>
          </a:p>
          <a:p>
            <a:endParaRPr lang="en-US" dirty="0"/>
          </a:p>
        </p:txBody>
      </p:sp>
      <p:sp>
        <p:nvSpPr>
          <p:cNvPr id="3" name="Título 2"/>
          <p:cNvSpPr>
            <a:spLocks noGrp="1"/>
          </p:cNvSpPr>
          <p:nvPr>
            <p:ph type="title"/>
          </p:nvPr>
        </p:nvSpPr>
        <p:spPr>
          <a:xfrm>
            <a:off x="16932" y="1"/>
            <a:ext cx="10117667" cy="1139825"/>
          </a:xfrm>
        </p:spPr>
        <p:txBody>
          <a:bodyPr/>
          <a:lstStyle/>
          <a:p>
            <a:r>
              <a:rPr lang="en-US" dirty="0" smtClean="0"/>
              <a:t>LGAD technologies R&amp;D towards the ETL</a:t>
            </a:r>
            <a:r>
              <a:rPr lang="en-US" baseline="30000" dirty="0" smtClean="0"/>
              <a:t>*</a:t>
            </a:r>
            <a:r>
              <a:rPr lang="en-US" dirty="0" smtClean="0"/>
              <a:t> </a:t>
            </a:r>
            <a:br>
              <a:rPr lang="en-US" dirty="0" smtClean="0"/>
            </a:br>
            <a:r>
              <a:rPr lang="en-US" dirty="0" smtClean="0"/>
              <a:t>2019 Activities Summary &amp; 2020 Strategy and goals</a:t>
            </a:r>
            <a:endParaRPr lang="en-US" dirty="0"/>
          </a:p>
        </p:txBody>
      </p:sp>
      <p:sp>
        <p:nvSpPr>
          <p:cNvPr id="16" name="Text Box 5"/>
          <p:cNvSpPr txBox="1">
            <a:spLocks/>
          </p:cNvSpPr>
          <p:nvPr/>
        </p:nvSpPr>
        <p:spPr bwMode="auto">
          <a:xfrm>
            <a:off x="5867394" y="3744984"/>
            <a:ext cx="102657" cy="2831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1400">
                <a:solidFill>
                  <a:srgbClr val="000000"/>
                </a:solidFill>
                <a:latin typeface="Gill Sans" charset="0"/>
                <a:ea typeface="Gill Sans" charset="0"/>
                <a:cs typeface="Gill Sans" charset="0"/>
                <a:sym typeface="Gill Sans" charset="0"/>
              </a:defRPr>
            </a:lvl1pPr>
            <a:lvl2pPr marL="742950" indent="-285750">
              <a:defRPr sz="1400">
                <a:solidFill>
                  <a:srgbClr val="000000"/>
                </a:solidFill>
                <a:latin typeface="Gill Sans" charset="0"/>
                <a:ea typeface="Gill Sans" charset="0"/>
                <a:cs typeface="Gill Sans" charset="0"/>
                <a:sym typeface="Gill Sans" charset="0"/>
              </a:defRPr>
            </a:lvl2pPr>
            <a:lvl3pPr marL="1143000" indent="-228600">
              <a:defRPr sz="1400">
                <a:solidFill>
                  <a:srgbClr val="000000"/>
                </a:solidFill>
                <a:latin typeface="Gill Sans" charset="0"/>
                <a:ea typeface="Gill Sans" charset="0"/>
                <a:cs typeface="Gill Sans" charset="0"/>
                <a:sym typeface="Gill Sans" charset="0"/>
              </a:defRPr>
            </a:lvl3pPr>
            <a:lvl4pPr marL="1600200" indent="-228600">
              <a:defRPr sz="1400">
                <a:solidFill>
                  <a:srgbClr val="000000"/>
                </a:solidFill>
                <a:latin typeface="Gill Sans" charset="0"/>
                <a:ea typeface="Gill Sans" charset="0"/>
                <a:cs typeface="Gill Sans" charset="0"/>
                <a:sym typeface="Gill Sans" charset="0"/>
              </a:defRPr>
            </a:lvl4pPr>
            <a:lvl5pPr marL="2057400" indent="-228600">
              <a:defRPr sz="1400">
                <a:solidFill>
                  <a:srgbClr val="000000"/>
                </a:solidFill>
                <a:latin typeface="Gill Sans" charset="0"/>
                <a:ea typeface="Gill Sans" charset="0"/>
                <a:cs typeface="Gill Sans" charset="0"/>
                <a:sym typeface="Gill Sans" charset="0"/>
              </a:defRPr>
            </a:lvl5pPr>
            <a:lvl6pPr marL="25146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6pPr>
            <a:lvl7pPr marL="29718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7pPr>
            <a:lvl8pPr marL="34290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8pPr>
            <a:lvl9pPr marL="38862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9pPr>
          </a:lstStyle>
          <a:p>
            <a:pPr algn="l" defTabSz="584200" hangingPunct="0">
              <a:lnSpc>
                <a:spcPct val="110000"/>
              </a:lnSpc>
              <a:spcBef>
                <a:spcPct val="0"/>
              </a:spcBef>
              <a:buClrTx/>
              <a:buSzTx/>
            </a:pPr>
            <a:endParaRPr lang="es-ES" altLang="es-ES" sz="1600" baseline="32000" dirty="0">
              <a:solidFill>
                <a:srgbClr val="212121"/>
              </a:solidFill>
              <a:latin typeface="Palatino" charset="0"/>
              <a:ea typeface="Palatino" charset="0"/>
              <a:cs typeface="Palatino" charset="0"/>
              <a:sym typeface="Palatino" charset="0"/>
            </a:endParaRPr>
          </a:p>
        </p:txBody>
      </p:sp>
      <p:sp>
        <p:nvSpPr>
          <p:cNvPr id="5" name="AutoShape 5" descr="Image result for DESY logo"/>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5 Rectángulo"/>
          <p:cNvSpPr/>
          <p:nvPr/>
        </p:nvSpPr>
        <p:spPr>
          <a:xfrm>
            <a:off x="18132" y="2007715"/>
            <a:ext cx="5468267" cy="1040285"/>
          </a:xfrm>
          <a:prstGeom prst="rect">
            <a:avLst/>
          </a:prstGeom>
        </p:spPr>
        <p:txBody>
          <a:bodyPr wrap="square">
            <a:spAutoFit/>
          </a:bodyPr>
          <a:lstStyle/>
          <a:p>
            <a:pPr lvl="0" algn="l" eaLnBrk="0" hangingPunct="0">
              <a:lnSpc>
                <a:spcPct val="100000"/>
              </a:lnSpc>
              <a:buClr>
                <a:srgbClr val="0E3E58"/>
              </a:buClr>
              <a:buSzPct val="65000"/>
            </a:pPr>
            <a:r>
              <a:rPr lang="en-US" sz="2800" i="0" kern="0" dirty="0" smtClean="0">
                <a:solidFill>
                  <a:srgbClr val="003399">
                    <a:lumMod val="75000"/>
                  </a:srgbClr>
                </a:solidFill>
                <a:latin typeface="Calibri Light" panose="020F0302020204030204" pitchFamily="34" charset="0"/>
              </a:rPr>
              <a:t>FPA2017 coordination  meeting </a:t>
            </a:r>
            <a:endParaRPr lang="en-US" sz="2800" i="0" kern="0" dirty="0">
              <a:solidFill>
                <a:srgbClr val="003399">
                  <a:lumMod val="75000"/>
                </a:srgbClr>
              </a:solidFill>
              <a:latin typeface="Calibri Light" panose="020F0302020204030204" pitchFamily="34" charset="0"/>
            </a:endParaRPr>
          </a:p>
          <a:p>
            <a:pPr lvl="0" algn="l" eaLnBrk="0" hangingPunct="0">
              <a:lnSpc>
                <a:spcPct val="100000"/>
              </a:lnSpc>
              <a:buClr>
                <a:srgbClr val="0E3E58"/>
              </a:buClr>
              <a:buSzPct val="65000"/>
            </a:pPr>
            <a:r>
              <a:rPr lang="en-US" sz="2800" i="0" kern="0" dirty="0" smtClean="0">
                <a:solidFill>
                  <a:srgbClr val="003399">
                    <a:lumMod val="75000"/>
                  </a:srgbClr>
                </a:solidFill>
                <a:latin typeface="Calibri Light" panose="020F0302020204030204" pitchFamily="34" charset="0"/>
              </a:rPr>
              <a:t>IMB-CNM, </a:t>
            </a:r>
            <a:r>
              <a:rPr lang="en-US" sz="2800" i="0" kern="0" dirty="0">
                <a:solidFill>
                  <a:srgbClr val="003399">
                    <a:lumMod val="75000"/>
                  </a:srgbClr>
                </a:solidFill>
                <a:latin typeface="Calibri Light" panose="020F0302020204030204" pitchFamily="34" charset="0"/>
              </a:rPr>
              <a:t>J</a:t>
            </a:r>
            <a:r>
              <a:rPr lang="en-US" sz="2800" i="0" kern="0" dirty="0" smtClean="0">
                <a:solidFill>
                  <a:srgbClr val="003399">
                    <a:lumMod val="75000"/>
                  </a:srgbClr>
                </a:solidFill>
                <a:latin typeface="Calibri Light" panose="020F0302020204030204" pitchFamily="34" charset="0"/>
              </a:rPr>
              <a:t>an 20th 2020</a:t>
            </a:r>
            <a:endParaRPr lang="en-US" sz="2800" i="0" kern="0" dirty="0">
              <a:solidFill>
                <a:srgbClr val="003399">
                  <a:lumMod val="75000"/>
                </a:srgbClr>
              </a:solidFill>
              <a:latin typeface="Calibri Light" panose="020F0302020204030204" pitchFamily="34"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8400" y="5429373"/>
            <a:ext cx="1832125" cy="1288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7413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438400" y="951800"/>
            <a:ext cx="7068376" cy="5259200"/>
          </a:xfrm>
          <a:prstGeom prst="rect">
            <a:avLst/>
          </a:prstGeom>
        </p:spPr>
      </p:pic>
    </p:spTree>
    <p:extLst>
      <p:ext uri="{BB962C8B-B14F-4D97-AF65-F5344CB8AC3E}">
        <p14:creationId xmlns:p14="http://schemas.microsoft.com/office/powerpoint/2010/main" val="248219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057400" y="914400"/>
            <a:ext cx="7699788" cy="5729000"/>
          </a:xfrm>
          <a:prstGeom prst="rect">
            <a:avLst/>
          </a:prstGeom>
        </p:spPr>
      </p:pic>
    </p:spTree>
    <p:extLst>
      <p:ext uri="{BB962C8B-B14F-4D97-AF65-F5344CB8AC3E}">
        <p14:creationId xmlns:p14="http://schemas.microsoft.com/office/powerpoint/2010/main" val="2120121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1828800" y="1091360"/>
            <a:ext cx="7068376" cy="5259200"/>
          </a:xfrm>
          <a:prstGeom prst="rect">
            <a:avLst/>
          </a:prstGeom>
        </p:spPr>
      </p:pic>
    </p:spTree>
    <p:extLst>
      <p:ext uri="{BB962C8B-B14F-4D97-AF65-F5344CB8AC3E}">
        <p14:creationId xmlns:p14="http://schemas.microsoft.com/office/powerpoint/2010/main" val="3620963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561812" y="799400"/>
            <a:ext cx="7068376" cy="5259200"/>
          </a:xfrm>
          <a:prstGeom prst="rect">
            <a:avLst/>
          </a:prstGeom>
        </p:spPr>
      </p:pic>
    </p:spTree>
    <p:extLst>
      <p:ext uri="{BB962C8B-B14F-4D97-AF65-F5344CB8AC3E}">
        <p14:creationId xmlns:p14="http://schemas.microsoft.com/office/powerpoint/2010/main" val="2864101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561812" y="951800"/>
            <a:ext cx="7068376" cy="5259200"/>
          </a:xfrm>
          <a:prstGeom prst="rect">
            <a:avLst/>
          </a:prstGeom>
        </p:spPr>
      </p:pic>
    </p:spTree>
    <p:extLst>
      <p:ext uri="{BB962C8B-B14F-4D97-AF65-F5344CB8AC3E}">
        <p14:creationId xmlns:p14="http://schemas.microsoft.com/office/powerpoint/2010/main" val="2138550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4400" dirty="0" smtClean="0"/>
              <a:t>2020 activities approach</a:t>
            </a:r>
            <a:endParaRPr lang="en-US" sz="4400" dirty="0"/>
          </a:p>
        </p:txBody>
      </p:sp>
      <p:sp>
        <p:nvSpPr>
          <p:cNvPr id="6" name="Marcador de contenido 5"/>
          <p:cNvSpPr>
            <a:spLocks noGrp="1"/>
          </p:cNvSpPr>
          <p:nvPr>
            <p:ph idx="1"/>
          </p:nvPr>
        </p:nvSpPr>
        <p:spPr/>
        <p:txBody>
          <a:bodyPr/>
          <a:lstStyle/>
          <a:p>
            <a:endParaRPr lang="en-US" dirty="0" smtClean="0"/>
          </a:p>
          <a:p>
            <a:r>
              <a:rPr lang="en-US" dirty="0" smtClean="0"/>
              <a:t>Close AIDA-2020 v1 Timing resolution and pop-corn noise analysis to be completed and published </a:t>
            </a:r>
          </a:p>
          <a:p>
            <a:r>
              <a:rPr lang="en-US" dirty="0" smtClean="0"/>
              <a:t>Focus on AIDA-2020 v2 samples. </a:t>
            </a:r>
          </a:p>
          <a:p>
            <a:r>
              <a:rPr lang="en-US" dirty="0" smtClean="0"/>
              <a:t>Increase participation on ETL LGAD R&amp;D (alignment with ETL milestones, see next slides).</a:t>
            </a:r>
          </a:p>
          <a:p>
            <a:r>
              <a:rPr lang="en-US" dirty="0" smtClean="0"/>
              <a:t>Increase  cooperation with CERN and integrate CNA on LGAD R&amp;D.</a:t>
            </a:r>
          </a:p>
          <a:p>
            <a:endParaRPr lang="en-US" dirty="0" smtClean="0"/>
          </a:p>
          <a:p>
            <a:endParaRPr lang="en-US" dirty="0"/>
          </a:p>
        </p:txBody>
      </p:sp>
      <p:sp>
        <p:nvSpPr>
          <p:cNvPr id="4" name="Marcador de pie de página 3"/>
          <p:cNvSpPr>
            <a:spLocks noGrp="1"/>
          </p:cNvSpPr>
          <p:nvPr>
            <p:ph type="ftr" sz="quarter" idx="11"/>
          </p:nvPr>
        </p:nvSpPr>
        <p:spPr/>
        <p:txBody>
          <a:bodyPr/>
          <a:lstStyle/>
          <a:p>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3121990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ETL  2020 milestones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9" name="Marcador de contenido 8"/>
          <p:cNvPicPr>
            <a:picLocks noGrp="1" noChangeAspect="1"/>
          </p:cNvPicPr>
          <p:nvPr>
            <p:ph idx="1"/>
          </p:nvPr>
        </p:nvPicPr>
        <p:blipFill>
          <a:blip r:embed="rId2"/>
          <a:stretch>
            <a:fillRect/>
          </a:stretch>
        </p:blipFill>
        <p:spPr>
          <a:xfrm>
            <a:off x="2286000" y="888246"/>
            <a:ext cx="7239208" cy="5386307"/>
          </a:xfrm>
          <a:prstGeom prst="rect">
            <a:avLst/>
          </a:prstGeom>
        </p:spPr>
      </p:pic>
    </p:spTree>
    <p:extLst>
      <p:ext uri="{BB962C8B-B14F-4D97-AF65-F5344CB8AC3E}">
        <p14:creationId xmlns:p14="http://schemas.microsoft.com/office/powerpoint/2010/main" val="2285808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ETL 2020 Milestones</a:t>
            </a:r>
            <a:endParaRPr lang="en-US" dirty="0"/>
          </a:p>
        </p:txBody>
      </p:sp>
      <p:pic>
        <p:nvPicPr>
          <p:cNvPr id="5" name="Marcador de contenido 4"/>
          <p:cNvPicPr>
            <a:picLocks noGrp="1" noChangeAspect="1"/>
          </p:cNvPicPr>
          <p:nvPr>
            <p:ph idx="1"/>
          </p:nvPr>
        </p:nvPicPr>
        <p:blipFill>
          <a:blip r:embed="rId2"/>
          <a:stretch>
            <a:fillRect/>
          </a:stretch>
        </p:blipFill>
        <p:spPr>
          <a:xfrm>
            <a:off x="2057400" y="1048096"/>
            <a:ext cx="7163008" cy="5329611"/>
          </a:xfrm>
          <a:prstGeom prst="rect">
            <a:avLst/>
          </a:prstGeom>
        </p:spPr>
      </p:pic>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1349631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ETL 2020 Milestones</a:t>
            </a:r>
            <a:endParaRPr lang="en-US" dirty="0"/>
          </a:p>
        </p:txBody>
      </p:sp>
      <p:sp>
        <p:nvSpPr>
          <p:cNvPr id="3" name="Marcador de contenido 2"/>
          <p:cNvSpPr>
            <a:spLocks noGrp="1"/>
          </p:cNvSpPr>
          <p:nvPr>
            <p:ph idx="1"/>
          </p:nvPr>
        </p:nvSpPr>
        <p:spPr/>
        <p:txBody>
          <a:bodyPr/>
          <a:lstStyle/>
          <a:p>
            <a:endParaRPr lang="en-US"/>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5" name="Imagen 4"/>
          <p:cNvPicPr>
            <a:picLocks noChangeAspect="1"/>
          </p:cNvPicPr>
          <p:nvPr/>
        </p:nvPicPr>
        <p:blipFill>
          <a:blip r:embed="rId2"/>
          <a:stretch>
            <a:fillRect/>
          </a:stretch>
        </p:blipFill>
        <p:spPr>
          <a:xfrm>
            <a:off x="1905000" y="990600"/>
            <a:ext cx="7677976" cy="5712771"/>
          </a:xfrm>
          <a:prstGeom prst="rect">
            <a:avLst/>
          </a:prstGeom>
        </p:spPr>
      </p:pic>
    </p:spTree>
    <p:extLst>
      <p:ext uri="{BB962C8B-B14F-4D97-AF65-F5344CB8AC3E}">
        <p14:creationId xmlns:p14="http://schemas.microsoft.com/office/powerpoint/2010/main" val="940796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44C51-B1EB-5045-86AA-6F5C89D75960}"/>
              </a:ext>
            </a:extLst>
          </p:cNvPr>
          <p:cNvSpPr>
            <a:spLocks noGrp="1"/>
          </p:cNvSpPr>
          <p:nvPr>
            <p:ph type="title"/>
          </p:nvPr>
        </p:nvSpPr>
        <p:spPr/>
        <p:txBody>
          <a:bodyPr/>
          <a:lstStyle/>
          <a:p>
            <a:r>
              <a:rPr lang="en-US" dirty="0" smtClean="0"/>
              <a:t>ETL Reorganization</a:t>
            </a:r>
            <a:endParaRPr lang="en-US" dirty="0"/>
          </a:p>
        </p:txBody>
      </p:sp>
      <p:sp>
        <p:nvSpPr>
          <p:cNvPr id="3" name="Text Placeholder 2">
            <a:extLst>
              <a:ext uri="{FF2B5EF4-FFF2-40B4-BE49-F238E27FC236}">
                <a16:creationId xmlns:a16="http://schemas.microsoft.com/office/drawing/2014/main" id="{C6A6AF2D-27FE-E74E-8382-C25F949C2D7F}"/>
              </a:ext>
            </a:extLst>
          </p:cNvPr>
          <p:cNvSpPr>
            <a:spLocks noGrp="1"/>
          </p:cNvSpPr>
          <p:nvPr>
            <p:ph type="body" idx="1"/>
          </p:nvPr>
        </p:nvSpPr>
        <p:spPr>
          <a:xfrm>
            <a:off x="762000" y="1143000"/>
            <a:ext cx="9525000" cy="5382203"/>
          </a:xfrm>
        </p:spPr>
        <p:txBody>
          <a:bodyPr>
            <a:normAutofit fontScale="77500" lnSpcReduction="20000"/>
          </a:bodyPr>
          <a:lstStyle/>
          <a:p>
            <a:pPr lvl="1"/>
            <a:r>
              <a:rPr lang="en-US" dirty="0" smtClean="0"/>
              <a:t>ETL Meetings</a:t>
            </a:r>
          </a:p>
          <a:p>
            <a:pPr lvl="2"/>
            <a:r>
              <a:rPr lang="en-US" dirty="0" smtClean="0"/>
              <a:t>Time changed to 16:30-18:00 on Mondays to avoid a standing conflict with the Upgrade Steering Group meetings. </a:t>
            </a:r>
          </a:p>
          <a:p>
            <a:pPr lvl="3"/>
            <a:r>
              <a:rPr lang="en-US" dirty="0" smtClean="0"/>
              <a:t>We will try to finish by 18:00, with only rare overflows. </a:t>
            </a:r>
          </a:p>
          <a:p>
            <a:pPr lvl="3"/>
            <a:r>
              <a:rPr lang="en-US" dirty="0" smtClean="0"/>
              <a:t>Meetings have evolved from early sensor </a:t>
            </a:r>
            <a:r>
              <a:rPr lang="en-US" dirty="0" err="1" smtClean="0"/>
              <a:t>focussed</a:t>
            </a:r>
            <a:r>
              <a:rPr lang="en-US" dirty="0" smtClean="0"/>
              <a:t> R&amp;D to be all encompassing over the past year. </a:t>
            </a:r>
          </a:p>
          <a:p>
            <a:pPr lvl="3"/>
            <a:r>
              <a:rPr lang="en-US" dirty="0" smtClean="0"/>
              <a:t>ETL  plans to structure the meetings with an even/odd week focus to accommodate broadening scope:</a:t>
            </a:r>
          </a:p>
          <a:p>
            <a:pPr lvl="4"/>
            <a:r>
              <a:rPr lang="en-US" dirty="0" smtClean="0"/>
              <a:t> Odd weeks: Sensors and modules Organized by </a:t>
            </a:r>
            <a:r>
              <a:rPr lang="en-US" dirty="0" err="1" smtClean="0"/>
              <a:t>Artur</a:t>
            </a:r>
            <a:r>
              <a:rPr lang="en-US" dirty="0" smtClean="0"/>
              <a:t> and </a:t>
            </a:r>
            <a:r>
              <a:rPr lang="en-US" dirty="0" err="1" smtClean="0"/>
              <a:t>Nicolo</a:t>
            </a:r>
            <a:r>
              <a:rPr lang="en-US" dirty="0" smtClean="0"/>
              <a:t> </a:t>
            </a:r>
          </a:p>
          <a:p>
            <a:pPr lvl="4"/>
            <a:r>
              <a:rPr lang="en-US" dirty="0" smtClean="0"/>
              <a:t>Even weeks: Front end and system testing Organized by Ted, Chris and Marco.</a:t>
            </a:r>
          </a:p>
          <a:p>
            <a:pPr lvl="1"/>
            <a:r>
              <a:rPr lang="en-US" dirty="0" smtClean="0"/>
              <a:t>Module Workshop</a:t>
            </a:r>
          </a:p>
          <a:p>
            <a:pPr lvl="2"/>
            <a:r>
              <a:rPr lang="en-US" dirty="0" smtClean="0"/>
              <a:t>Workshop dates set for Feb. 10-11 in Torino. Thanks to </a:t>
            </a:r>
            <a:r>
              <a:rPr lang="en-US" dirty="0" err="1" smtClean="0"/>
              <a:t>Nicolo</a:t>
            </a:r>
            <a:r>
              <a:rPr lang="en-US" dirty="0" smtClean="0"/>
              <a:t> for hosting!  </a:t>
            </a:r>
          </a:p>
          <a:p>
            <a:pPr lvl="2"/>
            <a:r>
              <a:rPr lang="en-US" dirty="0" smtClean="0"/>
              <a:t>At least one representative from each institution that plans to participate in module-related activities should attend.</a:t>
            </a:r>
          </a:p>
          <a:p>
            <a:pPr lvl="2"/>
            <a:r>
              <a:rPr lang="en-US" dirty="0" smtClean="0"/>
              <a:t> A major goal coming out of this workshop is to converge on a prioritized list of deliverables for this year and the timeline </a:t>
            </a:r>
            <a:r>
              <a:rPr lang="en-US" dirty="0" err="1" smtClean="0"/>
              <a:t>andresources</a:t>
            </a:r>
            <a:r>
              <a:rPr lang="en-US" dirty="0" smtClean="0"/>
              <a:t> needed.</a:t>
            </a:r>
          </a:p>
          <a:p>
            <a:pPr lvl="1"/>
            <a:r>
              <a:rPr lang="en-US" dirty="0" smtClean="0"/>
              <a:t>Pending Items</a:t>
            </a:r>
          </a:p>
          <a:p>
            <a:pPr lvl="2"/>
            <a:r>
              <a:rPr lang="en-US" dirty="0" smtClean="0"/>
              <a:t>Service Hybrid Project Definition Team status</a:t>
            </a:r>
          </a:p>
          <a:p>
            <a:pPr lvl="2"/>
            <a:r>
              <a:rPr lang="en-US" dirty="0" smtClean="0"/>
              <a:t>Identification of engineer for power supply requirements</a:t>
            </a:r>
          </a:p>
          <a:p>
            <a:endParaRPr lang="en-US" dirty="0"/>
          </a:p>
        </p:txBody>
      </p:sp>
    </p:spTree>
    <p:extLst>
      <p:ext uri="{BB962C8B-B14F-4D97-AF65-F5344CB8AC3E}">
        <p14:creationId xmlns:p14="http://schemas.microsoft.com/office/powerpoint/2010/main" val="151535877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a:t>Outline</a:t>
            </a:r>
            <a:endParaRPr lang="en-US" dirty="0"/>
          </a:p>
        </p:txBody>
      </p:sp>
      <p:sp>
        <p:nvSpPr>
          <p:cNvPr id="3" name="2 Marcador de contenido"/>
          <p:cNvSpPr>
            <a:spLocks noGrp="1"/>
          </p:cNvSpPr>
          <p:nvPr>
            <p:ph idx="1"/>
          </p:nvPr>
        </p:nvSpPr>
        <p:spPr>
          <a:xfrm>
            <a:off x="508000" y="1371600"/>
            <a:ext cx="9169400" cy="4800600"/>
          </a:xfrm>
        </p:spPr>
        <p:txBody>
          <a:bodyPr/>
          <a:lstStyle/>
          <a:p>
            <a:r>
              <a:rPr lang="en-US" sz="3200" dirty="0" smtClean="0"/>
              <a:t>Summary 2019</a:t>
            </a:r>
            <a:endParaRPr lang="en-US" sz="3200" dirty="0"/>
          </a:p>
          <a:p>
            <a:r>
              <a:rPr lang="en-US" sz="3200" dirty="0" smtClean="0"/>
              <a:t>Outlook 2020: review of ETL milestones and strategy definition.</a:t>
            </a:r>
            <a:endParaRPr lang="en-US" sz="3200" dirty="0"/>
          </a:p>
        </p:txBody>
      </p:sp>
      <p:sp>
        <p:nvSpPr>
          <p:cNvPr id="5" name="4 Marcador de pie de página"/>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982844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AIDA 2020 v2 (</a:t>
            </a:r>
            <a:r>
              <a:rPr lang="en-US" dirty="0" smtClean="0"/>
              <a:t>run </a:t>
            </a:r>
            <a:r>
              <a:rPr lang="en-US" dirty="0"/>
              <a:t># </a:t>
            </a:r>
            <a:r>
              <a:rPr lang="en-US" dirty="0" smtClean="0"/>
              <a:t>12916) </a:t>
            </a:r>
            <a:endParaRPr lang="en-US" dirty="0"/>
          </a:p>
        </p:txBody>
      </p:sp>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
        <p:nvSpPr>
          <p:cNvPr id="12" name="CuadroTexto 11"/>
          <p:cNvSpPr txBox="1"/>
          <p:nvPr/>
        </p:nvSpPr>
        <p:spPr>
          <a:xfrm>
            <a:off x="567349" y="1264725"/>
            <a:ext cx="11057302" cy="1938992"/>
          </a:xfrm>
          <a:prstGeom prst="rect">
            <a:avLst/>
          </a:prstGeom>
          <a:noFill/>
        </p:spPr>
        <p:txBody>
          <a:bodyPr wrap="square" rtlCol="0">
            <a:spAutoFit/>
          </a:bodyPr>
          <a:lstStyle/>
          <a:p>
            <a:pPr marL="285750" indent="-285750" algn="just" defTabSz="457200" fontAlgn="auto">
              <a:lnSpc>
                <a:spcPct val="100000"/>
              </a:lnSpc>
              <a:spcBef>
                <a:spcPts val="0"/>
              </a:spcBef>
              <a:spcAft>
                <a:spcPts val="0"/>
              </a:spcAft>
              <a:buClrTx/>
              <a:buSzTx/>
              <a:buFont typeface="Arial" panose="020B0604020202020204" pitchFamily="34" charset="0"/>
              <a:buChar char="•"/>
            </a:pPr>
            <a:r>
              <a:rPr lang="en-GB" b="1" i="0" dirty="0" smtClean="0">
                <a:solidFill>
                  <a:srgbClr val="5B9BD5">
                    <a:lumMod val="50000"/>
                  </a:srgbClr>
                </a:solidFill>
                <a:latin typeface="Arial" panose="020B0604020202020204" pitchFamily="34" charset="0"/>
                <a:cs typeface="Arial" panose="020B0604020202020204" pitchFamily="34" charset="0"/>
              </a:rPr>
              <a:t>Four</a:t>
            </a:r>
            <a:r>
              <a:rPr lang="en-GB" b="1" i="0" dirty="0" smtClean="0">
                <a:solidFill>
                  <a:prstClr val="black"/>
                </a:solidFill>
                <a:latin typeface="Arial" panose="020B0604020202020204" pitchFamily="34" charset="0"/>
                <a:cs typeface="Arial" panose="020B0604020202020204" pitchFamily="34" charset="0"/>
              </a:rPr>
              <a:t> </a:t>
            </a:r>
            <a:r>
              <a:rPr lang="en-GB" b="1" i="0" dirty="0" smtClean="0">
                <a:solidFill>
                  <a:srgbClr val="5B9BD5">
                    <a:lumMod val="50000"/>
                  </a:srgbClr>
                </a:solidFill>
                <a:latin typeface="Arial" panose="020B0604020202020204" pitchFamily="34" charset="0"/>
                <a:cs typeface="Arial" panose="020B0604020202020204" pitchFamily="34" charset="0"/>
              </a:rPr>
              <a:t>wafers</a:t>
            </a:r>
            <a:r>
              <a:rPr lang="en-GB" b="1" i="0" dirty="0" smtClean="0">
                <a:solidFill>
                  <a:prstClr val="black"/>
                </a:solidFill>
                <a:latin typeface="Arial" panose="020B0604020202020204" pitchFamily="34" charset="0"/>
                <a:cs typeface="Arial" panose="020B0604020202020204" pitchFamily="34" charset="0"/>
              </a:rPr>
              <a:t> </a:t>
            </a:r>
            <a:r>
              <a:rPr lang="en-GB" i="0" dirty="0" smtClean="0">
                <a:solidFill>
                  <a:prstClr val="black"/>
                </a:solidFill>
                <a:latin typeface="Arial" panose="020B0604020202020204" pitchFamily="34" charset="0"/>
                <a:cs typeface="Arial" panose="020B0604020202020204" pitchFamily="34" charset="0"/>
              </a:rPr>
              <a:t>with the same dose/energy parameters.</a:t>
            </a:r>
          </a:p>
          <a:p>
            <a:pPr marL="285750" indent="-285750" algn="just" defTabSz="457200" fontAlgn="auto">
              <a:lnSpc>
                <a:spcPct val="100000"/>
              </a:lnSpc>
              <a:spcBef>
                <a:spcPts val="0"/>
              </a:spcBef>
              <a:spcAft>
                <a:spcPts val="0"/>
              </a:spcAft>
              <a:buClrTx/>
              <a:buSzTx/>
              <a:buFont typeface="Arial" panose="020B0604020202020204" pitchFamily="34" charset="0"/>
              <a:buChar char="•"/>
            </a:pPr>
            <a:r>
              <a:rPr lang="en-GB" b="1" i="0" dirty="0" smtClean="0">
                <a:solidFill>
                  <a:srgbClr val="5B9BD5">
                    <a:lumMod val="50000"/>
                  </a:srgbClr>
                </a:solidFill>
                <a:latin typeface="Arial" panose="020B0604020202020204" pitchFamily="34" charset="0"/>
                <a:cs typeface="Arial" panose="020B0604020202020204" pitchFamily="34" charset="0"/>
              </a:rPr>
              <a:t>New AIDA2020 run</a:t>
            </a:r>
            <a:r>
              <a:rPr lang="en-GB" i="0" dirty="0" smtClean="0">
                <a:solidFill>
                  <a:prstClr val="black"/>
                </a:solidFill>
                <a:latin typeface="Arial" panose="020B0604020202020204" pitchFamily="34" charset="0"/>
                <a:cs typeface="Arial" panose="020B0604020202020204" pitchFamily="34" charset="0"/>
              </a:rPr>
              <a:t>. Repetition of the previous run due to high leakage current. </a:t>
            </a:r>
          </a:p>
          <a:p>
            <a:pPr marL="285750" indent="-285750" algn="just" defTabSz="457200" fontAlgn="auto">
              <a:lnSpc>
                <a:spcPct val="100000"/>
              </a:lnSpc>
              <a:spcBef>
                <a:spcPts val="0"/>
              </a:spcBef>
              <a:spcAft>
                <a:spcPts val="0"/>
              </a:spcAft>
              <a:buClrTx/>
              <a:buSzTx/>
              <a:buFont typeface="Arial" panose="020B0604020202020204" pitchFamily="34" charset="0"/>
              <a:buChar char="•"/>
            </a:pPr>
            <a:r>
              <a:rPr lang="en-GB" i="0" dirty="0" smtClean="0">
                <a:solidFill>
                  <a:prstClr val="black"/>
                </a:solidFill>
                <a:latin typeface="Arial" panose="020B0604020202020204" pitchFamily="34" charset="0"/>
                <a:cs typeface="Arial" panose="020B0604020202020204" pitchFamily="34" charset="0"/>
              </a:rPr>
              <a:t>IV/CV measurements on wafer (</a:t>
            </a:r>
            <a:r>
              <a:rPr lang="en-GB" i="0" dirty="0" smtClean="0">
                <a:solidFill>
                  <a:srgbClr val="FF0000"/>
                </a:solidFill>
                <a:latin typeface="Arial" panose="020B0604020202020204" pitchFamily="34" charset="0"/>
                <a:cs typeface="Arial" panose="020B0604020202020204" pitchFamily="34" charset="0"/>
              </a:rPr>
              <a:t>preliminary</a:t>
            </a:r>
            <a:r>
              <a:rPr lang="en-GB" i="0" dirty="0" smtClean="0">
                <a:solidFill>
                  <a:prstClr val="black"/>
                </a:solidFill>
                <a:latin typeface="Arial" panose="020B0604020202020204" pitchFamily="34" charset="0"/>
                <a:cs typeface="Arial" panose="020B0604020202020204" pitchFamily="34" charset="0"/>
              </a:rPr>
              <a:t>). Only pads were measured</a:t>
            </a:r>
            <a:r>
              <a:rPr lang="en-GB" i="0" dirty="0" smtClean="0">
                <a:solidFill>
                  <a:prstClr val="black"/>
                </a:solidFill>
                <a:latin typeface="Arial" panose="020B0604020202020204" pitchFamily="34" charset="0"/>
                <a:cs typeface="Arial" panose="020B0604020202020204" pitchFamily="34" charset="0"/>
              </a:rPr>
              <a:t>.</a:t>
            </a:r>
          </a:p>
          <a:p>
            <a:pPr marL="285750" indent="-285750" algn="just" defTabSz="457200" fontAlgn="auto">
              <a:lnSpc>
                <a:spcPct val="100000"/>
              </a:lnSpc>
              <a:spcBef>
                <a:spcPts val="0"/>
              </a:spcBef>
              <a:spcAft>
                <a:spcPts val="0"/>
              </a:spcAft>
              <a:buClrTx/>
              <a:buSzTx/>
              <a:buFont typeface="Arial" panose="020B0604020202020204" pitchFamily="34" charset="0"/>
              <a:buChar char="•"/>
            </a:pPr>
            <a:r>
              <a:rPr lang="en-GB" i="0" dirty="0" smtClean="0">
                <a:solidFill>
                  <a:prstClr val="black"/>
                </a:solidFill>
                <a:latin typeface="Arial" panose="020B0604020202020204" pitchFamily="34" charset="0"/>
                <a:cs typeface="Arial" panose="020B0604020202020204" pitchFamily="34" charset="0"/>
              </a:rPr>
              <a:t>One  wafer already diced the rest to be processed for temporary metal deposition to allow the QA of large diode matrices.</a:t>
            </a:r>
            <a:endParaRPr lang="en-GB" i="0" dirty="0" smtClean="0">
              <a:solidFill>
                <a:prstClr val="black"/>
              </a:solidFill>
              <a:latin typeface="Arial" panose="020B0604020202020204" pitchFamily="34" charset="0"/>
              <a:cs typeface="Arial" panose="020B0604020202020204" pitchFamily="34" charset="0"/>
            </a:endParaRPr>
          </a:p>
          <a:p>
            <a:pPr algn="l" defTabSz="457200" fontAlgn="auto">
              <a:lnSpc>
                <a:spcPct val="100000"/>
              </a:lnSpc>
              <a:spcBef>
                <a:spcPts val="0"/>
              </a:spcBef>
              <a:spcAft>
                <a:spcPts val="0"/>
              </a:spcAft>
              <a:buClrTx/>
              <a:buSzTx/>
              <a:buFontTx/>
              <a:buNone/>
            </a:pPr>
            <a:endParaRPr lang="en-GB" i="0" dirty="0">
              <a:solidFill>
                <a:prstClr val="black"/>
              </a:solidFill>
              <a:latin typeface="Arial" panose="020B0604020202020204" pitchFamily="34" charset="0"/>
              <a:cs typeface="Arial" panose="020B0604020202020204" pitchFamily="34" charset="0"/>
            </a:endParaRPr>
          </a:p>
        </p:txBody>
      </p:sp>
      <p:pic>
        <p:nvPicPr>
          <p:cNvPr id="13" name="Imagen 12"/>
          <p:cNvPicPr>
            <a:picLocks noChangeAspect="1"/>
          </p:cNvPicPr>
          <p:nvPr/>
        </p:nvPicPr>
        <p:blipFill rotWithShape="1">
          <a:blip r:embed="rId2" cstate="print">
            <a:extLst>
              <a:ext uri="{28A0092B-C50C-407E-A947-70E740481C1C}">
                <a14:useLocalDpi xmlns:a14="http://schemas.microsoft.com/office/drawing/2010/main" val="0"/>
              </a:ext>
            </a:extLst>
          </a:blip>
          <a:srcRect l="20636" t="11879" r="25000" b="27030"/>
          <a:stretch/>
        </p:blipFill>
        <p:spPr>
          <a:xfrm>
            <a:off x="6400800" y="4127287"/>
            <a:ext cx="2506640" cy="2112620"/>
          </a:xfrm>
          <a:prstGeom prst="rect">
            <a:avLst/>
          </a:prstGeom>
        </p:spPr>
      </p:pic>
      <p:graphicFrame>
        <p:nvGraphicFramePr>
          <p:cNvPr id="14" name="Tabla 13"/>
          <p:cNvGraphicFramePr>
            <a:graphicFrameLocks noGrp="1"/>
          </p:cNvGraphicFramePr>
          <p:nvPr>
            <p:extLst>
              <p:ext uri="{D42A27DB-BD31-4B8C-83A1-F6EECF244321}">
                <p14:modId xmlns:p14="http://schemas.microsoft.com/office/powerpoint/2010/main" val="1466281085"/>
              </p:ext>
            </p:extLst>
          </p:nvPr>
        </p:nvGraphicFramePr>
        <p:xfrm>
          <a:off x="2209800" y="3048000"/>
          <a:ext cx="6133211" cy="741680"/>
        </p:xfrm>
        <a:graphic>
          <a:graphicData uri="http://schemas.openxmlformats.org/drawingml/2006/table">
            <a:tbl>
              <a:tblPr firstRow="1" bandRow="1"/>
              <a:tblGrid>
                <a:gridCol w="872871">
                  <a:extLst>
                    <a:ext uri="{9D8B030D-6E8A-4147-A177-3AD203B41FA5}">
                      <a16:colId xmlns:a16="http://schemas.microsoft.com/office/drawing/2014/main" val="2600894471"/>
                    </a:ext>
                  </a:extLst>
                </a:gridCol>
                <a:gridCol w="1914843">
                  <a:extLst>
                    <a:ext uri="{9D8B030D-6E8A-4147-A177-3AD203B41FA5}">
                      <a16:colId xmlns:a16="http://schemas.microsoft.com/office/drawing/2014/main" val="133400535"/>
                    </a:ext>
                  </a:extLst>
                </a:gridCol>
                <a:gridCol w="1702117">
                  <a:extLst>
                    <a:ext uri="{9D8B030D-6E8A-4147-A177-3AD203B41FA5}">
                      <a16:colId xmlns:a16="http://schemas.microsoft.com/office/drawing/2014/main" val="1579068473"/>
                    </a:ext>
                  </a:extLst>
                </a:gridCol>
                <a:gridCol w="1643380">
                  <a:extLst>
                    <a:ext uri="{9D8B030D-6E8A-4147-A177-3AD203B41FA5}">
                      <a16:colId xmlns:a16="http://schemas.microsoft.com/office/drawing/2014/main" val="2447623983"/>
                    </a:ext>
                  </a:extLst>
                </a:gridCol>
              </a:tblGrid>
              <a:tr h="370840">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Wafer</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Thickness (µm)</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Dose (at/cm</a:t>
                      </a:r>
                      <a:r>
                        <a:rPr lang="en-GB" baseline="30000" dirty="0" smtClean="0">
                          <a:latin typeface="Arial" panose="020B0604020202020204" pitchFamily="34" charset="0"/>
                          <a:cs typeface="Arial" panose="020B0604020202020204" pitchFamily="34" charset="0"/>
                        </a:rPr>
                        <a:t>2</a:t>
                      </a:r>
                      <a:r>
                        <a:rPr lang="en-GB"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Energy (keV)</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1270473127"/>
                  </a:ext>
                </a:extLst>
              </a:tr>
              <a:tr h="37084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1-4</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50</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Medium</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dirty="0" smtClean="0">
                          <a:latin typeface="Arial" panose="020B0604020202020204" pitchFamily="34" charset="0"/>
                          <a:cs typeface="Arial" panose="020B0604020202020204" pitchFamily="34" charset="0"/>
                        </a:rPr>
                        <a:t>Low</a:t>
                      </a:r>
                      <a:endParaRPr lang="en-GB"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6284119"/>
                  </a:ext>
                </a:extLst>
              </a:tr>
            </a:tbl>
          </a:graphicData>
        </a:graphic>
      </p:graphicFrame>
      <p:pic>
        <p:nvPicPr>
          <p:cNvPr id="15"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4114800"/>
            <a:ext cx="2506640" cy="2137594"/>
          </a:xfrm>
          <a:prstGeom prst="rect">
            <a:avLst/>
          </a:prstGeom>
        </p:spPr>
      </p:pic>
    </p:spTree>
    <p:extLst>
      <p:ext uri="{BB962C8B-B14F-4D97-AF65-F5344CB8AC3E}">
        <p14:creationId xmlns:p14="http://schemas.microsoft.com/office/powerpoint/2010/main" val="3824139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AIDA-2020 v2</a:t>
            </a:r>
            <a:r>
              <a:rPr lang="en-US" dirty="0"/>
              <a:t/>
            </a:r>
            <a:br>
              <a:rPr lang="en-US" dirty="0"/>
            </a:br>
            <a:r>
              <a:rPr lang="en-US" dirty="0"/>
              <a:t>(run # 12916</a:t>
            </a:r>
            <a:r>
              <a:rPr lang="en-US" dirty="0" smtClean="0"/>
              <a:t>) –  Electrical characterization</a:t>
            </a:r>
            <a:endParaRPr lang="en-US" dirty="0"/>
          </a:p>
        </p:txBody>
      </p:sp>
      <p:sp>
        <p:nvSpPr>
          <p:cNvPr id="5" name="Marcador de pie de página 4"/>
          <p:cNvSpPr>
            <a:spLocks noGrp="1"/>
          </p:cNvSpPr>
          <p:nvPr>
            <p:ph type="ftr" sz="quarter" idx="11"/>
          </p:nvPr>
        </p:nvSpPr>
        <p:spPr>
          <a:xfrm>
            <a:off x="1422400" y="6324600"/>
            <a:ext cx="9652000" cy="457200"/>
          </a:xfrm>
        </p:spPr>
        <p:txBody>
          <a:bodyPr/>
          <a:lstStyle/>
          <a:p>
            <a:pPr>
              <a:defRPr/>
            </a:pPr>
            <a:r>
              <a:rPr lang="en-US" altLang="en-US" smtClean="0"/>
              <a:t>I. Vila - ETL Sensor Meeting Nov  11th   2019</a:t>
            </a:r>
            <a:endParaRPr lang="es-ES_tradnl" altLang="en-US" dirty="0"/>
          </a:p>
        </p:txBody>
      </p:sp>
      <p:pic>
        <p:nvPicPr>
          <p:cNvPr id="6" name="Imagen 5" descr="Project Path: C:\Users\Albert\Documents\Laboratori\Medidas\Run12916\Run12916.opju&#10;PE Folder: /Run12916/w1/&#10;Short Name: Graph18"/>
          <p:cNvPicPr>
            <a:picLocks noChangeAspect="1"/>
          </p:cNvPicPr>
          <p:nvPr/>
        </p:nvPicPr>
        <p:blipFill rotWithShape="1">
          <a:blip r:embed="rId2"/>
          <a:srcRect t="8686"/>
          <a:stretch/>
        </p:blipFill>
        <p:spPr>
          <a:xfrm>
            <a:off x="76200" y="1524000"/>
            <a:ext cx="4685682" cy="3280740"/>
          </a:xfrm>
          <a:prstGeom prst="rect">
            <a:avLst/>
          </a:prstGeom>
        </p:spPr>
      </p:pic>
      <p:pic>
        <p:nvPicPr>
          <p:cNvPr id="7" name="Marcador de contenido 6" descr="Project Path: C:\Users\Albert\Documents\Laboratori\Medidas\Run12916\Run12916.opju&#10;PE Folder: /Run12916/w2/&#10;Short Name: Graph33"/>
          <p:cNvPicPr>
            <a:picLocks noGrp="1" noChangeAspect="1"/>
          </p:cNvPicPr>
          <p:nvPr>
            <p:ph idx="1"/>
          </p:nvPr>
        </p:nvPicPr>
        <p:blipFill rotWithShape="1">
          <a:blip r:embed="rId3"/>
          <a:srcRect t="9133"/>
          <a:stretch/>
        </p:blipFill>
        <p:spPr>
          <a:xfrm>
            <a:off x="4191000" y="1549800"/>
            <a:ext cx="4708758" cy="3280740"/>
          </a:xfrm>
          <a:prstGeom prst="rect">
            <a:avLst/>
          </a:prstGeom>
        </p:spPr>
      </p:pic>
      <p:pic>
        <p:nvPicPr>
          <p:cNvPr id="11" name="Imagen 10"/>
          <p:cNvPicPr>
            <a:picLocks noChangeAspect="1"/>
          </p:cNvPicPr>
          <p:nvPr/>
        </p:nvPicPr>
        <p:blipFill>
          <a:blip r:embed="rId4"/>
          <a:stretch>
            <a:fillRect/>
          </a:stretch>
        </p:blipFill>
        <p:spPr>
          <a:xfrm>
            <a:off x="7848600" y="1295400"/>
            <a:ext cx="4760614" cy="3429000"/>
          </a:xfrm>
          <a:prstGeom prst="rect">
            <a:avLst/>
          </a:prstGeom>
        </p:spPr>
      </p:pic>
      <p:pic>
        <p:nvPicPr>
          <p:cNvPr id="14" name="Imagen 13"/>
          <p:cNvPicPr>
            <a:picLocks noChangeAspect="1"/>
          </p:cNvPicPr>
          <p:nvPr/>
        </p:nvPicPr>
        <p:blipFill>
          <a:blip r:embed="rId5"/>
          <a:stretch>
            <a:fillRect/>
          </a:stretch>
        </p:blipFill>
        <p:spPr>
          <a:xfrm>
            <a:off x="5868664" y="1981200"/>
            <a:ext cx="1353430" cy="673667"/>
          </a:xfrm>
          <a:prstGeom prst="rect">
            <a:avLst/>
          </a:prstGeom>
        </p:spPr>
      </p:pic>
      <p:pic>
        <p:nvPicPr>
          <p:cNvPr id="15" name="Imagen 14"/>
          <p:cNvPicPr>
            <a:picLocks noChangeAspect="1"/>
          </p:cNvPicPr>
          <p:nvPr/>
        </p:nvPicPr>
        <p:blipFill>
          <a:blip r:embed="rId5"/>
          <a:stretch>
            <a:fillRect/>
          </a:stretch>
        </p:blipFill>
        <p:spPr>
          <a:xfrm>
            <a:off x="1835312" y="1905000"/>
            <a:ext cx="1353430" cy="673667"/>
          </a:xfrm>
          <a:prstGeom prst="rect">
            <a:avLst/>
          </a:prstGeom>
        </p:spPr>
      </p:pic>
      <p:sp>
        <p:nvSpPr>
          <p:cNvPr id="16" name="Rectángulo 15"/>
          <p:cNvSpPr/>
          <p:nvPr/>
        </p:nvSpPr>
        <p:spPr>
          <a:xfrm>
            <a:off x="3048000" y="5224140"/>
            <a:ext cx="6096000" cy="830997"/>
          </a:xfrm>
          <a:prstGeom prst="rect">
            <a:avLst/>
          </a:prstGeom>
        </p:spPr>
        <p:txBody>
          <a:bodyPr>
            <a:spAutoFit/>
          </a:bodyPr>
          <a:lstStyle/>
          <a:p>
            <a:r>
              <a:rPr lang="en-GB" i="0" dirty="0" smtClean="0">
                <a:solidFill>
                  <a:schemeClr val="accent1">
                    <a:lumMod val="75000"/>
                  </a:schemeClr>
                </a:solidFill>
                <a:latin typeface="Arial" panose="020B0604020202020204" pitchFamily="34" charset="0"/>
                <a:cs typeface="Arial" panose="020B0604020202020204" pitchFamily="34" charset="0"/>
              </a:rPr>
              <a:t>Increasing the overlap between the JTE and the main diffusion n++ dramatically reduced the reverse current while preserving the multiplication.</a:t>
            </a:r>
            <a:endParaRPr lang="en-GB" i="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4445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5" name="3 CuadroTexto">
            <a:extLst>
              <a:ext uri="{FF2B5EF4-FFF2-40B4-BE49-F238E27FC236}">
                <a16:creationId xmlns:a16="http://schemas.microsoft.com/office/drawing/2014/main" id="{E874984D-753D-4147-9C9F-167919C885AB}"/>
              </a:ext>
            </a:extLst>
          </p:cNvPr>
          <p:cNvSpPr txBox="1"/>
          <p:nvPr/>
        </p:nvSpPr>
        <p:spPr>
          <a:xfrm>
            <a:off x="-228600" y="2064127"/>
            <a:ext cx="8305800" cy="4031873"/>
          </a:xfrm>
          <a:prstGeom prst="rect">
            <a:avLst/>
          </a:prstGeom>
          <a:noFill/>
        </p:spPr>
        <p:txBody>
          <a:bodyPr wrap="square" rtlCol="0">
            <a:spAutoFit/>
          </a:bodyPr>
          <a:lstStyle/>
          <a:p>
            <a:pPr marL="271463" indent="-271463" algn="l" fontAlgn="auto">
              <a:spcBef>
                <a:spcPts val="0"/>
              </a:spcBef>
              <a:spcAft>
                <a:spcPts val="0"/>
              </a:spcAft>
              <a:buClr>
                <a:srgbClr val="3164AB"/>
              </a:buClr>
              <a:buFont typeface="Courier New" panose="02070309020205020404" pitchFamily="49" charset="0"/>
              <a:buChar char="o"/>
            </a:pPr>
            <a:r>
              <a:rPr lang="is-IS" b="1" dirty="0">
                <a:solidFill>
                  <a:srgbClr val="FF0000"/>
                </a:solidFill>
                <a:latin typeface="Calibri"/>
              </a:rPr>
              <a:t>Common Run ATLAS/CMS</a:t>
            </a:r>
            <a:r>
              <a:rPr lang="is-IS" b="1" dirty="0">
                <a:latin typeface="Calibri"/>
              </a:rPr>
              <a:t>. CNM940 </a:t>
            </a:r>
            <a:r>
              <a:rPr lang="is-IS" b="1" dirty="0" smtClean="0">
                <a:latin typeface="Calibri"/>
              </a:rPr>
              <a:t>v20190925</a:t>
            </a:r>
          </a:p>
          <a:p>
            <a:pPr marL="271463" indent="-271463" algn="l" fontAlgn="auto">
              <a:spcBef>
                <a:spcPts val="0"/>
              </a:spcBef>
              <a:spcAft>
                <a:spcPts val="0"/>
              </a:spcAft>
              <a:buClr>
                <a:srgbClr val="3164AB"/>
              </a:buClr>
              <a:buFont typeface="Courier New" panose="02070309020205020404" pitchFamily="49" charset="0"/>
              <a:buChar char="o"/>
            </a:pPr>
            <a:endParaRPr lang="en-US" b="1" dirty="0">
              <a:solidFill>
                <a:srgbClr val="3164AB"/>
              </a:solidFill>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b="1" dirty="0">
                <a:solidFill>
                  <a:srgbClr val="3164AB"/>
                </a:solidFill>
                <a:latin typeface="Calibri"/>
              </a:rPr>
              <a:t>150 mm</a:t>
            </a:r>
            <a:r>
              <a:rPr lang="en-US" dirty="0">
                <a:latin typeface="Calibri"/>
              </a:rPr>
              <a:t> wafers</a:t>
            </a:r>
          </a:p>
          <a:p>
            <a:pPr marL="800100" lvl="1" indent="-342900" algn="l" fontAlgn="auto">
              <a:spcBef>
                <a:spcPts val="0"/>
              </a:spcBef>
              <a:spcAft>
                <a:spcPts val="0"/>
              </a:spcAft>
              <a:buClr>
                <a:srgbClr val="FC8004"/>
              </a:buClr>
              <a:buFont typeface="Wingdings" panose="05000000000000000000" pitchFamily="2" charset="2"/>
              <a:buChar char="ü"/>
            </a:pPr>
            <a:r>
              <a:rPr lang="en-US" b="1" dirty="0">
                <a:solidFill>
                  <a:srgbClr val="00B050"/>
                </a:solidFill>
                <a:latin typeface="Calibri"/>
              </a:rPr>
              <a:t>New run</a:t>
            </a:r>
            <a:r>
              <a:rPr lang="en-US" dirty="0">
                <a:latin typeface="Calibri"/>
              </a:rPr>
              <a:t> using 6”, </a:t>
            </a:r>
            <a:r>
              <a:rPr lang="en-US" b="1" dirty="0">
                <a:solidFill>
                  <a:srgbClr val="3164AB"/>
                </a:solidFill>
                <a:latin typeface="Calibri"/>
              </a:rPr>
              <a:t>50+300 µm</a:t>
            </a:r>
            <a:r>
              <a:rPr lang="en-US" dirty="0">
                <a:latin typeface="Calibri"/>
              </a:rPr>
              <a:t> thick, </a:t>
            </a:r>
            <a:r>
              <a:rPr lang="en-US" b="1" dirty="0">
                <a:solidFill>
                  <a:srgbClr val="7030A0"/>
                </a:solidFill>
                <a:latin typeface="Calibri"/>
              </a:rPr>
              <a:t>Epi-Wafers</a:t>
            </a:r>
            <a:endParaRPr lang="en-US" dirty="0">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endParaRPr lang="en-US" dirty="0">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dirty="0">
                <a:latin typeface="Calibri"/>
              </a:rPr>
              <a:t>Layout proposed by </a:t>
            </a:r>
            <a:r>
              <a:rPr lang="en-US" b="1" dirty="0">
                <a:solidFill>
                  <a:srgbClr val="3164AB"/>
                </a:solidFill>
                <a:latin typeface="Calibri"/>
              </a:rPr>
              <a:t>ATLAS-HGTD </a:t>
            </a:r>
            <a:r>
              <a:rPr lang="en-US" dirty="0">
                <a:latin typeface="Calibri"/>
              </a:rPr>
              <a:t>and </a:t>
            </a:r>
            <a:r>
              <a:rPr lang="en-US" b="1" dirty="0">
                <a:solidFill>
                  <a:srgbClr val="3164AB"/>
                </a:solidFill>
                <a:latin typeface="Calibri"/>
              </a:rPr>
              <a:t>CMS-ETL</a:t>
            </a:r>
            <a:endParaRPr lang="en-US" dirty="0">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dirty="0">
                <a:latin typeface="Calibri"/>
              </a:rPr>
              <a:t>Timing detectors with </a:t>
            </a:r>
            <a:r>
              <a:rPr lang="en-US" b="1" dirty="0">
                <a:solidFill>
                  <a:srgbClr val="00B050"/>
                </a:solidFill>
                <a:latin typeface="Calibri"/>
              </a:rPr>
              <a:t>Pad</a:t>
            </a:r>
            <a:r>
              <a:rPr lang="en-US" dirty="0">
                <a:latin typeface="Calibri"/>
              </a:rPr>
              <a:t> and </a:t>
            </a:r>
            <a:r>
              <a:rPr lang="en-US" b="1" dirty="0" smtClean="0">
                <a:solidFill>
                  <a:srgbClr val="00B050"/>
                </a:solidFill>
                <a:latin typeface="Calibri"/>
              </a:rPr>
              <a:t>Matrix</a:t>
            </a:r>
            <a:r>
              <a:rPr lang="en-US" dirty="0" smtClean="0">
                <a:latin typeface="Calibri"/>
              </a:rPr>
              <a:t> </a:t>
            </a:r>
            <a:r>
              <a:rPr lang="en-US" dirty="0">
                <a:latin typeface="Calibri"/>
              </a:rPr>
              <a:t>designs</a:t>
            </a:r>
          </a:p>
          <a:p>
            <a:pPr marL="800100" lvl="1" indent="-342900" algn="l" fontAlgn="auto">
              <a:spcBef>
                <a:spcPts val="0"/>
              </a:spcBef>
              <a:spcAft>
                <a:spcPts val="0"/>
              </a:spcAft>
              <a:buClr>
                <a:srgbClr val="FC8004"/>
              </a:buClr>
              <a:buFont typeface="Wingdings" panose="05000000000000000000" pitchFamily="2" charset="2"/>
              <a:buChar char="ü"/>
            </a:pPr>
            <a:endParaRPr lang="en-US" dirty="0">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dirty="0">
                <a:latin typeface="Calibri"/>
              </a:rPr>
              <a:t>Change </a:t>
            </a:r>
            <a:r>
              <a:rPr lang="en-US" b="1" dirty="0">
                <a:solidFill>
                  <a:srgbClr val="3164AB"/>
                </a:solidFill>
                <a:latin typeface="Calibri"/>
              </a:rPr>
              <a:t>standard Slim Edge</a:t>
            </a:r>
            <a:r>
              <a:rPr lang="en-US" dirty="0">
                <a:latin typeface="Calibri"/>
              </a:rPr>
              <a:t> to </a:t>
            </a:r>
            <a:r>
              <a:rPr lang="en-US" b="1" dirty="0">
                <a:solidFill>
                  <a:srgbClr val="00B050"/>
                </a:solidFill>
                <a:latin typeface="Calibri"/>
              </a:rPr>
              <a:t>500 µm</a:t>
            </a:r>
            <a:r>
              <a:rPr lang="en-US" dirty="0">
                <a:latin typeface="Calibri"/>
              </a:rPr>
              <a:t> (called </a:t>
            </a:r>
            <a:r>
              <a:rPr lang="en-US" b="1" dirty="0">
                <a:solidFill>
                  <a:srgbClr val="FF0000"/>
                </a:solidFill>
                <a:latin typeface="Calibri"/>
              </a:rPr>
              <a:t>SE5</a:t>
            </a:r>
            <a:r>
              <a:rPr lang="en-US" dirty="0">
                <a:latin typeface="Calibri"/>
              </a:rPr>
              <a:t>)</a:t>
            </a:r>
          </a:p>
          <a:p>
            <a:pPr marL="800100" lvl="1" indent="-342900" algn="l" fontAlgn="auto">
              <a:spcBef>
                <a:spcPts val="0"/>
              </a:spcBef>
              <a:spcAft>
                <a:spcPts val="0"/>
              </a:spcAft>
              <a:buClr>
                <a:srgbClr val="FC8004"/>
              </a:buClr>
              <a:buFont typeface="Wingdings" panose="05000000000000000000" pitchFamily="2" charset="2"/>
              <a:buChar char="ü"/>
            </a:pPr>
            <a:r>
              <a:rPr lang="en-US" b="1" dirty="0">
                <a:solidFill>
                  <a:srgbClr val="3164AB"/>
                </a:solidFill>
                <a:latin typeface="Calibri"/>
              </a:rPr>
              <a:t>3 Inter-Pad Gaps</a:t>
            </a:r>
            <a:r>
              <a:rPr lang="en-US" dirty="0">
                <a:latin typeface="Calibri"/>
              </a:rPr>
              <a:t>: </a:t>
            </a:r>
            <a:r>
              <a:rPr lang="en-US" b="1" dirty="0">
                <a:solidFill>
                  <a:srgbClr val="00B050"/>
                </a:solidFill>
                <a:latin typeface="Calibri"/>
              </a:rPr>
              <a:t>37</a:t>
            </a:r>
            <a:r>
              <a:rPr lang="en-US" dirty="0">
                <a:latin typeface="Calibri"/>
              </a:rPr>
              <a:t>, </a:t>
            </a:r>
            <a:r>
              <a:rPr lang="en-US" b="1" dirty="0">
                <a:solidFill>
                  <a:srgbClr val="00B050"/>
                </a:solidFill>
                <a:latin typeface="Calibri"/>
              </a:rPr>
              <a:t>47</a:t>
            </a:r>
            <a:r>
              <a:rPr lang="en-US" dirty="0">
                <a:latin typeface="Calibri"/>
              </a:rPr>
              <a:t>, </a:t>
            </a:r>
            <a:r>
              <a:rPr lang="en-US" b="1" dirty="0">
                <a:solidFill>
                  <a:srgbClr val="00B050"/>
                </a:solidFill>
                <a:latin typeface="Calibri"/>
              </a:rPr>
              <a:t>57</a:t>
            </a:r>
            <a:r>
              <a:rPr lang="en-US" dirty="0">
                <a:latin typeface="Calibri"/>
              </a:rPr>
              <a:t> µm (corresponding to JTE 5, 10, 15 µm), called </a:t>
            </a:r>
            <a:r>
              <a:rPr lang="en-US" b="1" dirty="0">
                <a:solidFill>
                  <a:srgbClr val="FF0000"/>
                </a:solidFill>
                <a:latin typeface="Calibri"/>
              </a:rPr>
              <a:t>IP37</a:t>
            </a:r>
            <a:r>
              <a:rPr lang="en-US" dirty="0">
                <a:latin typeface="Calibri"/>
              </a:rPr>
              <a:t>, </a:t>
            </a:r>
            <a:r>
              <a:rPr lang="en-US" b="1" dirty="0">
                <a:solidFill>
                  <a:srgbClr val="FF0000"/>
                </a:solidFill>
                <a:latin typeface="Calibri"/>
              </a:rPr>
              <a:t>IP47</a:t>
            </a:r>
            <a:r>
              <a:rPr lang="en-US" dirty="0">
                <a:latin typeface="Calibri"/>
              </a:rPr>
              <a:t>, </a:t>
            </a:r>
            <a:r>
              <a:rPr lang="en-US" b="1" dirty="0">
                <a:solidFill>
                  <a:srgbClr val="FF0000"/>
                </a:solidFill>
                <a:latin typeface="Calibri"/>
              </a:rPr>
              <a:t>IP57</a:t>
            </a:r>
          </a:p>
          <a:p>
            <a:pPr marL="800100" lvl="1" indent="-342900" algn="l" fontAlgn="auto">
              <a:spcBef>
                <a:spcPts val="0"/>
              </a:spcBef>
              <a:spcAft>
                <a:spcPts val="0"/>
              </a:spcAft>
              <a:buClr>
                <a:srgbClr val="FC8004"/>
              </a:buClr>
              <a:buFont typeface="Wingdings" panose="05000000000000000000" pitchFamily="2" charset="2"/>
              <a:buChar char="ü"/>
            </a:pPr>
            <a:endParaRPr lang="en-US" b="1" dirty="0">
              <a:solidFill>
                <a:srgbClr val="3164AB"/>
              </a:solidFill>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b="1" dirty="0">
                <a:solidFill>
                  <a:srgbClr val="3164AB"/>
                </a:solidFill>
                <a:latin typeface="Calibri"/>
              </a:rPr>
              <a:t>Same positions</a:t>
            </a:r>
            <a:r>
              <a:rPr lang="en-US" dirty="0">
                <a:latin typeface="Calibri"/>
              </a:rPr>
              <a:t> of large probe pads for </a:t>
            </a:r>
            <a:r>
              <a:rPr lang="en-US" b="1" dirty="0">
                <a:solidFill>
                  <a:srgbClr val="7030A0"/>
                </a:solidFill>
                <a:latin typeface="Calibri"/>
              </a:rPr>
              <a:t>common probe card</a:t>
            </a:r>
            <a:r>
              <a:rPr lang="en-US" dirty="0">
                <a:latin typeface="Calibri"/>
              </a:rPr>
              <a:t> between HPK+CNM</a:t>
            </a:r>
          </a:p>
          <a:p>
            <a:pPr marL="800100" lvl="1" indent="-342900" algn="l" fontAlgn="auto">
              <a:spcBef>
                <a:spcPts val="0"/>
              </a:spcBef>
              <a:spcAft>
                <a:spcPts val="0"/>
              </a:spcAft>
              <a:buClr>
                <a:srgbClr val="FC8004"/>
              </a:buClr>
              <a:buFont typeface="Wingdings" panose="05000000000000000000" pitchFamily="2" charset="2"/>
              <a:buChar char="ü"/>
            </a:pPr>
            <a:r>
              <a:rPr lang="en-US" b="1" dirty="0">
                <a:solidFill>
                  <a:srgbClr val="00B050"/>
                </a:solidFill>
                <a:latin typeface="Calibri"/>
              </a:rPr>
              <a:t>35-50 µm</a:t>
            </a:r>
            <a:r>
              <a:rPr lang="en-US" dirty="0">
                <a:latin typeface="Calibri"/>
              </a:rPr>
              <a:t> thick </a:t>
            </a:r>
            <a:r>
              <a:rPr lang="en-US" b="1" dirty="0">
                <a:solidFill>
                  <a:srgbClr val="3164AB"/>
                </a:solidFill>
                <a:latin typeface="Calibri"/>
              </a:rPr>
              <a:t>Si-Si</a:t>
            </a:r>
            <a:r>
              <a:rPr lang="en-US" dirty="0">
                <a:latin typeface="Calibri"/>
              </a:rPr>
              <a:t> wafers were </a:t>
            </a:r>
            <a:r>
              <a:rPr lang="en-US" b="1" dirty="0">
                <a:solidFill>
                  <a:srgbClr val="3164AB"/>
                </a:solidFill>
                <a:latin typeface="Calibri"/>
              </a:rPr>
              <a:t>purchased</a:t>
            </a:r>
            <a:r>
              <a:rPr lang="en-US" dirty="0">
                <a:latin typeface="Calibri"/>
              </a:rPr>
              <a:t> in </a:t>
            </a:r>
            <a:r>
              <a:rPr lang="en-US" b="1" dirty="0">
                <a:solidFill>
                  <a:srgbClr val="00B050"/>
                </a:solidFill>
                <a:latin typeface="Calibri"/>
              </a:rPr>
              <a:t>January 2018</a:t>
            </a:r>
            <a:r>
              <a:rPr lang="en-US" dirty="0">
                <a:latin typeface="Calibri"/>
              </a:rPr>
              <a:t> but the wafers </a:t>
            </a:r>
            <a:r>
              <a:rPr lang="en-US" b="1" dirty="0">
                <a:solidFill>
                  <a:srgbClr val="FF0000"/>
                </a:solidFill>
                <a:latin typeface="Calibri"/>
              </a:rPr>
              <a:t>haven't arrived by now</a:t>
            </a:r>
            <a:r>
              <a:rPr lang="en-US" dirty="0">
                <a:latin typeface="Calibri"/>
              </a:rPr>
              <a:t> (</a:t>
            </a:r>
            <a:r>
              <a:rPr lang="en-US" dirty="0" err="1">
                <a:latin typeface="Calibri"/>
              </a:rPr>
              <a:t>IceMosTech</a:t>
            </a:r>
            <a:r>
              <a:rPr lang="en-US" dirty="0">
                <a:latin typeface="Calibri"/>
              </a:rPr>
              <a:t>)</a:t>
            </a:r>
            <a:endParaRPr lang="en-US" b="1" dirty="0">
              <a:solidFill>
                <a:srgbClr val="00B050"/>
              </a:solidFill>
              <a:latin typeface="Calibri"/>
            </a:endParaRPr>
          </a:p>
        </p:txBody>
      </p:sp>
      <p:sp>
        <p:nvSpPr>
          <p:cNvPr id="7" name="3 CuadroTexto">
            <a:extLst>
              <a:ext uri="{FF2B5EF4-FFF2-40B4-BE49-F238E27FC236}">
                <a16:creationId xmlns:a16="http://schemas.microsoft.com/office/drawing/2014/main" id="{E874984D-753D-4147-9C9F-167919C885AB}"/>
              </a:ext>
            </a:extLst>
          </p:cNvPr>
          <p:cNvSpPr txBox="1"/>
          <p:nvPr/>
        </p:nvSpPr>
        <p:spPr>
          <a:xfrm>
            <a:off x="7848600" y="3962400"/>
            <a:ext cx="3744416" cy="2259080"/>
          </a:xfrm>
          <a:prstGeom prst="rect">
            <a:avLst/>
          </a:prstGeom>
          <a:noFill/>
        </p:spPr>
        <p:txBody>
          <a:bodyPr wrap="square" rtlCol="0">
            <a:spAutoFit/>
          </a:bodyPr>
          <a:lstStyle/>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1x</a:t>
            </a:r>
            <a:r>
              <a:rPr lang="en-US" sz="1600" dirty="0">
                <a:latin typeface="Calibri"/>
              </a:rPr>
              <a:t> CMS_1.3x1.3_16x32_IP57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2x</a:t>
            </a:r>
            <a:r>
              <a:rPr lang="en-US" sz="1600" dirty="0">
                <a:latin typeface="Calibri"/>
              </a:rPr>
              <a:t> CMS_1.3x1.3_16x16_IP57</a:t>
            </a:r>
            <a:endParaRPr lang="en-US" sz="1600" b="1" dirty="0">
              <a:solidFill>
                <a:srgbClr val="3164AB"/>
              </a:solidFill>
              <a:latin typeface="Calibri"/>
            </a:endParaRP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28x</a:t>
            </a:r>
            <a:r>
              <a:rPr lang="en-US" sz="1600" dirty="0">
                <a:latin typeface="Calibri"/>
              </a:rPr>
              <a:t> CMS_1.3x1.3_5x5xN_IP57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15x</a:t>
            </a:r>
            <a:r>
              <a:rPr lang="en-US" sz="1600" dirty="0">
                <a:latin typeface="Calibri"/>
              </a:rPr>
              <a:t> CMS_1.3x1.3_5x5_IP57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9x</a:t>
            </a:r>
            <a:r>
              <a:rPr lang="en-US" sz="1600" dirty="0">
                <a:latin typeface="Calibri"/>
              </a:rPr>
              <a:t> CMS_1.3x1.3_5x5_IP47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3x</a:t>
            </a:r>
            <a:r>
              <a:rPr lang="en-US" sz="1600" dirty="0">
                <a:latin typeface="Calibri"/>
              </a:rPr>
              <a:t> CMS_1.3x1.3_5x5_IP37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1x</a:t>
            </a:r>
            <a:r>
              <a:rPr lang="en-US" sz="1600" dirty="0">
                <a:latin typeface="Calibri"/>
              </a:rPr>
              <a:t> PiN_1.3x1.3_5x5_IP57/47/37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32x</a:t>
            </a:r>
            <a:r>
              <a:rPr lang="en-US" sz="1600" dirty="0">
                <a:latin typeface="Calibri"/>
              </a:rPr>
              <a:t> CMS_1.3x1.3_2x2_IP57/47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5x</a:t>
            </a:r>
            <a:r>
              <a:rPr lang="en-US" sz="1600" dirty="0">
                <a:latin typeface="Calibri"/>
              </a:rPr>
              <a:t> PiN_1.3x1.3_2x2_IP57/47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48x</a:t>
            </a:r>
            <a:r>
              <a:rPr lang="en-US" sz="1600" dirty="0">
                <a:latin typeface="Calibri"/>
              </a:rPr>
              <a:t> CMS_1.3x1.3_1x1_IP57/IP47</a:t>
            </a:r>
          </a:p>
          <a:p>
            <a:pPr marL="800100" lvl="1" indent="-342900" algn="l" fontAlgn="auto">
              <a:spcBef>
                <a:spcPts val="0"/>
              </a:spcBef>
              <a:spcAft>
                <a:spcPts val="0"/>
              </a:spcAft>
              <a:buClr>
                <a:srgbClr val="FC8004"/>
              </a:buClr>
              <a:buFont typeface="Wingdings" panose="05000000000000000000" pitchFamily="2" charset="2"/>
              <a:buChar char="ü"/>
            </a:pPr>
            <a:r>
              <a:rPr lang="en-US" sz="1600" b="1" dirty="0">
                <a:solidFill>
                  <a:srgbClr val="3164AB"/>
                </a:solidFill>
                <a:latin typeface="Calibri"/>
              </a:rPr>
              <a:t>16x</a:t>
            </a:r>
            <a:r>
              <a:rPr lang="en-US" sz="1600" dirty="0">
                <a:latin typeface="Calibri"/>
              </a:rPr>
              <a:t> PiN_1.3x1.3_1x1_IP57/47</a:t>
            </a:r>
            <a:endParaRPr lang="en-US" sz="1600" b="1" dirty="0">
              <a:solidFill>
                <a:srgbClr val="7030A0"/>
              </a:solidFill>
              <a:latin typeface="Calibri"/>
            </a:endParaRPr>
          </a:p>
        </p:txBody>
      </p:sp>
      <p:pic>
        <p:nvPicPr>
          <p:cNvPr id="6" name="Imagen 5"/>
          <p:cNvPicPr>
            <a:picLocks noChangeAspect="1"/>
          </p:cNvPicPr>
          <p:nvPr/>
        </p:nvPicPr>
        <p:blipFill rotWithShape="1">
          <a:blip r:embed="rId3" cstate="print">
            <a:extLst>
              <a:ext uri="{28A0092B-C50C-407E-A947-70E740481C1C}">
                <a14:useLocalDpi xmlns:a14="http://schemas.microsoft.com/office/drawing/2010/main" val="0"/>
              </a:ext>
            </a:extLst>
          </a:blip>
          <a:srcRect l="10345" r="9962"/>
          <a:stretch/>
        </p:blipFill>
        <p:spPr>
          <a:xfrm>
            <a:off x="8458200" y="1103259"/>
            <a:ext cx="2752546" cy="2735124"/>
          </a:xfrm>
          <a:prstGeom prst="rect">
            <a:avLst/>
          </a:prstGeom>
        </p:spPr>
      </p:pic>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685442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5" name="3 CuadroTexto">
            <a:extLst>
              <a:ext uri="{FF2B5EF4-FFF2-40B4-BE49-F238E27FC236}">
                <a16:creationId xmlns:a16="http://schemas.microsoft.com/office/drawing/2014/main" id="{E874984D-753D-4147-9C9F-167919C885AB}"/>
              </a:ext>
            </a:extLst>
          </p:cNvPr>
          <p:cNvSpPr txBox="1"/>
          <p:nvPr/>
        </p:nvSpPr>
        <p:spPr>
          <a:xfrm>
            <a:off x="1552964" y="1056793"/>
            <a:ext cx="6009800"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a:t>
            </a:r>
            <a:endParaRPr lang="en-US" b="1" dirty="0">
              <a:solidFill>
                <a:srgbClr val="3164AB"/>
              </a:solidFill>
              <a:latin typeface="Calibri"/>
            </a:endParaRPr>
          </a:p>
        </p:txBody>
      </p:sp>
      <p:grpSp>
        <p:nvGrpSpPr>
          <p:cNvPr id="7" name="Grupo 6"/>
          <p:cNvGrpSpPr/>
          <p:nvPr/>
        </p:nvGrpSpPr>
        <p:grpSpPr>
          <a:xfrm>
            <a:off x="1673782" y="926827"/>
            <a:ext cx="8971500" cy="5429653"/>
            <a:chOff x="149782" y="926826"/>
            <a:chExt cx="8971500" cy="5429653"/>
          </a:xfrm>
        </p:grpSpPr>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49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sp>
          <p:nvSpPr>
            <p:cNvPr id="4" name="Rectángulo 3"/>
            <p:cNvSpPr/>
            <p:nvPr/>
          </p:nvSpPr>
          <p:spPr bwMode="auto">
            <a:xfrm>
              <a:off x="7105058" y="1831980"/>
              <a:ext cx="2016224" cy="4176464"/>
            </a:xfrm>
            <a:prstGeom prst="rect">
              <a:avLst/>
            </a:prstGeom>
            <a:solidFill>
              <a:srgbClr val="EAAE5C">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lnSpc>
                  <a:spcPct val="100000"/>
                </a:lnSpc>
                <a:spcBef>
                  <a:spcPct val="0"/>
                </a:spcBef>
                <a:buClrTx/>
                <a:buSzTx/>
              </a:pPr>
              <a:endParaRPr lang="es-ES" i="0" dirty="0">
                <a:solidFill>
                  <a:schemeClr val="tx1"/>
                </a:solidFill>
                <a:latin typeface="Verdana" pitchFamily="34" charset="0"/>
              </a:endParaRPr>
            </a:p>
          </p:txBody>
        </p:sp>
        <p:pic>
          <p:nvPicPr>
            <p:cNvPr id="6" name="Imagen 5"/>
            <p:cNvPicPr>
              <a:picLocks noChangeAspect="1"/>
            </p:cNvPicPr>
            <p:nvPr/>
          </p:nvPicPr>
          <p:blipFill rotWithShape="1">
            <a:blip r:embed="rId3"/>
            <a:srcRect l="63053"/>
            <a:stretch/>
          </p:blipFill>
          <p:spPr>
            <a:xfrm>
              <a:off x="7092280" y="1428857"/>
              <a:ext cx="1875076" cy="4927622"/>
            </a:xfrm>
            <a:prstGeom prst="rect">
              <a:avLst/>
            </a:prstGeom>
          </p:spPr>
        </p:pic>
      </p:grpSp>
      <p:sp>
        <p:nvSpPr>
          <p:cNvPr id="23" name="Rectángulo 22"/>
          <p:cNvSpPr/>
          <p:nvPr/>
        </p:nvSpPr>
        <p:spPr>
          <a:xfrm>
            <a:off x="1552964" y="2140327"/>
            <a:ext cx="3920539" cy="4031873"/>
          </a:xfrm>
          <a:prstGeom prst="rect">
            <a:avLst/>
          </a:prstGeom>
          <a:noFill/>
        </p:spPr>
        <p:txBody>
          <a:bodyPr wrap="square" rtlCol="0">
            <a:spAutoFit/>
          </a:bodyPr>
          <a:lstStyle/>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Inter-</a:t>
            </a:r>
            <a:r>
              <a:rPr lang="es-ES" b="1" dirty="0" err="1">
                <a:solidFill>
                  <a:srgbClr val="00B050"/>
                </a:solidFill>
                <a:latin typeface="Calibri"/>
              </a:rPr>
              <a:t>pad</a:t>
            </a:r>
            <a:r>
              <a:rPr lang="es-ES" b="1" dirty="0">
                <a:solidFill>
                  <a:srgbClr val="00B050"/>
                </a:solidFill>
                <a:latin typeface="Calibri"/>
              </a:rPr>
              <a:t> gaps:</a:t>
            </a:r>
            <a:r>
              <a:rPr lang="es-ES" dirty="0">
                <a:latin typeface="Calibri"/>
              </a:rPr>
              <a:t> </a:t>
            </a:r>
            <a:r>
              <a:rPr lang="es-ES" b="1" dirty="0">
                <a:solidFill>
                  <a:srgbClr val="7030A0"/>
                </a:solidFill>
                <a:latin typeface="Calibri"/>
              </a:rPr>
              <a:t>IP57/47/37</a:t>
            </a:r>
            <a:r>
              <a:rPr lang="es-ES" dirty="0">
                <a:latin typeface="Calibri"/>
              </a:rPr>
              <a:t> = 57, 47, 37 µm (</a:t>
            </a:r>
            <a:r>
              <a:rPr lang="es-ES" dirty="0" err="1">
                <a:latin typeface="Calibri"/>
              </a:rPr>
              <a:t>Silicon</a:t>
            </a:r>
            <a:r>
              <a:rPr lang="es-ES" dirty="0">
                <a:latin typeface="Calibri"/>
              </a:rPr>
              <a:t> </a:t>
            </a:r>
            <a:r>
              <a:rPr lang="es-ES" dirty="0" err="1">
                <a:latin typeface="Calibri"/>
              </a:rPr>
              <a:t>between</a:t>
            </a:r>
            <a:r>
              <a:rPr lang="es-ES" dirty="0">
                <a:latin typeface="Calibri"/>
              </a:rPr>
              <a:t> </a:t>
            </a:r>
            <a:r>
              <a:rPr lang="es-ES" dirty="0" err="1">
                <a:latin typeface="Calibri"/>
              </a:rPr>
              <a:t>adjacent</a:t>
            </a:r>
            <a:r>
              <a:rPr lang="es-ES" dirty="0">
                <a:latin typeface="Calibri"/>
              </a:rPr>
              <a:t> </a:t>
            </a:r>
            <a:r>
              <a:rPr lang="es-ES" dirty="0" err="1">
                <a:latin typeface="Calibri"/>
              </a:rPr>
              <a:t>Multiplication</a:t>
            </a:r>
            <a:r>
              <a:rPr lang="es-ES" dirty="0">
                <a:latin typeface="Calibri"/>
              </a:rPr>
              <a:t> </a:t>
            </a:r>
            <a:r>
              <a:rPr lang="es-ES" dirty="0" err="1">
                <a:latin typeface="Calibri"/>
              </a:rPr>
              <a:t>areas</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Slim-</a:t>
            </a:r>
            <a:r>
              <a:rPr lang="es-ES" b="1" dirty="0" err="1">
                <a:solidFill>
                  <a:srgbClr val="00B050"/>
                </a:solidFill>
                <a:latin typeface="Calibri"/>
              </a:rPr>
              <a:t>edges</a:t>
            </a:r>
            <a:r>
              <a:rPr lang="es-ES" b="1" dirty="0">
                <a:solidFill>
                  <a:srgbClr val="00B050"/>
                </a:solidFill>
                <a:latin typeface="Calibri"/>
              </a:rPr>
              <a:t>:</a:t>
            </a:r>
            <a:r>
              <a:rPr lang="es-ES" dirty="0">
                <a:latin typeface="Calibri"/>
              </a:rPr>
              <a:t> </a:t>
            </a:r>
            <a:r>
              <a:rPr lang="es-ES" b="1" dirty="0">
                <a:solidFill>
                  <a:srgbClr val="7030A0"/>
                </a:solidFill>
                <a:latin typeface="Calibri"/>
              </a:rPr>
              <a:t>SE5</a:t>
            </a:r>
            <a:r>
              <a:rPr lang="es-ES" dirty="0">
                <a:latin typeface="Calibri"/>
              </a:rPr>
              <a:t> = 500 µm (</a:t>
            </a:r>
            <a:r>
              <a:rPr lang="es-ES" dirty="0" err="1">
                <a:latin typeface="Calibri"/>
              </a:rPr>
              <a:t>Guard</a:t>
            </a:r>
            <a:r>
              <a:rPr lang="es-ES" dirty="0">
                <a:latin typeface="Calibri"/>
              </a:rPr>
              <a:t> Ring to </a:t>
            </a:r>
            <a:r>
              <a:rPr lang="es-ES" dirty="0" err="1">
                <a:latin typeface="Calibri"/>
              </a:rPr>
              <a:t>Dicing</a:t>
            </a:r>
            <a:r>
              <a:rPr lang="es-ES" dirty="0">
                <a:latin typeface="Calibri"/>
              </a:rPr>
              <a:t> </a:t>
            </a:r>
            <a:r>
              <a:rPr lang="es-ES" dirty="0" err="1">
                <a:latin typeface="Calibri"/>
              </a:rPr>
              <a:t>Path</a:t>
            </a:r>
            <a:r>
              <a:rPr lang="es-ES" dirty="0">
                <a:latin typeface="Calibri"/>
              </a:rPr>
              <a:t> </a:t>
            </a:r>
            <a:r>
              <a:rPr lang="es-ES" dirty="0" err="1">
                <a:latin typeface="Calibri"/>
              </a:rPr>
              <a:t>distance</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endParaRPr lang="es-ES" dirty="0">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3164AB"/>
                </a:solidFill>
                <a:latin typeface="Calibri"/>
              </a:rPr>
              <a:t>16x32 Module</a:t>
            </a:r>
            <a:r>
              <a:rPr lang="es-ES" dirty="0">
                <a:latin typeface="Calibri"/>
              </a:rPr>
              <a:t> </a:t>
            </a:r>
            <a:r>
              <a:rPr lang="es-ES" dirty="0" err="1">
                <a:latin typeface="Calibri"/>
              </a:rPr>
              <a:t>with</a:t>
            </a:r>
            <a:r>
              <a:rPr lang="es-ES" dirty="0">
                <a:latin typeface="Calibri"/>
              </a:rPr>
              <a:t> </a:t>
            </a:r>
            <a:r>
              <a:rPr lang="es-ES" b="1" dirty="0">
                <a:solidFill>
                  <a:srgbClr val="00B050"/>
                </a:solidFill>
                <a:latin typeface="Calibri"/>
              </a:rPr>
              <a:t>500 µm gap</a:t>
            </a:r>
            <a:r>
              <a:rPr lang="es-ES" dirty="0">
                <a:latin typeface="Calibri"/>
              </a:rPr>
              <a:t> in </a:t>
            </a:r>
            <a:r>
              <a:rPr lang="es-ES" dirty="0" err="1">
                <a:latin typeface="Calibri"/>
              </a:rPr>
              <a:t>the</a:t>
            </a:r>
            <a:r>
              <a:rPr lang="es-ES" dirty="0">
                <a:latin typeface="Calibri"/>
              </a:rPr>
              <a:t> </a:t>
            </a:r>
            <a:r>
              <a:rPr lang="es-ES" dirty="0" err="1">
                <a:latin typeface="Calibri"/>
              </a:rPr>
              <a:t>bump</a:t>
            </a:r>
            <a:r>
              <a:rPr lang="es-ES" dirty="0">
                <a:latin typeface="Calibri"/>
              </a:rPr>
              <a:t> </a:t>
            </a:r>
            <a:r>
              <a:rPr lang="es-ES" dirty="0" err="1">
                <a:latin typeface="Calibri"/>
              </a:rPr>
              <a:t>pad</a:t>
            </a:r>
            <a:r>
              <a:rPr lang="es-ES" dirty="0">
                <a:latin typeface="Calibri"/>
              </a:rPr>
              <a:t> </a:t>
            </a:r>
            <a:r>
              <a:rPr lang="es-ES" dirty="0" err="1">
                <a:latin typeface="Calibri"/>
              </a:rPr>
              <a:t>mask</a:t>
            </a:r>
            <a:r>
              <a:rPr lang="es-ES" dirty="0">
                <a:latin typeface="Calibri"/>
              </a:rPr>
              <a:t> to be </a:t>
            </a:r>
            <a:r>
              <a:rPr lang="es-ES" dirty="0" err="1">
                <a:latin typeface="Calibri"/>
              </a:rPr>
              <a:t>able</a:t>
            </a:r>
            <a:r>
              <a:rPr lang="es-ES" dirty="0">
                <a:latin typeface="Calibri"/>
              </a:rPr>
              <a:t> to use </a:t>
            </a:r>
            <a:r>
              <a:rPr lang="es-ES" b="1" dirty="0">
                <a:solidFill>
                  <a:srgbClr val="7030A0"/>
                </a:solidFill>
                <a:latin typeface="Calibri"/>
              </a:rPr>
              <a:t>2 </a:t>
            </a:r>
            <a:r>
              <a:rPr lang="es-ES" b="1" dirty="0" err="1">
                <a:solidFill>
                  <a:srgbClr val="7030A0"/>
                </a:solidFill>
                <a:latin typeface="Calibri"/>
              </a:rPr>
              <a:t>ETROCs</a:t>
            </a:r>
            <a:endParaRPr lang="es-ES" b="1" dirty="0">
              <a:solidFill>
                <a:srgbClr val="7030A0"/>
              </a:solidFill>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7030A0"/>
                </a:solidFill>
                <a:latin typeface="Calibri"/>
              </a:rPr>
              <a:t>C1.</a:t>
            </a:r>
            <a:r>
              <a:rPr lang="es-ES" b="1" dirty="0">
                <a:solidFill>
                  <a:srgbClr val="00B050"/>
                </a:solidFill>
                <a:latin typeface="Calibri"/>
              </a:rPr>
              <a:t> </a:t>
            </a:r>
            <a:r>
              <a:rPr lang="es-ES" b="1" dirty="0">
                <a:solidFill>
                  <a:srgbClr val="3164AB"/>
                </a:solidFill>
                <a:latin typeface="Calibri"/>
              </a:rPr>
              <a:t>5x5xN Modules</a:t>
            </a:r>
            <a:r>
              <a:rPr lang="es-ES" dirty="0">
                <a:latin typeface="Calibri"/>
              </a:rPr>
              <a:t> </a:t>
            </a:r>
            <a:r>
              <a:rPr lang="es-ES" dirty="0" err="1">
                <a:latin typeface="Calibri"/>
              </a:rPr>
              <a:t>with</a:t>
            </a:r>
            <a:r>
              <a:rPr lang="es-ES" dirty="0">
                <a:latin typeface="Calibri"/>
              </a:rPr>
              <a:t> </a:t>
            </a:r>
            <a:r>
              <a:rPr lang="es-ES" dirty="0" err="1">
                <a:latin typeface="Calibri"/>
              </a:rPr>
              <a:t>Passivation</a:t>
            </a:r>
            <a:r>
              <a:rPr lang="es-ES" dirty="0">
                <a:latin typeface="Calibri"/>
              </a:rPr>
              <a:t> </a:t>
            </a:r>
            <a:r>
              <a:rPr lang="es-ES" dirty="0" err="1">
                <a:latin typeface="Calibri"/>
              </a:rPr>
              <a:t>on</a:t>
            </a:r>
            <a:r>
              <a:rPr lang="es-ES" dirty="0">
                <a:latin typeface="Calibri"/>
              </a:rPr>
              <a:t> </a:t>
            </a:r>
            <a:r>
              <a:rPr lang="es-ES" dirty="0" err="1">
                <a:latin typeface="Calibri"/>
              </a:rPr>
              <a:t>the</a:t>
            </a:r>
            <a:r>
              <a:rPr lang="es-ES" dirty="0">
                <a:latin typeface="Calibri"/>
              </a:rPr>
              <a:t> </a:t>
            </a:r>
            <a:r>
              <a:rPr lang="es-ES" dirty="0" err="1">
                <a:latin typeface="Calibri"/>
              </a:rPr>
              <a:t>Dicing</a:t>
            </a:r>
            <a:r>
              <a:rPr lang="es-ES" dirty="0">
                <a:latin typeface="Calibri"/>
              </a:rPr>
              <a:t> </a:t>
            </a:r>
            <a:r>
              <a:rPr lang="es-ES" dirty="0" err="1">
                <a:latin typeface="Calibri"/>
              </a:rPr>
              <a:t>Path</a:t>
            </a:r>
            <a:r>
              <a:rPr lang="es-ES" dirty="0">
                <a:latin typeface="Calibri"/>
              </a:rPr>
              <a:t> (</a:t>
            </a:r>
            <a:r>
              <a:rPr lang="es-ES" dirty="0" err="1">
                <a:latin typeface="Calibri"/>
              </a:rPr>
              <a:t>They</a:t>
            </a:r>
            <a:r>
              <a:rPr lang="es-ES" dirty="0">
                <a:latin typeface="Calibri"/>
              </a:rPr>
              <a:t> </a:t>
            </a:r>
            <a:r>
              <a:rPr lang="es-ES" dirty="0" err="1">
                <a:latin typeface="Calibri"/>
              </a:rPr>
              <a:t>could</a:t>
            </a:r>
            <a:r>
              <a:rPr lang="es-ES" dirty="0">
                <a:latin typeface="Calibri"/>
              </a:rPr>
              <a:t> be </a:t>
            </a:r>
            <a:r>
              <a:rPr lang="es-ES" dirty="0" err="1">
                <a:latin typeface="Calibri"/>
              </a:rPr>
              <a:t>cut</a:t>
            </a:r>
            <a:r>
              <a:rPr lang="es-ES" dirty="0">
                <a:latin typeface="Calibri"/>
              </a:rPr>
              <a:t> </a:t>
            </a:r>
            <a:r>
              <a:rPr lang="es-ES" dirty="0" err="1">
                <a:latin typeface="Calibri"/>
              </a:rPr>
              <a:t>with</a:t>
            </a:r>
            <a:r>
              <a:rPr lang="es-ES" dirty="0">
                <a:latin typeface="Calibri"/>
              </a:rPr>
              <a:t> </a:t>
            </a:r>
            <a:r>
              <a:rPr lang="es-ES" dirty="0" err="1">
                <a:latin typeface="Calibri"/>
              </a:rPr>
              <a:t>different</a:t>
            </a:r>
            <a:r>
              <a:rPr lang="es-ES" dirty="0">
                <a:latin typeface="Calibri"/>
              </a:rPr>
              <a:t> </a:t>
            </a:r>
            <a:r>
              <a:rPr lang="es-ES" dirty="0" err="1">
                <a:latin typeface="Calibri"/>
              </a:rPr>
              <a:t>configurations</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endParaRPr lang="es-ES" dirty="0">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31 </a:t>
            </a:r>
            <a:r>
              <a:rPr lang="es-ES" b="1" dirty="0" err="1">
                <a:solidFill>
                  <a:srgbClr val="7030A0"/>
                </a:solidFill>
                <a:latin typeface="Calibri"/>
              </a:rPr>
              <a:t>LGAD+PiN</a:t>
            </a:r>
            <a:r>
              <a:rPr lang="es-ES" dirty="0">
                <a:latin typeface="Calibri"/>
              </a:rPr>
              <a:t> Modules</a:t>
            </a: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3 </a:t>
            </a:r>
            <a:r>
              <a:rPr lang="es-ES" b="1" dirty="0">
                <a:solidFill>
                  <a:srgbClr val="3164AB"/>
                </a:solidFill>
                <a:latin typeface="Calibri"/>
              </a:rPr>
              <a:t>5x5 </a:t>
            </a:r>
            <a:r>
              <a:rPr lang="es-ES" b="1" dirty="0" err="1">
                <a:solidFill>
                  <a:srgbClr val="3164AB"/>
                </a:solidFill>
                <a:latin typeface="Calibri"/>
              </a:rPr>
              <a:t>PiN</a:t>
            </a:r>
            <a:r>
              <a:rPr lang="es-ES" dirty="0">
                <a:latin typeface="Calibri"/>
              </a:rPr>
              <a:t> Modules</a:t>
            </a:r>
          </a:p>
        </p:txBody>
      </p:sp>
      <p:pic>
        <p:nvPicPr>
          <p:cNvPr id="8" name="Imagen 7"/>
          <p:cNvPicPr>
            <a:picLocks noChangeAspect="1"/>
          </p:cNvPicPr>
          <p:nvPr/>
        </p:nvPicPr>
        <p:blipFill rotWithShape="1">
          <a:blip r:embed="rId4"/>
          <a:srcRect l="48620"/>
          <a:stretch/>
        </p:blipFill>
        <p:spPr>
          <a:xfrm>
            <a:off x="6005248" y="1380364"/>
            <a:ext cx="2681322" cy="4999153"/>
          </a:xfrm>
          <a:prstGeom prst="rect">
            <a:avLst/>
          </a:prstGeom>
        </p:spPr>
      </p:pic>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791935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5" name="3 CuadroTexto">
            <a:extLst>
              <a:ext uri="{FF2B5EF4-FFF2-40B4-BE49-F238E27FC236}">
                <a16:creationId xmlns:a16="http://schemas.microsoft.com/office/drawing/2014/main" id="{E874984D-753D-4147-9C9F-167919C885AB}"/>
              </a:ext>
            </a:extLst>
          </p:cNvPr>
          <p:cNvSpPr txBox="1"/>
          <p:nvPr/>
        </p:nvSpPr>
        <p:spPr>
          <a:xfrm>
            <a:off x="1552964" y="1056793"/>
            <a:ext cx="9115036"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16x32 + 16x16 Modules </a:t>
            </a:r>
            <a:endParaRPr lang="en-US" b="1" dirty="0">
              <a:solidFill>
                <a:srgbClr val="3164AB"/>
              </a:solidFill>
              <a:latin typeface="Calibri"/>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22438" t="1346" r="24013" b="1344"/>
          <a:stretch/>
        </p:blipFill>
        <p:spPr>
          <a:xfrm>
            <a:off x="3463978" y="1403114"/>
            <a:ext cx="4968552" cy="4968553"/>
          </a:xfrm>
          <a:prstGeom prst="rect">
            <a:avLst/>
          </a:prstGeom>
        </p:spPr>
      </p:pic>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4035995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22641" t="4356" r="50604" b="1344"/>
          <a:stretch/>
        </p:blipFill>
        <p:spPr>
          <a:xfrm rot="16200000">
            <a:off x="3838803" y="-536221"/>
            <a:ext cx="4608512" cy="8938554"/>
          </a:xfrm>
          <a:prstGeom prst="rect">
            <a:avLst/>
          </a:prstGeom>
        </p:spPr>
      </p:pic>
      <p:cxnSp>
        <p:nvCxnSpPr>
          <p:cNvPr id="7" name="Conector recto 6"/>
          <p:cNvCxnSpPr/>
          <p:nvPr/>
        </p:nvCxnSpPr>
        <p:spPr bwMode="auto">
          <a:xfrm>
            <a:off x="6096000" y="1434330"/>
            <a:ext cx="0" cy="4932000"/>
          </a:xfrm>
          <a:prstGeom prst="line">
            <a:avLst/>
          </a:prstGeom>
          <a:solidFill>
            <a:schemeClr val="accent1"/>
          </a:solidFill>
          <a:ln w="38100" cap="flat" cmpd="sng" algn="ctr">
            <a:solidFill>
              <a:srgbClr val="C00000"/>
            </a:solidFill>
            <a:prstDash val="sysDot"/>
            <a:round/>
            <a:headEnd type="none" w="med" len="med"/>
            <a:tailEnd type="none" w="med" len="med"/>
          </a:ln>
          <a:effectLst/>
        </p:spPr>
      </p:cxnSp>
      <p:sp>
        <p:nvSpPr>
          <p:cNvPr id="9" name="3 CuadroTexto">
            <a:extLst>
              <a:ext uri="{FF2B5EF4-FFF2-40B4-BE49-F238E27FC236}">
                <a16:creationId xmlns:a16="http://schemas.microsoft.com/office/drawing/2014/main" id="{E874984D-753D-4147-9C9F-167919C885AB}"/>
              </a:ext>
            </a:extLst>
          </p:cNvPr>
          <p:cNvSpPr txBox="1"/>
          <p:nvPr/>
        </p:nvSpPr>
        <p:spPr>
          <a:xfrm>
            <a:off x="1552964" y="1056793"/>
            <a:ext cx="9059372"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16x32 Module. 2x 16x16 500 µm</a:t>
            </a:r>
            <a:endParaRPr lang="en-US" b="1" dirty="0">
              <a:solidFill>
                <a:srgbClr val="3164AB"/>
              </a:solidFill>
              <a:latin typeface="Calibri"/>
            </a:endParaRPr>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7317673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Summary</a:t>
            </a:r>
            <a:endParaRPr lang="en-US" dirty="0"/>
          </a:p>
        </p:txBody>
      </p:sp>
      <p:sp>
        <p:nvSpPr>
          <p:cNvPr id="3" name="2 Marcador de contenido"/>
          <p:cNvSpPr>
            <a:spLocks noGrp="1"/>
          </p:cNvSpPr>
          <p:nvPr>
            <p:ph idx="1"/>
          </p:nvPr>
        </p:nvSpPr>
        <p:spPr>
          <a:xfrm>
            <a:off x="914400" y="914400"/>
            <a:ext cx="9753600" cy="5105400"/>
          </a:xfrm>
        </p:spPr>
        <p:txBody>
          <a:bodyPr/>
          <a:lstStyle/>
          <a:p>
            <a:r>
              <a:rPr lang="en-US" sz="2400" dirty="0" smtClean="0"/>
              <a:t>The design issue generating the high reverse current for the AIDA-2020 LGAD run located and fixed. </a:t>
            </a:r>
          </a:p>
          <a:p>
            <a:r>
              <a:rPr lang="en-US" sz="2400" dirty="0" smtClean="0"/>
              <a:t>New manufacturing run fixing the issue just completed. </a:t>
            </a:r>
          </a:p>
          <a:p>
            <a:r>
              <a:rPr lang="en-US" sz="2400" dirty="0" smtClean="0"/>
              <a:t>Electrical characterization of the fixed AIDA-2020 design successfully: reverse current back to  </a:t>
            </a:r>
            <a:r>
              <a:rPr lang="en-US" sz="2400" dirty="0" err="1" smtClean="0"/>
              <a:t>nA</a:t>
            </a:r>
            <a:r>
              <a:rPr lang="en-US" sz="2400" dirty="0" smtClean="0"/>
              <a:t>/mm</a:t>
            </a:r>
            <a:r>
              <a:rPr lang="en-US" sz="2400" baseline="30000" dirty="0" smtClean="0"/>
              <a:t>2</a:t>
            </a:r>
            <a:r>
              <a:rPr lang="en-US" sz="2400" dirty="0" smtClean="0"/>
              <a:t> </a:t>
            </a:r>
          </a:p>
          <a:p>
            <a:r>
              <a:rPr lang="en-US" sz="2400" dirty="0" smtClean="0"/>
              <a:t>Please contact us if you want samples.</a:t>
            </a:r>
          </a:p>
          <a:p>
            <a:endParaRPr lang="en-US" sz="2400" dirty="0" smtClean="0"/>
          </a:p>
          <a:p>
            <a:endParaRPr lang="en-US" sz="2400" dirty="0"/>
          </a:p>
          <a:p>
            <a:r>
              <a:rPr lang="en-US" sz="2400" dirty="0" smtClean="0"/>
              <a:t>New ATLAS/CMS common run including the final </a:t>
            </a:r>
            <a:r>
              <a:rPr lang="en-US" sz="2400" b="1" dirty="0" smtClean="0"/>
              <a:t>TDR sensors layouts</a:t>
            </a:r>
            <a:r>
              <a:rPr lang="en-US" sz="2400" dirty="0" smtClean="0"/>
              <a:t> to start in December(turn around time of about five months).</a:t>
            </a:r>
          </a:p>
          <a:p>
            <a:r>
              <a:rPr lang="en-US" sz="2400" dirty="0" smtClean="0"/>
              <a:t>Samples to be distributed among the interested groups.</a:t>
            </a:r>
          </a:p>
          <a:p>
            <a:r>
              <a:rPr lang="en-US" sz="2400" dirty="0" smtClean="0"/>
              <a:t>Production cost covered by Spanish LGAD project, Atlas HGTD groups cover the cost of the wafers, can be mask cost covered by CMS groups? Around 12kCHF in total. </a:t>
            </a:r>
          </a:p>
          <a:p>
            <a:endParaRPr lang="en-US" dirty="0" smtClean="0"/>
          </a:p>
        </p:txBody>
      </p:sp>
      <p:sp>
        <p:nvSpPr>
          <p:cNvPr id="5" name="4 Marcador de pie de página"/>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
        <p:nvSpPr>
          <p:cNvPr id="6" name="CuadroTexto 5"/>
          <p:cNvSpPr txBox="1"/>
          <p:nvPr/>
        </p:nvSpPr>
        <p:spPr>
          <a:xfrm rot="16200000">
            <a:off x="10637015" y="1935985"/>
            <a:ext cx="1781257" cy="652486"/>
          </a:xfrm>
          <a:prstGeom prst="rect">
            <a:avLst/>
          </a:prstGeom>
          <a:noFill/>
        </p:spPr>
        <p:txBody>
          <a:bodyPr wrap="none" rtlCol="0">
            <a:spAutoFit/>
          </a:bodyPr>
          <a:lstStyle/>
          <a:p>
            <a:r>
              <a:rPr lang="en-US" b="1" i="0" dirty="0" smtClean="0">
                <a:solidFill>
                  <a:schemeClr val="accent1">
                    <a:lumMod val="50000"/>
                  </a:schemeClr>
                </a:solidFill>
                <a:latin typeface="+mj-lt"/>
              </a:rPr>
              <a:t>REPETITION OF </a:t>
            </a:r>
          </a:p>
          <a:p>
            <a:r>
              <a:rPr lang="en-US" b="1" i="0" dirty="0" smtClean="0">
                <a:solidFill>
                  <a:schemeClr val="accent1">
                    <a:lumMod val="50000"/>
                  </a:schemeClr>
                </a:solidFill>
                <a:latin typeface="+mj-lt"/>
              </a:rPr>
              <a:t>AIDA 2020 RUN</a:t>
            </a:r>
          </a:p>
        </p:txBody>
      </p:sp>
      <p:sp>
        <p:nvSpPr>
          <p:cNvPr id="7" name="CuadroTexto 6"/>
          <p:cNvSpPr txBox="1"/>
          <p:nvPr/>
        </p:nvSpPr>
        <p:spPr>
          <a:xfrm rot="16200000">
            <a:off x="10600566" y="4802928"/>
            <a:ext cx="1854161" cy="652486"/>
          </a:xfrm>
          <a:prstGeom prst="rect">
            <a:avLst/>
          </a:prstGeom>
          <a:noFill/>
        </p:spPr>
        <p:txBody>
          <a:bodyPr wrap="none" rtlCol="0">
            <a:spAutoFit/>
          </a:bodyPr>
          <a:lstStyle/>
          <a:p>
            <a:r>
              <a:rPr lang="en-US" b="1" i="0" dirty="0" smtClean="0">
                <a:solidFill>
                  <a:schemeClr val="accent1">
                    <a:lumMod val="50000"/>
                  </a:schemeClr>
                </a:solidFill>
                <a:latin typeface="+mj-lt"/>
              </a:rPr>
              <a:t>New common </a:t>
            </a:r>
          </a:p>
          <a:p>
            <a:r>
              <a:rPr lang="en-US" b="1" i="0" dirty="0" smtClean="0">
                <a:solidFill>
                  <a:schemeClr val="accent1">
                    <a:lumMod val="50000"/>
                  </a:schemeClr>
                </a:solidFill>
                <a:latin typeface="+mj-lt"/>
              </a:rPr>
              <a:t>ATLAS/CMS RUN</a:t>
            </a:r>
          </a:p>
        </p:txBody>
      </p:sp>
    </p:spTree>
    <p:extLst>
      <p:ext uri="{BB962C8B-B14F-4D97-AF65-F5344CB8AC3E}">
        <p14:creationId xmlns:p14="http://schemas.microsoft.com/office/powerpoint/2010/main" val="1172778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5" name="3 CuadroTexto">
            <a:extLst>
              <a:ext uri="{FF2B5EF4-FFF2-40B4-BE49-F238E27FC236}">
                <a16:creationId xmlns:a16="http://schemas.microsoft.com/office/drawing/2014/main" id="{E874984D-753D-4147-9C9F-167919C885AB}"/>
              </a:ext>
            </a:extLst>
          </p:cNvPr>
          <p:cNvSpPr txBox="1"/>
          <p:nvPr/>
        </p:nvSpPr>
        <p:spPr>
          <a:xfrm>
            <a:off x="1552964" y="1056793"/>
            <a:ext cx="6009800"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a:t>
            </a:r>
            <a:endParaRPr lang="en-US" b="1" dirty="0">
              <a:solidFill>
                <a:srgbClr val="3164AB"/>
              </a:solidFill>
              <a:latin typeface="Calibri"/>
            </a:endParaRPr>
          </a:p>
        </p:txBody>
      </p:sp>
      <p:grpSp>
        <p:nvGrpSpPr>
          <p:cNvPr id="7" name="Grupo 6"/>
          <p:cNvGrpSpPr/>
          <p:nvPr/>
        </p:nvGrpSpPr>
        <p:grpSpPr>
          <a:xfrm>
            <a:off x="1673782" y="926827"/>
            <a:ext cx="8971500" cy="5429653"/>
            <a:chOff x="149782" y="926826"/>
            <a:chExt cx="8971500" cy="5429653"/>
          </a:xfrm>
        </p:grpSpPr>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49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grpSp>
          <p:nvGrpSpPr>
            <p:cNvPr id="12" name="Grupo 11"/>
            <p:cNvGrpSpPr/>
            <p:nvPr/>
          </p:nvGrpSpPr>
          <p:grpSpPr>
            <a:xfrm>
              <a:off x="6263691" y="1831980"/>
              <a:ext cx="2857591" cy="4427409"/>
              <a:chOff x="4018665" y="1850013"/>
              <a:chExt cx="2857591" cy="4427409"/>
            </a:xfrm>
          </p:grpSpPr>
          <p:sp>
            <p:nvSpPr>
              <p:cNvPr id="4" name="Rectángulo 3"/>
              <p:cNvSpPr/>
              <p:nvPr/>
            </p:nvSpPr>
            <p:spPr bwMode="auto">
              <a:xfrm>
                <a:off x="4860032" y="1850013"/>
                <a:ext cx="2016224" cy="4176464"/>
              </a:xfrm>
              <a:prstGeom prst="rect">
                <a:avLst/>
              </a:prstGeom>
              <a:solidFill>
                <a:srgbClr val="EAAE5C">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lnSpc>
                    <a:spcPct val="100000"/>
                  </a:lnSpc>
                  <a:spcBef>
                    <a:spcPct val="0"/>
                  </a:spcBef>
                  <a:buClrTx/>
                  <a:buSzTx/>
                </a:pPr>
                <a:endParaRPr lang="es-ES" i="0" dirty="0">
                  <a:solidFill>
                    <a:schemeClr val="tx1"/>
                  </a:solidFill>
                  <a:latin typeface="Verdana" pitchFamily="34" charset="0"/>
                </a:endParaRPr>
              </a:p>
            </p:txBody>
          </p:sp>
          <p:sp>
            <p:nvSpPr>
              <p:cNvPr id="9" name="CuadroTexto 8"/>
              <p:cNvSpPr txBox="1"/>
              <p:nvPr/>
            </p:nvSpPr>
            <p:spPr>
              <a:xfrm>
                <a:off x="4100838" y="6012734"/>
                <a:ext cx="1096774" cy="264688"/>
              </a:xfrm>
              <a:prstGeom prst="rect">
                <a:avLst/>
              </a:prstGeom>
              <a:noFill/>
              <a:ln w="38100">
                <a:solidFill>
                  <a:srgbClr val="00B050"/>
                </a:solidFill>
              </a:ln>
            </p:spPr>
            <p:txBody>
              <a:bodyPr wrap="none" rtlCol="0">
                <a:spAutoFit/>
              </a:bodyPr>
              <a:lstStyle/>
              <a:p>
                <a:r>
                  <a:rPr lang="es-ES" sz="1400" b="1" dirty="0" err="1">
                    <a:latin typeface="Arial" panose="020B0604020202020204" pitchFamily="34" charset="0"/>
                    <a:cs typeface="Arial" panose="020B0604020202020204" pitchFamily="34" charset="0"/>
                  </a:rPr>
                  <a:t>LGAD+PiN</a:t>
                </a:r>
                <a:endParaRPr lang="es-ES" sz="1400" b="1" dirty="0">
                  <a:latin typeface="Arial" panose="020B0604020202020204" pitchFamily="34" charset="0"/>
                  <a:cs typeface="Arial" panose="020B0604020202020204" pitchFamily="34" charset="0"/>
                </a:endParaRPr>
              </a:p>
            </p:txBody>
          </p:sp>
          <p:sp>
            <p:nvSpPr>
              <p:cNvPr id="10" name="Rectángulo 9"/>
              <p:cNvSpPr/>
              <p:nvPr/>
            </p:nvSpPr>
            <p:spPr bwMode="auto">
              <a:xfrm>
                <a:off x="4018665" y="2420888"/>
                <a:ext cx="207854" cy="2952328"/>
              </a:xfrm>
              <a:prstGeom prst="rect">
                <a:avLst/>
              </a:pr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lnSpc>
                    <a:spcPct val="100000"/>
                  </a:lnSpc>
                  <a:spcBef>
                    <a:spcPct val="0"/>
                  </a:spcBef>
                  <a:buClrTx/>
                  <a:buSzTx/>
                </a:pPr>
                <a:endParaRPr lang="es-ES" i="0">
                  <a:solidFill>
                    <a:schemeClr val="tx1"/>
                  </a:solidFill>
                  <a:latin typeface="Verdana" pitchFamily="34" charset="0"/>
                </a:endParaRPr>
              </a:p>
            </p:txBody>
          </p:sp>
        </p:grpSp>
        <p:pic>
          <p:nvPicPr>
            <p:cNvPr id="6" name="Imagen 5"/>
            <p:cNvPicPr>
              <a:picLocks noChangeAspect="1"/>
            </p:cNvPicPr>
            <p:nvPr/>
          </p:nvPicPr>
          <p:blipFill>
            <a:blip r:embed="rId3"/>
            <a:stretch>
              <a:fillRect/>
            </a:stretch>
          </p:blipFill>
          <p:spPr>
            <a:xfrm>
              <a:off x="3892228" y="1428857"/>
              <a:ext cx="5075128" cy="4927622"/>
            </a:xfrm>
            <a:prstGeom prst="rect">
              <a:avLst/>
            </a:prstGeom>
          </p:spPr>
        </p:pic>
      </p:grpSp>
      <p:sp>
        <p:nvSpPr>
          <p:cNvPr id="13" name="Rectángulo 12"/>
          <p:cNvSpPr/>
          <p:nvPr/>
        </p:nvSpPr>
        <p:spPr>
          <a:xfrm>
            <a:off x="1552964" y="1436579"/>
            <a:ext cx="3920539" cy="4031873"/>
          </a:xfrm>
          <a:prstGeom prst="rect">
            <a:avLst/>
          </a:prstGeom>
          <a:noFill/>
        </p:spPr>
        <p:txBody>
          <a:bodyPr wrap="square" rtlCol="0">
            <a:spAutoFit/>
          </a:bodyPr>
          <a:lstStyle/>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Inter-</a:t>
            </a:r>
            <a:r>
              <a:rPr lang="es-ES" b="1" dirty="0" err="1">
                <a:solidFill>
                  <a:srgbClr val="00B050"/>
                </a:solidFill>
                <a:latin typeface="Calibri"/>
              </a:rPr>
              <a:t>pad</a:t>
            </a:r>
            <a:r>
              <a:rPr lang="es-ES" b="1" dirty="0">
                <a:solidFill>
                  <a:srgbClr val="00B050"/>
                </a:solidFill>
                <a:latin typeface="Calibri"/>
              </a:rPr>
              <a:t> gaps:</a:t>
            </a:r>
            <a:r>
              <a:rPr lang="es-ES" dirty="0">
                <a:latin typeface="Calibri"/>
              </a:rPr>
              <a:t> </a:t>
            </a:r>
            <a:r>
              <a:rPr lang="es-ES" b="1" dirty="0">
                <a:solidFill>
                  <a:srgbClr val="7030A0"/>
                </a:solidFill>
                <a:latin typeface="Calibri"/>
              </a:rPr>
              <a:t>IP57/47/37</a:t>
            </a:r>
            <a:r>
              <a:rPr lang="es-ES" dirty="0">
                <a:latin typeface="Calibri"/>
              </a:rPr>
              <a:t> = 57, 47, 37 µm (</a:t>
            </a:r>
            <a:r>
              <a:rPr lang="es-ES" dirty="0" err="1">
                <a:latin typeface="Calibri"/>
              </a:rPr>
              <a:t>Silicon</a:t>
            </a:r>
            <a:r>
              <a:rPr lang="es-ES" dirty="0">
                <a:latin typeface="Calibri"/>
              </a:rPr>
              <a:t> </a:t>
            </a:r>
            <a:r>
              <a:rPr lang="es-ES" dirty="0" err="1">
                <a:latin typeface="Calibri"/>
              </a:rPr>
              <a:t>between</a:t>
            </a:r>
            <a:r>
              <a:rPr lang="es-ES" dirty="0">
                <a:latin typeface="Calibri"/>
              </a:rPr>
              <a:t> </a:t>
            </a:r>
            <a:r>
              <a:rPr lang="es-ES" dirty="0" err="1">
                <a:latin typeface="Calibri"/>
              </a:rPr>
              <a:t>adjacent</a:t>
            </a:r>
            <a:r>
              <a:rPr lang="es-ES" dirty="0">
                <a:latin typeface="Calibri"/>
              </a:rPr>
              <a:t> </a:t>
            </a:r>
            <a:r>
              <a:rPr lang="es-ES" dirty="0" err="1">
                <a:latin typeface="Calibri"/>
              </a:rPr>
              <a:t>Multiplication</a:t>
            </a:r>
            <a:r>
              <a:rPr lang="es-ES" dirty="0">
                <a:latin typeface="Calibri"/>
              </a:rPr>
              <a:t> </a:t>
            </a:r>
            <a:r>
              <a:rPr lang="es-ES" dirty="0" err="1">
                <a:latin typeface="Calibri"/>
              </a:rPr>
              <a:t>areas</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Slim-</a:t>
            </a:r>
            <a:r>
              <a:rPr lang="es-ES" b="1" dirty="0" err="1">
                <a:solidFill>
                  <a:srgbClr val="00B050"/>
                </a:solidFill>
                <a:latin typeface="Calibri"/>
              </a:rPr>
              <a:t>edges</a:t>
            </a:r>
            <a:r>
              <a:rPr lang="es-ES" b="1" dirty="0">
                <a:solidFill>
                  <a:srgbClr val="00B050"/>
                </a:solidFill>
                <a:latin typeface="Calibri"/>
              </a:rPr>
              <a:t>:</a:t>
            </a:r>
            <a:r>
              <a:rPr lang="es-ES" dirty="0">
                <a:latin typeface="Calibri"/>
              </a:rPr>
              <a:t> </a:t>
            </a:r>
            <a:r>
              <a:rPr lang="es-ES" b="1" dirty="0">
                <a:solidFill>
                  <a:srgbClr val="7030A0"/>
                </a:solidFill>
                <a:latin typeface="Calibri"/>
              </a:rPr>
              <a:t>SE5</a:t>
            </a:r>
            <a:r>
              <a:rPr lang="es-ES" dirty="0">
                <a:latin typeface="Calibri"/>
              </a:rPr>
              <a:t> = 500 µm (</a:t>
            </a:r>
            <a:r>
              <a:rPr lang="es-ES" dirty="0" err="1">
                <a:latin typeface="Calibri"/>
              </a:rPr>
              <a:t>Guard</a:t>
            </a:r>
            <a:r>
              <a:rPr lang="es-ES" dirty="0">
                <a:latin typeface="Calibri"/>
              </a:rPr>
              <a:t> Ring to </a:t>
            </a:r>
            <a:r>
              <a:rPr lang="es-ES" dirty="0" err="1">
                <a:latin typeface="Calibri"/>
              </a:rPr>
              <a:t>Dicing</a:t>
            </a:r>
            <a:r>
              <a:rPr lang="es-ES" dirty="0">
                <a:latin typeface="Calibri"/>
              </a:rPr>
              <a:t> </a:t>
            </a:r>
            <a:r>
              <a:rPr lang="es-ES" dirty="0" err="1">
                <a:latin typeface="Calibri"/>
              </a:rPr>
              <a:t>Path</a:t>
            </a:r>
            <a:r>
              <a:rPr lang="es-ES" dirty="0">
                <a:latin typeface="Calibri"/>
              </a:rPr>
              <a:t> </a:t>
            </a:r>
            <a:r>
              <a:rPr lang="es-ES" dirty="0" err="1">
                <a:latin typeface="Calibri"/>
              </a:rPr>
              <a:t>distance</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endParaRPr lang="es-ES" dirty="0">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3164AB"/>
                </a:solidFill>
                <a:latin typeface="Calibri"/>
              </a:rPr>
              <a:t>16x32 Module</a:t>
            </a:r>
            <a:r>
              <a:rPr lang="es-ES" dirty="0">
                <a:latin typeface="Calibri"/>
              </a:rPr>
              <a:t> </a:t>
            </a:r>
            <a:r>
              <a:rPr lang="es-ES" dirty="0" err="1">
                <a:latin typeface="Calibri"/>
              </a:rPr>
              <a:t>with</a:t>
            </a:r>
            <a:r>
              <a:rPr lang="es-ES" dirty="0">
                <a:latin typeface="Calibri"/>
              </a:rPr>
              <a:t> </a:t>
            </a:r>
            <a:r>
              <a:rPr lang="es-ES" b="1" dirty="0">
                <a:solidFill>
                  <a:srgbClr val="00B050"/>
                </a:solidFill>
                <a:latin typeface="Calibri"/>
              </a:rPr>
              <a:t>500 µm gap</a:t>
            </a:r>
            <a:r>
              <a:rPr lang="es-ES" dirty="0">
                <a:latin typeface="Calibri"/>
              </a:rPr>
              <a:t> in </a:t>
            </a:r>
            <a:r>
              <a:rPr lang="es-ES" dirty="0" err="1">
                <a:latin typeface="Calibri"/>
              </a:rPr>
              <a:t>the</a:t>
            </a:r>
            <a:r>
              <a:rPr lang="es-ES" dirty="0">
                <a:latin typeface="Calibri"/>
              </a:rPr>
              <a:t> </a:t>
            </a:r>
            <a:r>
              <a:rPr lang="es-ES" dirty="0" err="1">
                <a:latin typeface="Calibri"/>
              </a:rPr>
              <a:t>bump</a:t>
            </a:r>
            <a:r>
              <a:rPr lang="es-ES" dirty="0">
                <a:latin typeface="Calibri"/>
              </a:rPr>
              <a:t> </a:t>
            </a:r>
            <a:r>
              <a:rPr lang="es-ES" dirty="0" err="1">
                <a:latin typeface="Calibri"/>
              </a:rPr>
              <a:t>pad</a:t>
            </a:r>
            <a:r>
              <a:rPr lang="es-ES" dirty="0">
                <a:latin typeface="Calibri"/>
              </a:rPr>
              <a:t> </a:t>
            </a:r>
            <a:r>
              <a:rPr lang="es-ES" dirty="0" err="1">
                <a:latin typeface="Calibri"/>
              </a:rPr>
              <a:t>mask</a:t>
            </a:r>
            <a:r>
              <a:rPr lang="es-ES" dirty="0">
                <a:latin typeface="Calibri"/>
              </a:rPr>
              <a:t> to be </a:t>
            </a:r>
            <a:r>
              <a:rPr lang="es-ES" dirty="0" err="1">
                <a:latin typeface="Calibri"/>
              </a:rPr>
              <a:t>able</a:t>
            </a:r>
            <a:r>
              <a:rPr lang="es-ES" dirty="0">
                <a:latin typeface="Calibri"/>
              </a:rPr>
              <a:t> to use </a:t>
            </a:r>
            <a:r>
              <a:rPr lang="es-ES" b="1" dirty="0">
                <a:solidFill>
                  <a:srgbClr val="7030A0"/>
                </a:solidFill>
                <a:latin typeface="Calibri"/>
              </a:rPr>
              <a:t>2 </a:t>
            </a:r>
            <a:r>
              <a:rPr lang="es-ES" b="1" dirty="0" err="1">
                <a:solidFill>
                  <a:srgbClr val="7030A0"/>
                </a:solidFill>
                <a:latin typeface="Calibri"/>
              </a:rPr>
              <a:t>ETROCs</a:t>
            </a:r>
            <a:endParaRPr lang="es-ES" b="1" dirty="0">
              <a:solidFill>
                <a:srgbClr val="7030A0"/>
              </a:solidFill>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7030A0"/>
                </a:solidFill>
                <a:latin typeface="Calibri"/>
              </a:rPr>
              <a:t>C1.</a:t>
            </a:r>
            <a:r>
              <a:rPr lang="es-ES" b="1" dirty="0">
                <a:solidFill>
                  <a:srgbClr val="00B050"/>
                </a:solidFill>
                <a:latin typeface="Calibri"/>
              </a:rPr>
              <a:t> </a:t>
            </a:r>
            <a:r>
              <a:rPr lang="es-ES" b="1" dirty="0">
                <a:solidFill>
                  <a:srgbClr val="3164AB"/>
                </a:solidFill>
                <a:latin typeface="Calibri"/>
              </a:rPr>
              <a:t>5x5xN Modules</a:t>
            </a:r>
            <a:r>
              <a:rPr lang="es-ES" dirty="0">
                <a:latin typeface="Calibri"/>
              </a:rPr>
              <a:t> </a:t>
            </a:r>
            <a:r>
              <a:rPr lang="es-ES" dirty="0" err="1">
                <a:latin typeface="Calibri"/>
              </a:rPr>
              <a:t>with</a:t>
            </a:r>
            <a:r>
              <a:rPr lang="es-ES" dirty="0">
                <a:latin typeface="Calibri"/>
              </a:rPr>
              <a:t> </a:t>
            </a:r>
            <a:r>
              <a:rPr lang="es-ES" dirty="0" err="1">
                <a:latin typeface="Calibri"/>
              </a:rPr>
              <a:t>Passivation</a:t>
            </a:r>
            <a:r>
              <a:rPr lang="es-ES" dirty="0">
                <a:latin typeface="Calibri"/>
              </a:rPr>
              <a:t> </a:t>
            </a:r>
            <a:r>
              <a:rPr lang="es-ES" dirty="0" err="1">
                <a:latin typeface="Calibri"/>
              </a:rPr>
              <a:t>on</a:t>
            </a:r>
            <a:r>
              <a:rPr lang="es-ES" dirty="0">
                <a:latin typeface="Calibri"/>
              </a:rPr>
              <a:t> </a:t>
            </a:r>
            <a:r>
              <a:rPr lang="es-ES" dirty="0" err="1">
                <a:latin typeface="Calibri"/>
              </a:rPr>
              <a:t>the</a:t>
            </a:r>
            <a:r>
              <a:rPr lang="es-ES" dirty="0">
                <a:latin typeface="Calibri"/>
              </a:rPr>
              <a:t> </a:t>
            </a:r>
            <a:r>
              <a:rPr lang="es-ES" dirty="0" err="1">
                <a:latin typeface="Calibri"/>
              </a:rPr>
              <a:t>Dicing</a:t>
            </a:r>
            <a:r>
              <a:rPr lang="es-ES" dirty="0">
                <a:latin typeface="Calibri"/>
              </a:rPr>
              <a:t> </a:t>
            </a:r>
            <a:r>
              <a:rPr lang="es-ES" dirty="0" err="1">
                <a:latin typeface="Calibri"/>
              </a:rPr>
              <a:t>Path</a:t>
            </a:r>
            <a:r>
              <a:rPr lang="es-ES" dirty="0">
                <a:latin typeface="Calibri"/>
              </a:rPr>
              <a:t> (</a:t>
            </a:r>
            <a:r>
              <a:rPr lang="es-ES" dirty="0" err="1">
                <a:latin typeface="Calibri"/>
              </a:rPr>
              <a:t>They</a:t>
            </a:r>
            <a:r>
              <a:rPr lang="es-ES" dirty="0">
                <a:latin typeface="Calibri"/>
              </a:rPr>
              <a:t> </a:t>
            </a:r>
            <a:r>
              <a:rPr lang="es-ES" dirty="0" err="1">
                <a:latin typeface="Calibri"/>
              </a:rPr>
              <a:t>could</a:t>
            </a:r>
            <a:r>
              <a:rPr lang="es-ES" dirty="0">
                <a:latin typeface="Calibri"/>
              </a:rPr>
              <a:t> be </a:t>
            </a:r>
            <a:r>
              <a:rPr lang="es-ES" dirty="0" err="1">
                <a:latin typeface="Calibri"/>
              </a:rPr>
              <a:t>cut</a:t>
            </a:r>
            <a:r>
              <a:rPr lang="es-ES" dirty="0">
                <a:latin typeface="Calibri"/>
              </a:rPr>
              <a:t> </a:t>
            </a:r>
            <a:r>
              <a:rPr lang="es-ES" dirty="0" err="1">
                <a:latin typeface="Calibri"/>
              </a:rPr>
              <a:t>with</a:t>
            </a:r>
            <a:r>
              <a:rPr lang="es-ES" dirty="0">
                <a:latin typeface="Calibri"/>
              </a:rPr>
              <a:t> </a:t>
            </a:r>
            <a:r>
              <a:rPr lang="es-ES" dirty="0" err="1">
                <a:latin typeface="Calibri"/>
              </a:rPr>
              <a:t>different</a:t>
            </a:r>
            <a:r>
              <a:rPr lang="es-ES" dirty="0">
                <a:latin typeface="Calibri"/>
              </a:rPr>
              <a:t> </a:t>
            </a:r>
            <a:r>
              <a:rPr lang="es-ES" dirty="0" err="1">
                <a:latin typeface="Calibri"/>
              </a:rPr>
              <a:t>configurations</a:t>
            </a:r>
            <a:r>
              <a:rPr lang="es-ES" dirty="0">
                <a:latin typeface="Calibri"/>
              </a:rPr>
              <a:t>)</a:t>
            </a:r>
          </a:p>
          <a:p>
            <a:pPr marL="271463" indent="-271463" algn="l" fontAlgn="auto">
              <a:spcBef>
                <a:spcPts val="0"/>
              </a:spcBef>
              <a:spcAft>
                <a:spcPts val="0"/>
              </a:spcAft>
              <a:buClr>
                <a:srgbClr val="3164AB"/>
              </a:buClr>
              <a:buFont typeface="Courier New" panose="02070309020205020404" pitchFamily="49" charset="0"/>
              <a:buChar char="o"/>
            </a:pPr>
            <a:endParaRPr lang="es-ES" dirty="0">
              <a:latin typeface="Calibri"/>
            </a:endParaRP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31 </a:t>
            </a:r>
            <a:r>
              <a:rPr lang="es-ES" b="1" dirty="0" err="1">
                <a:solidFill>
                  <a:srgbClr val="7030A0"/>
                </a:solidFill>
                <a:latin typeface="Calibri"/>
              </a:rPr>
              <a:t>LGAD+PiN</a:t>
            </a:r>
            <a:r>
              <a:rPr lang="es-ES" dirty="0">
                <a:latin typeface="Calibri"/>
              </a:rPr>
              <a:t> Modules</a:t>
            </a:r>
          </a:p>
          <a:p>
            <a:pPr marL="271463" indent="-271463" algn="l" fontAlgn="auto">
              <a:spcBef>
                <a:spcPts val="0"/>
              </a:spcBef>
              <a:spcAft>
                <a:spcPts val="0"/>
              </a:spcAft>
              <a:buClr>
                <a:srgbClr val="3164AB"/>
              </a:buClr>
              <a:buFont typeface="Courier New" panose="02070309020205020404" pitchFamily="49" charset="0"/>
              <a:buChar char="o"/>
            </a:pPr>
            <a:r>
              <a:rPr lang="es-ES" b="1" dirty="0">
                <a:solidFill>
                  <a:srgbClr val="00B050"/>
                </a:solidFill>
                <a:latin typeface="Calibri"/>
              </a:rPr>
              <a:t>3 </a:t>
            </a:r>
            <a:r>
              <a:rPr lang="es-ES" b="1" dirty="0">
                <a:solidFill>
                  <a:srgbClr val="3164AB"/>
                </a:solidFill>
                <a:latin typeface="Calibri"/>
              </a:rPr>
              <a:t>5x5 </a:t>
            </a:r>
            <a:r>
              <a:rPr lang="es-ES" b="1" dirty="0" err="1">
                <a:solidFill>
                  <a:srgbClr val="3164AB"/>
                </a:solidFill>
                <a:latin typeface="Calibri"/>
              </a:rPr>
              <a:t>PiN</a:t>
            </a:r>
            <a:r>
              <a:rPr lang="es-ES" dirty="0">
                <a:latin typeface="Calibri"/>
              </a:rPr>
              <a:t> Modules</a:t>
            </a:r>
          </a:p>
        </p:txBody>
      </p:sp>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621967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grpSp>
        <p:nvGrpSpPr>
          <p:cNvPr id="11" name="Grupo 10"/>
          <p:cNvGrpSpPr/>
          <p:nvPr/>
        </p:nvGrpSpPr>
        <p:grpSpPr>
          <a:xfrm>
            <a:off x="1589313" y="1700808"/>
            <a:ext cx="9027505" cy="4536504"/>
            <a:chOff x="65312" y="1503089"/>
            <a:chExt cx="9027505" cy="4536504"/>
          </a:xfrm>
        </p:grpSpPr>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l="2158" t="8823" r="3464" b="3884"/>
            <a:stretch/>
          </p:blipFill>
          <p:spPr>
            <a:xfrm>
              <a:off x="114591" y="1503089"/>
              <a:ext cx="8912914" cy="4536504"/>
            </a:xfrm>
            <a:prstGeom prst="rect">
              <a:avLst/>
            </a:prstGeom>
          </p:spPr>
        </p:pic>
        <p:cxnSp>
          <p:nvCxnSpPr>
            <p:cNvPr id="9" name="Conector recto 8"/>
            <p:cNvCxnSpPr/>
            <p:nvPr/>
          </p:nvCxnSpPr>
          <p:spPr bwMode="auto">
            <a:xfrm flipV="1">
              <a:off x="65312" y="3746849"/>
              <a:ext cx="9027505" cy="17699"/>
            </a:xfrm>
            <a:prstGeom prst="line">
              <a:avLst/>
            </a:prstGeom>
            <a:solidFill>
              <a:schemeClr val="accent1"/>
            </a:solidFill>
            <a:ln w="38100" cap="flat" cmpd="sng" algn="ctr">
              <a:solidFill>
                <a:srgbClr val="C00000"/>
              </a:solidFill>
              <a:prstDash val="sysDot"/>
              <a:round/>
              <a:headEnd type="none" w="med" len="med"/>
              <a:tailEnd type="none" w="med" len="med"/>
            </a:ln>
            <a:effectLst/>
          </p:spPr>
        </p:cxnSp>
      </p:grpSp>
      <p:sp>
        <p:nvSpPr>
          <p:cNvPr id="13" name="3 CuadroTexto">
            <a:extLst>
              <a:ext uri="{FF2B5EF4-FFF2-40B4-BE49-F238E27FC236}">
                <a16:creationId xmlns:a16="http://schemas.microsoft.com/office/drawing/2014/main" id="{E874984D-753D-4147-9C9F-167919C885AB}"/>
              </a:ext>
            </a:extLst>
          </p:cNvPr>
          <p:cNvSpPr txBox="1"/>
          <p:nvPr/>
        </p:nvSpPr>
        <p:spPr>
          <a:xfrm>
            <a:off x="1552964" y="1056793"/>
            <a:ext cx="9059372"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16x32 Module. 2x 16x16 500 µm</a:t>
            </a:r>
            <a:endParaRPr lang="en-US" b="1" dirty="0">
              <a:solidFill>
                <a:srgbClr val="3164AB"/>
              </a:solidFill>
              <a:latin typeface="Calibri"/>
            </a:endParaRPr>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3443970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sp>
        <p:nvSpPr>
          <p:cNvPr id="9" name="3 CuadroTexto">
            <a:extLst>
              <a:ext uri="{FF2B5EF4-FFF2-40B4-BE49-F238E27FC236}">
                <a16:creationId xmlns:a16="http://schemas.microsoft.com/office/drawing/2014/main" id="{E874984D-753D-4147-9C9F-167919C885AB}"/>
              </a:ext>
            </a:extLst>
          </p:cNvPr>
          <p:cNvSpPr txBox="1"/>
          <p:nvPr/>
        </p:nvSpPr>
        <p:spPr>
          <a:xfrm>
            <a:off x="1552964" y="1056793"/>
            <a:ext cx="9059372"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16x32 Module. 2x 16x16 500 µm</a:t>
            </a:r>
            <a:endParaRPr lang="en-US" b="1" dirty="0">
              <a:solidFill>
                <a:srgbClr val="3164AB"/>
              </a:solidFill>
              <a:latin typeface="Calibri"/>
            </a:endParaRPr>
          </a:p>
        </p:txBody>
      </p:sp>
      <p:grpSp>
        <p:nvGrpSpPr>
          <p:cNvPr id="14" name="Grupo 13">
            <a:extLst>
              <a:ext uri="{FF2B5EF4-FFF2-40B4-BE49-F238E27FC236}">
                <a16:creationId xmlns:a16="http://schemas.microsoft.com/office/drawing/2014/main" id="{81A5B3DF-F52C-CC48-851D-40E80CC89C6D}"/>
              </a:ext>
            </a:extLst>
          </p:cNvPr>
          <p:cNvGrpSpPr/>
          <p:nvPr/>
        </p:nvGrpSpPr>
        <p:grpSpPr>
          <a:xfrm>
            <a:off x="1589313" y="1508972"/>
            <a:ext cx="9027505" cy="4795651"/>
            <a:chOff x="65312" y="1508971"/>
            <a:chExt cx="9027505" cy="4795651"/>
          </a:xfrm>
        </p:grpSpPr>
        <p:grpSp>
          <p:nvGrpSpPr>
            <p:cNvPr id="6" name="Grupo 5">
              <a:extLst>
                <a:ext uri="{FF2B5EF4-FFF2-40B4-BE49-F238E27FC236}">
                  <a16:creationId xmlns:a16="http://schemas.microsoft.com/office/drawing/2014/main" id="{FCC84F3C-5B00-6844-845F-DF5845BA3B32}"/>
                </a:ext>
              </a:extLst>
            </p:cNvPr>
            <p:cNvGrpSpPr/>
            <p:nvPr/>
          </p:nvGrpSpPr>
          <p:grpSpPr>
            <a:xfrm>
              <a:off x="890133" y="1508971"/>
              <a:ext cx="7115524" cy="4795651"/>
              <a:chOff x="890133" y="1508971"/>
              <a:chExt cx="7115524" cy="4795651"/>
            </a:xfrm>
          </p:grpSpPr>
          <p:pic>
            <p:nvPicPr>
              <p:cNvPr id="4" name="Imagen 3"/>
              <p:cNvPicPr>
                <a:picLocks noChangeAspect="1"/>
              </p:cNvPicPr>
              <p:nvPr/>
            </p:nvPicPr>
            <p:blipFill rotWithShape="1">
              <a:blip r:embed="rId3">
                <a:extLst>
                  <a:ext uri="{28A0092B-C50C-407E-A947-70E740481C1C}">
                    <a14:useLocalDpi xmlns:a14="http://schemas.microsoft.com/office/drawing/2010/main" val="0"/>
                  </a:ext>
                </a:extLst>
              </a:blip>
              <a:srcRect l="4209" r="20035"/>
              <a:stretch/>
            </p:blipFill>
            <p:spPr>
              <a:xfrm>
                <a:off x="1403648" y="1508971"/>
                <a:ext cx="6602009" cy="4795651"/>
              </a:xfrm>
              <a:prstGeom prst="rect">
                <a:avLst/>
              </a:prstGeom>
            </p:spPr>
          </p:pic>
          <p:sp>
            <p:nvSpPr>
              <p:cNvPr id="5" name="CuadroTexto 4">
                <a:extLst>
                  <a:ext uri="{FF2B5EF4-FFF2-40B4-BE49-F238E27FC236}">
                    <a16:creationId xmlns:a16="http://schemas.microsoft.com/office/drawing/2014/main" id="{10FA13E4-96F0-6546-BD6A-1E9B0AB86F08}"/>
                  </a:ext>
                </a:extLst>
              </p:cNvPr>
              <p:cNvSpPr txBox="1"/>
              <p:nvPr/>
            </p:nvSpPr>
            <p:spPr>
              <a:xfrm>
                <a:off x="2411760" y="2461822"/>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1300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B5033DAC-79B5-F945-8A20-F1E57855E581}"/>
                  </a:ext>
                </a:extLst>
              </p:cNvPr>
              <p:cNvSpPr txBox="1"/>
              <p:nvPr/>
            </p:nvSpPr>
            <p:spPr>
              <a:xfrm>
                <a:off x="2411760" y="4150663"/>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1800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0" name="CuadroTexto 9">
                <a:extLst>
                  <a:ext uri="{FF2B5EF4-FFF2-40B4-BE49-F238E27FC236}">
                    <a16:creationId xmlns:a16="http://schemas.microsoft.com/office/drawing/2014/main" id="{B388C5E1-AA03-604E-A24E-A49F153591C1}"/>
                  </a:ext>
                </a:extLst>
              </p:cNvPr>
              <p:cNvSpPr txBox="1"/>
              <p:nvPr/>
            </p:nvSpPr>
            <p:spPr>
              <a:xfrm>
                <a:off x="899592" y="2869650"/>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1300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D6CA5276-7C6B-BB41-B300-097742235078}"/>
                  </a:ext>
                </a:extLst>
              </p:cNvPr>
              <p:cNvSpPr txBox="1"/>
              <p:nvPr/>
            </p:nvSpPr>
            <p:spPr>
              <a:xfrm>
                <a:off x="890133" y="4350718"/>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1300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90A2122A-0188-8B40-BBEA-87661C6F6274}"/>
                  </a:ext>
                </a:extLst>
              </p:cNvPr>
              <p:cNvSpPr txBox="1"/>
              <p:nvPr/>
            </p:nvSpPr>
            <p:spPr>
              <a:xfrm>
                <a:off x="3635896" y="3930285"/>
                <a:ext cx="1039066"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210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3" name="CuadroTexto 12">
                <a:extLst>
                  <a:ext uri="{FF2B5EF4-FFF2-40B4-BE49-F238E27FC236}">
                    <a16:creationId xmlns:a16="http://schemas.microsoft.com/office/drawing/2014/main" id="{8DDE4491-7702-0745-BD47-EA8103B429E5}"/>
                  </a:ext>
                </a:extLst>
              </p:cNvPr>
              <p:cNvSpPr txBox="1"/>
              <p:nvPr/>
            </p:nvSpPr>
            <p:spPr>
              <a:xfrm>
                <a:off x="3635896" y="5036882"/>
                <a:ext cx="1020023"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110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grpSp>
        <p:cxnSp>
          <p:nvCxnSpPr>
            <p:cNvPr id="7" name="Conector recto 6"/>
            <p:cNvCxnSpPr/>
            <p:nvPr/>
          </p:nvCxnSpPr>
          <p:spPr bwMode="auto">
            <a:xfrm flipV="1">
              <a:off x="65312" y="4674789"/>
              <a:ext cx="9027505" cy="17699"/>
            </a:xfrm>
            <a:prstGeom prst="line">
              <a:avLst/>
            </a:prstGeom>
            <a:solidFill>
              <a:schemeClr val="accent1"/>
            </a:solidFill>
            <a:ln w="38100" cap="flat" cmpd="sng" algn="ctr">
              <a:solidFill>
                <a:srgbClr val="C00000"/>
              </a:solidFill>
              <a:prstDash val="sysDot"/>
              <a:round/>
              <a:headEnd type="none" w="med" len="med"/>
              <a:tailEnd type="none" w="med" len="med"/>
            </a:ln>
            <a:effectLst/>
          </p:spPr>
        </p:cxnSp>
      </p:grpSp>
      <p:sp>
        <p:nvSpPr>
          <p:cNvPr id="15" name="CuadroTexto 14">
            <a:extLst>
              <a:ext uri="{FF2B5EF4-FFF2-40B4-BE49-F238E27FC236}">
                <a16:creationId xmlns:a16="http://schemas.microsoft.com/office/drawing/2014/main" id="{78D97F5A-D27F-5046-9600-06DF4C517E27}"/>
              </a:ext>
            </a:extLst>
          </p:cNvPr>
          <p:cNvSpPr txBox="1"/>
          <p:nvPr/>
        </p:nvSpPr>
        <p:spPr>
          <a:xfrm>
            <a:off x="5178941" y="5801207"/>
            <a:ext cx="896399"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90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6" name="Marcador de pie de página 15"/>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1950300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RD on LGAD  in 2019 at a glance</a:t>
            </a:r>
            <a:endParaRPr lang="en-US" dirty="0"/>
          </a:p>
        </p:txBody>
      </p:sp>
      <p:sp>
        <p:nvSpPr>
          <p:cNvPr id="3" name="Marcador de contenido 2"/>
          <p:cNvSpPr>
            <a:spLocks noGrp="1"/>
          </p:cNvSpPr>
          <p:nvPr>
            <p:ph idx="1"/>
          </p:nvPr>
        </p:nvSpPr>
        <p:spPr/>
        <p:txBody>
          <a:bodyPr/>
          <a:lstStyle/>
          <a:p>
            <a:r>
              <a:rPr lang="en-US" sz="3200" dirty="0" smtClean="0"/>
              <a:t>Main focus on the radiation tolerance of the AIDA-2020 v1 run and preparing for future </a:t>
            </a:r>
            <a:r>
              <a:rPr lang="en-US" sz="3200" dirty="0" err="1" smtClean="0"/>
              <a:t>i</a:t>
            </a:r>
            <a:r>
              <a:rPr lang="en-US" sz="3200" dirty="0" smtClean="0"/>
              <a:t>-LGAD projects (RD50 and </a:t>
            </a:r>
            <a:r>
              <a:rPr lang="en-US" sz="3200" dirty="0" err="1" smtClean="0"/>
              <a:t>AIDAnova</a:t>
            </a:r>
            <a:r>
              <a:rPr lang="en-US" sz="3200" dirty="0" smtClean="0"/>
              <a:t>)</a:t>
            </a:r>
          </a:p>
          <a:p>
            <a:r>
              <a:rPr lang="en-US" sz="3200" dirty="0" smtClean="0"/>
              <a:t>The measurements are completed, the analysis is ongoing. </a:t>
            </a:r>
          </a:p>
          <a:p>
            <a:r>
              <a:rPr lang="en-US" sz="3200" dirty="0" smtClean="0"/>
              <a:t>Presented at Vienna Conference of Instrumentation (NIMA),  Trento Workshop and RD50 workshops.</a:t>
            </a:r>
          </a:p>
          <a:p>
            <a:r>
              <a:rPr lang="en-US" sz="3200" dirty="0" smtClean="0"/>
              <a:t>Presented at the ETL sensor working meeting (need to improve)</a:t>
            </a:r>
          </a:p>
          <a:p>
            <a:r>
              <a:rPr lang="en-US" sz="3200" dirty="0" smtClean="0"/>
              <a:t>Consolidated collaboration with SSD – CERN group.</a:t>
            </a:r>
          </a:p>
          <a:p>
            <a:pPr marL="0" indent="0">
              <a:buNone/>
            </a:pP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754370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37012" t="4095" r="11014" b="1456"/>
          <a:stretch/>
        </p:blipFill>
        <p:spPr>
          <a:xfrm>
            <a:off x="3719736" y="1456903"/>
            <a:ext cx="4896544" cy="4896544"/>
          </a:xfrm>
          <a:prstGeom prst="rect">
            <a:avLst/>
          </a:prstGeom>
        </p:spPr>
      </p:pic>
      <p:sp>
        <p:nvSpPr>
          <p:cNvPr id="14" name="3 CuadroTexto">
            <a:extLst>
              <a:ext uri="{FF2B5EF4-FFF2-40B4-BE49-F238E27FC236}">
                <a16:creationId xmlns:a16="http://schemas.microsoft.com/office/drawing/2014/main" id="{E874984D-753D-4147-9C9F-167919C885AB}"/>
              </a:ext>
            </a:extLst>
          </p:cNvPr>
          <p:cNvSpPr txBox="1"/>
          <p:nvPr/>
        </p:nvSpPr>
        <p:spPr>
          <a:xfrm>
            <a:off x="1552964" y="1056793"/>
            <a:ext cx="8863516"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16x16 Module</a:t>
            </a:r>
            <a:endParaRPr lang="en-US" b="1" dirty="0">
              <a:solidFill>
                <a:srgbClr val="3164AB"/>
              </a:solidFill>
              <a:latin typeface="Calibri"/>
            </a:endParaRPr>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4042301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a:extLst>
              <a:ext uri="{FF2B5EF4-FFF2-40B4-BE49-F238E27FC236}">
                <a16:creationId xmlns:a16="http://schemas.microsoft.com/office/drawing/2014/main" id="{EE27EA21-12F7-D249-B27E-5485838158D1}"/>
              </a:ext>
            </a:extLst>
          </p:cNvPr>
          <p:cNvSpPr txBox="1">
            <a:spLocks noChangeArrowheads="1"/>
          </p:cNvSpPr>
          <p:nvPr/>
        </p:nvSpPr>
        <p:spPr>
          <a:xfrm>
            <a:off x="1524000" y="476672"/>
            <a:ext cx="9144000" cy="576263"/>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GB" altLang="ja-JP" sz="2200" b="1" kern="0" dirty="0">
                <a:solidFill>
                  <a:srgbClr val="3164AB"/>
                </a:solidFill>
                <a:latin typeface="+mn-lt"/>
                <a:ea typeface="ＭＳ Ｐゴシック" pitchFamily="34" charset="-128"/>
              </a:rPr>
              <a:t>6’’ Thin LGAD 4 ATLAS/CMS (50 µm thick Epi-Wafers)</a:t>
            </a:r>
          </a:p>
          <a:p>
            <a:pPr algn="ctr"/>
            <a:endParaRPr lang="en-GB" sz="2200" kern="0" dirty="0">
              <a:solidFill>
                <a:srgbClr val="3164AB"/>
              </a:solidFill>
              <a:latin typeface="+mn-lt"/>
            </a:endParaRPr>
          </a:p>
        </p:txBody>
      </p:sp>
      <p:sp>
        <p:nvSpPr>
          <p:cNvPr id="2" name="Line 12">
            <a:extLst>
              <a:ext uri="{FF2B5EF4-FFF2-40B4-BE49-F238E27FC236}">
                <a16:creationId xmlns:a16="http://schemas.microsoft.com/office/drawing/2014/main" id="{E3B6E313-E652-2B4A-9C6C-A545ADF21A01}"/>
              </a:ext>
            </a:extLst>
          </p:cNvPr>
          <p:cNvSpPr>
            <a:spLocks noChangeShapeType="1"/>
          </p:cNvSpPr>
          <p:nvPr/>
        </p:nvSpPr>
        <p:spPr bwMode="auto">
          <a:xfrm flipH="1" flipV="1">
            <a:off x="1673782" y="926826"/>
            <a:ext cx="8830948" cy="2092"/>
          </a:xfrm>
          <a:prstGeom prst="line">
            <a:avLst/>
          </a:prstGeom>
          <a:noFill/>
          <a:ln w="38100">
            <a:solidFill>
              <a:srgbClr val="3164AB"/>
            </a:solidFill>
            <a:round/>
            <a:headEnd/>
            <a:tailEnd/>
          </a:ln>
          <a:extLst>
            <a:ext uri="{909E8E84-426E-40DD-AFC4-6F175D3DCCD1}">
              <a14:hiddenFill xmlns:a14="http://schemas.microsoft.com/office/drawing/2010/main">
                <a:noFill/>
              </a14:hiddenFill>
            </a:ext>
          </a:extLst>
        </p:spPr>
        <p:txBody>
          <a:bodyPr wrap="none" anchor="ctr"/>
          <a:lstStyle/>
          <a:p>
            <a:endParaRPr lang="es-ES" dirty="0"/>
          </a:p>
        </p:txBody>
      </p:sp>
      <p:pic>
        <p:nvPicPr>
          <p:cNvPr id="4" name="Imagen 3"/>
          <p:cNvPicPr>
            <a:picLocks noChangeAspect="1"/>
          </p:cNvPicPr>
          <p:nvPr/>
        </p:nvPicPr>
        <p:blipFill rotWithShape="1">
          <a:blip r:embed="rId3">
            <a:extLst>
              <a:ext uri="{28A0092B-C50C-407E-A947-70E740481C1C}">
                <a14:useLocalDpi xmlns:a14="http://schemas.microsoft.com/office/drawing/2010/main" val="0"/>
              </a:ext>
            </a:extLst>
          </a:blip>
          <a:srcRect l="4326" t="4207" r="14563" b="14224"/>
          <a:stretch/>
        </p:blipFill>
        <p:spPr>
          <a:xfrm>
            <a:off x="1847528" y="1523658"/>
            <a:ext cx="8491106" cy="4698963"/>
          </a:xfrm>
          <a:prstGeom prst="rect">
            <a:avLst/>
          </a:prstGeom>
        </p:spPr>
      </p:pic>
      <p:sp>
        <p:nvSpPr>
          <p:cNvPr id="7" name="3 CuadroTexto">
            <a:extLst>
              <a:ext uri="{FF2B5EF4-FFF2-40B4-BE49-F238E27FC236}">
                <a16:creationId xmlns:a16="http://schemas.microsoft.com/office/drawing/2014/main" id="{E874984D-753D-4147-9C9F-167919C885AB}"/>
              </a:ext>
            </a:extLst>
          </p:cNvPr>
          <p:cNvSpPr txBox="1"/>
          <p:nvPr/>
        </p:nvSpPr>
        <p:spPr>
          <a:xfrm>
            <a:off x="1552964" y="1056793"/>
            <a:ext cx="8863516" cy="338554"/>
          </a:xfrm>
          <a:prstGeom prst="rect">
            <a:avLst/>
          </a:prstGeom>
          <a:noFill/>
        </p:spPr>
        <p:txBody>
          <a:bodyPr wrap="square" rtlCol="0">
            <a:spAutoFit/>
          </a:bodyPr>
          <a:lstStyle/>
          <a:p>
            <a:pPr marL="271463" indent="-271463" fontAlgn="auto">
              <a:spcBef>
                <a:spcPts val="0"/>
              </a:spcBef>
              <a:spcAft>
                <a:spcPts val="0"/>
              </a:spcAft>
              <a:buClr>
                <a:srgbClr val="3164AB"/>
              </a:buClr>
              <a:buFont typeface="Courier New" panose="02070309020205020404" pitchFamily="49" charset="0"/>
              <a:buChar char="o"/>
              <a:tabLst>
                <a:tab pos="1077913" algn="l"/>
              </a:tabLst>
            </a:pPr>
            <a:r>
              <a:rPr lang="is-IS" b="1" dirty="0">
                <a:solidFill>
                  <a:srgbClr val="FF0000"/>
                </a:solidFill>
                <a:latin typeface="Calibri"/>
              </a:rPr>
              <a:t>Common Run ATLAS/CMS</a:t>
            </a:r>
            <a:r>
              <a:rPr lang="is-IS" b="1" dirty="0">
                <a:latin typeface="Calibri"/>
              </a:rPr>
              <a:t>. CNM940 v20190925. 16x16 Module</a:t>
            </a:r>
            <a:endParaRPr lang="en-US" b="1" dirty="0">
              <a:solidFill>
                <a:srgbClr val="3164AB"/>
              </a:solidFill>
              <a:latin typeface="Calibri"/>
            </a:endParaRPr>
          </a:p>
        </p:txBody>
      </p:sp>
      <p:sp>
        <p:nvSpPr>
          <p:cNvPr id="6" name="CuadroTexto 5">
            <a:extLst>
              <a:ext uri="{FF2B5EF4-FFF2-40B4-BE49-F238E27FC236}">
                <a16:creationId xmlns:a16="http://schemas.microsoft.com/office/drawing/2014/main" id="{414428DF-08E4-8140-A9C6-469056372561}"/>
              </a:ext>
            </a:extLst>
          </p:cNvPr>
          <p:cNvSpPr txBox="1"/>
          <p:nvPr/>
        </p:nvSpPr>
        <p:spPr>
          <a:xfrm>
            <a:off x="2567608" y="3933056"/>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1300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AACC202A-CD24-5B43-80FC-4A003C3871DE}"/>
              </a:ext>
            </a:extLst>
          </p:cNvPr>
          <p:cNvSpPr txBox="1"/>
          <p:nvPr/>
        </p:nvSpPr>
        <p:spPr>
          <a:xfrm>
            <a:off x="3575720" y="2541622"/>
            <a:ext cx="1181734"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1300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93E09387-4C26-2B41-992A-A2594C8CBB5F}"/>
              </a:ext>
            </a:extLst>
          </p:cNvPr>
          <p:cNvSpPr txBox="1"/>
          <p:nvPr/>
        </p:nvSpPr>
        <p:spPr>
          <a:xfrm>
            <a:off x="5211930" y="5229200"/>
            <a:ext cx="896399"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90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0" name="CuadroTexto 9">
            <a:extLst>
              <a:ext uri="{FF2B5EF4-FFF2-40B4-BE49-F238E27FC236}">
                <a16:creationId xmlns:a16="http://schemas.microsoft.com/office/drawing/2014/main" id="{A104E289-CA40-3A48-8461-A77C4FC75F92}"/>
              </a:ext>
            </a:extLst>
          </p:cNvPr>
          <p:cNvSpPr txBox="1"/>
          <p:nvPr/>
        </p:nvSpPr>
        <p:spPr>
          <a:xfrm>
            <a:off x="6600056" y="2636912"/>
            <a:ext cx="1039066"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210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B29D1452-A30B-3D48-98AC-C241C981F2C5}"/>
              </a:ext>
            </a:extLst>
          </p:cNvPr>
          <p:cNvSpPr txBox="1"/>
          <p:nvPr/>
        </p:nvSpPr>
        <p:spPr>
          <a:xfrm>
            <a:off x="6600057" y="3356992"/>
            <a:ext cx="1020023" cy="338554"/>
          </a:xfrm>
          <a:prstGeom prst="rect">
            <a:avLst/>
          </a:prstGeom>
          <a:noFill/>
        </p:spPr>
        <p:txBody>
          <a:bodyPr wrap="none" rtlCol="0">
            <a:spAutoFit/>
          </a:bodyPr>
          <a:lstStyle/>
          <a:p>
            <a:r>
              <a:rPr lang="es-ES" dirty="0">
                <a:latin typeface="Arial" panose="020B0604020202020204" pitchFamily="34" charset="0"/>
                <a:cs typeface="Arial" panose="020B0604020202020204" pitchFamily="34" charset="0"/>
              </a:rPr>
              <a:t>110 </a:t>
            </a:r>
            <a:r>
              <a:rPr lang="es-ES" dirty="0" err="1">
                <a:latin typeface="Arial" panose="020B0604020202020204" pitchFamily="34" charset="0"/>
                <a:cs typeface="Arial" panose="020B0604020202020204" pitchFamily="34" charset="0"/>
              </a:rPr>
              <a:t>um</a:t>
            </a:r>
            <a:endParaRPr lang="es-ES" dirty="0">
              <a:latin typeface="Arial" panose="020B0604020202020204" pitchFamily="34" charset="0"/>
              <a:cs typeface="Arial" panose="020B0604020202020204" pitchFamily="34" charset="0"/>
            </a:endParaRPr>
          </a:p>
        </p:txBody>
      </p:sp>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spTree>
    <p:extLst>
      <p:ext uri="{BB962C8B-B14F-4D97-AF65-F5344CB8AC3E}">
        <p14:creationId xmlns:p14="http://schemas.microsoft.com/office/powerpoint/2010/main" val="2070096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The context: high-reverse current on  the AIDA2020 production </a:t>
            </a:r>
            <a:br>
              <a:rPr lang="en-US" dirty="0"/>
            </a:br>
            <a:r>
              <a:rPr lang="en-US" dirty="0"/>
              <a:t>(run# 11748)</a:t>
            </a:r>
          </a:p>
        </p:txBody>
      </p:sp>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6"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r="-1056" b="8535"/>
          <a:stretch/>
        </p:blipFill>
        <p:spPr bwMode="auto">
          <a:xfrm>
            <a:off x="3429000" y="1371600"/>
            <a:ext cx="3581400" cy="1281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8227" t="68796"/>
          <a:stretch/>
        </p:blipFill>
        <p:spPr bwMode="auto">
          <a:xfrm>
            <a:off x="1524000" y="1571763"/>
            <a:ext cx="1377803" cy="1352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5 Tabla"/>
          <p:cNvGraphicFramePr>
            <a:graphicFrameLocks noGrp="1"/>
          </p:cNvGraphicFramePr>
          <p:nvPr>
            <p:extLst>
              <p:ext uri="{D42A27DB-BD31-4B8C-83A1-F6EECF244321}">
                <p14:modId xmlns:p14="http://schemas.microsoft.com/office/powerpoint/2010/main" val="2965328693"/>
              </p:ext>
            </p:extLst>
          </p:nvPr>
        </p:nvGraphicFramePr>
        <p:xfrm>
          <a:off x="2133601" y="3581400"/>
          <a:ext cx="1905000" cy="2299335"/>
        </p:xfrm>
        <a:graphic>
          <a:graphicData uri="http://schemas.openxmlformats.org/drawingml/2006/table">
            <a:tbl>
              <a:tblPr>
                <a:tableStyleId>{5C22544A-7EE6-4342-B048-85BDC9FD1C3A}</a:tableStyleId>
              </a:tblPr>
              <a:tblGrid>
                <a:gridCol w="838199">
                  <a:extLst>
                    <a:ext uri="{9D8B030D-6E8A-4147-A177-3AD203B41FA5}">
                      <a16:colId xmlns:a16="http://schemas.microsoft.com/office/drawing/2014/main" val="20000"/>
                    </a:ext>
                  </a:extLst>
                </a:gridCol>
                <a:gridCol w="1066801">
                  <a:extLst>
                    <a:ext uri="{9D8B030D-6E8A-4147-A177-3AD203B41FA5}">
                      <a16:colId xmlns:a16="http://schemas.microsoft.com/office/drawing/2014/main" val="20001"/>
                    </a:ext>
                  </a:extLst>
                </a:gridCol>
              </a:tblGrid>
              <a:tr h="190500">
                <a:tc>
                  <a:txBody>
                    <a:bodyPr/>
                    <a:lstStyle/>
                    <a:p>
                      <a:pPr algn="l" fontAlgn="b"/>
                      <a:r>
                        <a:rPr lang="en-US" sz="1200" b="1" i="0" u="none" strike="noStrike" dirty="0" smtClean="0">
                          <a:effectLst/>
                          <a:latin typeface="Arial"/>
                        </a:rPr>
                        <a:t>DEVICE</a:t>
                      </a:r>
                      <a:r>
                        <a:rPr lang="en-US" sz="1200" b="1" i="0" u="none" strike="noStrike" baseline="0" dirty="0" smtClean="0">
                          <a:effectLst/>
                          <a:latin typeface="Arial"/>
                        </a:rPr>
                        <a:t> ID </a:t>
                      </a:r>
                    </a:p>
                    <a:p>
                      <a:pPr algn="l" fontAlgn="b"/>
                      <a:r>
                        <a:rPr lang="en-US" sz="1200" b="1" i="0" u="none" strike="noStrike" baseline="0" dirty="0" smtClean="0">
                          <a:effectLst/>
                          <a:latin typeface="Arial"/>
                        </a:rPr>
                        <a:t>(w11)</a:t>
                      </a:r>
                      <a:endParaRPr lang="en-US" sz="1200" b="1" i="0" u="none" strike="noStrike" dirty="0">
                        <a:effectLst/>
                        <a:latin typeface="Arial"/>
                      </a:endParaRPr>
                    </a:p>
                  </a:txBody>
                  <a:tcPr marL="9525" marR="9525" marT="9525" marB="0" anchor="b"/>
                </a:tc>
                <a:tc>
                  <a:txBody>
                    <a:bodyPr/>
                    <a:lstStyle/>
                    <a:p>
                      <a:pPr algn="r" fontAlgn="b"/>
                      <a:r>
                        <a:rPr lang="en-US" sz="1200" b="1" i="0" u="none" strike="noStrike" dirty="0" smtClean="0">
                          <a:effectLst/>
                          <a:latin typeface="Arial"/>
                        </a:rPr>
                        <a:t>FLUENCE (</a:t>
                      </a:r>
                      <a:r>
                        <a:rPr lang="en-US" sz="1200" b="1" i="0" u="none" strike="noStrike" dirty="0" err="1" smtClean="0">
                          <a:effectLst/>
                          <a:latin typeface="Arial"/>
                        </a:rPr>
                        <a:t>neq</a:t>
                      </a:r>
                      <a:r>
                        <a:rPr lang="en-US" sz="1200" b="1" i="0" u="none" strike="noStrike" dirty="0" smtClean="0">
                          <a:effectLst/>
                          <a:latin typeface="Arial"/>
                        </a:rPr>
                        <a:t>/cm2)</a:t>
                      </a:r>
                      <a:endParaRPr lang="en-US" sz="1200" b="1" i="0" u="none" strike="noStrike" dirty="0">
                        <a:effectLst/>
                        <a:latin typeface="Arial"/>
                      </a:endParaRPr>
                    </a:p>
                  </a:txBody>
                  <a:tcPr marL="9525" marR="9525" marT="9525" marB="0" anchor="b"/>
                </a:tc>
                <a:extLst>
                  <a:ext uri="{0D108BD9-81ED-4DB2-BD59-A6C34878D82A}">
                    <a16:rowId xmlns:a16="http://schemas.microsoft.com/office/drawing/2014/main" val="10000"/>
                  </a:ext>
                </a:extLst>
              </a:tr>
              <a:tr h="190500">
                <a:tc>
                  <a:txBody>
                    <a:bodyPr/>
                    <a:lstStyle/>
                    <a:p>
                      <a:pPr algn="l" fontAlgn="b"/>
                      <a:r>
                        <a:rPr lang="en-US" sz="1200" u="none" strike="noStrike" dirty="0">
                          <a:effectLst/>
                        </a:rPr>
                        <a:t>DB11</a:t>
                      </a:r>
                      <a:endParaRPr lang="en-US" sz="1200" b="0" i="0" u="none" strike="noStrike" dirty="0">
                        <a:effectLst/>
                        <a:latin typeface="Arial"/>
                      </a:endParaRPr>
                    </a:p>
                  </a:txBody>
                  <a:tcPr marL="9525" marR="9525" marT="9525" marB="0" anchor="b"/>
                </a:tc>
                <a:tc>
                  <a:txBody>
                    <a:bodyPr/>
                    <a:lstStyle/>
                    <a:p>
                      <a:pPr algn="r" fontAlgn="b"/>
                      <a:r>
                        <a:rPr lang="en-US" sz="1200" u="none" strike="noStrike" dirty="0">
                          <a:effectLst/>
                        </a:rPr>
                        <a:t>6.00E+13</a:t>
                      </a:r>
                      <a:endParaRPr lang="en-US" sz="1200" b="0" i="0" u="none" strike="noStrike" dirty="0">
                        <a:effectLst/>
                        <a:latin typeface="Arial"/>
                      </a:endParaRPr>
                    </a:p>
                  </a:txBody>
                  <a:tcPr marL="9525" marR="9525" marT="9525" marB="0" anchor="b"/>
                </a:tc>
                <a:extLst>
                  <a:ext uri="{0D108BD9-81ED-4DB2-BD59-A6C34878D82A}">
                    <a16:rowId xmlns:a16="http://schemas.microsoft.com/office/drawing/2014/main" val="10001"/>
                  </a:ext>
                </a:extLst>
              </a:tr>
              <a:tr h="190500">
                <a:tc>
                  <a:txBody>
                    <a:bodyPr/>
                    <a:lstStyle/>
                    <a:p>
                      <a:pPr algn="l" fontAlgn="b"/>
                      <a:r>
                        <a:rPr lang="en-US" sz="1200" u="none" strike="noStrike">
                          <a:effectLst/>
                        </a:rPr>
                        <a:t>DB12</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2"/>
                  </a:ext>
                </a:extLst>
              </a:tr>
              <a:tr h="190500">
                <a:tc>
                  <a:txBody>
                    <a:bodyPr/>
                    <a:lstStyle/>
                    <a:p>
                      <a:pPr algn="l" fontAlgn="b"/>
                      <a:r>
                        <a:rPr lang="en-US" sz="1200" u="none" strike="noStrike">
                          <a:effectLst/>
                        </a:rPr>
                        <a:t>DB13</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3"/>
                  </a:ext>
                </a:extLst>
              </a:tr>
              <a:tr h="190500">
                <a:tc>
                  <a:txBody>
                    <a:bodyPr/>
                    <a:lstStyle/>
                    <a:p>
                      <a:pPr algn="l" fontAlgn="b"/>
                      <a:r>
                        <a:rPr lang="en-US" sz="1200" u="none" strike="noStrike">
                          <a:effectLst/>
                        </a:rPr>
                        <a:t>DB14</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3.00E+14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4"/>
                  </a:ext>
                </a:extLst>
              </a:tr>
              <a:tr h="190500">
                <a:tc>
                  <a:txBody>
                    <a:bodyPr/>
                    <a:lstStyle/>
                    <a:p>
                      <a:pPr algn="l" fontAlgn="b"/>
                      <a:r>
                        <a:rPr lang="en-US" sz="1200" u="none" strike="noStrike">
                          <a:effectLst/>
                        </a:rPr>
                        <a:t>DB15</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3.00E+14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5"/>
                  </a:ext>
                </a:extLst>
              </a:tr>
              <a:tr h="190500">
                <a:tc>
                  <a:txBody>
                    <a:bodyPr/>
                    <a:lstStyle/>
                    <a:p>
                      <a:pPr algn="l" fontAlgn="b"/>
                      <a:r>
                        <a:rPr lang="en-US" sz="1200" u="none" strike="noStrike">
                          <a:effectLst/>
                        </a:rPr>
                        <a:t>DB16</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6"/>
                  </a:ext>
                </a:extLst>
              </a:tr>
              <a:tr h="190500">
                <a:tc>
                  <a:txBody>
                    <a:bodyPr/>
                    <a:lstStyle/>
                    <a:p>
                      <a:pPr algn="l" fontAlgn="b"/>
                      <a:r>
                        <a:rPr lang="en-US" sz="1200" u="none" strike="noStrike">
                          <a:effectLst/>
                        </a:rPr>
                        <a:t>DB17</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6.00E+13</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7"/>
                  </a:ext>
                </a:extLst>
              </a:tr>
              <a:tr h="190500">
                <a:tc>
                  <a:txBody>
                    <a:bodyPr/>
                    <a:lstStyle/>
                    <a:p>
                      <a:pPr algn="l" fontAlgn="b"/>
                      <a:r>
                        <a:rPr lang="en-US" sz="1200" u="none" strike="noStrike">
                          <a:effectLst/>
                        </a:rPr>
                        <a:t>DB18</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8"/>
                  </a:ext>
                </a:extLst>
              </a:tr>
              <a:tr h="190500">
                <a:tc>
                  <a:txBody>
                    <a:bodyPr/>
                    <a:lstStyle/>
                    <a:p>
                      <a:pPr algn="l" fontAlgn="b"/>
                      <a:r>
                        <a:rPr lang="en-US" sz="1200" u="none" strike="noStrike">
                          <a:effectLst/>
                        </a:rPr>
                        <a:t>DB19</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3.00E+15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9"/>
                  </a:ext>
                </a:extLst>
              </a:tr>
              <a:tr h="190500">
                <a:tc>
                  <a:txBody>
                    <a:bodyPr/>
                    <a:lstStyle/>
                    <a:p>
                      <a:pPr algn="l" fontAlgn="b"/>
                      <a:r>
                        <a:rPr lang="en-US" sz="1200" u="none" strike="noStrike" dirty="0">
                          <a:effectLst/>
                        </a:rPr>
                        <a:t>DB20</a:t>
                      </a:r>
                      <a:endParaRPr lang="en-US" sz="1200" b="0" i="0" u="none" strike="noStrike" dirty="0">
                        <a:effectLst/>
                        <a:latin typeface="Arial"/>
                      </a:endParaRPr>
                    </a:p>
                  </a:txBody>
                  <a:tcPr marL="9525" marR="9525" marT="9525" marB="0" anchor="b"/>
                </a:tc>
                <a:tc>
                  <a:txBody>
                    <a:bodyPr/>
                    <a:lstStyle/>
                    <a:p>
                      <a:pPr algn="r" fontAlgn="b"/>
                      <a:r>
                        <a:rPr lang="en-US" sz="1200" u="none" strike="noStrike" dirty="0">
                          <a:effectLst/>
                        </a:rPr>
                        <a:t>3.00E+15</a:t>
                      </a:r>
                      <a:endParaRPr lang="en-US" sz="1200" b="0" i="0" u="none" strike="noStrike" dirty="0">
                        <a:effectLst/>
                        <a:latin typeface="Arial"/>
                      </a:endParaRPr>
                    </a:p>
                  </a:txBody>
                  <a:tcPr marL="9525" marR="9525" marT="9525" marB="0" anchor="b"/>
                </a:tc>
                <a:extLst>
                  <a:ext uri="{0D108BD9-81ED-4DB2-BD59-A6C34878D82A}">
                    <a16:rowId xmlns:a16="http://schemas.microsoft.com/office/drawing/2014/main" val="10010"/>
                  </a:ext>
                </a:extLst>
              </a:tr>
            </a:tbl>
          </a:graphicData>
        </a:graphic>
      </p:graphicFrame>
      <p:graphicFrame>
        <p:nvGraphicFramePr>
          <p:cNvPr id="9" name="6 Tabla"/>
          <p:cNvGraphicFramePr>
            <a:graphicFrameLocks noGrp="1"/>
          </p:cNvGraphicFramePr>
          <p:nvPr>
            <p:extLst>
              <p:ext uri="{D42A27DB-BD31-4B8C-83A1-F6EECF244321}">
                <p14:modId xmlns:p14="http://schemas.microsoft.com/office/powerpoint/2010/main" val="1392890157"/>
              </p:ext>
            </p:extLst>
          </p:nvPr>
        </p:nvGraphicFramePr>
        <p:xfrm>
          <a:off x="4419600" y="3581400"/>
          <a:ext cx="1676400" cy="2299335"/>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tblGrid>
              <a:tr h="190500">
                <a:tc>
                  <a:txBody>
                    <a:bodyPr/>
                    <a:lstStyle/>
                    <a:p>
                      <a:pPr algn="l" fontAlgn="b"/>
                      <a:r>
                        <a:rPr lang="en-US" sz="1200" b="1" i="0" u="none" strike="noStrike" dirty="0" smtClean="0">
                          <a:effectLst/>
                          <a:latin typeface="Arial"/>
                        </a:rPr>
                        <a:t>DEVICE</a:t>
                      </a:r>
                      <a:r>
                        <a:rPr lang="en-US" sz="1200" b="1" i="0" u="none" strike="noStrike" baseline="0" dirty="0" smtClean="0">
                          <a:effectLst/>
                          <a:latin typeface="Arial"/>
                        </a:rPr>
                        <a:t> ID (W5)</a:t>
                      </a:r>
                      <a:endParaRPr lang="en-US" sz="1200" b="1" i="0" u="none" strike="noStrike" dirty="0">
                        <a:effectLst/>
                        <a:latin typeface="Arial"/>
                      </a:endParaRPr>
                    </a:p>
                  </a:txBody>
                  <a:tcPr marL="9525" marR="9525" marT="9525" marB="0" anchor="b"/>
                </a:tc>
                <a:tc>
                  <a:txBody>
                    <a:bodyPr/>
                    <a:lstStyle/>
                    <a:p>
                      <a:pPr algn="r" fontAlgn="b"/>
                      <a:r>
                        <a:rPr lang="en-US" sz="1200" b="1" i="0" u="none" strike="noStrike" dirty="0" smtClean="0">
                          <a:effectLst/>
                          <a:latin typeface="Arial"/>
                        </a:rPr>
                        <a:t>FLUENCE</a:t>
                      </a:r>
                    </a:p>
                    <a:p>
                      <a:pPr algn="r" fontAlgn="b"/>
                      <a:r>
                        <a:rPr lang="en-US" sz="1200" b="1" i="0" u="none" strike="noStrike" dirty="0" smtClean="0">
                          <a:effectLst/>
                          <a:latin typeface="Arial"/>
                        </a:rPr>
                        <a:t>(</a:t>
                      </a:r>
                      <a:r>
                        <a:rPr lang="en-US" sz="1200" b="1" i="0" u="none" strike="noStrike" dirty="0" err="1" smtClean="0">
                          <a:effectLst/>
                          <a:latin typeface="Arial"/>
                        </a:rPr>
                        <a:t>neq</a:t>
                      </a:r>
                      <a:r>
                        <a:rPr lang="en-US" sz="1200" b="1" i="0" u="none" strike="noStrike" dirty="0" smtClean="0">
                          <a:effectLst/>
                          <a:latin typeface="Arial"/>
                        </a:rPr>
                        <a:t>/cm2)</a:t>
                      </a:r>
                      <a:endParaRPr lang="en-US" sz="1200" b="1" i="0" u="none" strike="noStrike" dirty="0">
                        <a:effectLst/>
                        <a:latin typeface="Arial"/>
                      </a:endParaRPr>
                    </a:p>
                  </a:txBody>
                  <a:tcPr marL="9525" marR="9525" marT="9525" marB="0" anchor="b"/>
                </a:tc>
                <a:extLst>
                  <a:ext uri="{0D108BD9-81ED-4DB2-BD59-A6C34878D82A}">
                    <a16:rowId xmlns:a16="http://schemas.microsoft.com/office/drawing/2014/main" val="10000"/>
                  </a:ext>
                </a:extLst>
              </a:tr>
              <a:tr h="190500">
                <a:tc>
                  <a:txBody>
                    <a:bodyPr/>
                    <a:lstStyle/>
                    <a:p>
                      <a:pPr algn="l" fontAlgn="b"/>
                      <a:r>
                        <a:rPr lang="en-US" sz="1200" u="none" strike="noStrike" dirty="0">
                          <a:effectLst/>
                        </a:rPr>
                        <a:t>DB10</a:t>
                      </a:r>
                      <a:endParaRPr lang="en-US" sz="1200" b="0" i="0" u="none" strike="noStrike" dirty="0">
                        <a:effectLst/>
                        <a:latin typeface="Arial"/>
                      </a:endParaRPr>
                    </a:p>
                  </a:txBody>
                  <a:tcPr marL="9525" marR="9525" marT="9525" marB="0" anchor="b"/>
                </a:tc>
                <a:tc>
                  <a:txBody>
                    <a:bodyPr/>
                    <a:lstStyle/>
                    <a:p>
                      <a:pPr algn="r" fontAlgn="b"/>
                      <a:r>
                        <a:rPr lang="en-US" sz="1200" u="none" strike="noStrike" dirty="0">
                          <a:effectLst/>
                        </a:rPr>
                        <a:t>6.00E+13</a:t>
                      </a:r>
                      <a:endParaRPr lang="en-US" sz="1200" b="0" i="0" u="none" strike="noStrike" dirty="0">
                        <a:effectLst/>
                        <a:latin typeface="Arial"/>
                      </a:endParaRPr>
                    </a:p>
                  </a:txBody>
                  <a:tcPr marL="9525" marR="9525" marT="9525" marB="0" anchor="b"/>
                </a:tc>
                <a:extLst>
                  <a:ext uri="{0D108BD9-81ED-4DB2-BD59-A6C34878D82A}">
                    <a16:rowId xmlns:a16="http://schemas.microsoft.com/office/drawing/2014/main" val="10001"/>
                  </a:ext>
                </a:extLst>
              </a:tr>
              <a:tr h="190500">
                <a:tc>
                  <a:txBody>
                    <a:bodyPr/>
                    <a:lstStyle/>
                    <a:p>
                      <a:pPr algn="l" fontAlgn="b"/>
                      <a:r>
                        <a:rPr lang="en-US" sz="1200" u="none" strike="noStrike">
                          <a:effectLst/>
                        </a:rPr>
                        <a:t>DB11</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6.00E+13</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2"/>
                  </a:ext>
                </a:extLst>
              </a:tr>
              <a:tr h="190500">
                <a:tc>
                  <a:txBody>
                    <a:bodyPr/>
                    <a:lstStyle/>
                    <a:p>
                      <a:pPr algn="l" fontAlgn="b"/>
                      <a:r>
                        <a:rPr lang="en-US" sz="1200" u="none" strike="noStrike">
                          <a:effectLst/>
                        </a:rPr>
                        <a:t>DB12</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3"/>
                  </a:ext>
                </a:extLst>
              </a:tr>
              <a:tr h="190500">
                <a:tc>
                  <a:txBody>
                    <a:bodyPr/>
                    <a:lstStyle/>
                    <a:p>
                      <a:pPr algn="l" fontAlgn="b"/>
                      <a:r>
                        <a:rPr lang="en-US" sz="1200" u="none" strike="noStrike">
                          <a:effectLst/>
                        </a:rPr>
                        <a:t>DB13</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4"/>
                  </a:ext>
                </a:extLst>
              </a:tr>
              <a:tr h="190500">
                <a:tc>
                  <a:txBody>
                    <a:bodyPr/>
                    <a:lstStyle/>
                    <a:p>
                      <a:pPr algn="l" fontAlgn="b"/>
                      <a:r>
                        <a:rPr lang="en-US" sz="1200" u="none" strike="noStrike">
                          <a:effectLst/>
                        </a:rPr>
                        <a:t>DB14</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3.00E+14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5"/>
                  </a:ext>
                </a:extLst>
              </a:tr>
              <a:tr h="190500">
                <a:tc>
                  <a:txBody>
                    <a:bodyPr/>
                    <a:lstStyle/>
                    <a:p>
                      <a:pPr algn="l" fontAlgn="b"/>
                      <a:r>
                        <a:rPr lang="en-US" sz="1200" u="none" strike="noStrike">
                          <a:effectLst/>
                        </a:rPr>
                        <a:t>DB15</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3.00E+14</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6"/>
                  </a:ext>
                </a:extLst>
              </a:tr>
              <a:tr h="190500">
                <a:tc>
                  <a:txBody>
                    <a:bodyPr/>
                    <a:lstStyle/>
                    <a:p>
                      <a:pPr algn="l" fontAlgn="b"/>
                      <a:r>
                        <a:rPr lang="en-US" sz="1200" u="none" strike="noStrike">
                          <a:effectLst/>
                        </a:rPr>
                        <a:t>DB16</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7"/>
                  </a:ext>
                </a:extLst>
              </a:tr>
              <a:tr h="190500">
                <a:tc>
                  <a:txBody>
                    <a:bodyPr/>
                    <a:lstStyle/>
                    <a:p>
                      <a:pPr algn="l" fontAlgn="b"/>
                      <a:r>
                        <a:rPr lang="en-US" sz="1200" u="none" strike="noStrike">
                          <a:effectLst/>
                        </a:rPr>
                        <a:t>DB17</a:t>
                      </a:r>
                      <a:endParaRPr lang="en-US" sz="1200" b="0" i="0" u="none" strike="noStrike">
                        <a:effectLst/>
                        <a:latin typeface="Arial"/>
                      </a:endParaRPr>
                    </a:p>
                  </a:txBody>
                  <a:tcPr marL="9525" marR="9525" marT="9525" marB="0" anchor="b"/>
                </a:tc>
                <a:tc>
                  <a:txBody>
                    <a:bodyPr/>
                    <a:lstStyle/>
                    <a:p>
                      <a:pPr algn="r" fontAlgn="b"/>
                      <a:r>
                        <a:rPr lang="en-US" sz="1200" u="none" strike="noStrike">
                          <a:effectLst/>
                        </a:rPr>
                        <a:t>1.00E+15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8"/>
                  </a:ext>
                </a:extLst>
              </a:tr>
              <a:tr h="190500">
                <a:tc>
                  <a:txBody>
                    <a:bodyPr/>
                    <a:lstStyle/>
                    <a:p>
                      <a:pPr algn="l" fontAlgn="b"/>
                      <a:r>
                        <a:rPr lang="en-US" sz="1200" u="none" strike="noStrike" dirty="0">
                          <a:effectLst/>
                        </a:rPr>
                        <a:t>DB19</a:t>
                      </a:r>
                      <a:endParaRPr lang="en-US" sz="1200" b="0" i="0" u="none" strike="noStrike" dirty="0">
                        <a:effectLst/>
                        <a:latin typeface="Arial"/>
                      </a:endParaRPr>
                    </a:p>
                  </a:txBody>
                  <a:tcPr marL="9525" marR="9525" marT="9525" marB="0" anchor="b"/>
                </a:tc>
                <a:tc>
                  <a:txBody>
                    <a:bodyPr/>
                    <a:lstStyle/>
                    <a:p>
                      <a:pPr algn="r" fontAlgn="b"/>
                      <a:r>
                        <a:rPr lang="en-US" sz="1200" u="none" strike="noStrike">
                          <a:effectLst/>
                        </a:rPr>
                        <a:t>3.00E+15</a:t>
                      </a:r>
                      <a:endParaRPr lang="en-US" sz="1200" b="0" i="0" u="none" strike="noStrike">
                        <a:effectLst/>
                        <a:latin typeface="Arial"/>
                      </a:endParaRPr>
                    </a:p>
                  </a:txBody>
                  <a:tcPr marL="9525" marR="9525" marT="9525" marB="0" anchor="b"/>
                </a:tc>
                <a:extLst>
                  <a:ext uri="{0D108BD9-81ED-4DB2-BD59-A6C34878D82A}">
                    <a16:rowId xmlns:a16="http://schemas.microsoft.com/office/drawing/2014/main" val="10009"/>
                  </a:ext>
                </a:extLst>
              </a:tr>
              <a:tr h="190500">
                <a:tc>
                  <a:txBody>
                    <a:bodyPr/>
                    <a:lstStyle/>
                    <a:p>
                      <a:pPr algn="l" fontAlgn="b"/>
                      <a:r>
                        <a:rPr lang="en-US" sz="1200" u="none" strike="noStrike">
                          <a:effectLst/>
                        </a:rPr>
                        <a:t>DB20</a:t>
                      </a:r>
                      <a:endParaRPr lang="en-US" sz="1200" b="0" i="0" u="none" strike="noStrike">
                        <a:effectLst/>
                        <a:latin typeface="Arial"/>
                      </a:endParaRPr>
                    </a:p>
                  </a:txBody>
                  <a:tcPr marL="9525" marR="9525" marT="9525" marB="0" anchor="b"/>
                </a:tc>
                <a:tc>
                  <a:txBody>
                    <a:bodyPr/>
                    <a:lstStyle/>
                    <a:p>
                      <a:pPr algn="r" fontAlgn="b"/>
                      <a:r>
                        <a:rPr lang="en-US" sz="1200" u="none" strike="noStrike" dirty="0">
                          <a:effectLst/>
                        </a:rPr>
                        <a:t>3.00E+15</a:t>
                      </a:r>
                      <a:endParaRPr lang="en-US" sz="1200" b="0" i="0" u="none" strike="noStrike" dirty="0">
                        <a:effectLst/>
                        <a:latin typeface="Arial"/>
                      </a:endParaRPr>
                    </a:p>
                  </a:txBody>
                  <a:tcPr marL="9525" marR="9525" marT="9525" marB="0" anchor="b"/>
                </a:tc>
                <a:extLst>
                  <a:ext uri="{0D108BD9-81ED-4DB2-BD59-A6C34878D82A}">
                    <a16:rowId xmlns:a16="http://schemas.microsoft.com/office/drawing/2014/main" val="10010"/>
                  </a:ext>
                </a:extLst>
              </a:tr>
            </a:tbl>
          </a:graphicData>
        </a:graphic>
      </p:graphicFrame>
      <p:graphicFrame>
        <p:nvGraphicFramePr>
          <p:cNvPr id="10" name="7 Tabla"/>
          <p:cNvGraphicFramePr>
            <a:graphicFrameLocks noGrp="1"/>
          </p:cNvGraphicFramePr>
          <p:nvPr>
            <p:extLst>
              <p:ext uri="{D42A27DB-BD31-4B8C-83A1-F6EECF244321}">
                <p14:modId xmlns:p14="http://schemas.microsoft.com/office/powerpoint/2010/main" val="1047275970"/>
              </p:ext>
            </p:extLst>
          </p:nvPr>
        </p:nvGraphicFramePr>
        <p:xfrm>
          <a:off x="7391399" y="2211991"/>
          <a:ext cx="4298951" cy="3657600"/>
        </p:xfrm>
        <a:graphic>
          <a:graphicData uri="http://schemas.openxmlformats.org/drawingml/2006/table">
            <a:tbl>
              <a:tblPr>
                <a:tableStyleId>{5C22544A-7EE6-4342-B048-85BDC9FD1C3A}</a:tableStyleId>
              </a:tblPr>
              <a:tblGrid>
                <a:gridCol w="423335">
                  <a:extLst>
                    <a:ext uri="{9D8B030D-6E8A-4147-A177-3AD203B41FA5}">
                      <a16:colId xmlns:a16="http://schemas.microsoft.com/office/drawing/2014/main" val="20000"/>
                    </a:ext>
                  </a:extLst>
                </a:gridCol>
                <a:gridCol w="1258364">
                  <a:extLst>
                    <a:ext uri="{9D8B030D-6E8A-4147-A177-3AD203B41FA5}">
                      <a16:colId xmlns:a16="http://schemas.microsoft.com/office/drawing/2014/main" val="20001"/>
                    </a:ext>
                  </a:extLst>
                </a:gridCol>
                <a:gridCol w="1515251">
                  <a:extLst>
                    <a:ext uri="{9D8B030D-6E8A-4147-A177-3AD203B41FA5}">
                      <a16:colId xmlns:a16="http://schemas.microsoft.com/office/drawing/2014/main" val="20002"/>
                    </a:ext>
                  </a:extLst>
                </a:gridCol>
                <a:gridCol w="1102001">
                  <a:extLst>
                    <a:ext uri="{9D8B030D-6E8A-4147-A177-3AD203B41FA5}">
                      <a16:colId xmlns:a16="http://schemas.microsoft.com/office/drawing/2014/main" val="20003"/>
                    </a:ext>
                  </a:extLst>
                </a:gridCol>
              </a:tblGrid>
              <a:tr h="457200">
                <a:tc>
                  <a:txBody>
                    <a:bodyPr/>
                    <a:lstStyle/>
                    <a:p>
                      <a:pPr algn="ctr" fontAlgn="b"/>
                      <a:r>
                        <a:rPr lang="en-US" sz="1400" u="none" strike="noStrike" dirty="0" smtClean="0">
                          <a:effectLst/>
                        </a:rPr>
                        <a:t>W </a:t>
                      </a:r>
                      <a:r>
                        <a:rPr lang="en-US" sz="1400" u="none" strike="noStrike" dirty="0">
                          <a:effectLst/>
                        </a:rPr>
                        <a:t>#</a:t>
                      </a:r>
                      <a:endParaRPr lang="en-US" sz="1400" b="1" i="0" u="none" strike="noStrike" dirty="0">
                        <a:solidFill>
                          <a:srgbClr val="FFFFFF"/>
                        </a:solidFill>
                        <a:effectLst/>
                        <a:latin typeface="Arial"/>
                      </a:endParaRPr>
                    </a:p>
                  </a:txBody>
                  <a:tcPr marL="9525" marR="9525" marT="9525" marB="0" anchor="b"/>
                </a:tc>
                <a:tc>
                  <a:txBody>
                    <a:bodyPr/>
                    <a:lstStyle/>
                    <a:p>
                      <a:pPr algn="ctr" fontAlgn="b"/>
                      <a:r>
                        <a:rPr lang="en-US" sz="1400" u="none" strike="noStrike" dirty="0">
                          <a:effectLst/>
                        </a:rPr>
                        <a:t>GAIN</a:t>
                      </a:r>
                      <a:endParaRPr lang="en-US" sz="1400" b="1" i="0" u="none" strike="noStrike" dirty="0">
                        <a:solidFill>
                          <a:srgbClr val="FFFFFF"/>
                        </a:solidFill>
                        <a:effectLst/>
                        <a:latin typeface="Arial"/>
                      </a:endParaRPr>
                    </a:p>
                  </a:txBody>
                  <a:tcPr marL="9525" marR="9525" marT="9525" marB="0" anchor="b"/>
                </a:tc>
                <a:tc>
                  <a:txBody>
                    <a:bodyPr/>
                    <a:lstStyle/>
                    <a:p>
                      <a:pPr algn="ctr" fontAlgn="b"/>
                      <a:r>
                        <a:rPr lang="en-US" sz="1400" u="none" strike="noStrike">
                          <a:effectLst/>
                        </a:rPr>
                        <a:t>THICKNESS (um)</a:t>
                      </a:r>
                      <a:endParaRPr lang="en-US" sz="1400" b="1" i="0" u="none" strike="noStrike">
                        <a:solidFill>
                          <a:srgbClr val="FFFFFF"/>
                        </a:solidFill>
                        <a:effectLst/>
                        <a:latin typeface="Arial"/>
                      </a:endParaRPr>
                    </a:p>
                  </a:txBody>
                  <a:tcPr marL="9525" marR="9525" marT="9525" marB="0" anchor="b"/>
                </a:tc>
                <a:tc>
                  <a:txBody>
                    <a:bodyPr/>
                    <a:lstStyle/>
                    <a:p>
                      <a:pPr algn="ctr" fontAlgn="b"/>
                      <a:r>
                        <a:rPr lang="en-US" sz="1400" u="none" strike="noStrike" dirty="0">
                          <a:effectLst/>
                        </a:rPr>
                        <a:t>TEMPORARY METAL</a:t>
                      </a:r>
                      <a:endParaRPr lang="en-US" sz="1400" b="1" i="0" u="none" strike="noStrike" dirty="0">
                        <a:solidFill>
                          <a:srgbClr val="FFFFFF"/>
                        </a:solidFill>
                        <a:effectLst/>
                        <a:latin typeface="Arial"/>
                      </a:endParaRPr>
                    </a:p>
                  </a:txBody>
                  <a:tcPr marL="9525" marR="9525" marT="9525" marB="0" anchor="b"/>
                </a:tc>
                <a:extLst>
                  <a:ext uri="{0D108BD9-81ED-4DB2-BD59-A6C34878D82A}">
                    <a16:rowId xmlns:a16="http://schemas.microsoft.com/office/drawing/2014/main" val="10000"/>
                  </a:ext>
                </a:extLst>
              </a:tr>
              <a:tr h="228600">
                <a:tc>
                  <a:txBody>
                    <a:bodyPr/>
                    <a:lstStyle/>
                    <a:p>
                      <a:pPr algn="l" fontAlgn="b"/>
                      <a:r>
                        <a:rPr lang="en-US" sz="1400" u="none" strike="noStrike">
                          <a:effectLst/>
                        </a:rPr>
                        <a:t>1</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NONE</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400" u="none" strike="noStrike">
                          <a:effectLst/>
                        </a:rPr>
                        <a:t>2</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LOW</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400" u="none" strike="noStrike">
                          <a:effectLst/>
                        </a:rPr>
                        <a:t>3</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LOW</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NO</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400" u="none" strike="noStrike">
                          <a:effectLst/>
                        </a:rPr>
                        <a:t>4</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MEDIUM</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400" b="1" u="none" strike="noStrike" dirty="0">
                          <a:effectLst/>
                        </a:rPr>
                        <a:t>5</a:t>
                      </a:r>
                      <a:endParaRPr lang="en-US" sz="1400" b="1" i="0" u="none" strike="noStrike" dirty="0">
                        <a:solidFill>
                          <a:srgbClr val="000000"/>
                        </a:solidFill>
                        <a:effectLst/>
                        <a:latin typeface="Arial"/>
                      </a:endParaRPr>
                    </a:p>
                  </a:txBody>
                  <a:tcPr marL="9525" marR="9525" marT="9525" marB="0" anchor="b"/>
                </a:tc>
                <a:tc>
                  <a:txBody>
                    <a:bodyPr/>
                    <a:lstStyle/>
                    <a:p>
                      <a:pPr algn="l" fontAlgn="b"/>
                      <a:r>
                        <a:rPr lang="en-US" sz="1400" b="1" u="none" strike="noStrike" dirty="0">
                          <a:effectLst/>
                        </a:rPr>
                        <a:t>MEDIUM</a:t>
                      </a:r>
                      <a:endParaRPr lang="en-US" sz="1400" b="1" i="0" u="none" strike="noStrike" dirty="0">
                        <a:solidFill>
                          <a:srgbClr val="000000"/>
                        </a:solidFill>
                        <a:effectLst/>
                        <a:latin typeface="Arial"/>
                      </a:endParaRPr>
                    </a:p>
                  </a:txBody>
                  <a:tcPr marL="9525" marR="9525" marT="9525" marB="0" anchor="b"/>
                </a:tc>
                <a:tc>
                  <a:txBody>
                    <a:bodyPr/>
                    <a:lstStyle/>
                    <a:p>
                      <a:pPr algn="l" fontAlgn="b"/>
                      <a:r>
                        <a:rPr lang="en-US" sz="1400" b="1" u="none" strike="noStrike" dirty="0">
                          <a:effectLst/>
                        </a:rPr>
                        <a:t>35 + 300</a:t>
                      </a:r>
                      <a:endParaRPr lang="en-US" sz="1400" b="1" i="0" u="none" strike="noStrike" dirty="0">
                        <a:solidFill>
                          <a:srgbClr val="000000"/>
                        </a:solidFill>
                        <a:effectLst/>
                        <a:latin typeface="Arial"/>
                      </a:endParaRPr>
                    </a:p>
                  </a:txBody>
                  <a:tcPr marL="9525" marR="9525" marT="9525" marB="0" anchor="b"/>
                </a:tc>
                <a:tc>
                  <a:txBody>
                    <a:bodyPr/>
                    <a:lstStyle/>
                    <a:p>
                      <a:pPr algn="l" fontAlgn="b"/>
                      <a:r>
                        <a:rPr lang="en-US" sz="1400" b="1" u="none" strike="noStrike" dirty="0">
                          <a:effectLst/>
                        </a:rPr>
                        <a:t>NO</a:t>
                      </a:r>
                      <a:endParaRPr lang="en-US" sz="1400" b="1" i="0" u="none" strike="noStrike" dirty="0">
                        <a:solidFill>
                          <a:srgbClr val="000000"/>
                        </a:solidFill>
                        <a:effectLst/>
                        <a:latin typeface="Arial"/>
                      </a:endParaRP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400" u="none" strike="noStrike">
                          <a:effectLst/>
                        </a:rPr>
                        <a:t>6</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HIGH</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6"/>
                  </a:ext>
                </a:extLst>
              </a:tr>
              <a:tr h="228600">
                <a:tc>
                  <a:txBody>
                    <a:bodyPr/>
                    <a:lstStyle/>
                    <a:p>
                      <a:pPr algn="l" fontAlgn="b"/>
                      <a:r>
                        <a:rPr lang="en-US" sz="1400" u="none" strike="noStrike">
                          <a:effectLst/>
                        </a:rPr>
                        <a:t>7</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HIGH</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35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NO</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7"/>
                  </a:ext>
                </a:extLst>
              </a:tr>
              <a:tr h="228600">
                <a:tc>
                  <a:txBody>
                    <a:bodyPr/>
                    <a:lstStyle/>
                    <a:p>
                      <a:pPr algn="l" fontAlgn="b"/>
                      <a:r>
                        <a:rPr lang="en-US" sz="1400" u="none" strike="noStrike">
                          <a:effectLst/>
                        </a:rPr>
                        <a:t>8</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LOW</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dirty="0">
                          <a:effectLst/>
                        </a:rPr>
                        <a:t>50 + 300</a:t>
                      </a:r>
                      <a:endParaRPr lang="en-US" sz="1400" b="0" i="0" u="none" strike="noStrike" dirty="0">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8"/>
                  </a:ext>
                </a:extLst>
              </a:tr>
              <a:tr h="228600">
                <a:tc>
                  <a:txBody>
                    <a:bodyPr/>
                    <a:lstStyle/>
                    <a:p>
                      <a:pPr algn="l" fontAlgn="b"/>
                      <a:r>
                        <a:rPr lang="en-US" sz="1400" u="none" strike="noStrike">
                          <a:effectLst/>
                        </a:rPr>
                        <a:t>9</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LOW</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50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NO</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09"/>
                  </a:ext>
                </a:extLst>
              </a:tr>
              <a:tr h="228600">
                <a:tc>
                  <a:txBody>
                    <a:bodyPr/>
                    <a:lstStyle/>
                    <a:p>
                      <a:pPr algn="l" fontAlgn="b"/>
                      <a:r>
                        <a:rPr lang="en-US" sz="1400" u="none" strike="noStrike">
                          <a:effectLst/>
                        </a:rPr>
                        <a:t>10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MEDIUM</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50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10"/>
                  </a:ext>
                </a:extLst>
              </a:tr>
              <a:tr h="228600">
                <a:tc>
                  <a:txBody>
                    <a:bodyPr/>
                    <a:lstStyle/>
                    <a:p>
                      <a:pPr algn="l" fontAlgn="b"/>
                      <a:r>
                        <a:rPr lang="en-US" sz="1400" b="1" u="none" strike="noStrike">
                          <a:effectLst/>
                        </a:rPr>
                        <a:t>11</a:t>
                      </a:r>
                      <a:endParaRPr lang="en-US" sz="1400" b="1" i="0" u="none" strike="noStrike">
                        <a:solidFill>
                          <a:srgbClr val="000000"/>
                        </a:solidFill>
                        <a:effectLst/>
                        <a:latin typeface="Arial"/>
                      </a:endParaRPr>
                    </a:p>
                  </a:txBody>
                  <a:tcPr marL="9525" marR="9525" marT="9525" marB="0" anchor="b"/>
                </a:tc>
                <a:tc>
                  <a:txBody>
                    <a:bodyPr/>
                    <a:lstStyle/>
                    <a:p>
                      <a:pPr algn="l" fontAlgn="b"/>
                      <a:r>
                        <a:rPr lang="en-US" sz="1400" b="1" u="none" strike="noStrike">
                          <a:effectLst/>
                        </a:rPr>
                        <a:t>MEDIUM</a:t>
                      </a:r>
                      <a:endParaRPr lang="en-US" sz="1400" b="1" i="0" u="none" strike="noStrike">
                        <a:solidFill>
                          <a:srgbClr val="000000"/>
                        </a:solidFill>
                        <a:effectLst/>
                        <a:latin typeface="Arial"/>
                      </a:endParaRPr>
                    </a:p>
                  </a:txBody>
                  <a:tcPr marL="9525" marR="9525" marT="9525" marB="0" anchor="b"/>
                </a:tc>
                <a:tc>
                  <a:txBody>
                    <a:bodyPr/>
                    <a:lstStyle/>
                    <a:p>
                      <a:pPr algn="l" fontAlgn="b"/>
                      <a:r>
                        <a:rPr lang="en-US" sz="1400" b="1" u="none" strike="noStrike">
                          <a:effectLst/>
                        </a:rPr>
                        <a:t>50 + 300</a:t>
                      </a:r>
                      <a:endParaRPr lang="en-US" sz="1400" b="1" i="0" u="none" strike="noStrike">
                        <a:solidFill>
                          <a:srgbClr val="000000"/>
                        </a:solidFill>
                        <a:effectLst/>
                        <a:latin typeface="Arial"/>
                      </a:endParaRPr>
                    </a:p>
                  </a:txBody>
                  <a:tcPr marL="9525" marR="9525" marT="9525" marB="0" anchor="b"/>
                </a:tc>
                <a:tc>
                  <a:txBody>
                    <a:bodyPr/>
                    <a:lstStyle/>
                    <a:p>
                      <a:pPr algn="l" fontAlgn="b"/>
                      <a:r>
                        <a:rPr lang="en-US" sz="1400" b="1" u="none" strike="noStrike" dirty="0">
                          <a:effectLst/>
                        </a:rPr>
                        <a:t>NO</a:t>
                      </a:r>
                      <a:endParaRPr lang="en-US" sz="1400" b="1" i="0" u="none" strike="noStrike" dirty="0">
                        <a:solidFill>
                          <a:srgbClr val="000000"/>
                        </a:solidFill>
                        <a:effectLst/>
                        <a:latin typeface="Arial"/>
                      </a:endParaRPr>
                    </a:p>
                  </a:txBody>
                  <a:tcPr marL="9525" marR="9525" marT="9525" marB="0" anchor="b"/>
                </a:tc>
                <a:extLst>
                  <a:ext uri="{0D108BD9-81ED-4DB2-BD59-A6C34878D82A}">
                    <a16:rowId xmlns:a16="http://schemas.microsoft.com/office/drawing/2014/main" val="10011"/>
                  </a:ext>
                </a:extLst>
              </a:tr>
              <a:tr h="228600">
                <a:tc>
                  <a:txBody>
                    <a:bodyPr/>
                    <a:lstStyle/>
                    <a:p>
                      <a:pPr algn="l" fontAlgn="b"/>
                      <a:r>
                        <a:rPr lang="en-US" sz="1400" u="none" strike="noStrike">
                          <a:effectLst/>
                        </a:rPr>
                        <a:t>12</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MEDIUM-HIGH</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50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12"/>
                  </a:ext>
                </a:extLst>
              </a:tr>
              <a:tr h="228600">
                <a:tc>
                  <a:txBody>
                    <a:bodyPr/>
                    <a:lstStyle/>
                    <a:p>
                      <a:pPr algn="l" fontAlgn="b"/>
                      <a:r>
                        <a:rPr lang="en-US" sz="1400" u="none" strike="noStrike">
                          <a:effectLst/>
                        </a:rPr>
                        <a:t>13</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HIGH</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50 + 300</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YES</a:t>
                      </a:r>
                      <a:endParaRPr lang="en-US" sz="14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val="10013"/>
                  </a:ext>
                </a:extLst>
              </a:tr>
              <a:tr h="228600">
                <a:tc>
                  <a:txBody>
                    <a:bodyPr/>
                    <a:lstStyle/>
                    <a:p>
                      <a:pPr algn="l" fontAlgn="b"/>
                      <a:r>
                        <a:rPr lang="en-US" sz="1400" u="none" strike="noStrike">
                          <a:effectLst/>
                        </a:rPr>
                        <a:t>14</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a:effectLst/>
                        </a:rPr>
                        <a:t>HIGH</a:t>
                      </a:r>
                      <a:endParaRPr lang="en-US" sz="1400" b="0" i="0" u="none" strike="noStrike">
                        <a:solidFill>
                          <a:srgbClr val="000000"/>
                        </a:solidFill>
                        <a:effectLst/>
                        <a:latin typeface="Arial"/>
                      </a:endParaRPr>
                    </a:p>
                  </a:txBody>
                  <a:tcPr marL="9525" marR="9525" marT="9525" marB="0" anchor="b"/>
                </a:tc>
                <a:tc>
                  <a:txBody>
                    <a:bodyPr/>
                    <a:lstStyle/>
                    <a:p>
                      <a:pPr algn="l" fontAlgn="b"/>
                      <a:r>
                        <a:rPr lang="en-US" sz="1400" u="none" strike="noStrike" dirty="0">
                          <a:effectLst/>
                        </a:rPr>
                        <a:t>50 + 300</a:t>
                      </a:r>
                      <a:endParaRPr lang="en-US" sz="1400" b="0" i="0" u="none" strike="noStrike" dirty="0">
                        <a:solidFill>
                          <a:srgbClr val="000000"/>
                        </a:solidFill>
                        <a:effectLst/>
                        <a:latin typeface="Arial"/>
                      </a:endParaRPr>
                    </a:p>
                  </a:txBody>
                  <a:tcPr marL="9525" marR="9525" marT="9525" marB="0" anchor="b"/>
                </a:tc>
                <a:tc>
                  <a:txBody>
                    <a:bodyPr/>
                    <a:lstStyle/>
                    <a:p>
                      <a:pPr algn="l" fontAlgn="b"/>
                      <a:r>
                        <a:rPr lang="en-US" sz="1400" u="none" strike="noStrike" dirty="0">
                          <a:effectLst/>
                        </a:rPr>
                        <a:t>NO</a:t>
                      </a:r>
                      <a:endParaRPr lang="en-US" sz="1400" b="0" i="0" u="none" strike="noStrike" dirty="0">
                        <a:solidFill>
                          <a:srgbClr val="000000"/>
                        </a:solidFill>
                        <a:effectLst/>
                        <a:latin typeface="Arial"/>
                      </a:endParaRPr>
                    </a:p>
                  </a:txBody>
                  <a:tcPr marL="9525" marR="9525" marT="9525" marB="0" anchor="b"/>
                </a:tc>
                <a:extLst>
                  <a:ext uri="{0D108BD9-81ED-4DB2-BD59-A6C34878D82A}">
                    <a16:rowId xmlns:a16="http://schemas.microsoft.com/office/drawing/2014/main" val="10014"/>
                  </a:ext>
                </a:extLst>
              </a:tr>
            </a:tbl>
          </a:graphicData>
        </a:graphic>
      </p:graphicFrame>
      <p:sp>
        <p:nvSpPr>
          <p:cNvPr id="11" name="8 Rectángulo"/>
          <p:cNvSpPr/>
          <p:nvPr/>
        </p:nvSpPr>
        <p:spPr>
          <a:xfrm>
            <a:off x="2734026" y="2765124"/>
            <a:ext cx="4572000" cy="535531"/>
          </a:xfrm>
          <a:prstGeom prst="rect">
            <a:avLst/>
          </a:prstGeom>
        </p:spPr>
        <p:txBody>
          <a:bodyPr>
            <a:spAutoFit/>
          </a:bodyPr>
          <a:lstStyle/>
          <a:p>
            <a:r>
              <a:rPr lang="en-US" sz="1600" dirty="0"/>
              <a:t>Total area: 2.6x2.6 mm2</a:t>
            </a:r>
          </a:p>
          <a:p>
            <a:r>
              <a:rPr lang="en-US" sz="1600" dirty="0"/>
              <a:t>Active </a:t>
            </a:r>
            <a:r>
              <a:rPr lang="en-US" sz="1600" dirty="0" err="1"/>
              <a:t>active</a:t>
            </a:r>
            <a:r>
              <a:rPr lang="en-US" sz="1600" dirty="0"/>
              <a:t> area 1.3x1.3 mm2</a:t>
            </a:r>
          </a:p>
        </p:txBody>
      </p:sp>
    </p:spTree>
    <p:extLst>
      <p:ext uri="{BB962C8B-B14F-4D97-AF65-F5344CB8AC3E}">
        <p14:creationId xmlns:p14="http://schemas.microsoft.com/office/powerpoint/2010/main" val="3093411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The context: high-reverse current on  </a:t>
            </a:r>
            <a:r>
              <a:rPr lang="en-US" dirty="0"/>
              <a:t>the </a:t>
            </a:r>
            <a:r>
              <a:rPr lang="en-US" dirty="0" smtClean="0"/>
              <a:t>AIDA2020 production </a:t>
            </a:r>
            <a:br>
              <a:rPr lang="en-US" dirty="0" smtClean="0"/>
            </a:br>
            <a:r>
              <a:rPr lang="en-US" dirty="0" smtClean="0"/>
              <a:t>(run# 11748) (2)</a:t>
            </a:r>
            <a:r>
              <a:rPr lang="en-US" dirty="0"/>
              <a:t/>
            </a:r>
            <a:br>
              <a:rPr lang="en-US" dirty="0"/>
            </a:br>
            <a:endParaRPr lang="en-US" dirty="0"/>
          </a:p>
        </p:txBody>
      </p:sp>
      <p:sp>
        <p:nvSpPr>
          <p:cNvPr id="5" name="Marcador de pie de página 4"/>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grpSp>
        <p:nvGrpSpPr>
          <p:cNvPr id="7" name="Grupo 6"/>
          <p:cNvGrpSpPr/>
          <p:nvPr/>
        </p:nvGrpSpPr>
        <p:grpSpPr>
          <a:xfrm>
            <a:off x="6400800" y="2179310"/>
            <a:ext cx="4281707" cy="1723834"/>
            <a:chOff x="594359" y="2342677"/>
            <a:chExt cx="4499228" cy="1948693"/>
          </a:xfrm>
        </p:grpSpPr>
        <p:pic>
          <p:nvPicPr>
            <p:cNvPr id="8" name="Imagen 7"/>
            <p:cNvPicPr>
              <a:picLocks noChangeAspect="1"/>
            </p:cNvPicPr>
            <p:nvPr/>
          </p:nvPicPr>
          <p:blipFill rotWithShape="1">
            <a:blip r:embed="rId2">
              <a:extLst>
                <a:ext uri="{28A0092B-C50C-407E-A947-70E740481C1C}">
                  <a14:useLocalDpi xmlns:a14="http://schemas.microsoft.com/office/drawing/2010/main" val="0"/>
                </a:ext>
              </a:extLst>
            </a:blip>
            <a:srcRect l="12581" t="40726" r="3227" b="39637"/>
            <a:stretch/>
          </p:blipFill>
          <p:spPr>
            <a:xfrm>
              <a:off x="594359" y="3181971"/>
              <a:ext cx="4499228" cy="1109399"/>
            </a:xfrm>
            <a:prstGeom prst="rect">
              <a:avLst/>
            </a:prstGeom>
          </p:spPr>
        </p:pic>
        <p:sp>
          <p:nvSpPr>
            <p:cNvPr id="9" name="CuadroTexto 8"/>
            <p:cNvSpPr txBox="1"/>
            <p:nvPr/>
          </p:nvSpPr>
          <p:spPr>
            <a:xfrm>
              <a:off x="842720" y="3899808"/>
              <a:ext cx="2082621"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Multiplication layer</a:t>
              </a:r>
              <a:endParaRPr lang="en-GB" dirty="0">
                <a:latin typeface="Arial" panose="020B0604020202020204" pitchFamily="34" charset="0"/>
                <a:cs typeface="Arial" panose="020B0604020202020204" pitchFamily="34" charset="0"/>
              </a:endParaRPr>
            </a:p>
          </p:txBody>
        </p:sp>
        <p:sp>
          <p:nvSpPr>
            <p:cNvPr id="10" name="CuadroTexto 9"/>
            <p:cNvSpPr txBox="1"/>
            <p:nvPr/>
          </p:nvSpPr>
          <p:spPr>
            <a:xfrm>
              <a:off x="1244509" y="2342677"/>
              <a:ext cx="1405193"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N+ diffusion</a:t>
              </a:r>
              <a:endParaRPr lang="en-GB" dirty="0">
                <a:latin typeface="Arial" panose="020B0604020202020204" pitchFamily="34" charset="0"/>
                <a:cs typeface="Arial" panose="020B0604020202020204" pitchFamily="34" charset="0"/>
              </a:endParaRPr>
            </a:p>
          </p:txBody>
        </p:sp>
        <p:sp>
          <p:nvSpPr>
            <p:cNvPr id="11" name="CuadroTexto 10"/>
            <p:cNvSpPr txBox="1"/>
            <p:nvPr/>
          </p:nvSpPr>
          <p:spPr>
            <a:xfrm>
              <a:off x="3904051" y="2493469"/>
              <a:ext cx="595035"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JTE</a:t>
              </a:r>
              <a:endParaRPr lang="en-GB" dirty="0">
                <a:latin typeface="Arial" panose="020B0604020202020204" pitchFamily="34" charset="0"/>
                <a:cs typeface="Arial" panose="020B0604020202020204" pitchFamily="34" charset="0"/>
              </a:endParaRPr>
            </a:p>
          </p:txBody>
        </p:sp>
        <p:cxnSp>
          <p:nvCxnSpPr>
            <p:cNvPr id="12" name="Conector recto de flecha 11"/>
            <p:cNvCxnSpPr>
              <a:stCxn id="10" idx="2"/>
            </p:cNvCxnSpPr>
            <p:nvPr/>
          </p:nvCxnSpPr>
          <p:spPr>
            <a:xfrm flipH="1">
              <a:off x="1906485" y="2712009"/>
              <a:ext cx="40621" cy="3299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a:off x="4145463" y="2835401"/>
              <a:ext cx="0" cy="3299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flipV="1">
              <a:off x="2169176" y="3584317"/>
              <a:ext cx="90337" cy="31282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2758626" y="3000359"/>
              <a:ext cx="598874" cy="564777"/>
            </a:xfrm>
            <a:prstGeom prst="ellipse">
              <a:avLst/>
            </a:prstGeom>
            <a:solidFill>
              <a:srgbClr val="E7F8F7">
                <a:alpha val="0"/>
              </a:srgbClr>
            </a:solidFill>
            <a:ln w="28575">
              <a:solidFill>
                <a:srgbClr val="3164A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CuadroTexto 17"/>
          <p:cNvSpPr txBox="1"/>
          <p:nvPr/>
        </p:nvSpPr>
        <p:spPr>
          <a:xfrm>
            <a:off x="1985055" y="5697455"/>
            <a:ext cx="8080403" cy="830997"/>
          </a:xfrm>
          <a:prstGeom prst="rect">
            <a:avLst/>
          </a:prstGeom>
          <a:noFill/>
        </p:spPr>
        <p:txBody>
          <a:bodyPr wrap="square" rtlCol="0">
            <a:spAutoFit/>
          </a:bodyPr>
          <a:lstStyle/>
          <a:p>
            <a:pPr algn="ctr"/>
            <a:r>
              <a:rPr lang="en-GB" i="0" dirty="0" smtClean="0">
                <a:solidFill>
                  <a:schemeClr val="accent1">
                    <a:lumMod val="75000"/>
                  </a:schemeClr>
                </a:solidFill>
                <a:latin typeface="Arial" panose="020B0604020202020204" pitchFamily="34" charset="0"/>
                <a:cs typeface="Arial" panose="020B0604020202020204" pitchFamily="34" charset="0"/>
              </a:rPr>
              <a:t>We have corrected the design of the mask in order to make the overlap between N+ and JTE larger. Now, N+ is diffused until the end of the JTE to assure its continuity along the periphery</a:t>
            </a:r>
            <a:endParaRPr lang="en-GB" i="0" dirty="0">
              <a:solidFill>
                <a:schemeClr val="accent1">
                  <a:lumMod val="75000"/>
                </a:schemeClr>
              </a:solidFill>
              <a:latin typeface="Arial" panose="020B0604020202020204" pitchFamily="34" charset="0"/>
              <a:cs typeface="Arial" panose="020B0604020202020204" pitchFamily="34" charset="0"/>
            </a:endParaRPr>
          </a:p>
        </p:txBody>
      </p:sp>
      <p:cxnSp>
        <p:nvCxnSpPr>
          <p:cNvPr id="19" name="Conector recto de flecha 18"/>
          <p:cNvCxnSpPr/>
          <p:nvPr/>
        </p:nvCxnSpPr>
        <p:spPr>
          <a:xfrm>
            <a:off x="8742458" y="3010906"/>
            <a:ext cx="0" cy="991949"/>
          </a:xfrm>
          <a:prstGeom prst="straightConnector1">
            <a:avLst/>
          </a:prstGeom>
          <a:ln w="28575">
            <a:solidFill>
              <a:srgbClr val="3164AB"/>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p:cNvSpPr txBox="1"/>
          <p:nvPr/>
        </p:nvSpPr>
        <p:spPr>
          <a:xfrm>
            <a:off x="6223000" y="4156244"/>
            <a:ext cx="4423710" cy="781752"/>
          </a:xfrm>
          <a:prstGeom prst="rect">
            <a:avLst/>
          </a:prstGeom>
          <a:noFill/>
        </p:spPr>
        <p:txBody>
          <a:bodyPr wrap="square" rtlCol="0">
            <a:spAutoFit/>
          </a:bodyPr>
          <a:lstStyle/>
          <a:p>
            <a:pPr algn="just"/>
            <a:r>
              <a:rPr lang="en-GB" sz="1400" dirty="0" smtClean="0">
                <a:solidFill>
                  <a:schemeClr val="accent1">
                    <a:lumMod val="75000"/>
                  </a:schemeClr>
                </a:solidFill>
                <a:latin typeface="Arial" panose="020B0604020202020204" pitchFamily="34" charset="0"/>
                <a:cs typeface="Arial" panose="020B0604020202020204" pitchFamily="34" charset="0"/>
              </a:rPr>
              <a:t>TCAD Simulations explain the high current </a:t>
            </a:r>
            <a:r>
              <a:rPr lang="en-GB" sz="1400" u="sng" dirty="0" smtClean="0">
                <a:solidFill>
                  <a:schemeClr val="accent1">
                    <a:lumMod val="75000"/>
                  </a:schemeClr>
                </a:solidFill>
                <a:latin typeface="Arial" panose="020B0604020202020204" pitchFamily="34" charset="0"/>
                <a:cs typeface="Arial" panose="020B0604020202020204" pitchFamily="34" charset="0"/>
              </a:rPr>
              <a:t>assuming</a:t>
            </a:r>
            <a:r>
              <a:rPr lang="en-GB" sz="1400" dirty="0" smtClean="0">
                <a:solidFill>
                  <a:schemeClr val="accent1">
                    <a:lumMod val="75000"/>
                  </a:schemeClr>
                </a:solidFill>
                <a:latin typeface="Arial" panose="020B0604020202020204" pitchFamily="34" charset="0"/>
                <a:cs typeface="Arial" panose="020B0604020202020204" pitchFamily="34" charset="0"/>
              </a:rPr>
              <a:t> that the N+ diffusion does not reach the JTE diffusion and a  gap exists between them. Thermographic studies confirmed this assumption.</a:t>
            </a:r>
            <a:endParaRPr lang="en-GB" sz="1400" dirty="0">
              <a:solidFill>
                <a:schemeClr val="accent1">
                  <a:lumMod val="75000"/>
                </a:schemeClr>
              </a:solidFill>
              <a:latin typeface="Arial" panose="020B0604020202020204" pitchFamily="34" charset="0"/>
              <a:cs typeface="Arial" panose="020B0604020202020204" pitchFamily="34" charset="0"/>
            </a:endParaRPr>
          </a:p>
        </p:txBody>
      </p:sp>
      <p:pic>
        <p:nvPicPr>
          <p:cNvPr id="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863" y="1279069"/>
            <a:ext cx="3429000" cy="2069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418155"/>
            <a:ext cx="3466775" cy="209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433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7" name="Imagen 6"/>
          <p:cNvPicPr>
            <a:picLocks noChangeAspect="1"/>
          </p:cNvPicPr>
          <p:nvPr/>
        </p:nvPicPr>
        <p:blipFill>
          <a:blip r:embed="rId2"/>
          <a:stretch>
            <a:fillRect/>
          </a:stretch>
        </p:blipFill>
        <p:spPr>
          <a:xfrm>
            <a:off x="1905000" y="718235"/>
            <a:ext cx="7696200" cy="5726330"/>
          </a:xfrm>
          <a:prstGeom prst="rect">
            <a:avLst/>
          </a:prstGeom>
        </p:spPr>
      </p:pic>
    </p:spTree>
    <p:extLst>
      <p:ext uri="{BB962C8B-B14F-4D97-AF65-F5344CB8AC3E}">
        <p14:creationId xmlns:p14="http://schemas.microsoft.com/office/powerpoint/2010/main" val="3824755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362200" y="951800"/>
            <a:ext cx="7068376" cy="5259200"/>
          </a:xfrm>
          <a:prstGeom prst="rect">
            <a:avLst/>
          </a:prstGeom>
        </p:spPr>
      </p:pic>
    </p:spTree>
    <p:extLst>
      <p:ext uri="{BB962C8B-B14F-4D97-AF65-F5344CB8AC3E}">
        <p14:creationId xmlns:p14="http://schemas.microsoft.com/office/powerpoint/2010/main" val="1179046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561812" y="951800"/>
            <a:ext cx="7068376" cy="5259200"/>
          </a:xfrm>
          <a:prstGeom prst="rect">
            <a:avLst/>
          </a:prstGeom>
        </p:spPr>
      </p:pic>
    </p:spTree>
    <p:extLst>
      <p:ext uri="{BB962C8B-B14F-4D97-AF65-F5344CB8AC3E}">
        <p14:creationId xmlns:p14="http://schemas.microsoft.com/office/powerpoint/2010/main" val="1910074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Characterization main results</a:t>
            </a:r>
            <a:endParaRPr lang="en-US" dirty="0"/>
          </a:p>
        </p:txBody>
      </p:sp>
      <p:sp>
        <p:nvSpPr>
          <p:cNvPr id="4" name="Marcador de pie de página 3"/>
          <p:cNvSpPr>
            <a:spLocks noGrp="1"/>
          </p:cNvSpPr>
          <p:nvPr>
            <p:ph type="ftr" sz="quarter" idx="11"/>
          </p:nvPr>
        </p:nvSpPr>
        <p:spPr/>
        <p:txBody>
          <a:bodyPr/>
          <a:lstStyle/>
          <a:p>
            <a:pPr>
              <a:defRPr/>
            </a:pPr>
            <a:r>
              <a:rPr lang="en-US" altLang="en-US" smtClean="0"/>
              <a:t>I. Vila - ETL Sensor Meeting Nov  11th   2019</a:t>
            </a:r>
            <a:endParaRPr lang="es-ES_tradnl" altLang="en-US" dirty="0"/>
          </a:p>
        </p:txBody>
      </p:sp>
      <p:pic>
        <p:nvPicPr>
          <p:cNvPr id="3" name="Imagen 2"/>
          <p:cNvPicPr>
            <a:picLocks noChangeAspect="1"/>
          </p:cNvPicPr>
          <p:nvPr/>
        </p:nvPicPr>
        <p:blipFill>
          <a:blip r:embed="rId2"/>
          <a:stretch>
            <a:fillRect/>
          </a:stretch>
        </p:blipFill>
        <p:spPr>
          <a:xfrm>
            <a:off x="2561812" y="914400"/>
            <a:ext cx="7068376" cy="5259200"/>
          </a:xfrm>
          <a:prstGeom prst="rect">
            <a:avLst/>
          </a:prstGeom>
        </p:spPr>
      </p:pic>
    </p:spTree>
    <p:extLst>
      <p:ext uri="{BB962C8B-B14F-4D97-AF65-F5344CB8AC3E}">
        <p14:creationId xmlns:p14="http://schemas.microsoft.com/office/powerpoint/2010/main" val="237233753"/>
      </p:ext>
    </p:extLst>
  </p:cSld>
  <p:clrMapOvr>
    <a:masterClrMapping/>
  </p:clrMapOvr>
</p:sld>
</file>

<file path=ppt/theme/theme1.xml><?xml version="1.0" encoding="utf-8"?>
<a:theme xmlns:a="http://schemas.openxmlformats.org/drawingml/2006/main" name="Borde">
  <a:themeElements>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fontScheme name="IvanVila">
      <a:majorFont>
        <a:latin typeface="Calibri Light"/>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tx2">
              <a:lumMod val="75000"/>
            </a:schemeClr>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noFill/>
        <a:ln w="25400" cap="flat" cmpd="sng" algn="ctr">
          <a:solidFill>
            <a:srgbClr val="2A1BEB"/>
          </a:solidFill>
          <a:prstDash val="solid"/>
          <a:round/>
          <a:headEnd type="none" w="med" len="med"/>
          <a:tailEnd type="arrow"/>
        </a:ln>
        <a:effectLst/>
      </a:spPr>
      <a:bodyPr/>
      <a:lstStyle/>
    </a:lnDef>
    <a:txDef>
      <a:spPr>
        <a:noFill/>
      </a:spPr>
      <a:bodyPr wrap="none" rtlCol="0">
        <a:spAutoFit/>
      </a:bodyPr>
      <a:lstStyle>
        <a:defPPr>
          <a:defRPr b="1" i="0" dirty="0" smtClean="0">
            <a:solidFill>
              <a:schemeClr val="accent1">
                <a:lumMod val="50000"/>
              </a:schemeClr>
            </a:solidFill>
            <a:latin typeface="+mj-lt"/>
          </a:defRPr>
        </a:defPPr>
      </a:lstStyle>
    </a:tx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2025</Words>
  <Application>Microsoft Office PowerPoint</Application>
  <PresentationFormat>Panorámica</PresentationFormat>
  <Paragraphs>299</Paragraphs>
  <Slides>31</Slides>
  <Notes>9</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31</vt:i4>
      </vt:variant>
    </vt:vector>
  </HeadingPairs>
  <TitlesOfParts>
    <vt:vector size="41" baseType="lpstr">
      <vt:lpstr>ＭＳ Ｐゴシック</vt:lpstr>
      <vt:lpstr>Arial</vt:lpstr>
      <vt:lpstr>Calibri</vt:lpstr>
      <vt:lpstr>Calibri Light</vt:lpstr>
      <vt:lpstr>Courier New</vt:lpstr>
      <vt:lpstr>Palatino</vt:lpstr>
      <vt:lpstr>Tahoma</vt:lpstr>
      <vt:lpstr>Verdana</vt:lpstr>
      <vt:lpstr>Wingdings</vt:lpstr>
      <vt:lpstr>Borde</vt:lpstr>
      <vt:lpstr>LGAD technologies R&amp;D towards the ETL*  2019 Activities Summary &amp; 2020 Strategy and goals</vt:lpstr>
      <vt:lpstr>Outline</vt:lpstr>
      <vt:lpstr>RD on LGAD  in 2019 at a glance</vt:lpstr>
      <vt:lpstr>The context: high-reverse current on  the AIDA2020 production  (run# 11748)</vt:lpstr>
      <vt:lpstr>The context: high-reverse current on  the AIDA2020 production  (run# 11748) (2) </vt:lpstr>
      <vt:lpstr>Characterization main results</vt:lpstr>
      <vt:lpstr>Characterization main results</vt:lpstr>
      <vt:lpstr>Characterization main results</vt:lpstr>
      <vt:lpstr>Characterization main results</vt:lpstr>
      <vt:lpstr>Characterization main results</vt:lpstr>
      <vt:lpstr>Characterization main results</vt:lpstr>
      <vt:lpstr>Characterization main results</vt:lpstr>
      <vt:lpstr>Characterization main results</vt:lpstr>
      <vt:lpstr>Characterization main results</vt:lpstr>
      <vt:lpstr>2020 activities approach</vt:lpstr>
      <vt:lpstr>ETL  2020 milestones</vt:lpstr>
      <vt:lpstr>ETL 2020 Milestones</vt:lpstr>
      <vt:lpstr>ETL 2020 Milestones</vt:lpstr>
      <vt:lpstr>ETL Reorganization</vt:lpstr>
      <vt:lpstr>AIDA 2020 v2 (run # 12916) </vt:lpstr>
      <vt:lpstr>AIDA-2020 v2 (run # 12916) –  Electrical characterization</vt:lpstr>
      <vt:lpstr>Presentación de PowerPoint</vt:lpstr>
      <vt:lpstr>Presentación de PowerPoint</vt:lpstr>
      <vt:lpstr>Presentación de PowerPoint</vt:lpstr>
      <vt:lpstr>Presentación de PowerPoint</vt:lpstr>
      <vt:lpstr>Summary</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2011-06-18T11:47:30Z</dcterms:created>
  <dcterms:modified xsi:type="dcterms:W3CDTF">2020-01-20T09:21:45Z</dcterms:modified>
</cp:coreProperties>
</file>