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361" r:id="rId2"/>
    <p:sldId id="346" r:id="rId3"/>
    <p:sldId id="347" r:id="rId4"/>
    <p:sldId id="348" r:id="rId5"/>
    <p:sldId id="349" r:id="rId6"/>
    <p:sldId id="360" r:id="rId7"/>
    <p:sldId id="352" r:id="rId8"/>
    <p:sldId id="351" r:id="rId9"/>
    <p:sldId id="356" r:id="rId10"/>
    <p:sldId id="357" r:id="rId11"/>
    <p:sldId id="350" r:id="rId12"/>
    <p:sldId id="362" r:id="rId13"/>
    <p:sldId id="353" r:id="rId14"/>
    <p:sldId id="354" r:id="rId15"/>
    <p:sldId id="355" r:id="rId16"/>
    <p:sldId id="358" r:id="rId17"/>
  </p:sldIdLst>
  <p:sldSz cx="9144000" cy="6858000" type="screen4x3"/>
  <p:notesSz cx="6950075" cy="9236075"/>
  <p:defaultTextStyle>
    <a:defPPr>
      <a:defRPr lang="en-US"/>
    </a:defPPr>
    <a:lvl1pPr algn="l" rtl="0" eaLnBrk="0" fontAlgn="base" hangingPunct="0">
      <a:spcBef>
        <a:spcPct val="0"/>
      </a:spcBef>
      <a:spcAft>
        <a:spcPct val="0"/>
      </a:spcAft>
      <a:defRPr sz="2400"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mn-cs"/>
      </a:defRPr>
    </a:lvl5pPr>
    <a:lvl6pPr marL="2286000" algn="l" defTabSz="914400" rtl="0" eaLnBrk="1" latinLnBrk="0" hangingPunct="1">
      <a:defRPr sz="2400" kern="1200">
        <a:solidFill>
          <a:schemeClr val="tx1"/>
        </a:solidFill>
        <a:latin typeface="Comic Sans MS" panose="030F0702030302020204" pitchFamily="66" charset="0"/>
        <a:ea typeface="+mn-ea"/>
        <a:cs typeface="+mn-cs"/>
      </a:defRPr>
    </a:lvl6pPr>
    <a:lvl7pPr marL="2743200" algn="l" defTabSz="914400" rtl="0" eaLnBrk="1" latinLnBrk="0" hangingPunct="1">
      <a:defRPr sz="2400" kern="1200">
        <a:solidFill>
          <a:schemeClr val="tx1"/>
        </a:solidFill>
        <a:latin typeface="Comic Sans MS" panose="030F0702030302020204" pitchFamily="66" charset="0"/>
        <a:ea typeface="+mn-ea"/>
        <a:cs typeface="+mn-cs"/>
      </a:defRPr>
    </a:lvl7pPr>
    <a:lvl8pPr marL="3200400" algn="l" defTabSz="914400" rtl="0" eaLnBrk="1" latinLnBrk="0" hangingPunct="1">
      <a:defRPr sz="2400" kern="1200">
        <a:solidFill>
          <a:schemeClr val="tx1"/>
        </a:solidFill>
        <a:latin typeface="Comic Sans MS" panose="030F0702030302020204" pitchFamily="66" charset="0"/>
        <a:ea typeface="+mn-ea"/>
        <a:cs typeface="+mn-cs"/>
      </a:defRPr>
    </a:lvl8pPr>
    <a:lvl9pPr marL="3657600" algn="l" defTabSz="914400" rtl="0" eaLnBrk="1" latinLnBrk="0" hangingPunct="1">
      <a:defRPr sz="2400"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7030A0"/>
    <a:srgbClr val="FF0000"/>
    <a:srgbClr val="00A701"/>
    <a:srgbClr val="53D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265" autoAdjust="0"/>
    <p:restoredTop sz="94660"/>
  </p:normalViewPr>
  <p:slideViewPr>
    <p:cSldViewPr>
      <p:cViewPr>
        <p:scale>
          <a:sx n="106" d="100"/>
          <a:sy n="106" d="100"/>
        </p:scale>
        <p:origin x="848" y="4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139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8D0AA50E-00EB-4BB2-8BF0-E795525C3EED}" type="datetimeFigureOut">
              <a:rPr lang="en-US" smtClean="0"/>
              <a:t>10/24/22</a:t>
            </a:fld>
            <a:endParaRPr lang="en-US"/>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47FFA0FA-E33D-4C58-A07D-461DDF0B2C65}" type="slidenum">
              <a:rPr lang="en-US" smtClean="0"/>
              <a:t>‹#›</a:t>
            </a:fld>
            <a:endParaRPr lang="en-US"/>
          </a:p>
        </p:txBody>
      </p:sp>
    </p:spTree>
    <p:extLst>
      <p:ext uri="{BB962C8B-B14F-4D97-AF65-F5344CB8AC3E}">
        <p14:creationId xmlns:p14="http://schemas.microsoft.com/office/powerpoint/2010/main" val="226604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11699"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92" tIns="46246" rIns="92492" bIns="46246" numCol="1" anchor="t" anchorCtr="0" compatLnSpc="1">
            <a:prstTxWarp prst="textNoShape">
              <a:avLst/>
            </a:prstTxWarp>
          </a:bodyPr>
          <a:lstStyle>
            <a:lvl1pPr eaLnBrk="1" hangingPunct="1">
              <a:defRPr sz="1200" smtClean="0">
                <a:latin typeface="Arial" panose="020B0604020202020204" pitchFamily="34" charset="0"/>
              </a:defRPr>
            </a:lvl1pPr>
          </a:lstStyle>
          <a:p>
            <a:pPr>
              <a:defRPr/>
            </a:pPr>
            <a:endParaRPr lang="en-US" altLang="en-US"/>
          </a:p>
        </p:txBody>
      </p:sp>
      <p:sp>
        <p:nvSpPr>
          <p:cNvPr id="14339" name="Rectangle 3"/>
          <p:cNvSpPr>
            <a:spLocks noGrp="1" noChangeArrowheads="1"/>
          </p:cNvSpPr>
          <p:nvPr>
            <p:ph type="dt" idx="1"/>
          </p:nvPr>
        </p:nvSpPr>
        <p:spPr bwMode="auto">
          <a:xfrm>
            <a:off x="3936768" y="0"/>
            <a:ext cx="3011699"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92" tIns="46246" rIns="92492" bIns="46246"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endParaRPr lang="en-US" altLang="en-US"/>
          </a:p>
        </p:txBody>
      </p:sp>
      <p:sp>
        <p:nvSpPr>
          <p:cNvPr id="2052" name="Rectangle 4"/>
          <p:cNvSpPr>
            <a:spLocks noGrp="1" noRot="1" noChangeAspec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695008" y="4387136"/>
            <a:ext cx="5560060" cy="415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92" tIns="46246" rIns="92492" bIns="46246"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4342" name="Rectangle 6"/>
          <p:cNvSpPr>
            <a:spLocks noGrp="1" noChangeArrowheads="1"/>
          </p:cNvSpPr>
          <p:nvPr>
            <p:ph type="ftr" sz="quarter" idx="4"/>
          </p:nvPr>
        </p:nvSpPr>
        <p:spPr bwMode="auto">
          <a:xfrm>
            <a:off x="0" y="8772668"/>
            <a:ext cx="3011699"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92" tIns="46246" rIns="92492" bIns="46246" numCol="1" anchor="b" anchorCtr="0" compatLnSpc="1">
            <a:prstTxWarp prst="textNoShape">
              <a:avLst/>
            </a:prstTxWarp>
          </a:bodyPr>
          <a:lstStyle>
            <a:lvl1pPr eaLnBrk="1" hangingPunct="1">
              <a:defRPr sz="1200" smtClean="0">
                <a:latin typeface="Arial" panose="020B0604020202020204" pitchFamily="34" charset="0"/>
              </a:defRPr>
            </a:lvl1pPr>
          </a:lstStyle>
          <a:p>
            <a:pPr>
              <a:defRPr/>
            </a:pPr>
            <a:endParaRPr lang="en-US" altLang="en-US"/>
          </a:p>
        </p:txBody>
      </p:sp>
      <p:sp>
        <p:nvSpPr>
          <p:cNvPr id="14343" name="Rectangle 7"/>
          <p:cNvSpPr>
            <a:spLocks noGrp="1" noChangeArrowheads="1"/>
          </p:cNvSpPr>
          <p:nvPr>
            <p:ph type="sldNum" sz="quarter" idx="5"/>
          </p:nvPr>
        </p:nvSpPr>
        <p:spPr bwMode="auto">
          <a:xfrm>
            <a:off x="3936768" y="8772668"/>
            <a:ext cx="3011699"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92" tIns="46246" rIns="92492" bIns="46246" numCol="1" anchor="b" anchorCtr="0" compatLnSpc="1">
            <a:prstTxWarp prst="textNoShape">
              <a:avLst/>
            </a:prstTxWarp>
          </a:bodyPr>
          <a:lstStyle>
            <a:lvl1pPr algn="r" eaLnBrk="1" hangingPunct="1">
              <a:defRPr sz="1200" smtClean="0">
                <a:latin typeface="Arial" panose="020B0604020202020204" pitchFamily="34" charset="0"/>
              </a:defRPr>
            </a:lvl1pPr>
          </a:lstStyle>
          <a:p>
            <a:pPr>
              <a:defRPr/>
            </a:pPr>
            <a:fld id="{3F0516FB-9B26-4D40-AE20-605281B0D2C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like to thank the organizers for this opportunity, it is an honor to be here.  And very relaxation to see and listen to the sea.  This is a great location.  I am the first show before you get to see main show, which is the concert/  I am looking forward to hear it.  My wife and I are Opera fans.</a:t>
            </a:r>
          </a:p>
        </p:txBody>
      </p:sp>
      <p:sp>
        <p:nvSpPr>
          <p:cNvPr id="4" name="Slide Number Placeholder 3"/>
          <p:cNvSpPr>
            <a:spLocks noGrp="1"/>
          </p:cNvSpPr>
          <p:nvPr>
            <p:ph type="sldNum" sz="quarter" idx="5"/>
          </p:nvPr>
        </p:nvSpPr>
        <p:spPr/>
        <p:txBody>
          <a:bodyPr/>
          <a:lstStyle/>
          <a:p>
            <a:pPr>
              <a:defRPr/>
            </a:pPr>
            <a:fld id="{3F0516FB-9B26-4D40-AE20-605281B0D2C5}" type="slidenum">
              <a:rPr lang="en-US" altLang="en-US" smtClean="0"/>
              <a:pPr>
                <a:defRPr/>
              </a:pPr>
              <a:t>1</a:t>
            </a:fld>
            <a:endParaRPr lang="en-US" altLang="en-US"/>
          </a:p>
        </p:txBody>
      </p:sp>
    </p:spTree>
    <p:extLst>
      <p:ext uri="{BB962C8B-B14F-4D97-AF65-F5344CB8AC3E}">
        <p14:creationId xmlns:p14="http://schemas.microsoft.com/office/powerpoint/2010/main" val="3071156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6" name="Rectangle 6"/>
          <p:cNvSpPr>
            <a:spLocks noGrp="1" noChangeArrowheads="1"/>
          </p:cNvSpPr>
          <p:nvPr>
            <p:ph type="sldNum" sz="quarter" idx="12"/>
          </p:nvPr>
        </p:nvSpPr>
        <p:spPr>
          <a:ln/>
        </p:spPr>
        <p:txBody>
          <a:bodyPr/>
          <a:lstStyle>
            <a:lvl1pPr>
              <a:defRPr/>
            </a:lvl1pPr>
          </a:lstStyle>
          <a:p>
            <a:pPr>
              <a:defRPr/>
            </a:pPr>
            <a:fld id="{95BA908E-4414-4D06-9D77-5C1CCA8D414A}" type="slidenum">
              <a:rPr lang="en-US" altLang="en-US"/>
              <a:pPr>
                <a:defRPr/>
              </a:pPr>
              <a:t>‹#›</a:t>
            </a:fld>
            <a:endParaRPr lang="en-US" altLang="en-US"/>
          </a:p>
        </p:txBody>
      </p:sp>
    </p:spTree>
    <p:extLst>
      <p:ext uri="{BB962C8B-B14F-4D97-AF65-F5344CB8AC3E}">
        <p14:creationId xmlns:p14="http://schemas.microsoft.com/office/powerpoint/2010/main" val="1221975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6" name="Rectangle 6"/>
          <p:cNvSpPr>
            <a:spLocks noGrp="1" noChangeArrowheads="1"/>
          </p:cNvSpPr>
          <p:nvPr>
            <p:ph type="sldNum" sz="quarter" idx="12"/>
          </p:nvPr>
        </p:nvSpPr>
        <p:spPr>
          <a:ln/>
        </p:spPr>
        <p:txBody>
          <a:bodyPr/>
          <a:lstStyle>
            <a:lvl1pPr>
              <a:defRPr/>
            </a:lvl1pPr>
          </a:lstStyle>
          <a:p>
            <a:pPr>
              <a:defRPr/>
            </a:pPr>
            <a:fld id="{134EBD95-856C-4042-BD50-03523170F88D}" type="slidenum">
              <a:rPr lang="en-US" altLang="en-US"/>
              <a:pPr>
                <a:defRPr/>
              </a:pPr>
              <a:t>‹#›</a:t>
            </a:fld>
            <a:endParaRPr lang="en-US" altLang="en-US"/>
          </a:p>
        </p:txBody>
      </p:sp>
    </p:spTree>
    <p:extLst>
      <p:ext uri="{BB962C8B-B14F-4D97-AF65-F5344CB8AC3E}">
        <p14:creationId xmlns:p14="http://schemas.microsoft.com/office/powerpoint/2010/main" val="239493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6" name="Rectangle 6"/>
          <p:cNvSpPr>
            <a:spLocks noGrp="1" noChangeArrowheads="1"/>
          </p:cNvSpPr>
          <p:nvPr>
            <p:ph type="sldNum" sz="quarter" idx="12"/>
          </p:nvPr>
        </p:nvSpPr>
        <p:spPr>
          <a:ln/>
        </p:spPr>
        <p:txBody>
          <a:bodyPr/>
          <a:lstStyle>
            <a:lvl1pPr>
              <a:defRPr/>
            </a:lvl1pPr>
          </a:lstStyle>
          <a:p>
            <a:pPr>
              <a:defRPr/>
            </a:pPr>
            <a:fld id="{2489D9C3-40DE-427B-B49C-FD25414F4DC6}" type="slidenum">
              <a:rPr lang="en-US" altLang="en-US"/>
              <a:pPr>
                <a:defRPr/>
              </a:pPr>
              <a:t>‹#›</a:t>
            </a:fld>
            <a:endParaRPr lang="en-US" altLang="en-US"/>
          </a:p>
        </p:txBody>
      </p:sp>
    </p:spTree>
    <p:extLst>
      <p:ext uri="{BB962C8B-B14F-4D97-AF65-F5344CB8AC3E}">
        <p14:creationId xmlns:p14="http://schemas.microsoft.com/office/powerpoint/2010/main" val="3967576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xfrm>
            <a:off x="2971800" y="6553200"/>
            <a:ext cx="2895600" cy="304800"/>
          </a:xfrm>
          <a:ln/>
        </p:spPr>
        <p:txBody>
          <a:bodyPr/>
          <a:lstStyle>
            <a:lvl1pPr>
              <a:defRPr sz="1000">
                <a:latin typeface="+mj-lt"/>
              </a:defRPr>
            </a:lvl1pPr>
          </a:lstStyle>
          <a:p>
            <a:pPr>
              <a:defRPr/>
            </a:pPr>
            <a:r>
              <a:rPr lang="en-US" altLang="en-US"/>
              <a:t>MIT </a:t>
            </a:r>
            <a:endParaRPr lang="en-US" altLang="en-US" dirty="0"/>
          </a:p>
        </p:txBody>
      </p:sp>
      <p:sp>
        <p:nvSpPr>
          <p:cNvPr id="6" name="Rectangle 6"/>
          <p:cNvSpPr>
            <a:spLocks noGrp="1" noChangeArrowheads="1"/>
          </p:cNvSpPr>
          <p:nvPr>
            <p:ph type="sldNum" sz="quarter" idx="12"/>
          </p:nvPr>
        </p:nvSpPr>
        <p:spPr>
          <a:xfrm>
            <a:off x="6858000" y="6553200"/>
            <a:ext cx="2133600" cy="304800"/>
          </a:xfrm>
          <a:ln/>
        </p:spPr>
        <p:txBody>
          <a:bodyPr/>
          <a:lstStyle>
            <a:lvl1pPr>
              <a:defRPr sz="1000"/>
            </a:lvl1pPr>
          </a:lstStyle>
          <a:p>
            <a:pPr>
              <a:defRPr/>
            </a:pPr>
            <a:fld id="{745D7675-E1C9-417B-9F20-FC06F630C8E6}" type="slidenum">
              <a:rPr lang="en-US" altLang="en-US" smtClean="0"/>
              <a:pPr>
                <a:defRPr/>
              </a:pPr>
              <a:t>‹#›</a:t>
            </a:fld>
            <a:endParaRPr lang="en-US" altLang="en-US" dirty="0"/>
          </a:p>
        </p:txBody>
      </p:sp>
    </p:spTree>
    <p:extLst>
      <p:ext uri="{BB962C8B-B14F-4D97-AF65-F5344CB8AC3E}">
        <p14:creationId xmlns:p14="http://schemas.microsoft.com/office/powerpoint/2010/main" val="3956404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6" name="Rectangle 6"/>
          <p:cNvSpPr>
            <a:spLocks noGrp="1" noChangeArrowheads="1"/>
          </p:cNvSpPr>
          <p:nvPr>
            <p:ph type="sldNum" sz="quarter" idx="12"/>
          </p:nvPr>
        </p:nvSpPr>
        <p:spPr>
          <a:ln/>
        </p:spPr>
        <p:txBody>
          <a:bodyPr/>
          <a:lstStyle>
            <a:lvl1pPr>
              <a:defRPr/>
            </a:lvl1pPr>
          </a:lstStyle>
          <a:p>
            <a:pPr>
              <a:defRPr/>
            </a:pPr>
            <a:fld id="{6BD2DF74-D184-4268-84DC-40535ECB2168}" type="slidenum">
              <a:rPr lang="en-US" altLang="en-US"/>
              <a:pPr>
                <a:defRPr/>
              </a:pPr>
              <a:t>‹#›</a:t>
            </a:fld>
            <a:endParaRPr lang="en-US" altLang="en-US"/>
          </a:p>
        </p:txBody>
      </p:sp>
    </p:spTree>
    <p:extLst>
      <p:ext uri="{BB962C8B-B14F-4D97-AF65-F5344CB8AC3E}">
        <p14:creationId xmlns:p14="http://schemas.microsoft.com/office/powerpoint/2010/main" val="4116997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7" name="Rectangle 6"/>
          <p:cNvSpPr>
            <a:spLocks noGrp="1" noChangeArrowheads="1"/>
          </p:cNvSpPr>
          <p:nvPr>
            <p:ph type="sldNum" sz="quarter" idx="12"/>
          </p:nvPr>
        </p:nvSpPr>
        <p:spPr>
          <a:ln/>
        </p:spPr>
        <p:txBody>
          <a:bodyPr/>
          <a:lstStyle>
            <a:lvl1pPr>
              <a:defRPr/>
            </a:lvl1pPr>
          </a:lstStyle>
          <a:p>
            <a:pPr>
              <a:defRPr/>
            </a:pPr>
            <a:fld id="{3B0DC5AD-29D3-48FC-A371-5528AA068E3A}" type="slidenum">
              <a:rPr lang="en-US" altLang="en-US"/>
              <a:pPr>
                <a:defRPr/>
              </a:pPr>
              <a:t>‹#›</a:t>
            </a:fld>
            <a:endParaRPr lang="en-US" altLang="en-US"/>
          </a:p>
        </p:txBody>
      </p:sp>
    </p:spTree>
    <p:extLst>
      <p:ext uri="{BB962C8B-B14F-4D97-AF65-F5344CB8AC3E}">
        <p14:creationId xmlns:p14="http://schemas.microsoft.com/office/powerpoint/2010/main" val="496376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9" name="Rectangle 6"/>
          <p:cNvSpPr>
            <a:spLocks noGrp="1" noChangeArrowheads="1"/>
          </p:cNvSpPr>
          <p:nvPr>
            <p:ph type="sldNum" sz="quarter" idx="12"/>
          </p:nvPr>
        </p:nvSpPr>
        <p:spPr>
          <a:ln/>
        </p:spPr>
        <p:txBody>
          <a:bodyPr/>
          <a:lstStyle>
            <a:lvl1pPr>
              <a:defRPr/>
            </a:lvl1pPr>
          </a:lstStyle>
          <a:p>
            <a:pPr>
              <a:defRPr/>
            </a:pPr>
            <a:fld id="{7E5A08D6-D992-4D65-B13C-FAF62F3C69D5}" type="slidenum">
              <a:rPr lang="en-US" altLang="en-US"/>
              <a:pPr>
                <a:defRPr/>
              </a:pPr>
              <a:t>‹#›</a:t>
            </a:fld>
            <a:endParaRPr lang="en-US" altLang="en-US"/>
          </a:p>
        </p:txBody>
      </p:sp>
    </p:spTree>
    <p:extLst>
      <p:ext uri="{BB962C8B-B14F-4D97-AF65-F5344CB8AC3E}">
        <p14:creationId xmlns:p14="http://schemas.microsoft.com/office/powerpoint/2010/main" val="755947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5" name="Rectangle 6"/>
          <p:cNvSpPr>
            <a:spLocks noGrp="1" noChangeArrowheads="1"/>
          </p:cNvSpPr>
          <p:nvPr>
            <p:ph type="sldNum" sz="quarter" idx="12"/>
          </p:nvPr>
        </p:nvSpPr>
        <p:spPr>
          <a:ln/>
        </p:spPr>
        <p:txBody>
          <a:bodyPr/>
          <a:lstStyle>
            <a:lvl1pPr>
              <a:defRPr/>
            </a:lvl1pPr>
          </a:lstStyle>
          <a:p>
            <a:pPr>
              <a:defRPr/>
            </a:pPr>
            <a:fld id="{48DF9EA3-7EA8-4DBD-B839-3C21642FC45B}" type="slidenum">
              <a:rPr lang="en-US" altLang="en-US"/>
              <a:pPr>
                <a:defRPr/>
              </a:pPr>
              <a:t>‹#›</a:t>
            </a:fld>
            <a:endParaRPr lang="en-US" altLang="en-US"/>
          </a:p>
        </p:txBody>
      </p:sp>
    </p:spTree>
    <p:extLst>
      <p:ext uri="{BB962C8B-B14F-4D97-AF65-F5344CB8AC3E}">
        <p14:creationId xmlns:p14="http://schemas.microsoft.com/office/powerpoint/2010/main" val="130150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4" name="Rectangle 6"/>
          <p:cNvSpPr>
            <a:spLocks noGrp="1" noChangeArrowheads="1"/>
          </p:cNvSpPr>
          <p:nvPr>
            <p:ph type="sldNum" sz="quarter" idx="12"/>
          </p:nvPr>
        </p:nvSpPr>
        <p:spPr>
          <a:ln/>
        </p:spPr>
        <p:txBody>
          <a:bodyPr/>
          <a:lstStyle>
            <a:lvl1pPr>
              <a:defRPr/>
            </a:lvl1pPr>
          </a:lstStyle>
          <a:p>
            <a:pPr>
              <a:defRPr/>
            </a:pPr>
            <a:fld id="{207B5605-4683-428A-B481-8300B0248884}" type="slidenum">
              <a:rPr lang="en-US" altLang="en-US"/>
              <a:pPr>
                <a:defRPr/>
              </a:pPr>
              <a:t>‹#›</a:t>
            </a:fld>
            <a:endParaRPr lang="en-US" altLang="en-US"/>
          </a:p>
        </p:txBody>
      </p:sp>
    </p:spTree>
    <p:extLst>
      <p:ext uri="{BB962C8B-B14F-4D97-AF65-F5344CB8AC3E}">
        <p14:creationId xmlns:p14="http://schemas.microsoft.com/office/powerpoint/2010/main" val="2783061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7" name="Rectangle 6"/>
          <p:cNvSpPr>
            <a:spLocks noGrp="1" noChangeArrowheads="1"/>
          </p:cNvSpPr>
          <p:nvPr>
            <p:ph type="sldNum" sz="quarter" idx="12"/>
          </p:nvPr>
        </p:nvSpPr>
        <p:spPr>
          <a:ln/>
        </p:spPr>
        <p:txBody>
          <a:bodyPr/>
          <a:lstStyle>
            <a:lvl1pPr>
              <a:defRPr/>
            </a:lvl1pPr>
          </a:lstStyle>
          <a:p>
            <a:pPr>
              <a:defRPr/>
            </a:pPr>
            <a:fld id="{8D511E13-0C61-4DEC-935D-29CC8DFF647E}" type="slidenum">
              <a:rPr lang="en-US" altLang="en-US"/>
              <a:pPr>
                <a:defRPr/>
              </a:pPr>
              <a:t>‹#›</a:t>
            </a:fld>
            <a:endParaRPr lang="en-US" altLang="en-US"/>
          </a:p>
        </p:txBody>
      </p:sp>
    </p:spTree>
    <p:extLst>
      <p:ext uri="{BB962C8B-B14F-4D97-AF65-F5344CB8AC3E}">
        <p14:creationId xmlns:p14="http://schemas.microsoft.com/office/powerpoint/2010/main" val="3656388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MIT </a:t>
            </a:r>
          </a:p>
        </p:txBody>
      </p:sp>
      <p:sp>
        <p:nvSpPr>
          <p:cNvPr id="7" name="Rectangle 6"/>
          <p:cNvSpPr>
            <a:spLocks noGrp="1" noChangeArrowheads="1"/>
          </p:cNvSpPr>
          <p:nvPr>
            <p:ph type="sldNum" sz="quarter" idx="12"/>
          </p:nvPr>
        </p:nvSpPr>
        <p:spPr>
          <a:ln/>
        </p:spPr>
        <p:txBody>
          <a:bodyPr/>
          <a:lstStyle>
            <a:lvl1pPr>
              <a:defRPr/>
            </a:lvl1pPr>
          </a:lstStyle>
          <a:p>
            <a:pPr>
              <a:defRPr/>
            </a:pPr>
            <a:fld id="{55841244-F960-47E9-A71E-87E75D34F7CF}" type="slidenum">
              <a:rPr lang="en-US" altLang="en-US"/>
              <a:pPr>
                <a:defRPr/>
              </a:pPr>
              <a:t>‹#›</a:t>
            </a:fld>
            <a:endParaRPr lang="en-US" altLang="en-US"/>
          </a:p>
        </p:txBody>
      </p:sp>
    </p:spTree>
    <p:extLst>
      <p:ext uri="{BB962C8B-B14F-4D97-AF65-F5344CB8AC3E}">
        <p14:creationId xmlns:p14="http://schemas.microsoft.com/office/powerpoint/2010/main" val="83879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atin typeface="+mn-lt"/>
              </a:defRPr>
            </a:lvl1pPr>
          </a:lstStyle>
          <a:p>
            <a:pPr>
              <a:defRPr/>
            </a:pPr>
            <a:r>
              <a:rPr lang="en-US" altLang="en-US"/>
              <a:t>MIT </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atin typeface="+mn-lt"/>
              </a:defRPr>
            </a:lvl1pPr>
          </a:lstStyle>
          <a:p>
            <a:pPr>
              <a:defRPr/>
            </a:pPr>
            <a:fld id="{A9017D46-EDF6-4AF9-83F2-6031BBCCC4B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3200" kern="1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anose="020B0604020202020204" pitchFamily="34" charset="0"/>
        </a:defRPr>
      </a:lvl2pPr>
      <a:lvl3pPr algn="ctr" rtl="0" eaLnBrk="0" fontAlgn="base" hangingPunct="0">
        <a:spcBef>
          <a:spcPct val="0"/>
        </a:spcBef>
        <a:spcAft>
          <a:spcPct val="0"/>
        </a:spcAft>
        <a:defRPr sz="3200">
          <a:solidFill>
            <a:schemeClr val="tx2"/>
          </a:solidFill>
          <a:latin typeface="Arial" panose="020B0604020202020204" pitchFamily="34" charset="0"/>
        </a:defRPr>
      </a:lvl3pPr>
      <a:lvl4pPr algn="ctr" rtl="0" eaLnBrk="0" fontAlgn="base" hangingPunct="0">
        <a:spcBef>
          <a:spcPct val="0"/>
        </a:spcBef>
        <a:spcAft>
          <a:spcPct val="0"/>
        </a:spcAft>
        <a:defRPr sz="3200">
          <a:solidFill>
            <a:schemeClr val="tx2"/>
          </a:solidFill>
          <a:latin typeface="Arial" panose="020B0604020202020204" pitchFamily="34" charset="0"/>
        </a:defRPr>
      </a:lvl4pPr>
      <a:lvl5pPr algn="ctr" rtl="0" eaLnBrk="0" fontAlgn="base" hangingPunct="0">
        <a:spcBef>
          <a:spcPct val="0"/>
        </a:spcBef>
        <a:spcAft>
          <a:spcPct val="0"/>
        </a:spcAft>
        <a:defRPr sz="32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urldefense.com/v3/__https:/indico.cern.ch/event/881216/videoconference/__;!!CGUSO5OYRnA7CQ!c1fMpzOdvHQ-8gKbCn-SJOLNTMu0exm7xTRDxTdFj5T8Yd21Z_QMO5rganzOF2Tm0KXAgNoenflfS8s2509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urldefense.com/v3/__https:/cern.zoom.us/j/63191264477?pwd=NTd0aTFjWmYvdnp1WmswQnArQVhSUT09__;!!CGUSO5OYRnA7CQ!c1fMpzOdvHQ-8gKbCn-SJOLNTMu0exm7xTRDxTdFj5T8Yd21Z_QMO5rganzOF2Tm0KXAgNoenflfS2PVOksW$"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0857" y="228600"/>
            <a:ext cx="7315200" cy="2536372"/>
          </a:xfrm>
        </p:spPr>
        <p:txBody>
          <a:bodyPr/>
          <a:lstStyle/>
          <a:p>
            <a:r>
              <a:rPr lang="en-US" sz="2400" b="1" i="1" dirty="0">
                <a:solidFill>
                  <a:schemeClr val="tx1"/>
                </a:solidFill>
              </a:rPr>
              <a:t>Measurement of the Coulomb Sum Rule and </a:t>
            </a:r>
            <a:r>
              <a:rPr lang="en-US" sz="2400" b="1" i="1" u="sng" dirty="0">
                <a:solidFill>
                  <a:srgbClr val="FF0000"/>
                </a:solidFill>
              </a:rPr>
              <a:t>Suppression of the Longitudinal </a:t>
            </a:r>
            <a:r>
              <a:rPr lang="en-US" sz="2400" b="1" i="1" u="sng" dirty="0">
                <a:solidFill>
                  <a:schemeClr val="tx1"/>
                </a:solidFill>
              </a:rPr>
              <a:t>and </a:t>
            </a:r>
            <a:r>
              <a:rPr lang="en-US" sz="2400" b="1" i="1" u="sng" dirty="0">
                <a:solidFill>
                  <a:srgbClr val="7030A0"/>
                </a:solidFill>
              </a:rPr>
              <a:t>Enhancement of the Transverse </a:t>
            </a:r>
            <a:r>
              <a:rPr lang="en-US" sz="2400" b="1" i="1" u="sng" dirty="0" err="1">
                <a:solidFill>
                  <a:schemeClr val="tx1"/>
                </a:solidFill>
              </a:rPr>
              <a:t>Quasielastic</a:t>
            </a:r>
            <a:r>
              <a:rPr lang="en-US" sz="2400" b="1" i="1" u="sng" dirty="0">
                <a:solidFill>
                  <a:schemeClr val="tx1"/>
                </a:solidFill>
              </a:rPr>
              <a:t> Cross section </a:t>
            </a:r>
            <a:br>
              <a:rPr lang="en-US" sz="2400" b="1" i="1" u="sng" dirty="0">
                <a:solidFill>
                  <a:schemeClr val="tx1"/>
                </a:solidFill>
              </a:rPr>
            </a:br>
            <a:br>
              <a:rPr lang="en-US" sz="2400" b="1" i="1" dirty="0">
                <a:solidFill>
                  <a:schemeClr val="tx1"/>
                </a:solidFill>
              </a:rPr>
            </a:br>
            <a:r>
              <a:rPr lang="en-US" sz="2400" b="1" i="1" dirty="0">
                <a:solidFill>
                  <a:schemeClr val="tx1"/>
                </a:solidFill>
              </a:rPr>
              <a:t>From an analysis of all available electron scattering data on Carbon and Oxygen</a:t>
            </a:r>
            <a:br>
              <a:rPr lang="en-US" sz="3200" b="1" dirty="0">
                <a:solidFill>
                  <a:srgbClr val="FF0000"/>
                </a:solidFill>
              </a:rPr>
            </a:br>
            <a:endParaRPr lang="en-US" sz="1800" b="1" dirty="0">
              <a:solidFill>
                <a:srgbClr val="0066FF"/>
              </a:solidFill>
            </a:endParaRPr>
          </a:p>
        </p:txBody>
      </p:sp>
      <p:sp>
        <p:nvSpPr>
          <p:cNvPr id="3" name="Subtitle 2"/>
          <p:cNvSpPr>
            <a:spLocks noGrp="1"/>
          </p:cNvSpPr>
          <p:nvPr>
            <p:ph type="subTitle" idx="1"/>
          </p:nvPr>
        </p:nvSpPr>
        <p:spPr>
          <a:xfrm>
            <a:off x="914400" y="2971800"/>
            <a:ext cx="7315200" cy="3276599"/>
          </a:xfrm>
        </p:spPr>
        <p:txBody>
          <a:bodyPr/>
          <a:lstStyle/>
          <a:p>
            <a:r>
              <a:rPr lang="en-US" b="1" dirty="0"/>
              <a:t>A. Bodek</a:t>
            </a:r>
            <a:r>
              <a:rPr lang="en-US" b="1" baseline="30000" dirty="0"/>
              <a:t>1</a:t>
            </a:r>
            <a:r>
              <a:rPr lang="en-US" b="1" dirty="0"/>
              <a:t> and M. E. Christy</a:t>
            </a:r>
            <a:r>
              <a:rPr lang="en-US" b="1" baseline="30000" dirty="0"/>
              <a:t>2</a:t>
            </a:r>
            <a:r>
              <a:rPr lang="en-US" b="1" dirty="0"/>
              <a:t> </a:t>
            </a:r>
          </a:p>
          <a:p>
            <a:r>
              <a:rPr lang="en-US" sz="1800" baseline="30000" dirty="0"/>
              <a:t>1</a:t>
            </a:r>
            <a:r>
              <a:rPr lang="en-US" sz="1800" dirty="0"/>
              <a:t>The University of Rochester, Rochester, NY, USA</a:t>
            </a:r>
          </a:p>
          <a:p>
            <a:r>
              <a:rPr lang="en-US" sz="1800" dirty="0"/>
              <a:t>Thomas Jefferson National Accelerator Facility, Newport News VA, USA</a:t>
            </a:r>
          </a:p>
          <a:p>
            <a:endParaRPr lang="en-US" sz="1800" dirty="0"/>
          </a:p>
          <a:p>
            <a:r>
              <a:rPr lang="en-US" sz="1800" dirty="0" err="1"/>
              <a:t>NuInt</a:t>
            </a:r>
            <a:r>
              <a:rPr lang="en-US" sz="1800" dirty="0"/>
              <a:t> 2022 Seoul, Korea</a:t>
            </a:r>
          </a:p>
          <a:p>
            <a:r>
              <a:rPr lang="en-US" sz="1400" dirty="0"/>
              <a:t>24 Oct 2022, 21:00  Eastern Time    20m </a:t>
            </a:r>
          </a:p>
          <a:p>
            <a:pPr algn="l"/>
            <a:r>
              <a:rPr lang="en-US" sz="1100" b="0" i="0" u="none" strike="noStrike" dirty="0">
                <a:solidFill>
                  <a:srgbClr val="000000"/>
                </a:solidFill>
                <a:effectLst/>
                <a:latin typeface="Helvetica" pitchFamily="2" charset="0"/>
              </a:rPr>
              <a:t>The link is shown below.</a:t>
            </a:r>
          </a:p>
          <a:p>
            <a:pPr algn="l"/>
            <a:r>
              <a:rPr lang="en-US" sz="1100" b="0" i="0" u="none" strike="noStrike" dirty="0">
                <a:solidFill>
                  <a:srgbClr val="000000"/>
                </a:solidFill>
                <a:effectLst/>
                <a:latin typeface="Helvetica" pitchFamily="2" charset="0"/>
              </a:rPr>
              <a:t> </a:t>
            </a:r>
            <a:r>
              <a:rPr lang="en-US" sz="1100" b="0" i="0" u="none" strike="noStrike" dirty="0">
                <a:solidFill>
                  <a:srgbClr val="000000"/>
                </a:solidFill>
                <a:effectLst/>
                <a:latin typeface="Helvetica" pitchFamily="2" charset="0"/>
                <a:hlinkClick r:id="rId3"/>
              </a:rPr>
              <a:t>https://indico.cern.ch/event/881216/videoconference/</a:t>
            </a:r>
            <a:endParaRPr lang="en-US" sz="1100" b="0" i="0" u="none" strike="noStrike" dirty="0">
              <a:solidFill>
                <a:srgbClr val="000000"/>
              </a:solidFill>
              <a:effectLst/>
              <a:latin typeface="Helvetica" pitchFamily="2" charset="0"/>
            </a:endParaRPr>
          </a:p>
          <a:p>
            <a:pPr algn="l"/>
            <a:r>
              <a:rPr lang="en-US" sz="1100" b="0" i="0" u="none" strike="noStrike" dirty="0">
                <a:solidFill>
                  <a:srgbClr val="000000"/>
                </a:solidFill>
                <a:effectLst/>
                <a:latin typeface="Helvetica" pitchFamily="2" charset="0"/>
              </a:rPr>
              <a:t> passcode: 10242022</a:t>
            </a:r>
          </a:p>
          <a:p>
            <a:pPr algn="l"/>
            <a:endParaRPr lang="en-US" sz="1100" b="0" i="0" u="none" strike="noStrike" dirty="0">
              <a:solidFill>
                <a:srgbClr val="000000"/>
              </a:solidFill>
              <a:effectLst/>
              <a:latin typeface="Helvetica" pitchFamily="2" charset="0"/>
            </a:endParaRPr>
          </a:p>
          <a:p>
            <a:pPr algn="l"/>
            <a:r>
              <a:rPr lang="en-US" sz="1100" b="0" i="0" u="none" strike="noStrike" dirty="0">
                <a:solidFill>
                  <a:srgbClr val="000000"/>
                </a:solidFill>
                <a:effectLst/>
                <a:latin typeface="Helvetica" pitchFamily="2" charset="0"/>
              </a:rPr>
              <a:t>or direct link is</a:t>
            </a:r>
          </a:p>
          <a:p>
            <a:pPr algn="l"/>
            <a:r>
              <a:rPr lang="en-US" sz="1100" b="0" i="0" u="none" strike="noStrike" dirty="0">
                <a:solidFill>
                  <a:srgbClr val="000000"/>
                </a:solidFill>
                <a:effectLst/>
                <a:latin typeface="Apple SD Gothic Neo" panose="02000300000000000000" pitchFamily="2" charset="-127"/>
                <a:ea typeface="Apple SD Gothic Neo" panose="02000300000000000000" pitchFamily="2" charset="-127"/>
                <a:hlinkClick r:id="rId4"/>
              </a:rPr>
              <a:t>https://cern.zoom.us/j/63191264477?pwd=NTd0aTFjWmYvdnp1WmswQnArQVhSUT09</a:t>
            </a:r>
            <a:endParaRPr lang="en-US" sz="1100" b="0" i="0" u="none" strike="noStrike" dirty="0">
              <a:solidFill>
                <a:srgbClr val="000000"/>
              </a:solidFill>
              <a:effectLst/>
              <a:latin typeface="Apple SD Gothic Neo" panose="02000300000000000000" pitchFamily="2" charset="-127"/>
              <a:ea typeface="Apple SD Gothic Neo" panose="02000300000000000000" pitchFamily="2" charset="-127"/>
            </a:endParaRPr>
          </a:p>
          <a:p>
            <a:endParaRPr lang="en-US" sz="1400" dirty="0"/>
          </a:p>
        </p:txBody>
      </p:sp>
    </p:spTree>
    <p:extLst>
      <p:ext uri="{BB962C8B-B14F-4D97-AF65-F5344CB8AC3E}">
        <p14:creationId xmlns:p14="http://schemas.microsoft.com/office/powerpoint/2010/main" val="2957089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DBE966C-A868-9E4B-AA5A-D6DFEF3C652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3851"/>
            <a:ext cx="8776416" cy="4885347"/>
          </a:xfrm>
        </p:spPr>
      </p:pic>
      <p:sp>
        <p:nvSpPr>
          <p:cNvPr id="4" name="Slide Number Placeholder 3">
            <a:extLst>
              <a:ext uri="{FF2B5EF4-FFF2-40B4-BE49-F238E27FC236}">
                <a16:creationId xmlns:a16="http://schemas.microsoft.com/office/drawing/2014/main" id="{F2CC673F-F63B-0448-8B7B-A66787C9EED4}"/>
              </a:ext>
            </a:extLst>
          </p:cNvPr>
          <p:cNvSpPr>
            <a:spLocks noGrp="1"/>
          </p:cNvSpPr>
          <p:nvPr>
            <p:ph type="sldNum" sz="quarter" idx="12"/>
          </p:nvPr>
        </p:nvSpPr>
        <p:spPr/>
        <p:txBody>
          <a:bodyPr/>
          <a:lstStyle/>
          <a:p>
            <a:pPr>
              <a:defRPr/>
            </a:pPr>
            <a:fld id="{745D7675-E1C9-417B-9F20-FC06F630C8E6}" type="slidenum">
              <a:rPr lang="en-US" altLang="en-US" smtClean="0"/>
              <a:pPr>
                <a:defRPr/>
              </a:pPr>
              <a:t>10</a:t>
            </a:fld>
            <a:endParaRPr lang="en-US" altLang="en-US" dirty="0"/>
          </a:p>
        </p:txBody>
      </p:sp>
      <p:sp>
        <p:nvSpPr>
          <p:cNvPr id="8" name="TextBox 7">
            <a:extLst>
              <a:ext uri="{FF2B5EF4-FFF2-40B4-BE49-F238E27FC236}">
                <a16:creationId xmlns:a16="http://schemas.microsoft.com/office/drawing/2014/main" id="{3B0089F1-C162-5943-9AA7-61256C35BA78}"/>
              </a:ext>
            </a:extLst>
          </p:cNvPr>
          <p:cNvSpPr txBox="1"/>
          <p:nvPr/>
        </p:nvSpPr>
        <p:spPr>
          <a:xfrm>
            <a:off x="152400" y="5175092"/>
            <a:ext cx="8991600" cy="1323439"/>
          </a:xfrm>
          <a:prstGeom prst="rect">
            <a:avLst/>
          </a:prstGeom>
          <a:noFill/>
        </p:spPr>
        <p:txBody>
          <a:bodyPr wrap="square">
            <a:spAutoFit/>
          </a:bodyPr>
          <a:lstStyle/>
          <a:p>
            <a:r>
              <a:rPr lang="en-US" sz="2000" dirty="0">
                <a:highlight>
                  <a:srgbClr val="FFFF00"/>
                </a:highlight>
                <a:latin typeface="+mn-lt"/>
              </a:rPr>
              <a:t>The overall fit provides R</a:t>
            </a:r>
            <a:r>
              <a:rPr lang="en-US" sz="2000" baseline="-25000" dirty="0">
                <a:highlight>
                  <a:srgbClr val="FFFF00"/>
                </a:highlight>
                <a:latin typeface="+mn-lt"/>
              </a:rPr>
              <a:t>L</a:t>
            </a:r>
            <a:r>
              <a:rPr lang="en-US" sz="2000" dirty="0">
                <a:highlight>
                  <a:srgbClr val="FFFF00"/>
                </a:highlight>
                <a:latin typeface="+mn-lt"/>
              </a:rPr>
              <a:t> and R</a:t>
            </a:r>
            <a:r>
              <a:rPr lang="en-US" sz="2000" baseline="-25000" dirty="0">
                <a:highlight>
                  <a:srgbClr val="FFFF00"/>
                </a:highlight>
                <a:latin typeface="+mn-lt"/>
              </a:rPr>
              <a:t>T </a:t>
            </a:r>
            <a:r>
              <a:rPr lang="en-US" sz="2000" dirty="0">
                <a:highlight>
                  <a:srgbClr val="FFFF00"/>
                </a:highlight>
                <a:latin typeface="+mn-lt"/>
              </a:rPr>
              <a:t>at all values of q</a:t>
            </a:r>
          </a:p>
          <a:p>
            <a:r>
              <a:rPr lang="en-US" sz="2000" dirty="0">
                <a:latin typeface="+mn-lt"/>
              </a:rPr>
              <a:t>Shown are  </a:t>
            </a:r>
            <a:r>
              <a:rPr lang="en-US" sz="2000" b="1" dirty="0">
                <a:latin typeface="+mn-lt"/>
              </a:rPr>
              <a:t>large and small angle cross sections at the same q </a:t>
            </a:r>
            <a:r>
              <a:rPr lang="en-US" sz="2000" dirty="0">
                <a:latin typeface="+mn-lt"/>
              </a:rPr>
              <a:t>that provide the major contribution to the extraction of R</a:t>
            </a:r>
            <a:r>
              <a:rPr lang="en-US" sz="2000" baseline="-25000" dirty="0">
                <a:latin typeface="+mn-lt"/>
              </a:rPr>
              <a:t>L</a:t>
            </a:r>
            <a:r>
              <a:rPr lang="en-US" sz="2000" dirty="0">
                <a:latin typeface="+mn-lt"/>
              </a:rPr>
              <a:t> and R</a:t>
            </a:r>
            <a:r>
              <a:rPr lang="en-US" sz="2000" baseline="-25000" dirty="0">
                <a:latin typeface="+mn-lt"/>
              </a:rPr>
              <a:t>T </a:t>
            </a:r>
            <a:r>
              <a:rPr lang="en-US" sz="2000" dirty="0">
                <a:latin typeface="+mn-lt"/>
              </a:rPr>
              <a:t>at </a:t>
            </a:r>
          </a:p>
          <a:p>
            <a:r>
              <a:rPr lang="en-US" sz="2000" dirty="0">
                <a:highlight>
                  <a:srgbClr val="FFFF00"/>
                </a:highlight>
                <a:latin typeface="+mn-lt"/>
              </a:rPr>
              <a:t>        </a:t>
            </a:r>
            <a:r>
              <a:rPr lang="en-US" sz="2000" b="1" dirty="0">
                <a:highlight>
                  <a:srgbClr val="FFFF00"/>
                </a:highlight>
                <a:latin typeface="+mn-lt"/>
              </a:rPr>
              <a:t>q</a:t>
            </a:r>
            <a:r>
              <a:rPr lang="en-US" sz="2000" b="1" baseline="30000" dirty="0">
                <a:highlight>
                  <a:srgbClr val="FFFF00"/>
                </a:highlight>
                <a:latin typeface="+mn-lt"/>
              </a:rPr>
              <a:t>2</a:t>
            </a:r>
            <a:r>
              <a:rPr lang="en-US" sz="2000" b="1" dirty="0">
                <a:highlight>
                  <a:srgbClr val="FFFF00"/>
                </a:highlight>
                <a:latin typeface="+mn-lt"/>
              </a:rPr>
              <a:t>=0.09, 0.15 and 0.35 GeV</a:t>
            </a:r>
            <a:r>
              <a:rPr lang="en-US" sz="2000" b="1" baseline="30000" dirty="0">
                <a:highlight>
                  <a:srgbClr val="FFFF00"/>
                </a:highlight>
                <a:latin typeface="+mn-lt"/>
              </a:rPr>
              <a:t>2</a:t>
            </a:r>
            <a:r>
              <a:rPr lang="en-US" sz="2000" b="1" dirty="0">
                <a:highlight>
                  <a:srgbClr val="FFFF00"/>
                </a:highlight>
                <a:latin typeface="+mn-lt"/>
              </a:rPr>
              <a:t>   (q=0.3, 0.38 and 0.57 GeV)</a:t>
            </a:r>
            <a:r>
              <a:rPr lang="en-US" sz="2000" b="1" baseline="30000" dirty="0">
                <a:highlight>
                  <a:srgbClr val="FFFF00"/>
                </a:highlight>
                <a:latin typeface="+mn-lt"/>
              </a:rPr>
              <a:t> </a:t>
            </a:r>
            <a:endParaRPr lang="en-US" sz="2000" b="1" dirty="0">
              <a:latin typeface="+mn-lt"/>
            </a:endParaRPr>
          </a:p>
        </p:txBody>
      </p:sp>
      <p:sp>
        <p:nvSpPr>
          <p:cNvPr id="2" name="TextBox 1">
            <a:extLst>
              <a:ext uri="{FF2B5EF4-FFF2-40B4-BE49-F238E27FC236}">
                <a16:creationId xmlns:a16="http://schemas.microsoft.com/office/drawing/2014/main" id="{2E1B0BD6-17BE-8748-8D9B-A5C4E3746396}"/>
              </a:ext>
            </a:extLst>
          </p:cNvPr>
          <p:cNvSpPr txBox="1"/>
          <p:nvPr/>
        </p:nvSpPr>
        <p:spPr>
          <a:xfrm>
            <a:off x="1219200" y="3657600"/>
            <a:ext cx="838200" cy="461665"/>
          </a:xfrm>
          <a:prstGeom prst="rect">
            <a:avLst/>
          </a:prstGeom>
          <a:noFill/>
        </p:spPr>
        <p:txBody>
          <a:bodyPr wrap="square" rtlCol="0">
            <a:spAutoFit/>
          </a:bodyPr>
          <a:lstStyle/>
          <a:p>
            <a:r>
              <a:rPr lang="en-US" dirty="0"/>
              <a:t>145</a:t>
            </a:r>
            <a:r>
              <a:rPr lang="en-US" baseline="30000" dirty="0"/>
              <a:t>0</a:t>
            </a:r>
          </a:p>
        </p:txBody>
      </p:sp>
      <p:sp>
        <p:nvSpPr>
          <p:cNvPr id="7" name="TextBox 6">
            <a:extLst>
              <a:ext uri="{FF2B5EF4-FFF2-40B4-BE49-F238E27FC236}">
                <a16:creationId xmlns:a16="http://schemas.microsoft.com/office/drawing/2014/main" id="{BFE50802-2EF2-3C4F-8911-90E4BBB67B24}"/>
              </a:ext>
            </a:extLst>
          </p:cNvPr>
          <p:cNvSpPr txBox="1"/>
          <p:nvPr/>
        </p:nvSpPr>
        <p:spPr>
          <a:xfrm>
            <a:off x="6553200" y="3657600"/>
            <a:ext cx="979025" cy="461665"/>
          </a:xfrm>
          <a:prstGeom prst="rect">
            <a:avLst/>
          </a:prstGeom>
          <a:noFill/>
        </p:spPr>
        <p:txBody>
          <a:bodyPr wrap="square">
            <a:spAutoFit/>
          </a:bodyPr>
          <a:lstStyle/>
          <a:p>
            <a:r>
              <a:rPr lang="en-US" dirty="0"/>
              <a:t>15.5</a:t>
            </a:r>
            <a:r>
              <a:rPr lang="en-US" baseline="30000" dirty="0"/>
              <a:t>0</a:t>
            </a:r>
          </a:p>
        </p:txBody>
      </p:sp>
      <p:sp>
        <p:nvSpPr>
          <p:cNvPr id="9" name="TextBox 8">
            <a:extLst>
              <a:ext uri="{FF2B5EF4-FFF2-40B4-BE49-F238E27FC236}">
                <a16:creationId xmlns:a16="http://schemas.microsoft.com/office/drawing/2014/main" id="{4BA3C7F9-3226-5A45-8B0F-812449AB6E35}"/>
              </a:ext>
            </a:extLst>
          </p:cNvPr>
          <p:cNvSpPr txBox="1"/>
          <p:nvPr/>
        </p:nvSpPr>
        <p:spPr>
          <a:xfrm>
            <a:off x="4648200" y="990600"/>
            <a:ext cx="979025" cy="461665"/>
          </a:xfrm>
          <a:prstGeom prst="rect">
            <a:avLst/>
          </a:prstGeom>
          <a:noFill/>
        </p:spPr>
        <p:txBody>
          <a:bodyPr wrap="square">
            <a:spAutoFit/>
          </a:bodyPr>
          <a:lstStyle/>
          <a:p>
            <a:r>
              <a:rPr lang="en-US" dirty="0"/>
              <a:t>60</a:t>
            </a:r>
            <a:r>
              <a:rPr lang="en-US" baseline="30000" dirty="0"/>
              <a:t>0</a:t>
            </a:r>
          </a:p>
        </p:txBody>
      </p:sp>
      <p:sp>
        <p:nvSpPr>
          <p:cNvPr id="10" name="TextBox 9">
            <a:extLst>
              <a:ext uri="{FF2B5EF4-FFF2-40B4-BE49-F238E27FC236}">
                <a16:creationId xmlns:a16="http://schemas.microsoft.com/office/drawing/2014/main" id="{DBACE1A6-7FFE-2E4C-8584-20C701680D6A}"/>
              </a:ext>
            </a:extLst>
          </p:cNvPr>
          <p:cNvSpPr txBox="1"/>
          <p:nvPr/>
        </p:nvSpPr>
        <p:spPr>
          <a:xfrm>
            <a:off x="2286000" y="2586526"/>
            <a:ext cx="838200" cy="461665"/>
          </a:xfrm>
          <a:prstGeom prst="rect">
            <a:avLst/>
          </a:prstGeom>
          <a:noFill/>
        </p:spPr>
        <p:txBody>
          <a:bodyPr wrap="square" rtlCol="0">
            <a:spAutoFit/>
          </a:bodyPr>
          <a:lstStyle/>
          <a:p>
            <a:r>
              <a:rPr lang="en-US" dirty="0"/>
              <a:t>145</a:t>
            </a:r>
            <a:r>
              <a:rPr lang="en-US" baseline="30000" dirty="0"/>
              <a:t>0</a:t>
            </a:r>
          </a:p>
        </p:txBody>
      </p:sp>
      <p:sp>
        <p:nvSpPr>
          <p:cNvPr id="11" name="TextBox 10">
            <a:extLst>
              <a:ext uri="{FF2B5EF4-FFF2-40B4-BE49-F238E27FC236}">
                <a16:creationId xmlns:a16="http://schemas.microsoft.com/office/drawing/2014/main" id="{E4F81B23-7ED4-8C47-95BD-00AB044E3646}"/>
              </a:ext>
            </a:extLst>
          </p:cNvPr>
          <p:cNvSpPr txBox="1"/>
          <p:nvPr/>
        </p:nvSpPr>
        <p:spPr>
          <a:xfrm>
            <a:off x="4051095" y="3809999"/>
            <a:ext cx="979025" cy="461665"/>
          </a:xfrm>
          <a:prstGeom prst="rect">
            <a:avLst/>
          </a:prstGeom>
          <a:noFill/>
        </p:spPr>
        <p:txBody>
          <a:bodyPr wrap="square">
            <a:spAutoFit/>
          </a:bodyPr>
          <a:lstStyle/>
          <a:p>
            <a:r>
              <a:rPr lang="en-US" dirty="0"/>
              <a:t>60</a:t>
            </a:r>
            <a:r>
              <a:rPr lang="en-US" baseline="30000" dirty="0"/>
              <a:t>0</a:t>
            </a:r>
          </a:p>
        </p:txBody>
      </p:sp>
      <p:sp>
        <p:nvSpPr>
          <p:cNvPr id="12" name="TextBox 11">
            <a:extLst>
              <a:ext uri="{FF2B5EF4-FFF2-40B4-BE49-F238E27FC236}">
                <a16:creationId xmlns:a16="http://schemas.microsoft.com/office/drawing/2014/main" id="{1B08449F-26B4-124D-A171-01028A6ECD7A}"/>
              </a:ext>
            </a:extLst>
          </p:cNvPr>
          <p:cNvSpPr txBox="1"/>
          <p:nvPr/>
        </p:nvSpPr>
        <p:spPr>
          <a:xfrm>
            <a:off x="4800600" y="2400299"/>
            <a:ext cx="979025" cy="461665"/>
          </a:xfrm>
          <a:prstGeom prst="rect">
            <a:avLst/>
          </a:prstGeom>
          <a:noFill/>
        </p:spPr>
        <p:txBody>
          <a:bodyPr wrap="square">
            <a:spAutoFit/>
          </a:bodyPr>
          <a:lstStyle/>
          <a:p>
            <a:r>
              <a:rPr lang="en-US" dirty="0"/>
              <a:t>60</a:t>
            </a:r>
            <a:r>
              <a:rPr lang="en-US" baseline="30000" dirty="0"/>
              <a:t>0</a:t>
            </a:r>
          </a:p>
        </p:txBody>
      </p:sp>
      <p:sp>
        <p:nvSpPr>
          <p:cNvPr id="13" name="TextBox 12">
            <a:extLst>
              <a:ext uri="{FF2B5EF4-FFF2-40B4-BE49-F238E27FC236}">
                <a16:creationId xmlns:a16="http://schemas.microsoft.com/office/drawing/2014/main" id="{1366C6DA-8D0C-CC4E-A953-269749EB0DC9}"/>
              </a:ext>
            </a:extLst>
          </p:cNvPr>
          <p:cNvSpPr txBox="1"/>
          <p:nvPr/>
        </p:nvSpPr>
        <p:spPr>
          <a:xfrm>
            <a:off x="2215587" y="1062526"/>
            <a:ext cx="979025" cy="461665"/>
          </a:xfrm>
          <a:prstGeom prst="rect">
            <a:avLst/>
          </a:prstGeom>
          <a:noFill/>
        </p:spPr>
        <p:txBody>
          <a:bodyPr wrap="square">
            <a:spAutoFit/>
          </a:bodyPr>
          <a:lstStyle/>
          <a:p>
            <a:r>
              <a:rPr lang="en-US" dirty="0"/>
              <a:t>90</a:t>
            </a:r>
            <a:r>
              <a:rPr lang="en-US" baseline="30000" dirty="0"/>
              <a:t>0</a:t>
            </a:r>
          </a:p>
        </p:txBody>
      </p:sp>
      <p:sp>
        <p:nvSpPr>
          <p:cNvPr id="14" name="TextBox 13">
            <a:extLst>
              <a:ext uri="{FF2B5EF4-FFF2-40B4-BE49-F238E27FC236}">
                <a16:creationId xmlns:a16="http://schemas.microsoft.com/office/drawing/2014/main" id="{5EBAE697-FFB4-A541-93E4-9AA6C0954830}"/>
              </a:ext>
            </a:extLst>
          </p:cNvPr>
          <p:cNvSpPr txBox="1"/>
          <p:nvPr/>
        </p:nvSpPr>
        <p:spPr>
          <a:xfrm>
            <a:off x="7620000" y="2355693"/>
            <a:ext cx="979025" cy="461665"/>
          </a:xfrm>
          <a:prstGeom prst="rect">
            <a:avLst/>
          </a:prstGeom>
          <a:noFill/>
        </p:spPr>
        <p:txBody>
          <a:bodyPr wrap="square">
            <a:spAutoFit/>
          </a:bodyPr>
          <a:lstStyle/>
          <a:p>
            <a:r>
              <a:rPr lang="en-US" dirty="0"/>
              <a:t>13.5</a:t>
            </a:r>
            <a:r>
              <a:rPr lang="en-US" baseline="30000" dirty="0"/>
              <a:t>0</a:t>
            </a:r>
          </a:p>
        </p:txBody>
      </p:sp>
      <p:sp>
        <p:nvSpPr>
          <p:cNvPr id="15" name="TextBox 14">
            <a:extLst>
              <a:ext uri="{FF2B5EF4-FFF2-40B4-BE49-F238E27FC236}">
                <a16:creationId xmlns:a16="http://schemas.microsoft.com/office/drawing/2014/main" id="{791ED863-8D57-614C-AA7A-EC2E8A979D7C}"/>
              </a:ext>
            </a:extLst>
          </p:cNvPr>
          <p:cNvSpPr txBox="1"/>
          <p:nvPr/>
        </p:nvSpPr>
        <p:spPr>
          <a:xfrm>
            <a:off x="7491671" y="1104487"/>
            <a:ext cx="979025" cy="461665"/>
          </a:xfrm>
          <a:prstGeom prst="rect">
            <a:avLst/>
          </a:prstGeom>
          <a:noFill/>
        </p:spPr>
        <p:txBody>
          <a:bodyPr wrap="square">
            <a:spAutoFit/>
          </a:bodyPr>
          <a:lstStyle/>
          <a:p>
            <a:r>
              <a:rPr lang="en-US" dirty="0"/>
              <a:t>13.5</a:t>
            </a:r>
            <a:r>
              <a:rPr lang="en-US" baseline="30000" dirty="0"/>
              <a:t>0</a:t>
            </a:r>
          </a:p>
        </p:txBody>
      </p:sp>
      <p:sp>
        <p:nvSpPr>
          <p:cNvPr id="16" name="TextBox 15">
            <a:extLst>
              <a:ext uri="{FF2B5EF4-FFF2-40B4-BE49-F238E27FC236}">
                <a16:creationId xmlns:a16="http://schemas.microsoft.com/office/drawing/2014/main" id="{67585BC7-DD1F-63EA-51BE-A25AC2F29616}"/>
              </a:ext>
            </a:extLst>
          </p:cNvPr>
          <p:cNvSpPr txBox="1"/>
          <p:nvPr/>
        </p:nvSpPr>
        <p:spPr>
          <a:xfrm>
            <a:off x="186070" y="174803"/>
            <a:ext cx="533400" cy="369332"/>
          </a:xfrm>
          <a:prstGeom prst="rect">
            <a:avLst/>
          </a:prstGeom>
          <a:noFill/>
        </p:spPr>
        <p:txBody>
          <a:bodyPr wrap="square">
            <a:spAutoFit/>
          </a:bodyPr>
          <a:lstStyle/>
          <a:p>
            <a:pPr algn="r"/>
            <a:r>
              <a:rPr lang="en-US" sz="1800" b="1" baseline="30000" dirty="0">
                <a:latin typeface="+mn-lt"/>
              </a:rPr>
              <a:t>12</a:t>
            </a:r>
            <a:r>
              <a:rPr lang="en-US" sz="1800" b="1" dirty="0">
                <a:latin typeface="+mn-lt"/>
              </a:rPr>
              <a:t>C</a:t>
            </a:r>
            <a:endParaRPr lang="en-US" sz="1800" dirty="0">
              <a:latin typeface="+mn-lt"/>
            </a:endParaRPr>
          </a:p>
        </p:txBody>
      </p:sp>
    </p:spTree>
    <p:extLst>
      <p:ext uri="{BB962C8B-B14F-4D97-AF65-F5344CB8AC3E}">
        <p14:creationId xmlns:p14="http://schemas.microsoft.com/office/powerpoint/2010/main" val="19756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EEACB7C-D509-BC4F-A256-548F7B32CCD1}"/>
              </a:ext>
            </a:extLst>
          </p:cNvPr>
          <p:cNvSpPr>
            <a:spLocks noGrp="1"/>
          </p:cNvSpPr>
          <p:nvPr>
            <p:ph type="sldNum" sz="quarter" idx="12"/>
          </p:nvPr>
        </p:nvSpPr>
        <p:spPr/>
        <p:txBody>
          <a:bodyPr/>
          <a:lstStyle/>
          <a:p>
            <a:pPr>
              <a:defRPr/>
            </a:pPr>
            <a:fld id="{745D7675-E1C9-417B-9F20-FC06F630C8E6}" type="slidenum">
              <a:rPr lang="en-US" altLang="en-US" smtClean="0"/>
              <a:pPr>
                <a:defRPr/>
              </a:pPr>
              <a:t>11</a:t>
            </a:fld>
            <a:endParaRPr lang="en-US" altLang="en-US" dirty="0"/>
          </a:p>
        </p:txBody>
      </p:sp>
      <p:sp>
        <p:nvSpPr>
          <p:cNvPr id="7" name="TextBox 6">
            <a:extLst>
              <a:ext uri="{FF2B5EF4-FFF2-40B4-BE49-F238E27FC236}">
                <a16:creationId xmlns:a16="http://schemas.microsoft.com/office/drawing/2014/main" id="{70BDEF80-2881-E844-A446-5EB6EDB49788}"/>
              </a:ext>
            </a:extLst>
          </p:cNvPr>
          <p:cNvSpPr txBox="1"/>
          <p:nvPr/>
        </p:nvSpPr>
        <p:spPr>
          <a:xfrm>
            <a:off x="152400" y="4800600"/>
            <a:ext cx="9372600" cy="1938992"/>
          </a:xfrm>
          <a:prstGeom prst="rect">
            <a:avLst/>
          </a:prstGeom>
          <a:noFill/>
        </p:spPr>
        <p:txBody>
          <a:bodyPr wrap="square" rtlCol="0">
            <a:spAutoFit/>
          </a:bodyPr>
          <a:lstStyle/>
          <a:p>
            <a:r>
              <a:rPr lang="en-US" sz="2000" b="1" dirty="0">
                <a:highlight>
                  <a:srgbClr val="FFFF00"/>
                </a:highlight>
                <a:latin typeface="+mn-lt"/>
              </a:rPr>
              <a:t>Comparison of our R</a:t>
            </a:r>
            <a:r>
              <a:rPr lang="en-US" sz="2000" b="1" baseline="-25000" dirty="0">
                <a:highlight>
                  <a:srgbClr val="FFFF00"/>
                </a:highlight>
                <a:latin typeface="+mn-lt"/>
              </a:rPr>
              <a:t>L</a:t>
            </a:r>
            <a:r>
              <a:rPr lang="en-US" sz="2000" b="1" dirty="0">
                <a:highlight>
                  <a:srgbClr val="FFFF00"/>
                </a:highlight>
                <a:latin typeface="+mn-lt"/>
              </a:rPr>
              <a:t> and R</a:t>
            </a:r>
            <a:r>
              <a:rPr lang="en-US" sz="2000" b="1" baseline="-25000" dirty="0">
                <a:highlight>
                  <a:srgbClr val="FFFF00"/>
                </a:highlight>
                <a:latin typeface="+mn-lt"/>
              </a:rPr>
              <a:t>T</a:t>
            </a:r>
            <a:r>
              <a:rPr lang="en-US" sz="2000" b="1" dirty="0">
                <a:highlight>
                  <a:srgbClr val="FFFF00"/>
                </a:highlight>
                <a:latin typeface="+mn-lt"/>
              </a:rPr>
              <a:t>  </a:t>
            </a:r>
            <a:r>
              <a:rPr lang="en-US" sz="2000" dirty="0">
                <a:latin typeface="+mn-lt"/>
              </a:rPr>
              <a:t>from our universal fit to (~8000 cross sections) to previous extraction by Jourdan at </a:t>
            </a:r>
            <a:r>
              <a:rPr lang="en-US" sz="2000" b="1" dirty="0">
                <a:highlight>
                  <a:srgbClr val="FFFF00"/>
                </a:highlight>
                <a:latin typeface="+mn-lt"/>
              </a:rPr>
              <a:t>q</a:t>
            </a:r>
            <a:r>
              <a:rPr lang="en-US" sz="2000" b="1" baseline="30000" dirty="0">
                <a:highlight>
                  <a:srgbClr val="FFFF00"/>
                </a:highlight>
                <a:latin typeface="+mn-lt"/>
              </a:rPr>
              <a:t>2</a:t>
            </a:r>
            <a:r>
              <a:rPr lang="en-US" sz="2000" b="1" dirty="0">
                <a:highlight>
                  <a:srgbClr val="FFFF00"/>
                </a:highlight>
                <a:latin typeface="+mn-lt"/>
              </a:rPr>
              <a:t>=0.09, 0.15 and 0.35 GeV</a:t>
            </a:r>
            <a:r>
              <a:rPr lang="en-US" sz="2000" b="1" baseline="30000" dirty="0">
                <a:highlight>
                  <a:srgbClr val="FFFF00"/>
                </a:highlight>
                <a:latin typeface="+mn-lt"/>
              </a:rPr>
              <a:t>2</a:t>
            </a:r>
            <a:r>
              <a:rPr lang="en-US" sz="2000" b="1" dirty="0">
                <a:highlight>
                  <a:srgbClr val="FFFF00"/>
                </a:highlight>
                <a:latin typeface="+mn-lt"/>
              </a:rPr>
              <a:t>.</a:t>
            </a:r>
            <a:r>
              <a:rPr lang="en-US" sz="2000" b="1" dirty="0">
                <a:highlight>
                  <a:srgbClr val="FFFF00"/>
                </a:highlight>
              </a:rPr>
              <a:t> (</a:t>
            </a:r>
            <a:r>
              <a:rPr lang="en-US" sz="1600" b="1" dirty="0">
                <a:highlight>
                  <a:srgbClr val="FFFF00"/>
                </a:highlight>
                <a:latin typeface="+mn-lt"/>
              </a:rPr>
              <a:t>q=0.3, 0.38 and 0.57 GeV)</a:t>
            </a:r>
            <a:r>
              <a:rPr lang="en-US" sz="1600" b="1" baseline="30000" dirty="0">
                <a:highlight>
                  <a:srgbClr val="FFFF00"/>
                </a:highlight>
                <a:latin typeface="+mn-lt"/>
              </a:rPr>
              <a:t> </a:t>
            </a:r>
            <a:endParaRPr lang="en-US" sz="1600" b="1" dirty="0">
              <a:highlight>
                <a:srgbClr val="FFFF00"/>
              </a:highlight>
              <a:latin typeface="+mn-lt"/>
            </a:endParaRPr>
          </a:p>
          <a:p>
            <a:r>
              <a:rPr lang="en-US" sz="2000" dirty="0">
                <a:latin typeface="+mn-lt"/>
              </a:rPr>
              <a:t> </a:t>
            </a:r>
            <a:r>
              <a:rPr lang="en-US" sz="2000" dirty="0">
                <a:highlight>
                  <a:srgbClr val="FFFF00"/>
                </a:highlight>
                <a:latin typeface="+mn-lt"/>
              </a:rPr>
              <a:t>Our extraction is more reliable since we include all of the world’s data in the fit</a:t>
            </a:r>
          </a:p>
          <a:p>
            <a:pPr marL="342900" indent="-342900">
              <a:buFont typeface="Arial" panose="020B0604020202020204" pitchFamily="34" charset="0"/>
              <a:buChar char="•"/>
            </a:pPr>
            <a:r>
              <a:rPr lang="en-US" sz="2000" b="1" dirty="0">
                <a:latin typeface="+mn-lt"/>
              </a:rPr>
              <a:t>At low q  </a:t>
            </a:r>
            <a:r>
              <a:rPr lang="en-US" sz="2000" dirty="0">
                <a:latin typeface="+mn-lt"/>
              </a:rPr>
              <a:t>the contribution of the  </a:t>
            </a:r>
            <a:r>
              <a:rPr lang="en-US" sz="2000" b="1" dirty="0">
                <a:latin typeface="+mn-lt"/>
              </a:rPr>
              <a:t>nuclear excitations </a:t>
            </a:r>
            <a:r>
              <a:rPr lang="en-US" sz="2000" dirty="0">
                <a:latin typeface="+mn-lt"/>
              </a:rPr>
              <a:t>important.</a:t>
            </a:r>
          </a:p>
          <a:p>
            <a:pPr marL="342900" indent="-342900">
              <a:buFont typeface="Arial" panose="020B0604020202020204" pitchFamily="34" charset="0"/>
              <a:buChar char="•"/>
            </a:pPr>
            <a:r>
              <a:rPr lang="en-US" sz="2000" dirty="0">
                <a:latin typeface="+mn-lt"/>
              </a:rPr>
              <a:t>The </a:t>
            </a:r>
            <a:r>
              <a:rPr lang="en-US" sz="2000" b="1" dirty="0" err="1">
                <a:latin typeface="+mn-lt"/>
              </a:rPr>
              <a:t>superscaling</a:t>
            </a:r>
            <a:r>
              <a:rPr lang="en-US" sz="2000" b="1" dirty="0">
                <a:latin typeface="+mn-lt"/>
              </a:rPr>
              <a:t> fit function </a:t>
            </a:r>
            <a:r>
              <a:rPr lang="en-US" sz="2000" dirty="0">
                <a:latin typeface="+mn-lt"/>
              </a:rPr>
              <a:t>describes the QE distribution at higher </a:t>
            </a:r>
            <a:r>
              <a:rPr lang="en-US" sz="2000" dirty="0">
                <a:latin typeface="Symbol" pitchFamily="2" charset="2"/>
              </a:rPr>
              <a:t>n.</a:t>
            </a:r>
          </a:p>
          <a:p>
            <a:pPr marL="342900" indent="-342900">
              <a:buFont typeface="Arial" panose="020B0604020202020204" pitchFamily="34" charset="0"/>
              <a:buChar char="•"/>
            </a:pPr>
            <a:r>
              <a:rPr lang="en-US" sz="2000" b="1" dirty="0">
                <a:latin typeface="+mn-lt"/>
              </a:rPr>
              <a:t>Resonance region </a:t>
            </a:r>
            <a:r>
              <a:rPr lang="en-US" sz="2000" dirty="0">
                <a:latin typeface="+mn-lt"/>
              </a:rPr>
              <a:t>is modeled with </a:t>
            </a:r>
            <a:r>
              <a:rPr lang="en-US" sz="2000" b="1" dirty="0">
                <a:latin typeface="+mn-lt"/>
              </a:rPr>
              <a:t>Fermi Smeared  H and D data</a:t>
            </a:r>
            <a:r>
              <a:rPr lang="en-US" sz="2000" dirty="0">
                <a:latin typeface="+mn-lt"/>
              </a:rPr>
              <a:t>.</a:t>
            </a:r>
            <a:endParaRPr lang="en-US" sz="2000" dirty="0">
              <a:latin typeface="Symbol" pitchFamily="2" charset="2"/>
            </a:endParaRPr>
          </a:p>
        </p:txBody>
      </p:sp>
      <p:pic>
        <p:nvPicPr>
          <p:cNvPr id="2" name="Picture 1">
            <a:extLst>
              <a:ext uri="{FF2B5EF4-FFF2-40B4-BE49-F238E27FC236}">
                <a16:creationId xmlns:a16="http://schemas.microsoft.com/office/drawing/2014/main" id="{74347A51-053B-4A3E-4F29-AE3C28B679D6}"/>
              </a:ext>
            </a:extLst>
          </p:cNvPr>
          <p:cNvPicPr>
            <a:picLocks noChangeAspect="1"/>
          </p:cNvPicPr>
          <p:nvPr/>
        </p:nvPicPr>
        <p:blipFill>
          <a:blip r:embed="rId2"/>
          <a:stretch>
            <a:fillRect/>
          </a:stretch>
        </p:blipFill>
        <p:spPr>
          <a:xfrm>
            <a:off x="304800" y="118409"/>
            <a:ext cx="8534400" cy="4563784"/>
          </a:xfrm>
          <a:prstGeom prst="rect">
            <a:avLst/>
          </a:prstGeom>
        </p:spPr>
      </p:pic>
    </p:spTree>
    <p:extLst>
      <p:ext uri="{BB962C8B-B14F-4D97-AF65-F5344CB8AC3E}">
        <p14:creationId xmlns:p14="http://schemas.microsoft.com/office/powerpoint/2010/main" val="788523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23BD5-6E96-9634-F2B8-3FE98D67F106}"/>
              </a:ext>
            </a:extLst>
          </p:cNvPr>
          <p:cNvSpPr>
            <a:spLocks noGrp="1"/>
          </p:cNvSpPr>
          <p:nvPr>
            <p:ph type="title"/>
          </p:nvPr>
        </p:nvSpPr>
        <p:spPr/>
        <p:txBody>
          <a:bodyPr/>
          <a:lstStyle/>
          <a:p>
            <a:r>
              <a:rPr lang="en-US" dirty="0"/>
              <a:t>Note</a:t>
            </a:r>
          </a:p>
        </p:txBody>
      </p:sp>
      <p:sp>
        <p:nvSpPr>
          <p:cNvPr id="3" name="Content Placeholder 2">
            <a:extLst>
              <a:ext uri="{FF2B5EF4-FFF2-40B4-BE49-F238E27FC236}">
                <a16:creationId xmlns:a16="http://schemas.microsoft.com/office/drawing/2014/main" id="{3F6F92EE-1F61-6DE3-A921-5300BA77BD99}"/>
              </a:ext>
            </a:extLst>
          </p:cNvPr>
          <p:cNvSpPr>
            <a:spLocks noGrp="1"/>
          </p:cNvSpPr>
          <p:nvPr>
            <p:ph idx="1"/>
          </p:nvPr>
        </p:nvSpPr>
        <p:spPr/>
        <p:txBody>
          <a:bodyPr/>
          <a:lstStyle/>
          <a:p>
            <a:r>
              <a:rPr lang="en-US" dirty="0"/>
              <a:t>The 1p1h cross section is enhanced when 2 body currents are included in the calculations. </a:t>
            </a:r>
            <a:r>
              <a:rPr lang="en-US" u="sng" dirty="0"/>
              <a:t>This is the largest contribution to the Transverse Enhancement and increases the cross section in the region of the QE peak.</a:t>
            </a:r>
            <a:endParaRPr lang="en-US" dirty="0"/>
          </a:p>
          <a:p>
            <a:endParaRPr lang="en-US" dirty="0"/>
          </a:p>
          <a:p>
            <a:r>
              <a:rPr lang="en-US" dirty="0"/>
              <a:t>The 2 body currents also result in 2p2h final states. It increases the cross section between the QE peak and  pion </a:t>
            </a:r>
            <a:r>
              <a:rPr lang="en-US"/>
              <a:t>production threshold.</a:t>
            </a:r>
            <a:endParaRPr lang="en-US" dirty="0"/>
          </a:p>
        </p:txBody>
      </p:sp>
      <p:sp>
        <p:nvSpPr>
          <p:cNvPr id="4" name="Slide Number Placeholder 3">
            <a:extLst>
              <a:ext uri="{FF2B5EF4-FFF2-40B4-BE49-F238E27FC236}">
                <a16:creationId xmlns:a16="http://schemas.microsoft.com/office/drawing/2014/main" id="{86B5A642-A595-4CC2-48BD-ECA77E0D212A}"/>
              </a:ext>
            </a:extLst>
          </p:cNvPr>
          <p:cNvSpPr>
            <a:spLocks noGrp="1"/>
          </p:cNvSpPr>
          <p:nvPr>
            <p:ph type="sldNum" sz="quarter" idx="12"/>
          </p:nvPr>
        </p:nvSpPr>
        <p:spPr/>
        <p:txBody>
          <a:bodyPr/>
          <a:lstStyle/>
          <a:p>
            <a:pPr>
              <a:defRPr/>
            </a:pPr>
            <a:fld id="{745D7675-E1C9-417B-9F20-FC06F630C8E6}" type="slidenum">
              <a:rPr lang="en-US" altLang="en-US" smtClean="0"/>
              <a:pPr>
                <a:defRPr/>
              </a:pPr>
              <a:t>12</a:t>
            </a:fld>
            <a:endParaRPr lang="en-US" altLang="en-US" dirty="0"/>
          </a:p>
        </p:txBody>
      </p:sp>
    </p:spTree>
    <p:extLst>
      <p:ext uri="{BB962C8B-B14F-4D97-AF65-F5344CB8AC3E}">
        <p14:creationId xmlns:p14="http://schemas.microsoft.com/office/powerpoint/2010/main" val="1228520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615CA6-EA21-8954-970D-BA4989DE5F37}"/>
              </a:ext>
            </a:extLst>
          </p:cNvPr>
          <p:cNvPicPr>
            <a:picLocks noChangeAspect="1"/>
          </p:cNvPicPr>
          <p:nvPr/>
        </p:nvPicPr>
        <p:blipFill rotWithShape="1">
          <a:blip r:embed="rId2"/>
          <a:srcRect l="2361" t="2324" r="26505" b="3533"/>
          <a:stretch/>
        </p:blipFill>
        <p:spPr>
          <a:xfrm>
            <a:off x="2971800" y="3436045"/>
            <a:ext cx="5665201" cy="3144744"/>
          </a:xfrm>
          <a:prstGeom prst="rect">
            <a:avLst/>
          </a:prstGeom>
        </p:spPr>
      </p:pic>
      <p:pic>
        <p:nvPicPr>
          <p:cNvPr id="3" name="Picture 2">
            <a:extLst>
              <a:ext uri="{FF2B5EF4-FFF2-40B4-BE49-F238E27FC236}">
                <a16:creationId xmlns:a16="http://schemas.microsoft.com/office/drawing/2014/main" id="{141A56A0-7858-C432-1E32-0C3197E87E49}"/>
              </a:ext>
            </a:extLst>
          </p:cNvPr>
          <p:cNvPicPr>
            <a:picLocks noChangeAspect="1"/>
          </p:cNvPicPr>
          <p:nvPr/>
        </p:nvPicPr>
        <p:blipFill>
          <a:blip r:embed="rId3"/>
          <a:stretch>
            <a:fillRect/>
          </a:stretch>
        </p:blipFill>
        <p:spPr>
          <a:xfrm>
            <a:off x="2908800" y="91473"/>
            <a:ext cx="5791200" cy="3142936"/>
          </a:xfrm>
          <a:prstGeom prst="rect">
            <a:avLst/>
          </a:prstGeom>
        </p:spPr>
      </p:pic>
      <p:sp>
        <p:nvSpPr>
          <p:cNvPr id="4" name="Slide Number Placeholder 3">
            <a:extLst>
              <a:ext uri="{FF2B5EF4-FFF2-40B4-BE49-F238E27FC236}">
                <a16:creationId xmlns:a16="http://schemas.microsoft.com/office/drawing/2014/main" id="{E7DA6CD0-DFDD-C849-AC62-74E26C4493E6}"/>
              </a:ext>
            </a:extLst>
          </p:cNvPr>
          <p:cNvSpPr>
            <a:spLocks noGrp="1"/>
          </p:cNvSpPr>
          <p:nvPr>
            <p:ph type="sldNum" sz="quarter" idx="12"/>
          </p:nvPr>
        </p:nvSpPr>
        <p:spPr/>
        <p:txBody>
          <a:bodyPr/>
          <a:lstStyle/>
          <a:p>
            <a:pPr>
              <a:defRPr/>
            </a:pPr>
            <a:fld id="{745D7675-E1C9-417B-9F20-FC06F630C8E6}" type="slidenum">
              <a:rPr lang="en-US" altLang="en-US" smtClean="0"/>
              <a:pPr>
                <a:defRPr/>
              </a:pPr>
              <a:t>13</a:t>
            </a:fld>
            <a:endParaRPr lang="en-US" altLang="en-US" dirty="0"/>
          </a:p>
        </p:txBody>
      </p:sp>
      <p:sp>
        <p:nvSpPr>
          <p:cNvPr id="15" name="TextBox 14">
            <a:extLst>
              <a:ext uri="{FF2B5EF4-FFF2-40B4-BE49-F238E27FC236}">
                <a16:creationId xmlns:a16="http://schemas.microsoft.com/office/drawing/2014/main" id="{B7143A25-F770-6E46-8D71-25994DE6C37B}"/>
              </a:ext>
            </a:extLst>
          </p:cNvPr>
          <p:cNvSpPr txBox="1"/>
          <p:nvPr/>
        </p:nvSpPr>
        <p:spPr>
          <a:xfrm>
            <a:off x="-1" y="291332"/>
            <a:ext cx="2693401" cy="2862322"/>
          </a:xfrm>
          <a:prstGeom prst="rect">
            <a:avLst/>
          </a:prstGeom>
          <a:noFill/>
        </p:spPr>
        <p:txBody>
          <a:bodyPr wrap="square" rtlCol="0">
            <a:spAutoFit/>
          </a:bodyPr>
          <a:lstStyle/>
          <a:p>
            <a:r>
              <a:rPr lang="en-US" sz="2000" b="1" dirty="0">
                <a:highlight>
                  <a:srgbClr val="FFFF00"/>
                </a:highlight>
                <a:latin typeface="+mn-lt"/>
              </a:rPr>
              <a:t>Pauli Suppression</a:t>
            </a:r>
          </a:p>
          <a:p>
            <a:r>
              <a:rPr lang="en-US" sz="2000" b="1" dirty="0">
                <a:highlight>
                  <a:srgbClr val="FFFF00"/>
                </a:highlight>
                <a:latin typeface="+mn-lt"/>
              </a:rPr>
              <a:t>Factor</a:t>
            </a:r>
            <a:r>
              <a:rPr lang="en-US" sz="2000" dirty="0">
                <a:latin typeface="+mn-lt"/>
              </a:rPr>
              <a:t>. We use the </a:t>
            </a:r>
            <a:r>
              <a:rPr lang="en-US" sz="2000" dirty="0" err="1">
                <a:latin typeface="+mn-lt"/>
              </a:rPr>
              <a:t>Rosenfelder</a:t>
            </a:r>
            <a:r>
              <a:rPr lang="en-US" sz="2000" dirty="0">
                <a:latin typeface="+mn-lt"/>
              </a:rPr>
              <a:t> method. </a:t>
            </a:r>
          </a:p>
          <a:p>
            <a:r>
              <a:rPr lang="en-US" sz="2000" b="1" dirty="0">
                <a:solidFill>
                  <a:srgbClr val="00B050"/>
                </a:solidFill>
                <a:latin typeface="+mn-lt"/>
              </a:rPr>
              <a:t>P</a:t>
            </a:r>
            <a:r>
              <a:rPr lang="en-US" sz="2000" b="1" baseline="-25000" dirty="0">
                <a:solidFill>
                  <a:srgbClr val="00B050"/>
                </a:solidFill>
                <a:latin typeface="+mn-lt"/>
              </a:rPr>
              <a:t>1</a:t>
            </a:r>
            <a:r>
              <a:rPr lang="en-US" sz="2000" b="1" dirty="0">
                <a:solidFill>
                  <a:srgbClr val="00B050"/>
                </a:solidFill>
                <a:latin typeface="+mn-lt"/>
              </a:rPr>
              <a:t>= Pauli factor for the Christy 2021 QE </a:t>
            </a:r>
            <a:r>
              <a:rPr lang="en-US" sz="2000" b="1" dirty="0" err="1">
                <a:solidFill>
                  <a:srgbClr val="00B050"/>
                </a:solidFill>
                <a:latin typeface="+mn-lt"/>
              </a:rPr>
              <a:t>superscaling</a:t>
            </a:r>
            <a:r>
              <a:rPr lang="en-US" sz="2000" b="1" dirty="0">
                <a:solidFill>
                  <a:srgbClr val="00B050"/>
                </a:solidFill>
                <a:latin typeface="+mn-lt"/>
              </a:rPr>
              <a:t> model.</a:t>
            </a:r>
          </a:p>
          <a:p>
            <a:r>
              <a:rPr lang="en-US" sz="2000" b="1" dirty="0">
                <a:solidFill>
                  <a:srgbClr val="FF0000"/>
                </a:solidFill>
                <a:latin typeface="+mn-lt"/>
              </a:rPr>
              <a:t>P</a:t>
            </a:r>
            <a:r>
              <a:rPr lang="en-US" sz="2000" b="1" baseline="-25000" dirty="0">
                <a:solidFill>
                  <a:srgbClr val="FF0000"/>
                </a:solidFill>
                <a:latin typeface="+mn-lt"/>
              </a:rPr>
              <a:t>2</a:t>
            </a:r>
            <a:r>
              <a:rPr lang="en-US" sz="2000" b="1" dirty="0">
                <a:solidFill>
                  <a:srgbClr val="FF0000"/>
                </a:solidFill>
                <a:latin typeface="+mn-lt"/>
              </a:rPr>
              <a:t> = Pauli factor for another QE model</a:t>
            </a:r>
          </a:p>
          <a:p>
            <a:r>
              <a:rPr lang="en-US" sz="2000" b="1" dirty="0">
                <a:solidFill>
                  <a:srgbClr val="FF0000"/>
                </a:solidFill>
                <a:latin typeface="+mn-lt"/>
              </a:rPr>
              <a:t>(e.g. Amaro-2020)</a:t>
            </a:r>
          </a:p>
        </p:txBody>
      </p:sp>
      <p:sp>
        <p:nvSpPr>
          <p:cNvPr id="16" name="TextBox 15">
            <a:extLst>
              <a:ext uri="{FF2B5EF4-FFF2-40B4-BE49-F238E27FC236}">
                <a16:creationId xmlns:a16="http://schemas.microsoft.com/office/drawing/2014/main" id="{9366D7CF-A06B-F641-9FD8-709EAC5E46BD}"/>
              </a:ext>
            </a:extLst>
          </p:cNvPr>
          <p:cNvSpPr txBox="1"/>
          <p:nvPr/>
        </p:nvSpPr>
        <p:spPr>
          <a:xfrm>
            <a:off x="-30866" y="3234409"/>
            <a:ext cx="2850266" cy="3785652"/>
          </a:xfrm>
          <a:prstGeom prst="rect">
            <a:avLst/>
          </a:prstGeom>
          <a:noFill/>
        </p:spPr>
        <p:txBody>
          <a:bodyPr wrap="square" rtlCol="0">
            <a:spAutoFit/>
          </a:bodyPr>
          <a:lstStyle/>
          <a:p>
            <a:r>
              <a:rPr lang="en-US" sz="2000" b="1" dirty="0">
                <a:solidFill>
                  <a:srgbClr val="00A701"/>
                </a:solidFill>
                <a:latin typeface="+mn-lt"/>
              </a:rPr>
              <a:t>ES</a:t>
            </a:r>
            <a:r>
              <a:rPr lang="en-US" sz="2000" b="1" baseline="-25000" dirty="0">
                <a:solidFill>
                  <a:srgbClr val="00A701"/>
                </a:solidFill>
                <a:latin typeface="+mn-lt"/>
              </a:rPr>
              <a:t>1</a:t>
            </a:r>
            <a:r>
              <a:rPr lang="en-US" sz="2000" b="1" dirty="0">
                <a:solidFill>
                  <a:srgbClr val="00A701"/>
                </a:solidFill>
                <a:latin typeface="+mn-lt"/>
              </a:rPr>
              <a:t> =</a:t>
            </a:r>
            <a:r>
              <a:rPr lang="en-US" sz="2000" b="1" dirty="0">
                <a:solidFill>
                  <a:srgbClr val="00A701"/>
                </a:solidFill>
                <a:highlight>
                  <a:srgbClr val="FFFF00"/>
                </a:highlight>
                <a:latin typeface="+mn-lt"/>
              </a:rPr>
              <a:t>The Extra Suppression (Quenching) </a:t>
            </a:r>
            <a:r>
              <a:rPr lang="en-US" sz="2000" b="1" dirty="0">
                <a:solidFill>
                  <a:srgbClr val="00A701"/>
                </a:solidFill>
                <a:latin typeface="+mn-lt"/>
              </a:rPr>
              <a:t>of the longitudinal QE cross section (in addition to Pauli) extracted from our fit </a:t>
            </a:r>
          </a:p>
          <a:p>
            <a:endParaRPr lang="en-US" sz="2000" b="1" dirty="0">
              <a:solidFill>
                <a:srgbClr val="FF0000"/>
              </a:solidFill>
              <a:latin typeface="+mn-lt"/>
            </a:endParaRPr>
          </a:p>
          <a:p>
            <a:r>
              <a:rPr lang="en-US" sz="2000" b="1" dirty="0">
                <a:solidFill>
                  <a:srgbClr val="FF0000"/>
                </a:solidFill>
                <a:latin typeface="+mn-lt"/>
              </a:rPr>
              <a:t>ES</a:t>
            </a:r>
            <a:r>
              <a:rPr lang="en-US" sz="2000" b="1" baseline="-25000" dirty="0">
                <a:solidFill>
                  <a:srgbClr val="FF0000"/>
                </a:solidFill>
                <a:latin typeface="+mn-lt"/>
              </a:rPr>
              <a:t>2</a:t>
            </a:r>
            <a:r>
              <a:rPr lang="en-US" sz="2000" b="1" dirty="0">
                <a:solidFill>
                  <a:srgbClr val="FF0000"/>
                </a:solidFill>
                <a:latin typeface="+mn-lt"/>
              </a:rPr>
              <a:t> = Extra Suppression (</a:t>
            </a:r>
            <a:r>
              <a:rPr lang="en-US" sz="2000" b="1" dirty="0" err="1">
                <a:solidFill>
                  <a:srgbClr val="FF0000"/>
                </a:solidFill>
                <a:latin typeface="+mn-lt"/>
              </a:rPr>
              <a:t>Quenchig</a:t>
            </a:r>
            <a:r>
              <a:rPr lang="en-US" sz="2000" b="1" dirty="0">
                <a:solidFill>
                  <a:srgbClr val="FF0000"/>
                </a:solidFill>
                <a:latin typeface="+mn-lt"/>
              </a:rPr>
              <a:t>) for  another QE  model</a:t>
            </a:r>
            <a:endParaRPr lang="en-US" sz="2000" dirty="0">
              <a:latin typeface="+mn-lt"/>
            </a:endParaRPr>
          </a:p>
          <a:p>
            <a:r>
              <a:rPr lang="en-US" sz="2000" b="1" dirty="0">
                <a:solidFill>
                  <a:srgbClr val="FF0000"/>
                </a:solidFill>
                <a:latin typeface="+mn-lt"/>
              </a:rPr>
              <a:t>ES</a:t>
            </a:r>
            <a:r>
              <a:rPr lang="en-US" sz="2000" b="1" baseline="-25000" dirty="0">
                <a:solidFill>
                  <a:srgbClr val="FF0000"/>
                </a:solidFill>
                <a:latin typeface="+mn-lt"/>
              </a:rPr>
              <a:t>2</a:t>
            </a:r>
            <a:r>
              <a:rPr lang="en-US" sz="2000" b="1" dirty="0">
                <a:latin typeface="+mn-lt"/>
              </a:rPr>
              <a:t>= </a:t>
            </a:r>
            <a:r>
              <a:rPr lang="en-US" sz="2000" b="1" dirty="0">
                <a:solidFill>
                  <a:srgbClr val="00A701"/>
                </a:solidFill>
                <a:latin typeface="+mn-lt"/>
              </a:rPr>
              <a:t>ES</a:t>
            </a:r>
            <a:r>
              <a:rPr lang="en-US" sz="2000" b="1" baseline="-25000" dirty="0">
                <a:solidFill>
                  <a:srgbClr val="00A701"/>
                </a:solidFill>
                <a:latin typeface="+mn-lt"/>
              </a:rPr>
              <a:t>1</a:t>
            </a:r>
            <a:r>
              <a:rPr lang="en-US" sz="2000" b="1" dirty="0">
                <a:solidFill>
                  <a:srgbClr val="00A701"/>
                </a:solidFill>
                <a:latin typeface="+mn-lt"/>
              </a:rPr>
              <a:t> </a:t>
            </a:r>
            <a:r>
              <a:rPr lang="en-US" sz="2000" b="1" dirty="0">
                <a:latin typeface="+mn-lt"/>
              </a:rPr>
              <a:t>(</a:t>
            </a:r>
            <a:r>
              <a:rPr lang="en-US" sz="2000" b="1" dirty="0">
                <a:solidFill>
                  <a:srgbClr val="00A701"/>
                </a:solidFill>
                <a:latin typeface="+mn-lt"/>
              </a:rPr>
              <a:t>P</a:t>
            </a:r>
            <a:r>
              <a:rPr lang="en-US" sz="2000" b="1" baseline="-25000" dirty="0">
                <a:solidFill>
                  <a:srgbClr val="00A701"/>
                </a:solidFill>
                <a:latin typeface="+mn-lt"/>
              </a:rPr>
              <a:t>1</a:t>
            </a:r>
            <a:r>
              <a:rPr lang="en-US" sz="2000" b="1" dirty="0">
                <a:latin typeface="+mn-lt"/>
              </a:rPr>
              <a:t>/</a:t>
            </a:r>
            <a:r>
              <a:rPr lang="en-US" sz="2000" b="1" dirty="0">
                <a:solidFill>
                  <a:srgbClr val="FF0000"/>
                </a:solidFill>
                <a:latin typeface="+mn-lt"/>
              </a:rPr>
              <a:t>P</a:t>
            </a:r>
            <a:r>
              <a:rPr lang="en-US" sz="2000" b="1" baseline="-25000" dirty="0">
                <a:solidFill>
                  <a:srgbClr val="FF0000"/>
                </a:solidFill>
                <a:latin typeface="+mn-lt"/>
              </a:rPr>
              <a:t>2</a:t>
            </a:r>
            <a:r>
              <a:rPr lang="en-US" sz="2000" b="1" dirty="0">
                <a:latin typeface="+mn-lt"/>
              </a:rPr>
              <a:t>)</a:t>
            </a:r>
          </a:p>
          <a:p>
            <a:endParaRPr lang="en-US" sz="2000" dirty="0">
              <a:latin typeface="+mn-lt"/>
            </a:endParaRPr>
          </a:p>
        </p:txBody>
      </p:sp>
      <p:sp>
        <p:nvSpPr>
          <p:cNvPr id="11" name="TextBox 10">
            <a:extLst>
              <a:ext uri="{FF2B5EF4-FFF2-40B4-BE49-F238E27FC236}">
                <a16:creationId xmlns:a16="http://schemas.microsoft.com/office/drawing/2014/main" id="{2104FB2F-17FB-C142-948E-470F8B864DB5}"/>
              </a:ext>
            </a:extLst>
          </p:cNvPr>
          <p:cNvSpPr txBox="1"/>
          <p:nvPr/>
        </p:nvSpPr>
        <p:spPr>
          <a:xfrm>
            <a:off x="5427420" y="4500862"/>
            <a:ext cx="2497380" cy="1200329"/>
          </a:xfrm>
          <a:prstGeom prst="rect">
            <a:avLst/>
          </a:prstGeom>
          <a:solidFill>
            <a:schemeClr val="bg1"/>
          </a:solidFill>
        </p:spPr>
        <p:txBody>
          <a:bodyPr wrap="square">
            <a:spAutoFit/>
          </a:bodyPr>
          <a:lstStyle/>
          <a:p>
            <a:r>
              <a:rPr lang="en-US" sz="1800" b="1" dirty="0">
                <a:solidFill>
                  <a:srgbClr val="00A701"/>
                </a:solidFill>
                <a:highlight>
                  <a:srgbClr val="FFFF00"/>
                </a:highlight>
                <a:latin typeface="+mn-lt"/>
              </a:rPr>
              <a:t>Extra Suppression (Quenching) factor of the  Longitudinal QE extracted from the fit </a:t>
            </a:r>
            <a:endParaRPr lang="en-US" sz="1800" dirty="0">
              <a:highlight>
                <a:srgbClr val="FFFF00"/>
              </a:highlight>
            </a:endParaRPr>
          </a:p>
        </p:txBody>
      </p:sp>
      <p:sp>
        <p:nvSpPr>
          <p:cNvPr id="14" name="TextBox 13">
            <a:extLst>
              <a:ext uri="{FF2B5EF4-FFF2-40B4-BE49-F238E27FC236}">
                <a16:creationId xmlns:a16="http://schemas.microsoft.com/office/drawing/2014/main" id="{D76F68EC-2F31-0F4A-9C5D-96B2495BE690}"/>
              </a:ext>
            </a:extLst>
          </p:cNvPr>
          <p:cNvSpPr txBox="1"/>
          <p:nvPr/>
        </p:nvSpPr>
        <p:spPr>
          <a:xfrm>
            <a:off x="4311143" y="2100616"/>
            <a:ext cx="2555717" cy="369332"/>
          </a:xfrm>
          <a:prstGeom prst="rect">
            <a:avLst/>
          </a:prstGeom>
          <a:noFill/>
        </p:spPr>
        <p:txBody>
          <a:bodyPr wrap="square">
            <a:spAutoFit/>
          </a:bodyPr>
          <a:lstStyle/>
          <a:p>
            <a:r>
              <a:rPr lang="en-US" sz="1600" b="1" dirty="0">
                <a:highlight>
                  <a:srgbClr val="FFFF00"/>
                </a:highlight>
                <a:latin typeface="+mn-lt"/>
              </a:rPr>
              <a:t>Paul</a:t>
            </a:r>
            <a:r>
              <a:rPr lang="en-US" sz="1800" b="1" dirty="0">
                <a:highlight>
                  <a:srgbClr val="FFFF00"/>
                </a:highlight>
                <a:latin typeface="+mn-lt"/>
              </a:rPr>
              <a:t>i </a:t>
            </a:r>
            <a:r>
              <a:rPr lang="en-US" sz="1600" b="1" dirty="0">
                <a:highlight>
                  <a:srgbClr val="FFFF00"/>
                </a:highlight>
                <a:latin typeface="+mn-lt"/>
              </a:rPr>
              <a:t>suppression Factor</a:t>
            </a:r>
            <a:endParaRPr lang="en-US" sz="1600" dirty="0"/>
          </a:p>
        </p:txBody>
      </p:sp>
      <p:sp>
        <p:nvSpPr>
          <p:cNvPr id="17" name="TextBox 16">
            <a:extLst>
              <a:ext uri="{FF2B5EF4-FFF2-40B4-BE49-F238E27FC236}">
                <a16:creationId xmlns:a16="http://schemas.microsoft.com/office/drawing/2014/main" id="{8079A054-ABEF-A341-A3F4-DB4BCE5A7858}"/>
              </a:ext>
            </a:extLst>
          </p:cNvPr>
          <p:cNvSpPr txBox="1"/>
          <p:nvPr/>
        </p:nvSpPr>
        <p:spPr>
          <a:xfrm>
            <a:off x="3645195" y="356163"/>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Tree>
    <p:extLst>
      <p:ext uri="{BB962C8B-B14F-4D97-AF65-F5344CB8AC3E}">
        <p14:creationId xmlns:p14="http://schemas.microsoft.com/office/powerpoint/2010/main" val="3869756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12D88A-C840-3C01-460A-69D6B6F99C2B}"/>
              </a:ext>
            </a:extLst>
          </p:cNvPr>
          <p:cNvPicPr>
            <a:picLocks noChangeAspect="1"/>
          </p:cNvPicPr>
          <p:nvPr/>
        </p:nvPicPr>
        <p:blipFill>
          <a:blip r:embed="rId2"/>
          <a:stretch>
            <a:fillRect/>
          </a:stretch>
        </p:blipFill>
        <p:spPr>
          <a:xfrm>
            <a:off x="618388" y="289367"/>
            <a:ext cx="6773012" cy="5378568"/>
          </a:xfrm>
          <a:prstGeom prst="rect">
            <a:avLst/>
          </a:prstGeom>
        </p:spPr>
      </p:pic>
      <p:sp>
        <p:nvSpPr>
          <p:cNvPr id="4" name="Slide Number Placeholder 3">
            <a:extLst>
              <a:ext uri="{FF2B5EF4-FFF2-40B4-BE49-F238E27FC236}">
                <a16:creationId xmlns:a16="http://schemas.microsoft.com/office/drawing/2014/main" id="{93985B99-2141-2A44-81CA-E9CB97809F2E}"/>
              </a:ext>
            </a:extLst>
          </p:cNvPr>
          <p:cNvSpPr>
            <a:spLocks noGrp="1"/>
          </p:cNvSpPr>
          <p:nvPr>
            <p:ph type="sldNum" sz="quarter" idx="12"/>
          </p:nvPr>
        </p:nvSpPr>
        <p:spPr/>
        <p:txBody>
          <a:bodyPr/>
          <a:lstStyle/>
          <a:p>
            <a:pPr>
              <a:defRPr/>
            </a:pPr>
            <a:fld id="{745D7675-E1C9-417B-9F20-FC06F630C8E6}" type="slidenum">
              <a:rPr lang="en-US" altLang="en-US" smtClean="0"/>
              <a:pPr>
                <a:defRPr/>
              </a:pPr>
              <a:t>14</a:t>
            </a:fld>
            <a:endParaRPr lang="en-US" altLang="en-US" dirty="0"/>
          </a:p>
        </p:txBody>
      </p:sp>
      <p:sp>
        <p:nvSpPr>
          <p:cNvPr id="2" name="TextBox 1">
            <a:extLst>
              <a:ext uri="{FF2B5EF4-FFF2-40B4-BE49-F238E27FC236}">
                <a16:creationId xmlns:a16="http://schemas.microsoft.com/office/drawing/2014/main" id="{F096AFBD-1489-D84C-82D3-EFB37C7DD714}"/>
              </a:ext>
            </a:extLst>
          </p:cNvPr>
          <p:cNvSpPr txBox="1"/>
          <p:nvPr/>
        </p:nvSpPr>
        <p:spPr>
          <a:xfrm>
            <a:off x="418618" y="5614526"/>
            <a:ext cx="8572982" cy="954107"/>
          </a:xfrm>
          <a:prstGeom prst="rect">
            <a:avLst/>
          </a:prstGeom>
          <a:noFill/>
        </p:spPr>
        <p:txBody>
          <a:bodyPr wrap="square" rtlCol="0">
            <a:spAutoFit/>
          </a:bodyPr>
          <a:lstStyle/>
          <a:p>
            <a:r>
              <a:rPr lang="en-US" sz="2800" dirty="0">
                <a:highlight>
                  <a:srgbClr val="FFFF00"/>
                </a:highlight>
                <a:latin typeface="+mn-lt"/>
              </a:rPr>
              <a:t>The different contribution from our fit to  the extracted Inelastic Coulomb sum Rule: </a:t>
            </a:r>
            <a:r>
              <a:rPr lang="en-US" sz="2800" b="1" dirty="0" err="1">
                <a:highlight>
                  <a:srgbClr val="FFFF00"/>
                </a:highlight>
                <a:latin typeface="+mn-lt"/>
              </a:rPr>
              <a:t>SL</a:t>
            </a:r>
            <a:r>
              <a:rPr lang="en-US" sz="2800" b="1" baseline="-25000" dirty="0" err="1">
                <a:highlight>
                  <a:srgbClr val="FFFF00"/>
                </a:highlight>
                <a:latin typeface="+mn-lt"/>
              </a:rPr>
              <a:t>inelastic</a:t>
            </a:r>
            <a:r>
              <a:rPr lang="en-US" sz="2800" b="1" dirty="0">
                <a:highlight>
                  <a:srgbClr val="FFFF00"/>
                </a:highlight>
                <a:latin typeface="+mn-lt"/>
              </a:rPr>
              <a:t>(q)</a:t>
            </a:r>
            <a:endParaRPr lang="en-US" sz="2800" b="1" baseline="-25000" dirty="0">
              <a:highlight>
                <a:srgbClr val="FFFF00"/>
              </a:highlight>
              <a:latin typeface="+mn-lt"/>
            </a:endParaRPr>
          </a:p>
        </p:txBody>
      </p:sp>
      <p:sp>
        <p:nvSpPr>
          <p:cNvPr id="3" name="TextBox 2">
            <a:extLst>
              <a:ext uri="{FF2B5EF4-FFF2-40B4-BE49-F238E27FC236}">
                <a16:creationId xmlns:a16="http://schemas.microsoft.com/office/drawing/2014/main" id="{4D1F38BE-F2B7-8B43-9BA2-AC0DDDEA7EA7}"/>
              </a:ext>
            </a:extLst>
          </p:cNvPr>
          <p:cNvSpPr txBox="1"/>
          <p:nvPr/>
        </p:nvSpPr>
        <p:spPr>
          <a:xfrm>
            <a:off x="2057400" y="1447800"/>
            <a:ext cx="762000" cy="369332"/>
          </a:xfrm>
          <a:prstGeom prst="rect">
            <a:avLst/>
          </a:prstGeom>
          <a:noFill/>
        </p:spPr>
        <p:txBody>
          <a:bodyPr wrap="square" rtlCol="0">
            <a:spAutoFit/>
          </a:bodyPr>
          <a:lstStyle/>
          <a:p>
            <a:r>
              <a:rPr lang="en-US" sz="1800" b="1" dirty="0">
                <a:solidFill>
                  <a:srgbClr val="7030A0"/>
                </a:solidFill>
                <a:latin typeface="+mn-lt"/>
              </a:rPr>
              <a:t>Pauli</a:t>
            </a:r>
          </a:p>
        </p:txBody>
      </p:sp>
      <p:sp>
        <p:nvSpPr>
          <p:cNvPr id="7" name="TextBox 6">
            <a:extLst>
              <a:ext uri="{FF2B5EF4-FFF2-40B4-BE49-F238E27FC236}">
                <a16:creationId xmlns:a16="http://schemas.microsoft.com/office/drawing/2014/main" id="{CF0DEE1B-84B3-3343-B260-90BA6A15467E}"/>
              </a:ext>
            </a:extLst>
          </p:cNvPr>
          <p:cNvSpPr txBox="1"/>
          <p:nvPr/>
        </p:nvSpPr>
        <p:spPr>
          <a:xfrm>
            <a:off x="3438894" y="58534"/>
            <a:ext cx="1524000" cy="461665"/>
          </a:xfrm>
          <a:prstGeom prst="rect">
            <a:avLst/>
          </a:prstGeom>
          <a:noFill/>
        </p:spPr>
        <p:txBody>
          <a:bodyPr wrap="square">
            <a:spAutoFit/>
          </a:bodyPr>
          <a:lstStyle/>
          <a:p>
            <a:r>
              <a:rPr lang="en-US" sz="2400" b="1" dirty="0" err="1">
                <a:highlight>
                  <a:srgbClr val="FFFF00"/>
                </a:highlight>
                <a:latin typeface="+mn-lt"/>
              </a:rPr>
              <a:t>SL</a:t>
            </a:r>
            <a:r>
              <a:rPr lang="en-US" sz="2400" b="1" baseline="-25000" dirty="0" err="1">
                <a:highlight>
                  <a:srgbClr val="FFFF00"/>
                </a:highlight>
                <a:latin typeface="+mn-lt"/>
              </a:rPr>
              <a:t>inelastic</a:t>
            </a:r>
            <a:r>
              <a:rPr lang="en-US" sz="2400" b="1" dirty="0">
                <a:highlight>
                  <a:srgbClr val="FFFF00"/>
                </a:highlight>
                <a:latin typeface="+mn-lt"/>
              </a:rPr>
              <a:t>(q)</a:t>
            </a:r>
            <a:endParaRPr lang="en-US" b="1" dirty="0"/>
          </a:p>
        </p:txBody>
      </p:sp>
    </p:spTree>
    <p:extLst>
      <p:ext uri="{BB962C8B-B14F-4D97-AF65-F5344CB8AC3E}">
        <p14:creationId xmlns:p14="http://schemas.microsoft.com/office/powerpoint/2010/main" val="3208777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3A3775-0819-CE54-A024-EBF0ACB6B545}"/>
              </a:ext>
            </a:extLst>
          </p:cNvPr>
          <p:cNvPicPr>
            <a:picLocks noChangeAspect="1"/>
          </p:cNvPicPr>
          <p:nvPr/>
        </p:nvPicPr>
        <p:blipFill>
          <a:blip r:embed="rId2"/>
          <a:stretch>
            <a:fillRect/>
          </a:stretch>
        </p:blipFill>
        <p:spPr>
          <a:xfrm>
            <a:off x="0" y="260821"/>
            <a:ext cx="4648200" cy="3228641"/>
          </a:xfrm>
          <a:prstGeom prst="rect">
            <a:avLst/>
          </a:prstGeom>
        </p:spPr>
      </p:pic>
      <p:sp>
        <p:nvSpPr>
          <p:cNvPr id="4" name="Slide Number Placeholder 3">
            <a:extLst>
              <a:ext uri="{FF2B5EF4-FFF2-40B4-BE49-F238E27FC236}">
                <a16:creationId xmlns:a16="http://schemas.microsoft.com/office/drawing/2014/main" id="{FB081EBD-6029-F44B-87C9-0E3538BBE3F6}"/>
              </a:ext>
            </a:extLst>
          </p:cNvPr>
          <p:cNvSpPr>
            <a:spLocks noGrp="1"/>
          </p:cNvSpPr>
          <p:nvPr>
            <p:ph type="sldNum" sz="quarter" idx="12"/>
          </p:nvPr>
        </p:nvSpPr>
        <p:spPr/>
        <p:txBody>
          <a:bodyPr/>
          <a:lstStyle/>
          <a:p>
            <a:pPr>
              <a:defRPr/>
            </a:pPr>
            <a:fld id="{745D7675-E1C9-417B-9F20-FC06F630C8E6}" type="slidenum">
              <a:rPr lang="en-US" altLang="en-US" smtClean="0"/>
              <a:pPr>
                <a:defRPr/>
              </a:pPr>
              <a:t>15</a:t>
            </a:fld>
            <a:endParaRPr lang="en-US" altLang="en-US" dirty="0"/>
          </a:p>
        </p:txBody>
      </p:sp>
      <p:sp>
        <p:nvSpPr>
          <p:cNvPr id="2" name="TextBox 1">
            <a:extLst>
              <a:ext uri="{FF2B5EF4-FFF2-40B4-BE49-F238E27FC236}">
                <a16:creationId xmlns:a16="http://schemas.microsoft.com/office/drawing/2014/main" id="{ED635569-E137-414C-846F-59D014658C61}"/>
              </a:ext>
            </a:extLst>
          </p:cNvPr>
          <p:cNvSpPr txBox="1"/>
          <p:nvPr/>
        </p:nvSpPr>
        <p:spPr>
          <a:xfrm>
            <a:off x="4641144" y="189672"/>
            <a:ext cx="4267201" cy="258532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Comparison to theory for</a:t>
            </a:r>
          </a:p>
          <a:p>
            <a:r>
              <a:rPr lang="en-US" sz="2000" b="1" u="sng" dirty="0">
                <a:latin typeface="+mn-lt"/>
              </a:rPr>
              <a:t>Coulomb sum Rule</a:t>
            </a:r>
            <a:r>
              <a:rPr lang="en-US" sz="2000" dirty="0">
                <a:latin typeface="+mn-lt"/>
              </a:rPr>
              <a:t>: </a:t>
            </a:r>
            <a:r>
              <a:rPr lang="en-US" sz="2000" b="1" dirty="0" err="1">
                <a:latin typeface="+mn-lt"/>
              </a:rPr>
              <a:t>SL</a:t>
            </a:r>
            <a:r>
              <a:rPr lang="en-US" sz="2000" b="1" baseline="-25000" dirty="0" err="1">
                <a:latin typeface="+mn-lt"/>
              </a:rPr>
              <a:t>inelastic</a:t>
            </a:r>
            <a:r>
              <a:rPr lang="en-US" sz="2000" b="1" dirty="0">
                <a:latin typeface="+mn-lt"/>
              </a:rPr>
              <a:t>(q) </a:t>
            </a:r>
            <a:r>
              <a:rPr lang="en-US" sz="2000" b="1" baseline="30000" dirty="0"/>
              <a:t>12</a:t>
            </a:r>
            <a:r>
              <a:rPr lang="en-US" sz="2000" b="1" dirty="0"/>
              <a:t>C</a:t>
            </a:r>
          </a:p>
          <a:p>
            <a:r>
              <a:rPr lang="en-US" sz="1800" b="1" dirty="0">
                <a:solidFill>
                  <a:srgbClr val="7030A0"/>
                </a:solidFill>
                <a:latin typeface="Arial" panose="020B0604020202020204" pitchFamily="34" charset="0"/>
                <a:cs typeface="Arial" panose="020B0604020202020204" pitchFamily="34" charset="0"/>
              </a:rPr>
              <a:t>1. Reasonable  agreement with </a:t>
            </a:r>
            <a:r>
              <a:rPr lang="en-US" sz="1800" b="1" dirty="0" err="1">
                <a:solidFill>
                  <a:srgbClr val="7030A0"/>
                </a:solidFill>
                <a:latin typeface="Arial" panose="020B0604020202020204" pitchFamily="34" charset="0"/>
                <a:cs typeface="Arial" panose="020B0604020202020204" pitchFamily="34" charset="0"/>
              </a:rPr>
              <a:t>Lavato</a:t>
            </a:r>
            <a:r>
              <a:rPr lang="en-US" sz="1800" b="1" dirty="0">
                <a:solidFill>
                  <a:srgbClr val="7030A0"/>
                </a:solidFill>
                <a:latin typeface="Arial" panose="020B0604020202020204" pitchFamily="34" charset="0"/>
                <a:cs typeface="Arial" panose="020B0604020202020204" pitchFamily="34" charset="0"/>
              </a:rPr>
              <a:t> 2016 </a:t>
            </a:r>
            <a:r>
              <a:rPr lang="en-US" sz="1600" b="1" dirty="0">
                <a:solidFill>
                  <a:srgbClr val="7030A0"/>
                </a:solidFill>
                <a:latin typeface="Arial" panose="020B0604020202020204" pitchFamily="34" charset="0"/>
                <a:cs typeface="Arial" panose="020B0604020202020204" pitchFamily="34" charset="0"/>
              </a:rPr>
              <a:t>First Principle Green’s function MC.</a:t>
            </a:r>
          </a:p>
          <a:p>
            <a:r>
              <a:rPr lang="en-US" sz="1800" b="1" dirty="0">
                <a:latin typeface="Arial" panose="020B0604020202020204" pitchFamily="34" charset="0"/>
                <a:cs typeface="Arial" panose="020B0604020202020204" pitchFamily="34" charset="0"/>
              </a:rPr>
              <a:t>2. </a:t>
            </a:r>
            <a:r>
              <a:rPr lang="en-US" sz="1800" b="1" dirty="0">
                <a:solidFill>
                  <a:srgbClr val="00A701"/>
                </a:solidFill>
                <a:latin typeface="Arial" panose="020B0604020202020204" pitchFamily="34" charset="0"/>
                <a:cs typeface="Arial" panose="020B0604020202020204" pitchFamily="34" charset="0"/>
              </a:rPr>
              <a:t>Poor agreement with </a:t>
            </a:r>
            <a:r>
              <a:rPr lang="en-US" sz="1800" b="1" dirty="0" err="1">
                <a:solidFill>
                  <a:srgbClr val="00A701"/>
                </a:solidFill>
                <a:latin typeface="Arial" panose="020B0604020202020204" pitchFamily="34" charset="0"/>
                <a:cs typeface="Arial" panose="020B0604020202020204" pitchFamily="34" charset="0"/>
              </a:rPr>
              <a:t>Mihaila</a:t>
            </a:r>
            <a:r>
              <a:rPr lang="en-US" sz="1800" b="1" dirty="0">
                <a:solidFill>
                  <a:srgbClr val="00A701"/>
                </a:solidFill>
                <a:latin typeface="Arial" panose="020B0604020202020204" pitchFamily="34" charset="0"/>
                <a:cs typeface="Arial" panose="020B0604020202020204" pitchFamily="34" charset="0"/>
              </a:rPr>
              <a:t> 2010 </a:t>
            </a:r>
            <a:r>
              <a:rPr lang="en-US" sz="1600" b="1" dirty="0">
                <a:solidFill>
                  <a:srgbClr val="00A701"/>
                </a:solidFill>
                <a:latin typeface="Arial" panose="020B0604020202020204" pitchFamily="34" charset="0"/>
                <a:cs typeface="Arial" panose="020B0604020202020204" pitchFamily="34" charset="0"/>
              </a:rPr>
              <a:t>Coupled Cluster AVI8-UIX potential</a:t>
            </a:r>
            <a:endParaRPr lang="en-US" sz="1800" b="1" dirty="0">
              <a:solidFill>
                <a:srgbClr val="FF0000"/>
              </a:solidFill>
              <a:latin typeface="Arial" panose="020B0604020202020204" pitchFamily="34" charset="0"/>
              <a:cs typeface="Arial" panose="020B0604020202020204" pitchFamily="34" charset="0"/>
            </a:endParaRPr>
          </a:p>
          <a:p>
            <a:r>
              <a:rPr lang="en-US" sz="1800" b="1" dirty="0">
                <a:solidFill>
                  <a:srgbClr val="FF0000"/>
                </a:solidFill>
                <a:latin typeface="Arial" panose="020B0604020202020204" pitchFamily="34" charset="0"/>
                <a:cs typeface="Arial" panose="020B0604020202020204" pitchFamily="34" charset="0"/>
              </a:rPr>
              <a:t>3. Poor agreement with </a:t>
            </a:r>
            <a:r>
              <a:rPr lang="en-US" sz="1800" b="1" dirty="0" err="1">
                <a:solidFill>
                  <a:srgbClr val="FF0000"/>
                </a:solidFill>
                <a:latin typeface="Arial" panose="020B0604020202020204" pitchFamily="34" charset="0"/>
                <a:cs typeface="Arial" panose="020B0604020202020204" pitchFamily="34" charset="0"/>
              </a:rPr>
              <a:t>Cloet</a:t>
            </a:r>
            <a:r>
              <a:rPr lang="en-US" sz="1800" b="1" dirty="0">
                <a:solidFill>
                  <a:srgbClr val="FF0000"/>
                </a:solidFill>
                <a:latin typeface="Arial" panose="020B0604020202020204" pitchFamily="34" charset="0"/>
                <a:cs typeface="Arial" panose="020B0604020202020204" pitchFamily="34" charset="0"/>
              </a:rPr>
              <a:t> 2016 (RPA)</a:t>
            </a:r>
          </a:p>
        </p:txBody>
      </p:sp>
      <p:sp>
        <p:nvSpPr>
          <p:cNvPr id="8" name="TextBox 7">
            <a:extLst>
              <a:ext uri="{FF2B5EF4-FFF2-40B4-BE49-F238E27FC236}">
                <a16:creationId xmlns:a16="http://schemas.microsoft.com/office/drawing/2014/main" id="{5C25C9F5-887E-8848-A832-A77E3A4E000D}"/>
              </a:ext>
            </a:extLst>
          </p:cNvPr>
          <p:cNvSpPr txBox="1"/>
          <p:nvPr/>
        </p:nvSpPr>
        <p:spPr>
          <a:xfrm>
            <a:off x="1905000" y="42543"/>
            <a:ext cx="1828800" cy="369332"/>
          </a:xfrm>
          <a:prstGeom prst="rect">
            <a:avLst/>
          </a:prstGeom>
          <a:noFill/>
        </p:spPr>
        <p:txBody>
          <a:bodyPr wrap="square">
            <a:spAutoFit/>
          </a:bodyPr>
          <a:lstStyle/>
          <a:p>
            <a:r>
              <a:rPr lang="en-US" sz="1800" b="1" dirty="0" err="1">
                <a:highlight>
                  <a:srgbClr val="FFFF00"/>
                </a:highlight>
                <a:latin typeface="+mn-lt"/>
              </a:rPr>
              <a:t>SL</a:t>
            </a:r>
            <a:r>
              <a:rPr lang="en-US" sz="1800" b="1" baseline="-25000" dirty="0" err="1">
                <a:highlight>
                  <a:srgbClr val="FFFF00"/>
                </a:highlight>
                <a:latin typeface="+mn-lt"/>
              </a:rPr>
              <a:t>inelastic</a:t>
            </a:r>
            <a:r>
              <a:rPr lang="en-US" sz="1800" b="1" dirty="0">
                <a:highlight>
                  <a:srgbClr val="FFFF00"/>
                </a:highlight>
                <a:latin typeface="+mn-lt"/>
              </a:rPr>
              <a:t>(q)</a:t>
            </a:r>
            <a:endParaRPr lang="en-US" sz="1800" b="1" dirty="0"/>
          </a:p>
        </p:txBody>
      </p:sp>
      <p:pic>
        <p:nvPicPr>
          <p:cNvPr id="5" name="Picture 4">
            <a:extLst>
              <a:ext uri="{FF2B5EF4-FFF2-40B4-BE49-F238E27FC236}">
                <a16:creationId xmlns:a16="http://schemas.microsoft.com/office/drawing/2014/main" id="{EDA15296-DA84-FE51-09BE-D00049A9B01A}"/>
              </a:ext>
            </a:extLst>
          </p:cNvPr>
          <p:cNvPicPr>
            <a:picLocks noChangeAspect="1"/>
          </p:cNvPicPr>
          <p:nvPr/>
        </p:nvPicPr>
        <p:blipFill>
          <a:blip r:embed="rId3"/>
          <a:stretch>
            <a:fillRect/>
          </a:stretch>
        </p:blipFill>
        <p:spPr>
          <a:xfrm>
            <a:off x="266700" y="3429000"/>
            <a:ext cx="4114800" cy="3213695"/>
          </a:xfrm>
          <a:prstGeom prst="rect">
            <a:avLst/>
          </a:prstGeom>
        </p:spPr>
      </p:pic>
      <p:sp>
        <p:nvSpPr>
          <p:cNvPr id="13" name="TextBox 12">
            <a:extLst>
              <a:ext uri="{FF2B5EF4-FFF2-40B4-BE49-F238E27FC236}">
                <a16:creationId xmlns:a16="http://schemas.microsoft.com/office/drawing/2014/main" id="{12758803-8863-5E23-04E2-42DEFA754E0E}"/>
              </a:ext>
            </a:extLst>
          </p:cNvPr>
          <p:cNvSpPr txBox="1"/>
          <p:nvPr/>
        </p:nvSpPr>
        <p:spPr>
          <a:xfrm>
            <a:off x="4767324" y="3847603"/>
            <a:ext cx="4135001" cy="206210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Comparison to theory for</a:t>
            </a:r>
          </a:p>
          <a:p>
            <a:r>
              <a:rPr lang="en-US" sz="2000" b="1" u="sng" dirty="0">
                <a:latin typeface="+mn-lt"/>
              </a:rPr>
              <a:t>Coulomb sum Rule</a:t>
            </a:r>
            <a:r>
              <a:rPr lang="en-US" sz="2000" dirty="0">
                <a:latin typeface="+mn-lt"/>
              </a:rPr>
              <a:t>: </a:t>
            </a:r>
            <a:r>
              <a:rPr lang="en-US" sz="2000" b="1" dirty="0" err="1">
                <a:latin typeface="+mn-lt"/>
              </a:rPr>
              <a:t>SL</a:t>
            </a:r>
            <a:r>
              <a:rPr lang="en-US" sz="2000" b="1" baseline="-25000" dirty="0" err="1">
                <a:latin typeface="+mn-lt"/>
              </a:rPr>
              <a:t>inelastic</a:t>
            </a:r>
            <a:r>
              <a:rPr lang="en-US" sz="2000" b="1" dirty="0">
                <a:latin typeface="+mn-lt"/>
              </a:rPr>
              <a:t>(q)</a:t>
            </a:r>
            <a:r>
              <a:rPr lang="en-US" sz="2000" b="1" dirty="0"/>
              <a:t> </a:t>
            </a:r>
            <a:r>
              <a:rPr lang="en-US" sz="2000" b="1" baseline="30000" dirty="0"/>
              <a:t>16</a:t>
            </a:r>
            <a:r>
              <a:rPr lang="en-US" sz="2000" b="1" dirty="0"/>
              <a:t>O</a:t>
            </a:r>
          </a:p>
          <a:p>
            <a:r>
              <a:rPr lang="en-US" sz="1800" b="1" dirty="0">
                <a:solidFill>
                  <a:srgbClr val="FF0000"/>
                </a:solidFill>
                <a:latin typeface="Arial" panose="020B0604020202020204" pitchFamily="34" charset="0"/>
                <a:cs typeface="Arial" panose="020B0604020202020204" pitchFamily="34" charset="0"/>
              </a:rPr>
              <a:t>1. Reasonable  agreement with Sobczyk 2000 CCSD:NNLO</a:t>
            </a:r>
          </a:p>
          <a:p>
            <a:endParaRPr lang="en-US" sz="1800" b="1" dirty="0">
              <a:latin typeface="Arial" panose="020B0604020202020204" pitchFamily="34" charset="0"/>
              <a:cs typeface="Arial" panose="020B0604020202020204" pitchFamily="34" charset="0"/>
            </a:endParaRPr>
          </a:p>
          <a:p>
            <a:r>
              <a:rPr lang="en-US" sz="1800" b="1" dirty="0">
                <a:solidFill>
                  <a:srgbClr val="00A701"/>
                </a:solidFill>
                <a:latin typeface="Arial" panose="020B0604020202020204" pitchFamily="34" charset="0"/>
                <a:cs typeface="Arial" panose="020B0604020202020204" pitchFamily="34" charset="0"/>
              </a:rPr>
              <a:t>2, Poor agreement with </a:t>
            </a:r>
            <a:r>
              <a:rPr lang="en-US" sz="1800" b="1" dirty="0" err="1">
                <a:solidFill>
                  <a:srgbClr val="00A701"/>
                </a:solidFill>
                <a:latin typeface="Arial" panose="020B0604020202020204" pitchFamily="34" charset="0"/>
                <a:cs typeface="Arial" panose="020B0604020202020204" pitchFamily="34" charset="0"/>
              </a:rPr>
              <a:t>Mihaila</a:t>
            </a:r>
            <a:r>
              <a:rPr lang="en-US" sz="1800" b="1" dirty="0">
                <a:solidFill>
                  <a:srgbClr val="00A701"/>
                </a:solidFill>
                <a:latin typeface="Arial" panose="020B0604020202020204" pitchFamily="34" charset="0"/>
                <a:cs typeface="Arial" panose="020B0604020202020204" pitchFamily="34" charset="0"/>
              </a:rPr>
              <a:t> 2010 </a:t>
            </a:r>
            <a:r>
              <a:rPr lang="en-US" sz="1600" b="1" dirty="0">
                <a:solidFill>
                  <a:srgbClr val="00A701"/>
                </a:solidFill>
                <a:latin typeface="Arial" panose="020B0604020202020204" pitchFamily="34" charset="0"/>
                <a:cs typeface="Arial" panose="020B0604020202020204" pitchFamily="34" charset="0"/>
              </a:rPr>
              <a:t>Coupled Cluster AVI8-UIX potential</a:t>
            </a:r>
          </a:p>
        </p:txBody>
      </p:sp>
      <p:pic>
        <p:nvPicPr>
          <p:cNvPr id="9" name="Picture 8">
            <a:extLst>
              <a:ext uri="{FF2B5EF4-FFF2-40B4-BE49-F238E27FC236}">
                <a16:creationId xmlns:a16="http://schemas.microsoft.com/office/drawing/2014/main" id="{32D64189-36D8-155E-4CFC-979D9F8B2D22}"/>
              </a:ext>
            </a:extLst>
          </p:cNvPr>
          <p:cNvPicPr>
            <a:picLocks noChangeAspect="1"/>
          </p:cNvPicPr>
          <p:nvPr/>
        </p:nvPicPr>
        <p:blipFill>
          <a:blip r:embed="rId4"/>
          <a:stretch>
            <a:fillRect/>
          </a:stretch>
        </p:blipFill>
        <p:spPr>
          <a:xfrm>
            <a:off x="5565351" y="2554509"/>
            <a:ext cx="2538945" cy="236385"/>
          </a:xfrm>
          <a:prstGeom prst="rect">
            <a:avLst/>
          </a:prstGeom>
        </p:spPr>
      </p:pic>
      <p:pic>
        <p:nvPicPr>
          <p:cNvPr id="10" name="Picture 9">
            <a:extLst>
              <a:ext uri="{FF2B5EF4-FFF2-40B4-BE49-F238E27FC236}">
                <a16:creationId xmlns:a16="http://schemas.microsoft.com/office/drawing/2014/main" id="{886585A1-3B04-5469-0FE7-721637B4FF31}"/>
              </a:ext>
            </a:extLst>
          </p:cNvPr>
          <p:cNvPicPr>
            <a:picLocks noChangeAspect="1"/>
          </p:cNvPicPr>
          <p:nvPr/>
        </p:nvPicPr>
        <p:blipFill>
          <a:blip r:embed="rId5"/>
          <a:stretch>
            <a:fillRect/>
          </a:stretch>
        </p:blipFill>
        <p:spPr>
          <a:xfrm>
            <a:off x="5077427" y="2876314"/>
            <a:ext cx="3914173" cy="364423"/>
          </a:xfrm>
          <a:prstGeom prst="rect">
            <a:avLst/>
          </a:prstGeom>
        </p:spPr>
      </p:pic>
      <p:pic>
        <p:nvPicPr>
          <p:cNvPr id="11" name="Picture 10">
            <a:extLst>
              <a:ext uri="{FF2B5EF4-FFF2-40B4-BE49-F238E27FC236}">
                <a16:creationId xmlns:a16="http://schemas.microsoft.com/office/drawing/2014/main" id="{6453FF54-0418-9ABD-6202-13C9232889C2}"/>
              </a:ext>
            </a:extLst>
          </p:cNvPr>
          <p:cNvPicPr>
            <a:picLocks noChangeAspect="1"/>
          </p:cNvPicPr>
          <p:nvPr/>
        </p:nvPicPr>
        <p:blipFill>
          <a:blip r:embed="rId6"/>
          <a:stretch>
            <a:fillRect/>
          </a:stretch>
        </p:blipFill>
        <p:spPr>
          <a:xfrm>
            <a:off x="4882441" y="6068739"/>
            <a:ext cx="3804359" cy="313621"/>
          </a:xfrm>
          <a:prstGeom prst="rect">
            <a:avLst/>
          </a:prstGeom>
        </p:spPr>
      </p:pic>
      <p:pic>
        <p:nvPicPr>
          <p:cNvPr id="12" name="Picture 11">
            <a:extLst>
              <a:ext uri="{FF2B5EF4-FFF2-40B4-BE49-F238E27FC236}">
                <a16:creationId xmlns:a16="http://schemas.microsoft.com/office/drawing/2014/main" id="{F4E5291B-2F78-0F2E-D89D-773C7FCCBF58}"/>
              </a:ext>
            </a:extLst>
          </p:cNvPr>
          <p:cNvPicPr>
            <a:picLocks noChangeAspect="1"/>
          </p:cNvPicPr>
          <p:nvPr/>
        </p:nvPicPr>
        <p:blipFill rotWithShape="1">
          <a:blip r:embed="rId7"/>
          <a:srcRect b="16361"/>
          <a:stretch/>
        </p:blipFill>
        <p:spPr>
          <a:xfrm>
            <a:off x="5031277" y="3351922"/>
            <a:ext cx="3887168" cy="304800"/>
          </a:xfrm>
          <a:prstGeom prst="rect">
            <a:avLst/>
          </a:prstGeom>
        </p:spPr>
      </p:pic>
    </p:spTree>
    <p:extLst>
      <p:ext uri="{BB962C8B-B14F-4D97-AF65-F5344CB8AC3E}">
        <p14:creationId xmlns:p14="http://schemas.microsoft.com/office/powerpoint/2010/main" val="565801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34B24-68F1-E64A-B164-2ABD8CFBA422}"/>
              </a:ext>
            </a:extLst>
          </p:cNvPr>
          <p:cNvSpPr>
            <a:spLocks noGrp="1"/>
          </p:cNvSpPr>
          <p:nvPr>
            <p:ph type="title"/>
          </p:nvPr>
        </p:nvSpPr>
        <p:spPr>
          <a:xfrm>
            <a:off x="457200" y="23019"/>
            <a:ext cx="8229600" cy="731838"/>
          </a:xfrm>
        </p:spPr>
        <p:txBody>
          <a:bodyPr/>
          <a:lstStyle/>
          <a:p>
            <a:r>
              <a:rPr lang="en-US" b="1" dirty="0"/>
              <a:t>Conclusions</a:t>
            </a:r>
          </a:p>
        </p:txBody>
      </p:sp>
      <p:sp>
        <p:nvSpPr>
          <p:cNvPr id="3" name="Content Placeholder 2">
            <a:extLst>
              <a:ext uri="{FF2B5EF4-FFF2-40B4-BE49-F238E27FC236}">
                <a16:creationId xmlns:a16="http://schemas.microsoft.com/office/drawing/2014/main" id="{E5F50925-9072-0A4D-A5E2-6B6A668CFF05}"/>
              </a:ext>
            </a:extLst>
          </p:cNvPr>
          <p:cNvSpPr>
            <a:spLocks noGrp="1"/>
          </p:cNvSpPr>
          <p:nvPr>
            <p:ph idx="1"/>
          </p:nvPr>
        </p:nvSpPr>
        <p:spPr>
          <a:xfrm>
            <a:off x="152400" y="609599"/>
            <a:ext cx="8991600" cy="6225381"/>
          </a:xfrm>
        </p:spPr>
        <p:txBody>
          <a:bodyPr/>
          <a:lstStyle/>
          <a:p>
            <a:r>
              <a:rPr lang="en-US" b="1" dirty="0"/>
              <a:t>We fit all existing  e-H, e-D, e-</a:t>
            </a:r>
            <a:r>
              <a:rPr lang="en-US" baseline="30000" dirty="0"/>
              <a:t> </a:t>
            </a:r>
            <a:r>
              <a:rPr lang="en-US" b="1" baseline="30000" dirty="0"/>
              <a:t>12</a:t>
            </a:r>
            <a:r>
              <a:rPr lang="en-US" b="1" dirty="0"/>
              <a:t>C and  e-</a:t>
            </a:r>
            <a:r>
              <a:rPr lang="en-US" b="1" baseline="30000" dirty="0"/>
              <a:t>16</a:t>
            </a:r>
            <a:r>
              <a:rPr lang="en-US" b="1" dirty="0"/>
              <a:t>O  data including </a:t>
            </a:r>
            <a:r>
              <a:rPr lang="en-US" dirty="0"/>
              <a:t>elastic, nuclear excitations, </a:t>
            </a:r>
            <a:r>
              <a:rPr lang="en-US" dirty="0" err="1"/>
              <a:t>Quasielastic</a:t>
            </a:r>
            <a:r>
              <a:rPr lang="en-US" dirty="0"/>
              <a:t>, Resonance and Inelastic region. </a:t>
            </a:r>
          </a:p>
          <a:p>
            <a:r>
              <a:rPr lang="en-US" b="1" dirty="0"/>
              <a:t>Fit provides a benchmark </a:t>
            </a:r>
            <a:r>
              <a:rPr lang="en-US" dirty="0"/>
              <a:t>to test electron and neutrino MC generators. (all parameters will  be published).</a:t>
            </a:r>
          </a:p>
          <a:p>
            <a:r>
              <a:rPr lang="en-US" b="1" dirty="0"/>
              <a:t>The contributions of nuclear excitations is important at low q </a:t>
            </a:r>
            <a:r>
              <a:rPr lang="en-US" dirty="0"/>
              <a:t>and should be added to  electron and neutrino MC generators.</a:t>
            </a:r>
          </a:p>
          <a:p>
            <a:r>
              <a:rPr lang="en-US" dirty="0"/>
              <a:t>For the QE  structure functions, we find that the</a:t>
            </a:r>
            <a:r>
              <a:rPr lang="en-US" b="1" dirty="0">
                <a:solidFill>
                  <a:srgbClr val="FF0000"/>
                </a:solidFill>
              </a:rPr>
              <a:t> QE Longitudinal cross section is Quenched by an Extra  Suppression in addition to Pauli blocking </a:t>
            </a:r>
            <a:r>
              <a:rPr lang="en-US" b="1" dirty="0"/>
              <a:t>and the </a:t>
            </a:r>
            <a:r>
              <a:rPr lang="en-US" b="1" dirty="0">
                <a:solidFill>
                  <a:srgbClr val="0066FF"/>
                </a:solidFill>
              </a:rPr>
              <a:t>Transverse cross section is Enhanced</a:t>
            </a:r>
            <a:r>
              <a:rPr lang="en-US" b="1" dirty="0"/>
              <a:t>.</a:t>
            </a:r>
            <a:r>
              <a:rPr lang="en-US" dirty="0"/>
              <a:t> We  provide a parameterizations of the </a:t>
            </a:r>
            <a:r>
              <a:rPr lang="en-US" dirty="0">
                <a:solidFill>
                  <a:srgbClr val="FF0000"/>
                </a:solidFill>
              </a:rPr>
              <a:t>Longitudinal Quenching </a:t>
            </a:r>
            <a:r>
              <a:rPr lang="en-US" dirty="0"/>
              <a:t>and </a:t>
            </a:r>
            <a:r>
              <a:rPr lang="en-US" b="1" dirty="0">
                <a:solidFill>
                  <a:srgbClr val="0066FF"/>
                </a:solidFill>
              </a:rPr>
              <a:t>Transverse</a:t>
            </a:r>
            <a:r>
              <a:rPr lang="en-US" dirty="0">
                <a:solidFill>
                  <a:srgbClr val="0066FF"/>
                </a:solidFill>
              </a:rPr>
              <a:t> </a:t>
            </a:r>
            <a:r>
              <a:rPr lang="en-US" b="1" dirty="0">
                <a:solidFill>
                  <a:srgbClr val="0066FF"/>
                </a:solidFill>
              </a:rPr>
              <a:t>Enhancement.</a:t>
            </a:r>
          </a:p>
          <a:p>
            <a:r>
              <a:rPr lang="en-US" dirty="0"/>
              <a:t>We extract the inelastic Coulomb sum rule and compare to theoretical calculations.  Since all available e- </a:t>
            </a:r>
            <a:r>
              <a:rPr lang="en-US" baseline="30000" dirty="0"/>
              <a:t>12</a:t>
            </a:r>
            <a:r>
              <a:rPr lang="en-US" dirty="0"/>
              <a:t>C data is included in the fit, </a:t>
            </a:r>
            <a:r>
              <a:rPr lang="en-US" b="1" dirty="0">
                <a:highlight>
                  <a:srgbClr val="FFFF00"/>
                </a:highlight>
              </a:rPr>
              <a:t>this is the best extraction of the Inelastic Coulomb Sum Rule from all the world’s data on </a:t>
            </a:r>
            <a:r>
              <a:rPr lang="en-US" baseline="30000" dirty="0">
                <a:highlight>
                  <a:srgbClr val="FFFF00"/>
                </a:highlight>
              </a:rPr>
              <a:t>12</a:t>
            </a:r>
            <a:r>
              <a:rPr lang="en-US" dirty="0">
                <a:highlight>
                  <a:srgbClr val="FFFF00"/>
                </a:highlight>
              </a:rPr>
              <a:t>C </a:t>
            </a:r>
            <a:r>
              <a:rPr lang="en-US" b="1" dirty="0">
                <a:highlight>
                  <a:srgbClr val="FFFF00"/>
                </a:highlight>
              </a:rPr>
              <a:t>.</a:t>
            </a:r>
            <a:endParaRPr lang="en-US" dirty="0">
              <a:highlight>
                <a:srgbClr val="FFFF00"/>
              </a:highlight>
            </a:endParaRPr>
          </a:p>
        </p:txBody>
      </p:sp>
      <p:sp>
        <p:nvSpPr>
          <p:cNvPr id="4" name="Slide Number Placeholder 3">
            <a:extLst>
              <a:ext uri="{FF2B5EF4-FFF2-40B4-BE49-F238E27FC236}">
                <a16:creationId xmlns:a16="http://schemas.microsoft.com/office/drawing/2014/main" id="{88B184B3-275D-7648-B9CB-8838EB8429E3}"/>
              </a:ext>
            </a:extLst>
          </p:cNvPr>
          <p:cNvSpPr>
            <a:spLocks noGrp="1"/>
          </p:cNvSpPr>
          <p:nvPr>
            <p:ph type="sldNum" sz="quarter" idx="12"/>
          </p:nvPr>
        </p:nvSpPr>
        <p:spPr/>
        <p:txBody>
          <a:bodyPr/>
          <a:lstStyle/>
          <a:p>
            <a:pPr>
              <a:defRPr/>
            </a:pPr>
            <a:fld id="{745D7675-E1C9-417B-9F20-FC06F630C8E6}" type="slidenum">
              <a:rPr lang="en-US" altLang="en-US" smtClean="0"/>
              <a:pPr>
                <a:defRPr/>
              </a:pPr>
              <a:t>16</a:t>
            </a:fld>
            <a:endParaRPr lang="en-US" altLang="en-US" dirty="0"/>
          </a:p>
        </p:txBody>
      </p:sp>
    </p:spTree>
    <p:extLst>
      <p:ext uri="{BB962C8B-B14F-4D97-AF65-F5344CB8AC3E}">
        <p14:creationId xmlns:p14="http://schemas.microsoft.com/office/powerpoint/2010/main" val="2844638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6C28-0781-384F-AA80-A16AF7EA7C26}"/>
              </a:ext>
            </a:extLst>
          </p:cNvPr>
          <p:cNvSpPr>
            <a:spLocks noGrp="1"/>
          </p:cNvSpPr>
          <p:nvPr>
            <p:ph type="title"/>
          </p:nvPr>
        </p:nvSpPr>
        <p:spPr>
          <a:xfrm>
            <a:off x="495300" y="87084"/>
            <a:ext cx="8229600" cy="838200"/>
          </a:xfrm>
        </p:spPr>
        <p:txBody>
          <a:bodyPr/>
          <a:lstStyle/>
          <a:p>
            <a:r>
              <a:rPr lang="en-US" sz="2000" b="1" u="sng" dirty="0"/>
              <a:t>This talk reports on analysis of all available  H, D,  Carbon and Oxygen</a:t>
            </a:r>
            <a:br>
              <a:rPr lang="en-US" sz="2000" b="1" u="sng" dirty="0"/>
            </a:br>
            <a:r>
              <a:rPr lang="en-US" sz="2000" b="1" u="sng" dirty="0"/>
              <a:t>electron scattering   data</a:t>
            </a:r>
            <a:r>
              <a:rPr lang="en-US" sz="2000" b="1" dirty="0"/>
              <a:t>     (Analysis will be expanded to all nuclei</a:t>
            </a:r>
            <a:r>
              <a:rPr lang="en-US" sz="2000" dirty="0"/>
              <a:t>) </a:t>
            </a:r>
          </a:p>
        </p:txBody>
      </p:sp>
      <p:sp>
        <p:nvSpPr>
          <p:cNvPr id="3" name="Content Placeholder 2">
            <a:extLst>
              <a:ext uri="{FF2B5EF4-FFF2-40B4-BE49-F238E27FC236}">
                <a16:creationId xmlns:a16="http://schemas.microsoft.com/office/drawing/2014/main" id="{3635FF1D-5A6C-CA4D-A474-45D66B7D73AC}"/>
              </a:ext>
            </a:extLst>
          </p:cNvPr>
          <p:cNvSpPr>
            <a:spLocks noGrp="1"/>
          </p:cNvSpPr>
          <p:nvPr>
            <p:ph idx="1"/>
          </p:nvPr>
        </p:nvSpPr>
        <p:spPr>
          <a:xfrm>
            <a:off x="0" y="849086"/>
            <a:ext cx="9220200" cy="5921830"/>
          </a:xfrm>
        </p:spPr>
        <p:txBody>
          <a:bodyPr/>
          <a:lstStyle/>
          <a:p>
            <a:pPr>
              <a:spcBef>
                <a:spcPts val="0"/>
              </a:spcBef>
            </a:pPr>
            <a:r>
              <a:rPr lang="en-US" sz="2000" dirty="0"/>
              <a:t>We update the </a:t>
            </a:r>
            <a:r>
              <a:rPr lang="en-US" sz="2000" dirty="0" err="1"/>
              <a:t>Bosted</a:t>
            </a:r>
            <a:r>
              <a:rPr lang="en-US" sz="2000" dirty="0"/>
              <a:t>-Christy fit to </a:t>
            </a:r>
            <a:r>
              <a:rPr lang="en-US" sz="2000" b="1" dirty="0">
                <a:solidFill>
                  <a:srgbClr val="FF0000"/>
                </a:solidFill>
              </a:rPr>
              <a:t>all of  the world’s electron scattering data  </a:t>
            </a:r>
            <a:r>
              <a:rPr lang="en-US" sz="2000" dirty="0"/>
              <a:t>on H, D and nuclear targets to include the  lo</a:t>
            </a:r>
            <a:r>
              <a:rPr lang="en-US" sz="2000" b="1" dirty="0">
                <a:solidFill>
                  <a:srgbClr val="7030A0"/>
                </a:solidFill>
              </a:rPr>
              <a:t>west values of energy transfer </a:t>
            </a:r>
            <a:r>
              <a:rPr lang="en-US" sz="2000" b="1" dirty="0">
                <a:solidFill>
                  <a:srgbClr val="7030A0"/>
                </a:solidFill>
                <a:latin typeface="Symbol" pitchFamily="2" charset="2"/>
              </a:rPr>
              <a:t>n</a:t>
            </a:r>
            <a:r>
              <a:rPr lang="en-US" sz="2000" b="1" dirty="0">
                <a:solidFill>
                  <a:srgbClr val="7030A0"/>
                </a:solidFill>
              </a:rPr>
              <a:t> and q</a:t>
            </a:r>
            <a:r>
              <a:rPr lang="en-US" sz="2000" b="1" baseline="30000" dirty="0">
                <a:solidFill>
                  <a:srgbClr val="7030A0"/>
                </a:solidFill>
              </a:rPr>
              <a:t>2</a:t>
            </a:r>
            <a:r>
              <a:rPr lang="en-US" sz="2000" b="1" dirty="0">
                <a:solidFill>
                  <a:srgbClr val="7030A0"/>
                </a:solidFill>
              </a:rPr>
              <a:t>  </a:t>
            </a:r>
            <a:r>
              <a:rPr lang="en-US" sz="2000" dirty="0"/>
              <a:t>(for </a:t>
            </a:r>
            <a:r>
              <a:rPr lang="en-US" sz="2000" b="1" dirty="0"/>
              <a:t>C12 we fit  ~8000 cross section data and 250 measurements for O16</a:t>
            </a:r>
            <a:r>
              <a:rPr lang="en-US" sz="2000" dirty="0"/>
              <a:t>). </a:t>
            </a:r>
          </a:p>
          <a:p>
            <a:pPr marL="0" indent="0">
              <a:spcBef>
                <a:spcPts val="0"/>
              </a:spcBef>
              <a:buNone/>
            </a:pPr>
            <a:endParaRPr lang="en-US" sz="2000" dirty="0"/>
          </a:p>
          <a:p>
            <a:pPr>
              <a:spcBef>
                <a:spcPts val="0"/>
              </a:spcBef>
            </a:pPr>
            <a:r>
              <a:rPr lang="en-US" sz="2000" dirty="0"/>
              <a:t>We fit for: </a:t>
            </a:r>
            <a:r>
              <a:rPr lang="en-US" sz="2000" b="1" dirty="0">
                <a:solidFill>
                  <a:srgbClr val="FF0000"/>
                </a:solidFill>
              </a:rPr>
              <a:t>QE cross section (including Transverse Enhancement/MEC and longitudinal low q Quenching).  </a:t>
            </a:r>
            <a:r>
              <a:rPr lang="en-US" sz="2000" dirty="0"/>
              <a:t> </a:t>
            </a:r>
            <a:r>
              <a:rPr lang="en-US" sz="2000" b="1" dirty="0">
                <a:solidFill>
                  <a:srgbClr val="0066FF"/>
                </a:solidFill>
              </a:rPr>
              <a:t>Resonance and pion production</a:t>
            </a:r>
            <a:r>
              <a:rPr lang="en-US" sz="2000" dirty="0"/>
              <a:t>, </a:t>
            </a:r>
            <a:r>
              <a:rPr lang="en-US" sz="2000" b="1" dirty="0">
                <a:solidFill>
                  <a:srgbClr val="00A701"/>
                </a:solidFill>
              </a:rPr>
              <a:t>DIS, </a:t>
            </a:r>
            <a:r>
              <a:rPr lang="en-US" sz="2000" b="1" dirty="0">
                <a:solidFill>
                  <a:srgbClr val="7030A0"/>
                </a:solidFill>
              </a:rPr>
              <a:t>nuclear excitations, </a:t>
            </a:r>
            <a:r>
              <a:rPr lang="en-US" sz="2000" dirty="0"/>
              <a:t>elastic scattering data.</a:t>
            </a:r>
            <a:r>
              <a:rPr lang="en-US" sz="2000" b="1" dirty="0">
                <a:latin typeface="Symbol" pitchFamily="2" charset="2"/>
              </a:rPr>
              <a:t> </a:t>
            </a:r>
            <a:r>
              <a:rPr lang="en-US" sz="2000" dirty="0"/>
              <a:t>Since the cross sections span a large range of energies and scattering angles, we </a:t>
            </a:r>
            <a:r>
              <a:rPr lang="en-US" sz="2000" b="1" dirty="0">
                <a:solidFill>
                  <a:srgbClr val="7030A0"/>
                </a:solidFill>
              </a:rPr>
              <a:t>extract both the </a:t>
            </a:r>
            <a:r>
              <a:rPr lang="en-US" sz="2000" b="1" dirty="0">
                <a:solidFill>
                  <a:srgbClr val="FF0000"/>
                </a:solidFill>
              </a:rPr>
              <a:t>longitudinal RL  </a:t>
            </a:r>
            <a:r>
              <a:rPr lang="en-US" sz="2000" b="1" dirty="0">
                <a:solidFill>
                  <a:srgbClr val="7030A0"/>
                </a:solidFill>
              </a:rPr>
              <a:t>and </a:t>
            </a:r>
            <a:r>
              <a:rPr lang="en-US" sz="2000" b="1" dirty="0">
                <a:solidFill>
                  <a:srgbClr val="FF0000"/>
                </a:solidFill>
              </a:rPr>
              <a:t>transverse RT </a:t>
            </a:r>
            <a:r>
              <a:rPr lang="en-US" sz="2000" dirty="0"/>
              <a:t>contributions</a:t>
            </a:r>
            <a:r>
              <a:rPr lang="en-US" sz="1800" dirty="0"/>
              <a:t>, and also get the Coulomb Sum Rule.</a:t>
            </a:r>
            <a:endParaRPr lang="en-US" sz="2000" dirty="0"/>
          </a:p>
          <a:p>
            <a:r>
              <a:rPr lang="en-US" sz="2000" dirty="0"/>
              <a:t>We parameterize  both the </a:t>
            </a:r>
            <a:r>
              <a:rPr lang="en-US" sz="2000" b="1" dirty="0">
                <a:solidFill>
                  <a:srgbClr val="FF0000"/>
                </a:solidFill>
              </a:rPr>
              <a:t>Enhancement of the Transverse QE cross section </a:t>
            </a:r>
            <a:r>
              <a:rPr lang="en-US" sz="2000" dirty="0"/>
              <a:t>and the </a:t>
            </a:r>
            <a:r>
              <a:rPr lang="en-US" sz="2000" b="1" dirty="0">
                <a:solidFill>
                  <a:srgbClr val="0066FF"/>
                </a:solidFill>
              </a:rPr>
              <a:t>Quenching of the Longitudinal QE </a:t>
            </a:r>
            <a:r>
              <a:rPr lang="en-US" sz="2000" b="1" dirty="0"/>
              <a:t>cross </a:t>
            </a:r>
            <a:r>
              <a:rPr lang="en-US" sz="2000" dirty="0"/>
              <a:t>section</a:t>
            </a:r>
            <a:r>
              <a:rPr lang="en-US" sz="2000" u="sng" dirty="0"/>
              <a:t>. </a:t>
            </a:r>
            <a:r>
              <a:rPr lang="en-US" sz="2000" b="1" u="sng" dirty="0">
                <a:solidFill>
                  <a:srgbClr val="FF0000"/>
                </a:solidFill>
              </a:rPr>
              <a:t>We extract the most precise  Coulomb Sum rule as a function of q and compare to theoretical calculations</a:t>
            </a:r>
            <a:r>
              <a:rPr lang="en-US" sz="2000" b="1" dirty="0">
                <a:solidFill>
                  <a:srgbClr val="FF0000"/>
                </a:solidFill>
              </a:rPr>
              <a:t>.  </a:t>
            </a:r>
          </a:p>
          <a:p>
            <a:r>
              <a:rPr lang="en-US" sz="2000" b="1" dirty="0">
                <a:solidFill>
                  <a:srgbClr val="FF0000"/>
                </a:solidFill>
              </a:rPr>
              <a:t> </a:t>
            </a:r>
          </a:p>
          <a:p>
            <a:r>
              <a:rPr lang="en-US" sz="2000" u="sng" dirty="0"/>
              <a:t>The fit can be used </a:t>
            </a:r>
            <a:r>
              <a:rPr lang="en-US" sz="2000" b="1" u="sng" dirty="0">
                <a:solidFill>
                  <a:srgbClr val="FF0000"/>
                </a:solidFill>
              </a:rPr>
              <a:t>in lieu of data to benchmark Monte Carlo predictions </a:t>
            </a:r>
            <a:r>
              <a:rPr lang="en-US" sz="2000" u="sng" dirty="0"/>
              <a:t>(e.g. for e-H, e-D  and e-</a:t>
            </a:r>
            <a:r>
              <a:rPr lang="en-US" sz="2000" u="sng" baseline="30000" dirty="0"/>
              <a:t>12</a:t>
            </a:r>
            <a:r>
              <a:rPr lang="en-US" sz="2000" u="sng" dirty="0"/>
              <a:t>C  and e-</a:t>
            </a:r>
            <a:r>
              <a:rPr lang="en-US" sz="2000" u="sng" baseline="30000" dirty="0"/>
              <a:t>1</a:t>
            </a:r>
            <a:r>
              <a:rPr lang="en-US" sz="2000" u="sng" dirty="0"/>
              <a:t>O cross sections</a:t>
            </a:r>
            <a:r>
              <a:rPr lang="en-US" sz="2000" dirty="0"/>
              <a:t>, and to is being used </a:t>
            </a:r>
            <a:r>
              <a:rPr lang="en-US" sz="2000" b="1" u="sng" dirty="0">
                <a:solidFill>
                  <a:srgbClr val="7030A0"/>
                </a:solidFill>
              </a:rPr>
              <a:t>compute radiative corrections for  electron scattering</a:t>
            </a:r>
            <a:r>
              <a:rPr lang="en-US" sz="2000" u="sng" dirty="0"/>
              <a:t> experiments..</a:t>
            </a:r>
          </a:p>
          <a:p>
            <a:pPr marL="0" indent="0">
              <a:buNone/>
            </a:pPr>
            <a:r>
              <a:rPr lang="en-US" sz="2000" b="1" dirty="0">
                <a:solidFill>
                  <a:srgbClr val="FF0000"/>
                </a:solidFill>
              </a:rPr>
              <a:t> </a:t>
            </a:r>
            <a:endParaRPr lang="en-US" sz="2000" b="1" dirty="0">
              <a:solidFill>
                <a:srgbClr val="FF0000"/>
              </a:solidFill>
              <a:latin typeface="Symbol" pitchFamily="2" charset="2"/>
            </a:endParaRPr>
          </a:p>
          <a:p>
            <a:endParaRPr lang="en-US" baseline="30000" dirty="0"/>
          </a:p>
          <a:p>
            <a:endParaRPr lang="en-US" dirty="0"/>
          </a:p>
          <a:p>
            <a:pPr marL="0" indent="0">
              <a:buNone/>
            </a:pPr>
            <a:r>
              <a:rPr lang="en-US" dirty="0"/>
              <a:t> </a:t>
            </a:r>
            <a:endParaRPr lang="en-US" baseline="30000" dirty="0"/>
          </a:p>
        </p:txBody>
      </p:sp>
      <p:sp>
        <p:nvSpPr>
          <p:cNvPr id="4" name="Slide Number Placeholder 3">
            <a:extLst>
              <a:ext uri="{FF2B5EF4-FFF2-40B4-BE49-F238E27FC236}">
                <a16:creationId xmlns:a16="http://schemas.microsoft.com/office/drawing/2014/main" id="{2337FD16-F07D-C24C-A099-99CA7331699B}"/>
              </a:ext>
            </a:extLst>
          </p:cNvPr>
          <p:cNvSpPr>
            <a:spLocks noGrp="1"/>
          </p:cNvSpPr>
          <p:nvPr>
            <p:ph type="sldNum" sz="quarter" idx="12"/>
          </p:nvPr>
        </p:nvSpPr>
        <p:spPr/>
        <p:txBody>
          <a:bodyPr/>
          <a:lstStyle/>
          <a:p>
            <a:pPr>
              <a:defRPr/>
            </a:pPr>
            <a:fld id="{745D7675-E1C9-417B-9F20-FC06F630C8E6}" type="slidenum">
              <a:rPr lang="en-US" altLang="en-US" smtClean="0"/>
              <a:pPr>
                <a:defRPr/>
              </a:pPr>
              <a:t>2</a:t>
            </a:fld>
            <a:endParaRPr lang="en-US" altLang="en-US" dirty="0"/>
          </a:p>
        </p:txBody>
      </p:sp>
    </p:spTree>
    <p:extLst>
      <p:ext uri="{BB962C8B-B14F-4D97-AF65-F5344CB8AC3E}">
        <p14:creationId xmlns:p14="http://schemas.microsoft.com/office/powerpoint/2010/main" val="373848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30FD85-222F-A95D-09B4-A4FE1F3CD753}"/>
              </a:ext>
            </a:extLst>
          </p:cNvPr>
          <p:cNvPicPr>
            <a:picLocks noChangeAspect="1"/>
          </p:cNvPicPr>
          <p:nvPr/>
        </p:nvPicPr>
        <p:blipFill rotWithShape="1">
          <a:blip r:embed="rId2"/>
          <a:srcRect r="9912"/>
          <a:stretch/>
        </p:blipFill>
        <p:spPr>
          <a:xfrm>
            <a:off x="4444119" y="1154698"/>
            <a:ext cx="4204063" cy="4749967"/>
          </a:xfrm>
          <a:prstGeom prst="rect">
            <a:avLst/>
          </a:prstGeom>
        </p:spPr>
      </p:pic>
      <p:sp>
        <p:nvSpPr>
          <p:cNvPr id="2" name="Title 1">
            <a:extLst>
              <a:ext uri="{FF2B5EF4-FFF2-40B4-BE49-F238E27FC236}">
                <a16:creationId xmlns:a16="http://schemas.microsoft.com/office/drawing/2014/main" id="{9F236C28-0781-384F-AA80-A16AF7EA7C26}"/>
              </a:ext>
            </a:extLst>
          </p:cNvPr>
          <p:cNvSpPr>
            <a:spLocks noGrp="1"/>
          </p:cNvSpPr>
          <p:nvPr>
            <p:ph type="title"/>
          </p:nvPr>
        </p:nvSpPr>
        <p:spPr>
          <a:xfrm>
            <a:off x="389477" y="508547"/>
            <a:ext cx="8229600" cy="565112"/>
          </a:xfrm>
        </p:spPr>
        <p:txBody>
          <a:bodyPr/>
          <a:lstStyle/>
          <a:p>
            <a:r>
              <a:rPr lang="en-US" b="1" dirty="0"/>
              <a:t>Nuclear excitations in Carbon</a:t>
            </a:r>
            <a:br>
              <a:rPr lang="en-US" b="1" dirty="0"/>
            </a:br>
            <a:r>
              <a:rPr lang="en-US" sz="2000" dirty="0"/>
              <a:t>Note: </a:t>
            </a:r>
            <a:r>
              <a:rPr lang="en-US" sz="2000" b="1" dirty="0">
                <a:solidFill>
                  <a:srgbClr val="FF0000"/>
                </a:solidFill>
              </a:rPr>
              <a:t>Nuclear excitations are significant at low energy transfer  </a:t>
            </a:r>
            <a:r>
              <a:rPr lang="en-US" sz="2000" b="1" dirty="0">
                <a:solidFill>
                  <a:srgbClr val="FF0000"/>
                </a:solidFill>
                <a:latin typeface="Symbol" pitchFamily="2" charset="2"/>
              </a:rPr>
              <a:t>n </a:t>
            </a:r>
            <a:r>
              <a:rPr lang="en-US" sz="2000" b="1" dirty="0">
                <a:solidFill>
                  <a:srgbClr val="FF0000"/>
                </a:solidFill>
              </a:rPr>
              <a:t>and contribute up to  30% </a:t>
            </a:r>
            <a:r>
              <a:rPr lang="en-US" sz="2000" b="1" dirty="0"/>
              <a:t>to the longitudinal Inelastic  Coulomb Sum Rule (CSR)</a:t>
            </a:r>
            <a:br>
              <a:rPr lang="en-US" sz="2000" dirty="0"/>
            </a:br>
            <a:r>
              <a:rPr lang="en-US" b="1" dirty="0"/>
              <a:t> </a:t>
            </a:r>
          </a:p>
        </p:txBody>
      </p:sp>
      <p:sp>
        <p:nvSpPr>
          <p:cNvPr id="4" name="Slide Number Placeholder 3">
            <a:extLst>
              <a:ext uri="{FF2B5EF4-FFF2-40B4-BE49-F238E27FC236}">
                <a16:creationId xmlns:a16="http://schemas.microsoft.com/office/drawing/2014/main" id="{2337FD16-F07D-C24C-A099-99CA7331699B}"/>
              </a:ext>
            </a:extLst>
          </p:cNvPr>
          <p:cNvSpPr>
            <a:spLocks noGrp="1"/>
          </p:cNvSpPr>
          <p:nvPr>
            <p:ph type="sldNum" sz="quarter" idx="12"/>
          </p:nvPr>
        </p:nvSpPr>
        <p:spPr/>
        <p:txBody>
          <a:bodyPr/>
          <a:lstStyle/>
          <a:p>
            <a:pPr>
              <a:defRPr/>
            </a:pPr>
            <a:fld id="{745D7675-E1C9-417B-9F20-FC06F630C8E6}" type="slidenum">
              <a:rPr lang="en-US" altLang="en-US" smtClean="0"/>
              <a:pPr>
                <a:defRPr/>
              </a:pPr>
              <a:t>3</a:t>
            </a:fld>
            <a:endParaRPr lang="en-US" altLang="en-US" dirty="0"/>
          </a:p>
        </p:txBody>
      </p:sp>
      <p:sp>
        <p:nvSpPr>
          <p:cNvPr id="8" name="TextBox 7">
            <a:extLst>
              <a:ext uri="{FF2B5EF4-FFF2-40B4-BE49-F238E27FC236}">
                <a16:creationId xmlns:a16="http://schemas.microsoft.com/office/drawing/2014/main" id="{4C136B0B-89FF-4249-A754-5F372EB28F72}"/>
              </a:ext>
            </a:extLst>
          </p:cNvPr>
          <p:cNvSpPr txBox="1"/>
          <p:nvPr/>
        </p:nvSpPr>
        <p:spPr>
          <a:xfrm>
            <a:off x="523892" y="5761298"/>
            <a:ext cx="8077200" cy="1015663"/>
          </a:xfrm>
          <a:prstGeom prst="rect">
            <a:avLst/>
          </a:prstGeom>
          <a:noFill/>
        </p:spPr>
        <p:txBody>
          <a:bodyPr wrap="square" rtlCol="0">
            <a:spAutoFit/>
          </a:bodyPr>
          <a:lstStyle/>
          <a:p>
            <a:r>
              <a:rPr lang="en-US" sz="2000" dirty="0">
                <a:highlight>
                  <a:srgbClr val="FFFF00"/>
                </a:highlight>
                <a:latin typeface="+mn-lt"/>
              </a:rPr>
              <a:t>We parameterize form-factors for elastic scattering and  for 17  longitudinal and transverse nuclear excitation  (2&lt; Excitation Energy&lt;50 MeV) important since they contribution up to 30% to the Coulomb Sum Rule </a:t>
            </a:r>
          </a:p>
        </p:txBody>
      </p:sp>
      <p:pic>
        <p:nvPicPr>
          <p:cNvPr id="12" name="Picture 11">
            <a:extLst>
              <a:ext uri="{FF2B5EF4-FFF2-40B4-BE49-F238E27FC236}">
                <a16:creationId xmlns:a16="http://schemas.microsoft.com/office/drawing/2014/main" id="{C7813F97-FC5E-8C4F-B2F8-7217A6C40E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261036"/>
            <a:ext cx="4215519" cy="3992435"/>
          </a:xfrm>
          <a:prstGeom prst="rect">
            <a:avLst/>
          </a:prstGeom>
        </p:spPr>
      </p:pic>
      <p:pic>
        <p:nvPicPr>
          <p:cNvPr id="5" name="Picture 4">
            <a:extLst>
              <a:ext uri="{FF2B5EF4-FFF2-40B4-BE49-F238E27FC236}">
                <a16:creationId xmlns:a16="http://schemas.microsoft.com/office/drawing/2014/main" id="{6B2AF9FD-459D-0D44-A038-62B23E65AE9A}"/>
              </a:ext>
            </a:extLst>
          </p:cNvPr>
          <p:cNvPicPr>
            <a:picLocks noChangeAspect="1"/>
          </p:cNvPicPr>
          <p:nvPr/>
        </p:nvPicPr>
        <p:blipFill>
          <a:blip r:embed="rId4"/>
          <a:stretch>
            <a:fillRect/>
          </a:stretch>
        </p:blipFill>
        <p:spPr>
          <a:xfrm>
            <a:off x="8177919" y="2319071"/>
            <a:ext cx="304800" cy="203200"/>
          </a:xfrm>
          <a:prstGeom prst="rect">
            <a:avLst/>
          </a:prstGeom>
        </p:spPr>
      </p:pic>
      <p:pic>
        <p:nvPicPr>
          <p:cNvPr id="6" name="Picture 5">
            <a:extLst>
              <a:ext uri="{FF2B5EF4-FFF2-40B4-BE49-F238E27FC236}">
                <a16:creationId xmlns:a16="http://schemas.microsoft.com/office/drawing/2014/main" id="{F9BE9805-EA7A-ED4E-A315-3030F02FDB45}"/>
              </a:ext>
            </a:extLst>
          </p:cNvPr>
          <p:cNvPicPr>
            <a:picLocks noChangeAspect="1"/>
          </p:cNvPicPr>
          <p:nvPr/>
        </p:nvPicPr>
        <p:blipFill>
          <a:blip r:embed="rId4"/>
          <a:stretch>
            <a:fillRect/>
          </a:stretch>
        </p:blipFill>
        <p:spPr>
          <a:xfrm>
            <a:off x="8292219" y="1295400"/>
            <a:ext cx="342900" cy="228600"/>
          </a:xfrm>
          <a:prstGeom prst="rect">
            <a:avLst/>
          </a:prstGeom>
        </p:spPr>
      </p:pic>
      <p:pic>
        <p:nvPicPr>
          <p:cNvPr id="7" name="Picture 6">
            <a:extLst>
              <a:ext uri="{FF2B5EF4-FFF2-40B4-BE49-F238E27FC236}">
                <a16:creationId xmlns:a16="http://schemas.microsoft.com/office/drawing/2014/main" id="{650749E5-3481-AB41-B5C8-5D2E8A9B4B1A}"/>
              </a:ext>
            </a:extLst>
          </p:cNvPr>
          <p:cNvPicPr>
            <a:picLocks noChangeAspect="1"/>
          </p:cNvPicPr>
          <p:nvPr/>
        </p:nvPicPr>
        <p:blipFill>
          <a:blip r:embed="rId4"/>
          <a:stretch>
            <a:fillRect/>
          </a:stretch>
        </p:blipFill>
        <p:spPr>
          <a:xfrm>
            <a:off x="8330319" y="3251200"/>
            <a:ext cx="304800" cy="203200"/>
          </a:xfrm>
          <a:prstGeom prst="rect">
            <a:avLst/>
          </a:prstGeom>
        </p:spPr>
      </p:pic>
      <p:pic>
        <p:nvPicPr>
          <p:cNvPr id="11" name="Picture 10">
            <a:extLst>
              <a:ext uri="{FF2B5EF4-FFF2-40B4-BE49-F238E27FC236}">
                <a16:creationId xmlns:a16="http://schemas.microsoft.com/office/drawing/2014/main" id="{90FF437E-4343-F246-8C89-A1122AD957E2}"/>
              </a:ext>
            </a:extLst>
          </p:cNvPr>
          <p:cNvPicPr>
            <a:picLocks noChangeAspect="1"/>
          </p:cNvPicPr>
          <p:nvPr/>
        </p:nvPicPr>
        <p:blipFill>
          <a:blip r:embed="rId4"/>
          <a:stretch>
            <a:fillRect/>
          </a:stretch>
        </p:blipFill>
        <p:spPr>
          <a:xfrm>
            <a:off x="8330319" y="4386529"/>
            <a:ext cx="304800" cy="203200"/>
          </a:xfrm>
          <a:prstGeom prst="rect">
            <a:avLst/>
          </a:prstGeom>
        </p:spPr>
      </p:pic>
      <p:sp>
        <p:nvSpPr>
          <p:cNvPr id="13" name="TextBox 12">
            <a:extLst>
              <a:ext uri="{FF2B5EF4-FFF2-40B4-BE49-F238E27FC236}">
                <a16:creationId xmlns:a16="http://schemas.microsoft.com/office/drawing/2014/main" id="{97344884-E0AB-404F-88FA-A4056830BF31}"/>
              </a:ext>
            </a:extLst>
          </p:cNvPr>
          <p:cNvSpPr txBox="1"/>
          <p:nvPr/>
        </p:nvSpPr>
        <p:spPr>
          <a:xfrm>
            <a:off x="8529358" y="2517404"/>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Tree>
    <p:extLst>
      <p:ext uri="{BB962C8B-B14F-4D97-AF65-F5344CB8AC3E}">
        <p14:creationId xmlns:p14="http://schemas.microsoft.com/office/powerpoint/2010/main" val="58586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337FD16-F07D-C24C-A099-99CA7331699B}"/>
              </a:ext>
            </a:extLst>
          </p:cNvPr>
          <p:cNvSpPr>
            <a:spLocks noGrp="1"/>
          </p:cNvSpPr>
          <p:nvPr>
            <p:ph type="sldNum" sz="quarter" idx="12"/>
          </p:nvPr>
        </p:nvSpPr>
        <p:spPr/>
        <p:txBody>
          <a:bodyPr/>
          <a:lstStyle/>
          <a:p>
            <a:pPr>
              <a:defRPr/>
            </a:pPr>
            <a:fld id="{745D7675-E1C9-417B-9F20-FC06F630C8E6}" type="slidenum">
              <a:rPr lang="en-US" altLang="en-US" smtClean="0"/>
              <a:pPr>
                <a:defRPr/>
              </a:pPr>
              <a:t>4</a:t>
            </a:fld>
            <a:endParaRPr lang="en-US" altLang="en-US" dirty="0"/>
          </a:p>
        </p:txBody>
      </p:sp>
      <p:pic>
        <p:nvPicPr>
          <p:cNvPr id="8" name="Picture 7">
            <a:extLst>
              <a:ext uri="{FF2B5EF4-FFF2-40B4-BE49-F238E27FC236}">
                <a16:creationId xmlns:a16="http://schemas.microsoft.com/office/drawing/2014/main" id="{799A92E3-3827-9A49-A04B-634B10532383}"/>
              </a:ext>
            </a:extLst>
          </p:cNvPr>
          <p:cNvPicPr>
            <a:picLocks noChangeAspect="1"/>
          </p:cNvPicPr>
          <p:nvPr/>
        </p:nvPicPr>
        <p:blipFill>
          <a:blip r:embed="rId2"/>
          <a:stretch>
            <a:fillRect/>
          </a:stretch>
        </p:blipFill>
        <p:spPr>
          <a:xfrm>
            <a:off x="27245" y="3714280"/>
            <a:ext cx="3278293" cy="3145971"/>
          </a:xfrm>
          <a:prstGeom prst="rect">
            <a:avLst/>
          </a:prstGeom>
        </p:spPr>
      </p:pic>
      <p:sp>
        <p:nvSpPr>
          <p:cNvPr id="9" name="TextBox 8">
            <a:extLst>
              <a:ext uri="{FF2B5EF4-FFF2-40B4-BE49-F238E27FC236}">
                <a16:creationId xmlns:a16="http://schemas.microsoft.com/office/drawing/2014/main" id="{0BD6B845-643B-C745-B042-68F720726614}"/>
              </a:ext>
            </a:extLst>
          </p:cNvPr>
          <p:cNvSpPr txBox="1"/>
          <p:nvPr/>
        </p:nvSpPr>
        <p:spPr>
          <a:xfrm>
            <a:off x="223882" y="250373"/>
            <a:ext cx="3081655" cy="1200329"/>
          </a:xfrm>
          <a:prstGeom prst="rect">
            <a:avLst/>
          </a:prstGeom>
          <a:noFill/>
        </p:spPr>
        <p:txBody>
          <a:bodyPr wrap="square" rtlCol="0">
            <a:spAutoFit/>
          </a:bodyPr>
          <a:lstStyle/>
          <a:p>
            <a:r>
              <a:rPr lang="en-US" sz="1800" dirty="0">
                <a:highlight>
                  <a:srgbClr val="FFFF00"/>
                </a:highlight>
                <a:latin typeface="+mn-lt"/>
              </a:rPr>
              <a:t>Examples: Squares of  Elastic form factor and the form factors for the first 3 nuclear excitation (all are longitudinal)</a:t>
            </a:r>
          </a:p>
        </p:txBody>
      </p:sp>
      <p:pic>
        <p:nvPicPr>
          <p:cNvPr id="11" name="Picture 10">
            <a:extLst>
              <a:ext uri="{FF2B5EF4-FFF2-40B4-BE49-F238E27FC236}">
                <a16:creationId xmlns:a16="http://schemas.microsoft.com/office/drawing/2014/main" id="{F63A09E5-E441-894C-8961-69FBCD57D6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4438" y="250373"/>
            <a:ext cx="2943861" cy="5396592"/>
          </a:xfrm>
          <a:prstGeom prst="rect">
            <a:avLst/>
          </a:prstGeom>
        </p:spPr>
      </p:pic>
      <p:pic>
        <p:nvPicPr>
          <p:cNvPr id="13" name="Picture 12">
            <a:extLst>
              <a:ext uri="{FF2B5EF4-FFF2-40B4-BE49-F238E27FC236}">
                <a16:creationId xmlns:a16="http://schemas.microsoft.com/office/drawing/2014/main" id="{5771BA61-2FFA-EC4C-A4FF-D6377C9991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299" y="152400"/>
            <a:ext cx="2790464" cy="5575300"/>
          </a:xfrm>
          <a:prstGeom prst="rect">
            <a:avLst/>
          </a:prstGeom>
        </p:spPr>
      </p:pic>
      <p:pic>
        <p:nvPicPr>
          <p:cNvPr id="5" name="Picture 4">
            <a:extLst>
              <a:ext uri="{FF2B5EF4-FFF2-40B4-BE49-F238E27FC236}">
                <a16:creationId xmlns:a16="http://schemas.microsoft.com/office/drawing/2014/main" id="{A494B798-8480-D84A-B744-8856544C79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996" y="1378359"/>
            <a:ext cx="2680936" cy="2335921"/>
          </a:xfrm>
          <a:prstGeom prst="rect">
            <a:avLst/>
          </a:prstGeom>
        </p:spPr>
      </p:pic>
      <p:sp>
        <p:nvSpPr>
          <p:cNvPr id="10" name="TextBox 9">
            <a:extLst>
              <a:ext uri="{FF2B5EF4-FFF2-40B4-BE49-F238E27FC236}">
                <a16:creationId xmlns:a16="http://schemas.microsoft.com/office/drawing/2014/main" id="{8077398C-4C53-AB46-A668-7EE1764D9966}"/>
              </a:ext>
            </a:extLst>
          </p:cNvPr>
          <p:cNvSpPr txBox="1"/>
          <p:nvPr/>
        </p:nvSpPr>
        <p:spPr>
          <a:xfrm>
            <a:off x="3305538" y="5836307"/>
            <a:ext cx="5686062" cy="830997"/>
          </a:xfrm>
          <a:prstGeom prst="rect">
            <a:avLst/>
          </a:prstGeom>
          <a:noFill/>
        </p:spPr>
        <p:txBody>
          <a:bodyPr wrap="square" rtlCol="0">
            <a:spAutoFit/>
          </a:bodyPr>
          <a:lstStyle/>
          <a:p>
            <a:r>
              <a:rPr lang="en-US" sz="1600" dirty="0">
                <a:highlight>
                  <a:srgbClr val="FFFF00"/>
                </a:highlight>
                <a:latin typeface="+mn-lt"/>
              </a:rPr>
              <a:t>We parameterize form-factors for elastic scattering and  for 17  longitudinal and transverse nuclear excitation  (2&lt; Excitation Energy&lt;50 MeV) </a:t>
            </a:r>
          </a:p>
        </p:txBody>
      </p:sp>
      <p:sp>
        <p:nvSpPr>
          <p:cNvPr id="12" name="TextBox 11">
            <a:extLst>
              <a:ext uri="{FF2B5EF4-FFF2-40B4-BE49-F238E27FC236}">
                <a16:creationId xmlns:a16="http://schemas.microsoft.com/office/drawing/2014/main" id="{46620D80-2D7D-CA4A-8909-16962E7A3FB0}"/>
              </a:ext>
            </a:extLst>
          </p:cNvPr>
          <p:cNvSpPr txBox="1"/>
          <p:nvPr/>
        </p:nvSpPr>
        <p:spPr>
          <a:xfrm>
            <a:off x="1578864" y="3962400"/>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
        <p:nvSpPr>
          <p:cNvPr id="14" name="TextBox 13">
            <a:extLst>
              <a:ext uri="{FF2B5EF4-FFF2-40B4-BE49-F238E27FC236}">
                <a16:creationId xmlns:a16="http://schemas.microsoft.com/office/drawing/2014/main" id="{D209277D-F515-7B4D-964C-A69D34DFF1C7}"/>
              </a:ext>
            </a:extLst>
          </p:cNvPr>
          <p:cNvSpPr txBox="1"/>
          <p:nvPr/>
        </p:nvSpPr>
        <p:spPr>
          <a:xfrm>
            <a:off x="3852273" y="2361653"/>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
        <p:nvSpPr>
          <p:cNvPr id="15" name="TextBox 14">
            <a:extLst>
              <a:ext uri="{FF2B5EF4-FFF2-40B4-BE49-F238E27FC236}">
                <a16:creationId xmlns:a16="http://schemas.microsoft.com/office/drawing/2014/main" id="{AF397EB0-EAED-544E-B11D-8C0E99DD72A7}"/>
              </a:ext>
            </a:extLst>
          </p:cNvPr>
          <p:cNvSpPr txBox="1"/>
          <p:nvPr/>
        </p:nvSpPr>
        <p:spPr>
          <a:xfrm>
            <a:off x="6591300" y="2336253"/>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
        <p:nvSpPr>
          <p:cNvPr id="16" name="TextBox 15">
            <a:extLst>
              <a:ext uri="{FF2B5EF4-FFF2-40B4-BE49-F238E27FC236}">
                <a16:creationId xmlns:a16="http://schemas.microsoft.com/office/drawing/2014/main" id="{B51D1E77-D287-BF41-99AE-EB9A93A23D21}"/>
              </a:ext>
            </a:extLst>
          </p:cNvPr>
          <p:cNvSpPr txBox="1"/>
          <p:nvPr/>
        </p:nvSpPr>
        <p:spPr>
          <a:xfrm>
            <a:off x="822794" y="2940050"/>
            <a:ext cx="533400" cy="369332"/>
          </a:xfrm>
          <a:prstGeom prst="rect">
            <a:avLst/>
          </a:prstGeom>
          <a:noFill/>
        </p:spPr>
        <p:txBody>
          <a:bodyPr wrap="square">
            <a:spAutoFit/>
          </a:bodyPr>
          <a:lstStyle/>
          <a:p>
            <a:r>
              <a:rPr lang="en-US" sz="1800" b="1" baseline="30000" dirty="0">
                <a:latin typeface="+mn-lt"/>
              </a:rPr>
              <a:t>12</a:t>
            </a:r>
            <a:r>
              <a:rPr lang="en-US" sz="1800" b="1" dirty="0">
                <a:latin typeface="+mn-lt"/>
              </a:rPr>
              <a:t>C</a:t>
            </a:r>
            <a:endParaRPr lang="en-US" sz="1800" dirty="0">
              <a:latin typeface="+mn-lt"/>
            </a:endParaRPr>
          </a:p>
        </p:txBody>
      </p:sp>
    </p:spTree>
    <p:extLst>
      <p:ext uri="{BB962C8B-B14F-4D97-AF65-F5344CB8AC3E}">
        <p14:creationId xmlns:p14="http://schemas.microsoft.com/office/powerpoint/2010/main" val="3076145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CA6AEE-9354-8F60-109E-E3E171282531}"/>
              </a:ext>
            </a:extLst>
          </p:cNvPr>
          <p:cNvPicPr>
            <a:picLocks noChangeAspect="1"/>
          </p:cNvPicPr>
          <p:nvPr/>
        </p:nvPicPr>
        <p:blipFill>
          <a:blip r:embed="rId2"/>
          <a:stretch>
            <a:fillRect/>
          </a:stretch>
        </p:blipFill>
        <p:spPr>
          <a:xfrm>
            <a:off x="3657600" y="309388"/>
            <a:ext cx="5063748" cy="6315424"/>
          </a:xfrm>
          <a:prstGeom prst="rect">
            <a:avLst/>
          </a:prstGeom>
        </p:spPr>
      </p:pic>
      <p:sp>
        <p:nvSpPr>
          <p:cNvPr id="4" name="Slide Number Placeholder 3">
            <a:extLst>
              <a:ext uri="{FF2B5EF4-FFF2-40B4-BE49-F238E27FC236}">
                <a16:creationId xmlns:a16="http://schemas.microsoft.com/office/drawing/2014/main" id="{B6F50562-5518-D846-9414-40B88D2A6FD5}"/>
              </a:ext>
            </a:extLst>
          </p:cNvPr>
          <p:cNvSpPr>
            <a:spLocks noGrp="1"/>
          </p:cNvSpPr>
          <p:nvPr>
            <p:ph type="sldNum" sz="quarter" idx="12"/>
          </p:nvPr>
        </p:nvSpPr>
        <p:spPr/>
        <p:txBody>
          <a:bodyPr/>
          <a:lstStyle/>
          <a:p>
            <a:pPr>
              <a:defRPr/>
            </a:pPr>
            <a:fld id="{745D7675-E1C9-417B-9F20-FC06F630C8E6}" type="slidenum">
              <a:rPr lang="en-US" altLang="en-US" smtClean="0"/>
              <a:pPr>
                <a:defRPr/>
              </a:pPr>
              <a:t>5</a:t>
            </a:fld>
            <a:endParaRPr lang="en-US" altLang="en-US" dirty="0"/>
          </a:p>
        </p:txBody>
      </p:sp>
      <p:sp>
        <p:nvSpPr>
          <p:cNvPr id="6" name="TextBox 5">
            <a:extLst>
              <a:ext uri="{FF2B5EF4-FFF2-40B4-BE49-F238E27FC236}">
                <a16:creationId xmlns:a16="http://schemas.microsoft.com/office/drawing/2014/main" id="{F3F8AEBA-FC46-644C-B837-69D7ABEFBF0A}"/>
              </a:ext>
            </a:extLst>
          </p:cNvPr>
          <p:cNvSpPr txBox="1"/>
          <p:nvPr/>
        </p:nvSpPr>
        <p:spPr>
          <a:xfrm>
            <a:off x="0" y="970730"/>
            <a:ext cx="3387348" cy="5632311"/>
          </a:xfrm>
          <a:prstGeom prst="rect">
            <a:avLst/>
          </a:prstGeom>
          <a:noFill/>
        </p:spPr>
        <p:txBody>
          <a:bodyPr wrap="square" rtlCol="0">
            <a:spAutoFit/>
          </a:bodyPr>
          <a:lstStyle/>
          <a:p>
            <a:r>
              <a:rPr lang="en-US" sz="2000" b="1" u="sng" dirty="0">
                <a:highlight>
                  <a:srgbClr val="FFFF00"/>
                </a:highlight>
                <a:latin typeface="+mn-lt"/>
              </a:rPr>
              <a:t>Nuclear excitation region </a:t>
            </a:r>
          </a:p>
          <a:p>
            <a:r>
              <a:rPr lang="en-US" sz="2000" b="1" u="sng" dirty="0">
                <a:highlight>
                  <a:srgbClr val="FFFF00"/>
                </a:highlight>
                <a:latin typeface="+mn-lt"/>
              </a:rPr>
              <a:t>  Ex &lt; 50 MeV</a:t>
            </a:r>
          </a:p>
          <a:p>
            <a:endParaRPr lang="en-US" sz="2000" b="1" dirty="0">
              <a:latin typeface="+mn-lt"/>
            </a:endParaRPr>
          </a:p>
          <a:p>
            <a:r>
              <a:rPr lang="en-US" sz="2000" b="1" dirty="0">
                <a:latin typeface="+mn-lt"/>
              </a:rPr>
              <a:t>Comparison of our fit </a:t>
            </a:r>
            <a:r>
              <a:rPr lang="en-US" sz="2000" dirty="0">
                <a:latin typeface="+mn-lt"/>
              </a:rPr>
              <a:t>to representative  e-C12 data for </a:t>
            </a:r>
            <a:r>
              <a:rPr lang="en-US" sz="2000" b="1" dirty="0">
                <a:highlight>
                  <a:srgbClr val="FFFF00"/>
                </a:highlight>
                <a:latin typeface="+mn-lt"/>
              </a:rPr>
              <a:t>0.01&lt;q</a:t>
            </a:r>
            <a:r>
              <a:rPr lang="en-US" sz="2000" b="1" baseline="30000" dirty="0">
                <a:highlight>
                  <a:srgbClr val="FFFF00"/>
                </a:highlight>
                <a:latin typeface="+mn-lt"/>
              </a:rPr>
              <a:t>2</a:t>
            </a:r>
            <a:r>
              <a:rPr lang="en-US" sz="2000" b="1" dirty="0">
                <a:highlight>
                  <a:srgbClr val="FFFF00"/>
                </a:highlight>
                <a:latin typeface="+mn-lt"/>
              </a:rPr>
              <a:t>&lt; 0.08 GeV</a:t>
            </a:r>
            <a:r>
              <a:rPr lang="en-US" sz="2000" b="1" baseline="30000" dirty="0">
                <a:highlight>
                  <a:srgbClr val="FFFF00"/>
                </a:highlight>
                <a:latin typeface="+mn-lt"/>
              </a:rPr>
              <a:t>2</a:t>
            </a:r>
            <a:r>
              <a:rPr lang="en-US" sz="2000" b="1" dirty="0">
                <a:highlight>
                  <a:srgbClr val="FFFF00"/>
                </a:highlight>
                <a:latin typeface="+mn-lt"/>
              </a:rPr>
              <a:t> </a:t>
            </a:r>
            <a:r>
              <a:rPr lang="en-US" sz="2000" dirty="0">
                <a:latin typeface="+mn-lt"/>
              </a:rPr>
              <a:t>.</a:t>
            </a:r>
          </a:p>
          <a:p>
            <a:endParaRPr lang="en-US" sz="2000" dirty="0">
              <a:latin typeface="+mn-lt"/>
            </a:endParaRPr>
          </a:p>
          <a:p>
            <a:r>
              <a:rPr lang="en-US" sz="2000" b="1" dirty="0">
                <a:latin typeface="+mn-lt"/>
              </a:rPr>
              <a:t>Shown: </a:t>
            </a:r>
            <a:r>
              <a:rPr lang="en-US" sz="2000" b="1" dirty="0">
                <a:solidFill>
                  <a:srgbClr val="7030A0"/>
                </a:solidFill>
                <a:highlight>
                  <a:srgbClr val="FFFF00"/>
                </a:highlight>
                <a:latin typeface="+mn-lt"/>
              </a:rPr>
              <a:t>Total including excitations : </a:t>
            </a:r>
            <a:r>
              <a:rPr lang="en-US" sz="2000" b="1" dirty="0">
                <a:solidFill>
                  <a:srgbClr val="7030A0"/>
                </a:solidFill>
                <a:latin typeface="+mn-lt"/>
              </a:rPr>
              <a:t>solid -------</a:t>
            </a:r>
            <a:endParaRPr lang="en-US" sz="2000" dirty="0">
              <a:latin typeface="+mn-lt"/>
            </a:endParaRPr>
          </a:p>
          <a:p>
            <a:endParaRPr lang="en-US" sz="2000" dirty="0">
              <a:latin typeface="+mn-lt"/>
            </a:endParaRPr>
          </a:p>
          <a:p>
            <a:r>
              <a:rPr lang="en-US" sz="2000" b="1" dirty="0" err="1">
                <a:solidFill>
                  <a:srgbClr val="0066FF"/>
                </a:solidFill>
                <a:highlight>
                  <a:srgbClr val="FFFF00"/>
                </a:highlight>
                <a:latin typeface="+mn-lt"/>
              </a:rPr>
              <a:t>Quasielastic</a:t>
            </a:r>
            <a:r>
              <a:rPr lang="en-US" sz="2000" b="1" dirty="0">
                <a:solidFill>
                  <a:srgbClr val="0066FF"/>
                </a:solidFill>
                <a:highlight>
                  <a:srgbClr val="FFFF00"/>
                </a:highlight>
                <a:latin typeface="+mn-lt"/>
              </a:rPr>
              <a:t> (QE) contribution:     </a:t>
            </a:r>
            <a:r>
              <a:rPr lang="en-US" sz="2000" b="1" dirty="0">
                <a:solidFill>
                  <a:srgbClr val="0066FF"/>
                </a:solidFill>
                <a:latin typeface="+mn-lt"/>
              </a:rPr>
              <a:t>dashed------</a:t>
            </a:r>
          </a:p>
          <a:p>
            <a:endParaRPr lang="en-US" sz="2000" b="1" dirty="0">
              <a:solidFill>
                <a:srgbClr val="0066FF"/>
              </a:solidFill>
              <a:latin typeface="+mn-lt"/>
            </a:endParaRPr>
          </a:p>
          <a:p>
            <a:r>
              <a:rPr lang="en-US" sz="2000" b="1" dirty="0">
                <a:solidFill>
                  <a:srgbClr val="FF0000"/>
                </a:solidFill>
                <a:highlight>
                  <a:srgbClr val="FFFF00"/>
                </a:highlight>
                <a:latin typeface="+mn-lt"/>
              </a:rPr>
              <a:t>Transverse Enhancement at large angles accounts for Meson Exchange Currents and Enhancement of </a:t>
            </a:r>
            <a:r>
              <a:rPr lang="en-US" sz="2000" b="1" dirty="0" err="1">
                <a:solidFill>
                  <a:srgbClr val="FF0000"/>
                </a:solidFill>
                <a:highlight>
                  <a:srgbClr val="FFFF00"/>
                </a:highlight>
                <a:latin typeface="+mn-lt"/>
              </a:rPr>
              <a:t>TTransverse</a:t>
            </a:r>
            <a:r>
              <a:rPr lang="en-US" sz="2000" b="1" dirty="0">
                <a:solidFill>
                  <a:srgbClr val="FF0000"/>
                </a:solidFill>
                <a:highlight>
                  <a:srgbClr val="FFFF00"/>
                </a:highlight>
                <a:latin typeface="+mn-lt"/>
              </a:rPr>
              <a:t> QE response   </a:t>
            </a:r>
            <a:r>
              <a:rPr lang="en-US" sz="2000" b="1" dirty="0">
                <a:solidFill>
                  <a:srgbClr val="FF0000"/>
                </a:solidFill>
                <a:latin typeface="+mn-lt"/>
              </a:rPr>
              <a:t>dashed------</a:t>
            </a:r>
            <a:endParaRPr lang="en-US" sz="2000" b="1" dirty="0">
              <a:latin typeface="+mn-lt"/>
            </a:endParaRPr>
          </a:p>
        </p:txBody>
      </p:sp>
      <p:sp>
        <p:nvSpPr>
          <p:cNvPr id="7" name="TextBox 6">
            <a:extLst>
              <a:ext uri="{FF2B5EF4-FFF2-40B4-BE49-F238E27FC236}">
                <a16:creationId xmlns:a16="http://schemas.microsoft.com/office/drawing/2014/main" id="{786F26D5-FE90-DC41-8FBB-9B52BDFC321E}"/>
              </a:ext>
            </a:extLst>
          </p:cNvPr>
          <p:cNvSpPr txBox="1"/>
          <p:nvPr/>
        </p:nvSpPr>
        <p:spPr>
          <a:xfrm>
            <a:off x="152400" y="78178"/>
            <a:ext cx="2286001" cy="892552"/>
          </a:xfrm>
          <a:prstGeom prst="rect">
            <a:avLst/>
          </a:prstGeom>
          <a:noFill/>
        </p:spPr>
        <p:txBody>
          <a:bodyPr wrap="square" rtlCol="0">
            <a:spAutoFit/>
          </a:bodyPr>
          <a:lstStyle/>
          <a:p>
            <a:r>
              <a:rPr lang="en-US" sz="1600" b="1" dirty="0">
                <a:highlight>
                  <a:srgbClr val="FFFF00"/>
                </a:highlight>
                <a:latin typeface="+mn-lt"/>
              </a:rPr>
              <a:t>Cross sections for excitations less than 10 MeV multiplied by (1/6</a:t>
            </a:r>
            <a:r>
              <a:rPr lang="en-US" sz="2000" dirty="0">
                <a:highlight>
                  <a:srgbClr val="FFFF00"/>
                </a:highlight>
                <a:latin typeface="+mn-lt"/>
              </a:rPr>
              <a:t>)</a:t>
            </a:r>
          </a:p>
        </p:txBody>
      </p:sp>
      <p:sp>
        <p:nvSpPr>
          <p:cNvPr id="3" name="TextBox 2">
            <a:extLst>
              <a:ext uri="{FF2B5EF4-FFF2-40B4-BE49-F238E27FC236}">
                <a16:creationId xmlns:a16="http://schemas.microsoft.com/office/drawing/2014/main" id="{530AA651-7570-A353-39BA-C0916BCC892D}"/>
              </a:ext>
            </a:extLst>
          </p:cNvPr>
          <p:cNvSpPr txBox="1"/>
          <p:nvPr/>
        </p:nvSpPr>
        <p:spPr>
          <a:xfrm>
            <a:off x="4648200" y="-89978"/>
            <a:ext cx="3962400" cy="369332"/>
          </a:xfrm>
          <a:prstGeom prst="rect">
            <a:avLst/>
          </a:prstGeom>
          <a:noFill/>
        </p:spPr>
        <p:txBody>
          <a:bodyPr wrap="square" rtlCol="0">
            <a:spAutoFit/>
          </a:bodyPr>
          <a:lstStyle/>
          <a:p>
            <a:r>
              <a:rPr lang="en-US" sz="1800" dirty="0"/>
              <a:t>Electron scattering cross sections</a:t>
            </a:r>
          </a:p>
        </p:txBody>
      </p:sp>
    </p:spTree>
    <p:extLst>
      <p:ext uri="{BB962C8B-B14F-4D97-AF65-F5344CB8AC3E}">
        <p14:creationId xmlns:p14="http://schemas.microsoft.com/office/powerpoint/2010/main" val="4004969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C6D8C1-6321-5278-581B-BCE64F553019}"/>
              </a:ext>
            </a:extLst>
          </p:cNvPr>
          <p:cNvSpPr>
            <a:spLocks noGrp="1"/>
          </p:cNvSpPr>
          <p:nvPr>
            <p:ph type="sldNum" sz="quarter" idx="12"/>
          </p:nvPr>
        </p:nvSpPr>
        <p:spPr/>
        <p:txBody>
          <a:bodyPr/>
          <a:lstStyle/>
          <a:p>
            <a:pPr>
              <a:defRPr/>
            </a:pPr>
            <a:fld id="{745D7675-E1C9-417B-9F20-FC06F630C8E6}" type="slidenum">
              <a:rPr lang="en-US" altLang="en-US" smtClean="0"/>
              <a:pPr>
                <a:defRPr/>
              </a:pPr>
              <a:t>6</a:t>
            </a:fld>
            <a:endParaRPr lang="en-US" altLang="en-US" dirty="0"/>
          </a:p>
        </p:txBody>
      </p:sp>
      <p:pic>
        <p:nvPicPr>
          <p:cNvPr id="6" name="Picture 5">
            <a:extLst>
              <a:ext uri="{FF2B5EF4-FFF2-40B4-BE49-F238E27FC236}">
                <a16:creationId xmlns:a16="http://schemas.microsoft.com/office/drawing/2014/main" id="{5B9E11EB-FEDF-170C-1AB9-5217B99DDC0E}"/>
              </a:ext>
            </a:extLst>
          </p:cNvPr>
          <p:cNvPicPr>
            <a:picLocks noChangeAspect="1"/>
          </p:cNvPicPr>
          <p:nvPr/>
        </p:nvPicPr>
        <p:blipFill rotWithShape="1">
          <a:blip r:embed="rId2"/>
          <a:srcRect r="4651"/>
          <a:stretch/>
        </p:blipFill>
        <p:spPr>
          <a:xfrm>
            <a:off x="1165024" y="3514343"/>
            <a:ext cx="3232937" cy="2400929"/>
          </a:xfrm>
          <a:prstGeom prst="rect">
            <a:avLst/>
          </a:prstGeom>
        </p:spPr>
      </p:pic>
      <p:sp>
        <p:nvSpPr>
          <p:cNvPr id="12" name="TextBox 11">
            <a:extLst>
              <a:ext uri="{FF2B5EF4-FFF2-40B4-BE49-F238E27FC236}">
                <a16:creationId xmlns:a16="http://schemas.microsoft.com/office/drawing/2014/main" id="{49786645-4FED-1293-541F-F4D55079FFC8}"/>
              </a:ext>
            </a:extLst>
          </p:cNvPr>
          <p:cNvSpPr txBox="1"/>
          <p:nvPr/>
        </p:nvSpPr>
        <p:spPr>
          <a:xfrm>
            <a:off x="838200" y="26626"/>
            <a:ext cx="8167052" cy="461665"/>
          </a:xfrm>
          <a:prstGeom prst="rect">
            <a:avLst/>
          </a:prstGeom>
          <a:noFill/>
        </p:spPr>
        <p:txBody>
          <a:bodyPr wrap="square" rtlCol="0">
            <a:spAutoFit/>
          </a:bodyPr>
          <a:lstStyle/>
          <a:p>
            <a:r>
              <a:rPr lang="en-US" dirty="0"/>
              <a:t>Coulomb </a:t>
            </a:r>
            <a:r>
              <a:rPr lang="en-US"/>
              <a:t>Sum rule: </a:t>
            </a:r>
            <a:r>
              <a:rPr lang="en-US" dirty="0"/>
              <a:t>Contribution of nuclear excitations</a:t>
            </a:r>
          </a:p>
        </p:txBody>
      </p:sp>
      <p:sp>
        <p:nvSpPr>
          <p:cNvPr id="14" name="TextBox 13">
            <a:extLst>
              <a:ext uri="{FF2B5EF4-FFF2-40B4-BE49-F238E27FC236}">
                <a16:creationId xmlns:a16="http://schemas.microsoft.com/office/drawing/2014/main" id="{40F237C6-8DE1-6A18-A9B1-7BDC7218858C}"/>
              </a:ext>
            </a:extLst>
          </p:cNvPr>
          <p:cNvSpPr txBox="1"/>
          <p:nvPr/>
        </p:nvSpPr>
        <p:spPr>
          <a:xfrm>
            <a:off x="1213712" y="2619118"/>
            <a:ext cx="3314700" cy="995144"/>
          </a:xfrm>
          <a:prstGeom prst="rect">
            <a:avLst/>
          </a:prstGeom>
          <a:noFill/>
        </p:spPr>
        <p:txBody>
          <a:bodyPr wrap="square" rtlCol="0">
            <a:spAutoFit/>
          </a:bodyPr>
          <a:lstStyle/>
          <a:p>
            <a:r>
              <a:rPr lang="en-US" sz="1600" dirty="0">
                <a:highlight>
                  <a:srgbClr val="00FFFF"/>
                </a:highlight>
              </a:rPr>
              <a:t>At very low q,      </a:t>
            </a:r>
            <a:r>
              <a:rPr lang="en-US" sz="1600" dirty="0" err="1">
                <a:highlight>
                  <a:srgbClr val="00FFFF"/>
                </a:highlight>
              </a:rPr>
              <a:t>SL</a:t>
            </a:r>
            <a:r>
              <a:rPr lang="en-US" sz="1600" baseline="-25000" dirty="0" err="1">
                <a:highlight>
                  <a:srgbClr val="00FFFF"/>
                </a:highlight>
              </a:rPr>
              <a:t>inelastic</a:t>
            </a:r>
            <a:r>
              <a:rPr lang="en-US" sz="1600" dirty="0">
                <a:highlight>
                  <a:srgbClr val="00FFFF"/>
                </a:highlight>
              </a:rPr>
              <a:t> = 0</a:t>
            </a:r>
          </a:p>
          <a:p>
            <a:endParaRPr lang="en-US" sz="1600" baseline="30000" dirty="0">
              <a:highlight>
                <a:srgbClr val="00FFFF"/>
              </a:highlight>
            </a:endParaRPr>
          </a:p>
          <a:p>
            <a:r>
              <a:rPr lang="en-US" sz="1600" dirty="0">
                <a:highlight>
                  <a:srgbClr val="00FFFF"/>
                </a:highlight>
              </a:rPr>
              <a:t>At high q  expect  </a:t>
            </a:r>
            <a:r>
              <a:rPr lang="en-US" sz="1600" dirty="0" err="1">
                <a:highlight>
                  <a:srgbClr val="00FFFF"/>
                </a:highlight>
              </a:rPr>
              <a:t>SL</a:t>
            </a:r>
            <a:r>
              <a:rPr lang="en-US" sz="1600" baseline="-25000" dirty="0" err="1">
                <a:highlight>
                  <a:srgbClr val="00FFFF"/>
                </a:highlight>
              </a:rPr>
              <a:t>inelastic</a:t>
            </a:r>
            <a:r>
              <a:rPr lang="en-US" sz="1600" dirty="0">
                <a:highlight>
                  <a:srgbClr val="00FFFF"/>
                </a:highlight>
              </a:rPr>
              <a:t> = 1</a:t>
            </a:r>
            <a:endParaRPr lang="en-US" sz="1600" baseline="30000" dirty="0">
              <a:highlight>
                <a:srgbClr val="00FFFF"/>
              </a:highlight>
            </a:endParaRPr>
          </a:p>
          <a:p>
            <a:endParaRPr lang="en-US" sz="1600" dirty="0"/>
          </a:p>
        </p:txBody>
      </p:sp>
      <p:pic>
        <p:nvPicPr>
          <p:cNvPr id="2" name="Picture 1">
            <a:extLst>
              <a:ext uri="{FF2B5EF4-FFF2-40B4-BE49-F238E27FC236}">
                <a16:creationId xmlns:a16="http://schemas.microsoft.com/office/drawing/2014/main" id="{EC7225DE-41C4-53AE-68BD-3EE7165E6FD2}"/>
              </a:ext>
            </a:extLst>
          </p:cNvPr>
          <p:cNvPicPr>
            <a:picLocks noChangeAspect="1"/>
          </p:cNvPicPr>
          <p:nvPr/>
        </p:nvPicPr>
        <p:blipFill>
          <a:blip r:embed="rId3"/>
          <a:stretch>
            <a:fillRect/>
          </a:stretch>
        </p:blipFill>
        <p:spPr>
          <a:xfrm>
            <a:off x="359183" y="613474"/>
            <a:ext cx="4158343" cy="1078089"/>
          </a:xfrm>
          <a:prstGeom prst="rect">
            <a:avLst/>
          </a:prstGeom>
        </p:spPr>
      </p:pic>
      <p:pic>
        <p:nvPicPr>
          <p:cNvPr id="3" name="Picture 2">
            <a:extLst>
              <a:ext uri="{FF2B5EF4-FFF2-40B4-BE49-F238E27FC236}">
                <a16:creationId xmlns:a16="http://schemas.microsoft.com/office/drawing/2014/main" id="{8D531317-9E14-BA06-8E31-EC155DABDA33}"/>
              </a:ext>
            </a:extLst>
          </p:cNvPr>
          <p:cNvPicPr>
            <a:picLocks noChangeAspect="1"/>
          </p:cNvPicPr>
          <p:nvPr/>
        </p:nvPicPr>
        <p:blipFill>
          <a:blip r:embed="rId4"/>
          <a:stretch>
            <a:fillRect/>
          </a:stretch>
        </p:blipFill>
        <p:spPr>
          <a:xfrm>
            <a:off x="1213712" y="1756061"/>
            <a:ext cx="1752600" cy="553453"/>
          </a:xfrm>
          <a:prstGeom prst="rect">
            <a:avLst/>
          </a:prstGeom>
        </p:spPr>
      </p:pic>
      <p:pic>
        <p:nvPicPr>
          <p:cNvPr id="5" name="Picture 4">
            <a:extLst>
              <a:ext uri="{FF2B5EF4-FFF2-40B4-BE49-F238E27FC236}">
                <a16:creationId xmlns:a16="http://schemas.microsoft.com/office/drawing/2014/main" id="{260E91B5-80E7-8AA2-0A42-808E9768AB71}"/>
              </a:ext>
            </a:extLst>
          </p:cNvPr>
          <p:cNvPicPr>
            <a:picLocks noChangeAspect="1"/>
          </p:cNvPicPr>
          <p:nvPr/>
        </p:nvPicPr>
        <p:blipFill>
          <a:blip r:embed="rId5"/>
          <a:stretch>
            <a:fillRect/>
          </a:stretch>
        </p:blipFill>
        <p:spPr>
          <a:xfrm>
            <a:off x="4739725" y="488291"/>
            <a:ext cx="4309580" cy="1778848"/>
          </a:xfrm>
          <a:prstGeom prst="rect">
            <a:avLst/>
          </a:prstGeom>
        </p:spPr>
      </p:pic>
      <p:pic>
        <p:nvPicPr>
          <p:cNvPr id="9" name="Picture 8">
            <a:extLst>
              <a:ext uri="{FF2B5EF4-FFF2-40B4-BE49-F238E27FC236}">
                <a16:creationId xmlns:a16="http://schemas.microsoft.com/office/drawing/2014/main" id="{6968FD82-00F9-72D0-29AE-7D34049D1C4F}"/>
              </a:ext>
            </a:extLst>
          </p:cNvPr>
          <p:cNvPicPr>
            <a:picLocks noChangeAspect="1"/>
          </p:cNvPicPr>
          <p:nvPr/>
        </p:nvPicPr>
        <p:blipFill>
          <a:blip r:embed="rId6"/>
          <a:stretch>
            <a:fillRect/>
          </a:stretch>
        </p:blipFill>
        <p:spPr>
          <a:xfrm>
            <a:off x="4541006" y="2267139"/>
            <a:ext cx="4450594" cy="1117304"/>
          </a:xfrm>
          <a:prstGeom prst="rect">
            <a:avLst/>
          </a:prstGeom>
        </p:spPr>
      </p:pic>
      <p:pic>
        <p:nvPicPr>
          <p:cNvPr id="8" name="Picture 7">
            <a:extLst>
              <a:ext uri="{FF2B5EF4-FFF2-40B4-BE49-F238E27FC236}">
                <a16:creationId xmlns:a16="http://schemas.microsoft.com/office/drawing/2014/main" id="{B202CCF4-69B3-2BD6-E525-54D24A6918FA}"/>
              </a:ext>
            </a:extLst>
          </p:cNvPr>
          <p:cNvPicPr>
            <a:picLocks noChangeAspect="1"/>
          </p:cNvPicPr>
          <p:nvPr/>
        </p:nvPicPr>
        <p:blipFill>
          <a:blip r:embed="rId7"/>
          <a:stretch>
            <a:fillRect/>
          </a:stretch>
        </p:blipFill>
        <p:spPr>
          <a:xfrm>
            <a:off x="5029200" y="3470411"/>
            <a:ext cx="3232936" cy="2488794"/>
          </a:xfrm>
          <a:prstGeom prst="rect">
            <a:avLst/>
          </a:prstGeom>
        </p:spPr>
      </p:pic>
      <p:sp>
        <p:nvSpPr>
          <p:cNvPr id="10" name="TextBox 9">
            <a:extLst>
              <a:ext uri="{FF2B5EF4-FFF2-40B4-BE49-F238E27FC236}">
                <a16:creationId xmlns:a16="http://schemas.microsoft.com/office/drawing/2014/main" id="{BB34012B-4966-657C-62A7-99D4FABBB14D}"/>
              </a:ext>
            </a:extLst>
          </p:cNvPr>
          <p:cNvSpPr txBox="1"/>
          <p:nvPr/>
        </p:nvSpPr>
        <p:spPr>
          <a:xfrm>
            <a:off x="339594" y="5862936"/>
            <a:ext cx="8800262" cy="646331"/>
          </a:xfrm>
          <a:prstGeom prst="rect">
            <a:avLst/>
          </a:prstGeom>
          <a:noFill/>
        </p:spPr>
        <p:txBody>
          <a:bodyPr wrap="square">
            <a:spAutoFit/>
          </a:bodyPr>
          <a:lstStyle/>
          <a:p>
            <a:r>
              <a:rPr lang="en-US" sz="1800" b="1" dirty="0">
                <a:solidFill>
                  <a:srgbClr val="FF0000"/>
                </a:solidFill>
              </a:rPr>
              <a:t>Nuclear excitations are significant at low energy transfer  </a:t>
            </a:r>
            <a:r>
              <a:rPr lang="en-US" sz="1800" b="1" dirty="0">
                <a:solidFill>
                  <a:srgbClr val="FF0000"/>
                </a:solidFill>
                <a:latin typeface="Symbol" pitchFamily="2" charset="2"/>
              </a:rPr>
              <a:t>n </a:t>
            </a:r>
            <a:r>
              <a:rPr lang="en-US" sz="1800" b="1" dirty="0">
                <a:solidFill>
                  <a:srgbClr val="FF0000"/>
                </a:solidFill>
              </a:rPr>
              <a:t>and contribute up to  30% </a:t>
            </a:r>
            <a:r>
              <a:rPr lang="en-US" sz="1800" b="1" dirty="0"/>
              <a:t>to the longitudinal Inelastic  Coulomb Sum Rule (CSR)</a:t>
            </a:r>
            <a:endParaRPr lang="en-US" sz="1800" dirty="0"/>
          </a:p>
        </p:txBody>
      </p:sp>
    </p:spTree>
    <p:extLst>
      <p:ext uri="{BB962C8B-B14F-4D97-AF65-F5344CB8AC3E}">
        <p14:creationId xmlns:p14="http://schemas.microsoft.com/office/powerpoint/2010/main" val="3507024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7EF401-AC9D-204B-9E0F-6BB89123B895}"/>
              </a:ext>
            </a:extLst>
          </p:cNvPr>
          <p:cNvSpPr>
            <a:spLocks noGrp="1"/>
          </p:cNvSpPr>
          <p:nvPr>
            <p:ph type="sldNum" sz="quarter" idx="12"/>
          </p:nvPr>
        </p:nvSpPr>
        <p:spPr/>
        <p:txBody>
          <a:bodyPr/>
          <a:lstStyle/>
          <a:p>
            <a:pPr>
              <a:defRPr/>
            </a:pPr>
            <a:fld id="{745D7675-E1C9-417B-9F20-FC06F630C8E6}" type="slidenum">
              <a:rPr lang="en-US" altLang="en-US" smtClean="0"/>
              <a:pPr>
                <a:defRPr/>
              </a:pPr>
              <a:t>7</a:t>
            </a:fld>
            <a:endParaRPr lang="en-US" altLang="en-US" dirty="0"/>
          </a:p>
        </p:txBody>
      </p:sp>
      <p:sp>
        <p:nvSpPr>
          <p:cNvPr id="7" name="TextBox 6">
            <a:extLst>
              <a:ext uri="{FF2B5EF4-FFF2-40B4-BE49-F238E27FC236}">
                <a16:creationId xmlns:a16="http://schemas.microsoft.com/office/drawing/2014/main" id="{DC34BF63-668B-0541-A99A-54A462469899}"/>
              </a:ext>
            </a:extLst>
          </p:cNvPr>
          <p:cNvSpPr txBox="1"/>
          <p:nvPr/>
        </p:nvSpPr>
        <p:spPr>
          <a:xfrm>
            <a:off x="381000" y="110698"/>
            <a:ext cx="7924800" cy="1200329"/>
          </a:xfrm>
          <a:prstGeom prst="rect">
            <a:avLst/>
          </a:prstGeom>
          <a:noFill/>
        </p:spPr>
        <p:txBody>
          <a:bodyPr wrap="square" rtlCol="0">
            <a:spAutoFit/>
          </a:bodyPr>
          <a:lstStyle/>
          <a:p>
            <a:r>
              <a:rPr lang="en-US" b="1" u="sng" dirty="0">
                <a:highlight>
                  <a:srgbClr val="FFFF00"/>
                </a:highlight>
                <a:latin typeface="+mn-lt"/>
              </a:rPr>
              <a:t>Modeling QE: </a:t>
            </a:r>
          </a:p>
          <a:p>
            <a:r>
              <a:rPr lang="en-US" b="1" dirty="0">
                <a:highlight>
                  <a:srgbClr val="FFFF00"/>
                </a:highlight>
                <a:latin typeface="+mn-lt"/>
              </a:rPr>
              <a:t>Use </a:t>
            </a:r>
            <a:r>
              <a:rPr lang="en-US" b="1" dirty="0" err="1">
                <a:highlight>
                  <a:srgbClr val="FFFF00"/>
                </a:highlight>
                <a:latin typeface="+mn-lt"/>
              </a:rPr>
              <a:t>superscaling</a:t>
            </a:r>
            <a:r>
              <a:rPr lang="en-US" b="1" dirty="0">
                <a:highlight>
                  <a:srgbClr val="FFFF00"/>
                </a:highlight>
                <a:latin typeface="+mn-lt"/>
              </a:rPr>
              <a:t>- </a:t>
            </a:r>
            <a:r>
              <a:rPr lang="en-US" dirty="0">
                <a:highlight>
                  <a:srgbClr val="FFFF00"/>
                </a:highlight>
                <a:latin typeface="+mn-lt"/>
              </a:rPr>
              <a:t>Fit for the longitudinal scaling function parameters in the overall fit</a:t>
            </a:r>
          </a:p>
        </p:txBody>
      </p:sp>
      <p:pic>
        <p:nvPicPr>
          <p:cNvPr id="10" name="Picture 9">
            <a:extLst>
              <a:ext uri="{FF2B5EF4-FFF2-40B4-BE49-F238E27FC236}">
                <a16:creationId xmlns:a16="http://schemas.microsoft.com/office/drawing/2014/main" id="{FE68E9CC-969B-FD4C-B0A7-C624E75DB04A}"/>
              </a:ext>
            </a:extLst>
          </p:cNvPr>
          <p:cNvPicPr>
            <a:picLocks noChangeAspect="1"/>
          </p:cNvPicPr>
          <p:nvPr/>
        </p:nvPicPr>
        <p:blipFill>
          <a:blip r:embed="rId3"/>
          <a:stretch>
            <a:fillRect/>
          </a:stretch>
        </p:blipFill>
        <p:spPr>
          <a:xfrm>
            <a:off x="4927906" y="905966"/>
            <a:ext cx="3377894" cy="2340347"/>
          </a:xfrm>
          <a:prstGeom prst="rect">
            <a:avLst/>
          </a:prstGeom>
        </p:spPr>
      </p:pic>
      <p:pic>
        <p:nvPicPr>
          <p:cNvPr id="2" name="Picture 1">
            <a:extLst>
              <a:ext uri="{FF2B5EF4-FFF2-40B4-BE49-F238E27FC236}">
                <a16:creationId xmlns:a16="http://schemas.microsoft.com/office/drawing/2014/main" id="{73014E4D-D695-F6E0-398D-A368BDB537AA}"/>
              </a:ext>
            </a:extLst>
          </p:cNvPr>
          <p:cNvPicPr>
            <a:picLocks noChangeAspect="1"/>
          </p:cNvPicPr>
          <p:nvPr/>
        </p:nvPicPr>
        <p:blipFill>
          <a:blip r:embed="rId4"/>
          <a:stretch>
            <a:fillRect/>
          </a:stretch>
        </p:blipFill>
        <p:spPr>
          <a:xfrm>
            <a:off x="174172" y="1409700"/>
            <a:ext cx="4267200" cy="4038600"/>
          </a:xfrm>
          <a:prstGeom prst="rect">
            <a:avLst/>
          </a:prstGeom>
        </p:spPr>
      </p:pic>
      <p:sp>
        <p:nvSpPr>
          <p:cNvPr id="3" name="TextBox 2">
            <a:extLst>
              <a:ext uri="{FF2B5EF4-FFF2-40B4-BE49-F238E27FC236}">
                <a16:creationId xmlns:a16="http://schemas.microsoft.com/office/drawing/2014/main" id="{980CAB09-6C29-C0BB-A40F-BA51B3E3DE78}"/>
              </a:ext>
            </a:extLst>
          </p:cNvPr>
          <p:cNvSpPr txBox="1"/>
          <p:nvPr/>
        </p:nvSpPr>
        <p:spPr>
          <a:xfrm>
            <a:off x="12032" y="5328026"/>
            <a:ext cx="4626430" cy="738664"/>
          </a:xfrm>
          <a:prstGeom prst="rect">
            <a:avLst/>
          </a:prstGeom>
          <a:noFill/>
        </p:spPr>
        <p:txBody>
          <a:bodyPr wrap="square" rtlCol="0">
            <a:spAutoFit/>
          </a:bodyPr>
          <a:lstStyle/>
          <a:p>
            <a:endParaRPr lang="en-US" dirty="0"/>
          </a:p>
          <a:p>
            <a:r>
              <a:rPr lang="en-US" sz="1800" dirty="0"/>
              <a:t>We include </a:t>
            </a:r>
            <a:r>
              <a:rPr lang="en-US" sz="1800" dirty="0" err="1"/>
              <a:t>Rosenfelder</a:t>
            </a:r>
            <a:r>
              <a:rPr lang="en-US" sz="1800" dirty="0"/>
              <a:t> Pauli suppression</a:t>
            </a:r>
          </a:p>
        </p:txBody>
      </p:sp>
      <p:pic>
        <p:nvPicPr>
          <p:cNvPr id="8" name="Picture 7">
            <a:extLst>
              <a:ext uri="{FF2B5EF4-FFF2-40B4-BE49-F238E27FC236}">
                <a16:creationId xmlns:a16="http://schemas.microsoft.com/office/drawing/2014/main" id="{8B687808-ED47-E44B-83BF-EB6D6C01613C}"/>
              </a:ext>
            </a:extLst>
          </p:cNvPr>
          <p:cNvPicPr>
            <a:picLocks noChangeAspect="1"/>
          </p:cNvPicPr>
          <p:nvPr/>
        </p:nvPicPr>
        <p:blipFill>
          <a:blip r:embed="rId5"/>
          <a:stretch>
            <a:fillRect/>
          </a:stretch>
        </p:blipFill>
        <p:spPr>
          <a:xfrm>
            <a:off x="4571999" y="3495371"/>
            <a:ext cx="4245428" cy="3276149"/>
          </a:xfrm>
          <a:prstGeom prst="rect">
            <a:avLst/>
          </a:prstGeom>
        </p:spPr>
      </p:pic>
      <p:sp>
        <p:nvSpPr>
          <p:cNvPr id="6" name="TextBox 5">
            <a:extLst>
              <a:ext uri="{FF2B5EF4-FFF2-40B4-BE49-F238E27FC236}">
                <a16:creationId xmlns:a16="http://schemas.microsoft.com/office/drawing/2014/main" id="{A3157A52-589F-5A84-BBD1-227224DB7930}"/>
              </a:ext>
            </a:extLst>
          </p:cNvPr>
          <p:cNvSpPr txBox="1"/>
          <p:nvPr/>
        </p:nvSpPr>
        <p:spPr>
          <a:xfrm>
            <a:off x="5943600" y="5582702"/>
            <a:ext cx="2555717" cy="369332"/>
          </a:xfrm>
          <a:prstGeom prst="rect">
            <a:avLst/>
          </a:prstGeom>
          <a:noFill/>
        </p:spPr>
        <p:txBody>
          <a:bodyPr wrap="square">
            <a:spAutoFit/>
          </a:bodyPr>
          <a:lstStyle/>
          <a:p>
            <a:r>
              <a:rPr lang="en-US" sz="1600" b="1" dirty="0">
                <a:highlight>
                  <a:srgbClr val="FFFF00"/>
                </a:highlight>
                <a:latin typeface="+mn-lt"/>
              </a:rPr>
              <a:t>Paul</a:t>
            </a:r>
            <a:r>
              <a:rPr lang="en-US" sz="1800" b="1" dirty="0">
                <a:highlight>
                  <a:srgbClr val="FFFF00"/>
                </a:highlight>
                <a:latin typeface="+mn-lt"/>
              </a:rPr>
              <a:t>i </a:t>
            </a:r>
            <a:r>
              <a:rPr lang="en-US" sz="1600" b="1" dirty="0">
                <a:highlight>
                  <a:srgbClr val="FFFF00"/>
                </a:highlight>
                <a:latin typeface="+mn-lt"/>
              </a:rPr>
              <a:t>suppression Factor</a:t>
            </a:r>
            <a:endParaRPr lang="en-US" sz="1600" dirty="0"/>
          </a:p>
        </p:txBody>
      </p:sp>
    </p:spTree>
    <p:extLst>
      <p:ext uri="{BB962C8B-B14F-4D97-AF65-F5344CB8AC3E}">
        <p14:creationId xmlns:p14="http://schemas.microsoft.com/office/powerpoint/2010/main" val="206276393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785E0DE-2AC7-E041-B52C-50F4B349F170}"/>
              </a:ext>
            </a:extLst>
          </p:cNvPr>
          <p:cNvSpPr>
            <a:spLocks noGrp="1"/>
          </p:cNvSpPr>
          <p:nvPr>
            <p:ph type="sldNum" sz="quarter" idx="12"/>
          </p:nvPr>
        </p:nvSpPr>
        <p:spPr/>
        <p:txBody>
          <a:bodyPr/>
          <a:lstStyle/>
          <a:p>
            <a:pPr>
              <a:defRPr/>
            </a:pPr>
            <a:fld id="{745D7675-E1C9-417B-9F20-FC06F630C8E6}" type="slidenum">
              <a:rPr lang="en-US" altLang="en-US" smtClean="0"/>
              <a:pPr>
                <a:defRPr/>
              </a:pPr>
              <a:t>8</a:t>
            </a:fld>
            <a:endParaRPr lang="en-US" altLang="en-US" dirty="0"/>
          </a:p>
        </p:txBody>
      </p:sp>
      <p:sp>
        <p:nvSpPr>
          <p:cNvPr id="6" name="TextBox 5">
            <a:extLst>
              <a:ext uri="{FF2B5EF4-FFF2-40B4-BE49-F238E27FC236}">
                <a16:creationId xmlns:a16="http://schemas.microsoft.com/office/drawing/2014/main" id="{DA61FEC1-83A7-0B4A-B25A-B423F88BC6AB}"/>
              </a:ext>
            </a:extLst>
          </p:cNvPr>
          <p:cNvSpPr txBox="1"/>
          <p:nvPr/>
        </p:nvSpPr>
        <p:spPr>
          <a:xfrm>
            <a:off x="228600" y="228600"/>
            <a:ext cx="3200400" cy="5940088"/>
          </a:xfrm>
          <a:prstGeom prst="rect">
            <a:avLst/>
          </a:prstGeom>
          <a:noFill/>
        </p:spPr>
        <p:txBody>
          <a:bodyPr wrap="square" rtlCol="0">
            <a:spAutoFit/>
          </a:bodyPr>
          <a:lstStyle/>
          <a:p>
            <a:r>
              <a:rPr lang="en-US" sz="2000" b="1" dirty="0">
                <a:latin typeface="+mn-lt"/>
              </a:rPr>
              <a:t> </a:t>
            </a:r>
            <a:r>
              <a:rPr lang="en-US" sz="2000" b="1" u="sng" dirty="0" err="1">
                <a:highlight>
                  <a:srgbClr val="FFFF00"/>
                </a:highlight>
                <a:latin typeface="+mn-lt"/>
              </a:rPr>
              <a:t>Quasielastic</a:t>
            </a:r>
            <a:r>
              <a:rPr lang="en-US" sz="2000" b="1" u="sng" dirty="0">
                <a:highlight>
                  <a:srgbClr val="FFFF00"/>
                </a:highlight>
                <a:latin typeface="+mn-lt"/>
              </a:rPr>
              <a:t> (QE) Region-I</a:t>
            </a:r>
          </a:p>
          <a:p>
            <a:br>
              <a:rPr lang="en-US" sz="2000" b="1" dirty="0">
                <a:latin typeface="+mn-lt"/>
              </a:rPr>
            </a:br>
            <a:r>
              <a:rPr lang="en-US" sz="2000" b="1" dirty="0">
                <a:latin typeface="+mn-lt"/>
              </a:rPr>
              <a:t>Comparison of our fit </a:t>
            </a:r>
            <a:r>
              <a:rPr lang="en-US" sz="2000" dirty="0">
                <a:latin typeface="+mn-lt"/>
              </a:rPr>
              <a:t>to representative  e-C12 data </a:t>
            </a:r>
          </a:p>
          <a:p>
            <a:r>
              <a:rPr lang="en-US" sz="2000" b="1" dirty="0">
                <a:highlight>
                  <a:srgbClr val="FFFF00"/>
                </a:highlight>
                <a:latin typeface="Times" pitchFamily="2" charset="0"/>
              </a:rPr>
              <a:t>For</a:t>
            </a:r>
            <a:r>
              <a:rPr lang="en-US" sz="2000" b="1" dirty="0">
                <a:highlight>
                  <a:srgbClr val="FFFF00"/>
                </a:highlight>
                <a:latin typeface="+mn-lt"/>
              </a:rPr>
              <a:t> </a:t>
            </a:r>
            <a:r>
              <a:rPr lang="en-US" sz="2000" b="1" dirty="0">
                <a:highlight>
                  <a:srgbClr val="FFFF00"/>
                </a:highlight>
                <a:latin typeface="Symbol" pitchFamily="2" charset="2"/>
              </a:rPr>
              <a:t>n</a:t>
            </a:r>
            <a:r>
              <a:rPr lang="en-US" sz="2000" b="1" dirty="0">
                <a:highlight>
                  <a:srgbClr val="FFFF00"/>
                </a:highlight>
              </a:rPr>
              <a:t> &lt; </a:t>
            </a:r>
            <a:r>
              <a:rPr lang="en-US" sz="2000" b="1" dirty="0">
                <a:highlight>
                  <a:srgbClr val="FFFF00"/>
                </a:highlight>
                <a:latin typeface="Times" pitchFamily="2" charset="0"/>
              </a:rPr>
              <a:t>0.2 GeV </a:t>
            </a:r>
            <a:r>
              <a:rPr lang="en-US" sz="2000" b="1" dirty="0">
                <a:highlight>
                  <a:srgbClr val="FFFF00"/>
                </a:highlight>
                <a:latin typeface="+mn-lt"/>
              </a:rPr>
              <a:t>and</a:t>
            </a:r>
          </a:p>
          <a:p>
            <a:r>
              <a:rPr lang="en-US" sz="2000" b="1" dirty="0">
                <a:highlight>
                  <a:srgbClr val="FFFF00"/>
                </a:highlight>
                <a:latin typeface="+mn-lt"/>
              </a:rPr>
              <a:t>0.01 &lt;q</a:t>
            </a:r>
            <a:r>
              <a:rPr lang="en-US" sz="2000" b="1" baseline="30000" dirty="0">
                <a:highlight>
                  <a:srgbClr val="FFFF00"/>
                </a:highlight>
                <a:latin typeface="+mn-lt"/>
              </a:rPr>
              <a:t>2</a:t>
            </a:r>
            <a:r>
              <a:rPr lang="en-US" sz="2000" b="1" dirty="0">
                <a:highlight>
                  <a:srgbClr val="FFFF00"/>
                </a:highlight>
                <a:latin typeface="+mn-lt"/>
              </a:rPr>
              <a:t>&lt; 0.068 GeV</a:t>
            </a:r>
            <a:r>
              <a:rPr lang="en-US" sz="2000" b="1" baseline="30000" dirty="0">
                <a:highlight>
                  <a:srgbClr val="FFFF00"/>
                </a:highlight>
                <a:latin typeface="+mn-lt"/>
              </a:rPr>
              <a:t>2</a:t>
            </a:r>
            <a:r>
              <a:rPr lang="en-US" sz="2000" b="1" dirty="0">
                <a:highlight>
                  <a:srgbClr val="FFFF00"/>
                </a:highlight>
                <a:latin typeface="+mn-lt"/>
              </a:rPr>
              <a:t> </a:t>
            </a:r>
            <a:r>
              <a:rPr lang="en-US" sz="2000" dirty="0">
                <a:highlight>
                  <a:srgbClr val="FFFF00"/>
                </a:highlight>
                <a:latin typeface="+mn-lt"/>
              </a:rPr>
              <a:t>.</a:t>
            </a:r>
          </a:p>
          <a:p>
            <a:endParaRPr lang="en-US" sz="2000" dirty="0">
              <a:latin typeface="+mn-lt"/>
            </a:endParaRPr>
          </a:p>
          <a:p>
            <a:r>
              <a:rPr lang="en-US" sz="2000" b="1" dirty="0">
                <a:latin typeface="+mn-lt"/>
              </a:rPr>
              <a:t>Shown: </a:t>
            </a:r>
            <a:r>
              <a:rPr lang="en-US" sz="2000" b="1" dirty="0">
                <a:solidFill>
                  <a:srgbClr val="7030A0"/>
                </a:solidFill>
                <a:highlight>
                  <a:srgbClr val="FFFF00"/>
                </a:highlight>
                <a:latin typeface="+mn-lt"/>
              </a:rPr>
              <a:t>Total including excitations   </a:t>
            </a:r>
            <a:r>
              <a:rPr lang="en-US" sz="2000" b="1" dirty="0">
                <a:solidFill>
                  <a:srgbClr val="7030A0"/>
                </a:solidFill>
                <a:latin typeface="+mn-lt"/>
              </a:rPr>
              <a:t>   solid -------</a:t>
            </a:r>
            <a:endParaRPr lang="en-US" sz="2000" dirty="0">
              <a:latin typeface="+mn-lt"/>
            </a:endParaRPr>
          </a:p>
          <a:p>
            <a:endParaRPr lang="en-US" sz="2000" dirty="0">
              <a:latin typeface="+mn-lt"/>
            </a:endParaRPr>
          </a:p>
          <a:p>
            <a:r>
              <a:rPr lang="en-US" sz="2000" b="1" dirty="0" err="1">
                <a:solidFill>
                  <a:srgbClr val="0066FF"/>
                </a:solidFill>
                <a:highlight>
                  <a:srgbClr val="FFFF00"/>
                </a:highlight>
                <a:latin typeface="+mn-lt"/>
              </a:rPr>
              <a:t>Quasielastic</a:t>
            </a:r>
            <a:r>
              <a:rPr lang="en-US" sz="2000" b="1" dirty="0">
                <a:solidFill>
                  <a:srgbClr val="0066FF"/>
                </a:solidFill>
                <a:highlight>
                  <a:srgbClr val="FFFF00"/>
                </a:highlight>
                <a:latin typeface="+mn-lt"/>
              </a:rPr>
              <a:t> (QE) </a:t>
            </a:r>
          </a:p>
          <a:p>
            <a:r>
              <a:rPr lang="en-US" sz="2000" b="1" dirty="0">
                <a:solidFill>
                  <a:srgbClr val="0066FF"/>
                </a:solidFill>
                <a:highlight>
                  <a:srgbClr val="FFFF00"/>
                </a:highlight>
                <a:latin typeface="+mn-lt"/>
              </a:rPr>
              <a:t> contribution     dashed </a:t>
            </a:r>
            <a:r>
              <a:rPr lang="en-US" sz="2000" b="1" dirty="0">
                <a:solidFill>
                  <a:srgbClr val="0066FF"/>
                </a:solidFill>
                <a:latin typeface="+mn-lt"/>
              </a:rPr>
              <a:t>------</a:t>
            </a:r>
          </a:p>
          <a:p>
            <a:endParaRPr lang="en-US" sz="2000" b="1" dirty="0">
              <a:solidFill>
                <a:srgbClr val="0066FF"/>
              </a:solidFill>
              <a:latin typeface="+mn-lt"/>
            </a:endParaRPr>
          </a:p>
          <a:p>
            <a:r>
              <a:rPr lang="en-US" sz="2000" b="1" dirty="0">
                <a:solidFill>
                  <a:srgbClr val="FF0000"/>
                </a:solidFill>
                <a:highlight>
                  <a:srgbClr val="FFFF00"/>
                </a:highlight>
                <a:latin typeface="+mn-lt"/>
              </a:rPr>
              <a:t>Transverse Enhancement at large angles accounts for Meson Exchange Currents and Enhancement of Transverse QE response    dashed</a:t>
            </a:r>
            <a:r>
              <a:rPr lang="en-US" sz="2000" b="1" dirty="0">
                <a:solidFill>
                  <a:srgbClr val="FF0000"/>
                </a:solidFill>
                <a:latin typeface="+mn-lt"/>
              </a:rPr>
              <a:t>------</a:t>
            </a:r>
            <a:endParaRPr lang="en-US" sz="2000" b="1" dirty="0">
              <a:latin typeface="+mn-lt"/>
            </a:endParaRPr>
          </a:p>
        </p:txBody>
      </p:sp>
      <p:pic>
        <p:nvPicPr>
          <p:cNvPr id="2" name="Picture 1">
            <a:extLst>
              <a:ext uri="{FF2B5EF4-FFF2-40B4-BE49-F238E27FC236}">
                <a16:creationId xmlns:a16="http://schemas.microsoft.com/office/drawing/2014/main" id="{49E40511-EBC5-DD89-B0CC-BD1CCC0306BB}"/>
              </a:ext>
            </a:extLst>
          </p:cNvPr>
          <p:cNvPicPr>
            <a:picLocks noChangeAspect="1"/>
          </p:cNvPicPr>
          <p:nvPr/>
        </p:nvPicPr>
        <p:blipFill>
          <a:blip r:embed="rId2"/>
          <a:stretch>
            <a:fillRect/>
          </a:stretch>
        </p:blipFill>
        <p:spPr>
          <a:xfrm>
            <a:off x="3352800" y="195942"/>
            <a:ext cx="5638800" cy="6256751"/>
          </a:xfrm>
          <a:prstGeom prst="rect">
            <a:avLst/>
          </a:prstGeom>
        </p:spPr>
      </p:pic>
    </p:spTree>
    <p:extLst>
      <p:ext uri="{BB962C8B-B14F-4D97-AF65-F5344CB8AC3E}">
        <p14:creationId xmlns:p14="http://schemas.microsoft.com/office/powerpoint/2010/main" val="1238165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F254D7-8E8C-C248-A87F-EA6510EC52A8}"/>
              </a:ext>
            </a:extLst>
          </p:cNvPr>
          <p:cNvSpPr>
            <a:spLocks noGrp="1"/>
          </p:cNvSpPr>
          <p:nvPr>
            <p:ph type="sldNum" sz="quarter" idx="12"/>
          </p:nvPr>
        </p:nvSpPr>
        <p:spPr/>
        <p:txBody>
          <a:bodyPr/>
          <a:lstStyle/>
          <a:p>
            <a:pPr>
              <a:defRPr/>
            </a:pPr>
            <a:fld id="{745D7675-E1C9-417B-9F20-FC06F630C8E6}" type="slidenum">
              <a:rPr lang="en-US" altLang="en-US" smtClean="0"/>
              <a:pPr>
                <a:defRPr/>
              </a:pPr>
              <a:t>9</a:t>
            </a:fld>
            <a:endParaRPr lang="en-US" altLang="en-US" dirty="0"/>
          </a:p>
        </p:txBody>
      </p:sp>
      <p:sp>
        <p:nvSpPr>
          <p:cNvPr id="7" name="TextBox 6">
            <a:extLst>
              <a:ext uri="{FF2B5EF4-FFF2-40B4-BE49-F238E27FC236}">
                <a16:creationId xmlns:a16="http://schemas.microsoft.com/office/drawing/2014/main" id="{72E0B135-760B-A941-A21F-FF155F6A659C}"/>
              </a:ext>
            </a:extLst>
          </p:cNvPr>
          <p:cNvSpPr txBox="1"/>
          <p:nvPr/>
        </p:nvSpPr>
        <p:spPr>
          <a:xfrm>
            <a:off x="5822" y="305068"/>
            <a:ext cx="3200400" cy="6247864"/>
          </a:xfrm>
          <a:prstGeom prst="rect">
            <a:avLst/>
          </a:prstGeom>
          <a:noFill/>
        </p:spPr>
        <p:txBody>
          <a:bodyPr wrap="square" rtlCol="0">
            <a:spAutoFit/>
          </a:bodyPr>
          <a:lstStyle/>
          <a:p>
            <a:r>
              <a:rPr lang="en-US" sz="2000" b="1" dirty="0">
                <a:latin typeface="+mn-lt"/>
              </a:rPr>
              <a:t> </a:t>
            </a:r>
            <a:r>
              <a:rPr lang="en-US" sz="2000" b="1" u="sng" dirty="0" err="1">
                <a:highlight>
                  <a:srgbClr val="00FFFF"/>
                </a:highlight>
                <a:latin typeface="+mn-lt"/>
              </a:rPr>
              <a:t>Quasielastic</a:t>
            </a:r>
            <a:r>
              <a:rPr lang="en-US" sz="2000" b="1" u="sng" dirty="0">
                <a:highlight>
                  <a:srgbClr val="00FFFF"/>
                </a:highlight>
                <a:latin typeface="+mn-lt"/>
              </a:rPr>
              <a:t> (QE) Region II</a:t>
            </a:r>
          </a:p>
          <a:p>
            <a:r>
              <a:rPr lang="en-US" sz="2000" b="1" u="sng" dirty="0">
                <a:highlight>
                  <a:srgbClr val="00FFFF"/>
                </a:highlight>
                <a:latin typeface="+mn-lt"/>
              </a:rPr>
              <a:t> </a:t>
            </a:r>
            <a:r>
              <a:rPr lang="en-US" sz="2000" b="1" u="sng" dirty="0">
                <a:highlight>
                  <a:srgbClr val="00FFFF"/>
                </a:highlight>
                <a:latin typeface="Symbol" pitchFamily="2" charset="2"/>
              </a:rPr>
              <a:t> </a:t>
            </a:r>
            <a:endParaRPr lang="en-US" sz="2000" b="1" u="sng" dirty="0">
              <a:highlight>
                <a:srgbClr val="00FFFF"/>
              </a:highlight>
              <a:latin typeface="+mn-lt"/>
            </a:endParaRPr>
          </a:p>
          <a:p>
            <a:br>
              <a:rPr lang="en-US" sz="2000" b="1" dirty="0">
                <a:latin typeface="+mn-lt"/>
              </a:rPr>
            </a:br>
            <a:r>
              <a:rPr lang="en-US" sz="2000" b="1" dirty="0">
                <a:latin typeface="+mn-lt"/>
              </a:rPr>
              <a:t>Comparison of our fit </a:t>
            </a:r>
            <a:r>
              <a:rPr lang="en-US" sz="2000" dirty="0">
                <a:latin typeface="+mn-lt"/>
              </a:rPr>
              <a:t>to representative  e-C12 data for  </a:t>
            </a:r>
            <a:r>
              <a:rPr lang="en-US" sz="2000" b="1" dirty="0">
                <a:latin typeface="+mn-lt"/>
              </a:rPr>
              <a:t>  </a:t>
            </a:r>
            <a:r>
              <a:rPr lang="en-US" sz="2000" b="1" dirty="0">
                <a:highlight>
                  <a:srgbClr val="00FFFF"/>
                </a:highlight>
                <a:latin typeface="+mn-lt"/>
              </a:rPr>
              <a:t>&lt; 0.2 GeV  </a:t>
            </a:r>
            <a:r>
              <a:rPr lang="en-US" sz="2000" b="1" dirty="0">
                <a:latin typeface="+mn-lt"/>
              </a:rPr>
              <a:t>and</a:t>
            </a:r>
          </a:p>
          <a:p>
            <a:r>
              <a:rPr lang="en-US" sz="2000" b="1" dirty="0">
                <a:latin typeface="+mn-lt"/>
              </a:rPr>
              <a:t> </a:t>
            </a:r>
            <a:r>
              <a:rPr lang="en-US" sz="2000" b="1" dirty="0">
                <a:highlight>
                  <a:srgbClr val="00FFFF"/>
                </a:highlight>
                <a:latin typeface="+mn-lt"/>
              </a:rPr>
              <a:t>0.071 &lt;q</a:t>
            </a:r>
            <a:r>
              <a:rPr lang="en-US" sz="2000" b="1" baseline="30000" dirty="0">
                <a:highlight>
                  <a:srgbClr val="00FFFF"/>
                </a:highlight>
                <a:latin typeface="+mn-lt"/>
              </a:rPr>
              <a:t>2</a:t>
            </a:r>
            <a:r>
              <a:rPr lang="en-US" sz="2000" b="1" dirty="0">
                <a:highlight>
                  <a:srgbClr val="00FFFF"/>
                </a:highlight>
                <a:latin typeface="+mn-lt"/>
              </a:rPr>
              <a:t>&lt; 0.121 GeV</a:t>
            </a:r>
            <a:r>
              <a:rPr lang="en-US" sz="2000" b="1" baseline="30000" dirty="0">
                <a:highlight>
                  <a:srgbClr val="00FFFF"/>
                </a:highlight>
                <a:latin typeface="+mn-lt"/>
              </a:rPr>
              <a:t>2</a:t>
            </a:r>
            <a:r>
              <a:rPr lang="en-US" sz="2000" b="1" dirty="0">
                <a:highlight>
                  <a:srgbClr val="00FFFF"/>
                </a:highlight>
                <a:latin typeface="+mn-lt"/>
              </a:rPr>
              <a:t> </a:t>
            </a:r>
            <a:r>
              <a:rPr lang="en-US" sz="2000" dirty="0">
                <a:highlight>
                  <a:srgbClr val="00FFFF"/>
                </a:highlight>
                <a:latin typeface="+mn-lt"/>
              </a:rPr>
              <a:t>.</a:t>
            </a:r>
          </a:p>
          <a:p>
            <a:endParaRPr lang="en-US" sz="2000" dirty="0">
              <a:latin typeface="+mn-lt"/>
            </a:endParaRPr>
          </a:p>
          <a:p>
            <a:r>
              <a:rPr lang="en-US" sz="2000" b="1" dirty="0">
                <a:latin typeface="+mn-lt"/>
              </a:rPr>
              <a:t>Shown: </a:t>
            </a:r>
            <a:r>
              <a:rPr lang="en-US" sz="2000" b="1" dirty="0">
                <a:solidFill>
                  <a:srgbClr val="7030A0"/>
                </a:solidFill>
                <a:highlight>
                  <a:srgbClr val="00FFFF"/>
                </a:highlight>
                <a:latin typeface="+mn-lt"/>
              </a:rPr>
              <a:t>Total including excitations      </a:t>
            </a:r>
            <a:r>
              <a:rPr lang="en-US" sz="2000" b="1" dirty="0">
                <a:solidFill>
                  <a:srgbClr val="7030A0"/>
                </a:solidFill>
                <a:latin typeface="+mn-lt"/>
              </a:rPr>
              <a:t>solid -------</a:t>
            </a:r>
            <a:endParaRPr lang="en-US" sz="2000" dirty="0">
              <a:latin typeface="+mn-lt"/>
            </a:endParaRPr>
          </a:p>
          <a:p>
            <a:endParaRPr lang="en-US" sz="2000" dirty="0">
              <a:latin typeface="+mn-lt"/>
            </a:endParaRPr>
          </a:p>
          <a:p>
            <a:r>
              <a:rPr lang="en-US" sz="2000" b="1" dirty="0" err="1">
                <a:solidFill>
                  <a:srgbClr val="0066FF"/>
                </a:solidFill>
                <a:highlight>
                  <a:srgbClr val="00FFFF"/>
                </a:highlight>
                <a:latin typeface="+mn-lt"/>
              </a:rPr>
              <a:t>Quasielastic</a:t>
            </a:r>
            <a:r>
              <a:rPr lang="en-US" sz="2000" b="1" dirty="0">
                <a:solidFill>
                  <a:srgbClr val="0066FF"/>
                </a:solidFill>
                <a:highlight>
                  <a:srgbClr val="00FFFF"/>
                </a:highlight>
                <a:latin typeface="+mn-lt"/>
              </a:rPr>
              <a:t> (QE) </a:t>
            </a:r>
          </a:p>
          <a:p>
            <a:r>
              <a:rPr lang="en-US" sz="2000" b="1" dirty="0">
                <a:solidFill>
                  <a:srgbClr val="0066FF"/>
                </a:solidFill>
                <a:highlight>
                  <a:srgbClr val="00FFFF"/>
                </a:highlight>
                <a:latin typeface="+mn-lt"/>
              </a:rPr>
              <a:t> contribution     </a:t>
            </a:r>
            <a:r>
              <a:rPr lang="en-US" sz="2000" b="1" dirty="0">
                <a:solidFill>
                  <a:srgbClr val="0066FF"/>
                </a:solidFill>
                <a:latin typeface="+mn-lt"/>
              </a:rPr>
              <a:t>dashed ------</a:t>
            </a:r>
          </a:p>
          <a:p>
            <a:endParaRPr lang="en-US" sz="2000" b="1" dirty="0">
              <a:solidFill>
                <a:srgbClr val="0066FF"/>
              </a:solidFill>
              <a:latin typeface="+mn-lt"/>
            </a:endParaRPr>
          </a:p>
          <a:p>
            <a:r>
              <a:rPr lang="en-US" sz="2000" b="1" dirty="0">
                <a:solidFill>
                  <a:srgbClr val="FF0000"/>
                </a:solidFill>
                <a:highlight>
                  <a:srgbClr val="00FFFF"/>
                </a:highlight>
                <a:latin typeface="+mn-lt"/>
              </a:rPr>
              <a:t>Transverse Enhancement at large angles accounts for Meson Exchange Currents and Enhancement of Transverse QE </a:t>
            </a:r>
            <a:r>
              <a:rPr lang="en-US" sz="2000" b="1" dirty="0" err="1">
                <a:solidFill>
                  <a:srgbClr val="FF0000"/>
                </a:solidFill>
                <a:highlight>
                  <a:srgbClr val="00FFFF"/>
                </a:highlight>
                <a:latin typeface="+mn-lt"/>
              </a:rPr>
              <a:t>reponse</a:t>
            </a:r>
            <a:r>
              <a:rPr lang="en-US" sz="2000" b="1" dirty="0">
                <a:solidFill>
                  <a:srgbClr val="FF0000"/>
                </a:solidFill>
                <a:highlight>
                  <a:srgbClr val="00FFFF"/>
                </a:highlight>
                <a:latin typeface="+mn-lt"/>
              </a:rPr>
              <a:t>    </a:t>
            </a:r>
            <a:r>
              <a:rPr lang="en-US" sz="2000" b="1" dirty="0">
                <a:solidFill>
                  <a:srgbClr val="FF0000"/>
                </a:solidFill>
                <a:latin typeface="+mn-lt"/>
              </a:rPr>
              <a:t>dashed------</a:t>
            </a:r>
            <a:endParaRPr lang="en-US" sz="2000" b="1" dirty="0">
              <a:latin typeface="+mn-lt"/>
            </a:endParaRPr>
          </a:p>
        </p:txBody>
      </p:sp>
      <p:pic>
        <p:nvPicPr>
          <p:cNvPr id="3" name="Picture 2">
            <a:extLst>
              <a:ext uri="{FF2B5EF4-FFF2-40B4-BE49-F238E27FC236}">
                <a16:creationId xmlns:a16="http://schemas.microsoft.com/office/drawing/2014/main" id="{66BB6E08-BA5D-09DB-2182-438D7F06915B}"/>
              </a:ext>
            </a:extLst>
          </p:cNvPr>
          <p:cNvPicPr>
            <a:picLocks noChangeAspect="1"/>
          </p:cNvPicPr>
          <p:nvPr/>
        </p:nvPicPr>
        <p:blipFill>
          <a:blip r:embed="rId2"/>
          <a:stretch>
            <a:fillRect/>
          </a:stretch>
        </p:blipFill>
        <p:spPr>
          <a:xfrm>
            <a:off x="3206222" y="228600"/>
            <a:ext cx="5931956" cy="6477000"/>
          </a:xfrm>
          <a:prstGeom prst="rect">
            <a:avLst/>
          </a:prstGeom>
        </p:spPr>
      </p:pic>
    </p:spTree>
    <p:extLst>
      <p:ext uri="{BB962C8B-B14F-4D97-AF65-F5344CB8AC3E}">
        <p14:creationId xmlns:p14="http://schemas.microsoft.com/office/powerpoint/2010/main" val="134404672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IS.pptx" id="{B321BB49-DB3E-4872-B615-B455F91A9D92}" vid="{2EBD4508-D6D7-4B2E-87A5-97952C00DD0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149297</TotalTime>
  <Words>1407</Words>
  <Application>Microsoft Macintosh PowerPoint</Application>
  <PresentationFormat>On-screen Show (4:3)</PresentationFormat>
  <Paragraphs>148</Paragraphs>
  <Slides>16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Apple SD Gothic Neo</vt:lpstr>
      <vt:lpstr>Arial</vt:lpstr>
      <vt:lpstr>Calibri</vt:lpstr>
      <vt:lpstr>Calibri Light</vt:lpstr>
      <vt:lpstr>Comic Sans MS</vt:lpstr>
      <vt:lpstr>Helvetica</vt:lpstr>
      <vt:lpstr>Symbol</vt:lpstr>
      <vt:lpstr>Times</vt:lpstr>
      <vt:lpstr>Default Design</vt:lpstr>
      <vt:lpstr>Measurement of the Coulomb Sum Rule and Suppression of the Longitudinal and Enhancement of the Transverse Quasielastic Cross section   From an analysis of all available electron scattering data on Carbon and Oxygen </vt:lpstr>
      <vt:lpstr>This talk reports on analysis of all available  H, D,  Carbon and Oxygen electron scattering   data     (Analysis will be expanded to all nuclei) </vt:lpstr>
      <vt:lpstr>Nuclear excitations in Carbon Note: Nuclear excitations are significant at low energy transfer  n and contribute up to  30% to the longitudinal Inelastic  Coulomb Sum Rule (CSR)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Note</vt:lpstr>
      <vt:lpstr>PowerPoint Presentation</vt:lpstr>
      <vt:lpstr>PowerPoint Presentation</vt:lpstr>
      <vt:lpstr>PowerPoint Presentation</vt:lpstr>
      <vt:lpstr>Conclusions</vt:lpstr>
    </vt:vector>
  </TitlesOfParts>
  <Company>Stanford Linear Accelerator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Martin Breidenbch</dc:creator>
  <cp:lastModifiedBy>Bodek, Arie</cp:lastModifiedBy>
  <cp:revision>555</cp:revision>
  <cp:lastPrinted>2022-06-23T22:55:20Z</cp:lastPrinted>
  <dcterms:created xsi:type="dcterms:W3CDTF">2005-09-23T22:46:06Z</dcterms:created>
  <dcterms:modified xsi:type="dcterms:W3CDTF">2022-10-24T23:31:34Z</dcterms:modified>
</cp:coreProperties>
</file>