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sldIdLst>
    <p:sldId id="280" r:id="rId4"/>
    <p:sldId id="270" r:id="rId5"/>
    <p:sldId id="284" r:id="rId6"/>
    <p:sldId id="275" r:id="rId7"/>
    <p:sldId id="273" r:id="rId8"/>
    <p:sldId id="282" r:id="rId9"/>
    <p:sldId id="281" r:id="rId10"/>
    <p:sldId id="276" r:id="rId11"/>
    <p:sldId id="278" r:id="rId12"/>
    <p:sldId id="279" r:id="rId13"/>
    <p:sldId id="28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390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14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6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53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95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82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74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20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823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70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57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874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70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685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74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C4DCE-45C2-4FDD-A352-11221E82F8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1495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DB102-24A6-4B05-84A8-0D0D47278D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412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95BE-BBFB-4BE1-BF61-BBE25B05CD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1837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52F7E-C1CC-4E40-84DF-92B7E139EF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1520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E7AE6-40E8-4232-B54C-30DF2DCE79E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1317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7F7F-5720-424C-91EE-5967DB16119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3290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C8B7-446E-4AFF-92B3-A651325F82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220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3223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342B6-5DFA-4F55-8108-B81D68948B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256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6A01-A647-4632-A4E0-2A03EFA44EC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8730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241D-87C3-410D-8554-081F2733F5F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0360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86A99-FD0E-4993-9F0D-AE795A6F7F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213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94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53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7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35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455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860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348090"/>
            <a:ext cx="10058400" cy="452100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363EBE3-ED44-4DA5-946A-8F5B691692BF}" type="datetimeFigureOut">
              <a:rPr lang="en-US" smtClean="0"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C350DBE-EC54-4731-BF8C-269877A1749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28910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098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17D7F-F200-4D4F-A17A-D2D6D844CB93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7368-C78D-4D83-801E-E01992852E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4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A403D-FBF8-4051-A9F0-40CA5EB3736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7368-C78D-4D83-801E-E01992852EB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52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hyperlink" Target="https://cds.cern.ch/record/466370/files/lhc-project-report-409.pdf" TargetMode="Externa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466370/files/lhc-project-report-409.pdf" TargetMode="Externa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252" y="2130426"/>
            <a:ext cx="12083143" cy="1470025"/>
          </a:xfrm>
        </p:spPr>
        <p:txBody>
          <a:bodyPr>
            <a:normAutofit fontScale="90000"/>
          </a:bodyPr>
          <a:lstStyle/>
          <a:p>
            <a:r>
              <a:rPr lang="en-GB" sz="6700" dirty="0"/>
              <a:t>Bunch by bunch tune shifts for HL-LHC </a:t>
            </a:r>
            <a:r>
              <a:rPr lang="en-US" b="1" dirty="0"/>
              <a:t/>
            </a:r>
            <a:br>
              <a:rPr lang="en-US" b="1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6728" y="3886200"/>
            <a:ext cx="8974183" cy="1752600"/>
          </a:xfrm>
          <a:noFill/>
        </p:spPr>
        <p:txBody>
          <a:bodyPr>
            <a:normAutofit fontScale="92500"/>
          </a:bodyPr>
          <a:lstStyle/>
          <a:p>
            <a:r>
              <a:rPr lang="en-US" sz="2800" dirty="0"/>
              <a:t>S. Antipov, E. M</a:t>
            </a:r>
            <a:r>
              <a:rPr lang="en-GB" sz="2800" dirty="0"/>
              <a:t>é</a:t>
            </a:r>
            <a:r>
              <a:rPr lang="en-US" sz="2800" dirty="0" err="1"/>
              <a:t>tral</a:t>
            </a:r>
            <a:r>
              <a:rPr lang="en-US" sz="2800" dirty="0"/>
              <a:t>, N. Mounet, C. Zannini  </a:t>
            </a:r>
          </a:p>
          <a:p>
            <a:endParaRPr lang="en-US" dirty="0"/>
          </a:p>
          <a:p>
            <a:r>
              <a:rPr lang="en-US" dirty="0"/>
              <a:t>Acknowledgments: S. Arsenyev, G. Iadarola, B. Salvant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1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046" y="76201"/>
            <a:ext cx="943107" cy="94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7181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Laslett tune shift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88204" y="1934684"/>
            <a:ext cx="5800725" cy="4210050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8466455" y="1634406"/>
          <a:ext cx="268922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Equation" r:id="rId4" imgW="1244520" imgH="355320" progId="Equation.DSMT4">
                  <p:embed/>
                </p:oleObj>
              </mc:Choice>
              <mc:Fallback>
                <p:oleObj name="Equation" r:id="rId4" imgW="1244520" imgH="355320" progId="Equation.DSMT4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466455" y="1634406"/>
                        <a:ext cx="2689225" cy="768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/>
          <p:cNvCxnSpPr/>
          <p:nvPr/>
        </p:nvCxnSpPr>
        <p:spPr>
          <a:xfrm flipV="1">
            <a:off x="6305909" y="2009955"/>
            <a:ext cx="1751163" cy="86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970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 variation along the bunch: NHT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625" y="1474788"/>
            <a:ext cx="7839075" cy="4267200"/>
          </a:xfrm>
          <a:ln w="1905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01084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68588128"/>
              </p:ext>
            </p:extLst>
          </p:nvPr>
        </p:nvGraphicFramePr>
        <p:xfrm>
          <a:off x="1528357" y="2192338"/>
          <a:ext cx="9135374" cy="2595880"/>
        </p:xfrm>
        <a:graphic>
          <a:graphicData uri="http://schemas.openxmlformats.org/drawingml/2006/table">
            <a:tbl>
              <a:tblPr firstRow="1" bandCol="1">
                <a:tableStyleId>{5C22544A-7EE6-4342-B048-85BDC9FD1C3A}</a:tableStyleId>
              </a:tblPr>
              <a:tblGrid>
                <a:gridCol w="1630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6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29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39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76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76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594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LHC</a:t>
                      </a:r>
                      <a:r>
                        <a:rPr lang="en-US" baseline="0"/>
                        <a:t> - 2017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LHC - 2017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HE-LHC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Cycle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Flat-top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Flat-top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Flat-top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Energy,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6500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13500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Intensity,</a:t>
                      </a:r>
                      <a:r>
                        <a:rPr lang="en-US" baseline="0"/>
                        <a:t> ppb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1.05</a:t>
                      </a:r>
                      <a:r>
                        <a:rPr kumimoji="0" lang="en-US" sz="18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x</a:t>
                      </a:r>
                      <a:r>
                        <a:rPr lang="en-US"/>
                        <a:t>10</a:t>
                      </a:r>
                      <a:r>
                        <a:rPr lang="en-US" baseline="300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1.05</a:t>
                      </a:r>
                      <a:r>
                        <a:rPr kumimoji="0" lang="en-US" sz="18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x</a:t>
                      </a:r>
                      <a:r>
                        <a:rPr lang="en-US"/>
                        <a:t>10</a:t>
                      </a:r>
                      <a:r>
                        <a:rPr lang="en-US" baseline="300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2.3</a:t>
                      </a:r>
                      <a:r>
                        <a:rPr lang="en-US" sz="1800" kern="1200"/>
                        <a:t>x</a:t>
                      </a:r>
                      <a:r>
                        <a:rPr lang="en-US"/>
                        <a:t>10</a:t>
                      </a:r>
                      <a:r>
                        <a:rPr lang="en-US" baseline="300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2.3</a:t>
                      </a:r>
                      <a:r>
                        <a:rPr lang="en-US" sz="1800" kern="1200"/>
                        <a:t>x</a:t>
                      </a:r>
                      <a:r>
                        <a:rPr lang="en-US"/>
                        <a:t>10</a:t>
                      </a:r>
                      <a:r>
                        <a:rPr lang="en-US" baseline="300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2.2x10</a:t>
                      </a:r>
                      <a:r>
                        <a:rPr lang="en-US" baseline="3000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2.2x10</a:t>
                      </a:r>
                      <a:r>
                        <a:rPr lang="en-US" baseline="3000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Current full,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0.67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Imp, M</a:t>
                      </a:r>
                      <a:r>
                        <a:rPr lang="el-GR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</a:t>
                      </a:r>
                      <a:r>
                        <a:rPr lang="en-US"/>
                        <a:t>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/>
                        <a:t>Tune</a:t>
                      </a:r>
                      <a:r>
                        <a:rPr lang="en-US" b="1" baseline="0"/>
                        <a:t> shift full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/>
                        <a:t>8.8</a:t>
                      </a:r>
                      <a:r>
                        <a:rPr lang="en-US" b="1">
                          <a:latin typeface="+mj-lt"/>
                        </a:rPr>
                        <a:t>x</a:t>
                      </a:r>
                      <a:r>
                        <a:rPr lang="en-US" b="1"/>
                        <a:t>10</a:t>
                      </a:r>
                      <a:r>
                        <a:rPr lang="en-US" b="1" baseline="30000"/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/>
                        <a:t>5.5</a:t>
                      </a:r>
                      <a:r>
                        <a:rPr lang="en-US" sz="1800" b="1" kern="1200">
                          <a:latin typeface="+mj-lt"/>
                        </a:rPr>
                        <a:t>x</a:t>
                      </a:r>
                      <a:r>
                        <a:rPr lang="en-US" b="1"/>
                        <a:t>10</a:t>
                      </a:r>
                      <a:r>
                        <a:rPr lang="en-US" b="1" baseline="30000"/>
                        <a:t>-4</a:t>
                      </a:r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/>
                        <a:t>1.9</a:t>
                      </a:r>
                      <a:r>
                        <a:rPr lang="en-US" sz="1800" b="1" kern="1200">
                          <a:latin typeface="+mj-lt"/>
                        </a:rPr>
                        <a:t>x</a:t>
                      </a:r>
                      <a:r>
                        <a:rPr lang="en-US" b="1"/>
                        <a:t>10</a:t>
                      </a:r>
                      <a:r>
                        <a:rPr lang="en-US" b="1" baseline="3000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/>
                        <a:t>1.0</a:t>
                      </a:r>
                      <a:r>
                        <a:rPr lang="en-US" sz="1800" b="1" kern="1200">
                          <a:latin typeface="+mj-lt"/>
                        </a:rPr>
                        <a:t>x</a:t>
                      </a:r>
                      <a:r>
                        <a:rPr lang="en-US" b="1"/>
                        <a:t>10</a:t>
                      </a:r>
                      <a:r>
                        <a:rPr lang="en-US" b="1" baseline="3000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1.6</a:t>
                      </a:r>
                      <a:r>
                        <a:rPr lang="en-US" sz="1800" b="1" kern="1200" dirty="0">
                          <a:latin typeface="+mj-lt"/>
                        </a:rPr>
                        <a:t>x</a:t>
                      </a:r>
                      <a:r>
                        <a:rPr lang="en-US" b="1" dirty="0"/>
                        <a:t>10</a:t>
                      </a:r>
                      <a:r>
                        <a:rPr lang="en-US" b="1" baseline="30000" dirty="0"/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1.2</a:t>
                      </a:r>
                      <a:r>
                        <a:rPr lang="en-US" b="1" dirty="0">
                          <a:latin typeface="+mj-lt"/>
                        </a:rPr>
                        <a:t>x</a:t>
                      </a:r>
                      <a:r>
                        <a:rPr lang="en-US" b="1" dirty="0"/>
                        <a:t>10</a:t>
                      </a:r>
                      <a:r>
                        <a:rPr lang="en-US" b="1" baseline="30000" dirty="0"/>
                        <a:t>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90872" y="410264"/>
            <a:ext cx="10217477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600" dirty="0">
                <a:latin typeface="+mj-lt"/>
              </a:rPr>
              <a:t>Maximum tune shift along the train due to impedance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7157777"/>
              </p:ext>
            </p:extLst>
          </p:nvPr>
        </p:nvGraphicFramePr>
        <p:xfrm>
          <a:off x="2916240" y="5228462"/>
          <a:ext cx="268922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Equation" r:id="rId3" imgW="1244520" imgH="355320" progId="Equation.DSMT4">
                  <p:embed/>
                </p:oleObj>
              </mc:Choice>
              <mc:Fallback>
                <p:oleObj name="Equation" r:id="rId3" imgW="1244520" imgH="355320" progId="Equation.DSMT4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16240" y="5228462"/>
                        <a:ext cx="2689225" cy="7683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8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5604235" y="5017820"/>
            <a:ext cx="3618145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L. </a:t>
            </a:r>
            <a:r>
              <a:rPr lang="en-US" dirty="0" err="1">
                <a:hlinkClick r:id="rId5"/>
              </a:rPr>
              <a:t>Vos</a:t>
            </a:r>
            <a:r>
              <a:rPr lang="en-US" dirty="0">
                <a:hlinkClick r:id="rId5"/>
              </a:rPr>
              <a:t>, </a:t>
            </a:r>
            <a:r>
              <a:rPr lang="en-US" i="1" dirty="0">
                <a:hlinkClick r:id="rId5"/>
              </a:rPr>
              <a:t>EPAC 2000</a:t>
            </a:r>
            <a:endParaRPr lang="en-US" dirty="0"/>
          </a:p>
          <a:p>
            <a:r>
              <a:rPr lang="en-US" dirty="0"/>
              <a:t>Approximations: </a:t>
            </a:r>
          </a:p>
          <a:p>
            <a:r>
              <a:rPr lang="en-US" dirty="0"/>
              <a:t>Uniform bunch train of length </a:t>
            </a:r>
            <a:r>
              <a:rPr lang="en-US" i="1" dirty="0">
                <a:latin typeface="Symbol" panose="05050102010706020507" pitchFamily="18" charset="2"/>
              </a:rPr>
              <a:t>t</a:t>
            </a:r>
          </a:p>
          <a:p>
            <a:r>
              <a:rPr lang="en-US" dirty="0"/>
              <a:t>Resistive wall impedance </a:t>
            </a:r>
            <a:r>
              <a:rPr lang="en-US" i="1" dirty="0"/>
              <a:t>Z</a:t>
            </a:r>
            <a:r>
              <a:rPr lang="en-US" dirty="0"/>
              <a:t> ~ (</a:t>
            </a:r>
            <a:r>
              <a:rPr lang="en-US" i="1" dirty="0"/>
              <a:t>j</a:t>
            </a:r>
            <a:r>
              <a:rPr lang="en-US" dirty="0"/>
              <a:t>/</a:t>
            </a:r>
            <a:r>
              <a:rPr lang="en-US" dirty="0">
                <a:latin typeface="Symbol" panose="05050102010706020507" pitchFamily="18" charset="2"/>
              </a:rPr>
              <a:t>w)</a:t>
            </a:r>
            <a:r>
              <a:rPr lang="en-US" baseline="30000" dirty="0">
                <a:latin typeface="Symbol" panose="05050102010706020507" pitchFamily="18" charset="2"/>
              </a:rPr>
              <a:t>1/2</a:t>
            </a:r>
            <a:endParaRPr lang="en-US" dirty="0">
              <a:latin typeface="Symbol" panose="05050102010706020507" pitchFamily="18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06651" y="2192338"/>
            <a:ext cx="1179095" cy="259588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76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" t="53148" r="28766" b="3148"/>
          <a:stretch/>
        </p:blipFill>
        <p:spPr>
          <a:xfrm>
            <a:off x="1132413" y="1212963"/>
            <a:ext cx="9780285" cy="5645037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640080" y="76200"/>
            <a:ext cx="10972800" cy="81207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prstClr val="white"/>
                </a:solidFill>
                <a:latin typeface="Calibri"/>
              </a:rPr>
              <a:t>SPS bunch by bunch tune shift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299519" y="4766912"/>
            <a:ext cx="2304447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Courtesy of M. Schenk</a:t>
            </a:r>
          </a:p>
        </p:txBody>
      </p:sp>
      <p:sp>
        <p:nvSpPr>
          <p:cNvPr id="22" name="CasellaDiTesto 17"/>
          <p:cNvSpPr txBox="1"/>
          <p:nvPr/>
        </p:nvSpPr>
        <p:spPr>
          <a:xfrm>
            <a:off x="4057380" y="1469122"/>
            <a:ext cx="244356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it-IT" dirty="0" err="1"/>
              <a:t>Impedance</a:t>
            </a:r>
            <a:r>
              <a:rPr lang="it-IT" dirty="0"/>
              <a:t> model: </a:t>
            </a:r>
            <a:r>
              <a:rPr lang="it-IT" dirty="0" err="1"/>
              <a:t>wall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1692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77F36016-673D-FA47-89BE-7AEE2D620F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678"/>
          <a:stretch/>
        </p:blipFill>
        <p:spPr>
          <a:xfrm>
            <a:off x="309153" y="1321884"/>
            <a:ext cx="9144000" cy="149151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71468C-42DB-DF4A-8BC0-D6C0E334A4C0}"/>
              </a:ext>
            </a:extLst>
          </p:cNvPr>
          <p:cNvSpPr/>
          <p:nvPr/>
        </p:nvSpPr>
        <p:spPr>
          <a:xfrm>
            <a:off x="5488282" y="927717"/>
            <a:ext cx="4008420" cy="363682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700" b="1" dirty="0">
                <a:solidFill>
                  <a:srgbClr val="44546A"/>
                </a:solidFill>
                <a:latin typeface="Calibri" panose="020F0502020204030204"/>
              </a:rPr>
              <a:t>HL-LHC baseline scheme </a:t>
            </a:r>
            <a:r>
              <a:rPr lang="en-US" sz="1700" dirty="0">
                <a:solidFill>
                  <a:srgbClr val="44546A"/>
                </a:solidFill>
                <a:latin typeface="Calibri" panose="020F0502020204030204"/>
              </a:rPr>
              <a:t>(assumed in TDR)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59" y="2865654"/>
            <a:ext cx="5451428" cy="39466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173" y="2867844"/>
            <a:ext cx="5451428" cy="394666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764548" y="4953818"/>
            <a:ext cx="1438275" cy="53340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024741" y="4101739"/>
            <a:ext cx="2651760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Resistive wall (collimators and all resistive elements) 2019 HL-LHC impedance model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5202823" y="4953818"/>
            <a:ext cx="766899" cy="4019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" y="26441"/>
            <a:ext cx="10972800" cy="87295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HL-LHC: </a:t>
            </a:r>
            <a:r>
              <a:rPr lang="en-US" dirty="0" err="1"/>
              <a:t>PyHEADTAIL</a:t>
            </a:r>
            <a:r>
              <a:rPr lang="en-US" dirty="0"/>
              <a:t> multi-bunch simulation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966961" y="1012366"/>
            <a:ext cx="1707519" cy="17543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  <a:latin typeface="Calibri"/>
              </a:rPr>
              <a:t>Flat top</a:t>
            </a:r>
          </a:p>
          <a:p>
            <a:pPr algn="ctr"/>
            <a:r>
              <a:rPr lang="en-US" dirty="0">
                <a:solidFill>
                  <a:prstClr val="white"/>
                </a:solidFill>
                <a:latin typeface="Calibri"/>
              </a:rPr>
              <a:t>N=2.3e11 ppb</a:t>
            </a:r>
          </a:p>
          <a:p>
            <a:pPr algn="ctr"/>
            <a:r>
              <a:rPr lang="en-US" dirty="0">
                <a:solidFill>
                  <a:prstClr val="white"/>
                </a:solidFill>
                <a:latin typeface="Calibri"/>
              </a:rPr>
              <a:t>Q’=15</a:t>
            </a:r>
          </a:p>
          <a:p>
            <a:pPr algn="ctr"/>
            <a:r>
              <a:rPr lang="en-US" dirty="0">
                <a:solidFill>
                  <a:prstClr val="white"/>
                </a:solidFill>
                <a:latin typeface="Calibri"/>
              </a:rPr>
              <a:t>σ= 0.08994</a:t>
            </a:r>
          </a:p>
          <a:p>
            <a:pPr algn="ctr"/>
            <a:r>
              <a:rPr lang="en-US" dirty="0" err="1">
                <a:solidFill>
                  <a:prstClr val="white"/>
                </a:solidFill>
                <a:latin typeface="Calibri"/>
              </a:rPr>
              <a:t>Qx</a:t>
            </a:r>
            <a:r>
              <a:rPr lang="en-US" dirty="0">
                <a:solidFill>
                  <a:prstClr val="white"/>
                </a:solidFill>
                <a:latin typeface="Calibri"/>
              </a:rPr>
              <a:t>=62.31</a:t>
            </a:r>
          </a:p>
          <a:p>
            <a:pPr algn="ctr"/>
            <a:r>
              <a:rPr lang="en-US" dirty="0" err="1">
                <a:solidFill>
                  <a:prstClr val="white"/>
                </a:solidFill>
                <a:latin typeface="Calibri"/>
              </a:rPr>
              <a:t>Qy</a:t>
            </a:r>
            <a:r>
              <a:rPr lang="en-US" dirty="0">
                <a:solidFill>
                  <a:prstClr val="white"/>
                </a:solidFill>
                <a:latin typeface="Calibri"/>
              </a:rPr>
              <a:t>=60.32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0727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 animBg="1"/>
      <p:bldP spid="14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" t="9162" r="-440" b="908"/>
          <a:stretch/>
        </p:blipFill>
        <p:spPr>
          <a:xfrm>
            <a:off x="148750" y="1071154"/>
            <a:ext cx="11860706" cy="5577840"/>
          </a:xfr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09600" y="26441"/>
            <a:ext cx="10972800" cy="87295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HL-LHC: </a:t>
            </a:r>
            <a:r>
              <a:rPr lang="en-US" dirty="0" err="1"/>
              <a:t>PyHEADTAIL</a:t>
            </a:r>
            <a:r>
              <a:rPr lang="en-US" dirty="0"/>
              <a:t> multi-bunch simulation</a:t>
            </a:r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7DCFCB7-3588-6840-BA20-2102F7B83ECA}"/>
              </a:ext>
            </a:extLst>
          </p:cNvPr>
          <p:cNvCxnSpPr>
            <a:cxnSpLocks/>
          </p:cNvCxnSpPr>
          <p:nvPr/>
        </p:nvCxnSpPr>
        <p:spPr>
          <a:xfrm>
            <a:off x="10641495" y="1405810"/>
            <a:ext cx="0" cy="4280453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68B4FEB-AE6E-1742-980D-CC4074F8C5CE}"/>
              </a:ext>
            </a:extLst>
          </p:cNvPr>
          <p:cNvSpPr txBox="1"/>
          <p:nvPr/>
        </p:nvSpPr>
        <p:spPr>
          <a:xfrm>
            <a:off x="10760765" y="3300871"/>
            <a:ext cx="821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≈10</a:t>
            </a:r>
            <a:r>
              <a:rPr lang="en-GB" sz="2400" b="1" baseline="30000" dirty="0"/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414589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PyHEADTAIL</a:t>
            </a:r>
            <a:r>
              <a:rPr lang="en-US" dirty="0"/>
              <a:t> multi-bunch simulations predict the maximum tune shift of the full train of bunches for HL-LHC beam at flat top to be in the order of 10</a:t>
            </a:r>
            <a:r>
              <a:rPr lang="en-US" baseline="30000" dirty="0"/>
              <a:t>-3 </a:t>
            </a:r>
            <a:endParaRPr lang="en-US" dirty="0"/>
          </a:p>
          <a:p>
            <a:pPr lvl="1"/>
            <a:r>
              <a:rPr lang="en-US" dirty="0"/>
              <a:t>In good agreement with the numbers obtained from L. </a:t>
            </a:r>
            <a:r>
              <a:rPr lang="en-US" dirty="0" err="1"/>
              <a:t>Vos</a:t>
            </a:r>
            <a:r>
              <a:rPr lang="en-US" dirty="0"/>
              <a:t> formula  </a:t>
            </a:r>
          </a:p>
          <a:p>
            <a:endParaRPr lang="en-US" baseline="30000" dirty="0"/>
          </a:p>
          <a:p>
            <a:endParaRPr lang="en-US" baseline="30000" dirty="0"/>
          </a:p>
          <a:p>
            <a:endParaRPr lang="en-US" baseline="30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93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852936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20F8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  <a:endParaRPr lang="en-GB" b="1" dirty="0">
              <a:solidFill>
                <a:srgbClr val="20F84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472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93"/>
          <a:stretch/>
        </p:blipFill>
        <p:spPr>
          <a:xfrm>
            <a:off x="148748" y="1084213"/>
            <a:ext cx="11860706" cy="5594964"/>
          </a:xfr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09600" y="26441"/>
            <a:ext cx="10972800" cy="87295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HL-LHC: </a:t>
            </a:r>
            <a:r>
              <a:rPr lang="en-US" dirty="0" err="1"/>
              <a:t>PyHEADTAIL</a:t>
            </a:r>
            <a:r>
              <a:rPr lang="en-US" dirty="0"/>
              <a:t> multi-bunch simulation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14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884546" y="1324052"/>
            <a:ext cx="3269411" cy="49732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Laslett tune shift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L. </a:t>
            </a:r>
            <a:r>
              <a:rPr lang="en-US" dirty="0" err="1">
                <a:hlinkClick r:id="rId3"/>
              </a:rPr>
              <a:t>Vos</a:t>
            </a:r>
            <a:r>
              <a:rPr lang="en-US" dirty="0">
                <a:hlinkClick r:id="rId3"/>
              </a:rPr>
              <a:t>, </a:t>
            </a:r>
            <a:r>
              <a:rPr lang="en-US" i="1" dirty="0">
                <a:hlinkClick r:id="rId3"/>
              </a:rPr>
              <a:t>EPAC 2000</a:t>
            </a:r>
            <a:endParaRPr lang="en-US" i="1" dirty="0"/>
          </a:p>
          <a:p>
            <a:r>
              <a:rPr lang="en-US" dirty="0"/>
              <a:t>Preceding bunches create a force that shifts the tune</a:t>
            </a:r>
          </a:p>
          <a:p>
            <a:endParaRPr lang="en-US" dirty="0"/>
          </a:p>
          <a:p>
            <a:r>
              <a:rPr lang="en-US" dirty="0"/>
              <a:t>Approximations:</a:t>
            </a:r>
          </a:p>
          <a:p>
            <a:pPr lvl="1"/>
            <a:r>
              <a:rPr lang="en-US" dirty="0"/>
              <a:t>Uniform bunch train of length </a:t>
            </a:r>
            <a:r>
              <a:rPr lang="en-US" i="1" dirty="0">
                <a:latin typeface="Symbol" panose="05050102010706020507" pitchFamily="18" charset="2"/>
              </a:rPr>
              <a:t>t</a:t>
            </a:r>
          </a:p>
          <a:p>
            <a:pPr lvl="1"/>
            <a:r>
              <a:rPr lang="en-US" dirty="0"/>
              <a:t>Resistive wall impedance </a:t>
            </a:r>
            <a:r>
              <a:rPr lang="en-US" i="1" dirty="0"/>
              <a:t>Z</a:t>
            </a:r>
            <a:r>
              <a:rPr lang="en-US" dirty="0"/>
              <a:t> ~ (</a:t>
            </a:r>
            <a:r>
              <a:rPr lang="en-US" i="1" dirty="0"/>
              <a:t>j</a:t>
            </a:r>
            <a:r>
              <a:rPr lang="en-US" dirty="0"/>
              <a:t>/</a:t>
            </a:r>
            <a:r>
              <a:rPr lang="en-US" dirty="0">
                <a:latin typeface="Symbol" panose="05050102010706020507" pitchFamily="18" charset="2"/>
              </a:rPr>
              <a:t>w)</a:t>
            </a:r>
            <a:r>
              <a:rPr lang="en-US" baseline="30000" dirty="0">
                <a:latin typeface="Symbol" panose="05050102010706020507" pitchFamily="18" charset="2"/>
              </a:rPr>
              <a:t>1/2</a:t>
            </a:r>
            <a:endParaRPr lang="en-US" dirty="0">
              <a:latin typeface="Symbol" panose="05050102010706020507" pitchFamily="18" charset="2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4313963" y="5176210"/>
          <a:ext cx="2689225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7" name="Equation" r:id="rId4" imgW="1244520" imgH="355320" progId="Equation.DSMT4">
                  <p:embed/>
                </p:oleObj>
              </mc:Choice>
              <mc:Fallback>
                <p:oleObj name="Equation" r:id="rId4" imgW="1244520" imgH="355320" progId="Equation.DSMT4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13963" y="5176210"/>
                        <a:ext cx="2689225" cy="768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l="22288" t="23774" r="50896" b="14591"/>
          <a:stretch/>
        </p:blipFill>
        <p:spPr>
          <a:xfrm>
            <a:off x="7884546" y="2070337"/>
            <a:ext cx="3269411" cy="42269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4546" y="1324052"/>
            <a:ext cx="3269411" cy="77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8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 Theme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 Theme" id="{B1614C0A-BB0D-46FC-9CC7-BC6B74415B9A}" vid="{53AA94C2-CF39-436D-A176-45833776D93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Theme</Template>
  <TotalTime>15007</TotalTime>
  <Words>290</Words>
  <Application>Microsoft Office PowerPoint</Application>
  <PresentationFormat>Widescreen</PresentationFormat>
  <Paragraphs>88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CERN Theme</vt:lpstr>
      <vt:lpstr>Office Theme</vt:lpstr>
      <vt:lpstr>1_Office Theme</vt:lpstr>
      <vt:lpstr>Equation</vt:lpstr>
      <vt:lpstr>Bunch by bunch tune shifts for HL-LHC    </vt:lpstr>
      <vt:lpstr>PowerPoint Presentation</vt:lpstr>
      <vt:lpstr>PowerPoint Presentation</vt:lpstr>
      <vt:lpstr>PowerPoint Presentation</vt:lpstr>
      <vt:lpstr>PowerPoint Presentation</vt:lpstr>
      <vt:lpstr>Summary</vt:lpstr>
      <vt:lpstr>Thank you for your attention</vt:lpstr>
      <vt:lpstr>PowerPoint Presentation</vt:lpstr>
      <vt:lpstr>Laslett tune shift</vt:lpstr>
      <vt:lpstr>Laslett tune shift</vt:lpstr>
      <vt:lpstr>Tune variation along the bunch: NHT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</dc:creator>
  <cp:lastModifiedBy>Carlo Zannini</cp:lastModifiedBy>
  <cp:revision>39</cp:revision>
  <dcterms:created xsi:type="dcterms:W3CDTF">2020-01-23T15:19:44Z</dcterms:created>
  <dcterms:modified xsi:type="dcterms:W3CDTF">2020-03-10T07:43:25Z</dcterms:modified>
</cp:coreProperties>
</file>