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6832" r:id="rId1"/>
  </p:sldMasterIdLst>
  <p:notesMasterIdLst>
    <p:notesMasterId r:id="rId26"/>
  </p:notesMasterIdLst>
  <p:handoutMasterIdLst>
    <p:handoutMasterId r:id="rId27"/>
  </p:handoutMasterIdLst>
  <p:sldIdLst>
    <p:sldId id="802" r:id="rId2"/>
    <p:sldId id="994" r:id="rId3"/>
    <p:sldId id="969" r:id="rId4"/>
    <p:sldId id="972" r:id="rId5"/>
    <p:sldId id="960" r:id="rId6"/>
    <p:sldId id="968" r:id="rId7"/>
    <p:sldId id="995" r:id="rId8"/>
    <p:sldId id="977" r:id="rId9"/>
    <p:sldId id="981" r:id="rId10"/>
    <p:sldId id="982" r:id="rId11"/>
    <p:sldId id="987" r:id="rId12"/>
    <p:sldId id="988" r:id="rId13"/>
    <p:sldId id="991" r:id="rId14"/>
    <p:sldId id="992" r:id="rId15"/>
    <p:sldId id="993" r:id="rId16"/>
    <p:sldId id="958" r:id="rId17"/>
    <p:sldId id="996" r:id="rId18"/>
    <p:sldId id="978" r:id="rId19"/>
    <p:sldId id="980" r:id="rId20"/>
    <p:sldId id="979" r:id="rId21"/>
    <p:sldId id="970" r:id="rId22"/>
    <p:sldId id="997" r:id="rId23"/>
    <p:sldId id="998" r:id="rId24"/>
    <p:sldId id="999" r:id="rId25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4881F"/>
    <a:srgbClr val="DAD48B"/>
    <a:srgbClr val="C7DA8E"/>
    <a:srgbClr val="BBDA57"/>
    <a:srgbClr val="0038FF"/>
    <a:srgbClr val="000082"/>
    <a:srgbClr val="F8CBAD"/>
    <a:srgbClr val="E52809"/>
    <a:srgbClr val="EC0000"/>
    <a:srgbClr val="A3D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43" autoAdjust="0"/>
    <p:restoredTop sz="86418" autoAdjust="0"/>
  </p:normalViewPr>
  <p:slideViewPr>
    <p:cSldViewPr>
      <p:cViewPr varScale="1">
        <p:scale>
          <a:sx n="97" d="100"/>
          <a:sy n="97" d="100"/>
        </p:scale>
        <p:origin x="132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33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2850"/>
            <a:ext cx="29733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fld id="{A2EE4C6A-2917-A14D-847A-3FE15EAB1035}" type="slidenum">
              <a:rPr lang="en-US">
                <a:latin typeface="Myriad Pro"/>
                <a:ea typeface="Myriad Pro"/>
                <a:cs typeface="Myriad Pro"/>
              </a:rPr>
              <a:pPr>
                <a:defRPr/>
              </a:pPr>
              <a:t>‹#›</a:t>
            </a:fld>
            <a:endParaRPr lang="en-US">
              <a:latin typeface="Myriad Pro"/>
              <a:ea typeface="Myriad Pro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41752311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0488" y="0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709613"/>
            <a:ext cx="462121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2650" y="4411663"/>
            <a:ext cx="507682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3325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0488" y="8823325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849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Myriad Pro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01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734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5901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8136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8773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0570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839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649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6581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3757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33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0498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126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818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8788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8064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227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324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52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53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766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931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93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33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2882773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825876"/>
            <a:ext cx="7543800" cy="1772745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none" spc="200" baseline="0">
                <a:solidFill>
                  <a:schemeClr val="tx2"/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Impedance model – WP2 10/03/2020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7338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371600"/>
            <a:ext cx="7543801" cy="4497494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  <a:lvl2pPr>
              <a:defRPr>
                <a:latin typeface="Myriad Pro" charset="0"/>
                <a:ea typeface="Myriad Pro" charset="0"/>
                <a:cs typeface="Myriad Pro" charset="0"/>
              </a:defRPr>
            </a:lvl2pPr>
            <a:lvl3pPr>
              <a:defRPr>
                <a:latin typeface="Myriad Pro" charset="0"/>
                <a:ea typeface="Myriad Pro" charset="0"/>
                <a:cs typeface="Myriad Pro" charset="0"/>
              </a:defRPr>
            </a:lvl3pPr>
            <a:lvl4pPr>
              <a:defRPr>
                <a:latin typeface="Myriad Pro" charset="0"/>
                <a:ea typeface="Myriad Pro" charset="0"/>
                <a:cs typeface="Myriad Pro" charset="0"/>
              </a:defRPr>
            </a:lvl4pPr>
            <a:lvl5pPr>
              <a:defRPr>
                <a:latin typeface="Myriad Pro" charset="0"/>
                <a:ea typeface="Myriad Pro" charset="0"/>
                <a:cs typeface="Myriad Pro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hape 59"/>
          <p:cNvSpPr txBox="1">
            <a:spLocks/>
          </p:cNvSpPr>
          <p:nvPr userDrawn="1"/>
        </p:nvSpPr>
        <p:spPr>
          <a:xfrm>
            <a:off x="8441537" y="6492875"/>
            <a:ext cx="245264" cy="223520"/>
          </a:xfrm>
          <a:prstGeom prst="rect">
            <a:avLst/>
          </a:prstGeom>
          <a:ln>
            <a:round/>
          </a:ln>
        </p:spPr>
        <p:txBody>
          <a:bodyPr wrap="none" lIns="38100" tIns="38100" rIns="38100" bIns="38100"/>
          <a:lstStyle>
            <a:defPPr>
              <a:defRPr lang="en-US"/>
            </a:defPPr>
            <a:lvl1pPr algn="r" defTabSz="914400" rtl="0" fontAlgn="base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9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76200" y="6461125"/>
            <a:ext cx="5486400" cy="320675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/>
              <a:t>N. Mounet et al – HL-LHC Impedance model – WP2 10/03/2020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822960" y="76200"/>
            <a:ext cx="7543800" cy="609600"/>
          </a:xfrm>
        </p:spPr>
        <p:txBody>
          <a:bodyPr>
            <a:noAutofit/>
          </a:bodyPr>
          <a:lstStyle>
            <a:lvl1pPr>
              <a:defRPr sz="3600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400132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Impedance model – WP2 10/03/2020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Impedance model – WP2 10/03/2020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6200" y="6459786"/>
            <a:ext cx="4419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/>
              <a:t>N. Mounet et al – HL-LHC Impedance model – WP2 10/03/2020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152400"/>
            <a:ext cx="7543800" cy="5253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143000"/>
            <a:ext cx="7543801" cy="472609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569" y="6400800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/>
              <a:t>N. Mounet et al – HL-LHC Impedance model – WP2 10/03/2020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762000"/>
            <a:ext cx="747522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11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833" r:id="rId1"/>
    <p:sldLayoutId id="2147486844" r:id="rId2"/>
    <p:sldLayoutId id="2147486837" r:id="rId3"/>
    <p:sldLayoutId id="2147486838" r:id="rId4"/>
    <p:sldLayoutId id="2147486839" r:id="rId5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 spc="-50" baseline="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mpedance.web.cern.ch/impedance/" TargetMode="Externa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066800"/>
            <a:ext cx="7848600" cy="1981200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lang="fr-FR" sz="4000" dirty="0">
                <a:solidFill>
                  <a:schemeClr val="tx1"/>
                </a:solidFill>
              </a:rPr>
              <a:t>HL-LHC </a:t>
            </a:r>
            <a:r>
              <a:rPr lang="fr-FR" sz="4000" dirty="0" err="1">
                <a:solidFill>
                  <a:schemeClr val="tx1"/>
                </a:solidFill>
              </a:rPr>
              <a:t>impedance</a:t>
            </a:r>
            <a:r>
              <a:rPr lang="fr-FR" sz="4000" dirty="0">
                <a:solidFill>
                  <a:schemeClr val="tx1"/>
                </a:solidFill>
              </a:rPr>
              <a:t> model</a:t>
            </a:r>
            <a:br>
              <a:rPr lang="fr-FR" sz="4000" dirty="0">
                <a:solidFill>
                  <a:schemeClr val="tx1"/>
                </a:solidFill>
              </a:rPr>
            </a:br>
            <a:r>
              <a:rPr lang="fr-FR" sz="2400" i="1" dirty="0" err="1">
                <a:solidFill>
                  <a:schemeClr val="tx1"/>
                </a:solidFill>
              </a:rPr>
              <a:t>with</a:t>
            </a:r>
            <a:r>
              <a:rPr lang="fr-FR" sz="2400" i="1" dirty="0">
                <a:solidFill>
                  <a:schemeClr val="tx1"/>
                </a:solidFill>
              </a:rPr>
              <a:t> </a:t>
            </a:r>
            <a:r>
              <a:rPr lang="fr-FR" sz="2400" i="1" dirty="0" err="1">
                <a:solidFill>
                  <a:schemeClr val="tx1"/>
                </a:solidFill>
              </a:rPr>
              <a:t>considerations</a:t>
            </a:r>
            <a:r>
              <a:rPr lang="fr-FR" sz="2400" i="1" dirty="0">
                <a:solidFill>
                  <a:schemeClr val="tx1"/>
                </a:solidFill>
              </a:rPr>
              <a:t> about MKI and triplet </a:t>
            </a:r>
            <a:r>
              <a:rPr lang="fr-FR" sz="2400" i="1" dirty="0" err="1">
                <a:solidFill>
                  <a:schemeClr val="tx1"/>
                </a:solidFill>
              </a:rPr>
              <a:t>beam</a:t>
            </a:r>
            <a:r>
              <a:rPr lang="fr-FR" sz="2400" i="1" dirty="0">
                <a:solidFill>
                  <a:schemeClr val="tx1"/>
                </a:solidFill>
              </a:rPr>
              <a:t> </a:t>
            </a:r>
            <a:r>
              <a:rPr lang="fr-FR" sz="2400" i="1" dirty="0" err="1">
                <a:solidFill>
                  <a:schemeClr val="tx1"/>
                </a:solidFill>
              </a:rPr>
              <a:t>screens</a:t>
            </a:r>
            <a:endParaRPr lang="en-US" sz="2400" i="1" baseline="300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114800"/>
            <a:ext cx="7467600" cy="20574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u="sng" dirty="0">
                <a:solidFill>
                  <a:schemeClr val="tx1"/>
                </a:solidFill>
              </a:rPr>
              <a:t>N. Mounet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b="1" dirty="0">
                <a:solidFill>
                  <a:schemeClr val="tx1"/>
                </a:solidFill>
              </a:rPr>
              <a:t>D. Amorim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b="1" dirty="0">
                <a:solidFill>
                  <a:schemeClr val="tx1"/>
                </a:solidFill>
              </a:rPr>
              <a:t>S. </a:t>
            </a:r>
            <a:r>
              <a:rPr lang="en-US" sz="1800" b="1" dirty="0" err="1">
                <a:solidFill>
                  <a:schemeClr val="tx1"/>
                </a:solidFill>
              </a:rPr>
              <a:t>Antipov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b="1" dirty="0">
                <a:solidFill>
                  <a:schemeClr val="tx1"/>
                </a:solidFill>
              </a:rPr>
              <a:t>N. </a:t>
            </a:r>
            <a:r>
              <a:rPr lang="en-US" sz="1800" b="1" dirty="0" err="1">
                <a:solidFill>
                  <a:schemeClr val="tx1"/>
                </a:solidFill>
              </a:rPr>
              <a:t>Biancacci</a:t>
            </a:r>
            <a:r>
              <a:rPr lang="en-US" sz="1800" dirty="0">
                <a:solidFill>
                  <a:schemeClr val="tx1"/>
                </a:solidFill>
              </a:rPr>
              <a:t>, E. </a:t>
            </a:r>
            <a:r>
              <a:rPr lang="en-US" sz="1800" dirty="0" err="1">
                <a:solidFill>
                  <a:schemeClr val="tx1"/>
                </a:solidFill>
              </a:rPr>
              <a:t>Carideo</a:t>
            </a:r>
            <a:r>
              <a:rPr lang="en-US" sz="1800" dirty="0">
                <a:solidFill>
                  <a:schemeClr val="tx1"/>
                </a:solidFill>
              </a:rPr>
              <a:t>, O. </a:t>
            </a:r>
            <a:r>
              <a:rPr lang="en-US" sz="1800" dirty="0" err="1">
                <a:solidFill>
                  <a:schemeClr val="tx1"/>
                </a:solidFill>
              </a:rPr>
              <a:t>Frasciello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b="1" dirty="0">
                <a:solidFill>
                  <a:schemeClr val="tx1"/>
                </a:solidFill>
              </a:rPr>
              <a:t>E. </a:t>
            </a:r>
            <a:r>
              <a:rPr lang="en-US" sz="1800" b="1" dirty="0" err="1">
                <a:solidFill>
                  <a:schemeClr val="tx1"/>
                </a:solidFill>
              </a:rPr>
              <a:t>Métral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b="1" dirty="0">
                <a:solidFill>
                  <a:schemeClr val="tx1"/>
                </a:solidFill>
              </a:rPr>
              <a:t>B. </a:t>
            </a:r>
            <a:r>
              <a:rPr lang="en-US" sz="1800" b="1" dirty="0" err="1">
                <a:solidFill>
                  <a:schemeClr val="tx1"/>
                </a:solidFill>
              </a:rPr>
              <a:t>Salvant</a:t>
            </a:r>
            <a:r>
              <a:rPr lang="en-US" sz="1800" dirty="0">
                <a:solidFill>
                  <a:schemeClr val="tx1"/>
                </a:solidFill>
              </a:rPr>
              <a:t>, V. </a:t>
            </a:r>
            <a:r>
              <a:rPr lang="en-US" sz="1800" dirty="0" err="1">
                <a:solidFill>
                  <a:schemeClr val="tx1"/>
                </a:solidFill>
              </a:rPr>
              <a:t>Vlachodimitopoulos</a:t>
            </a:r>
            <a:r>
              <a:rPr lang="en-US" sz="1800" dirty="0">
                <a:solidFill>
                  <a:schemeClr val="tx1"/>
                </a:solidFill>
              </a:rPr>
              <a:t>, R. </a:t>
            </a:r>
            <a:r>
              <a:rPr lang="en-US" sz="1800" dirty="0" err="1">
                <a:solidFill>
                  <a:schemeClr val="tx1"/>
                </a:solidFill>
              </a:rPr>
              <a:t>Wanzenberg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b="1" dirty="0">
                <a:solidFill>
                  <a:schemeClr val="tx1"/>
                </a:solidFill>
              </a:rPr>
              <a:t>C. </a:t>
            </a:r>
            <a:r>
              <a:rPr lang="en-US" sz="1800" b="1" dirty="0" err="1">
                <a:solidFill>
                  <a:schemeClr val="tx1"/>
                </a:solidFill>
              </a:rPr>
              <a:t>Zannini</a:t>
            </a:r>
            <a:r>
              <a:rPr lang="en-US" sz="1800" dirty="0">
                <a:solidFill>
                  <a:schemeClr val="tx1"/>
                </a:solidFill>
              </a:rPr>
              <a:t>, M. </a:t>
            </a:r>
            <a:r>
              <a:rPr lang="en-US" sz="1800" dirty="0" err="1">
                <a:solidFill>
                  <a:schemeClr val="tx1"/>
                </a:solidFill>
              </a:rPr>
              <a:t>Zobov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  <a:endParaRPr lang="en-US" sz="1800" b="1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Acknowledgements</a:t>
            </a:r>
            <a:r>
              <a:rPr lang="en-US" sz="18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: </a:t>
            </a:r>
            <a:r>
              <a:rPr lang="en-US" sz="1800" dirty="0">
                <a:solidFill>
                  <a:schemeClr val="tx1"/>
                </a:solidFill>
              </a:rPr>
              <a:t>M. Barnes, R. Bruce, F. </a:t>
            </a:r>
            <a:r>
              <a:rPr lang="en-US" sz="1800" dirty="0" err="1">
                <a:solidFill>
                  <a:schemeClr val="tx1"/>
                </a:solidFill>
              </a:rPr>
              <a:t>Carra</a:t>
            </a:r>
            <a:r>
              <a:rPr lang="en-US" sz="1800" dirty="0">
                <a:solidFill>
                  <a:schemeClr val="tx1"/>
                </a:solidFill>
              </a:rPr>
              <a:t>, R. de Maria, W. Deng, N. Kos, A. </a:t>
            </a:r>
            <a:r>
              <a:rPr lang="en-US" sz="1800" dirty="0" err="1">
                <a:solidFill>
                  <a:schemeClr val="tx1"/>
                </a:solidFill>
              </a:rPr>
              <a:t>M</a:t>
            </a:r>
            <a:r>
              <a:rPr lang="en-US" sz="180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ereghetti</a:t>
            </a:r>
            <a:r>
              <a:rPr lang="en-US" sz="18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US" sz="1800" dirty="0">
                <a:solidFill>
                  <a:schemeClr val="tx1"/>
                </a:solidFill>
              </a:rPr>
              <a:t>M. M. </a:t>
            </a:r>
            <a:r>
              <a:rPr lang="en-US" sz="1800" dirty="0" err="1">
                <a:solidFill>
                  <a:schemeClr val="tx1"/>
                </a:solidFill>
              </a:rPr>
              <a:t>Moh'D</a:t>
            </a:r>
            <a:r>
              <a:rPr lang="en-US" sz="1800" dirty="0">
                <a:solidFill>
                  <a:schemeClr val="tx1"/>
                </a:solidFill>
              </a:rPr>
              <a:t> Al-</a:t>
            </a:r>
            <a:r>
              <a:rPr lang="en-US" sz="1800" dirty="0" err="1">
                <a:solidFill>
                  <a:schemeClr val="tx1"/>
                </a:solidFill>
              </a:rPr>
              <a:t>Esseili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  <a:endParaRPr lang="en-US" sz="18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Impedance model – WP2 10/03/2020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823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Weld in the beam screens – the question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The welds are in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stainless steel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 NOT copper-coated (but with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aC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coating), and up to 4mm-large.</a:t>
            </a:r>
            <a:b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→ this is seen by the beam and introduce a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significant detrimental factor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on the resistive-wall impedance (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C. </a:t>
            </a:r>
            <a:r>
              <a:rPr lang="en-US" sz="2000" dirty="0" err="1">
                <a:latin typeface="Myriad Pro"/>
                <a:ea typeface="Myriad Pro" charset="0"/>
                <a:cs typeface="Courier New" panose="02070309020205020404" pitchFamily="49" charset="0"/>
              </a:rPr>
              <a:t>Zannini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 07/2013 &amp; 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B. </a:t>
            </a:r>
            <a:r>
              <a:rPr lang="en-US" sz="2000" dirty="0" err="1">
                <a:latin typeface="Myriad Pro"/>
                <a:ea typeface="Myriad Pro" charset="0"/>
                <a:cs typeface="Courier New" panose="02070309020205020404" pitchFamily="49" charset="0"/>
              </a:rPr>
              <a:t>Salvant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et al, 12/2015).</a:t>
            </a:r>
            <a:b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The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plane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on which the weld is located can matter, depending on the difference between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x and y beta functions</a:t>
            </a:r>
            <a:b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</a:br>
            <a:b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→ an impedance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optimization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is in principle possible (question by 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N. Kos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), by turning some beam screens by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90</a:t>
            </a:r>
            <a:r>
              <a:rPr lang="fr-FR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°</a:t>
            </a:r>
            <a:r>
              <a:rPr lang="fr-FR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.</a:t>
            </a:r>
            <a:br>
              <a:rPr lang="fr-FR" sz="20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br>
              <a:rPr lang="fr-FR" sz="20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→ But is it worth the effort?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10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 fontScale="90000"/>
          </a:bodyPr>
          <a:lstStyle/>
          <a:p>
            <a:r>
              <a:rPr lang="en-US" dirty="0"/>
              <a:t>O</a:t>
            </a:r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ptimizing the beam screen orientation - round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875943"/>
            <a:ext cx="86106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principle we only have to look at the beta functions (optics v1.4).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BUT most beam screens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contain the two beams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(up to D1, i.e. ~80m from IP).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Only D2 beam screen (from ~140m to ~155m) is single-beam.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B3EDF3-900F-C24E-8478-F27C9F164F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99" t="7200" r="7601" b="3200"/>
          <a:stretch/>
        </p:blipFill>
        <p:spPr>
          <a:xfrm>
            <a:off x="79513" y="2039056"/>
            <a:ext cx="5791200" cy="43825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C8DDA1-CC03-A14E-A39C-8555231464B1}"/>
              </a:ext>
            </a:extLst>
          </p:cNvPr>
          <p:cNvSpPr txBox="1"/>
          <p:nvPr/>
        </p:nvSpPr>
        <p:spPr>
          <a:xfrm>
            <a:off x="5869057" y="2291715"/>
            <a:ext cx="29718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Round optics 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(IR1 and 5 are similar):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when e.g. 𝛽</a:t>
            </a:r>
            <a:r>
              <a:rPr lang="en-GB" sz="2000" b="0" baseline="-25000" dirty="0">
                <a:latin typeface="Myriad Pro" charset="0"/>
                <a:ea typeface="Myriad Pro" charset="0"/>
                <a:cs typeface="Myriad Pro" charset="0"/>
              </a:rPr>
              <a:t>x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&lt; 𝛽</a:t>
            </a:r>
            <a:r>
              <a:rPr lang="en-GB" sz="2000" b="0" baseline="-25000" dirty="0">
                <a:latin typeface="Myriad Pro" charset="0"/>
                <a:ea typeface="Myriad Pro" charset="0"/>
                <a:cs typeface="Myriad Pro" charset="0"/>
              </a:rPr>
              <a:t>y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 for B1, it is the opposite for B2</a:t>
            </a:r>
            <a:br>
              <a:rPr lang="en-GB" sz="2000" b="0" dirty="0">
                <a:latin typeface="Myriad Pro" charset="0"/>
                <a:ea typeface="Myriad Pro" charset="0"/>
                <a:cs typeface="Myriad Pro" charset="0"/>
              </a:rPr>
            </a:b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→ </a:t>
            </a:r>
            <a: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one cannot gain anything in total on the two-beam BS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,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we could gain in D2 only, but the </a:t>
            </a:r>
            <a: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two beta functions are almost the same</a:t>
            </a:r>
            <a:b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</a:b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→ very small impact.</a:t>
            </a:r>
            <a: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21917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 fontScale="90000"/>
          </a:bodyPr>
          <a:lstStyle/>
          <a:p>
            <a:r>
              <a:rPr lang="en-US" dirty="0"/>
              <a:t>Optimizing the beam screen orientation - flat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875943"/>
            <a:ext cx="861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For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flat optics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(v1.4) the situation is different: the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same plane has a lower beta for both beams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C8DDA1-CC03-A14E-A39C-8555231464B1}"/>
              </a:ext>
            </a:extLst>
          </p:cNvPr>
          <p:cNvSpPr txBox="1"/>
          <p:nvPr/>
        </p:nvSpPr>
        <p:spPr>
          <a:xfrm>
            <a:off x="226943" y="4990673"/>
            <a:ext cx="865189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We can optimize if we choose the facets where to put the weld as:</a:t>
            </a:r>
          </a:p>
          <a:p>
            <a:pPr marL="800100" lvl="1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top/bottom 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for</a:t>
            </a:r>
            <a: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 IR1</a:t>
            </a:r>
          </a:p>
          <a:p>
            <a:pPr marL="800100" lvl="1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left/right 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for</a:t>
            </a:r>
            <a: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IR5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70B373-6CE3-8441-A920-B08AA4E8AD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00" t="4200" r="7200" b="2593"/>
          <a:stretch/>
        </p:blipFill>
        <p:spPr>
          <a:xfrm>
            <a:off x="4558836" y="1457766"/>
            <a:ext cx="4320000" cy="34952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85B31E2-87DA-3B45-9522-5FCB7B2277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00" t="6616" r="6200" b="3994"/>
          <a:stretch/>
        </p:blipFill>
        <p:spPr>
          <a:xfrm>
            <a:off x="76200" y="1574604"/>
            <a:ext cx="4320000" cy="3261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316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Is it worth the effort?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875943"/>
            <a:ext cx="8610600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Octupole thresholds with HL-LHC parameters (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N</a:t>
            </a:r>
            <a:r>
              <a:rPr lang="en-US" sz="2000" b="0" baseline="-25000" dirty="0" err="1">
                <a:latin typeface="Myriad Pro"/>
                <a:ea typeface="Myriad Pro" charset="0"/>
                <a:cs typeface="Courier New" panose="02070309020205020404" pitchFamily="49" charset="0"/>
              </a:rPr>
              <a:t>b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=2.3e11 p+/bunch, emittances 2.1𝜇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m.rad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 with damper at 100 turns, Q’=15, </a:t>
            </a:r>
            <a:r>
              <a:rPr lang="en-US" sz="2000" b="0" dirty="0">
                <a:solidFill>
                  <a:srgbClr val="14881F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Gaussian distribution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), for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flat optics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:</a:t>
            </a:r>
            <a:b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Resistive-wall from collimators only: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55A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</a:pPr>
            <a:endParaRPr lang="en-US" sz="2000" b="0" dirty="0">
              <a:solidFill>
                <a:srgbClr val="FF0000"/>
              </a:solidFill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Resistive-wall from beam screens (including welds):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&lt; 0.01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91CC9D-2A74-FF4A-A058-39ABE2F1F11C}"/>
              </a:ext>
            </a:extLst>
          </p:cNvPr>
          <p:cNvSpPr txBox="1"/>
          <p:nvPr/>
        </p:nvSpPr>
        <p:spPr>
          <a:xfrm>
            <a:off x="190500" y="3746285"/>
            <a:ext cx="868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Myriad Pro" charset="0"/>
                <a:ea typeface="Myriad Pro" charset="0"/>
                <a:cs typeface="Myriad Pro" charset="0"/>
              </a:rPr>
              <a:t>→ The gain from the optimization of the weld orientation is not significant .</a:t>
            </a:r>
          </a:p>
          <a:p>
            <a:endParaRPr lang="en-GB" sz="2000" dirty="0">
              <a:solidFill>
                <a:srgbClr val="FF0000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r>
              <a:rPr lang="en-GB" sz="2000" dirty="0">
                <a:latin typeface="Myriad Pro" charset="0"/>
                <a:ea typeface="Myriad Pro" charset="0"/>
                <a:cs typeface="Myriad Pro" charset="0"/>
              </a:rPr>
              <a:t>→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 It’s better to keep the orientation of all beam screens at </a:t>
            </a:r>
            <a: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top/bottom 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(preferred option from the installation point of view – </a:t>
            </a:r>
            <a:r>
              <a:rPr lang="en-GB" sz="2000" dirty="0">
                <a:latin typeface="Myriad Pro" charset="0"/>
                <a:ea typeface="Myriad Pro" charset="0"/>
                <a:cs typeface="Myriad Pro" charset="0"/>
              </a:rPr>
              <a:t>N. Kos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287622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62A9C4B-2CF8-E349-B9DB-C1F7D59127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795"/>
          <a:stretch/>
        </p:blipFill>
        <p:spPr>
          <a:xfrm>
            <a:off x="76200" y="1891606"/>
            <a:ext cx="5156200" cy="4651182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2400" dirty="0"/>
              <a:t>Impact of MKI &amp; deformable RF fingers (+ VAX + Y-Chamber) on octupole threshold</a:t>
            </a: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875943"/>
            <a:ext cx="861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We check the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octupole thresholds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for HL-LHC parameters (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N</a:t>
            </a:r>
            <a:r>
              <a:rPr lang="en-US" sz="2000" b="0" baseline="-25000" dirty="0" err="1">
                <a:latin typeface="Myriad Pro"/>
                <a:ea typeface="Myriad Pro" charset="0"/>
                <a:cs typeface="Courier New" panose="02070309020205020404" pitchFamily="49" charset="0"/>
              </a:rPr>
              <a:t>b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=2.3e11 p+/b, 𝜀=2.1𝜇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m.rad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 damper 100 turns, Q’=15, distributions cut at 3.2𝜎, negative oct. polarity – positive is very similar), for round optics at 𝛽*=15cm: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C8DDA1-CC03-A14E-A39C-8555231464B1}"/>
              </a:ext>
            </a:extLst>
          </p:cNvPr>
          <p:cNvSpPr txBox="1"/>
          <p:nvPr/>
        </p:nvSpPr>
        <p:spPr>
          <a:xfrm>
            <a:off x="5092700" y="3384614"/>
            <a:ext cx="40513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⟶ Impact of MKI is negligible.</a:t>
            </a:r>
          </a:p>
          <a:p>
            <a: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⟶ Impact of deformable RF fingers, Y-Chamber and VAX is visible but small (~4%).</a:t>
            </a:r>
            <a:b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</a:br>
            <a:br>
              <a:rPr lang="en-GB" sz="12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</a:br>
            <a: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⚠️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GB" sz="2000" b="0" i="1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This is NOT an octupole current prediction for HL</a:t>
            </a:r>
            <a:r>
              <a:rPr lang="en-GB" sz="2000" b="0" i="1" dirty="0">
                <a:latin typeface="Myriad Pro" charset="0"/>
                <a:ea typeface="Myriad Pro" charset="0"/>
                <a:cs typeface="Myriad Pro" charset="0"/>
              </a:rPr>
              <a:t>, but only a test of the impact of this equipment (we are not at the most critical point of the cycle).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EE84AA-2D13-2542-BC28-2C8EE6F135CD}"/>
              </a:ext>
            </a:extLst>
          </p:cNvPr>
          <p:cNvSpPr txBox="1"/>
          <p:nvPr/>
        </p:nvSpPr>
        <p:spPr>
          <a:xfrm>
            <a:off x="5232400" y="2052854"/>
            <a:ext cx="360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MKI ”cool” HOMs values from V. </a:t>
            </a:r>
            <a:r>
              <a:rPr lang="en-GB" b="0" dirty="0" err="1">
                <a:latin typeface="Myriad Pro" charset="0"/>
                <a:ea typeface="Myriad Pro" charset="0"/>
                <a:cs typeface="Myriad Pro" charset="0"/>
              </a:rPr>
              <a:t>Vlachodimitopoulos</a:t>
            </a:r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,</a:t>
            </a:r>
          </a:p>
          <a:p>
            <a:pPr marL="285750" indent="-285750">
              <a:buFontTx/>
              <a:buChar char="-"/>
            </a:pPr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deform. RF / VAX / Y: broad-band impedance from B. </a:t>
            </a:r>
            <a:r>
              <a:rPr lang="en-GB" b="0" dirty="0" err="1">
                <a:latin typeface="Myriad Pro" charset="0"/>
                <a:ea typeface="Myriad Pro" charset="0"/>
                <a:cs typeface="Myriad Pro" charset="0"/>
              </a:rPr>
              <a:t>Salvant</a:t>
            </a:r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01577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2800" dirty="0"/>
              <a:t>Conclusions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875943"/>
            <a:ext cx="8610600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The HL-LHC impedance model has been updated to take into account the latest developments, and is now available on the impedance web-page.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The triplet beam screens do not need to be oriented in a particular way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to reduce the impedance from the longitudinal weld, as its impact is negligible.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The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MKI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does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not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have a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significant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impact on stability.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Deformable RF fingers (mainly) + VAX + Y-chamber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(close to triplets) have an overall visible but small impact on stability (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~4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% </a:t>
            </a:r>
            <a:r>
              <a:rPr lang="en-US" sz="2000" b="0">
                <a:latin typeface="Myriad Pro"/>
                <a:ea typeface="Myriad Pro" charset="0"/>
                <a:cs typeface="Courier New" panose="02070309020205020404" pitchFamily="49" charset="0"/>
              </a:rPr>
              <a:t>for 15cm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squeezed round optics).</a:t>
            </a:r>
          </a:p>
        </p:txBody>
      </p:sp>
    </p:spTree>
    <p:extLst>
      <p:ext uri="{BB962C8B-B14F-4D97-AF65-F5344CB8AC3E}">
        <p14:creationId xmlns:p14="http://schemas.microsoft.com/office/powerpoint/2010/main" val="11122809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828800" y="2581870"/>
            <a:ext cx="541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0" i="1">
                <a:solidFill>
                  <a:schemeClr val="accent2"/>
                </a:solidFill>
                <a:latin typeface="Myriad Pro" charset="0"/>
                <a:ea typeface="Myriad Pro" charset="0"/>
                <a:cs typeface="Myriad Pro" charset="0"/>
              </a:rPr>
              <a:t>Backup slides</a:t>
            </a:r>
            <a:endParaRPr lang="fr-FR" sz="6000" b="0" i="1" dirty="0" err="1">
              <a:solidFill>
                <a:schemeClr val="accent2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Impedance model – WP2 10/03/2020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724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Impedance model – WP2 10/03/2020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2800" dirty="0">
                <a:latin typeface="Myriad Pro" charset="0"/>
                <a:ea typeface="Myriad Pro" charset="0"/>
                <a:cs typeface="Myriad Pro" charset="0"/>
              </a:rPr>
              <a:t>HL-LHC </a:t>
            </a:r>
            <a:r>
              <a:rPr lang="mr-IN" sz="2800" dirty="0"/>
              <a:t>–</a:t>
            </a:r>
            <a:r>
              <a:rPr lang="en-US" sz="2800" dirty="0"/>
              <a:t> Old vs. updated impedance model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875943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Frequency dependence of the impedance (dipolar vertical):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9C5B86-FD3D-504B-B547-70FBDB9A0B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762" r="6666"/>
          <a:stretch/>
        </p:blipFill>
        <p:spPr>
          <a:xfrm>
            <a:off x="831574" y="1262801"/>
            <a:ext cx="6788426" cy="502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076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Impedance model – WP2 10/03/2020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Myriad Pro" charset="0"/>
                <a:ea typeface="Myriad Pro" charset="0"/>
                <a:cs typeface="Myriad Pro" charset="0"/>
              </a:rPr>
              <a:t>HL-LHC </a:t>
            </a:r>
            <a:r>
              <a:rPr lang="mr-IN" sz="2800" dirty="0"/>
              <a:t>–</a:t>
            </a:r>
            <a:r>
              <a:rPr lang="en-US" sz="2800" dirty="0"/>
              <a:t> Impedance contributions (round optics)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875943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Frequency dependence of the various contributions to impedance (dipolar horizontal, imaginary part, i.e. responsible for tune shift):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62E781-103B-9349-9AB8-9D400F2CCC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000"/>
          <a:stretch/>
        </p:blipFill>
        <p:spPr>
          <a:xfrm>
            <a:off x="381000" y="1728733"/>
            <a:ext cx="7848600" cy="450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778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Impedance model – WP2 10/03/2020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2800" dirty="0">
                <a:latin typeface="Myriad Pro" charset="0"/>
                <a:ea typeface="Myriad Pro" charset="0"/>
                <a:cs typeface="Myriad Pro" charset="0"/>
              </a:rPr>
              <a:t>HL-LHC </a:t>
            </a:r>
            <a:r>
              <a:rPr lang="mr-IN" sz="2800" dirty="0"/>
              <a:t>–</a:t>
            </a:r>
            <a:r>
              <a:rPr lang="en-US" sz="2800" dirty="0"/>
              <a:t> Impedance contributions (round optics)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875943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Frequency dependence of the various contributions to impedance (dipolar vertical, real part, i.e. main player for growth rate):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50FB51-C22B-BD43-B89C-B72B889F44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000"/>
          <a:stretch/>
        </p:blipFill>
        <p:spPr>
          <a:xfrm>
            <a:off x="533400" y="1728734"/>
            <a:ext cx="8001000" cy="4556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716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Outline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400" b="0" dirty="0">
                <a:latin typeface="Myriad Pro"/>
                <a:ea typeface="Myriad Pro" charset="0"/>
                <a:cs typeface="Courier New" panose="02070309020205020404" pitchFamily="49" charset="0"/>
              </a:rPr>
              <a:t>Update of the HL-LHC impedance model.</a:t>
            </a:r>
            <a:br>
              <a:rPr lang="en-US" sz="24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endParaRPr lang="en-US" sz="24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400" b="0" dirty="0">
                <a:latin typeface="Myriad Pro"/>
                <a:ea typeface="Myriad Pro" charset="0"/>
                <a:cs typeface="Courier New" panose="02070309020205020404" pitchFamily="49" charset="0"/>
              </a:rPr>
              <a:t>Orientation of the longitudinal weld in the triplet beam screens and impact on impedance.</a:t>
            </a:r>
            <a:br>
              <a:rPr lang="en-US" sz="24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endParaRPr lang="en-US" sz="24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400" b="0" dirty="0">
                <a:latin typeface="Myriad Pro"/>
                <a:ea typeface="Myriad Pro" charset="0"/>
                <a:cs typeface="Courier New" panose="02070309020205020404" pitchFamily="49" charset="0"/>
              </a:rPr>
              <a:t>Impact of the new MKI and various equipment (deformable RF fingers, VAX, Y-chamber) close to the triplets.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7127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Impedance model – WP2 10/03/2020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2800" dirty="0">
                <a:latin typeface="Myriad Pro" charset="0"/>
                <a:ea typeface="Myriad Pro" charset="0"/>
                <a:cs typeface="Myriad Pro" charset="0"/>
              </a:rPr>
              <a:t>HL-LHC </a:t>
            </a:r>
            <a:r>
              <a:rPr lang="mr-IN" sz="2800" dirty="0"/>
              <a:t>–</a:t>
            </a:r>
            <a:r>
              <a:rPr lang="en-US" sz="2800" dirty="0"/>
              <a:t> Impedance contributions (round optics)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875943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Frequency dependence of the various contributions to impedance (dipolar vertical, imaginary part, i.e. responsible for tune shift):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84F846-52CA-2F4E-8B59-8BF2B81A0E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000"/>
          <a:stretch/>
        </p:blipFill>
        <p:spPr>
          <a:xfrm>
            <a:off x="228600" y="1600394"/>
            <a:ext cx="8077200" cy="4600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7248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Impedance model – WP2 10/03/2020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73103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HL-LHC </a:t>
            </a:r>
            <a:r>
              <a:rPr lang="en-US" dirty="0"/>
              <a:t>&amp; LHC impedance models: </a:t>
            </a:r>
            <a:r>
              <a:rPr lang="en-US"/>
              <a:t>a retrospective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Putting on the same plot all impedances currently on the web, for LHC &amp; HL-LHC: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7" t="3394" r="3333" b="6732"/>
          <a:stretch/>
        </p:blipFill>
        <p:spPr>
          <a:xfrm>
            <a:off x="152400" y="1256648"/>
            <a:ext cx="7239000" cy="50270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95400" y="3810000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38FF"/>
                </a:solidFill>
                <a:latin typeface="Myriad Pro" charset="0"/>
                <a:ea typeface="Myriad Pro" charset="0"/>
                <a:cs typeface="Myriad Pro" charset="0"/>
              </a:rPr>
              <a:t>2015</a:t>
            </a:r>
          </a:p>
        </p:txBody>
      </p:sp>
      <p:cxnSp>
        <p:nvCxnSpPr>
          <p:cNvPr id="8" name="Straight Arrow Connector 7"/>
          <p:cNvCxnSpPr>
            <a:stCxn id="4" idx="0"/>
          </p:cNvCxnSpPr>
          <p:nvPr/>
        </p:nvCxnSpPr>
        <p:spPr>
          <a:xfrm flipV="1">
            <a:off x="1676400" y="3200400"/>
            <a:ext cx="134984" cy="609600"/>
          </a:xfrm>
          <a:prstGeom prst="straightConnector1">
            <a:avLst/>
          </a:prstGeom>
          <a:ln w="28575">
            <a:solidFill>
              <a:srgbClr val="003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60093" y="3640723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2016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241093" y="3031123"/>
            <a:ext cx="76200" cy="6096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048870" y="3495147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7030A0"/>
                </a:solidFill>
                <a:latin typeface="Myriad Pro" charset="0"/>
                <a:ea typeface="Myriad Pro" charset="0"/>
                <a:cs typeface="Myriad Pro" charset="0"/>
              </a:rPr>
              <a:t>2017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429870" y="2885547"/>
            <a:ext cx="76200" cy="609600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237681" y="2674790"/>
            <a:ext cx="698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4881F"/>
                </a:solidFill>
                <a:latin typeface="Myriad Pro" charset="0"/>
                <a:ea typeface="Myriad Pro" charset="0"/>
                <a:cs typeface="Myriad Pro" charset="0"/>
              </a:rPr>
              <a:t>2018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815152" y="2838734"/>
            <a:ext cx="361523" cy="23112"/>
          </a:xfrm>
          <a:prstGeom prst="straightConnector1">
            <a:avLst/>
          </a:prstGeom>
          <a:ln w="28575">
            <a:solidFill>
              <a:srgbClr val="14881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6200" y="2486167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  <a:latin typeface="Myriad Pro" charset="0"/>
                <a:ea typeface="Myriad Pro" charset="0"/>
                <a:cs typeface="Myriad Pro" charset="0"/>
              </a:rPr>
              <a:t>2020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55093" y="2634018"/>
            <a:ext cx="382137" cy="27295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962400" y="4712402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DAD48B"/>
                </a:solidFill>
                <a:latin typeface="Myriad Pro" charset="0"/>
                <a:ea typeface="Myriad Pro" charset="0"/>
                <a:cs typeface="Myriad Pro" charset="0"/>
              </a:rPr>
              <a:t>HL-LHC (without crab)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4343400" y="4102802"/>
            <a:ext cx="76200" cy="609600"/>
          </a:xfrm>
          <a:prstGeom prst="straightConnector1">
            <a:avLst/>
          </a:prstGeom>
          <a:ln w="28575">
            <a:solidFill>
              <a:srgbClr val="DAD48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391400" y="3031123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latin typeface="Myriad Pro" charset="0"/>
                <a:ea typeface="Myriad Pro" charset="0"/>
                <a:cs typeface="Myriad Pro" charset="0"/>
              </a:rPr>
              <a:t>Dipolar horizontal</a:t>
            </a:r>
            <a:endParaRPr lang="en-US" sz="1800" dirty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724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4" grpId="0"/>
      <p:bldP spid="16" grpId="0"/>
      <p:bldP spid="22" grpId="0"/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03B9AA-4D2E-EB4E-BE03-3176B34E0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721030"/>
            <a:ext cx="7560152" cy="3993969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2800" dirty="0" err="1">
                <a:latin typeface="Myriad Pro" charset="0"/>
                <a:ea typeface="Myriad Pro" charset="0"/>
                <a:cs typeface="Myriad Pro" charset="0"/>
              </a:rPr>
              <a:t>Octogonal</a:t>
            </a:r>
            <a:r>
              <a:rPr lang="en-US" sz="2800" dirty="0">
                <a:latin typeface="Myriad Pro" charset="0"/>
                <a:ea typeface="Myriad Pro" charset="0"/>
                <a:cs typeface="Myriad Pro" charset="0"/>
              </a:rPr>
              <a:t> beam screens in HL-LHC triplets (N. Kos)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Three different shapes, depending on the magnet cold bore aperture: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085DA5-7A63-574F-98B9-F0F228914BD1}"/>
              </a:ext>
            </a:extLst>
          </p:cNvPr>
          <p:cNvSpPr txBox="1"/>
          <p:nvPr/>
        </p:nvSpPr>
        <p:spPr>
          <a:xfrm>
            <a:off x="4721086" y="1477164"/>
            <a:ext cx="40419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Q1 beam screen (“BS_101” in the impedance model, drawing LHCVSMSH0003)</a:t>
            </a:r>
          </a:p>
        </p:txBody>
      </p:sp>
    </p:spTree>
    <p:extLst>
      <p:ext uri="{BB962C8B-B14F-4D97-AF65-F5344CB8AC3E}">
        <p14:creationId xmlns:p14="http://schemas.microsoft.com/office/powerpoint/2010/main" val="25904601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854B727-1A5E-7544-8BF6-63302501F2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424271"/>
            <a:ext cx="8458200" cy="4475982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2800" dirty="0" err="1"/>
              <a:t>Octogonal</a:t>
            </a:r>
            <a:r>
              <a:rPr lang="en-US" sz="2800" dirty="0"/>
              <a:t> beam screens in HL-LHC triplets (N. Kos)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085DA5-7A63-574F-98B9-F0F228914BD1}"/>
              </a:ext>
            </a:extLst>
          </p:cNvPr>
          <p:cNvSpPr txBox="1"/>
          <p:nvPr/>
        </p:nvSpPr>
        <p:spPr>
          <a:xfrm>
            <a:off x="4701209" y="1291910"/>
            <a:ext cx="39657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Q2/Q3/CP/D1 beam screen (“BS_121” in the impedance model, drawing LHCVSMSL0001)</a:t>
            </a:r>
          </a:p>
        </p:txBody>
      </p:sp>
    </p:spTree>
    <p:extLst>
      <p:ext uri="{BB962C8B-B14F-4D97-AF65-F5344CB8AC3E}">
        <p14:creationId xmlns:p14="http://schemas.microsoft.com/office/powerpoint/2010/main" val="4984553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45F92D-3DF7-8744-95C7-05DB3A25C1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13838"/>
            <a:ext cx="9144000" cy="4630323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sz="2800" dirty="0" err="1"/>
              <a:t>Octogonal</a:t>
            </a:r>
            <a:r>
              <a:rPr lang="en-US" sz="2800" dirty="0"/>
              <a:t> beam screens in HL-LHC triplets (N. Kos)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085DA5-7A63-574F-98B9-F0F228914BD1}"/>
              </a:ext>
            </a:extLst>
          </p:cNvPr>
          <p:cNvSpPr txBox="1"/>
          <p:nvPr/>
        </p:nvSpPr>
        <p:spPr>
          <a:xfrm>
            <a:off x="4572000" y="1291910"/>
            <a:ext cx="4267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D2 beam screen (“BS_88” in the impedance model, drawing LHCVSCS_0001) – single beam</a:t>
            </a:r>
          </a:p>
        </p:txBody>
      </p:sp>
    </p:spTree>
    <p:extLst>
      <p:ext uri="{BB962C8B-B14F-4D97-AF65-F5344CB8AC3E}">
        <p14:creationId xmlns:p14="http://schemas.microsoft.com/office/powerpoint/2010/main" val="2104832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Impedance model – WP2 10/03/2020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HL-LHC impedance model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Changes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w.r.t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. the LHC that are 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included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in the HL model: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Collimator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at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almost full upgrade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(jaws of </a:t>
            </a:r>
            <a:r>
              <a:rPr lang="en-US" sz="2000" b="0" dirty="0">
                <a:solidFill>
                  <a:srgbClr val="14881F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2 TCPs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and all but </a:t>
            </a:r>
            <a:r>
              <a:rPr lang="en-US" sz="2000" b="0" dirty="0">
                <a:solidFill>
                  <a:srgbClr val="14881F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2 TCSs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in IR7 replaced by </a:t>
            </a:r>
            <a:r>
              <a:rPr lang="en-US" sz="2000" b="0" dirty="0">
                <a:solidFill>
                  <a:srgbClr val="14881F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Mo-graphite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ones, </a:t>
            </a:r>
            <a:r>
              <a:rPr lang="en-US" sz="2000" b="0" dirty="0">
                <a:solidFill>
                  <a:srgbClr val="14881F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Mo-coated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for the </a:t>
            </a:r>
            <a:r>
              <a:rPr lang="en-US" sz="2000" b="0" dirty="0">
                <a:solidFill>
                  <a:srgbClr val="14881F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TCSs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); some TCTs in Cu-coated copper-diamond; tungsten TCLD absorber in IR7,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Updated collimator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tapers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Beta functions in the arcs and triplets (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optics v1.4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TDIS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(with graphite, Ti</a:t>
            </a:r>
            <a:r>
              <a:rPr lang="en-US" sz="2000" b="0" baseline="-25000" dirty="0">
                <a:latin typeface="Myriad Pro"/>
                <a:ea typeface="Myriad Pro" charset="0"/>
                <a:cs typeface="Courier New" panose="02070309020205020404" pitchFamily="49" charset="0"/>
              </a:rPr>
              <a:t>6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Al</a:t>
            </a:r>
            <a:r>
              <a:rPr lang="en-US" sz="2000" b="0" baseline="-25000" dirty="0">
                <a:latin typeface="Myriad Pro"/>
                <a:ea typeface="Myriad Pro" charset="0"/>
                <a:cs typeface="Courier New" panose="02070309020205020404" pitchFamily="49" charset="0"/>
              </a:rPr>
              <a:t>4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V and CuCr1Zr),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New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MKI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-cool </a:t>
            </a:r>
            <a:r>
              <a:rPr lang="mr-IN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–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4 of them,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New </a:t>
            </a:r>
            <a:r>
              <a:rPr lang="en-US" sz="2000" b="0" dirty="0" err="1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octogonal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beam screens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triplets, with up-to-date dimensions,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aC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-coating, 75K copper, pumping holes and welds (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rough estimate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for the welds – to be updated by C.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Zannini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Updated experimental chambers (ATLAS &amp; CMS),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Tapers and BPMs in the triplets region,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Crab cavities,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VAX, deformable RF- fingers and Y-chamber (triplet region).</a:t>
            </a:r>
          </a:p>
        </p:txBody>
      </p:sp>
    </p:spTree>
    <p:extLst>
      <p:ext uri="{BB962C8B-B14F-4D97-AF65-F5344CB8AC3E}">
        <p14:creationId xmlns:p14="http://schemas.microsoft.com/office/powerpoint/2010/main" val="1341820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Impedance model – WP2 10/03/2020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HL-LHC impedance model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Modifications that are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not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(yet)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in the model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: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VELO,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experimental chambers ALICE and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LHCb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 possibly also CMS,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updated longitudinal weld factor in the triplets beam screens,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new instrumentation,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possible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aC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-coating in some sectors,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possible additional collimators in IR1 &amp; 5, TCLD in IR2 (in parking for protons) and updated design of all tertiaries and TCLs, old CFC collimators that might stay in parking position,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crab cavities HOMs as measured in real cavities,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electron lens and crystal collimators (recently added to baseline),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new roman pots,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“SMOG3” in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LHCb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63279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Impedance model – WP2 10/03/2020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HL-LHC </a:t>
            </a:r>
            <a:r>
              <a:rPr lang="mr-IN" dirty="0"/>
              <a:t>–</a:t>
            </a:r>
            <a:r>
              <a:rPr lang="en-US" dirty="0"/>
              <a:t> Collimator settings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875943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Collimator settings (𝜎 computed with 𝜀</a:t>
            </a:r>
            <a:r>
              <a:rPr lang="en-US" sz="2000" b="0" dirty="0">
                <a:solidFill>
                  <a:schemeClr val="accent2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= 2.5 𝜇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m.rad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 at top energy: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351584"/>
              </p:ext>
            </p:extLst>
          </p:nvPr>
        </p:nvGraphicFramePr>
        <p:xfrm>
          <a:off x="1600200" y="1684020"/>
          <a:ext cx="4495800" cy="3511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1650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Collimators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Half-gap [#</a:t>
                      </a:r>
                      <a:r>
                        <a:rPr lang="en-US" sz="1800" b="0" dirty="0">
                          <a:latin typeface="Myriad Pro"/>
                          <a:ea typeface="Myriad Pro" charset="0"/>
                          <a:cs typeface="Courier New" panose="02070309020205020404" pitchFamily="49" charset="0"/>
                        </a:rPr>
                        <a:t>𝜎]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/>
                        <a:t>TCP/TCS/TCLA(D) IR7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6.7 /</a:t>
                      </a:r>
                      <a:r>
                        <a:rPr lang="fr-FR" baseline="0" dirty="0"/>
                        <a:t> 9.1</a:t>
                      </a:r>
                      <a:r>
                        <a:rPr lang="fr-FR" dirty="0"/>
                        <a:t> / 12.7 (16.6)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/>
                        <a:t>TCP/TCS/TCLA IR3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17.7 / 21.3 / 23.7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TCDQ/TCS IR6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10.1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/>
                        <a:t>TCT IR1/5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10.4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/>
                        <a:t>TCL (IR1/5) Q4/Q5/Q6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14.2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/>
                        <a:t>TCT IR2/8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43.8 / 17.7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843776" y="5650468"/>
            <a:ext cx="8147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Note: injection protection </a:t>
            </a:r>
            <a:r>
              <a:rPr lang="fr-FR" sz="1800" b="0" dirty="0" err="1">
                <a:latin typeface="Myriad Pro" charset="0"/>
                <a:ea typeface="Myriad Pro" charset="0"/>
                <a:cs typeface="Myriad Pro" charset="0"/>
              </a:rPr>
              <a:t>collimators</a:t>
            </a:r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 are </a:t>
            </a:r>
            <a:r>
              <a:rPr lang="fr-FR" sz="1800" b="0" dirty="0" err="1">
                <a:latin typeface="Myriad Pro" charset="0"/>
                <a:ea typeface="Myriad Pro" charset="0"/>
                <a:cs typeface="Myriad Pro" charset="0"/>
              </a:rPr>
              <a:t>always</a:t>
            </a:r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sz="1800" b="0" dirty="0" err="1">
                <a:latin typeface="Myriad Pro" charset="0"/>
                <a:ea typeface="Myriad Pro" charset="0"/>
                <a:cs typeface="Myriad Pro" charset="0"/>
              </a:rPr>
              <a:t>considered</a:t>
            </a:r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 in parking position at top </a:t>
            </a:r>
            <a:r>
              <a:rPr lang="fr-FR" sz="1800" b="0" dirty="0" err="1">
                <a:latin typeface="Myriad Pro" charset="0"/>
                <a:ea typeface="Myriad Pro" charset="0"/>
                <a:cs typeface="Myriad Pro" charset="0"/>
              </a:rPr>
              <a:t>energy</a:t>
            </a:r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22127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5072C65E-6857-4840-A7D5-B3A3DC97B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37991"/>
            <a:ext cx="6922912" cy="351055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4ADE93C-D048-0D4F-A5F7-4FA12374D7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7938" y="2732521"/>
            <a:ext cx="3926062" cy="2548625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Impedances – HSC 10/02/2020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HL-LHC impedance model: </a:t>
            </a:r>
            <a:r>
              <a:rPr lang="en-US" dirty="0"/>
              <a:t>w</a:t>
            </a:r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eb page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875943"/>
            <a:ext cx="8001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The model is on-line, at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  <a:hlinkClick r:id="rId5"/>
              </a:rPr>
              <a:t>https://impedance.web.cern.ch/impedance/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(Machine Summary ⟶ HL-LHC 2020):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with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interactive plots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(thanks to 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N. </a:t>
            </a:r>
            <a:r>
              <a:rPr lang="en-US" sz="2000" dirty="0" err="1">
                <a:latin typeface="Myriad Pro"/>
                <a:ea typeface="Myriad Pro" charset="0"/>
                <a:cs typeface="Courier New" panose="02070309020205020404" pitchFamily="49" charset="0"/>
              </a:rPr>
              <a:t>Biancacci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),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several variants (with and without crab cavities – more will come),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all </a:t>
            </a:r>
            <a:r>
              <a:rPr lang="en-US" sz="2000" b="0" dirty="0">
                <a:solidFill>
                  <a:srgbClr val="0038FF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parameters and settings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are provided.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143000" y="4114608"/>
            <a:ext cx="4267200" cy="1328840"/>
          </a:xfrm>
          <a:prstGeom prst="roundRect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38FF"/>
              </a:solidFill>
            </a:endParaRP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 flipH="1">
            <a:off x="2643540" y="2691055"/>
            <a:ext cx="159563" cy="1423553"/>
          </a:xfrm>
          <a:prstGeom prst="straightConnector1">
            <a:avLst/>
          </a:prstGeom>
          <a:ln w="38100">
            <a:solidFill>
              <a:srgbClr val="003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cxnSpLocks/>
          </p:cNvCxnSpPr>
          <p:nvPr/>
        </p:nvCxnSpPr>
        <p:spPr>
          <a:xfrm flipV="1">
            <a:off x="2531165" y="3309510"/>
            <a:ext cx="3183835" cy="37459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2D11F65-C7F0-394E-B5E8-0FFF1F31CED3}"/>
              </a:ext>
            </a:extLst>
          </p:cNvPr>
          <p:cNvSpPr/>
          <p:nvPr/>
        </p:nvSpPr>
        <p:spPr>
          <a:xfrm>
            <a:off x="1143000" y="3581400"/>
            <a:ext cx="1374913" cy="22860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732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Impedance model – WP2 10/03/2020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2800" dirty="0">
                <a:latin typeface="Myriad Pro" charset="0"/>
                <a:ea typeface="Myriad Pro" charset="0"/>
                <a:cs typeface="Myriad Pro" charset="0"/>
              </a:rPr>
              <a:t>HL-LHC </a:t>
            </a:r>
            <a:r>
              <a:rPr lang="mr-IN" sz="2800" dirty="0"/>
              <a:t>–</a:t>
            </a:r>
            <a:r>
              <a:rPr lang="en-US" sz="2800" dirty="0"/>
              <a:t> old vs. updated impedance model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875943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Frequency dependence of the impedance (dipolar horizontal):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40C784-196C-A840-9699-FF6C9B68AF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7" t="8390" r="6666" b="-18"/>
          <a:stretch/>
        </p:blipFill>
        <p:spPr>
          <a:xfrm>
            <a:off x="864704" y="1276053"/>
            <a:ext cx="6761922" cy="5067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840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Impedance model – WP2 10/03/2020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2800" dirty="0">
                <a:latin typeface="Myriad Pro" charset="0"/>
                <a:ea typeface="Myriad Pro" charset="0"/>
                <a:cs typeface="Myriad Pro" charset="0"/>
              </a:rPr>
              <a:t>HL-LHC </a:t>
            </a:r>
            <a:r>
              <a:rPr lang="mr-IN" sz="2800" dirty="0"/>
              <a:t>–</a:t>
            </a:r>
            <a:r>
              <a:rPr lang="en-US" sz="2800" dirty="0"/>
              <a:t> Impedance contributions (round optics)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875943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Frequency dependence of the various contributions to impedance (dipolar horizontal, real part, i.e. the main player for the growth rate):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E407C0-0A4C-F54F-A0BE-F3F9451BD7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652"/>
          <a:stretch/>
        </p:blipFill>
        <p:spPr>
          <a:xfrm>
            <a:off x="304800" y="1701353"/>
            <a:ext cx="7945476" cy="459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86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B4E330C-1D3D-7047-82D4-95631F826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21178" y="3199881"/>
            <a:ext cx="3220156" cy="294172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16F8AD-C55E-E140-8CD3-032B08B069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3199881"/>
            <a:ext cx="3220156" cy="2941722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The weld in the triplet beam screen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The triplet zone is a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sensitive region for transverse stability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because of the magnitude of the beta functions when squeezed.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There are two orientation options for the beam screens: with the weld on the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top/bottom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facets, or on the </a:t>
            </a:r>
            <a:r>
              <a:rPr lang="en-US" sz="2000" b="0" dirty="0">
                <a:solidFill>
                  <a:srgbClr val="C0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left/right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ones (</a:t>
            </a:r>
            <a:r>
              <a:rPr lang="fr-FR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note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that </a:t>
            </a:r>
            <a:r>
              <a:rPr lang="fr-FR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the </a:t>
            </a:r>
            <a:r>
              <a:rPr lang="fr-FR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facets</a:t>
            </a:r>
            <a:r>
              <a:rPr lang="fr-FR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at 45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° contain the pumping holes):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187E4C3-BE77-274E-9B8D-D66BDCBFE21C}"/>
              </a:ext>
            </a:extLst>
          </p:cNvPr>
          <p:cNvCxnSpPr>
            <a:cxnSpLocks/>
          </p:cNvCxnSpPr>
          <p:nvPr/>
        </p:nvCxnSpPr>
        <p:spPr>
          <a:xfrm>
            <a:off x="2345635" y="2226365"/>
            <a:ext cx="16565" cy="13550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6794520-3792-9242-9C9B-DCA176F7138D}"/>
              </a:ext>
            </a:extLst>
          </p:cNvPr>
          <p:cNvCxnSpPr>
            <a:cxnSpLocks/>
          </p:cNvCxnSpPr>
          <p:nvPr/>
        </p:nvCxnSpPr>
        <p:spPr>
          <a:xfrm>
            <a:off x="2332383" y="2199861"/>
            <a:ext cx="487017" cy="36675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3B8B41F-0F83-7641-8750-E9D8E26F7B2F}"/>
              </a:ext>
            </a:extLst>
          </p:cNvPr>
          <p:cNvCxnSpPr>
            <a:cxnSpLocks/>
          </p:cNvCxnSpPr>
          <p:nvPr/>
        </p:nvCxnSpPr>
        <p:spPr>
          <a:xfrm>
            <a:off x="5029200" y="2276326"/>
            <a:ext cx="476956" cy="267667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324997A-7459-A04C-9791-760D543C27C6}"/>
              </a:ext>
            </a:extLst>
          </p:cNvPr>
          <p:cNvCxnSpPr>
            <a:cxnSpLocks/>
          </p:cNvCxnSpPr>
          <p:nvPr/>
        </p:nvCxnSpPr>
        <p:spPr>
          <a:xfrm>
            <a:off x="5029200" y="2276326"/>
            <a:ext cx="2710070" cy="229567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8085DA5-7A63-574F-98B9-F0F228914BD1}"/>
              </a:ext>
            </a:extLst>
          </p:cNvPr>
          <p:cNvSpPr txBox="1"/>
          <p:nvPr/>
        </p:nvSpPr>
        <p:spPr>
          <a:xfrm>
            <a:off x="76200" y="4132132"/>
            <a:ext cx="1219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Q1 beam screen before assembly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C377D7-ED4D-4B46-AD16-8AC0DA44E675}"/>
              </a:ext>
            </a:extLst>
          </p:cNvPr>
          <p:cNvSpPr txBox="1"/>
          <p:nvPr/>
        </p:nvSpPr>
        <p:spPr>
          <a:xfrm>
            <a:off x="7703348" y="6032419"/>
            <a:ext cx="12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From </a:t>
            </a:r>
            <a:r>
              <a:rPr lang="en-GB" dirty="0">
                <a:latin typeface="Myriad Pro" charset="0"/>
                <a:ea typeface="Myriad Pro" charset="0"/>
                <a:cs typeface="Myriad Pro" charset="0"/>
              </a:rPr>
              <a:t>N. Kos</a:t>
            </a:r>
          </a:p>
        </p:txBody>
      </p:sp>
    </p:spTree>
    <p:extLst>
      <p:ext uri="{BB962C8B-B14F-4D97-AF65-F5344CB8AC3E}">
        <p14:creationId xmlns:p14="http://schemas.microsoft.com/office/powerpoint/2010/main" val="2174064822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on">
  <a:themeElements>
    <a:clrScheme name="Rétrospectio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étrospectio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o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b="0" smtClean="0">
            <a:latin typeface="Myriad Pro" charset="0"/>
            <a:ea typeface="Myriad Pro" charset="0"/>
            <a:cs typeface="Myriad Pro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49189</TotalTime>
  <Words>1928</Words>
  <Application>Microsoft Macintosh PowerPoint</Application>
  <PresentationFormat>On-screen Show (4:3)</PresentationFormat>
  <Paragraphs>169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ＭＳ Ｐゴシック</vt:lpstr>
      <vt:lpstr>Calibri</vt:lpstr>
      <vt:lpstr>Courier New</vt:lpstr>
      <vt:lpstr>Myriad Pro</vt:lpstr>
      <vt:lpstr>Tahoma</vt:lpstr>
      <vt:lpstr>Wingdings</vt:lpstr>
      <vt:lpstr>ZapfDingbatsITC</vt:lpstr>
      <vt:lpstr>Rétrospection</vt:lpstr>
      <vt:lpstr>HL-LHC impedance model with considerations about MKI and triplet beam screens</vt:lpstr>
      <vt:lpstr>Outline</vt:lpstr>
      <vt:lpstr>HL-LHC impedance model</vt:lpstr>
      <vt:lpstr>HL-LHC impedance model</vt:lpstr>
      <vt:lpstr>HL-LHC – Collimator settings</vt:lpstr>
      <vt:lpstr>HL-LHC impedance model: web page</vt:lpstr>
      <vt:lpstr>HL-LHC – old vs. updated impedance model</vt:lpstr>
      <vt:lpstr>HL-LHC – Impedance contributions (round optics)</vt:lpstr>
      <vt:lpstr>The weld in the triplet beam screen</vt:lpstr>
      <vt:lpstr>Weld in the beam screens – the question</vt:lpstr>
      <vt:lpstr>Optimizing the beam screen orientation - round</vt:lpstr>
      <vt:lpstr>Optimizing the beam screen orientation - flat</vt:lpstr>
      <vt:lpstr>Is it worth the effort?</vt:lpstr>
      <vt:lpstr>Impact of MKI &amp; deformable RF fingers (+ VAX + Y-Chamber) on octupole threshold</vt:lpstr>
      <vt:lpstr>Conclusions</vt:lpstr>
      <vt:lpstr>PowerPoint Presentation</vt:lpstr>
      <vt:lpstr>HL-LHC – Old vs. updated impedance model</vt:lpstr>
      <vt:lpstr>HL-LHC – Impedance contributions (round optics)</vt:lpstr>
      <vt:lpstr>HL-LHC – Impedance contributions (round optics)</vt:lpstr>
      <vt:lpstr>HL-LHC – Impedance contributions (round optics)</vt:lpstr>
      <vt:lpstr>HL-LHC &amp; LHC impedance models: a retrospective</vt:lpstr>
      <vt:lpstr>Octogonal beam screens in HL-LHC triplets (N. Kos)</vt:lpstr>
      <vt:lpstr>Octogonal beam screens in HL-LHC triplets (N. Kos)</vt:lpstr>
      <vt:lpstr>Octogonal beam screens in HL-LHC triplets (N. Kos)</vt:lpstr>
    </vt:vector>
  </TitlesOfParts>
  <Company>MIT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Ballistic Conductance of Functionalized Carbon Nanotubes : First-principles Simulation</dc:title>
  <dc:creator>Nicolas Mounet</dc:creator>
  <cp:lastModifiedBy>Nicolas Mounet</cp:lastModifiedBy>
  <cp:revision>1666</cp:revision>
  <cp:lastPrinted>2020-03-10T05:54:42Z</cp:lastPrinted>
  <dcterms:created xsi:type="dcterms:W3CDTF">2003-11-20T04:59:35Z</dcterms:created>
  <dcterms:modified xsi:type="dcterms:W3CDTF">2020-03-10T07:44:26Z</dcterms:modified>
</cp:coreProperties>
</file>