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63" r:id="rId3"/>
    <p:sldId id="269" r:id="rId4"/>
    <p:sldId id="270" r:id="rId5"/>
    <p:sldId id="257" r:id="rId6"/>
    <p:sldId id="258" r:id="rId7"/>
    <p:sldId id="259" r:id="rId8"/>
    <p:sldId id="260" r:id="rId9"/>
    <p:sldId id="268" r:id="rId10"/>
    <p:sldId id="261" r:id="rId11"/>
    <p:sldId id="262" r:id="rId12"/>
    <p:sldId id="265" r:id="rId13"/>
    <p:sldId id="264" r:id="rId14"/>
    <p:sldId id="271" r:id="rId15"/>
    <p:sldId id="266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06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7" d="100"/>
          <a:sy n="127" d="100"/>
        </p:scale>
        <p:origin x="-11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4B73C00-7EA9-4141-BE74-5EE7DB6C2B54}" type="datetimeFigureOut">
              <a:rPr lang="en-US"/>
              <a:pPr>
                <a:defRPr/>
              </a:pPr>
              <a:t>6/23/2010</a:t>
            </a:fld>
            <a:endParaRPr lang="de-A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AT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de-AT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F20382F-F232-4314-936A-1A7972CDE281}" type="slidenum">
              <a:rPr lang="de-AT"/>
              <a:pPr>
                <a:defRPr/>
              </a:pPr>
              <a:t>‹#›</a:t>
            </a:fld>
            <a:endParaRPr lang="de-A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de-AT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445116-2FDF-40C1-B6A7-00D0873138F8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774894-6ED9-4B1B-84FD-B352C8915032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F88020-2732-4063-BF3F-7C8687CB10B3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8AA469-97E1-4EB8-90C1-5CFEFFC4417A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9B7E66-809B-4AC3-B047-DA9C87E9ECE8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AFEE4D-ED00-4134-996B-18C3756E55C4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778373-E64A-420C-920B-C9CCAFD260F9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374E79-755B-4A3D-9CD8-9982D3543A14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BEBD16-6E96-4CB5-B858-ADC1987861A7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0B892C-CDEB-40D4-9414-FBA6F389E3B2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AT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05625F-F8B3-41A9-A009-01352C13CAD8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500563" y="142875"/>
            <a:ext cx="4533900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93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de-AT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500188"/>
            <a:ext cx="8229600" cy="462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8625" y="6215063"/>
            <a:ext cx="3500438" cy="5000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929188" y="6215063"/>
            <a:ext cx="3752850" cy="5064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14813" y="6429375"/>
            <a:ext cx="400050" cy="2921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fld id="{384382AE-3AEE-4950-ABA3-FFA9C5A4ACD3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  <p:pic>
        <p:nvPicPr>
          <p:cNvPr id="1032" name="Picture 8" descr="linie1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28625" y="6118225"/>
            <a:ext cx="4229100" cy="2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 descr="linie2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429500" y="6118225"/>
            <a:ext cx="1008063" cy="2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lang="de-AT" sz="3200" kern="1200" dirty="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sz="24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sz="20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57252" y="1428736"/>
            <a:ext cx="7772400" cy="1470025"/>
          </a:xfrm>
        </p:spPr>
        <p:txBody>
          <a:bodyPr/>
          <a:lstStyle/>
          <a:p>
            <a:pPr algn="ctr" eaLnBrk="1" hangingPunct="1"/>
            <a:r>
              <a:rPr dirty="0" smtClean="0"/>
              <a:t>PVSS Navigator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PP-100618-a-MMA_PVSSNavigator.pptx</a:t>
            </a:r>
            <a:endParaRPr lang="de-AT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 smtClean="0"/>
              <a:t>Markus Marchhart</a:t>
            </a:r>
          </a:p>
          <a:p>
            <a:r>
              <a:rPr lang="de-AT" dirty="0" smtClean="0"/>
              <a:t>
PVSS Navigator</a:t>
            </a:r>
            <a:endParaRPr lang="de-A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5AC81E-0EE8-4491-910B-07CDE917CB3D}" type="slidenum">
              <a:rPr lang="de-AT"/>
              <a:pPr>
                <a:defRPr/>
              </a:pPr>
              <a:t>1</a:t>
            </a:fld>
            <a:endParaRPr lang="de-AT"/>
          </a:p>
        </p:txBody>
      </p:sp>
      <p:pic>
        <p:nvPicPr>
          <p:cNvPr id="7" name="Picture 6" descr="nav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57554" y="3143248"/>
            <a:ext cx="2428892" cy="24288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Access Control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2214564"/>
          </a:xfrm>
        </p:spPr>
        <p:txBody>
          <a:bodyPr/>
          <a:lstStyle/>
          <a:p>
            <a:r>
              <a:rPr lang="en-US" dirty="0" smtClean="0"/>
              <a:t>Includes Access Control Component of JCOP</a:t>
            </a:r>
          </a:p>
          <a:p>
            <a:r>
              <a:rPr lang="en-US" dirty="0" smtClean="0"/>
              <a:t>Concept of Users, Roles and Domains</a:t>
            </a:r>
          </a:p>
          <a:p>
            <a:r>
              <a:rPr lang="en-US" dirty="0" smtClean="0"/>
              <a:t>Domain permissions: read, write and execute</a:t>
            </a:r>
          </a:p>
          <a:p>
            <a:r>
              <a:rPr lang="en-US" dirty="0" smtClean="0"/>
              <a:t>Required permission can be defined per panel and per element in the panel (e.g. button)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PP-100618-a-MMA_PVSSNavigator.pptx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Markus Marchhart 
PVSS Navigator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8AA469-97E1-4EB8-90C1-5CFEFFC4417A}" type="slidenum">
              <a:rPr lang="de-AT" smtClean="0"/>
              <a:pPr>
                <a:defRPr/>
              </a:pPr>
              <a:t>10</a:t>
            </a:fld>
            <a:endParaRPr lang="de-AT" dirty="0"/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500034" y="3500438"/>
            <a:ext cx="8229600" cy="93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dirty="0" smtClean="0">
                <a:solidFill>
                  <a:srgbClr val="B3B80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User login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B3B80F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500034" y="4583098"/>
            <a:ext cx="8229600" cy="1203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2060"/>
              </a:buClr>
              <a:buSzTx/>
              <a:buFont typeface="Arial" charset="0"/>
              <a:buChar char="•"/>
              <a:tabLst/>
              <a:defRPr/>
            </a:pP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Over the actual OS user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9" name="Picture 8" descr="Clipart_Door_Supervisors_Licensing_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001024" y="1714488"/>
            <a:ext cx="1005840" cy="1158240"/>
          </a:xfrm>
          <a:prstGeom prst="rect">
            <a:avLst/>
          </a:prstGeom>
        </p:spPr>
      </p:pic>
      <p:pic>
        <p:nvPicPr>
          <p:cNvPr id="10" name="Picture 9" descr="63023-Royalty-Free-RF-Clipart-Illustration-Of-A-3d-Blue-Guy-Standing-On-A-Big-Padlock-And-Turning-A-Ke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0628" y="4214818"/>
            <a:ext cx="1285864" cy="12858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Screen Configuration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1071556"/>
          </a:xfrm>
        </p:spPr>
        <p:txBody>
          <a:bodyPr/>
          <a:lstStyle/>
          <a:p>
            <a:r>
              <a:rPr lang="en-US" dirty="0" smtClean="0"/>
              <a:t>Definable per user and per working place</a:t>
            </a:r>
            <a:r>
              <a:rPr lang="en-US" sz="1400" dirty="0" smtClean="0"/>
              <a:t>(planned)</a:t>
            </a:r>
            <a:endParaRPr lang="en-US" dirty="0" smtClean="0"/>
          </a:p>
          <a:p>
            <a:r>
              <a:rPr lang="en-US" dirty="0" smtClean="0"/>
              <a:t>Each Screen has his own navigator panel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PP-100618-a-MMA_PVSSNavigator.pptx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Markus Marchhart 
PVSS Navigator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8AA469-97E1-4EB8-90C1-5CFEFFC4417A}" type="slidenum">
              <a:rPr lang="de-AT" smtClean="0"/>
              <a:pPr>
                <a:defRPr/>
              </a:pPr>
              <a:t>11</a:t>
            </a:fld>
            <a:endParaRPr lang="de-AT" dirty="0"/>
          </a:p>
        </p:txBody>
      </p:sp>
      <p:pic>
        <p:nvPicPr>
          <p:cNvPr id="7" name="Picture 6" descr="MonitorSma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71604" y="2728670"/>
            <a:ext cx="1071570" cy="1093664"/>
          </a:xfrm>
          <a:prstGeom prst="rect">
            <a:avLst/>
          </a:prstGeom>
        </p:spPr>
      </p:pic>
      <p:pic>
        <p:nvPicPr>
          <p:cNvPr id="8" name="Picture 7" descr="MonitorBig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29322" y="2655565"/>
            <a:ext cx="1357322" cy="1144675"/>
          </a:xfrm>
          <a:prstGeom prst="rect">
            <a:avLst/>
          </a:prstGeom>
        </p:spPr>
      </p:pic>
      <p:pic>
        <p:nvPicPr>
          <p:cNvPr id="9" name="Picture 8" descr="MonitorSma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43174" y="2728670"/>
            <a:ext cx="1071570" cy="1093664"/>
          </a:xfrm>
          <a:prstGeom prst="rect">
            <a:avLst/>
          </a:prstGeom>
        </p:spPr>
      </p:pic>
      <p:pic>
        <p:nvPicPr>
          <p:cNvPr id="10" name="Picture 9" descr="MonitorSma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57752" y="2728670"/>
            <a:ext cx="1071570" cy="1093664"/>
          </a:xfrm>
          <a:prstGeom prst="rect">
            <a:avLst/>
          </a:prstGeom>
        </p:spPr>
      </p:pic>
      <p:pic>
        <p:nvPicPr>
          <p:cNvPr id="11" name="Picture 10" descr="MonitorSma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86644" y="2728670"/>
            <a:ext cx="1071570" cy="1093664"/>
          </a:xfrm>
          <a:prstGeom prst="rect">
            <a:avLst/>
          </a:prstGeom>
        </p:spPr>
      </p:pic>
      <p:pic>
        <p:nvPicPr>
          <p:cNvPr id="12" name="Picture 11" descr="Keybord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14546" y="3871678"/>
            <a:ext cx="928694" cy="486016"/>
          </a:xfrm>
          <a:prstGeom prst="rect">
            <a:avLst/>
          </a:prstGeom>
        </p:spPr>
      </p:pic>
      <p:pic>
        <p:nvPicPr>
          <p:cNvPr id="13" name="Picture 12" descr="Keybord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43636" y="3943116"/>
            <a:ext cx="928694" cy="486016"/>
          </a:xfrm>
          <a:prstGeom prst="rect">
            <a:avLst/>
          </a:prstGeom>
        </p:spPr>
      </p:pic>
      <p:sp>
        <p:nvSpPr>
          <p:cNvPr id="14" name="Content Placeholder 2"/>
          <p:cNvSpPr txBox="1">
            <a:spLocks/>
          </p:cNvSpPr>
          <p:nvPr/>
        </p:nvSpPr>
        <p:spPr bwMode="auto">
          <a:xfrm>
            <a:off x="485804" y="4714884"/>
            <a:ext cx="8229600" cy="7143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2060"/>
              </a:buClr>
              <a:buSzTx/>
              <a:buFont typeface="Arial" charset="0"/>
              <a:buChar char="•"/>
              <a:tabLst/>
              <a:defRPr/>
            </a:pPr>
            <a:r>
              <a:rPr lang="en-US" sz="2400" noProof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3 supported resolutions </a:t>
            </a:r>
          </a:p>
          <a:p>
            <a:pPr marL="800100" lvl="1" indent="-342900" eaLnBrk="0" hangingPunct="0">
              <a:spcBef>
                <a:spcPct val="20000"/>
              </a:spcBef>
              <a:buClr>
                <a:srgbClr val="002060"/>
              </a:buClr>
              <a:buFont typeface="Arial" charset="0"/>
              <a:buChar char="•"/>
            </a:pPr>
            <a:r>
              <a:rPr kumimoji="0" lang="en-US" sz="16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1280x1024</a:t>
            </a:r>
          </a:p>
          <a:p>
            <a:pPr marL="800100" lvl="1" indent="-342900" eaLnBrk="0" hangingPunct="0">
              <a:spcBef>
                <a:spcPct val="20000"/>
              </a:spcBef>
              <a:buClr>
                <a:srgbClr val="002060"/>
              </a:buClr>
              <a:buFont typeface="Arial" charset="0"/>
              <a:buChar char="•"/>
            </a:pPr>
            <a:r>
              <a:rPr lang="en-US" sz="1600" noProof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1920x1200</a:t>
            </a:r>
          </a:p>
          <a:p>
            <a:pPr marL="800100" lvl="1" indent="-342900" eaLnBrk="0" hangingPunct="0">
              <a:spcBef>
                <a:spcPct val="20000"/>
              </a:spcBef>
              <a:buClr>
                <a:srgbClr val="002060"/>
              </a:buClr>
              <a:buFont typeface="Arial" charset="0"/>
              <a:buChar char="•"/>
            </a:pPr>
            <a:r>
              <a:rPr kumimoji="0" lang="en-US" sz="16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2560x1600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643042" y="2357430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Working place 1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572132" y="2357430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Working place 2</a:t>
            </a:r>
            <a:endParaRPr lang="en-US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84500" y="2778563"/>
            <a:ext cx="857256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752087" y="2778565"/>
            <a:ext cx="864000" cy="636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5"/>
          <p:cNvPicPr>
            <a:picLocks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00760" y="2786058"/>
            <a:ext cx="1214446" cy="6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5" name="Picture 7"/>
          <p:cNvPicPr>
            <a:picLocks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963153" y="2778563"/>
            <a:ext cx="864000" cy="63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6" name="Picture 8"/>
          <p:cNvPicPr>
            <a:picLocks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392045" y="2778563"/>
            <a:ext cx="864000" cy="63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Navigator Information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file name including date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Name &amp; title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8AA469-97E1-4EB8-90C1-5CFEFFC4417A}" type="slidenum">
              <a:rPr lang="de-AT" smtClean="0"/>
              <a:pPr>
                <a:defRPr/>
              </a:pPr>
              <a:t>12</a:t>
            </a:fld>
            <a:endParaRPr lang="de-AT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214422"/>
            <a:ext cx="8858312" cy="5536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FECOS panel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file name including date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Name &amp; title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8AA469-97E1-4EB8-90C1-5CFEFFC4417A}" type="slidenum">
              <a:rPr lang="de-AT" smtClean="0"/>
              <a:pPr>
                <a:defRPr/>
              </a:pPr>
              <a:t>13</a:t>
            </a:fld>
            <a:endParaRPr lang="de-AT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1214422"/>
            <a:ext cx="8801159" cy="550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PCON </a:t>
            </a:r>
            <a:r>
              <a:rPr lang="en-US" dirty="0" err="1" smtClean="0"/>
              <a:t>DataAcquisition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file name including date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Name &amp; title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8AA469-97E1-4EB8-90C1-5CFEFFC4417A}" type="slidenum">
              <a:rPr lang="de-AT" smtClean="0"/>
              <a:pPr>
                <a:defRPr/>
              </a:pPr>
              <a:t>14</a:t>
            </a:fld>
            <a:endParaRPr lang="de-AT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340768"/>
            <a:ext cx="8640960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construction-ki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31640" y="4723806"/>
            <a:ext cx="2016224" cy="2134194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Next Panels to develop:</a:t>
            </a:r>
          </a:p>
          <a:p>
            <a:pPr lvl="1"/>
            <a:r>
              <a:rPr lang="en-US" dirty="0" smtClean="0"/>
              <a:t>Power Converter Data Acquisition Panel </a:t>
            </a:r>
            <a:r>
              <a:rPr lang="en-US" sz="1400" dirty="0" smtClean="0"/>
              <a:t>(ongoing)</a:t>
            </a:r>
          </a:p>
          <a:p>
            <a:pPr lvl="1"/>
            <a:r>
              <a:rPr lang="en-US" dirty="0" err="1" smtClean="0"/>
              <a:t>ProShell</a:t>
            </a:r>
            <a:r>
              <a:rPr lang="en-US" dirty="0" smtClean="0"/>
              <a:t> Control Panel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Additional features:</a:t>
            </a:r>
          </a:p>
          <a:p>
            <a:pPr lvl="1"/>
            <a:r>
              <a:rPr lang="en-US" dirty="0" smtClean="0"/>
              <a:t>Screen configuration per working place</a:t>
            </a:r>
          </a:p>
          <a:p>
            <a:pPr lvl="1"/>
            <a:r>
              <a:rPr lang="en-US" dirty="0" smtClean="0"/>
              <a:t>Dynamic screen configuration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file name including date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Name &amp; title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8AA469-97E1-4EB8-90C1-5CFEFFC4417A}" type="slidenum">
              <a:rPr lang="de-AT" smtClean="0"/>
              <a:pPr>
                <a:defRPr/>
              </a:pPr>
              <a:t>15</a:t>
            </a:fld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PVSS?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625975"/>
          </a:xfrm>
        </p:spPr>
        <p:txBody>
          <a:bodyPr/>
          <a:lstStyle/>
          <a:p>
            <a:r>
              <a:rPr lang="en-US" dirty="0" smtClean="0"/>
              <a:t>“</a:t>
            </a:r>
            <a:r>
              <a:rPr lang="en-US" b="1" dirty="0" err="1" smtClean="0"/>
              <a:t>P</a:t>
            </a:r>
            <a:r>
              <a:rPr lang="en-US" dirty="0" err="1" smtClean="0"/>
              <a:t>rozess</a:t>
            </a:r>
            <a:r>
              <a:rPr lang="en-US" dirty="0" smtClean="0"/>
              <a:t> </a:t>
            </a:r>
            <a:r>
              <a:rPr lang="en-US" b="1" dirty="0" err="1" smtClean="0"/>
              <a:t>V</a:t>
            </a:r>
            <a:r>
              <a:rPr lang="en-US" dirty="0" err="1" smtClean="0"/>
              <a:t>isualisierung</a:t>
            </a:r>
            <a:r>
              <a:rPr lang="en-US" dirty="0" smtClean="0"/>
              <a:t> und </a:t>
            </a:r>
            <a:r>
              <a:rPr lang="en-US" b="1" dirty="0" err="1" smtClean="0"/>
              <a:t>S</a:t>
            </a:r>
            <a:r>
              <a:rPr lang="en-US" dirty="0" err="1" smtClean="0"/>
              <a:t>teuerungs</a:t>
            </a:r>
            <a:r>
              <a:rPr lang="en-US" dirty="0" smtClean="0"/>
              <a:t> </a:t>
            </a:r>
            <a:r>
              <a:rPr lang="en-US" b="1" dirty="0" smtClean="0"/>
              <a:t>S</a:t>
            </a:r>
            <a:r>
              <a:rPr lang="en-US" dirty="0" smtClean="0"/>
              <a:t>ystem“ </a:t>
            </a:r>
            <a:r>
              <a:rPr lang="en-US" sz="1600" dirty="0" smtClean="0"/>
              <a:t>(process visualization and control system)</a:t>
            </a:r>
          </a:p>
          <a:p>
            <a:r>
              <a:rPr lang="de-AT" dirty="0" smtClean="0"/>
              <a:t>SCADA (</a:t>
            </a:r>
            <a:r>
              <a:rPr lang="de-AT" b="1" dirty="0" smtClean="0"/>
              <a:t>S</a:t>
            </a:r>
            <a:r>
              <a:rPr lang="de-AT" dirty="0" smtClean="0"/>
              <a:t>upervisory </a:t>
            </a:r>
            <a:r>
              <a:rPr lang="de-AT" b="1" dirty="0" smtClean="0"/>
              <a:t>C</a:t>
            </a:r>
            <a:r>
              <a:rPr lang="de-AT" dirty="0" smtClean="0"/>
              <a:t>ontrol </a:t>
            </a:r>
            <a:r>
              <a:rPr lang="de-AT" b="1" dirty="0" smtClean="0"/>
              <a:t>a</a:t>
            </a:r>
            <a:r>
              <a:rPr lang="de-AT" dirty="0" smtClean="0"/>
              <a:t>nd </a:t>
            </a:r>
            <a:r>
              <a:rPr lang="de-AT" b="1" dirty="0" smtClean="0"/>
              <a:t>D</a:t>
            </a:r>
            <a:r>
              <a:rPr lang="de-AT" dirty="0" smtClean="0"/>
              <a:t>ata </a:t>
            </a:r>
            <a:r>
              <a:rPr lang="de-AT" b="1" dirty="0" smtClean="0"/>
              <a:t>A</a:t>
            </a:r>
            <a:r>
              <a:rPr lang="de-AT" dirty="0" smtClean="0"/>
              <a:t>cquistition)</a:t>
            </a:r>
          </a:p>
          <a:p>
            <a:r>
              <a:rPr lang="de-AT" dirty="0" smtClean="0"/>
              <a:t>Control and Visualization of process data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file name including date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Name &amp; title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8AA469-97E1-4EB8-90C1-5CFEFFC4417A}" type="slidenum">
              <a:rPr lang="de-AT" smtClean="0"/>
              <a:pPr>
                <a:defRPr/>
              </a:pPr>
              <a:t>2</a:t>
            </a:fld>
            <a:endParaRPr lang="de-AT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3286124"/>
            <a:ext cx="3453716" cy="278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What is PVSS </a:t>
            </a:r>
            <a:r>
              <a:rPr lang="de-AT" b="1" dirty="0" smtClean="0"/>
              <a:t>NOT </a:t>
            </a:r>
            <a:r>
              <a:rPr lang="de-AT" dirty="0" smtClean="0"/>
              <a:t>for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1500189"/>
            <a:ext cx="8229600" cy="500051"/>
          </a:xfrm>
        </p:spPr>
        <p:txBody>
          <a:bodyPr/>
          <a:lstStyle/>
          <a:p>
            <a:r>
              <a:rPr lang="de-AT" b="1" dirty="0" smtClean="0"/>
              <a:t>NOT</a:t>
            </a:r>
            <a:r>
              <a:rPr lang="de-AT" dirty="0" smtClean="0"/>
              <a:t> for realtime control</a:t>
            </a:r>
            <a:endParaRPr lang="en-US" dirty="0" smtClean="0"/>
          </a:p>
          <a:p>
            <a:pPr>
              <a:buNone/>
            </a:pPr>
            <a:endParaRPr lang="de-AT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file name including date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Name &amp; title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8AA469-97E1-4EB8-90C1-5CFEFFC4417A}" type="slidenum">
              <a:rPr lang="de-AT" smtClean="0"/>
              <a:pPr>
                <a:defRPr/>
              </a:pPr>
              <a:t>3</a:t>
            </a:fld>
            <a:endParaRPr lang="de-AT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488" y="2000241"/>
            <a:ext cx="928694" cy="936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300px-Control_structure_B_svg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28794" y="3452819"/>
            <a:ext cx="2857500" cy="904875"/>
          </a:xfrm>
          <a:prstGeom prst="rect">
            <a:avLst/>
          </a:prstGeom>
        </p:spPr>
      </p:pic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357158" y="3000372"/>
            <a:ext cx="8229600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2060"/>
              </a:buClr>
              <a:buSzTx/>
              <a:buFont typeface="Arial" charset="0"/>
              <a:buChar char="•"/>
              <a:tabLst/>
              <a:defRPr/>
            </a:pPr>
            <a:r>
              <a:rPr kumimoji="0" lang="de-AT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NOT</a:t>
            </a:r>
            <a:r>
              <a:rPr kumimoji="0" lang="de-A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for closed loop control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357158" y="4500570"/>
            <a:ext cx="8229600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2060"/>
              </a:buClr>
              <a:buSzTx/>
              <a:buFont typeface="Arial" charset="0"/>
              <a:buChar char="•"/>
              <a:tabLst/>
              <a:defRPr/>
            </a:pPr>
            <a:r>
              <a:rPr kumimoji="0" lang="de-AT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NOT</a:t>
            </a:r>
            <a:r>
              <a:rPr kumimoji="0" lang="de-A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for high bandwith data acquistition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2857488" y="2071678"/>
            <a:ext cx="857256" cy="857256"/>
            <a:chOff x="6572264" y="2143116"/>
            <a:chExt cx="857256" cy="857256"/>
          </a:xfrm>
        </p:grpSpPr>
        <p:cxnSp>
          <p:nvCxnSpPr>
            <p:cNvPr id="12" name="Straight Connector 11"/>
            <p:cNvCxnSpPr/>
            <p:nvPr/>
          </p:nvCxnSpPr>
          <p:spPr>
            <a:xfrm rot="16200000" flipH="1">
              <a:off x="6572264" y="2143116"/>
              <a:ext cx="857256" cy="857256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5400000">
              <a:off x="6572264" y="2143116"/>
              <a:ext cx="857256" cy="857256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22"/>
          <p:cNvGrpSpPr/>
          <p:nvPr/>
        </p:nvGrpSpPr>
        <p:grpSpPr>
          <a:xfrm>
            <a:off x="2928926" y="3500438"/>
            <a:ext cx="857256" cy="857256"/>
            <a:chOff x="6572264" y="2143116"/>
            <a:chExt cx="857256" cy="857256"/>
          </a:xfrm>
        </p:grpSpPr>
        <p:cxnSp>
          <p:nvCxnSpPr>
            <p:cNvPr id="24" name="Straight Connector 23"/>
            <p:cNvCxnSpPr/>
            <p:nvPr/>
          </p:nvCxnSpPr>
          <p:spPr>
            <a:xfrm rot="16200000" flipH="1">
              <a:off x="6572264" y="2143116"/>
              <a:ext cx="857256" cy="857256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5400000">
              <a:off x="6572264" y="2143116"/>
              <a:ext cx="857256" cy="857256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TextBox 25"/>
          <p:cNvSpPr txBox="1"/>
          <p:nvPr/>
        </p:nvSpPr>
        <p:spPr>
          <a:xfrm>
            <a:off x="2071670" y="5286388"/>
            <a:ext cx="2428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dirty="0" smtClean="0"/>
              <a:t>HIGH SAMPLE RATE</a:t>
            </a:r>
            <a:endParaRPr lang="en-US" dirty="0"/>
          </a:p>
        </p:txBody>
      </p:sp>
      <p:grpSp>
        <p:nvGrpSpPr>
          <p:cNvPr id="27" name="Group 26"/>
          <p:cNvGrpSpPr/>
          <p:nvPr/>
        </p:nvGrpSpPr>
        <p:grpSpPr>
          <a:xfrm>
            <a:off x="2857488" y="5072074"/>
            <a:ext cx="857256" cy="857256"/>
            <a:chOff x="6572264" y="2143116"/>
            <a:chExt cx="857256" cy="857256"/>
          </a:xfrm>
        </p:grpSpPr>
        <p:cxnSp>
          <p:nvCxnSpPr>
            <p:cNvPr id="28" name="Straight Connector 27"/>
            <p:cNvCxnSpPr/>
            <p:nvPr/>
          </p:nvCxnSpPr>
          <p:spPr>
            <a:xfrm rot="16200000" flipH="1">
              <a:off x="6572264" y="2143116"/>
              <a:ext cx="857256" cy="857256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5400000">
              <a:off x="6572264" y="2143116"/>
              <a:ext cx="857256" cy="857256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PVSS Data Point Concept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file name including date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Name &amp; title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8AA469-97E1-4EB8-90C1-5CFEFFC4417A}" type="slidenum">
              <a:rPr lang="de-AT" smtClean="0"/>
              <a:pPr>
                <a:defRPr/>
              </a:pPr>
              <a:t>4</a:t>
            </a:fld>
            <a:endParaRPr lang="de-AT" dirty="0"/>
          </a:p>
        </p:txBody>
      </p:sp>
      <p:grpSp>
        <p:nvGrpSpPr>
          <p:cNvPr id="20" name="Group 19"/>
          <p:cNvGrpSpPr/>
          <p:nvPr/>
        </p:nvGrpSpPr>
        <p:grpSpPr>
          <a:xfrm>
            <a:off x="1691680" y="1556792"/>
            <a:ext cx="1497178" cy="792088"/>
            <a:chOff x="1691680" y="1988840"/>
            <a:chExt cx="1497178" cy="792088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1691680" y="1988840"/>
              <a:ext cx="7920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1691680" y="2780928"/>
              <a:ext cx="7920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1691680" y="1988840"/>
              <a:ext cx="792088" cy="79208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1691680" y="1988840"/>
              <a:ext cx="792088" cy="79208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9" name="Group 18"/>
            <p:cNvGrpSpPr/>
            <p:nvPr/>
          </p:nvGrpSpPr>
          <p:grpSpPr>
            <a:xfrm>
              <a:off x="2108738" y="2095381"/>
              <a:ext cx="1080120" cy="576064"/>
              <a:chOff x="2123728" y="2060848"/>
              <a:chExt cx="1080120" cy="576064"/>
            </a:xfrm>
          </p:grpSpPr>
          <p:cxnSp>
            <p:nvCxnSpPr>
              <p:cNvPr id="17" name="Straight Connector 16"/>
              <p:cNvCxnSpPr/>
              <p:nvPr/>
            </p:nvCxnSpPr>
            <p:spPr>
              <a:xfrm>
                <a:off x="2123728" y="2348880"/>
                <a:ext cx="432048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Oval 17"/>
              <p:cNvSpPr/>
              <p:nvPr/>
            </p:nvSpPr>
            <p:spPr>
              <a:xfrm>
                <a:off x="2555776" y="2060848"/>
                <a:ext cx="648072" cy="576064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3600" dirty="0" smtClean="0">
                    <a:solidFill>
                      <a:schemeClr val="tx1"/>
                    </a:solidFill>
                  </a:rPr>
                  <a:t>M</a:t>
                </a:r>
                <a:endParaRPr lang="en-US" sz="3600" dirty="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1" name="TextBox 20"/>
          <p:cNvSpPr txBox="1"/>
          <p:nvPr/>
        </p:nvSpPr>
        <p:spPr>
          <a:xfrm>
            <a:off x="3419872" y="1558533"/>
            <a:ext cx="3744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one input: </a:t>
            </a:r>
            <a:r>
              <a:rPr lang="en-US" dirty="0" err="1" smtClean="0"/>
              <a:t>openClose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two outputs: </a:t>
            </a:r>
            <a:r>
              <a:rPr lang="en-US" dirty="0" err="1" smtClean="0"/>
              <a:t>isOpen</a:t>
            </a:r>
            <a:r>
              <a:rPr lang="en-US" dirty="0" smtClean="0"/>
              <a:t>, </a:t>
            </a:r>
            <a:r>
              <a:rPr lang="en-US" dirty="0" err="1" smtClean="0"/>
              <a:t>isClosed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755576" y="2852936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Create the Type: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3429000"/>
            <a:ext cx="171450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TextBox 24"/>
          <p:cNvSpPr txBox="1"/>
          <p:nvPr/>
        </p:nvSpPr>
        <p:spPr>
          <a:xfrm>
            <a:off x="4932040" y="2996952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Create instances:</a:t>
            </a:r>
            <a:endParaRPr 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3429000"/>
            <a:ext cx="3076575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PVSS Manager Concept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PP-100618-a-MMA_PVSSNavigator.pptx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Markus Marchhart 
PVSS Navigator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8AA469-97E1-4EB8-90C1-5CFEFFC4417A}" type="slidenum">
              <a:rPr lang="de-AT" smtClean="0"/>
              <a:pPr>
                <a:defRPr/>
              </a:pPr>
              <a:t>5</a:t>
            </a:fld>
            <a:endParaRPr lang="de-AT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7263" y="1185863"/>
            <a:ext cx="7229475" cy="448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Managing the Panels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785926"/>
            <a:ext cx="6858048" cy="2143140"/>
          </a:xfrm>
        </p:spPr>
        <p:txBody>
          <a:bodyPr/>
          <a:lstStyle/>
          <a:p>
            <a:r>
              <a:rPr lang="en-US" dirty="0" smtClean="0"/>
              <a:t>How to find a particular panel?</a:t>
            </a:r>
          </a:p>
          <a:p>
            <a:r>
              <a:rPr lang="en-US" dirty="0" smtClean="0"/>
              <a:t>How to open a particular panel?</a:t>
            </a:r>
          </a:p>
          <a:p>
            <a:r>
              <a:rPr lang="en-US" dirty="0" smtClean="0"/>
              <a:t>Who takes care of the screen configuration?</a:t>
            </a:r>
          </a:p>
          <a:p>
            <a:r>
              <a:rPr lang="en-US" dirty="0" smtClean="0"/>
              <a:t>Who takes care of panel access rights?</a:t>
            </a:r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PP-100618-a-MMA_PVSSNavigator.pptx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Markus Marchhart 
PVSS Navigator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8AA469-97E1-4EB8-90C1-5CFEFFC4417A}" type="slidenum">
              <a:rPr lang="de-AT" smtClean="0"/>
              <a:pPr>
                <a:defRPr/>
              </a:pPr>
              <a:t>6</a:t>
            </a:fld>
            <a:endParaRPr lang="de-AT" dirty="0"/>
          </a:p>
        </p:txBody>
      </p:sp>
      <p:sp>
        <p:nvSpPr>
          <p:cNvPr id="8" name="TextBox 7"/>
          <p:cNvSpPr txBox="1"/>
          <p:nvPr/>
        </p:nvSpPr>
        <p:spPr>
          <a:xfrm>
            <a:off x="428596" y="1357298"/>
            <a:ext cx="27146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 smtClean="0">
                <a:latin typeface="Verdana" pitchFamily="34" charset="0"/>
              </a:rPr>
              <a:t>Questions:</a:t>
            </a:r>
            <a:endParaRPr lang="en-US" sz="2400" u="sng" dirty="0">
              <a:latin typeface="Verdan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8596" y="4143380"/>
            <a:ext cx="27146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 smtClean="0">
                <a:latin typeface="Verdana" pitchFamily="34" charset="0"/>
              </a:rPr>
              <a:t>Answer:</a:t>
            </a:r>
            <a:endParaRPr lang="en-US" sz="2400" u="sng" dirty="0">
              <a:latin typeface="Verdana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71538" y="4854371"/>
            <a:ext cx="38576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003064"/>
                </a:solidFill>
                <a:latin typeface="Verdana" pitchFamily="34" charset="0"/>
              </a:rPr>
              <a:t>The Navigator</a:t>
            </a:r>
            <a:endParaRPr lang="en-US" sz="3600" b="1" dirty="0">
              <a:solidFill>
                <a:srgbClr val="003064"/>
              </a:solidFill>
              <a:latin typeface="Verdana" pitchFamily="34" charset="0"/>
            </a:endParaRPr>
          </a:p>
        </p:txBody>
      </p:sp>
      <p:pic>
        <p:nvPicPr>
          <p:cNvPr id="11" name="Picture 10" descr="5839-Confused-Man-Looking-At-A-Sign-That-Points-In-Many-Directions-Clipart-Illustration_jpg_thum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43702" y="1500174"/>
            <a:ext cx="2143140" cy="1607355"/>
          </a:xfrm>
          <a:prstGeom prst="rect">
            <a:avLst/>
          </a:prstGeom>
        </p:spPr>
      </p:pic>
      <p:pic>
        <p:nvPicPr>
          <p:cNvPr id="13" name="Picture 12" descr="0060-0712-3100-5108_Giant_Ship_Captain_clipart_imag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14916" y="4071942"/>
            <a:ext cx="1771662" cy="22145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is/does the Navigator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Single access point for all control panels</a:t>
            </a:r>
          </a:p>
          <a:p>
            <a:r>
              <a:rPr lang="en-US" dirty="0" smtClean="0"/>
              <a:t>Holds all information about available panels</a:t>
            </a:r>
          </a:p>
          <a:p>
            <a:r>
              <a:rPr lang="en-US" dirty="0" smtClean="0"/>
              <a:t>Let the user browse through the panels in a tree structured view</a:t>
            </a:r>
          </a:p>
          <a:p>
            <a:r>
              <a:rPr lang="en-US" dirty="0" smtClean="0"/>
              <a:t>Handles the user login</a:t>
            </a:r>
          </a:p>
          <a:p>
            <a:r>
              <a:rPr lang="en-US" dirty="0" smtClean="0"/>
              <a:t>Handles the permissions (users, roles, domains)</a:t>
            </a:r>
          </a:p>
          <a:p>
            <a:r>
              <a:rPr lang="en-US" dirty="0" smtClean="0"/>
              <a:t>Takes care on the screen configuration (working place, number of screens, resolution)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PP-100618-a-MMA_PVSSNavigator.pptx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Markus Marchhart 
PVSS Navigator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8AA469-97E1-4EB8-90C1-5CFEFFC4417A}" type="slidenum">
              <a:rPr lang="de-AT" smtClean="0"/>
              <a:pPr>
                <a:defRPr/>
              </a:pPr>
              <a:t>7</a:t>
            </a:fld>
            <a:endParaRPr lang="de-AT" dirty="0"/>
          </a:p>
        </p:txBody>
      </p:sp>
      <p:pic>
        <p:nvPicPr>
          <p:cNvPr id="7" name="Picture 6" descr="compasMa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58148" y="1285860"/>
            <a:ext cx="1000132" cy="8584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4"/>
            <a:ext cx="8229600" cy="939800"/>
          </a:xfrm>
        </p:spPr>
        <p:txBody>
          <a:bodyPr/>
          <a:lstStyle/>
          <a:p>
            <a:r>
              <a:rPr lang="en-US" dirty="0" smtClean="0"/>
              <a:t>Navigator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PP-100618-a-MMA_PVSSNavigator.pptx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Markus Marchhart 
PVSS Navigator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8AA469-97E1-4EB8-90C1-5CFEFFC4417A}" type="slidenum">
              <a:rPr lang="de-AT" smtClean="0"/>
              <a:pPr>
                <a:defRPr/>
              </a:pPr>
              <a:t>8</a:t>
            </a:fld>
            <a:endParaRPr lang="de-AT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142" y="1007603"/>
            <a:ext cx="8915462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274638"/>
            <a:ext cx="8229600" cy="939800"/>
          </a:xfrm>
        </p:spPr>
        <p:txBody>
          <a:bodyPr/>
          <a:lstStyle/>
          <a:p>
            <a:r>
              <a:rPr lang="en-US" dirty="0" smtClean="0"/>
              <a:t>Tree Configuration</a:t>
            </a:r>
            <a:endParaRPr lang="en-US" dirty="0"/>
          </a:p>
        </p:txBody>
      </p:sp>
      <p:pic>
        <p:nvPicPr>
          <p:cNvPr id="8" name="Content Placeholder 7" descr="booktree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215206" y="785794"/>
            <a:ext cx="800894" cy="1214446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file name including date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Name &amp; title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8AA469-97E1-4EB8-90C1-5CFEFFC4417A}" type="slidenum">
              <a:rPr lang="de-AT" smtClean="0"/>
              <a:pPr>
                <a:defRPr/>
              </a:pPr>
              <a:t>9</a:t>
            </a:fld>
            <a:endParaRPr lang="de-AT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54892" y="2571744"/>
            <a:ext cx="1631950" cy="343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428596" y="1357298"/>
            <a:ext cx="6858048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2060"/>
              </a:buClr>
              <a:buSzTx/>
              <a:buFont typeface="Arial" charset="0"/>
              <a:buChar char="•"/>
              <a:tabLst/>
              <a:defRPr/>
            </a:pPr>
            <a:r>
              <a:rPr lang="de-AT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Each node has a assigned panel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2060"/>
              </a:buClr>
              <a:buSzTx/>
              <a:buFont typeface="Arial" charset="0"/>
              <a:buChar char="•"/>
              <a:tabLst/>
              <a:defRPr/>
            </a:pPr>
            <a:r>
              <a:rPr lang="de-AT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Multible nodes can reffere to the same panel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2060"/>
              </a:buClr>
              <a:buSzTx/>
              <a:buFont typeface="Arial" charset="0"/>
              <a:buChar char="•"/>
              <a:tabLst/>
              <a:defRPr/>
            </a:pPr>
            <a:r>
              <a:rPr lang="de-AT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Organizing the tree according to the current user permissions</a:t>
            </a:r>
          </a:p>
          <a:p>
            <a:pPr marL="342900" lvl="0" indent="-342900" eaLnBrk="0" hangingPunct="0">
              <a:spcBef>
                <a:spcPct val="20000"/>
              </a:spcBef>
              <a:buClr>
                <a:srgbClr val="002060"/>
              </a:buClr>
              <a:buFont typeface="Arial" charset="0"/>
              <a:buChar char="•"/>
            </a:pPr>
            <a:r>
              <a:rPr lang="de-AT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Holds the panel information </a:t>
            </a:r>
            <a:br>
              <a:rPr lang="de-AT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AT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 panel may be opened at the same time only once</a:t>
            </a:r>
            <a:r>
              <a:rPr lang="de-AT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)</a:t>
            </a:r>
          </a:p>
          <a:p>
            <a:pPr marL="342900" lvl="0" indent="-342900" eaLnBrk="0" hangingPunct="0">
              <a:spcBef>
                <a:spcPct val="20000"/>
              </a:spcBef>
              <a:buClr>
                <a:srgbClr val="002060"/>
              </a:buClr>
              <a:buFont typeface="Arial" charset="0"/>
              <a:buChar char="•"/>
            </a:pPr>
            <a:r>
              <a:rPr lang="de-AT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All information about the tree and the panels is stored in a Data Point</a:t>
            </a:r>
          </a:p>
        </p:txBody>
      </p:sp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428596" y="3857628"/>
            <a:ext cx="8229600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2060"/>
              </a:buClr>
              <a:buSzTx/>
              <a:buFont typeface="Arial" charset="0"/>
              <a:buChar char="•"/>
              <a:tabLst/>
              <a:defRPr/>
            </a:pPr>
            <a:endParaRPr lang="de-AT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1762</TotalTime>
  <Words>421</Words>
  <Application>Microsoft Office PowerPoint</Application>
  <PresentationFormat>On-screen Show (4:3)</PresentationFormat>
  <Paragraphs>112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1_Office Theme</vt:lpstr>
      <vt:lpstr>PVSS Navigator</vt:lpstr>
      <vt:lpstr>What is PVSS?</vt:lpstr>
      <vt:lpstr>What is PVSS NOT for</vt:lpstr>
      <vt:lpstr>PVSS Data Point Concept</vt:lpstr>
      <vt:lpstr>PVSS Manager Concept</vt:lpstr>
      <vt:lpstr>Managing the Panels</vt:lpstr>
      <vt:lpstr>What is/does the Navigator</vt:lpstr>
      <vt:lpstr>Navigator</vt:lpstr>
      <vt:lpstr>Tree Configuration</vt:lpstr>
      <vt:lpstr>Access Control</vt:lpstr>
      <vt:lpstr>Screen Configuration</vt:lpstr>
      <vt:lpstr>Example: Navigator Information</vt:lpstr>
      <vt:lpstr>Example: FECOS panel</vt:lpstr>
      <vt:lpstr>Example: PCON DataAcquisition</vt:lpstr>
      <vt:lpstr>Outlook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PVSS Navigator</dc:title>
  <dc:creator/>
  <cp:lastModifiedBy>mmarchha</cp:lastModifiedBy>
  <cp:revision>136</cp:revision>
  <dcterms:created xsi:type="dcterms:W3CDTF">2008-05-26T15:39:36Z</dcterms:created>
  <dcterms:modified xsi:type="dcterms:W3CDTF">2010-06-23T15:06:08Z</dcterms:modified>
</cp:coreProperties>
</file>