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97" r:id="rId3"/>
    <p:sldId id="333" r:id="rId4"/>
    <p:sldId id="400" r:id="rId5"/>
    <p:sldId id="403" r:id="rId6"/>
    <p:sldId id="401" r:id="rId7"/>
    <p:sldId id="402" r:id="rId8"/>
    <p:sldId id="396" r:id="rId9"/>
    <p:sldId id="398" r:id="rId10"/>
    <p:sldId id="416" r:id="rId11"/>
    <p:sldId id="417" r:id="rId12"/>
    <p:sldId id="418" r:id="rId13"/>
    <p:sldId id="419" r:id="rId14"/>
    <p:sldId id="420" r:id="rId15"/>
    <p:sldId id="399" r:id="rId16"/>
    <p:sldId id="404" r:id="rId17"/>
    <p:sldId id="415" r:id="rId18"/>
    <p:sldId id="411" r:id="rId19"/>
    <p:sldId id="405" r:id="rId20"/>
    <p:sldId id="406" r:id="rId21"/>
    <p:sldId id="407" r:id="rId22"/>
    <p:sldId id="408" r:id="rId23"/>
    <p:sldId id="410" r:id="rId24"/>
    <p:sldId id="412" r:id="rId25"/>
    <p:sldId id="414" r:id="rId26"/>
    <p:sldId id="413" r:id="rId27"/>
    <p:sldId id="421" r:id="rId28"/>
  </p:sldIdLst>
  <p:sldSz cx="9144000" cy="6858000" type="screen4x3"/>
  <p:notesSz cx="6718300" cy="9855200"/>
  <p:embeddedFontLs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Verdana" pitchFamily="34" charset="0"/>
      <p:regular r:id="rId35"/>
      <p:bold r:id="rId36"/>
      <p:italic r:id="rId37"/>
      <p:boldItalic r:id="rId38"/>
    </p:embeddedFont>
    <p:embeddedFont>
      <p:font typeface="ＭＳ Ｐゴシック" pitchFamily="34" charset="-128"/>
      <p:regular r:id="rId3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80F"/>
    <a:srgbClr val="004586"/>
    <a:srgbClr val="FF9900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9" autoAdjust="0"/>
    <p:restoredTop sz="94660"/>
  </p:normalViewPr>
  <p:slideViewPr>
    <p:cSldViewPr showGuides="1">
      <p:cViewPr>
        <p:scale>
          <a:sx n="80" d="100"/>
          <a:sy n="80" d="100"/>
        </p:scale>
        <p:origin x="-9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6/23/2010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20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CE0773-6806-8F4A-9D65-5EADC8B0D11E}" type="datetime4">
              <a:rPr lang="en-US" smtClean="0"/>
              <a:pPr/>
              <a:t>June 23, 2010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E46BF197-CF5F-CF4F-8E18-D26F8135A810}" type="datetime4">
              <a:rPr lang="en-US" smtClean="0"/>
              <a:pPr/>
              <a:t>June 23, 2010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13" Type="http://schemas.openxmlformats.org/officeDocument/2006/relationships/image" Target="../media/image27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dirty="0" smtClean="0">
                <a:latin typeface="+mj-lt"/>
                <a:ea typeface="Verdana" charset="0"/>
                <a:cs typeface="Verdana" charset="0"/>
              </a:rPr>
              <a:t>Work Package Controls</a:t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MACS </a:t>
            </a: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Week</a:t>
            </a: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 June 2010</a:t>
            </a: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June 24th, 2010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Johannes </a:t>
            </a: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Gutleber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 smtClean="0"/>
              <a:t>PR-100616-a-JGU</a:t>
            </a:r>
            <a:r>
              <a:rPr lang="en-US" dirty="0" smtClean="0"/>
              <a:t>, </a:t>
            </a:r>
            <a:r>
              <a:rPr lang="en-US" dirty="0" smtClean="0"/>
              <a:t>June 24th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with Subsystems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Identification of </a:t>
            </a:r>
            <a:r>
              <a:rPr lang="en-US" b="1" dirty="0" smtClean="0">
                <a:solidFill>
                  <a:srgbClr val="004586"/>
                </a:solidFill>
              </a:rPr>
              <a:t>controls contact </a:t>
            </a:r>
            <a:r>
              <a:rPr lang="en-US" dirty="0" smtClean="0"/>
              <a:t>for each WP</a:t>
            </a:r>
          </a:p>
          <a:p>
            <a:pPr marL="742950" lvl="2" indent="-342900"/>
            <a:r>
              <a:rPr lang="en-US" b="1" dirty="0" smtClean="0">
                <a:solidFill>
                  <a:srgbClr val="004586"/>
                </a:solidFill>
              </a:rPr>
              <a:t>Contact persons should act autonomously in requirements definition and report/consult their WP holders in case of technical/organizational doubts</a:t>
            </a:r>
          </a:p>
          <a:p>
            <a:pPr lvl="1"/>
            <a:r>
              <a:rPr lang="en-US" dirty="0" smtClean="0"/>
              <a:t>Progress made, but not all contacts yet defined/available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Requirements </a:t>
            </a:r>
            <a:r>
              <a:rPr lang="en-US" dirty="0" smtClean="0"/>
              <a:t>document with each </a:t>
            </a:r>
            <a:r>
              <a:rPr lang="en-US" dirty="0" smtClean="0"/>
              <a:t>work </a:t>
            </a:r>
            <a:r>
              <a:rPr lang="en-US" dirty="0" smtClean="0"/>
              <a:t>p</a:t>
            </a:r>
            <a:r>
              <a:rPr lang="en-US" dirty="0" smtClean="0"/>
              <a:t>ackage</a:t>
            </a:r>
            <a:endParaRPr lang="en-US" dirty="0" smtClean="0"/>
          </a:p>
          <a:p>
            <a:pPr lvl="1"/>
            <a:r>
              <a:rPr lang="en-US" dirty="0" smtClean="0"/>
              <a:t>Capture </a:t>
            </a:r>
            <a:r>
              <a:rPr lang="en-US" b="1" dirty="0" smtClean="0">
                <a:solidFill>
                  <a:srgbClr val="B3B80F"/>
                </a:solidFill>
              </a:rPr>
              <a:t>controls</a:t>
            </a:r>
            <a:r>
              <a:rPr lang="en-US" dirty="0" smtClean="0"/>
              <a:t> requirements</a:t>
            </a:r>
          </a:p>
          <a:p>
            <a:pPr lvl="1"/>
            <a:r>
              <a:rPr lang="en-US" dirty="0" smtClean="0"/>
              <a:t>Capture requirements on </a:t>
            </a:r>
            <a:r>
              <a:rPr lang="en-US" b="1" dirty="0" smtClean="0">
                <a:solidFill>
                  <a:srgbClr val="B3B80F"/>
                </a:solidFill>
              </a:rPr>
              <a:t>interface</a:t>
            </a:r>
            <a:r>
              <a:rPr lang="en-US" dirty="0" smtClean="0"/>
              <a:t> with SCS/ACS</a:t>
            </a:r>
          </a:p>
          <a:p>
            <a:pPr lvl="1"/>
            <a:r>
              <a:rPr lang="en-US" dirty="0" smtClean="0"/>
              <a:t>Capture </a:t>
            </a:r>
            <a:r>
              <a:rPr lang="en-US" b="1" dirty="0" smtClean="0">
                <a:solidFill>
                  <a:srgbClr val="B3B80F"/>
                </a:solidFill>
              </a:rPr>
              <a:t>safety</a:t>
            </a:r>
            <a:r>
              <a:rPr lang="en-US" dirty="0" smtClean="0"/>
              <a:t> </a:t>
            </a:r>
            <a:r>
              <a:rPr lang="en-US" dirty="0" smtClean="0"/>
              <a:t>requirements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With Subsystems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800"/>
            <a:ext cx="8229600" cy="4959363"/>
          </a:xfrm>
        </p:spPr>
        <p:txBody>
          <a:bodyPr/>
          <a:lstStyle/>
          <a:p>
            <a:r>
              <a:rPr lang="en-US" b="1" dirty="0" smtClean="0">
                <a:solidFill>
                  <a:srgbClr val="B3B80F"/>
                </a:solidFill>
              </a:rPr>
              <a:t>PCO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B3B80F"/>
                </a:solidFill>
              </a:rPr>
              <a:t>ES-091111-a-JGU, ES-091203-a-JGU, ES-091216-a-JGU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Perform slow-control</a:t>
            </a:r>
          </a:p>
          <a:p>
            <a:pPr lvl="1"/>
            <a:r>
              <a:rPr lang="en-US" dirty="0" smtClean="0"/>
              <a:t>Provide set points and set-point sequences to power converters</a:t>
            </a:r>
          </a:p>
          <a:p>
            <a:pPr lvl="1"/>
            <a:r>
              <a:rPr lang="en-US" dirty="0" smtClean="0"/>
              <a:t>Provide triggers to power converters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Magnets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B3B80F"/>
                </a:solidFill>
              </a:rPr>
              <a:t>ES-091021-a-MMA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Read out temperature and flow status</a:t>
            </a:r>
          </a:p>
          <a:p>
            <a:pPr lvl="1"/>
            <a:r>
              <a:rPr lang="en-US" dirty="0" smtClean="0"/>
              <a:t>Send control commands to magnet positioning system (septa)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Vacuum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B3B80F"/>
                </a:solidFill>
              </a:rPr>
              <a:t>ES-090916-a-MMA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Interface to vacuum local control system (LCS)</a:t>
            </a:r>
          </a:p>
          <a:p>
            <a:pPr lvl="1"/>
            <a:r>
              <a:rPr lang="en-US" dirty="0" smtClean="0"/>
              <a:t>LCS designed and implemented according to controls guidelines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Beam Interception Devices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action needed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Command devices</a:t>
            </a:r>
          </a:p>
          <a:p>
            <a:pPr lvl="1"/>
            <a:r>
              <a:rPr lang="en-US" dirty="0" smtClean="0"/>
              <a:t>Record device 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PR-100201-a-JGU,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  <p:pic>
        <p:nvPicPr>
          <p:cNvPr id="13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5059213"/>
            <a:ext cx="452440" cy="334806"/>
          </a:xfrm>
          <a:prstGeom prst="rect">
            <a:avLst/>
          </a:prstGeom>
          <a:noFill/>
        </p:spPr>
      </p:pic>
      <p:pic>
        <p:nvPicPr>
          <p:cNvPr id="95236" name="Picture 4" descr="http://www.clker.com/cliparts/1/7/5/9/1255307626443311587meter_09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52" y="2714619"/>
            <a:ext cx="453600" cy="335664"/>
          </a:xfrm>
          <a:prstGeom prst="rect">
            <a:avLst/>
          </a:prstGeom>
          <a:noFill/>
        </p:spPr>
      </p:pic>
      <p:pic>
        <p:nvPicPr>
          <p:cNvPr id="16" name="Picture 4" descr="http://www.clker.com/cliparts/1/7/5/9/1255307626443311587meter_09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27" y="3893252"/>
            <a:ext cx="453600" cy="335664"/>
          </a:xfrm>
          <a:prstGeom prst="rect">
            <a:avLst/>
          </a:prstGeom>
          <a:noFill/>
        </p:spPr>
      </p:pic>
      <p:pic>
        <p:nvPicPr>
          <p:cNvPr id="11" name="Picture 4" descr="http://www.clker.com/cliparts/1/7/5/9/1255307626443311587meter_09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392" y="1166800"/>
            <a:ext cx="453600" cy="335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With Subsystems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800"/>
            <a:ext cx="8229600" cy="4959363"/>
          </a:xfrm>
        </p:spPr>
        <p:txBody>
          <a:bodyPr/>
          <a:lstStyle/>
          <a:p>
            <a:r>
              <a:rPr lang="en-US" b="1" dirty="0" smtClean="0">
                <a:solidFill>
                  <a:srgbClr val="B3B80F"/>
                </a:solidFill>
              </a:rPr>
              <a:t>Ion Sources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ES-091113-a-MMA in progress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Configure devices and command device parameters</a:t>
            </a:r>
          </a:p>
          <a:p>
            <a:pPr lvl="1"/>
            <a:r>
              <a:rPr lang="en-US" dirty="0" smtClean="0"/>
              <a:t>Change and record device status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RFQ, IH structure </a:t>
            </a:r>
            <a:r>
              <a:rPr lang="en-US" dirty="0" smtClean="0"/>
              <a:t>and RFC (</a:t>
            </a:r>
            <a:r>
              <a:rPr lang="en-US" dirty="0" smtClean="0">
                <a:solidFill>
                  <a:srgbClr val="B3B80F"/>
                </a:solidFill>
              </a:rPr>
              <a:t>TBD next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Configure RFC local control system</a:t>
            </a:r>
          </a:p>
          <a:p>
            <a:pPr lvl="1"/>
            <a:r>
              <a:rPr lang="en-US" dirty="0" smtClean="0"/>
              <a:t>Change and record LCS states</a:t>
            </a:r>
          </a:p>
          <a:p>
            <a:pPr lvl="1"/>
            <a:r>
              <a:rPr lang="en-US" dirty="0" smtClean="0"/>
              <a:t>Provide main timing system events and triggers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Beam Diagnostics and Instrumentation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TBD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Provide T4 programming framework and guidelines</a:t>
            </a:r>
          </a:p>
          <a:p>
            <a:pPr lvl="1"/>
            <a:r>
              <a:rPr lang="en-US" dirty="0" smtClean="0"/>
              <a:t>Configure T4 processing equipment</a:t>
            </a:r>
          </a:p>
          <a:p>
            <a:pPr lvl="1"/>
            <a:r>
              <a:rPr lang="en-US" dirty="0" smtClean="0"/>
              <a:t>Change and record T4 processing equipment states</a:t>
            </a:r>
          </a:p>
          <a:p>
            <a:pPr lvl="1"/>
            <a:r>
              <a:rPr lang="en-US" dirty="0" smtClean="0"/>
              <a:t>Provide main timing system events and triggers</a:t>
            </a:r>
          </a:p>
          <a:p>
            <a:pPr lvl="1"/>
            <a:r>
              <a:rPr lang="en-US" dirty="0" smtClean="0"/>
              <a:t>Provide Signal Acquisition and Distribution System (SADS)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PR-100201-a-JGU,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pic>
        <p:nvPicPr>
          <p:cNvPr id="12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64" y="3881440"/>
            <a:ext cx="452440" cy="334806"/>
          </a:xfrm>
          <a:prstGeom prst="rect">
            <a:avLst/>
          </a:prstGeom>
          <a:noFill/>
        </p:spPr>
      </p:pic>
      <p:pic>
        <p:nvPicPr>
          <p:cNvPr id="10" name="Picture 2" descr="http://www.clker.com/cliparts/0/0/5/b/1255307592401664889meter_07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64" y="1166800"/>
            <a:ext cx="453600" cy="335664"/>
          </a:xfrm>
          <a:prstGeom prst="rect">
            <a:avLst/>
          </a:prstGeom>
          <a:noFill/>
        </p:spPr>
      </p:pic>
      <p:pic>
        <p:nvPicPr>
          <p:cNvPr id="13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64" y="2343144"/>
            <a:ext cx="452440" cy="334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With Beam Delivery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800"/>
            <a:ext cx="8229600" cy="4959363"/>
          </a:xfrm>
        </p:spPr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Beam positioning devices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6"/>
                </a:solidFill>
              </a:rPr>
              <a:t>WP BDS requires definition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Configure devices and record states</a:t>
            </a:r>
          </a:p>
          <a:p>
            <a:pPr lvl="1"/>
            <a:r>
              <a:rPr lang="en-US" dirty="0" smtClean="0"/>
              <a:t>Provide set points in real-time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chemeClr val="accent6"/>
                </a:solidFill>
              </a:rPr>
              <a:t>Beam verification monitors (</a:t>
            </a:r>
            <a:r>
              <a:rPr lang="en-US" dirty="0" smtClean="0">
                <a:solidFill>
                  <a:schemeClr val="accent6"/>
                </a:solidFill>
              </a:rPr>
              <a:t>WP BDS requires definition</a:t>
            </a:r>
            <a:r>
              <a:rPr lang="en-US" b="1" dirty="0" smtClean="0">
                <a:solidFill>
                  <a:schemeClr val="accent6"/>
                </a:solidFill>
              </a:rPr>
              <a:t>)</a:t>
            </a:r>
          </a:p>
          <a:p>
            <a:pPr lvl="1"/>
            <a:r>
              <a:rPr lang="en-US" dirty="0" smtClean="0"/>
              <a:t>Acquire digital signals and transmit to BDCS</a:t>
            </a:r>
          </a:p>
          <a:p>
            <a:pPr lvl="1"/>
            <a:r>
              <a:rPr lang="en-US" dirty="0" smtClean="0"/>
              <a:t>Record operational conditions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Beam activation/de-activation devices (</a:t>
            </a:r>
            <a:r>
              <a:rPr lang="en-US" dirty="0" smtClean="0">
                <a:solidFill>
                  <a:srgbClr val="FF0000"/>
                </a:solidFill>
              </a:rPr>
              <a:t>action needed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/>
              <a:t>Configure devices and record states </a:t>
            </a:r>
          </a:p>
          <a:p>
            <a:pPr lvl="1"/>
            <a:r>
              <a:rPr lang="en-US" dirty="0" smtClean="0"/>
              <a:t>Provide triggers to activate/de-active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PR-100201-a-JGU,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  <p:pic>
        <p:nvPicPr>
          <p:cNvPr id="7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64" y="2343144"/>
            <a:ext cx="452440" cy="334806"/>
          </a:xfrm>
          <a:prstGeom prst="rect">
            <a:avLst/>
          </a:prstGeom>
          <a:noFill/>
        </p:spPr>
      </p:pic>
      <p:pic>
        <p:nvPicPr>
          <p:cNvPr id="8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64" y="3519488"/>
            <a:ext cx="452440" cy="334806"/>
          </a:xfrm>
          <a:prstGeom prst="rect">
            <a:avLst/>
          </a:prstGeom>
          <a:noFill/>
        </p:spPr>
      </p:pic>
      <p:pic>
        <p:nvPicPr>
          <p:cNvPr id="9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64" y="1166800"/>
            <a:ext cx="452440" cy="334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With External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800"/>
            <a:ext cx="8229600" cy="4959363"/>
          </a:xfrm>
        </p:spPr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Med. Software Systems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IS-090903-a-RTR, PM-090825-a-RTR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Interface to be elaborated in cooperation with MSS work package</a:t>
            </a:r>
          </a:p>
          <a:p>
            <a:pPr lvl="1"/>
            <a:r>
              <a:rPr lang="en-US" dirty="0" smtClean="0"/>
              <a:t>Mastership in clinical mode lies within PRVS</a:t>
            </a:r>
          </a:p>
          <a:p>
            <a:pPr lvl="1"/>
            <a:r>
              <a:rPr lang="en-US" dirty="0" smtClean="0"/>
              <a:t>PRVS controls patient positioning, gantry and MTE devices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Building Automation System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TBD IT coordinator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Request uniform Authentication &amp; Authorization solution</a:t>
            </a:r>
          </a:p>
          <a:p>
            <a:pPr lvl="1"/>
            <a:r>
              <a:rPr lang="en-US" dirty="0" smtClean="0"/>
              <a:t>Receive and report status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Access Control/Safety Management System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TBD IT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Request uniform Authentication &amp; Authorization solution</a:t>
            </a:r>
          </a:p>
          <a:p>
            <a:pPr lvl="1"/>
            <a:r>
              <a:rPr lang="en-US" dirty="0" smtClean="0"/>
              <a:t>Receive and report status</a:t>
            </a:r>
          </a:p>
          <a:p>
            <a:r>
              <a:rPr lang="en-US" b="1" dirty="0" smtClean="0">
                <a:solidFill>
                  <a:schemeClr val="accent3"/>
                </a:solidFill>
              </a:rPr>
              <a:t>Beam Interlock System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B3B80F"/>
                </a:solidFill>
              </a:rPr>
              <a:t>ES-100107-a-MMA, in progress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Safety system that is orthogonal to operational functions</a:t>
            </a:r>
          </a:p>
          <a:p>
            <a:pPr lvl="1"/>
            <a:r>
              <a:rPr lang="en-US" dirty="0" smtClean="0"/>
              <a:t>Covered by work-package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PR-100201-a-JGU,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pic>
        <p:nvPicPr>
          <p:cNvPr id="113666" name="Picture 2" descr="http://www.clker.com/cliparts/8/1/e/4/1255307578729787684meter_060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392" y="1166800"/>
            <a:ext cx="453600" cy="335664"/>
          </a:xfrm>
          <a:prstGeom prst="rect">
            <a:avLst/>
          </a:prstGeom>
          <a:noFill/>
        </p:spPr>
      </p:pic>
      <p:pic>
        <p:nvPicPr>
          <p:cNvPr id="9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52" y="3881440"/>
            <a:ext cx="452440" cy="334806"/>
          </a:xfrm>
          <a:prstGeom prst="rect">
            <a:avLst/>
          </a:prstGeom>
          <a:noFill/>
        </p:spPr>
      </p:pic>
      <p:pic>
        <p:nvPicPr>
          <p:cNvPr id="10" name="Picture 2" descr="http://www.clker.com/cliparts/b/6/5/3/1255307518962403697meter_010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52" y="2705096"/>
            <a:ext cx="452440" cy="334806"/>
          </a:xfrm>
          <a:prstGeom prst="rect">
            <a:avLst/>
          </a:prstGeom>
          <a:noFill/>
        </p:spPr>
      </p:pic>
      <p:pic>
        <p:nvPicPr>
          <p:cNvPr id="11" name="Picture 2" descr="http://www.clker.com/cliparts/0/0/5/b/1255307592401664889meter_070.svg.thum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392" y="5048539"/>
            <a:ext cx="453600" cy="335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Elaboration Phase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695832"/>
            <a:ext cx="8229600" cy="1430331"/>
          </a:xfrm>
        </p:spPr>
        <p:txBody>
          <a:bodyPr/>
          <a:lstStyle/>
          <a:p>
            <a:r>
              <a:rPr lang="en-US" dirty="0" smtClean="0"/>
              <a:t>Focus on </a:t>
            </a:r>
            <a:r>
              <a:rPr lang="en-US" b="1" dirty="0" smtClean="0">
                <a:solidFill>
                  <a:srgbClr val="B3B80F"/>
                </a:solidFill>
              </a:rPr>
              <a:t>requirements</a:t>
            </a:r>
            <a:r>
              <a:rPr lang="en-US" dirty="0" smtClean="0">
                <a:solidFill>
                  <a:srgbClr val="B3B80F"/>
                </a:solidFill>
              </a:rPr>
              <a:t>, </a:t>
            </a:r>
            <a:r>
              <a:rPr lang="en-US" b="1" dirty="0" smtClean="0">
                <a:solidFill>
                  <a:srgbClr val="B3B80F"/>
                </a:solidFill>
              </a:rPr>
              <a:t>architecture, design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Prototype</a:t>
            </a:r>
            <a:r>
              <a:rPr lang="en-US" dirty="0" smtClean="0"/>
              <a:t> implementation and technology evaluation</a:t>
            </a:r>
          </a:p>
          <a:p>
            <a:r>
              <a:rPr lang="en-US" dirty="0" smtClean="0"/>
              <a:t>Prepare </a:t>
            </a:r>
            <a:r>
              <a:rPr lang="en-US" b="1" dirty="0" smtClean="0">
                <a:solidFill>
                  <a:srgbClr val="B3B80F"/>
                </a:solidFill>
              </a:rPr>
              <a:t>development setup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PR-100202-a-JGU, February 5th,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0" y="973402"/>
            <a:ext cx="7239040" cy="377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219312" y="1166800"/>
            <a:ext cx="814392" cy="334805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50000"/>
                </a:schemeClr>
              </a:gs>
              <a:gs pos="35000">
                <a:schemeClr val="accent2">
                  <a:tint val="37000"/>
                  <a:satMod val="300000"/>
                  <a:alpha val="50000"/>
                </a:schemeClr>
              </a:gs>
              <a:gs pos="100000">
                <a:schemeClr val="accent2">
                  <a:tint val="15000"/>
                  <a:satMod val="350000"/>
                  <a:alpha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 flipH="1" flipV="1">
            <a:off x="1269187" y="2840828"/>
            <a:ext cx="3348056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1359676" y="2840828"/>
            <a:ext cx="3348056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723904"/>
          </a:xfrm>
        </p:spPr>
        <p:txBody>
          <a:bodyPr/>
          <a:lstStyle/>
          <a:p>
            <a:r>
              <a:rPr lang="en-US" dirty="0" smtClean="0"/>
              <a:t>Preliminary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PR-100202-a-JGU,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577" y="804852"/>
          <a:ext cx="8043819" cy="5887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904"/>
                <a:gridCol w="1004845"/>
                <a:gridCol w="1004845"/>
                <a:gridCol w="1004845"/>
                <a:gridCol w="1004845"/>
                <a:gridCol w="1004845"/>
                <a:gridCol w="1004845"/>
                <a:gridCol w="1004845"/>
              </a:tblGrid>
              <a:tr h="4056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RMS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Proc. FW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Navigator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046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FECOS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CM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Environment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PCO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MTS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SRC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RFQ/IH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SADS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BID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BIS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BDCS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2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400288" y="1257288"/>
            <a:ext cx="1628784" cy="18097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Adaptation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4603968" y="1572642"/>
            <a:ext cx="204925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Framework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6685192" y="1575350"/>
            <a:ext cx="1900248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Procedures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5657856" y="1890704"/>
            <a:ext cx="153829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Op. Panels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3305168" y="5238760"/>
            <a:ext cx="995368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Production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748344" y="5238760"/>
            <a:ext cx="995368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Installation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3576632" y="5835601"/>
            <a:ext cx="153829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2490776" y="2184112"/>
            <a:ext cx="271464" cy="18000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300536" y="4913383"/>
            <a:ext cx="904880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2490776" y="3067048"/>
            <a:ext cx="900000" cy="904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2671752" y="3212551"/>
            <a:ext cx="1080000" cy="9048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PCC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4300536" y="3700464"/>
            <a:ext cx="63341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2581264" y="4003896"/>
            <a:ext cx="180976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3576632" y="4001188"/>
            <a:ext cx="18097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4391024" y="3998480"/>
            <a:ext cx="633416" cy="180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4007127" y="4319250"/>
            <a:ext cx="926826" cy="180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5567368" y="4605344"/>
            <a:ext cx="633416" cy="180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3576632" y="6143640"/>
            <a:ext cx="4803179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2762240" y="6437048"/>
            <a:ext cx="3619520" cy="180000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496202" y="2705096"/>
            <a:ext cx="3256774" cy="79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V="1">
            <a:off x="3395656" y="1800215"/>
            <a:ext cx="1447808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4888708" y="2388388"/>
            <a:ext cx="2624152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029072" y="2524120"/>
            <a:ext cx="2352688" cy="461665"/>
          </a:xfrm>
          <a:prstGeom prst="rect">
            <a:avLst/>
          </a:prstGeom>
          <a:solidFill>
            <a:srgbClr val="FFE8A4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MACS Framework</a:t>
            </a:r>
          </a:p>
          <a:p>
            <a:r>
              <a:rPr lang="en-US" sz="1200" dirty="0" smtClean="0"/>
              <a:t>Ready for WPs to work with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110296" y="3700464"/>
            <a:ext cx="2352688" cy="461665"/>
          </a:xfrm>
          <a:prstGeom prst="rect">
            <a:avLst/>
          </a:prstGeom>
          <a:solidFill>
            <a:srgbClr val="FFE8A4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MACS Transition Release</a:t>
            </a:r>
          </a:p>
          <a:p>
            <a:r>
              <a:rPr lang="en-US" sz="1200" dirty="0" smtClean="0"/>
              <a:t>Ready for Commissioning</a:t>
            </a:r>
            <a:endParaRPr lang="en-US" sz="1200" dirty="0"/>
          </a:p>
        </p:txBody>
      </p:sp>
      <p:cxnSp>
        <p:nvCxnSpPr>
          <p:cNvPr id="49" name="Straight Connector 48"/>
          <p:cNvCxnSpPr/>
          <p:nvPr/>
        </p:nvCxnSpPr>
        <p:spPr>
          <a:xfrm rot="5400000" flipH="1" flipV="1">
            <a:off x="-631060" y="3745708"/>
            <a:ext cx="5881720" cy="0"/>
          </a:xfrm>
          <a:prstGeom prst="line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81264" y="1576708"/>
            <a:ext cx="1719272" cy="18097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2762240" y="5238760"/>
            <a:ext cx="452440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err="1" smtClean="0"/>
              <a:t>gn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1766872" y="5830994"/>
            <a:ext cx="633416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1857361" y="3392424"/>
            <a:ext cx="904879" cy="21755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1585896" y="2480230"/>
            <a:ext cx="723904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2128823" y="2785069"/>
            <a:ext cx="807077" cy="18097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1585896" y="3088993"/>
            <a:ext cx="814392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Survey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2309800" y="1890704"/>
            <a:ext cx="452440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</a:t>
            </a:r>
            <a:endParaRPr lang="en-US" sz="1200" dirty="0"/>
          </a:p>
        </p:txBody>
      </p:sp>
      <p:sp>
        <p:nvSpPr>
          <p:cNvPr id="45" name="Rectangle 44"/>
          <p:cNvSpPr/>
          <p:nvPr/>
        </p:nvSpPr>
        <p:spPr>
          <a:xfrm>
            <a:off x="2762240" y="1257288"/>
            <a:ext cx="1628784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Adaptation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2762240" y="2184113"/>
            <a:ext cx="995368" cy="180000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2762240" y="1890704"/>
            <a:ext cx="271464" cy="180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2852728" y="2484837"/>
            <a:ext cx="180976" cy="18097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3" name="Rectangle 52"/>
          <p:cNvSpPr/>
          <p:nvPr/>
        </p:nvSpPr>
        <p:spPr>
          <a:xfrm>
            <a:off x="2857608" y="3067048"/>
            <a:ext cx="900000" cy="90488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FED</a:t>
            </a:r>
            <a:endParaRPr lang="en-US" sz="1200" dirty="0"/>
          </a:p>
        </p:txBody>
      </p:sp>
      <p:sp>
        <p:nvSpPr>
          <p:cNvPr id="54" name="Rectangle 53"/>
          <p:cNvSpPr/>
          <p:nvPr/>
        </p:nvSpPr>
        <p:spPr>
          <a:xfrm>
            <a:off x="2762240" y="3211448"/>
            <a:ext cx="1080000" cy="90489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PCC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2852728" y="1575350"/>
            <a:ext cx="1719272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Framework API</a:t>
            </a:r>
            <a:endParaRPr lang="en-US" sz="1200" dirty="0"/>
          </a:p>
        </p:txBody>
      </p:sp>
      <p:pic>
        <p:nvPicPr>
          <p:cNvPr id="56" name="Picture 4" descr="http://www.clker.com/cliparts/6/7/1/4/12197296711073480997Ambox_warning_orange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0" y="2343144"/>
            <a:ext cx="361952" cy="311278"/>
          </a:xfrm>
          <a:prstGeom prst="rect">
            <a:avLst/>
          </a:prstGeom>
          <a:noFill/>
        </p:spPr>
      </p:pic>
      <p:sp>
        <p:nvSpPr>
          <p:cNvPr id="57" name="Rectangle 56"/>
          <p:cNvSpPr/>
          <p:nvPr/>
        </p:nvSpPr>
        <p:spPr>
          <a:xfrm>
            <a:off x="3124192" y="4605344"/>
            <a:ext cx="633416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 rot="10800000">
            <a:off x="3848096" y="4695832"/>
            <a:ext cx="16287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3305168" y="5524854"/>
            <a:ext cx="1809760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2490776" y="5600712"/>
            <a:ext cx="7239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62240" y="3391677"/>
            <a:ext cx="1447808" cy="216000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3" name="Rectangle 62"/>
          <p:cNvSpPr/>
          <p:nvPr/>
        </p:nvSpPr>
        <p:spPr>
          <a:xfrm>
            <a:off x="2581264" y="6436370"/>
            <a:ext cx="180976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2309800" y="5238760"/>
            <a:ext cx="452440" cy="18097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200" dirty="0" err="1" smtClean="0"/>
              <a:t>Desi</a:t>
            </a:r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2769555" y="2784951"/>
            <a:ext cx="807077" cy="180976"/>
          </a:xfrm>
          <a:prstGeom prst="rect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42" name="Straight Connector 41"/>
          <p:cNvCxnSpPr/>
          <p:nvPr/>
        </p:nvCxnSpPr>
        <p:spPr>
          <a:xfrm rot="5400000" flipH="1" flipV="1">
            <a:off x="-178621" y="3745709"/>
            <a:ext cx="5881720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133456" y="4333880"/>
            <a:ext cx="2051731" cy="461665"/>
          </a:xfrm>
          <a:prstGeom prst="rect">
            <a:avLst/>
          </a:prstGeom>
          <a:solidFill>
            <a:srgbClr val="FFE8A4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MACS Column</a:t>
            </a:r>
          </a:p>
          <a:p>
            <a:r>
              <a:rPr lang="en-US" sz="1200" dirty="0" smtClean="0"/>
              <a:t>GUI-SCADA-Proc. FW-T4</a:t>
            </a:r>
            <a:endParaRPr lang="en-US" sz="1200" dirty="0"/>
          </a:p>
        </p:txBody>
      </p:sp>
      <p:pic>
        <p:nvPicPr>
          <p:cNvPr id="68" name="Picture 4" descr="http://www.clker.com/cliparts/6/7/1/4/12197296711073480997Ambox_warning_orange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4440" y="4062416"/>
            <a:ext cx="361952" cy="311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5225"/>
            <a:ext cx="8229600" cy="4625975"/>
          </a:xfrm>
        </p:spPr>
        <p:txBody>
          <a:bodyPr/>
          <a:lstStyle/>
          <a:p>
            <a:r>
              <a:rPr lang="en-US" dirty="0" smtClean="0"/>
              <a:t>Finalize Requirements (MTS, PCC, FED)</a:t>
            </a:r>
            <a:endParaRPr lang="en-US" dirty="0" smtClean="0"/>
          </a:p>
          <a:p>
            <a:r>
              <a:rPr lang="en-US" dirty="0" smtClean="0"/>
              <a:t>Main Timing System (</a:t>
            </a:r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) design</a:t>
            </a:r>
          </a:p>
          <a:p>
            <a:r>
              <a:rPr lang="en-US" dirty="0" smtClean="0"/>
              <a:t>Power Converter Controls (</a:t>
            </a:r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) design </a:t>
            </a:r>
          </a:p>
          <a:p>
            <a:r>
              <a:rPr lang="en-US" dirty="0" smtClean="0"/>
              <a:t>Front End Control Operating System (</a:t>
            </a:r>
            <a:r>
              <a:rPr lang="en-US" b="1" dirty="0" smtClean="0">
                <a:solidFill>
                  <a:srgbClr val="B3B80F"/>
                </a:solidFill>
              </a:rPr>
              <a:t>FECOS</a:t>
            </a:r>
            <a:r>
              <a:rPr lang="en-US" dirty="0" smtClean="0"/>
              <a:t>) design</a:t>
            </a:r>
          </a:p>
          <a:p>
            <a:pPr lvl="1"/>
            <a:r>
              <a:rPr lang="en-US" dirty="0" smtClean="0"/>
              <a:t>Framework for </a:t>
            </a:r>
            <a:r>
              <a:rPr lang="en-US" dirty="0" err="1" smtClean="0"/>
              <a:t>Labview</a:t>
            </a:r>
            <a:r>
              <a:rPr lang="en-US" dirty="0" smtClean="0"/>
              <a:t> real-time used for all developments</a:t>
            </a:r>
          </a:p>
          <a:p>
            <a:r>
              <a:rPr lang="en-US" dirty="0" smtClean="0"/>
              <a:t>Integration of FECOS with PVSS via OPC and DIM</a:t>
            </a:r>
          </a:p>
          <a:p>
            <a:r>
              <a:rPr lang="en-US" dirty="0" smtClean="0"/>
              <a:t>GUIs for FECOS and PCC</a:t>
            </a:r>
          </a:p>
          <a:p>
            <a:pPr lvl="1"/>
            <a:r>
              <a:rPr lang="en-US" dirty="0" smtClean="0"/>
              <a:t>Integration of PVSS with NI Measurement Studio</a:t>
            </a:r>
          </a:p>
          <a:p>
            <a:pPr lvl="1"/>
            <a:r>
              <a:rPr lang="en-US" dirty="0" smtClean="0"/>
              <a:t>Simulator components</a:t>
            </a:r>
          </a:p>
          <a:p>
            <a:r>
              <a:rPr lang="en-US" dirty="0" smtClean="0"/>
              <a:t>Procedure framework (</a:t>
            </a:r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dirty="0" smtClean="0"/>
              <a:t>) design started</a:t>
            </a:r>
          </a:p>
          <a:p>
            <a:pPr lvl="1"/>
            <a:r>
              <a:rPr lang="en-US" dirty="0" smtClean="0"/>
              <a:t>Used to script control procedures for operation and machine development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December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800"/>
            <a:ext cx="8229600" cy="3800497"/>
          </a:xfrm>
        </p:spPr>
        <p:txBody>
          <a:bodyPr/>
          <a:lstStyle/>
          <a:p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architecture </a:t>
            </a:r>
            <a:r>
              <a:rPr lang="en-US" dirty="0" smtClean="0"/>
              <a:t>and</a:t>
            </a:r>
            <a:r>
              <a:rPr lang="en-US" b="1" dirty="0" smtClean="0">
                <a:solidFill>
                  <a:srgbClr val="B3B80F"/>
                </a:solidFill>
              </a:rPr>
              <a:t> implementing </a:t>
            </a:r>
            <a:r>
              <a:rPr lang="en-US" dirty="0" smtClean="0"/>
              <a:t>first</a:t>
            </a:r>
            <a:r>
              <a:rPr lang="en-US" b="1" dirty="0" smtClean="0">
                <a:solidFill>
                  <a:srgbClr val="B3B80F"/>
                </a:solidFill>
              </a:rPr>
              <a:t> components</a:t>
            </a:r>
            <a:endParaRPr lang="en-US" b="1" dirty="0" smtClean="0">
              <a:solidFill>
                <a:srgbClr val="B3B80F"/>
              </a:solidFill>
            </a:endParaRPr>
          </a:p>
          <a:p>
            <a:r>
              <a:rPr lang="en-US" dirty="0" smtClean="0"/>
              <a:t>Complete and </a:t>
            </a:r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 design and demo core functionality</a:t>
            </a:r>
          </a:p>
          <a:p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 design and demo core functionality</a:t>
            </a:r>
          </a:p>
          <a:p>
            <a:r>
              <a:rPr lang="en-US" dirty="0" smtClean="0"/>
              <a:t>Make PCO </a:t>
            </a:r>
            <a:r>
              <a:rPr lang="en-US" b="1" dirty="0" smtClean="0">
                <a:solidFill>
                  <a:srgbClr val="B3B80F"/>
                </a:solidFill>
              </a:rPr>
              <a:t>FED</a:t>
            </a:r>
            <a:r>
              <a:rPr lang="en-US" dirty="0" smtClean="0"/>
              <a:t> ready for production</a:t>
            </a:r>
          </a:p>
          <a:p>
            <a:r>
              <a:rPr lang="en-US" dirty="0" smtClean="0"/>
              <a:t>Elaborate </a:t>
            </a:r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dirty="0" smtClean="0"/>
              <a:t> design and API </a:t>
            </a:r>
            <a:r>
              <a:rPr lang="en-US" dirty="0" smtClean="0"/>
              <a:t>skeleton</a:t>
            </a:r>
          </a:p>
          <a:p>
            <a:r>
              <a:rPr lang="en-US" dirty="0" smtClean="0"/>
              <a:t>Demonstrate </a:t>
            </a:r>
            <a:r>
              <a:rPr lang="en-US" b="1" dirty="0" smtClean="0">
                <a:solidFill>
                  <a:srgbClr val="B3B80F"/>
                </a:solidFill>
              </a:rPr>
              <a:t>use of RMS</a:t>
            </a:r>
            <a:r>
              <a:rPr lang="en-US" dirty="0" smtClean="0"/>
              <a:t>, database filler, PVSS filler</a:t>
            </a:r>
          </a:p>
          <a:p>
            <a:r>
              <a:rPr lang="en-US" dirty="0" smtClean="0"/>
              <a:t>Have development infrastructure (HW, SW) operational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1223944" y="4786320"/>
            <a:ext cx="6671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B3B80F"/>
                </a:solidFill>
                <a:latin typeface="+mj-lt"/>
              </a:rPr>
              <a:t>All goals are part of the MACS Column</a:t>
            </a:r>
            <a:endParaRPr lang="en-US" sz="3200" b="1" dirty="0">
              <a:solidFill>
                <a:srgbClr val="B3B80F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78072" y="2705097"/>
            <a:ext cx="6365888" cy="1538296"/>
          </a:xfrm>
        </p:spPr>
        <p:txBody>
          <a:bodyPr/>
          <a:lstStyle/>
          <a:p>
            <a:r>
              <a:rPr lang="en-US" dirty="0" smtClean="0"/>
              <a:t>MACS Column</a:t>
            </a:r>
            <a:br>
              <a:rPr lang="en-US" dirty="0" smtClean="0"/>
            </a:b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896" y="2162168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2313" y="1433509"/>
            <a:ext cx="7772400" cy="1362075"/>
          </a:xfrm>
        </p:spPr>
        <p:txBody>
          <a:bodyPr/>
          <a:lstStyle/>
          <a:p>
            <a:pPr algn="r"/>
            <a:r>
              <a:rPr lang="en-US" dirty="0" smtClean="0"/>
              <a:t>Status Report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MACS Column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486144" y="1347776"/>
            <a:ext cx="5200656" cy="4778387"/>
          </a:xfrm>
        </p:spPr>
        <p:txBody>
          <a:bodyPr/>
          <a:lstStyle/>
          <a:p>
            <a:r>
              <a:rPr lang="en-US" dirty="0" smtClean="0"/>
              <a:t>Functional </a:t>
            </a:r>
            <a:r>
              <a:rPr lang="en-US" b="1" dirty="0" smtClean="0">
                <a:solidFill>
                  <a:srgbClr val="B3B80F"/>
                </a:solidFill>
              </a:rPr>
              <a:t>vertical cut </a:t>
            </a:r>
            <a:r>
              <a:rPr lang="en-US" dirty="0" smtClean="0"/>
              <a:t>through the control system architecture for </a:t>
            </a:r>
          </a:p>
          <a:p>
            <a:pPr lvl="1"/>
            <a:r>
              <a:rPr lang="en-US" dirty="0" smtClean="0"/>
              <a:t>confirming technology choices</a:t>
            </a:r>
          </a:p>
          <a:p>
            <a:pPr lvl="1"/>
            <a:r>
              <a:rPr lang="en-US" dirty="0" smtClean="0"/>
              <a:t>Refining the design</a:t>
            </a:r>
          </a:p>
          <a:p>
            <a:pPr lvl="1"/>
            <a:r>
              <a:rPr lang="en-US" dirty="0" smtClean="0"/>
              <a:t>Improving project cost/time estimate</a:t>
            </a:r>
          </a:p>
          <a:p>
            <a:pPr lvl="1"/>
            <a:r>
              <a:rPr lang="en-US" dirty="0" smtClean="0"/>
              <a:t>Providing users with a working infrastructure skeleton</a:t>
            </a:r>
          </a:p>
          <a:p>
            <a:r>
              <a:rPr lang="en-US" dirty="0" smtClean="0"/>
              <a:t>To be </a:t>
            </a:r>
            <a:r>
              <a:rPr lang="en-US" b="1" dirty="0" smtClean="0">
                <a:solidFill>
                  <a:srgbClr val="B3B80F"/>
                </a:solidFill>
              </a:rPr>
              <a:t>replicated</a:t>
            </a:r>
            <a:r>
              <a:rPr lang="en-US" dirty="0" smtClean="0"/>
              <a:t> for each subsystem</a:t>
            </a:r>
          </a:p>
          <a:p>
            <a:r>
              <a:rPr lang="en-US" dirty="0" smtClean="0"/>
              <a:t>Leads to a </a:t>
            </a:r>
            <a:r>
              <a:rPr lang="en-US" b="1" dirty="0" smtClean="0">
                <a:solidFill>
                  <a:srgbClr val="B3B80F"/>
                </a:solidFill>
              </a:rPr>
              <a:t>scalable</a:t>
            </a:r>
            <a:r>
              <a:rPr lang="en-US" dirty="0" smtClean="0"/>
              <a:t> system</a:t>
            </a:r>
          </a:p>
          <a:p>
            <a:pPr lvl="1"/>
            <a:r>
              <a:rPr lang="en-US" dirty="0" smtClean="0"/>
              <a:t>In terms of performance</a:t>
            </a:r>
          </a:p>
          <a:p>
            <a:pPr lvl="1"/>
            <a:r>
              <a:rPr lang="en-US" dirty="0" smtClean="0"/>
              <a:t>In terms of management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20</a:t>
            </a:fld>
            <a:endParaRPr lang="de-AT"/>
          </a:p>
        </p:txBody>
      </p:sp>
      <p:sp>
        <p:nvSpPr>
          <p:cNvPr id="8" name="Rounded Rectangle 7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Columns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21</a:t>
            </a:fld>
            <a:endParaRPr lang="de-AT"/>
          </a:p>
        </p:txBody>
      </p:sp>
      <p:sp>
        <p:nvSpPr>
          <p:cNvPr id="8" name="Rounded Rectangle 7"/>
          <p:cNvSpPr/>
          <p:nvPr/>
        </p:nvSpPr>
        <p:spPr>
          <a:xfrm>
            <a:off x="590524" y="130015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0524" y="241140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352265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0524" y="463390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VAC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969946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969946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969946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1766872" y="13001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766872" y="24114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766872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766872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MAG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2146294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146294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146294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2943220" y="130018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943220" y="241143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943220" y="352268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943220" y="463393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SRC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3322642" y="335601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322642" y="223363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3322642" y="449583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119568" y="130020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119568" y="241145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119568" y="352270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119568" y="463395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PCO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4498990" y="335603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4498990" y="223365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4498990" y="449585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5295916" y="130022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5295916" y="241147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295916" y="352272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295916" y="463397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RF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5675338" y="335605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5675338" y="223367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5675338" y="449587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6472248" y="13001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6472248" y="24114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472248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472248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BDI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rot="5400000">
            <a:off x="6851670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6851670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6851670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7648588" y="13001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7648588" y="24114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7648588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648588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BDS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8028010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8028010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8028010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at Later Stage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22</a:t>
            </a:fld>
            <a:endParaRPr lang="de-AT"/>
          </a:p>
        </p:txBody>
      </p:sp>
      <p:sp>
        <p:nvSpPr>
          <p:cNvPr id="8" name="Rounded Rectangle 7"/>
          <p:cNvSpPr/>
          <p:nvPr/>
        </p:nvSpPr>
        <p:spPr>
          <a:xfrm>
            <a:off x="590524" y="1300150"/>
            <a:ext cx="814392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Uniform Presentation Layer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0524" y="2411400"/>
            <a:ext cx="814392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Uniform SCADA layer and use of common services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352265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0524" y="4633900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VAC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969946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969946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969946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1766872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766872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MAG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2146294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146294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146294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2943220" y="352268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943220" y="4633936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SRC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3322642" y="335601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322642" y="223363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3322642" y="449583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4119568" y="352270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119568" y="4633954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PCO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4498990" y="335603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4498990" y="223365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4498990" y="449585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5295916" y="352272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295916" y="4633972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RF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5675338" y="335605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5675338" y="223367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5675338" y="4495874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6472248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472248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BDI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rot="5400000">
            <a:off x="6851670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6851670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6851670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7648588" y="352266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648588" y="4633918"/>
            <a:ext cx="108586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BDS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8028010" y="3355996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8028010" y="22336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8028010" y="4495820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85776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MACS Column Technologies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3716E-96EA-4275-990E-078D843DFF5D}" type="slidenum">
              <a:rPr lang="de-AT" smtClean="0"/>
              <a:pPr>
                <a:defRPr/>
              </a:pPr>
              <a:t>23</a:t>
            </a:fld>
            <a:endParaRPr lang="de-A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48" y="3500438"/>
            <a:ext cx="7429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C:\DOCUME~1\gutleber\LOCALS~1\Temp\7zE31A.tmp\monitor-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28" y="1647812"/>
            <a:ext cx="857248" cy="857248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9128" y="2733661"/>
            <a:ext cx="9239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5400000">
            <a:off x="958038" y="2828118"/>
            <a:ext cx="533400" cy="158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6" descr="NI PXI-1031"/>
          <p:cNvPicPr>
            <a:picLocks noChangeAspect="1" noChangeArrowheads="1"/>
          </p:cNvPicPr>
          <p:nvPr/>
        </p:nvPicPr>
        <p:blipFill>
          <a:blip r:embed="rId6" cstate="print"/>
          <a:srcRect l="12821" t="10574" r="12820" b="11887"/>
          <a:stretch>
            <a:fillRect/>
          </a:stretch>
        </p:blipFill>
        <p:spPr bwMode="auto">
          <a:xfrm>
            <a:off x="895328" y="4071942"/>
            <a:ext cx="761711" cy="577850"/>
          </a:xfrm>
          <a:prstGeom prst="rect">
            <a:avLst/>
          </a:prstGeom>
          <a:noFill/>
        </p:spPr>
      </p:pic>
      <p:pic>
        <p:nvPicPr>
          <p:cNvPr id="12" name="Picture 12" descr="http://www.etm.at/images/pvss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14528" y="2790812"/>
            <a:ext cx="1143000" cy="438150"/>
          </a:xfrm>
          <a:prstGeom prst="rect">
            <a:avLst/>
          </a:prstGeom>
          <a:noFill/>
        </p:spPr>
      </p:pic>
      <p:sp>
        <p:nvSpPr>
          <p:cNvPr id="13" name="Rounded Rectangle 12"/>
          <p:cNvSpPr/>
          <p:nvPr/>
        </p:nvSpPr>
        <p:spPr>
          <a:xfrm>
            <a:off x="590528" y="1571612"/>
            <a:ext cx="1377950" cy="4114800"/>
          </a:xfrm>
          <a:prstGeom prst="roundRect">
            <a:avLst>
              <a:gd name="adj" fmla="val 6147"/>
            </a:avLst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en-US" sz="1200" dirty="0"/>
          </a:p>
        </p:txBody>
      </p:sp>
      <p:pic>
        <p:nvPicPr>
          <p:cNvPr id="14" name="Picture 18" descr="http://www.fi.adeptnordic.com/products/controls/quanser/images/Labview%20Logo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14528" y="4143380"/>
            <a:ext cx="1111250" cy="511175"/>
          </a:xfrm>
          <a:prstGeom prst="rect">
            <a:avLst/>
          </a:prstGeom>
          <a:noFill/>
        </p:spPr>
      </p:pic>
      <p:grpSp>
        <p:nvGrpSpPr>
          <p:cNvPr id="3" name="Group 56"/>
          <p:cNvGrpSpPr/>
          <p:nvPr/>
        </p:nvGrpSpPr>
        <p:grpSpPr>
          <a:xfrm>
            <a:off x="3333728" y="4197355"/>
            <a:ext cx="609600" cy="305443"/>
            <a:chOff x="533400" y="4114800"/>
            <a:chExt cx="2889504" cy="1447800"/>
          </a:xfrm>
        </p:grpSpPr>
        <p:sp>
          <p:nvSpPr>
            <p:cNvPr id="21" name="Hexagon 20"/>
            <p:cNvSpPr/>
            <p:nvPr/>
          </p:nvSpPr>
          <p:spPr>
            <a:xfrm>
              <a:off x="533400" y="4648200"/>
              <a:ext cx="1060704" cy="914400"/>
            </a:xfrm>
            <a:prstGeom prst="hex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>
              <a:off x="1447800" y="4114800"/>
              <a:ext cx="1060704" cy="914400"/>
            </a:xfrm>
            <a:prstGeom prst="hexago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>
              <a:off x="2362200" y="4648200"/>
              <a:ext cx="1060704" cy="914400"/>
            </a:xfrm>
            <a:prstGeom prst="hexagon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2038328" y="1571612"/>
            <a:ext cx="3319490" cy="4114800"/>
          </a:xfrm>
          <a:prstGeom prst="roundRect">
            <a:avLst>
              <a:gd name="adj" fmla="val 6147"/>
            </a:avLst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en-US" sz="12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66928" y="1724012"/>
            <a:ext cx="723900" cy="723900"/>
          </a:xfrm>
          <a:prstGeom prst="rect">
            <a:avLst/>
          </a:prstGeom>
        </p:spPr>
      </p:pic>
      <p:pic>
        <p:nvPicPr>
          <p:cNvPr id="26" name="Picture 2" descr="NILogo.png image by species_000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45979" y="1800212"/>
            <a:ext cx="644949" cy="619237"/>
          </a:xfrm>
          <a:prstGeom prst="rect">
            <a:avLst/>
          </a:prstGeom>
          <a:noFill/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76296" y="3648076"/>
            <a:ext cx="1005032" cy="28940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342038" y="3571876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DIM</a:t>
            </a:r>
          </a:p>
          <a:p>
            <a:pPr algn="ctr"/>
            <a:r>
              <a:rPr lang="en-US" sz="1200" b="1" dirty="0" smtClean="0"/>
              <a:t>HTTP</a:t>
            </a:r>
            <a:endParaRPr lang="en-US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9794" y="1714488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Windows, NI Measurement Studio</a:t>
            </a:r>
          </a:p>
          <a:p>
            <a:r>
              <a:rPr lang="en-US" dirty="0" smtClean="0"/>
              <a:t>GUIs and PVSS Panel Navigator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68646" y="2711231"/>
            <a:ext cx="3275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SCADA and </a:t>
            </a:r>
            <a:r>
              <a:rPr lang="en-US" dirty="0" err="1" smtClean="0"/>
              <a:t>ProShell</a:t>
            </a:r>
            <a:r>
              <a:rPr lang="en-US" dirty="0" smtClean="0"/>
              <a:t> skeleton</a:t>
            </a:r>
          </a:p>
          <a:p>
            <a:r>
              <a:rPr lang="en-US" dirty="0" smtClean="0"/>
              <a:t>Main Timing System demo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29256" y="3631172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 and Data Exchange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29256" y="4143380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FECOS</a:t>
            </a:r>
          </a:p>
          <a:p>
            <a:r>
              <a:rPr lang="en-US" dirty="0" smtClean="0"/>
              <a:t>Power Converter Controller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09548" y="1576362"/>
            <a:ext cx="18098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09548" y="2687612"/>
            <a:ext cx="18098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409548" y="3798862"/>
            <a:ext cx="18098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09548" y="4910112"/>
            <a:ext cx="180980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958038" y="4804580"/>
            <a:ext cx="533400" cy="158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1081059" y="3571867"/>
            <a:ext cx="276240" cy="953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cern.ch\dfs\Users\g\gutleber\Documents\My Pictures\ProShellLogo.PNG"/>
          <p:cNvPicPr>
            <a:picLocks noChangeAspect="1" noChangeArrowheads="1"/>
          </p:cNvPicPr>
          <p:nvPr/>
        </p:nvPicPr>
        <p:blipFill>
          <a:blip r:embed="rId12" cstate="print"/>
          <a:srcRect r="58053" b="27884"/>
          <a:stretch>
            <a:fillRect/>
          </a:stretch>
        </p:blipFill>
        <p:spPr bwMode="auto">
          <a:xfrm>
            <a:off x="3357554" y="2714620"/>
            <a:ext cx="642942" cy="642942"/>
          </a:xfrm>
          <a:prstGeom prst="rect">
            <a:avLst/>
          </a:prstGeom>
          <a:noFill/>
        </p:spPr>
      </p:pic>
      <p:grpSp>
        <p:nvGrpSpPr>
          <p:cNvPr id="15" name="Group 24"/>
          <p:cNvGrpSpPr/>
          <p:nvPr/>
        </p:nvGrpSpPr>
        <p:grpSpPr>
          <a:xfrm>
            <a:off x="4286248" y="2714620"/>
            <a:ext cx="571504" cy="628059"/>
            <a:chOff x="1857360" y="2705096"/>
            <a:chExt cx="914400" cy="1004888"/>
          </a:xfrm>
        </p:grpSpPr>
        <p:sp>
          <p:nvSpPr>
            <p:cNvPr id="73" name="Oval 72"/>
            <p:cNvSpPr/>
            <p:nvPr/>
          </p:nvSpPr>
          <p:spPr>
            <a:xfrm>
              <a:off x="1857360" y="2795584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/>
            <p:nvPr/>
          </p:nvCxnSpPr>
          <p:spPr>
            <a:xfrm rot="5400000">
              <a:off x="2128824" y="3338512"/>
              <a:ext cx="271464" cy="904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V="1">
              <a:off x="2128824" y="3067048"/>
              <a:ext cx="180976" cy="180976"/>
            </a:xfrm>
            <a:prstGeom prst="line">
              <a:avLst/>
            </a:prstGeom>
            <a:ln>
              <a:head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 flipH="1" flipV="1">
              <a:off x="2309800" y="2976560"/>
              <a:ext cx="271464" cy="2714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Arc 76"/>
            <p:cNvSpPr/>
            <p:nvPr/>
          </p:nvSpPr>
          <p:spPr>
            <a:xfrm>
              <a:off x="2400288" y="2705096"/>
              <a:ext cx="361952" cy="361952"/>
            </a:xfrm>
            <a:prstGeom prst="arc">
              <a:avLst>
                <a:gd name="adj1" fmla="val 13247275"/>
                <a:gd name="adj2" fmla="val 192299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c 77"/>
            <p:cNvSpPr/>
            <p:nvPr/>
          </p:nvSpPr>
          <p:spPr>
            <a:xfrm flipH="1">
              <a:off x="1857360" y="2705096"/>
              <a:ext cx="361952" cy="361952"/>
            </a:xfrm>
            <a:prstGeom prst="arc">
              <a:avLst>
                <a:gd name="adj1" fmla="val 13212305"/>
                <a:gd name="adj2" fmla="val 202385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4143372" y="3576654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Timing</a:t>
            </a:r>
          </a:p>
          <a:p>
            <a:pPr algn="ctr"/>
            <a:r>
              <a:rPr lang="en-US" sz="1200" b="1" dirty="0" smtClean="0"/>
              <a:t>Network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46757" y="5143512"/>
            <a:ext cx="2282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Power Converter</a:t>
            </a:r>
          </a:p>
          <a:p>
            <a:r>
              <a:rPr lang="en-US" sz="1200" b="1" dirty="0" smtClean="0"/>
              <a:t>optical link for waveforms</a:t>
            </a: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1081059" y="3990983"/>
            <a:ext cx="276240" cy="953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429256" y="492919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link to transmit</a:t>
            </a:r>
          </a:p>
          <a:p>
            <a:r>
              <a:rPr lang="en-US" dirty="0" err="1" smtClean="0"/>
              <a:t>setpoint</a:t>
            </a:r>
            <a:r>
              <a:rPr lang="en-US" dirty="0" smtClean="0"/>
              <a:t> sequences and acquire measurements from power converter FED</a:t>
            </a:r>
          </a:p>
        </p:txBody>
      </p:sp>
      <p:pic>
        <p:nvPicPr>
          <p:cNvPr id="46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0048" y="1709728"/>
            <a:ext cx="708004" cy="708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Time Frame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PR-091210-a-JGU, January 20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24</a:t>
            </a:fld>
            <a:endParaRPr lang="de-AT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900113" y="1257288"/>
            <a:ext cx="7315200" cy="4489450"/>
            <a:chOff x="567" y="964"/>
            <a:chExt cx="4608" cy="2828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571" y="964"/>
              <a:ext cx="4600" cy="28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57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JAN</a:t>
              </a:r>
            </a:p>
          </p:txBody>
        </p:sp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95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" charset="0"/>
                </a:rPr>
                <a:t>FEB</a:t>
              </a:r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33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MAR</a:t>
              </a: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72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APR</a:t>
              </a: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210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MAY</a:t>
              </a: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249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JUN</a:t>
              </a: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287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JUL</a:t>
              </a: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325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AUG</a:t>
              </a: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364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SEP</a:t>
              </a: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402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OCT</a:t>
              </a:r>
            </a:p>
          </p:txBody>
        </p:sp>
        <p:sp>
          <p:nvSpPr>
            <p:cNvPr id="29" name="Rectangle 14"/>
            <p:cNvSpPr>
              <a:spLocks noChangeArrowheads="1"/>
            </p:cNvSpPr>
            <p:nvPr/>
          </p:nvSpPr>
          <p:spPr bwMode="auto">
            <a:xfrm>
              <a:off x="441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NOV</a:t>
              </a:r>
            </a:p>
          </p:txBody>
        </p:sp>
        <p:sp>
          <p:nvSpPr>
            <p:cNvPr id="30" name="Rectangle 15"/>
            <p:cNvSpPr>
              <a:spLocks noChangeArrowheads="1"/>
            </p:cNvSpPr>
            <p:nvPr/>
          </p:nvSpPr>
          <p:spPr bwMode="auto">
            <a:xfrm>
              <a:off x="479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DEC</a:t>
              </a:r>
            </a:p>
          </p:txBody>
        </p:sp>
        <p:sp>
          <p:nvSpPr>
            <p:cNvPr id="31" name="Line 16"/>
            <p:cNvSpPr>
              <a:spLocks noChangeShapeType="1"/>
            </p:cNvSpPr>
            <p:nvPr/>
          </p:nvSpPr>
          <p:spPr bwMode="auto">
            <a:xfrm>
              <a:off x="567" y="1248"/>
              <a:ext cx="460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7"/>
            <p:cNvSpPr>
              <a:spLocks noChangeShapeType="1"/>
            </p:cNvSpPr>
            <p:nvPr/>
          </p:nvSpPr>
          <p:spPr bwMode="auto">
            <a:xfrm>
              <a:off x="95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>
              <a:off x="133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9"/>
            <p:cNvSpPr>
              <a:spLocks noChangeShapeType="1"/>
            </p:cNvSpPr>
            <p:nvPr/>
          </p:nvSpPr>
          <p:spPr bwMode="auto">
            <a:xfrm>
              <a:off x="171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>
              <a:off x="210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>
              <a:off x="248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22"/>
            <p:cNvSpPr>
              <a:spLocks noChangeShapeType="1"/>
            </p:cNvSpPr>
            <p:nvPr/>
          </p:nvSpPr>
          <p:spPr bwMode="auto">
            <a:xfrm>
              <a:off x="287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23"/>
            <p:cNvSpPr>
              <a:spLocks noChangeShapeType="1"/>
            </p:cNvSpPr>
            <p:nvPr/>
          </p:nvSpPr>
          <p:spPr bwMode="auto">
            <a:xfrm>
              <a:off x="325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>
              <a:off x="363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>
              <a:off x="402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>
              <a:off x="440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27"/>
            <p:cNvSpPr>
              <a:spLocks noChangeShapeType="1"/>
            </p:cNvSpPr>
            <p:nvPr/>
          </p:nvSpPr>
          <p:spPr bwMode="auto">
            <a:xfrm>
              <a:off x="479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771504" y="1800216"/>
            <a:ext cx="2171712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Framework Agreement</a:t>
            </a:r>
            <a:endParaRPr lang="en-US" sz="1600" dirty="0"/>
          </a:p>
        </p:txBody>
      </p:sp>
      <p:sp>
        <p:nvSpPr>
          <p:cNvPr id="43" name="Diamond 42"/>
          <p:cNvSpPr/>
          <p:nvPr/>
        </p:nvSpPr>
        <p:spPr>
          <a:xfrm>
            <a:off x="2852728" y="1800216"/>
            <a:ext cx="271464" cy="27146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490776" y="3971928"/>
            <a:ext cx="1809760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T4 framework def.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861992" y="2162168"/>
            <a:ext cx="904880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PCO Interface</a:t>
            </a:r>
            <a:endParaRPr lang="en-US" sz="1600" dirty="0"/>
          </a:p>
        </p:txBody>
      </p:sp>
      <p:sp>
        <p:nvSpPr>
          <p:cNvPr id="48" name="Diamond 47"/>
          <p:cNvSpPr/>
          <p:nvPr/>
        </p:nvSpPr>
        <p:spPr>
          <a:xfrm>
            <a:off x="2581264" y="2162168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752976" y="2524120"/>
            <a:ext cx="28956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 Interface Def./</a:t>
            </a:r>
            <a:r>
              <a:rPr lang="en-US" sz="1600" dirty="0" err="1" smtClean="0"/>
              <a:t>Impl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3033704" y="2886072"/>
            <a:ext cx="1447808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Definition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4662488" y="2886072"/>
            <a:ext cx="361952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development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4119560" y="3248024"/>
            <a:ext cx="117634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def.</a:t>
            </a:r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5386392" y="3248024"/>
            <a:ext cx="361952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development</a:t>
            </a:r>
            <a:endParaRPr lang="en-US" sz="1600" dirty="0"/>
          </a:p>
        </p:txBody>
      </p:sp>
      <p:sp>
        <p:nvSpPr>
          <p:cNvPr id="53" name="Diamond 52"/>
          <p:cNvSpPr/>
          <p:nvPr/>
        </p:nvSpPr>
        <p:spPr>
          <a:xfrm>
            <a:off x="4436268" y="2886072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iamond 56"/>
          <p:cNvSpPr/>
          <p:nvPr/>
        </p:nvSpPr>
        <p:spPr>
          <a:xfrm>
            <a:off x="5205416" y="324802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7648592" y="5329248"/>
            <a:ext cx="88998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Column</a:t>
            </a:r>
          </a:p>
          <a:p>
            <a:pPr algn="ctr"/>
            <a:r>
              <a:rPr lang="en-US" sz="1600" dirty="0" smtClean="0"/>
              <a:t>Demo</a:t>
            </a:r>
            <a:endParaRPr lang="en-US" sz="1600" dirty="0"/>
          </a:p>
        </p:txBody>
      </p:sp>
      <p:sp>
        <p:nvSpPr>
          <p:cNvPr id="66" name="5-Point Star 65"/>
          <p:cNvSpPr/>
          <p:nvPr/>
        </p:nvSpPr>
        <p:spPr>
          <a:xfrm>
            <a:off x="952480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65451" y="5419736"/>
            <a:ext cx="11919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SW engineer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2651298" y="5329248"/>
            <a:ext cx="9012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Contractor</a:t>
            </a:r>
            <a:endParaRPr lang="en-US" sz="1200" dirty="0"/>
          </a:p>
        </p:txBody>
      </p:sp>
      <p:sp>
        <p:nvSpPr>
          <p:cNvPr id="68" name="5-Point Star 67"/>
          <p:cNvSpPr/>
          <p:nvPr/>
        </p:nvSpPr>
        <p:spPr>
          <a:xfrm>
            <a:off x="2943216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739080" y="2524120"/>
            <a:ext cx="1266832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Production</a:t>
            </a:r>
            <a:endParaRPr lang="en-US" sz="1600" dirty="0"/>
          </a:p>
        </p:txBody>
      </p:sp>
      <p:sp>
        <p:nvSpPr>
          <p:cNvPr id="51" name="Diamond 50"/>
          <p:cNvSpPr/>
          <p:nvPr/>
        </p:nvSpPr>
        <p:spPr>
          <a:xfrm>
            <a:off x="7558104" y="252412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iamond 63"/>
          <p:cNvSpPr/>
          <p:nvPr/>
        </p:nvSpPr>
        <p:spPr>
          <a:xfrm>
            <a:off x="7920056" y="505778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>
            <a:stCxn id="43" idx="2"/>
          </p:cNvCxnSpPr>
          <p:nvPr/>
        </p:nvCxnSpPr>
        <p:spPr>
          <a:xfrm rot="5400000">
            <a:off x="2263879" y="2794907"/>
            <a:ext cx="1447808" cy="13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300536" y="3971928"/>
            <a:ext cx="3981472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FECOS development</a:t>
            </a:r>
            <a:endParaRPr lang="en-US" sz="1600" dirty="0"/>
          </a:p>
        </p:txBody>
      </p:sp>
      <p:sp>
        <p:nvSpPr>
          <p:cNvPr id="46" name="Diamond 45"/>
          <p:cNvSpPr/>
          <p:nvPr/>
        </p:nvSpPr>
        <p:spPr>
          <a:xfrm>
            <a:off x="5024440" y="3971928"/>
            <a:ext cx="271464" cy="271464"/>
          </a:xfrm>
          <a:prstGeom prst="diamon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4300536" y="4333880"/>
            <a:ext cx="17645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Adoption</a:t>
            </a:r>
            <a:endParaRPr lang="en-US" sz="1600" dirty="0"/>
          </a:p>
        </p:txBody>
      </p:sp>
      <p:sp>
        <p:nvSpPr>
          <p:cNvPr id="82" name="Rectangle 81"/>
          <p:cNvSpPr/>
          <p:nvPr/>
        </p:nvSpPr>
        <p:spPr>
          <a:xfrm>
            <a:off x="6155540" y="4333880"/>
            <a:ext cx="18550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1</a:t>
            </a:r>
            <a:endParaRPr lang="en-US" sz="1600" dirty="0"/>
          </a:p>
        </p:txBody>
      </p:sp>
      <p:sp>
        <p:nvSpPr>
          <p:cNvPr id="84" name="Diamond 83"/>
          <p:cNvSpPr/>
          <p:nvPr/>
        </p:nvSpPr>
        <p:spPr>
          <a:xfrm>
            <a:off x="5974564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7920056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132055" y="2095078"/>
            <a:ext cx="42450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Converter Interface Recommendation</a:t>
            </a:r>
            <a:endParaRPr lang="en-US" sz="1600" dirty="0"/>
          </a:p>
        </p:txBody>
      </p:sp>
      <p:sp>
        <p:nvSpPr>
          <p:cNvPr id="74" name="Rectangle 73"/>
          <p:cNvSpPr/>
          <p:nvPr/>
        </p:nvSpPr>
        <p:spPr>
          <a:xfrm>
            <a:off x="500040" y="3609976"/>
            <a:ext cx="1085856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Tech. </a:t>
            </a:r>
            <a:r>
              <a:rPr lang="en-US" sz="1600" dirty="0" err="1" smtClean="0"/>
              <a:t>Eval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76" name="Rectangle 75"/>
          <p:cNvSpPr/>
          <p:nvPr/>
        </p:nvSpPr>
        <p:spPr>
          <a:xfrm>
            <a:off x="4210048" y="4695832"/>
            <a:ext cx="452440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Beam Interlock System Specification and Development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1965257" y="5329248"/>
            <a:ext cx="72295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pPr algn="ctr"/>
            <a:r>
              <a:rPr lang="en-US" sz="1200" dirty="0" smtClean="0"/>
              <a:t>1 engineer</a:t>
            </a:r>
          </a:p>
        </p:txBody>
      </p:sp>
      <p:sp>
        <p:nvSpPr>
          <p:cNvPr id="80" name="5-Point Star 79"/>
          <p:cNvSpPr/>
          <p:nvPr/>
        </p:nvSpPr>
        <p:spPr>
          <a:xfrm>
            <a:off x="2581264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2528452" y="5776153"/>
            <a:ext cx="46852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pPr algn="ctr"/>
            <a:r>
              <a:rPr lang="en-US" sz="1200" dirty="0" smtClean="0"/>
              <a:t>WP JP</a:t>
            </a:r>
          </a:p>
        </p:txBody>
      </p:sp>
      <p:sp>
        <p:nvSpPr>
          <p:cNvPr id="67" name="5-Point Star 66"/>
          <p:cNvSpPr/>
          <p:nvPr/>
        </p:nvSpPr>
        <p:spPr>
          <a:xfrm>
            <a:off x="2222824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2943216" y="2524120"/>
            <a:ext cx="1809760" cy="2714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Identify requirements</a:t>
            </a:r>
            <a:endParaRPr lang="en-US" sz="1600" dirty="0"/>
          </a:p>
        </p:txBody>
      </p:sp>
      <p:sp>
        <p:nvSpPr>
          <p:cNvPr id="90" name="Rectangle 89"/>
          <p:cNvSpPr/>
          <p:nvPr/>
        </p:nvSpPr>
        <p:spPr>
          <a:xfrm>
            <a:off x="3033704" y="3248024"/>
            <a:ext cx="1085856" cy="271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Postponed</a:t>
            </a:r>
            <a:endParaRPr lang="en-US" sz="1600" dirty="0"/>
          </a:p>
        </p:txBody>
      </p:sp>
      <p:sp>
        <p:nvSpPr>
          <p:cNvPr id="91" name="Rectangle 90"/>
          <p:cNvSpPr/>
          <p:nvPr/>
        </p:nvSpPr>
        <p:spPr>
          <a:xfrm>
            <a:off x="1585896" y="3609976"/>
            <a:ext cx="3076592" cy="2714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r>
              <a:rPr lang="en-US" sz="1600" dirty="0" smtClean="0"/>
              <a:t>PVSS/C#, environment, testing</a:t>
            </a:r>
            <a:endParaRPr lang="en-US" sz="1600" dirty="0"/>
          </a:p>
        </p:txBody>
      </p:sp>
      <p:sp>
        <p:nvSpPr>
          <p:cNvPr id="75" name="Diamond 74"/>
          <p:cNvSpPr/>
          <p:nvPr/>
        </p:nvSpPr>
        <p:spPr>
          <a:xfrm>
            <a:off x="4300536" y="3609976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662488" y="3609976"/>
            <a:ext cx="244317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Definition</a:t>
            </a:r>
            <a:endParaRPr lang="en-US" sz="1600" dirty="0"/>
          </a:p>
        </p:txBody>
      </p:sp>
      <p:sp>
        <p:nvSpPr>
          <p:cNvPr id="92" name="Rectangle 91"/>
          <p:cNvSpPr/>
          <p:nvPr/>
        </p:nvSpPr>
        <p:spPr>
          <a:xfrm>
            <a:off x="1857360" y="4333880"/>
            <a:ext cx="2352688" cy="2714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RMS not available</a:t>
            </a:r>
            <a:endParaRPr lang="en-US" sz="1600" dirty="0"/>
          </a:p>
        </p:txBody>
      </p:sp>
      <p:sp>
        <p:nvSpPr>
          <p:cNvPr id="89" name="Diamond 88"/>
          <p:cNvSpPr/>
          <p:nvPr/>
        </p:nvSpPr>
        <p:spPr>
          <a:xfrm>
            <a:off x="4119560" y="4329113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196152" y="3609976"/>
            <a:ext cx="180976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Skeleton Development</a:t>
            </a:r>
            <a:endParaRPr lang="en-US" sz="1600" dirty="0"/>
          </a:p>
        </p:txBody>
      </p:sp>
      <p:sp>
        <p:nvSpPr>
          <p:cNvPr id="59" name="Diamond 58"/>
          <p:cNvSpPr/>
          <p:nvPr/>
        </p:nvSpPr>
        <p:spPr>
          <a:xfrm>
            <a:off x="7015176" y="3609976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952480" y="4695832"/>
            <a:ext cx="3257568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endParaRPr lang="en-US" sz="1600" dirty="0"/>
          </a:p>
        </p:txBody>
      </p:sp>
      <p:sp>
        <p:nvSpPr>
          <p:cNvPr id="94" name="Rectangle 93"/>
          <p:cNvSpPr/>
          <p:nvPr/>
        </p:nvSpPr>
        <p:spPr>
          <a:xfrm>
            <a:off x="1766872" y="3248024"/>
            <a:ext cx="1176344" cy="2714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Postponed</a:t>
            </a:r>
            <a:endParaRPr lang="en-US" sz="1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14679" y="2343145"/>
            <a:ext cx="5280033" cy="1900248"/>
          </a:xfrm>
        </p:spPr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PR-100202-a-JGU, February 5th,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pic>
        <p:nvPicPr>
          <p:cNvPr id="87042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480" y="2162168"/>
            <a:ext cx="2336788" cy="233678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6312"/>
            <a:ext cx="8229600" cy="5049851"/>
          </a:xfrm>
        </p:spPr>
        <p:txBody>
          <a:bodyPr/>
          <a:lstStyle/>
          <a:p>
            <a:r>
              <a:rPr lang="en-US" dirty="0" smtClean="0"/>
              <a:t>Requirements and design work has well progressed</a:t>
            </a:r>
          </a:p>
          <a:p>
            <a:r>
              <a:rPr lang="en-US" dirty="0" smtClean="0"/>
              <a:t>Planning requires adaptation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B3B80F"/>
                </a:solidFill>
              </a:rPr>
              <a:t>Work with </a:t>
            </a:r>
            <a:r>
              <a:rPr lang="en-US" b="1" dirty="0" smtClean="0">
                <a:solidFill>
                  <a:srgbClr val="B3B80F"/>
                </a:solidFill>
              </a:rPr>
              <a:t>contractor</a:t>
            </a:r>
            <a:endParaRPr lang="en-US" dirty="0" smtClean="0"/>
          </a:p>
          <a:p>
            <a:pPr lvl="2"/>
            <a:r>
              <a:rPr lang="en-US" dirty="0" smtClean="0"/>
              <a:t>Requirements needed to be reduced and clarified (</a:t>
            </a:r>
            <a:r>
              <a:rPr lang="en-US" b="1" dirty="0" smtClean="0">
                <a:solidFill>
                  <a:srgbClr val="004586"/>
                </a:solidFill>
              </a:rPr>
              <a:t>re-scoping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Followup</a:t>
            </a:r>
            <a:r>
              <a:rPr lang="en-US" dirty="0" smtClean="0"/>
              <a:t> </a:t>
            </a:r>
            <a:r>
              <a:rPr lang="en-US" dirty="0" smtClean="0"/>
              <a:t>of deliverables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4586"/>
                </a:solidFill>
              </a:rPr>
              <a:t>geographical separation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solidFill>
                  <a:srgbClr val="B3B80F"/>
                </a:solidFill>
              </a:rPr>
              <a:t>Change in power converter control </a:t>
            </a:r>
            <a:r>
              <a:rPr lang="en-US" b="1" dirty="0" smtClean="0">
                <a:solidFill>
                  <a:srgbClr val="B3B80F"/>
                </a:solidFill>
              </a:rPr>
              <a:t>strategy</a:t>
            </a:r>
            <a:endParaRPr lang="en-US" dirty="0" smtClean="0"/>
          </a:p>
          <a:p>
            <a:pPr lvl="2"/>
            <a:r>
              <a:rPr lang="en-US" dirty="0" smtClean="0"/>
              <a:t>Elaboration of multiple options and support in decision making process</a:t>
            </a:r>
          </a:p>
          <a:p>
            <a:pPr lvl="1"/>
            <a:r>
              <a:rPr lang="en-US" b="1" dirty="0" err="1" smtClean="0">
                <a:solidFill>
                  <a:srgbClr val="B3B80F"/>
                </a:solidFill>
              </a:rPr>
              <a:t>Inhouse</a:t>
            </a:r>
            <a:r>
              <a:rPr lang="en-US" b="1" dirty="0" smtClean="0">
                <a:solidFill>
                  <a:srgbClr val="B3B80F"/>
                </a:solidFill>
              </a:rPr>
              <a:t> software </a:t>
            </a:r>
            <a:r>
              <a:rPr lang="en-US" b="1" dirty="0" smtClean="0">
                <a:solidFill>
                  <a:srgbClr val="B3B80F"/>
                </a:solidFill>
              </a:rPr>
              <a:t>development</a:t>
            </a:r>
            <a:endParaRPr lang="en-US" dirty="0" smtClean="0"/>
          </a:p>
          <a:p>
            <a:pPr lvl="2"/>
            <a:r>
              <a:rPr lang="en-US" dirty="0" smtClean="0"/>
              <a:t>New team members need time to adapt to project goals</a:t>
            </a:r>
          </a:p>
          <a:p>
            <a:pPr lvl="2"/>
            <a:r>
              <a:rPr lang="en-US" dirty="0" smtClean="0"/>
              <a:t>Taking responsibilities and autonomous work needs to be fostered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26</a:t>
            </a:fld>
            <a:endParaRPr lang="de-A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B3B80F"/>
                </a:solidFill>
              </a:rPr>
              <a:t>MACS column </a:t>
            </a:r>
            <a:r>
              <a:rPr lang="en-US" b="1" dirty="0" smtClean="0">
                <a:solidFill>
                  <a:srgbClr val="B3B80F"/>
                </a:solidFill>
              </a:rPr>
              <a:t>remains on track (scope and deadline)</a:t>
            </a:r>
            <a:endParaRPr lang="en-US" b="1" dirty="0" smtClean="0">
              <a:solidFill>
                <a:srgbClr val="B3B80F"/>
              </a:solidFill>
            </a:endParaRPr>
          </a:p>
          <a:p>
            <a:r>
              <a:rPr lang="en-US" dirty="0" smtClean="0"/>
              <a:t>Delivery </a:t>
            </a:r>
            <a:r>
              <a:rPr lang="en-US" dirty="0" smtClean="0"/>
              <a:t>of production grade software in time of originally planned WP CO schedule</a:t>
            </a:r>
          </a:p>
          <a:p>
            <a:r>
              <a:rPr lang="en-US" dirty="0" smtClean="0"/>
              <a:t>Team members should </a:t>
            </a:r>
            <a:r>
              <a:rPr lang="en-US" dirty="0" smtClean="0"/>
              <a:t>act more </a:t>
            </a:r>
            <a:r>
              <a:rPr lang="en-US" dirty="0" smtClean="0"/>
              <a:t>independent from now on</a:t>
            </a:r>
          </a:p>
          <a:p>
            <a:pPr lvl="1"/>
            <a:r>
              <a:rPr lang="en-US" dirty="0" smtClean="0"/>
              <a:t>Ensure that goals beyond 2010 are clear to everyone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27</a:t>
            </a:fld>
            <a:endParaRPr lang="de-A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has happened since Feb 5, 2010 (4 months)?</a:t>
            </a:r>
          </a:p>
          <a:p>
            <a:r>
              <a:rPr lang="en-US" dirty="0" smtClean="0"/>
              <a:t>Where do we stand with respect to the planning?</a:t>
            </a:r>
          </a:p>
          <a:p>
            <a:r>
              <a:rPr lang="en-US" dirty="0" smtClean="0"/>
              <a:t>What are our current activities?</a:t>
            </a:r>
          </a:p>
          <a:p>
            <a:r>
              <a:rPr lang="en-US" dirty="0" smtClean="0"/>
              <a:t>Where are we heading for the next 6 months (Dec. 2010)?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Team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Johannes Gutleber – WP leader</a:t>
            </a:r>
          </a:p>
          <a:p>
            <a:r>
              <a:rPr lang="en-US" dirty="0" smtClean="0"/>
              <a:t>Roland Moser – Junior partner</a:t>
            </a:r>
          </a:p>
          <a:p>
            <a:r>
              <a:rPr lang="en-US" dirty="0" smtClean="0"/>
              <a:t>Markus </a:t>
            </a:r>
            <a:r>
              <a:rPr lang="en-US" dirty="0" err="1" smtClean="0"/>
              <a:t>Marchhart</a:t>
            </a:r>
            <a:r>
              <a:rPr lang="en-US" dirty="0" smtClean="0"/>
              <a:t> – Automation technology engineer</a:t>
            </a:r>
          </a:p>
          <a:p>
            <a:r>
              <a:rPr lang="en-US" dirty="0" smtClean="0"/>
              <a:t>Angela Brett – Software engineer</a:t>
            </a:r>
          </a:p>
          <a:p>
            <a:r>
              <a:rPr lang="en-US" dirty="0" smtClean="0"/>
              <a:t>Cesar </a:t>
            </a:r>
            <a:r>
              <a:rPr lang="en-US" dirty="0" err="1" smtClean="0"/>
              <a:t>Torcato</a:t>
            </a:r>
            <a:r>
              <a:rPr lang="en-US" dirty="0" smtClean="0"/>
              <a:t> de Matos – Embedded systems engineer</a:t>
            </a:r>
          </a:p>
          <a:p>
            <a:r>
              <a:rPr lang="en-US" dirty="0" smtClean="0"/>
              <a:t>Franz-Michael </a:t>
            </a:r>
            <a:r>
              <a:rPr lang="en-US" dirty="0" err="1" smtClean="0"/>
              <a:t>Coreth</a:t>
            </a:r>
            <a:r>
              <a:rPr lang="en-US" dirty="0" smtClean="0"/>
              <a:t> – IT coordinator (50%)</a:t>
            </a:r>
          </a:p>
          <a:p>
            <a:r>
              <a:rPr lang="en-US" dirty="0" smtClean="0"/>
              <a:t>Michael </a:t>
            </a:r>
            <a:r>
              <a:rPr lang="en-US" dirty="0" err="1" smtClean="0"/>
              <a:t>Thonke</a:t>
            </a:r>
            <a:r>
              <a:rPr lang="en-US" dirty="0" smtClean="0"/>
              <a:t> – System administrator (since June)</a:t>
            </a:r>
          </a:p>
          <a:p>
            <a:pPr>
              <a:tabLst>
                <a:tab pos="2333625" algn="l"/>
              </a:tabLst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Fabian Moser </a:t>
            </a:r>
            <a:r>
              <a:rPr lang="en-US" dirty="0" smtClean="0"/>
              <a:t>– doctoral student, </a:t>
            </a:r>
            <a:br>
              <a:rPr lang="en-US" dirty="0" smtClean="0"/>
            </a:br>
            <a:r>
              <a:rPr lang="en-US" dirty="0" smtClean="0"/>
              <a:t>	20% beam verification analyst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PR-100202-a-JGU,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Framework Agreement with </a:t>
            </a:r>
            <a:r>
              <a:rPr lang="en-US" dirty="0" err="1" smtClean="0"/>
              <a:t>Cosylab</a:t>
            </a:r>
            <a:endParaRPr lang="en-US" dirty="0" smtClean="0"/>
          </a:p>
          <a:p>
            <a:pPr lvl="1"/>
            <a:r>
              <a:rPr lang="en-US" dirty="0" smtClean="0"/>
              <a:t>As of April 2010 team of up to 5 FTE for requirements, design, software and hardware developments</a:t>
            </a:r>
          </a:p>
          <a:p>
            <a:r>
              <a:rPr lang="en-US" dirty="0" smtClean="0"/>
              <a:t>CNAO Repository Management System (RMS)</a:t>
            </a:r>
          </a:p>
          <a:p>
            <a:pPr lvl="1"/>
            <a:r>
              <a:rPr lang="en-US" dirty="0" smtClean="0"/>
              <a:t>As of June 18, source code, user documentation of software “AS IS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Software not in use yet</a:t>
            </a:r>
            <a:endParaRPr lang="en-US" dirty="0" smtClean="0"/>
          </a:p>
          <a:p>
            <a:r>
              <a:rPr lang="en-US" dirty="0" smtClean="0"/>
              <a:t>IBM Global Technology Services IT infrastructure architecture</a:t>
            </a:r>
          </a:p>
          <a:p>
            <a:pPr lvl="1"/>
            <a:r>
              <a:rPr lang="en-US" dirty="0" smtClean="0"/>
              <a:t>As of June 11, common project until mid December to elaborate the requirements and the architecture of the overall  IT infrastructure.</a:t>
            </a:r>
          </a:p>
          <a:p>
            <a:pPr lvl="1"/>
            <a:r>
              <a:rPr lang="en-US" dirty="0" smtClean="0"/>
              <a:t>Output are “ready for tendering” documents </a:t>
            </a:r>
          </a:p>
          <a:p>
            <a:pPr lvl="1"/>
            <a:r>
              <a:rPr lang="en-US" dirty="0" smtClean="0"/>
              <a:t>Includes processes, procedures, organization, hardware and 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6312"/>
            <a:ext cx="8229600" cy="5049851"/>
          </a:xfrm>
        </p:spPr>
        <p:txBody>
          <a:bodyPr/>
          <a:lstStyle/>
          <a:p>
            <a:r>
              <a:rPr lang="en-US" dirty="0" smtClean="0"/>
              <a:t>EU </a:t>
            </a:r>
            <a:r>
              <a:rPr lang="en-US" dirty="0" smtClean="0"/>
              <a:t>tendering procedure completed</a:t>
            </a:r>
          </a:p>
          <a:p>
            <a:pPr lvl="1"/>
            <a:r>
              <a:rPr lang="en-US" dirty="0" smtClean="0"/>
              <a:t>Framework Agreement with </a:t>
            </a:r>
            <a:r>
              <a:rPr lang="en-US" b="1" dirty="0" err="1" smtClean="0"/>
              <a:t>Cosylab</a:t>
            </a:r>
            <a:r>
              <a:rPr lang="en-US" dirty="0" smtClean="0"/>
              <a:t> in field of accelerator controls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Provision of </a:t>
            </a:r>
            <a:r>
              <a:rPr lang="en-US" dirty="0" smtClean="0"/>
              <a:t>software and hardware </a:t>
            </a:r>
            <a:r>
              <a:rPr lang="en-US" b="1" dirty="0" smtClean="0">
                <a:solidFill>
                  <a:srgbClr val="B3B80F"/>
                </a:solidFill>
              </a:rPr>
              <a:t>development services</a:t>
            </a:r>
          </a:p>
          <a:p>
            <a:pPr lvl="1"/>
            <a:r>
              <a:rPr lang="en-US" dirty="0" smtClean="0"/>
              <a:t>“Leasing” of skilled personnel that in close cooperation with WP controls core team creates the system</a:t>
            </a:r>
          </a:p>
          <a:p>
            <a:pPr lvl="1"/>
            <a:r>
              <a:rPr lang="en-US" dirty="0" smtClean="0"/>
              <a:t>Includes requirements re-scoping and design</a:t>
            </a:r>
          </a:p>
          <a:p>
            <a:pPr lvl="1"/>
            <a:r>
              <a:rPr lang="en-US" dirty="0" smtClean="0"/>
              <a:t>Work according to ISO 9001 QA process</a:t>
            </a:r>
          </a:p>
          <a:p>
            <a:r>
              <a:rPr lang="en-US" dirty="0" smtClean="0"/>
              <a:t>Call-off-contract/Contract Work Order principle</a:t>
            </a:r>
          </a:p>
          <a:p>
            <a:pPr lvl="1"/>
            <a:r>
              <a:rPr lang="en-US" dirty="0" smtClean="0"/>
              <a:t>Payment of lump sum per CWO</a:t>
            </a:r>
          </a:p>
          <a:p>
            <a:pPr lvl="1"/>
            <a:r>
              <a:rPr lang="en-US" dirty="0" smtClean="0"/>
              <a:t>Work items and </a:t>
            </a:r>
            <a:r>
              <a:rPr lang="en-US" dirty="0" smtClean="0"/>
              <a:t>deliverables for time frames of </a:t>
            </a:r>
            <a:r>
              <a:rPr lang="en-US" dirty="0" smtClean="0"/>
              <a:t>about 6 </a:t>
            </a:r>
            <a:r>
              <a:rPr lang="en-US" dirty="0" smtClean="0"/>
              <a:t>months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PR-100202-a-JGU, February 5th,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6312"/>
            <a:ext cx="8229600" cy="5049851"/>
          </a:xfrm>
        </p:spPr>
        <p:txBody>
          <a:bodyPr/>
          <a:lstStyle/>
          <a:p>
            <a:r>
              <a:rPr lang="en-US" dirty="0" smtClean="0"/>
              <a:t>Alignment of development processes completed</a:t>
            </a:r>
          </a:p>
          <a:p>
            <a:r>
              <a:rPr lang="en-US" dirty="0" err="1" smtClean="0"/>
              <a:t>Cosylab</a:t>
            </a:r>
            <a:r>
              <a:rPr lang="en-US" dirty="0" smtClean="0"/>
              <a:t> </a:t>
            </a:r>
            <a:r>
              <a:rPr lang="en-US" dirty="0" smtClean="0"/>
              <a:t>project </a:t>
            </a:r>
            <a:r>
              <a:rPr lang="en-US" dirty="0" smtClean="0"/>
              <a:t>team </a:t>
            </a:r>
            <a:r>
              <a:rPr lang="en-US" dirty="0" smtClean="0"/>
              <a:t>identified and assigned</a:t>
            </a:r>
            <a:endParaRPr lang="en-US" dirty="0" smtClean="0"/>
          </a:p>
          <a:p>
            <a:r>
              <a:rPr lang="en-US" dirty="0" smtClean="0"/>
              <a:t>Current work items</a:t>
            </a:r>
          </a:p>
          <a:p>
            <a:pPr lvl="1"/>
            <a:r>
              <a:rPr lang="en-US" dirty="0" smtClean="0"/>
              <a:t>Main Timing System (MTS)</a:t>
            </a:r>
          </a:p>
          <a:p>
            <a:pPr lvl="1"/>
            <a:r>
              <a:rPr lang="en-US" dirty="0" smtClean="0"/>
              <a:t>Power Converter Controller (PCC)</a:t>
            </a:r>
          </a:p>
          <a:p>
            <a:pPr lvl="1"/>
            <a:r>
              <a:rPr lang="en-US" dirty="0" smtClean="0"/>
              <a:t>Optical link from PCC to power converter</a:t>
            </a:r>
          </a:p>
          <a:p>
            <a:pPr lvl="1"/>
            <a:r>
              <a:rPr lang="en-US" dirty="0" err="1" smtClean="0"/>
              <a:t>Labview</a:t>
            </a:r>
            <a:r>
              <a:rPr lang="en-US" dirty="0" smtClean="0"/>
              <a:t> real-time framework (FECOS)</a:t>
            </a:r>
          </a:p>
          <a:p>
            <a:r>
              <a:rPr lang="en-US" dirty="0" smtClean="0"/>
              <a:t>First CWO (4 months) completed</a:t>
            </a:r>
          </a:p>
          <a:p>
            <a:pPr lvl="1"/>
            <a:r>
              <a:rPr lang="en-US" dirty="0" smtClean="0"/>
              <a:t>Company works according to well-defined QA process</a:t>
            </a:r>
          </a:p>
          <a:p>
            <a:pPr lvl="1"/>
            <a:r>
              <a:rPr lang="en-US" dirty="0" smtClean="0"/>
              <a:t>Company helps in requirements finding (WHAT needs to be done)</a:t>
            </a:r>
          </a:p>
          <a:p>
            <a:pPr lvl="1"/>
            <a:r>
              <a:rPr lang="en-US" dirty="0" smtClean="0"/>
              <a:t>Company showed flexibility in adapting </a:t>
            </a:r>
            <a:r>
              <a:rPr lang="en-US" dirty="0" smtClean="0"/>
              <a:t>schedule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814392"/>
          </a:xfrm>
        </p:spPr>
        <p:txBody>
          <a:bodyPr/>
          <a:lstStyle/>
          <a:p>
            <a:r>
              <a:rPr lang="en-US" dirty="0" smtClean="0"/>
              <a:t>Status at Inception Phase Milestone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36"/>
            <a:ext cx="8229600" cy="5230827"/>
          </a:xfrm>
        </p:spPr>
        <p:txBody>
          <a:bodyPr/>
          <a:lstStyle/>
          <a:p>
            <a:r>
              <a:rPr lang="en-US" dirty="0" smtClean="0"/>
              <a:t>Defined work package scope </a:t>
            </a:r>
          </a:p>
          <a:p>
            <a:r>
              <a:rPr lang="en-US" dirty="0" smtClean="0"/>
              <a:t>Agreement with other work packages on scope</a:t>
            </a:r>
          </a:p>
          <a:p>
            <a:r>
              <a:rPr lang="en-US" dirty="0" smtClean="0"/>
              <a:t>Cost and schedule estimated</a:t>
            </a:r>
          </a:p>
          <a:p>
            <a:r>
              <a:rPr lang="en-US" dirty="0" smtClean="0"/>
              <a:t>Project risk management process defined</a:t>
            </a:r>
          </a:p>
          <a:p>
            <a:r>
              <a:rPr lang="en-US" dirty="0" smtClean="0"/>
              <a:t>Major risks identified and acknowledged by top management </a:t>
            </a:r>
          </a:p>
          <a:p>
            <a:r>
              <a:rPr lang="en-US" dirty="0" smtClean="0"/>
              <a:t>Parameters from existing processes and designs identified</a:t>
            </a:r>
          </a:p>
          <a:p>
            <a:r>
              <a:rPr lang="en-US" dirty="0" smtClean="0"/>
              <a:t>Project environment defined</a:t>
            </a:r>
          </a:p>
          <a:p>
            <a:r>
              <a:rPr lang="en-US" dirty="0" smtClean="0"/>
              <a:t>Initial requirements defined</a:t>
            </a:r>
          </a:p>
          <a:p>
            <a:r>
              <a:rPr lang="en-US" dirty="0" smtClean="0"/>
              <a:t>Project plan defined</a:t>
            </a:r>
          </a:p>
          <a:p>
            <a:r>
              <a:rPr lang="en-US" dirty="0" smtClean="0"/>
              <a:t>Project plan aligned with top management</a:t>
            </a:r>
          </a:p>
          <a:p>
            <a:r>
              <a:rPr lang="en-US" dirty="0" smtClean="0"/>
              <a:t>Development process defined and accepted</a:t>
            </a:r>
          </a:p>
          <a:p>
            <a:r>
              <a:rPr lang="en-US" dirty="0" smtClean="0"/>
              <a:t>Medical device safety concept/scope completed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7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985824"/>
            <a:ext cx="252000" cy="252000"/>
          </a:xfrm>
          <a:prstGeom prst="rect">
            <a:avLst/>
          </a:prstGeom>
          <a:noFill/>
        </p:spPr>
      </p:pic>
      <p:pic>
        <p:nvPicPr>
          <p:cNvPr id="9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1910168"/>
            <a:ext cx="252000" cy="252000"/>
          </a:xfrm>
          <a:prstGeom prst="rect">
            <a:avLst/>
          </a:prstGeom>
          <a:noFill/>
        </p:spPr>
      </p:pic>
      <p:pic>
        <p:nvPicPr>
          <p:cNvPr id="10" name="Picture 10" descr="http://www.clker.com/cliparts/9/1/4/0/11954322131712176739question_mark_naught101_02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0" y="1438264"/>
            <a:ext cx="252000" cy="252000"/>
          </a:xfrm>
          <a:prstGeom prst="rect">
            <a:avLst/>
          </a:prstGeom>
          <a:noFill/>
        </p:spPr>
      </p:pic>
      <p:pic>
        <p:nvPicPr>
          <p:cNvPr id="12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3248024"/>
            <a:ext cx="252000" cy="252000"/>
          </a:xfrm>
          <a:prstGeom prst="rect">
            <a:avLst/>
          </a:prstGeom>
          <a:noFill/>
        </p:spPr>
      </p:pic>
      <p:pic>
        <p:nvPicPr>
          <p:cNvPr id="13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3629440"/>
            <a:ext cx="252000" cy="252000"/>
          </a:xfrm>
          <a:prstGeom prst="rect">
            <a:avLst/>
          </a:prstGeom>
          <a:noFill/>
        </p:spPr>
      </p:pic>
      <p:pic>
        <p:nvPicPr>
          <p:cNvPr id="14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4081880"/>
            <a:ext cx="252000" cy="252000"/>
          </a:xfrm>
          <a:prstGeom prst="rect">
            <a:avLst/>
          </a:prstGeom>
          <a:noFill/>
        </p:spPr>
      </p:pic>
      <p:pic>
        <p:nvPicPr>
          <p:cNvPr id="15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2795584"/>
            <a:ext cx="252000" cy="252000"/>
          </a:xfrm>
          <a:prstGeom prst="rect">
            <a:avLst/>
          </a:prstGeom>
          <a:noFill/>
        </p:spPr>
      </p:pic>
      <p:pic>
        <p:nvPicPr>
          <p:cNvPr id="18" name="Picture 10" descr="http://www.clker.com/cliparts/9/1/4/0/11954322131712176739question_mark_naught101_02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0" y="4514856"/>
            <a:ext cx="252000" cy="252000"/>
          </a:xfrm>
          <a:prstGeom prst="rect">
            <a:avLst/>
          </a:prstGeom>
          <a:noFill/>
        </p:spPr>
      </p:pic>
      <p:pic>
        <p:nvPicPr>
          <p:cNvPr id="19" name="Picture 8" descr="http://www.clker.com/cliparts/8/3/3/4/1195445190322000997molumen_red_round_error_warning_icon.svg.thum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40" y="5872176"/>
            <a:ext cx="252000" cy="252000"/>
          </a:xfrm>
          <a:prstGeom prst="rect">
            <a:avLst/>
          </a:prstGeom>
          <a:noFill/>
        </p:spPr>
      </p:pic>
      <p:pic>
        <p:nvPicPr>
          <p:cNvPr id="20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2343144"/>
            <a:ext cx="252000" cy="252000"/>
          </a:xfrm>
          <a:prstGeom prst="rect">
            <a:avLst/>
          </a:prstGeom>
          <a:noFill/>
        </p:spPr>
      </p:pic>
      <p:pic>
        <p:nvPicPr>
          <p:cNvPr id="21" name="Picture 10" descr="http://www.clker.com/cliparts/9/1/4/0/11954322131712176739question_mark_naught101_02.svg.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0" y="4986760"/>
            <a:ext cx="252000" cy="252000"/>
          </a:xfrm>
          <a:prstGeom prst="rect">
            <a:avLst/>
          </a:prstGeom>
          <a:noFill/>
        </p:spPr>
      </p:pic>
      <p:pic>
        <p:nvPicPr>
          <p:cNvPr id="22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5419736"/>
            <a:ext cx="252000" cy="252000"/>
          </a:xfrm>
          <a:prstGeom prst="rect">
            <a:avLst/>
          </a:prstGeom>
          <a:noFill/>
        </p:spPr>
      </p:pic>
      <p:pic>
        <p:nvPicPr>
          <p:cNvPr id="24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28" y="1347776"/>
            <a:ext cx="252000" cy="252000"/>
          </a:xfrm>
          <a:prstGeom prst="rect">
            <a:avLst/>
          </a:prstGeom>
          <a:noFill/>
        </p:spPr>
      </p:pic>
      <p:pic>
        <p:nvPicPr>
          <p:cNvPr id="25" name="Picture 4" descr="http://www.clker.com/cliparts/8/8/0/6/11954451881968599805jean_victor_balin_green_tick.svg.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28" y="4424368"/>
            <a:ext cx="252000" cy="2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since Feb 2010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57288"/>
            <a:ext cx="8229600" cy="4868875"/>
          </a:xfrm>
        </p:spPr>
        <p:txBody>
          <a:bodyPr/>
          <a:lstStyle/>
          <a:p>
            <a:r>
              <a:rPr lang="en-US" b="1" dirty="0" smtClean="0">
                <a:solidFill>
                  <a:srgbClr val="B3B80F"/>
                </a:solidFill>
              </a:rPr>
              <a:t>Architecture</a:t>
            </a:r>
            <a:r>
              <a:rPr lang="en-US" dirty="0" smtClean="0"/>
              <a:t> described (ES-100406-a-JGU)</a:t>
            </a:r>
          </a:p>
          <a:p>
            <a:r>
              <a:rPr lang="en-US" dirty="0" smtClean="0"/>
              <a:t>Main Timing System (</a:t>
            </a:r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B3B80F"/>
                </a:solidFill>
              </a:rPr>
              <a:t>requirements</a:t>
            </a:r>
            <a:r>
              <a:rPr lang="en-US" dirty="0" smtClean="0"/>
              <a:t> settled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>
                <a:solidFill>
                  <a:srgbClr val="B3B80F"/>
                </a:solidFill>
              </a:rPr>
              <a:t> </a:t>
            </a:r>
            <a:r>
              <a:rPr lang="en-US" b="1" dirty="0" smtClean="0">
                <a:solidFill>
                  <a:srgbClr val="B3B80F"/>
                </a:solidFill>
              </a:rPr>
              <a:t>technology</a:t>
            </a:r>
            <a:r>
              <a:rPr lang="en-US" dirty="0" smtClean="0">
                <a:solidFill>
                  <a:srgbClr val="B3B80F"/>
                </a:solidFill>
              </a:rPr>
              <a:t> </a:t>
            </a:r>
            <a:r>
              <a:rPr lang="en-US" dirty="0" smtClean="0"/>
              <a:t>chosen and design started</a:t>
            </a:r>
          </a:p>
          <a:p>
            <a:r>
              <a:rPr lang="en-US" dirty="0" smtClean="0"/>
              <a:t>Power Converter Controller (</a:t>
            </a:r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B3B80F"/>
                </a:solidFill>
              </a:rPr>
              <a:t>requirements</a:t>
            </a:r>
            <a:r>
              <a:rPr lang="en-US" dirty="0" smtClean="0"/>
              <a:t> settled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PCC technology </a:t>
            </a:r>
            <a:r>
              <a:rPr lang="en-US" dirty="0" smtClean="0"/>
              <a:t>chosen and design started</a:t>
            </a:r>
          </a:p>
          <a:p>
            <a:r>
              <a:rPr lang="en-US" dirty="0" smtClean="0"/>
              <a:t>Optical link evaluation between PCC and PCO performed</a:t>
            </a:r>
          </a:p>
          <a:p>
            <a:r>
              <a:rPr lang="en-US" dirty="0" err="1" smtClean="0"/>
              <a:t>Labview</a:t>
            </a:r>
            <a:r>
              <a:rPr lang="en-US" dirty="0" smtClean="0"/>
              <a:t>-RT framework rapid </a:t>
            </a:r>
            <a:r>
              <a:rPr lang="en-US" b="1" dirty="0" smtClean="0">
                <a:solidFill>
                  <a:srgbClr val="B3B80F"/>
                </a:solidFill>
              </a:rPr>
              <a:t>prototyping</a:t>
            </a:r>
            <a:r>
              <a:rPr lang="en-US" dirty="0" smtClean="0"/>
              <a:t> started (</a:t>
            </a:r>
            <a:r>
              <a:rPr lang="en-US" b="1" dirty="0" smtClean="0">
                <a:solidFill>
                  <a:srgbClr val="B3B80F"/>
                </a:solidFill>
              </a:rPr>
              <a:t>FECOS</a:t>
            </a:r>
            <a:r>
              <a:rPr lang="en-US" dirty="0" smtClean="0"/>
              <a:t>)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R</a:t>
            </a:r>
            <a:r>
              <a:rPr lang="en-US" b="1" dirty="0" smtClean="0">
                <a:solidFill>
                  <a:srgbClr val="B3B80F"/>
                </a:solidFill>
              </a:rPr>
              <a:t>equirements </a:t>
            </a:r>
            <a:r>
              <a:rPr lang="en-US" b="1" dirty="0" smtClean="0">
                <a:solidFill>
                  <a:srgbClr val="B3B80F"/>
                </a:solidFill>
              </a:rPr>
              <a:t>collected </a:t>
            </a:r>
            <a:r>
              <a:rPr lang="en-US" dirty="0" smtClean="0"/>
              <a:t>for source, </a:t>
            </a:r>
            <a:r>
              <a:rPr lang="en-US" dirty="0" smtClean="0"/>
              <a:t>conventional and special </a:t>
            </a:r>
            <a:r>
              <a:rPr lang="en-US" dirty="0" smtClean="0"/>
              <a:t>magnets slow controls</a:t>
            </a:r>
            <a:endParaRPr lang="en-US" dirty="0" smtClean="0"/>
          </a:p>
          <a:p>
            <a:r>
              <a:rPr lang="en-US" dirty="0" smtClean="0"/>
              <a:t>Beam </a:t>
            </a:r>
            <a:r>
              <a:rPr lang="en-US" dirty="0" smtClean="0"/>
              <a:t>Interlock System </a:t>
            </a:r>
            <a:r>
              <a:rPr lang="en-US" dirty="0" smtClean="0"/>
              <a:t>requirements (initial)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IT infrastructure </a:t>
            </a:r>
            <a:r>
              <a:rPr lang="en-US" dirty="0" smtClean="0"/>
              <a:t>requirements and architecture started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PR-100616-a-JGU, June 24th,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12849</TotalTime>
  <Words>1742</Words>
  <Application>Microsoft Office PowerPoint</Application>
  <PresentationFormat>On-screen Show (4:3)</PresentationFormat>
  <Paragraphs>400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Verdana</vt:lpstr>
      <vt:lpstr>DaxWide-Medium</vt:lpstr>
      <vt:lpstr>ＭＳ Ｐゴシック</vt:lpstr>
      <vt:lpstr>1_Office Theme</vt:lpstr>
      <vt:lpstr>Work Package Controls MACS Week June 2010 June 24th, 2010 Johannes Gutleber</vt:lpstr>
      <vt:lpstr>Status Report</vt:lpstr>
      <vt:lpstr>Contents</vt:lpstr>
      <vt:lpstr>Core Team Composition</vt:lpstr>
      <vt:lpstr>Procurement</vt:lpstr>
      <vt:lpstr>Framework Agreement</vt:lpstr>
      <vt:lpstr>First Experience</vt:lpstr>
      <vt:lpstr>Status at Inception Phase Milestone</vt:lpstr>
      <vt:lpstr>Achievements since Feb 2010</vt:lpstr>
      <vt:lpstr>Interfaces with Subsystems</vt:lpstr>
      <vt:lpstr>Interfaces With Subsystems (1/3)</vt:lpstr>
      <vt:lpstr>Interfaces With Subsystems (2/3)</vt:lpstr>
      <vt:lpstr>Interfaces With Beam Delivery (3/3)</vt:lpstr>
      <vt:lpstr>Interfaces With External Systems</vt:lpstr>
      <vt:lpstr>Entering Elaboration Phase</vt:lpstr>
      <vt:lpstr>Preliminary Schedule</vt:lpstr>
      <vt:lpstr>Current Activities</vt:lpstr>
      <vt:lpstr>Goals for December 2010</vt:lpstr>
      <vt:lpstr>MACS Column 2010</vt:lpstr>
      <vt:lpstr>MACS Column</vt:lpstr>
      <vt:lpstr>Individual Columns</vt:lpstr>
      <vt:lpstr>Unified at Later Stage</vt:lpstr>
      <vt:lpstr>MACS Column Technologies</vt:lpstr>
      <vt:lpstr>Column Time Frame 2010</vt:lpstr>
      <vt:lpstr>Summary and outlook</vt:lpstr>
      <vt:lpstr>Summary</vt:lpstr>
      <vt:lpstr>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Luisa Ulrici</cp:lastModifiedBy>
  <cp:revision>1077</cp:revision>
  <dcterms:created xsi:type="dcterms:W3CDTF">2009-04-22T18:53:52Z</dcterms:created>
  <dcterms:modified xsi:type="dcterms:W3CDTF">2010-06-23T16:53:25Z</dcterms:modified>
</cp:coreProperties>
</file>