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sldIdLst>
    <p:sldId id="256" r:id="rId2"/>
    <p:sldId id="277" r:id="rId3"/>
    <p:sldId id="282" r:id="rId4"/>
    <p:sldId id="278" r:id="rId5"/>
    <p:sldId id="281" r:id="rId6"/>
    <p:sldId id="270" r:id="rId7"/>
    <p:sldId id="280" r:id="rId8"/>
    <p:sldId id="271" r:id="rId9"/>
    <p:sldId id="279" r:id="rId10"/>
    <p:sldId id="260" r:id="rId11"/>
    <p:sldId id="283" r:id="rId12"/>
    <p:sldId id="261" r:id="rId13"/>
    <p:sldId id="289" r:id="rId14"/>
    <p:sldId id="272" r:id="rId15"/>
    <p:sldId id="273" r:id="rId16"/>
    <p:sldId id="262" r:id="rId17"/>
    <p:sldId id="274" r:id="rId18"/>
    <p:sldId id="284" r:id="rId19"/>
    <p:sldId id="288" r:id="rId20"/>
    <p:sldId id="291" r:id="rId21"/>
    <p:sldId id="263" r:id="rId22"/>
    <p:sldId id="285" r:id="rId23"/>
    <p:sldId id="264" r:id="rId24"/>
    <p:sldId id="287" r:id="rId25"/>
    <p:sldId id="286" r:id="rId26"/>
    <p:sldId id="290" r:id="rId27"/>
    <p:sldId id="292" r:id="rId28"/>
    <p:sldId id="29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C1"/>
    <a:srgbClr val="FF0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50"/>
    <p:restoredTop sz="94694"/>
  </p:normalViewPr>
  <p:slideViewPr>
    <p:cSldViewPr snapToGrid="0" snapToObjects="1">
      <p:cViewPr varScale="1">
        <p:scale>
          <a:sx n="175" d="100"/>
          <a:sy n="175" d="100"/>
        </p:scale>
        <p:origin x="1888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8FD66-0A7B-BD43-9294-BA0DDD09B20C}" type="datetimeFigureOut">
              <a:rPr lang="en-US" smtClean="0"/>
              <a:t>2/4/20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39318-F2D7-494F-B641-37E9DD5DE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87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ln>
            <a:noFill/>
          </a:ln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28609"/>
            <a:ext cx="6858000" cy="1655762"/>
          </a:xfrm>
          <a:ln>
            <a:noFill/>
          </a:ln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049846F-A090-6E46-B2A9-2140D445C289}"/>
              </a:ext>
            </a:extLst>
          </p:cNvPr>
          <p:cNvCxnSpPr>
            <a:cxnSpLocks/>
          </p:cNvCxnSpPr>
          <p:nvPr userDrawn="1"/>
        </p:nvCxnSpPr>
        <p:spPr>
          <a:xfrm>
            <a:off x="0" y="3708400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95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3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3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r>
              <a:rPr lang="en-US" dirty="0"/>
              <a:t>/23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60A492E-12BA-654F-8314-CB1F6B27BE6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0" y="0"/>
            <a:ext cx="1371600" cy="6629400"/>
          </a:xfrm>
        </p:spPr>
        <p:txBody>
          <a:bodyPr anchor="ctr">
            <a:noAutofit/>
          </a:bodyPr>
          <a:lstStyle>
            <a:lvl1pPr marL="114300" indent="-107950">
              <a:spcBef>
                <a:spcPts val="500"/>
              </a:spcBef>
              <a:tabLst/>
              <a:defRPr sz="1200"/>
            </a:lvl1pPr>
            <a:lvl2pPr marL="230188" indent="-173038">
              <a:tabLst/>
              <a:defRPr sz="1200"/>
            </a:lvl2pPr>
            <a:lvl3pPr marL="114300" indent="-114300">
              <a:buFont typeface="Wingdings" pitchFamily="2" charset="2"/>
              <a:buChar char="Ø"/>
              <a:tabLst/>
              <a:defRPr sz="1200"/>
            </a:lvl3pPr>
            <a:lvl4pPr marL="230188" indent="-173038">
              <a:buFont typeface="Wingdings" pitchFamily="2" charset="2"/>
              <a:buChar char="Ø"/>
              <a:tabLst/>
              <a:defRPr sz="1200"/>
            </a:lvl4pPr>
            <a:lvl5pPr marL="114300" indent="-114300">
              <a:buFont typeface="Courier New" panose="02070309020205020404" pitchFamily="49" charset="0"/>
              <a:buChar char="o"/>
              <a:tabLst/>
              <a:defRPr sz="1200"/>
            </a:lvl5pPr>
            <a:lvl6pPr marL="230188" indent="-173038">
              <a:buFont typeface="Courier New" panose="02070309020205020404" pitchFamily="49" charset="0"/>
              <a:buChar char="o"/>
              <a:tabLst/>
              <a:defRPr sz="120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71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ctr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ln>
            <a:noFill/>
          </a:ln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497434"/>
            <a:ext cx="3886200" cy="6131965"/>
          </a:xfrm>
        </p:spPr>
        <p:txBody>
          <a:bodyPr/>
          <a:lstStyle>
            <a:lvl2pPr marL="346075" indent="-238125">
              <a:tabLst/>
              <a:defRPr/>
            </a:lvl2pPr>
            <a:lvl3pPr marL="460375" indent="-238125">
              <a:tabLst/>
              <a:defRPr/>
            </a:lvl3pPr>
            <a:lvl4pPr marL="576263" indent="-238125">
              <a:tabLst/>
              <a:defRPr/>
            </a:lvl4pPr>
            <a:lvl5pPr marL="692150" indent="-238125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497434"/>
            <a:ext cx="3886200" cy="6131965"/>
          </a:xfrm>
        </p:spPr>
        <p:txBody>
          <a:bodyPr/>
          <a:lstStyle>
            <a:lvl2pPr marL="346075" indent="-238125">
              <a:tabLst/>
              <a:defRPr/>
            </a:lvl2pPr>
            <a:lvl3pPr marL="460375" indent="-238125">
              <a:tabLst/>
              <a:defRPr/>
            </a:lvl3pPr>
            <a:lvl4pPr marL="576263" indent="-238125">
              <a:tabLst/>
              <a:defRPr/>
            </a:lvl4pPr>
            <a:lvl5pPr marL="692150" indent="-238125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2938B38-5DFA-E244-B584-31355E18F75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0" y="0"/>
            <a:ext cx="1371600" cy="6629400"/>
          </a:xfrm>
        </p:spPr>
        <p:txBody>
          <a:bodyPr anchor="ctr">
            <a:noAutofit/>
          </a:bodyPr>
          <a:lstStyle>
            <a:lvl1pPr marL="244475" indent="-244475">
              <a:tabLst/>
              <a:defRPr sz="1200"/>
            </a:lvl1pPr>
            <a:lvl2pPr marL="346075" indent="-238125">
              <a:tabLst/>
              <a:defRPr sz="1200"/>
            </a:lvl2pPr>
            <a:lvl3pPr marL="460375" indent="-238125">
              <a:tabLst/>
              <a:defRPr sz="1200"/>
            </a:lvl3pPr>
            <a:lvl4pPr marL="460375" indent="-238125">
              <a:tabLst/>
              <a:defRPr sz="1200"/>
            </a:lvl4pPr>
            <a:lvl5pPr marL="460375" indent="-238125">
              <a:tabLst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74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4937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409" y="493776"/>
            <a:ext cx="388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0409" y="1317688"/>
            <a:ext cx="3886200" cy="5311712"/>
          </a:xfrm>
        </p:spPr>
        <p:txBody>
          <a:bodyPr/>
          <a:lstStyle>
            <a:lvl2pPr marL="346075" indent="-238125">
              <a:tabLst/>
              <a:defRPr/>
            </a:lvl2pPr>
            <a:lvl3pPr marL="460375" indent="-238125">
              <a:tabLst/>
              <a:defRPr/>
            </a:lvl3pPr>
            <a:lvl4pPr marL="576263" indent="-238125">
              <a:tabLst/>
              <a:defRPr/>
            </a:lvl4pPr>
            <a:lvl5pPr marL="692150" indent="-238125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493776"/>
            <a:ext cx="388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8991" y="1317688"/>
            <a:ext cx="3886200" cy="5311712"/>
          </a:xfrm>
        </p:spPr>
        <p:txBody>
          <a:bodyPr/>
          <a:lstStyle>
            <a:lvl2pPr marL="346075" indent="-238125">
              <a:tabLst/>
              <a:defRPr/>
            </a:lvl2pPr>
            <a:lvl3pPr marL="460375" indent="-238125">
              <a:tabLst/>
              <a:defRPr/>
            </a:lvl3pPr>
            <a:lvl4pPr marL="576263" indent="-238125">
              <a:tabLst/>
              <a:defRPr/>
            </a:lvl4pPr>
            <a:lvl5pPr marL="692150" indent="-238125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2FD0B7C-A769-734C-9494-4C11F179DB6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0" y="0"/>
            <a:ext cx="1371600" cy="6629400"/>
          </a:xfrm>
        </p:spPr>
        <p:txBody>
          <a:bodyPr anchor="ctr">
            <a:noAutofit/>
          </a:bodyPr>
          <a:lstStyle>
            <a:lvl1pPr marL="244475" indent="-244475">
              <a:tabLst/>
              <a:defRPr sz="1200"/>
            </a:lvl1pPr>
            <a:lvl2pPr marL="346075" indent="-238125">
              <a:tabLst/>
              <a:defRPr sz="1200"/>
            </a:lvl2pPr>
            <a:lvl3pPr marL="460375" indent="-238125">
              <a:tabLst/>
              <a:defRPr sz="1200"/>
            </a:lvl3pPr>
            <a:lvl4pPr marL="460375" indent="-238125">
              <a:tabLst/>
              <a:defRPr sz="1200"/>
            </a:lvl4pPr>
            <a:lvl5pPr marL="460375" indent="-238125">
              <a:tabLst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7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08972B3-BD15-4C47-9E5C-EC348FD51F3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0" y="0"/>
            <a:ext cx="1371600" cy="6629400"/>
          </a:xfrm>
        </p:spPr>
        <p:txBody>
          <a:bodyPr anchor="ctr">
            <a:noAutofit/>
          </a:bodyPr>
          <a:lstStyle>
            <a:lvl1pPr marL="244475" indent="-244475">
              <a:tabLst/>
              <a:defRPr sz="1200"/>
            </a:lvl1pPr>
            <a:lvl2pPr marL="346075" indent="-238125">
              <a:tabLst/>
              <a:defRPr sz="1200"/>
            </a:lvl2pPr>
            <a:lvl3pPr marL="460375" indent="-238125">
              <a:tabLst/>
              <a:defRPr sz="1200"/>
            </a:lvl3pPr>
            <a:lvl4pPr marL="460375" indent="-238125">
              <a:tabLst/>
              <a:defRPr sz="1200"/>
            </a:lvl4pPr>
            <a:lvl5pPr marL="460375" indent="-238125">
              <a:tabLst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850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57A96D-F40F-D644-83C9-635E5AB0D35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0" y="0"/>
            <a:ext cx="1371600" cy="6629400"/>
          </a:xfrm>
        </p:spPr>
        <p:txBody>
          <a:bodyPr anchor="ctr">
            <a:noAutofit/>
          </a:bodyPr>
          <a:lstStyle>
            <a:lvl1pPr marL="244475" indent="-244475">
              <a:tabLst/>
              <a:defRPr sz="1200"/>
            </a:lvl1pPr>
            <a:lvl2pPr marL="346075" indent="-238125">
              <a:tabLst/>
              <a:defRPr sz="1200"/>
            </a:lvl2pPr>
            <a:lvl3pPr marL="460375" indent="-238125">
              <a:tabLst/>
              <a:defRPr sz="1200"/>
            </a:lvl3pPr>
            <a:lvl4pPr marL="460375" indent="-238125">
              <a:tabLst/>
              <a:defRPr sz="1200"/>
            </a:lvl4pPr>
            <a:lvl5pPr marL="460375" indent="-238125">
              <a:tabLst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62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77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6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"/>
            <a:ext cx="7772400" cy="497434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9144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508890"/>
            <a:ext cx="7772400" cy="612051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9144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857" cy="2286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20/02/04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856" y="6629400"/>
            <a:ext cx="7314285" cy="2286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Spring 2020 CALET TIM - Firenze, 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142" y="6629400"/>
            <a:ext cx="914858" cy="2286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6FFFA67-BAF6-BF49-BA69-ED176D9ADA93}" type="slidenum">
              <a:rPr lang="en-US" smtClean="0"/>
              <a:pPr/>
              <a:t>‹#›</a:t>
            </a:fld>
            <a:r>
              <a:rPr lang="en-US" dirty="0"/>
              <a:t>/23</a:t>
            </a:r>
          </a:p>
        </p:txBody>
      </p:sp>
    </p:spTree>
    <p:extLst>
      <p:ext uri="{BB962C8B-B14F-4D97-AF65-F5344CB8AC3E}">
        <p14:creationId xmlns:p14="http://schemas.microsoft.com/office/powerpoint/2010/main" val="4981804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FC918-DD5F-F443-B9F6-809CD5B67A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Publication Plan:</a:t>
            </a:r>
            <a:br>
              <a:rPr lang="en-US" dirty="0"/>
            </a:br>
            <a:r>
              <a:rPr lang="en-US" dirty="0"/>
              <a:t>Gamma Rays from the Quiescent Sun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26E66A-97B8-E24A-AB23-C0009A5E0B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Nicholas Cannady</a:t>
            </a:r>
          </a:p>
        </p:txBody>
      </p:sp>
    </p:spTree>
    <p:extLst>
      <p:ext uri="{BB962C8B-B14F-4D97-AF65-F5344CB8AC3E}">
        <p14:creationId xmlns:p14="http://schemas.microsoft.com/office/powerpoint/2010/main" val="1620082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we contribute?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Clear across multiple analyses and multiple instruments:</a:t>
            </a:r>
          </a:p>
          <a:p>
            <a:pPr lvl="1"/>
            <a:r>
              <a:rPr lang="en-US" dirty="0"/>
              <a:t>There is emission from the disk of the quiescent Sun in excess of SSG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There is an extended IC halo around the Sun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(Opinion): What’s probably true:</a:t>
            </a:r>
          </a:p>
          <a:p>
            <a:pPr lvl="1"/>
            <a:r>
              <a:rPr lang="en-US" dirty="0"/>
              <a:t>The intensity of the disk emission is somehow affected by the solar cycle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disk emission extends beyond tens of GeV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What’s left:</a:t>
            </a:r>
          </a:p>
          <a:p>
            <a:pPr lvl="1"/>
            <a:r>
              <a:rPr lang="en-US" dirty="0"/>
              <a:t>The morphology of the disk emission changes with solar cycle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There is a dip in the disk emission spectrum for E ~ 30 – 50 GeV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10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pPr lvl="2"/>
            <a:r>
              <a:rPr lang="en-US" b="1" dirty="0"/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</p:txBody>
      </p:sp>
    </p:spTree>
    <p:extLst>
      <p:ext uri="{BB962C8B-B14F-4D97-AF65-F5344CB8AC3E}">
        <p14:creationId xmlns:p14="http://schemas.microsoft.com/office/powerpoint/2010/main" val="4079199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we contribute?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Clear across multiple analyses and multiple instruments:</a:t>
            </a:r>
          </a:p>
          <a:p>
            <a:pPr lvl="1"/>
            <a:r>
              <a:rPr lang="en-US" dirty="0"/>
              <a:t>There is emission from the disk of the quiescent Sun in excess of SSG</a:t>
            </a:r>
          </a:p>
          <a:p>
            <a:pPr lvl="2"/>
            <a:r>
              <a:rPr lang="en-US" dirty="0">
                <a:solidFill>
                  <a:srgbClr val="00AEC1"/>
                </a:solidFill>
              </a:rPr>
              <a:t>Easy to confirm - we definitely see this already!</a:t>
            </a:r>
          </a:p>
          <a:p>
            <a:pPr lvl="1"/>
            <a:r>
              <a:rPr lang="en-US" dirty="0"/>
              <a:t>There is an extended IC halo around the Sun</a:t>
            </a:r>
          </a:p>
          <a:p>
            <a:pPr lvl="2"/>
            <a:r>
              <a:rPr lang="en-US" dirty="0">
                <a:solidFill>
                  <a:srgbClr val="00AEC1"/>
                </a:solidFill>
              </a:rPr>
              <a:t>Will take as fact in likelihood analysis</a:t>
            </a:r>
          </a:p>
          <a:p>
            <a:pPr lvl="1"/>
            <a:endParaRPr lang="en-US" dirty="0"/>
          </a:p>
          <a:p>
            <a:r>
              <a:rPr lang="en-US" dirty="0"/>
              <a:t>(Opinion): What’s probably true:</a:t>
            </a:r>
          </a:p>
          <a:p>
            <a:pPr lvl="1"/>
            <a:r>
              <a:rPr lang="en-US" dirty="0"/>
              <a:t>The intensity of the disk emission is somehow affected by the solar cycle</a:t>
            </a:r>
          </a:p>
          <a:p>
            <a:pPr lvl="2"/>
            <a:r>
              <a:rPr lang="en-US" dirty="0">
                <a:solidFill>
                  <a:srgbClr val="00AEC1"/>
                </a:solidFill>
              </a:rPr>
              <a:t>Time dependence of CALET measurement</a:t>
            </a:r>
          </a:p>
          <a:p>
            <a:pPr lvl="1"/>
            <a:r>
              <a:rPr lang="en-US" dirty="0"/>
              <a:t>The disk emission extends beyond tens of GeV</a:t>
            </a:r>
          </a:p>
          <a:p>
            <a:pPr lvl="2"/>
            <a:r>
              <a:rPr lang="en-US" dirty="0">
                <a:solidFill>
                  <a:srgbClr val="FF006F"/>
                </a:solidFill>
              </a:rPr>
              <a:t>Our exposure is not high enough beyond a few tens of GeV</a:t>
            </a:r>
          </a:p>
          <a:p>
            <a:pPr lvl="1"/>
            <a:endParaRPr lang="en-US" dirty="0"/>
          </a:p>
          <a:p>
            <a:r>
              <a:rPr lang="en-US" dirty="0"/>
              <a:t>What’s left:</a:t>
            </a:r>
          </a:p>
          <a:p>
            <a:pPr lvl="1"/>
            <a:r>
              <a:rPr lang="en-US" dirty="0"/>
              <a:t>The morphology of the disk emission changes with solar cycle</a:t>
            </a:r>
          </a:p>
          <a:p>
            <a:pPr lvl="2"/>
            <a:r>
              <a:rPr lang="en-US" dirty="0">
                <a:solidFill>
                  <a:srgbClr val="FF006F"/>
                </a:solidFill>
              </a:rPr>
              <a:t>High-energy statistics not high enough to probe this</a:t>
            </a:r>
          </a:p>
          <a:p>
            <a:pPr lvl="1"/>
            <a:r>
              <a:rPr lang="en-US" dirty="0"/>
              <a:t>There is a dip in the disk emission spectrum for E ~ 30 – 50 GeV</a:t>
            </a:r>
          </a:p>
          <a:p>
            <a:pPr lvl="2"/>
            <a:r>
              <a:rPr lang="en-US" dirty="0">
                <a:solidFill>
                  <a:srgbClr val="00AEC1"/>
                </a:solidFill>
              </a:rPr>
              <a:t>We reach these energies (barely)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pPr lvl="2"/>
            <a:r>
              <a:rPr lang="en-US" b="1" dirty="0"/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</p:txBody>
      </p:sp>
    </p:spTree>
    <p:extLst>
      <p:ext uri="{BB962C8B-B14F-4D97-AF65-F5344CB8AC3E}">
        <p14:creationId xmlns:p14="http://schemas.microsoft.com/office/powerpoint/2010/main" val="3377253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Intensity and hardness of spectrum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more specific itemization of what we would like to publish:</a:t>
            </a:r>
          </a:p>
          <a:p>
            <a:pPr lvl="1"/>
            <a:r>
              <a:rPr lang="en-US" dirty="0"/>
              <a:t>A spectral fit along with our spectrum</a:t>
            </a:r>
          </a:p>
          <a:p>
            <a:pPr lvl="1"/>
            <a:r>
              <a:rPr lang="en-US" dirty="0"/>
              <a:t>Power-law index consistency with Fermi2011 result</a:t>
            </a:r>
          </a:p>
          <a:p>
            <a:pPr lvl="1"/>
            <a:r>
              <a:rPr lang="en-US" dirty="0"/>
              <a:t>Normalization in excess of SSG prediction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2"/>
            <a:r>
              <a:rPr lang="en-US" b="1" dirty="0"/>
              <a:t>Analysis targets</a:t>
            </a:r>
          </a:p>
          <a:p>
            <a:pPr lvl="3"/>
            <a:r>
              <a:rPr lang="en-US" dirty="0"/>
              <a:t>Hard spectrum</a:t>
            </a:r>
          </a:p>
          <a:p>
            <a:pPr lvl="5"/>
            <a:r>
              <a:rPr lang="en-US" dirty="0"/>
              <a:t>Flux variability</a:t>
            </a:r>
          </a:p>
          <a:p>
            <a:pPr lvl="5"/>
            <a:r>
              <a:rPr lang="en-US" dirty="0"/>
              <a:t>No dip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086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Intensity and hardness of spectrum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more specific itemization of what we would like to publish:</a:t>
            </a:r>
          </a:p>
          <a:p>
            <a:pPr lvl="1"/>
            <a:r>
              <a:rPr lang="en-US" dirty="0"/>
              <a:t>A spectral fit along with our spectrum</a:t>
            </a:r>
          </a:p>
          <a:p>
            <a:pPr lvl="1"/>
            <a:r>
              <a:rPr lang="en-US" dirty="0"/>
              <a:t>Power-law index consistency with Fermi2011 result</a:t>
            </a:r>
          </a:p>
          <a:p>
            <a:pPr lvl="1"/>
            <a:r>
              <a:rPr lang="en-US" dirty="0"/>
              <a:t>Normalization in excess of SSG prediction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2"/>
            <a:r>
              <a:rPr lang="en-US" b="1" dirty="0"/>
              <a:t>Analysis targets</a:t>
            </a:r>
          </a:p>
          <a:p>
            <a:pPr lvl="3"/>
            <a:r>
              <a:rPr lang="en-US" dirty="0"/>
              <a:t>Hard spectrum</a:t>
            </a:r>
          </a:p>
          <a:p>
            <a:pPr lvl="5"/>
            <a:r>
              <a:rPr lang="en-US" dirty="0"/>
              <a:t>Flux variability</a:t>
            </a:r>
          </a:p>
          <a:p>
            <a:pPr lvl="5"/>
            <a:r>
              <a:rPr lang="en-US" dirty="0"/>
              <a:t>No dip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D928404-ACC1-4045-978F-0F3B60D98440}"/>
              </a:ext>
            </a:extLst>
          </p:cNvPr>
          <p:cNvGrpSpPr>
            <a:grpSpLocks noChangeAspect="1"/>
          </p:cNvGrpSpPr>
          <p:nvPr/>
        </p:nvGrpSpPr>
        <p:grpSpPr>
          <a:xfrm>
            <a:off x="1599115" y="2134826"/>
            <a:ext cx="7315931" cy="3540259"/>
            <a:chOff x="1599115" y="2134826"/>
            <a:chExt cx="7181654" cy="347528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B81FF4E-C62C-3543-8955-2C480C7C3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89942" y="2134826"/>
              <a:ext cx="3590827" cy="3475281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17E2256-654E-3246-B11C-043623C22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99115" y="2134826"/>
              <a:ext cx="3590827" cy="3475281"/>
            </a:xfrm>
            <a:prstGeom prst="rect">
              <a:avLst/>
            </a:prstGeom>
            <a:solidFill>
              <a:schemeClr val="tx1"/>
            </a:solidFill>
          </p:spPr>
        </p:pic>
      </p:grpSp>
    </p:spTree>
    <p:extLst>
      <p:ext uri="{BB962C8B-B14F-4D97-AF65-F5344CB8AC3E}">
        <p14:creationId xmlns:p14="http://schemas.microsoft.com/office/powerpoint/2010/main" val="2494178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Variability of the CALET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more specific itemization of what we would like to publish:</a:t>
            </a:r>
          </a:p>
          <a:p>
            <a:pPr lvl="1"/>
            <a:r>
              <a:rPr lang="en-US" dirty="0"/>
              <a:t>A spectral fit along with our spectrum</a:t>
            </a:r>
          </a:p>
          <a:p>
            <a:pPr lvl="1"/>
            <a:r>
              <a:rPr lang="en-US" dirty="0"/>
              <a:t>Power-law index consistency with Fermi2011 result</a:t>
            </a:r>
          </a:p>
          <a:p>
            <a:pPr lvl="1"/>
            <a:r>
              <a:rPr lang="en-US" dirty="0"/>
              <a:t>Normalization in excess of SSG prediction</a:t>
            </a:r>
          </a:p>
          <a:p>
            <a:r>
              <a:rPr lang="en-US" dirty="0"/>
              <a:t>A measure of the variability present in the CALET data</a:t>
            </a:r>
          </a:p>
          <a:p>
            <a:pPr lvl="1"/>
            <a:r>
              <a:rPr lang="en-US" dirty="0"/>
              <a:t>Do we detect a significant increase in the solar minimum period?</a:t>
            </a:r>
          </a:p>
          <a:p>
            <a:pPr lvl="1"/>
            <a:r>
              <a:rPr lang="en-US" dirty="0"/>
              <a:t>If so, a quantitative statement about the significance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14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2"/>
            <a:r>
              <a:rPr lang="en-US" b="1" dirty="0"/>
              <a:t>Analysis targets</a:t>
            </a:r>
          </a:p>
          <a:p>
            <a:pPr lvl="1"/>
            <a:r>
              <a:rPr lang="en-US" dirty="0"/>
              <a:t>Hard spectrum</a:t>
            </a:r>
          </a:p>
          <a:p>
            <a:pPr lvl="3"/>
            <a:r>
              <a:rPr lang="en-US" dirty="0"/>
              <a:t>Flux variability</a:t>
            </a:r>
          </a:p>
          <a:p>
            <a:pPr lvl="5"/>
            <a:r>
              <a:rPr lang="en-US" dirty="0"/>
              <a:t>No dip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43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 dip present in the CALET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more specific itemization of what we would like to publish:</a:t>
            </a:r>
          </a:p>
          <a:p>
            <a:pPr lvl="1"/>
            <a:r>
              <a:rPr lang="en-US" dirty="0"/>
              <a:t>A spectral fit along with our spectrum</a:t>
            </a:r>
          </a:p>
          <a:p>
            <a:pPr lvl="1"/>
            <a:r>
              <a:rPr lang="en-US" dirty="0"/>
              <a:t>Power-law index consistency with Fermi2011 result</a:t>
            </a:r>
          </a:p>
          <a:p>
            <a:pPr lvl="1"/>
            <a:r>
              <a:rPr lang="en-US" dirty="0"/>
              <a:t>Normalization in excess of SSG prediction</a:t>
            </a:r>
          </a:p>
          <a:p>
            <a:r>
              <a:rPr lang="en-US" dirty="0"/>
              <a:t>A measure of the variability present in the CALET data</a:t>
            </a:r>
          </a:p>
          <a:p>
            <a:pPr lvl="1"/>
            <a:r>
              <a:rPr lang="en-US" dirty="0"/>
              <a:t>Do we detect a significant increase in the solar minimum period?</a:t>
            </a:r>
          </a:p>
          <a:p>
            <a:pPr lvl="1"/>
            <a:r>
              <a:rPr lang="en-US" dirty="0"/>
              <a:t>If so, a quantitative statement about the significance</a:t>
            </a:r>
          </a:p>
          <a:p>
            <a:r>
              <a:rPr lang="en-US" dirty="0"/>
              <a:t>A measure of the (in)consistency of the CALET measurement with the spectral dip present in the Tang et al. result</a:t>
            </a:r>
          </a:p>
          <a:p>
            <a:pPr lvl="1"/>
            <a:r>
              <a:rPr lang="en-US" dirty="0"/>
              <a:t>In addition to trying the power-law fitting above, model a power law with a spectral dip</a:t>
            </a:r>
          </a:p>
          <a:p>
            <a:pPr lvl="1"/>
            <a:r>
              <a:rPr lang="en-US" dirty="0"/>
              <a:t>Can we significantly reject a dip at any “severity?”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2"/>
            <a:r>
              <a:rPr lang="en-US" b="1" dirty="0"/>
              <a:t>Analysis targets</a:t>
            </a:r>
          </a:p>
          <a:p>
            <a:pPr lvl="1"/>
            <a:r>
              <a:rPr lang="en-US" dirty="0"/>
              <a:t>Hard spectrum</a:t>
            </a:r>
          </a:p>
          <a:p>
            <a:pPr lvl="1"/>
            <a:r>
              <a:rPr lang="en-US" dirty="0"/>
              <a:t>Flux variability</a:t>
            </a:r>
          </a:p>
          <a:p>
            <a:pPr lvl="3"/>
            <a:r>
              <a:rPr lang="en-US" dirty="0"/>
              <a:t>No dip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38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Fitting the measured spectrum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508890"/>
            <a:ext cx="4107543" cy="6120510"/>
          </a:xfrm>
        </p:spPr>
        <p:txBody>
          <a:bodyPr/>
          <a:lstStyle/>
          <a:p>
            <a:r>
              <a:rPr lang="en-US" dirty="0"/>
              <a:t>Preliminary calculation of the flux was done and a power law was fit</a:t>
            </a:r>
          </a:p>
          <a:p>
            <a:pPr lvl="1"/>
            <a:r>
              <a:rPr lang="en-US" dirty="0"/>
              <a:t>CAVEAT: currently no treatment of the IC flux is taken into account </a:t>
            </a:r>
          </a:p>
          <a:p>
            <a:pPr lvl="1"/>
            <a:endParaRPr lang="en-US" dirty="0"/>
          </a:p>
          <a:p>
            <a:r>
              <a:rPr lang="en-US" dirty="0"/>
              <a:t>Chi-squared fitting</a:t>
            </a:r>
            <a:br>
              <a:rPr lang="en-US" dirty="0"/>
            </a:br>
            <a:r>
              <a:rPr lang="en-US" dirty="0"/>
              <a:t>(with Poisson errors)</a:t>
            </a:r>
          </a:p>
          <a:p>
            <a:pPr lvl="1"/>
            <a:r>
              <a:rPr lang="en-US" dirty="0"/>
              <a:t>Scale: (3.6 ± 1.2) e-8</a:t>
            </a:r>
          </a:p>
          <a:p>
            <a:pPr lvl="1"/>
            <a:r>
              <a:rPr lang="en-US" dirty="0"/>
              <a:t>Index: (1.97 ± 0.22)</a:t>
            </a:r>
          </a:p>
          <a:p>
            <a:r>
              <a:rPr lang="en-US" dirty="0"/>
              <a:t>Likelihood fitting</a:t>
            </a:r>
          </a:p>
          <a:p>
            <a:pPr lvl="1"/>
            <a:r>
              <a:rPr lang="en-US" dirty="0"/>
              <a:t>Scale: (4.3 ± 1.1) e-8</a:t>
            </a:r>
          </a:p>
          <a:p>
            <a:pPr lvl="1"/>
            <a:r>
              <a:rPr lang="en-US" dirty="0"/>
              <a:t>Index: (2.16 ± 0.14)</a:t>
            </a:r>
          </a:p>
          <a:p>
            <a:r>
              <a:rPr lang="en-US" dirty="0"/>
              <a:t>Fermi2011 results</a:t>
            </a:r>
          </a:p>
          <a:p>
            <a:pPr lvl="1"/>
            <a:r>
              <a:rPr lang="en-US" dirty="0"/>
              <a:t>Index: (2.11 ± 0.73)</a:t>
            </a:r>
            <a:br>
              <a:rPr lang="en-US" dirty="0"/>
            </a:br>
            <a:r>
              <a:rPr lang="en-US" dirty="0"/>
              <a:t>(why is the error so large?)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16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2"/>
            <a:r>
              <a:rPr lang="en-US" b="1" dirty="0"/>
              <a:t>Status</a:t>
            </a:r>
          </a:p>
          <a:p>
            <a:pPr lvl="3"/>
            <a:r>
              <a:rPr lang="en-US" dirty="0"/>
              <a:t>Spectral fit</a:t>
            </a:r>
          </a:p>
          <a:p>
            <a:pPr lvl="5"/>
            <a:r>
              <a:rPr lang="en-US" dirty="0"/>
              <a:t>Background modeling</a:t>
            </a:r>
          </a:p>
          <a:p>
            <a:pPr lvl="5"/>
            <a:r>
              <a:rPr lang="en-US" dirty="0"/>
              <a:t>Variability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7E1873B-D31B-C24C-9DF5-44339A3737EA}"/>
              </a:ext>
            </a:extLst>
          </p:cNvPr>
          <p:cNvGrpSpPr/>
          <p:nvPr/>
        </p:nvGrpSpPr>
        <p:grpSpPr>
          <a:xfrm>
            <a:off x="5544457" y="972457"/>
            <a:ext cx="3549197" cy="4898572"/>
            <a:chOff x="5537200" y="972457"/>
            <a:chExt cx="3549197" cy="489857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4D680A3-533C-D04F-AFD3-F64F78BB2A40}"/>
                </a:ext>
              </a:extLst>
            </p:cNvPr>
            <p:cNvSpPr/>
            <p:nvPr/>
          </p:nvSpPr>
          <p:spPr>
            <a:xfrm>
              <a:off x="5537200" y="972457"/>
              <a:ext cx="3548743" cy="48985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608320E-5D0B-CA40-96F0-12088CFC01F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544001" y="3265713"/>
              <a:ext cx="3542396" cy="2413954"/>
              <a:chOff x="-798617" y="1676400"/>
              <a:chExt cx="4724402" cy="3219428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F781849-9C5A-D544-862D-7408F4AB4139}"/>
                  </a:ext>
                </a:extLst>
              </p:cNvPr>
              <p:cNvGrpSpPr/>
              <p:nvPr/>
            </p:nvGrpSpPr>
            <p:grpSpPr>
              <a:xfrm>
                <a:off x="-798617" y="3309097"/>
                <a:ext cx="4724402" cy="1586731"/>
                <a:chOff x="-798617" y="3309097"/>
                <a:chExt cx="4724402" cy="1586731"/>
              </a:xfrm>
            </p:grpSpPr>
            <p:pic>
              <p:nvPicPr>
                <p:cNvPr id="13" name="Picture 2" descr="Z:\home\nick\Desktop\prelim_solar_chisquared_contour.png">
                  <a:extLst>
                    <a:ext uri="{FF2B5EF4-FFF2-40B4-BE49-F238E27FC236}">
                      <a16:creationId xmlns:a16="http://schemas.microsoft.com/office/drawing/2014/main" id="{7048B251-9399-2049-AD50-FE446E33A9F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798617" y="3309097"/>
                  <a:ext cx="2362201" cy="158673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" name="Picture 4" descr="Z:\home\nick\Desktop\prelim_solar_loglikelihood_contour.png">
                  <a:extLst>
                    <a:ext uri="{FF2B5EF4-FFF2-40B4-BE49-F238E27FC236}">
                      <a16:creationId xmlns:a16="http://schemas.microsoft.com/office/drawing/2014/main" id="{E2E98AE3-A3E7-684C-984C-17C42E0486E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63584" y="3309097"/>
                  <a:ext cx="2362201" cy="158673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2A5AFC9-BDAF-1B48-8BAD-920A1C9FB018}"/>
                  </a:ext>
                </a:extLst>
              </p:cNvPr>
              <p:cNvGrpSpPr/>
              <p:nvPr/>
            </p:nvGrpSpPr>
            <p:grpSpPr>
              <a:xfrm>
                <a:off x="-798617" y="1676400"/>
                <a:ext cx="4724402" cy="1649105"/>
                <a:chOff x="-3125359" y="3935022"/>
                <a:chExt cx="4724402" cy="1649105"/>
              </a:xfrm>
            </p:grpSpPr>
            <p:pic>
              <p:nvPicPr>
                <p:cNvPr id="11" name="Picture 3" descr="Z:\home\nick\Desktop\prelim_solar_chisquared_flux.png">
                  <a:extLst>
                    <a:ext uri="{FF2B5EF4-FFF2-40B4-BE49-F238E27FC236}">
                      <a16:creationId xmlns:a16="http://schemas.microsoft.com/office/drawing/2014/main" id="{99CD7EA1-61E8-954C-B99E-BB4FA349CB6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763158" y="3951430"/>
                  <a:ext cx="2362201" cy="163269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2" name="Picture 5" descr="Z:\home\nick\Desktop\prelim_solar_loglikelihood_flux.png">
                  <a:extLst>
                    <a:ext uri="{FF2B5EF4-FFF2-40B4-BE49-F238E27FC236}">
                      <a16:creationId xmlns:a16="http://schemas.microsoft.com/office/drawing/2014/main" id="{2B1485F3-67EC-AB4D-9E86-03C28D0226A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3125359" y="3935022"/>
                  <a:ext cx="2362201" cy="163269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15" name="Picture 6" descr="Z:\home\nick\Desktop\prelim_solar_plfit_results.png">
              <a:extLst>
                <a:ext uri="{FF2B5EF4-FFF2-40B4-BE49-F238E27FC236}">
                  <a16:creationId xmlns:a16="http://schemas.microsoft.com/office/drawing/2014/main" id="{5E18BF6B-F9D0-8D40-961E-166EDE76A1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1772" y="1121778"/>
              <a:ext cx="1893655" cy="1893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5FC53ED-8F83-BD47-8D1E-E4E6511D382A}"/>
              </a:ext>
            </a:extLst>
          </p:cNvPr>
          <p:cNvCxnSpPr>
            <a:endCxn id="6" idx="3"/>
          </p:cNvCxnSpPr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CC9B0BE-2A67-8143-94D2-5149BD1EF529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3425371" y="508890"/>
            <a:ext cx="571863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859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Properly including ROI and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treatment of disk emission:</a:t>
            </a:r>
          </a:p>
          <a:p>
            <a:pPr lvl="1"/>
            <a:r>
              <a:rPr lang="en-US" dirty="0"/>
              <a:t>Select window based on average angular resolution at energy for &gt;95% containment of photons from the disk</a:t>
            </a:r>
          </a:p>
          <a:p>
            <a:r>
              <a:rPr lang="en-US" dirty="0"/>
              <a:t>Current treatment of backgrounds:</a:t>
            </a:r>
          </a:p>
          <a:p>
            <a:pPr lvl="1"/>
            <a:r>
              <a:rPr lang="en-US" dirty="0"/>
              <a:t>Galactic plane: remove 10° window around plane region</a:t>
            </a:r>
          </a:p>
          <a:p>
            <a:pPr lvl="1"/>
            <a:r>
              <a:rPr lang="en-US" dirty="0"/>
              <a:t>Point sources: remove 5° window around source list</a:t>
            </a:r>
            <a:br>
              <a:rPr lang="en-US" dirty="0"/>
            </a:br>
            <a:r>
              <a:rPr lang="en-US" dirty="0"/>
              <a:t>(Crab, </a:t>
            </a:r>
            <a:r>
              <a:rPr lang="en-US" dirty="0" err="1"/>
              <a:t>Geminga</a:t>
            </a:r>
            <a:r>
              <a:rPr lang="en-US" dirty="0"/>
              <a:t>, Vela, CTA 102, a few other AGN)</a:t>
            </a:r>
          </a:p>
          <a:p>
            <a:pPr lvl="1"/>
            <a:r>
              <a:rPr lang="en-US" dirty="0"/>
              <a:t>Moon: remove 5° window around Moon position at each time</a:t>
            </a:r>
          </a:p>
          <a:p>
            <a:pPr lvl="1"/>
            <a:r>
              <a:rPr lang="en-US" dirty="0"/>
              <a:t>IC halo: neglect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2"/>
            <a:r>
              <a:rPr lang="en-US" b="1" dirty="0"/>
              <a:t>Status</a:t>
            </a:r>
          </a:p>
          <a:p>
            <a:pPr lvl="1"/>
            <a:r>
              <a:rPr lang="en-US" dirty="0"/>
              <a:t>Spectral fit</a:t>
            </a:r>
          </a:p>
          <a:p>
            <a:pPr lvl="3"/>
            <a:r>
              <a:rPr lang="en-US" dirty="0"/>
              <a:t>Background modeling</a:t>
            </a:r>
          </a:p>
          <a:p>
            <a:pPr lvl="5"/>
            <a:r>
              <a:rPr lang="en-US" dirty="0"/>
              <a:t>Variability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62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Properly including ROI and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treatment of disk emission:</a:t>
            </a:r>
          </a:p>
          <a:p>
            <a:pPr lvl="1"/>
            <a:r>
              <a:rPr lang="en-US" dirty="0"/>
              <a:t>Select window based on average angular resolution at energy for &gt;95% containment of photons from the disk</a:t>
            </a:r>
          </a:p>
          <a:p>
            <a:r>
              <a:rPr lang="en-US" dirty="0"/>
              <a:t>Current treatment of backgrounds:</a:t>
            </a:r>
          </a:p>
          <a:p>
            <a:pPr lvl="1"/>
            <a:r>
              <a:rPr lang="en-US" dirty="0"/>
              <a:t>Galactic plane: remove 10° window around plane region</a:t>
            </a:r>
          </a:p>
          <a:p>
            <a:pPr lvl="1"/>
            <a:r>
              <a:rPr lang="en-US" dirty="0"/>
              <a:t>Point sources: remove 5° window around source list</a:t>
            </a:r>
            <a:br>
              <a:rPr lang="en-US" dirty="0"/>
            </a:br>
            <a:r>
              <a:rPr lang="en-US" dirty="0"/>
              <a:t>(Crab, </a:t>
            </a:r>
            <a:r>
              <a:rPr lang="en-US" dirty="0" err="1"/>
              <a:t>Geminga</a:t>
            </a:r>
            <a:r>
              <a:rPr lang="en-US" dirty="0"/>
              <a:t>, Vela, CTA 102, a few other AGN)</a:t>
            </a:r>
          </a:p>
          <a:p>
            <a:pPr lvl="1"/>
            <a:r>
              <a:rPr lang="en-US" dirty="0"/>
              <a:t>Moon: remove 5° window around Moon position at each time</a:t>
            </a:r>
          </a:p>
          <a:p>
            <a:pPr lvl="1"/>
            <a:r>
              <a:rPr lang="en-US" dirty="0"/>
              <a:t>IC halo: neglect</a:t>
            </a:r>
          </a:p>
          <a:p>
            <a:r>
              <a:rPr lang="en-US" dirty="0"/>
              <a:t>Planned treatment of disk emission:</a:t>
            </a:r>
          </a:p>
          <a:p>
            <a:pPr lvl="1"/>
            <a:r>
              <a:rPr lang="en-US" dirty="0"/>
              <a:t>Select events in region of interest of constant angular size</a:t>
            </a:r>
          </a:p>
          <a:p>
            <a:pPr lvl="1"/>
            <a:r>
              <a:rPr lang="en-US" dirty="0"/>
              <a:t>Remove contribution from bright sources as above</a:t>
            </a:r>
          </a:p>
          <a:p>
            <a:pPr lvl="1"/>
            <a:r>
              <a:rPr lang="en-US" dirty="0"/>
              <a:t>Include IC halo and disk component morphologically in likelihood</a:t>
            </a:r>
          </a:p>
          <a:p>
            <a:pPr lvl="2"/>
            <a:r>
              <a:rPr lang="en-US" dirty="0"/>
              <a:t>Per Tang et al., IC angular extent as θ</a:t>
            </a:r>
            <a:r>
              <a:rPr lang="en-US" baseline="30000" dirty="0"/>
              <a:t>-1</a:t>
            </a:r>
            <a:r>
              <a:rPr lang="en-US" dirty="0"/>
              <a:t>, except 0 in disk region</a:t>
            </a:r>
          </a:p>
          <a:p>
            <a:pPr lvl="2"/>
            <a:r>
              <a:rPr lang="en-US" dirty="0"/>
              <a:t>Normalization of IC halo left as nuisance parameter</a:t>
            </a:r>
          </a:p>
          <a:p>
            <a:pPr lvl="2"/>
            <a:r>
              <a:rPr lang="en-US" dirty="0"/>
              <a:t>Assuming spectral shape according to </a:t>
            </a:r>
            <a:r>
              <a:rPr lang="en-US" dirty="0" err="1"/>
              <a:t>θ</a:t>
            </a:r>
            <a:r>
              <a:rPr lang="en-US" dirty="0"/>
              <a:t> &lt; 5 result for Fermi2011?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18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2"/>
            <a:r>
              <a:rPr lang="en-US" b="1" dirty="0"/>
              <a:t>Status</a:t>
            </a:r>
          </a:p>
          <a:p>
            <a:pPr lvl="1"/>
            <a:r>
              <a:rPr lang="en-US" dirty="0"/>
              <a:t>Spectral fit</a:t>
            </a:r>
          </a:p>
          <a:p>
            <a:pPr lvl="3"/>
            <a:r>
              <a:rPr lang="en-US" dirty="0"/>
              <a:t>Background modeling</a:t>
            </a:r>
          </a:p>
          <a:p>
            <a:pPr lvl="5"/>
            <a:r>
              <a:rPr lang="en-US" dirty="0"/>
              <a:t>Variability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49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Testing the variability in the CALET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508890"/>
            <a:ext cx="3780971" cy="612051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 dependence on solar cycle is suggested in CALET data</a:t>
            </a:r>
          </a:p>
          <a:p>
            <a:r>
              <a:rPr lang="en-US" dirty="0"/>
              <a:t>Exposure accumulation is roughly linear </a:t>
            </a:r>
            <a:br>
              <a:rPr lang="en-US" dirty="0"/>
            </a:br>
            <a:r>
              <a:rPr lang="en-US" dirty="0"/>
              <a:t>(somewhat low for 2019)</a:t>
            </a:r>
          </a:p>
          <a:p>
            <a:r>
              <a:rPr lang="en-US" dirty="0"/>
              <a:t>ISS structures in FOV can impact this result through exposure loss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19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2"/>
            <a:r>
              <a:rPr lang="en-US" b="1" dirty="0"/>
              <a:t>Status</a:t>
            </a:r>
          </a:p>
          <a:p>
            <a:pPr lvl="1"/>
            <a:r>
              <a:rPr lang="en-US" dirty="0"/>
              <a:t>Spectral fit</a:t>
            </a:r>
          </a:p>
          <a:p>
            <a:pPr lvl="1"/>
            <a:r>
              <a:rPr lang="en-US" dirty="0"/>
              <a:t>Background modeling</a:t>
            </a:r>
          </a:p>
          <a:p>
            <a:pPr lvl="3"/>
            <a:r>
              <a:rPr lang="en-US" dirty="0"/>
              <a:t>Variability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7A52833-82C2-8149-877A-A1ACABC7683F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F4395F5-686F-8F4E-BAC7-5EA30FD5BD3F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EC7132C-FC1C-9140-A001-175DDA72D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828" y="660402"/>
            <a:ext cx="3450645" cy="3337078"/>
          </a:xfrm>
          <a:prstGeom prst="rect">
            <a:avLst/>
          </a:prstGeom>
          <a:solidFill>
            <a:schemeClr val="tx1"/>
          </a:solidFill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BEC9250-6F40-BE42-9B02-8C84800900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037643"/>
              </p:ext>
            </p:extLst>
          </p:nvPr>
        </p:nvGraphicFramePr>
        <p:xfrm>
          <a:off x="5529829" y="4038600"/>
          <a:ext cx="3450666" cy="1854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92953">
                  <a:extLst>
                    <a:ext uri="{9D8B030D-6E8A-4147-A177-3AD203B41FA5}">
                      <a16:colId xmlns:a16="http://schemas.microsoft.com/office/drawing/2014/main" val="696473416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51284036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3294791090"/>
                    </a:ext>
                  </a:extLst>
                </a:gridCol>
                <a:gridCol w="776513">
                  <a:extLst>
                    <a:ext uri="{9D8B030D-6E8A-4147-A177-3AD203B41FA5}">
                      <a16:colId xmlns:a16="http://schemas.microsoft.com/office/drawing/2014/main" val="669367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0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181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114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654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41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223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80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Reminder – what’s this all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Seckel, </a:t>
            </a:r>
            <a:r>
              <a:rPr lang="en-US" dirty="0" err="1"/>
              <a:t>Stanev</a:t>
            </a:r>
            <a:r>
              <a:rPr lang="en-US" dirty="0"/>
              <a:t>, and </a:t>
            </a:r>
            <a:r>
              <a:rPr lang="en-US" dirty="0" err="1"/>
              <a:t>Gaisser</a:t>
            </a:r>
            <a:r>
              <a:rPr lang="en-US" dirty="0"/>
              <a:t> (SSG) predicted in 1991 a signal from the solar atmosphere due to cosmic-ray proton interactions</a:t>
            </a:r>
          </a:p>
          <a:p>
            <a:pPr lvl="1"/>
            <a:r>
              <a:rPr lang="en-US" dirty="0"/>
              <a:t>Comprises neutrinos, hadrons (including antiparticles), and photons</a:t>
            </a:r>
          </a:p>
          <a:p>
            <a:pPr lvl="1"/>
            <a:r>
              <a:rPr lang="en-US" dirty="0"/>
              <a:t>Photons predicted to be the most easily detectable signal, expected to be seen by EGRET but initially was not (Thompson et al. 1997)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pPr lvl="2"/>
            <a:r>
              <a:rPr lang="en-US" b="1" dirty="0"/>
              <a:t>Background</a:t>
            </a:r>
          </a:p>
          <a:p>
            <a:pPr lvl="3"/>
            <a:r>
              <a:rPr lang="en-US" dirty="0"/>
              <a:t>SSG model</a:t>
            </a:r>
          </a:p>
          <a:p>
            <a:pPr lvl="5"/>
            <a:r>
              <a:rPr lang="en-US" dirty="0"/>
              <a:t>IC halo</a:t>
            </a:r>
          </a:p>
          <a:p>
            <a:pPr lvl="5"/>
            <a:r>
              <a:rPr lang="en-US" dirty="0"/>
              <a:t>Fermi 2011</a:t>
            </a:r>
          </a:p>
          <a:p>
            <a:pPr lvl="5"/>
            <a:r>
              <a:rPr lang="en-US" dirty="0"/>
              <a:t>Tang et al.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94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Testing the variability in the CALET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508890"/>
            <a:ext cx="3780971" cy="612051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 dependence on solar cycle is suggested in CALET data</a:t>
            </a:r>
          </a:p>
          <a:p>
            <a:r>
              <a:rPr lang="en-US" dirty="0"/>
              <a:t>Exposure accumulation is roughly linear </a:t>
            </a:r>
            <a:br>
              <a:rPr lang="en-US" dirty="0"/>
            </a:br>
            <a:r>
              <a:rPr lang="en-US" dirty="0"/>
              <a:t>(somewhat low for 2019)</a:t>
            </a:r>
          </a:p>
          <a:p>
            <a:r>
              <a:rPr lang="en-US" dirty="0"/>
              <a:t>ISS structures in FOV can impact this result through exposure loss</a:t>
            </a:r>
          </a:p>
          <a:p>
            <a:r>
              <a:rPr lang="en-US" dirty="0"/>
              <a:t>Finer time binning makes this seem not as clear...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20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2"/>
            <a:r>
              <a:rPr lang="en-US" b="1" dirty="0"/>
              <a:t>Status</a:t>
            </a:r>
          </a:p>
          <a:p>
            <a:pPr lvl="1"/>
            <a:r>
              <a:rPr lang="en-US" dirty="0"/>
              <a:t>Spectral fit</a:t>
            </a:r>
          </a:p>
          <a:p>
            <a:pPr lvl="1"/>
            <a:r>
              <a:rPr lang="en-US" dirty="0"/>
              <a:t>Background modeling</a:t>
            </a:r>
          </a:p>
          <a:p>
            <a:pPr lvl="3"/>
            <a:r>
              <a:rPr lang="en-US" dirty="0"/>
              <a:t>Variability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7A52833-82C2-8149-877A-A1ACABC7683F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F4395F5-686F-8F4E-BAC7-5EA30FD5BD3F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EC7132C-FC1C-9140-A001-175DDA72D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828" y="660402"/>
            <a:ext cx="3450645" cy="3337078"/>
          </a:xfrm>
          <a:prstGeom prst="rect">
            <a:avLst/>
          </a:prstGeom>
          <a:solidFill>
            <a:schemeClr val="tx1"/>
          </a:solidFill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BEC9250-6F40-BE42-9B02-8C848009003A}"/>
              </a:ext>
            </a:extLst>
          </p:cNvPr>
          <p:cNvGraphicFramePr>
            <a:graphicFrameLocks noGrp="1"/>
          </p:cNvGraphicFramePr>
          <p:nvPr/>
        </p:nvGraphicFramePr>
        <p:xfrm>
          <a:off x="5529829" y="4038600"/>
          <a:ext cx="3450666" cy="1854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92953">
                  <a:extLst>
                    <a:ext uri="{9D8B030D-6E8A-4147-A177-3AD203B41FA5}">
                      <a16:colId xmlns:a16="http://schemas.microsoft.com/office/drawing/2014/main" val="696473416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51284036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3294791090"/>
                    </a:ext>
                  </a:extLst>
                </a:gridCol>
                <a:gridCol w="776513">
                  <a:extLst>
                    <a:ext uri="{9D8B030D-6E8A-4147-A177-3AD203B41FA5}">
                      <a16:colId xmlns:a16="http://schemas.microsoft.com/office/drawing/2014/main" val="669367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0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181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114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654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41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22354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8EB40C9-040E-D74B-895D-B79E147B2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671018"/>
              </p:ext>
            </p:extLst>
          </p:nvPr>
        </p:nvGraphicFramePr>
        <p:xfrm>
          <a:off x="1635216" y="3465285"/>
          <a:ext cx="3253739" cy="3108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88819">
                  <a:extLst>
                    <a:ext uri="{9D8B030D-6E8A-4147-A177-3AD203B41FA5}">
                      <a16:colId xmlns:a16="http://schemas.microsoft.com/office/drawing/2014/main" val="1596055211"/>
                    </a:ext>
                  </a:extLst>
                </a:gridCol>
                <a:gridCol w="632460">
                  <a:extLst>
                    <a:ext uri="{9D8B030D-6E8A-4147-A177-3AD203B41FA5}">
                      <a16:colId xmlns:a16="http://schemas.microsoft.com/office/drawing/2014/main" val="3473057693"/>
                    </a:ext>
                  </a:extLst>
                </a:gridCol>
                <a:gridCol w="632460">
                  <a:extLst>
                    <a:ext uri="{9D8B030D-6E8A-4147-A177-3AD203B41FA5}">
                      <a16:colId xmlns:a16="http://schemas.microsoft.com/office/drawing/2014/main" val="3416035376"/>
                    </a:ext>
                  </a:extLst>
                </a:gridCol>
              </a:tblGrid>
              <a:tr h="253637">
                <a:tc>
                  <a:txBody>
                    <a:bodyPr/>
                    <a:lstStyle/>
                    <a:p>
                      <a:r>
                        <a:rPr lang="en-US" sz="1100" b="0" dirty="0"/>
                        <a:t>2015/11 – 2016/02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862226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2016/03 – 2016/06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894746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2016/07 – 2016/10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663721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2016/11 – 2017/02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155663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2017/03 – 2017/06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422950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2017/07 – 2017/10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265651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2017/11 – 2018/02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606346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2018/03 – 2018/06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624475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2018/07 – 2018/10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916283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2018/11 – 2019/02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141697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2019/03 – 2019/06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961407"/>
                  </a:ext>
                </a:extLst>
              </a:tr>
              <a:tr h="253637">
                <a:tc>
                  <a:txBody>
                    <a:bodyPr/>
                    <a:lstStyle/>
                    <a:p>
                      <a:r>
                        <a:rPr lang="en-US" sz="1100" dirty="0"/>
                        <a:t>2019/07 – 2019/10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361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000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Revisiting the problem of ISS structures in FOV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508890"/>
            <a:ext cx="3904343" cy="6120510"/>
          </a:xfrm>
        </p:spPr>
        <p:txBody>
          <a:bodyPr/>
          <a:lstStyle/>
          <a:p>
            <a:r>
              <a:rPr lang="en-US" dirty="0"/>
              <a:t>Thanks to </a:t>
            </a:r>
            <a:r>
              <a:rPr lang="en-US" dirty="0" err="1"/>
              <a:t>Asaoka</a:t>
            </a:r>
            <a:r>
              <a:rPr lang="en-US" dirty="0"/>
              <a:t>-san, most ISS structure contamination is removed</a:t>
            </a:r>
          </a:p>
          <a:p>
            <a:r>
              <a:rPr lang="en-US" dirty="0"/>
              <a:t>Since the number of photons is so low for the solar analysis, must be very careful about removing as much as possible, especially if it affects the high-energy photons</a:t>
            </a:r>
          </a:p>
          <a:p>
            <a:pPr lvl="1"/>
            <a:r>
              <a:rPr lang="en-US" dirty="0"/>
              <a:t>When checking daily maps, it is clear that there is some residual contamination in the photon dataset</a:t>
            </a:r>
          </a:p>
          <a:p>
            <a:pPr lvl="1"/>
            <a:r>
              <a:rPr lang="en-US" dirty="0"/>
              <a:t>During </a:t>
            </a:r>
            <a:r>
              <a:rPr lang="en-US" dirty="0" err="1"/>
              <a:t>Waseda</a:t>
            </a:r>
            <a:r>
              <a:rPr lang="en-US" dirty="0"/>
              <a:t> visit, learned to make daily cuts to add to the database</a:t>
            </a:r>
          </a:p>
          <a:p>
            <a:pPr lvl="1"/>
            <a:r>
              <a:rPr lang="en-US" dirty="0"/>
              <a:t>Recently completed removal of “urgent concern” regions</a:t>
            </a:r>
          </a:p>
          <a:p>
            <a:pPr lvl="1"/>
            <a:r>
              <a:rPr lang="en-US" dirty="0"/>
              <a:t>Event and exposure files being generated now</a:t>
            </a:r>
          </a:p>
          <a:p>
            <a:pPr lvl="1"/>
            <a:r>
              <a:rPr lang="en-US" dirty="0"/>
              <a:t>Next, the days that are flagged but maybe not ”urgent”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2"/>
            <a:r>
              <a:rPr lang="en-US" b="1" dirty="0"/>
              <a:t>Ongoing work</a:t>
            </a:r>
          </a:p>
          <a:p>
            <a:pPr lvl="3"/>
            <a:r>
              <a:rPr lang="en-US" dirty="0"/>
              <a:t>ISS structure treatment</a:t>
            </a:r>
          </a:p>
          <a:p>
            <a:pPr lvl="5"/>
            <a:r>
              <a:rPr lang="en-US" dirty="0"/>
              <a:t>Increasing acceptance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6F7A86-C833-294E-8627-2F25CA5959CF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B8055D5-DC13-644D-A1A8-AF763F24503C}"/>
              </a:ext>
            </a:extLst>
          </p:cNvPr>
          <p:cNvCxnSpPr>
            <a:cxnSpLocks/>
          </p:cNvCxnSpPr>
          <p:nvPr/>
        </p:nvCxnSpPr>
        <p:spPr>
          <a:xfrm flipH="1">
            <a:off x="3425371" y="508890"/>
            <a:ext cx="571863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D4A5AD9-C745-A14A-8E39-E42F757FF8CE}"/>
              </a:ext>
            </a:extLst>
          </p:cNvPr>
          <p:cNvGrpSpPr/>
          <p:nvPr/>
        </p:nvGrpSpPr>
        <p:grpSpPr>
          <a:xfrm>
            <a:off x="5379357" y="1284514"/>
            <a:ext cx="3661229" cy="3846286"/>
            <a:chOff x="5379357" y="1284514"/>
            <a:chExt cx="3661229" cy="384628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338B63-88AD-D343-AFBF-064B4058521E}"/>
                </a:ext>
              </a:extLst>
            </p:cNvPr>
            <p:cNvSpPr/>
            <p:nvPr/>
          </p:nvSpPr>
          <p:spPr>
            <a:xfrm>
              <a:off x="5379357" y="1284514"/>
              <a:ext cx="3661229" cy="384628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28F4958-41C1-3740-AEBA-46FA16CEFF4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79357" y="1336318"/>
              <a:ext cx="3661229" cy="3730967"/>
              <a:chOff x="5257800" y="820057"/>
              <a:chExt cx="3904344" cy="3978713"/>
            </a:xfrm>
          </p:grpSpPr>
          <p:pic>
            <p:nvPicPr>
              <p:cNvPr id="10" name="Picture 2" descr="Z:\home\nick\scp\191126\191126_obstruction_check_new\201511.png">
                <a:extLst>
                  <a:ext uri="{FF2B5EF4-FFF2-40B4-BE49-F238E27FC236}">
                    <a16:creationId xmlns:a16="http://schemas.microsoft.com/office/drawing/2014/main" id="{293E399A-9970-954D-BA69-F3CBF600AF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047" t="20509" r="28254" b="59686"/>
              <a:stretch/>
            </p:blipFill>
            <p:spPr bwMode="auto">
              <a:xfrm>
                <a:off x="5257800" y="820057"/>
                <a:ext cx="3904344" cy="13280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" descr="Z:\home\nick\scp\191126\191126_obstruction_check_new\201611.png">
                <a:extLst>
                  <a:ext uri="{FF2B5EF4-FFF2-40B4-BE49-F238E27FC236}">
                    <a16:creationId xmlns:a16="http://schemas.microsoft.com/office/drawing/2014/main" id="{AEDF7213-1B5D-2641-9861-E9090DA2E8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000" t="60227" b="19968"/>
              <a:stretch/>
            </p:blipFill>
            <p:spPr bwMode="auto">
              <a:xfrm>
                <a:off x="6507843" y="2142654"/>
                <a:ext cx="1371600" cy="13280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 descr="Z:\home\nick\scp\191126\191126_obstruction_check_new\201612.png">
                <a:extLst>
                  <a:ext uri="{FF2B5EF4-FFF2-40B4-BE49-F238E27FC236}">
                    <a16:creationId xmlns:a16="http://schemas.microsoft.com/office/drawing/2014/main" id="{F1B9BE84-8CF5-764E-BB38-F7243D42F7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830" t="162" r="42499" b="80033"/>
              <a:stretch/>
            </p:blipFill>
            <p:spPr bwMode="auto">
              <a:xfrm>
                <a:off x="5899157" y="3470712"/>
                <a:ext cx="2621630" cy="13280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022606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Expanding beyond CHD charge identification?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Increasing the exposure (esp. at high energies) is always nice, but for this analysis it requires expanding the acceptance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2"/>
            <a:r>
              <a:rPr lang="en-US" b="1" dirty="0"/>
              <a:t>Ongoing work</a:t>
            </a:r>
          </a:p>
          <a:p>
            <a:pPr lvl="1"/>
            <a:r>
              <a:rPr lang="en-US" dirty="0"/>
              <a:t>ISS structure treatment</a:t>
            </a:r>
          </a:p>
          <a:p>
            <a:pPr lvl="3"/>
            <a:r>
              <a:rPr lang="en-US" dirty="0"/>
              <a:t>Increasing acceptance</a:t>
            </a:r>
          </a:p>
        </p:txBody>
      </p:sp>
    </p:spTree>
    <p:extLst>
      <p:ext uri="{BB962C8B-B14F-4D97-AF65-F5344CB8AC3E}">
        <p14:creationId xmlns:p14="http://schemas.microsoft.com/office/powerpoint/2010/main" val="3254609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not just improve charge selection?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2"/>
            <a:r>
              <a:rPr lang="en-US" b="1" dirty="0"/>
              <a:t>Ongoing work</a:t>
            </a:r>
          </a:p>
          <a:p>
            <a:pPr lvl="1"/>
            <a:r>
              <a:rPr lang="en-US" dirty="0"/>
              <a:t>ISS structure treatment</a:t>
            </a:r>
          </a:p>
          <a:p>
            <a:pPr lvl="3"/>
            <a:r>
              <a:rPr lang="en-US" dirty="0"/>
              <a:t>Increasing acceptance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FA7A9E-FACB-6445-9A59-43A2B02B8398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8A73C3B-B679-164B-84B3-295532FE04E4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1CAA6C9-70F2-AC4E-8691-084274DE4B1B}"/>
              </a:ext>
            </a:extLst>
          </p:cNvPr>
          <p:cNvGrpSpPr>
            <a:grpSpLocks noChangeAspect="1"/>
          </p:cNvGrpSpPr>
          <p:nvPr/>
        </p:nvGrpSpPr>
        <p:grpSpPr>
          <a:xfrm>
            <a:off x="1604854" y="1117613"/>
            <a:ext cx="7328692" cy="4815280"/>
            <a:chOff x="171635" y="814156"/>
            <a:chExt cx="8972365" cy="589524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0E0475A-F2AA-414E-AA0D-54C4FC53D330}"/>
                </a:ext>
              </a:extLst>
            </p:cNvPr>
            <p:cNvGrpSpPr/>
            <p:nvPr/>
          </p:nvGrpSpPr>
          <p:grpSpPr>
            <a:xfrm>
              <a:off x="171635" y="814156"/>
              <a:ext cx="2478449" cy="2819400"/>
              <a:chOff x="685800" y="3352800"/>
              <a:chExt cx="2478449" cy="2819400"/>
            </a:xfrm>
          </p:grpSpPr>
          <p:pic>
            <p:nvPicPr>
              <p:cNvPr id="11" name="Picture 3" descr="Z:\media\Storage\Drive\Work Docs\CALET\General\event viewer images\gamma_450GeV_viewer-xonly.png">
                <a:extLst>
                  <a:ext uri="{FF2B5EF4-FFF2-40B4-BE49-F238E27FC236}">
                    <a16:creationId xmlns:a16="http://schemas.microsoft.com/office/drawing/2014/main" id="{634A16AE-F123-5E4B-BBD1-010AB1E587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3352800"/>
                <a:ext cx="2478449" cy="2819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9F3FFEA-EF65-1541-B3AF-DD2A55E04C8C}"/>
                  </a:ext>
                </a:extLst>
              </p:cNvPr>
              <p:cNvSpPr/>
              <p:nvPr/>
            </p:nvSpPr>
            <p:spPr>
              <a:xfrm>
                <a:off x="685800" y="3760063"/>
                <a:ext cx="2456895" cy="4953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50196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D2530779-D8D3-3540-90C1-412B1DCFEE41}"/>
                  </a:ext>
                </a:extLst>
              </p:cNvPr>
              <p:cNvCxnSpPr/>
              <p:nvPr/>
            </p:nvCxnSpPr>
            <p:spPr>
              <a:xfrm flipH="1">
                <a:off x="685800" y="3505200"/>
                <a:ext cx="2438401" cy="0"/>
              </a:xfrm>
              <a:prstGeom prst="line">
                <a:avLst/>
              </a:prstGeom>
              <a:ln w="76200">
                <a:solidFill>
                  <a:srgbClr val="00B050">
                    <a:alpha val="69804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470CCBF-8039-464F-ACF1-D4693BF35F8A}"/>
                  </a:ext>
                </a:extLst>
              </p:cNvPr>
              <p:cNvCxnSpPr/>
              <p:nvPr/>
            </p:nvCxnSpPr>
            <p:spPr>
              <a:xfrm flipH="1">
                <a:off x="1032771" y="4762500"/>
                <a:ext cx="1786629" cy="0"/>
              </a:xfrm>
              <a:prstGeom prst="line">
                <a:avLst/>
              </a:prstGeom>
              <a:ln w="76200">
                <a:solidFill>
                  <a:srgbClr val="00B050">
                    <a:alpha val="69804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4F28B6-0490-D242-B4FB-F232E1DA86F1}"/>
                </a:ext>
              </a:extLst>
            </p:cNvPr>
            <p:cNvSpPr txBox="1"/>
            <p:nvPr/>
          </p:nvSpPr>
          <p:spPr>
            <a:xfrm>
              <a:off x="2743200" y="1104484"/>
              <a:ext cx="1905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current selection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42C1DD-6E91-0248-9B29-BF5D4377891C}"/>
                </a:ext>
              </a:extLst>
            </p:cNvPr>
            <p:cNvSpPr txBox="1"/>
            <p:nvPr/>
          </p:nvSpPr>
          <p:spPr>
            <a:xfrm>
              <a:off x="2854171" y="1446074"/>
              <a:ext cx="24384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</a:rPr>
                <a:t>track passes: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400" dirty="0">
                  <a:solidFill>
                    <a:srgbClr val="00B050"/>
                  </a:solidFill>
                </a:rPr>
                <a:t>CHD top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400" dirty="0">
                  <a:solidFill>
                    <a:srgbClr val="00B050"/>
                  </a:solidFill>
                </a:rPr>
                <a:t>TASC top</a:t>
              </a:r>
              <a:endParaRPr lang="en-US" sz="1400" dirty="0"/>
            </a:p>
            <a:p>
              <a:r>
                <a:rPr lang="en-US" sz="1400" dirty="0">
                  <a:solidFill>
                    <a:schemeClr val="accent5">
                      <a:lumMod val="50000"/>
                    </a:schemeClr>
                  </a:solidFill>
                </a:rPr>
                <a:t>first interaction: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400" dirty="0">
                  <a:solidFill>
                    <a:schemeClr val="accent5">
                      <a:lumMod val="50000"/>
                    </a:schemeClr>
                  </a:solidFill>
                </a:rPr>
                <a:t>below IMC 1 (</a:t>
              </a:r>
              <a:r>
                <a:rPr lang="en-US" sz="1400" dirty="0" err="1">
                  <a:solidFill>
                    <a:schemeClr val="accent5">
                      <a:lumMod val="50000"/>
                    </a:schemeClr>
                  </a:solidFill>
                </a:rPr>
                <a:t>Np</a:t>
              </a:r>
              <a:r>
                <a:rPr lang="en-US" sz="1400" dirty="0">
                  <a:solidFill>
                    <a:schemeClr val="accent5">
                      <a:lumMod val="50000"/>
                    </a:schemeClr>
                  </a:solidFill>
                </a:rPr>
                <a:t> &lt; 8)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400" dirty="0">
                  <a:solidFill>
                    <a:schemeClr val="accent5">
                      <a:lumMod val="50000"/>
                    </a:schemeClr>
                  </a:solidFill>
                </a:rPr>
                <a:t>above IMC 6 (</a:t>
              </a:r>
              <a:r>
                <a:rPr lang="en-US" sz="1400" dirty="0" err="1">
                  <a:solidFill>
                    <a:schemeClr val="accent5">
                      <a:lumMod val="50000"/>
                    </a:schemeClr>
                  </a:solidFill>
                </a:rPr>
                <a:t>Np</a:t>
              </a:r>
              <a:r>
                <a:rPr lang="en-US" sz="1400" dirty="0">
                  <a:solidFill>
                    <a:schemeClr val="accent5">
                      <a:lumMod val="50000"/>
                    </a:schemeClr>
                  </a:solidFill>
                </a:rPr>
                <a:t> &gt; 2)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D81AED1-1EBC-3749-B187-594EDC478277}"/>
                </a:ext>
              </a:extLst>
            </p:cNvPr>
            <p:cNvCxnSpPr/>
            <p:nvPr/>
          </p:nvCxnSpPr>
          <p:spPr>
            <a:xfrm>
              <a:off x="7010400" y="2300056"/>
              <a:ext cx="0" cy="51934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6A77535-B535-9B46-A009-3364EBB7DFFA}"/>
                </a:ext>
              </a:extLst>
            </p:cNvPr>
            <p:cNvSpPr txBox="1"/>
            <p:nvPr/>
          </p:nvSpPr>
          <p:spPr>
            <a:xfrm>
              <a:off x="5334000" y="2743200"/>
              <a:ext cx="3810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400" dirty="0"/>
                <a:t>Tracking efficiency converges to pair production efficiency</a:t>
              </a:r>
            </a:p>
            <a:p>
              <a:pPr marL="742950" lvl="1" indent="-285750">
                <a:buFont typeface="Arial" pitchFamily="34" charset="0"/>
                <a:buChar char="•"/>
              </a:pPr>
              <a:r>
                <a:rPr lang="en-US" sz="1400" dirty="0"/>
                <a:t>we track photons with E &gt; 1 GeV with ~100% efficiency</a:t>
              </a:r>
            </a:p>
            <a:p>
              <a:pPr marL="742950" lvl="1" indent="-285750">
                <a:buFont typeface="Arial" pitchFamily="34" charset="0"/>
                <a:buChar char="•"/>
              </a:pPr>
              <a:r>
                <a:rPr lang="en-US" sz="1400" dirty="0"/>
                <a:t>no noticeable improvements possible in tracking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E127289-AC7C-2B4A-B8AD-68CC41315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635" y="3848983"/>
              <a:ext cx="4171765" cy="2860420"/>
            </a:xfrm>
            <a:prstGeom prst="rect">
              <a:avLst/>
            </a:prstGeom>
            <a:solidFill>
              <a:schemeClr val="tx1"/>
            </a:solidFill>
          </p:spPr>
        </p:pic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A78B4B0-20F6-2549-A823-500A07800100}"/>
                </a:ext>
              </a:extLst>
            </p:cNvPr>
            <p:cNvCxnSpPr/>
            <p:nvPr/>
          </p:nvCxnSpPr>
          <p:spPr>
            <a:xfrm>
              <a:off x="7010400" y="4497526"/>
              <a:ext cx="0" cy="51934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ED30690-07A0-0A41-B851-729D7DD0849B}"/>
                </a:ext>
              </a:extLst>
            </p:cNvPr>
            <p:cNvCxnSpPr/>
            <p:nvPr/>
          </p:nvCxnSpPr>
          <p:spPr>
            <a:xfrm>
              <a:off x="4343400" y="5638800"/>
              <a:ext cx="15577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91E0C3-98EE-E240-9EBB-3E3131E8B381}"/>
                </a:ext>
              </a:extLst>
            </p:cNvPr>
            <p:cNvSpPr txBox="1"/>
            <p:nvPr/>
          </p:nvSpPr>
          <p:spPr>
            <a:xfrm>
              <a:off x="6019800" y="5016870"/>
              <a:ext cx="25146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Charge cut only loses</a:t>
              </a:r>
            </a:p>
            <a:p>
              <a:r>
                <a:rPr lang="en-US" sz="1400" dirty="0"/>
                <a:t>&lt;~ 10% of gamma events at intermediate energies</a:t>
              </a:r>
            </a:p>
            <a:p>
              <a:endParaRPr lang="en-US" sz="1400" dirty="0"/>
            </a:p>
            <a:p>
              <a:r>
                <a:rPr lang="en-US" sz="1400" dirty="0"/>
                <a:t>More statistics requires more open geometry</a:t>
              </a:r>
            </a:p>
          </p:txBody>
        </p:sp>
      </p:grpSp>
      <p:pic>
        <p:nvPicPr>
          <p:cNvPr id="24" name="Picture 2" descr="Z:\home\nick\Desktop\pair_prod_pass04.png">
            <a:extLst>
              <a:ext uri="{FF2B5EF4-FFF2-40B4-BE49-F238E27FC236}">
                <a16:creationId xmlns:a16="http://schemas.microsoft.com/office/drawing/2014/main" id="{385B8312-C462-A54C-A43F-CFBBA4F2A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828" y="977994"/>
            <a:ext cx="1591405" cy="130558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5" name="Picture 3" descr="Z:\home\nick\Desktop\track_eff_pass04.png">
            <a:extLst>
              <a:ext uri="{FF2B5EF4-FFF2-40B4-BE49-F238E27FC236}">
                <a16:creationId xmlns:a16="http://schemas.microsoft.com/office/drawing/2014/main" id="{3F0DE420-1859-4D4F-8911-D1DC8DEED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077" y="908265"/>
            <a:ext cx="1841141" cy="1441597"/>
          </a:xfrm>
          <a:prstGeom prst="rect">
            <a:avLst/>
          </a:prstGeom>
          <a:solidFill>
            <a:schemeClr val="tx1"/>
          </a:solidFill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09FAB90-9E1F-1341-976B-98ED88C21879}"/>
              </a:ext>
            </a:extLst>
          </p:cNvPr>
          <p:cNvCxnSpPr/>
          <p:nvPr/>
        </p:nvCxnSpPr>
        <p:spPr>
          <a:xfrm>
            <a:off x="5493657" y="1473201"/>
            <a:ext cx="3599543" cy="0"/>
          </a:xfrm>
          <a:prstGeom prst="line">
            <a:avLst/>
          </a:prstGeom>
          <a:ln w="19050">
            <a:solidFill>
              <a:srgbClr val="00AEC1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973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Expanding beyond CHD charge identification?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Increasing the exposure (esp. at high energies) is always nice, but for this analysis it requires expanding the acceptance</a:t>
            </a:r>
          </a:p>
          <a:p>
            <a:r>
              <a:rPr lang="en-US" dirty="0"/>
              <a:t>Can be investigated using the new photon and electron datasets generated at LSU HPC facilities (and the old proton dataset)</a:t>
            </a:r>
          </a:p>
          <a:p>
            <a:r>
              <a:rPr lang="en-US" dirty="0"/>
              <a:t>Started working with graduate student at </a:t>
            </a:r>
            <a:r>
              <a:rPr lang="en-US" dirty="0" err="1"/>
              <a:t>Ritsumeikan</a:t>
            </a:r>
            <a:r>
              <a:rPr lang="en-US" dirty="0"/>
              <a:t> University (</a:t>
            </a:r>
            <a:r>
              <a:rPr lang="en-US" dirty="0" err="1"/>
              <a:t>Zenita</a:t>
            </a:r>
            <a:r>
              <a:rPr lang="en-US" dirty="0"/>
              <a:t>-san) in regards to this selection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24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2"/>
            <a:r>
              <a:rPr lang="en-US" b="1" dirty="0"/>
              <a:t>Ongoing work</a:t>
            </a:r>
          </a:p>
          <a:p>
            <a:pPr lvl="1"/>
            <a:r>
              <a:rPr lang="en-US" dirty="0"/>
              <a:t>ISS structure treatment</a:t>
            </a:r>
          </a:p>
          <a:p>
            <a:pPr lvl="3"/>
            <a:r>
              <a:rPr lang="en-US" dirty="0"/>
              <a:t>Increasing acceptance</a:t>
            </a:r>
          </a:p>
        </p:txBody>
      </p:sp>
    </p:spTree>
    <p:extLst>
      <p:ext uri="{BB962C8B-B14F-4D97-AF65-F5344CB8AC3E}">
        <p14:creationId xmlns:p14="http://schemas.microsoft.com/office/powerpoint/2010/main" val="1649421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FA7A9E-FACB-6445-9A59-43A2B02B8398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8A73C3B-B679-164B-84B3-295532FE04E4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21AD209F-63EA-DE4F-ABB9-D7C4CF306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508890"/>
            <a:ext cx="7772400" cy="6120510"/>
          </a:xfrm>
        </p:spPr>
        <p:txBody>
          <a:bodyPr/>
          <a:lstStyle/>
          <a:p>
            <a:r>
              <a:rPr lang="en-US" dirty="0"/>
              <a:t>We plan to publish the solar analysis in the coming months</a:t>
            </a:r>
          </a:p>
          <a:p>
            <a:r>
              <a:rPr lang="en-US" dirty="0"/>
              <a:t>Improved modeling of the source environment in the likelihood is being implemented and tested</a:t>
            </a:r>
          </a:p>
          <a:p>
            <a:r>
              <a:rPr lang="en-US" dirty="0"/>
              <a:t>ISS structure removal is being performed at a daily basis to remove remaining clear obstructions</a:t>
            </a:r>
          </a:p>
          <a:p>
            <a:r>
              <a:rPr lang="en-US" dirty="0"/>
              <a:t>Preliminary power-law fitting of the disk emission gives a result consistent with the Fermi 2011 result</a:t>
            </a:r>
          </a:p>
          <a:p>
            <a:r>
              <a:rPr lang="en-US" dirty="0"/>
              <a:t>The dip at 30 – 50 GeV remains undetected by CALET even with improved statistics</a:t>
            </a:r>
          </a:p>
          <a:p>
            <a:r>
              <a:rPr lang="en-US" dirty="0"/>
              <a:t>There is evidence of an increase of the flux during solar minimum, but 2019 is an outlier</a:t>
            </a:r>
          </a:p>
          <a:p>
            <a:r>
              <a:rPr lang="en-US" dirty="0"/>
              <a:t>Testing feasibility of opening acceptance to IMC-only charge selection</a:t>
            </a:r>
          </a:p>
        </p:txBody>
      </p:sp>
    </p:spTree>
    <p:extLst>
      <p:ext uri="{BB962C8B-B14F-4D97-AF65-F5344CB8AC3E}">
        <p14:creationId xmlns:p14="http://schemas.microsoft.com/office/powerpoint/2010/main" val="816072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2D60C-7775-0C41-8E37-7A6EDB354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Real and fake Sun frames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8ED63-07A8-8B47-AB3B-2826C3B2B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2173B-792E-D046-9485-58A1938A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0E406-7B73-3449-AFEF-8703800C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26</a:t>
            </a:fld>
            <a:r>
              <a:rPr lang="en-US"/>
              <a:t>/23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38FCCB-3584-1E4A-A48A-903170C43BD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6350" indent="0">
              <a:buNone/>
            </a:pPr>
            <a:r>
              <a:rPr lang="en-US" b="1" u="sng" dirty="0"/>
              <a:t>Backup slides</a:t>
            </a:r>
          </a:p>
          <a:p>
            <a:r>
              <a:rPr lang="en-US" dirty="0"/>
              <a:t>Frame maps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8875EF5-18F2-8143-908F-5C2F04601D2C}"/>
              </a:ext>
            </a:extLst>
          </p:cNvPr>
          <p:cNvGrpSpPr>
            <a:grpSpLocks noChangeAspect="1"/>
          </p:cNvGrpSpPr>
          <p:nvPr/>
        </p:nvGrpSpPr>
        <p:grpSpPr>
          <a:xfrm>
            <a:off x="1467792" y="1494972"/>
            <a:ext cx="7527437" cy="4132943"/>
            <a:chOff x="0" y="1066800"/>
            <a:chExt cx="8942631" cy="4909956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4122745-6E6C-D54A-86A6-FE7709BE55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0" y="1066800"/>
              <a:ext cx="2235657" cy="2454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3EDB038C-6874-AE4D-94D3-F266D4F87D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235658" y="1066800"/>
              <a:ext cx="2235657" cy="2454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2E509DCB-E80E-D243-BAD1-92E45F8080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471316" y="1066800"/>
              <a:ext cx="2235657" cy="2454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B0FA4CEE-A5F8-1D47-BD8D-DD8EC614A2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06974" y="1066800"/>
              <a:ext cx="2235657" cy="2454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04F6CEC0-268A-A544-AC88-91EC10CAB1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0" y="3521778"/>
              <a:ext cx="2235657" cy="2454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>
              <a:extLst>
                <a:ext uri="{FF2B5EF4-FFF2-40B4-BE49-F238E27FC236}">
                  <a16:creationId xmlns:a16="http://schemas.microsoft.com/office/drawing/2014/main" id="{CB494056-FEA7-7844-AB2D-AA5D065C87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235658" y="3521778"/>
              <a:ext cx="2235657" cy="2454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77A59C05-E2D0-B842-96BF-F49A06DD72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471316" y="3521778"/>
              <a:ext cx="2235657" cy="2454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9">
              <a:extLst>
                <a:ext uri="{FF2B5EF4-FFF2-40B4-BE49-F238E27FC236}">
                  <a16:creationId xmlns:a16="http://schemas.microsoft.com/office/drawing/2014/main" id="{8F063AE2-CF10-E545-8872-D2AFFC2B66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06974" y="3521778"/>
              <a:ext cx="2235657" cy="2454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1E5368-69E4-4F4E-AD1F-DBE5072D8B0F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242DF2-4A6E-074A-A26C-9EB83C275284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91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2D60C-7775-0C41-8E37-7A6EDB354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 events removed by FOV cuts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8ED63-07A8-8B47-AB3B-2826C3B2B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2173B-792E-D046-9485-58A1938A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0E406-7B73-3449-AFEF-8703800C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27</a:t>
            </a:fld>
            <a:r>
              <a:rPr lang="en-US"/>
              <a:t>/23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38FCCB-3584-1E4A-A48A-903170C43BD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6350" indent="0">
              <a:buNone/>
            </a:pPr>
            <a:r>
              <a:rPr lang="en-US" b="1" u="sng" dirty="0"/>
              <a:t>Backup slides</a:t>
            </a:r>
          </a:p>
          <a:p>
            <a:r>
              <a:rPr lang="en-US" dirty="0"/>
              <a:t>Cut events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1E5368-69E4-4F4E-AD1F-DBE5072D8B0F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242DF2-4A6E-074A-A26C-9EB83C275284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83CF027C-9B94-F147-A89D-F4E50687A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63" y="1444170"/>
            <a:ext cx="3834142" cy="220196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BD5CBC8-5E36-1441-A0D1-9F6149761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63" y="3660109"/>
            <a:ext cx="3834142" cy="220196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B70A420-6BDA-B746-AFC1-ED4E2FEC07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762" y="3660110"/>
            <a:ext cx="3834142" cy="220196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BF042DA-1D07-EF4B-B109-9F56BFD216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762" y="1444170"/>
            <a:ext cx="3834142" cy="2201961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3251565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2D60C-7775-0C41-8E37-7A6EDB354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Backscatter effect on efficiency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8ED63-07A8-8B47-AB3B-2826C3B2B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2173B-792E-D046-9485-58A1938A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0E406-7B73-3449-AFEF-8703800C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28</a:t>
            </a:fld>
            <a:r>
              <a:rPr lang="en-US"/>
              <a:t>/23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38FCCB-3584-1E4A-A48A-903170C43BD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6350" indent="0">
              <a:buNone/>
            </a:pPr>
            <a:r>
              <a:rPr lang="en-US" b="1" u="sng" dirty="0"/>
              <a:t>Backup slides</a:t>
            </a:r>
          </a:p>
          <a:p>
            <a:r>
              <a:rPr lang="en-US" dirty="0"/>
              <a:t>Backscatter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1E5368-69E4-4F4E-AD1F-DBE5072D8B0F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242DF2-4A6E-074A-A26C-9EB83C275284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32EDBB4-3BC8-5047-B706-F77638A1AFFF}"/>
              </a:ext>
            </a:extLst>
          </p:cNvPr>
          <p:cNvGrpSpPr>
            <a:grpSpLocks noChangeAspect="1"/>
          </p:cNvGrpSpPr>
          <p:nvPr/>
        </p:nvGrpSpPr>
        <p:grpSpPr>
          <a:xfrm>
            <a:off x="2089559" y="950685"/>
            <a:ext cx="5621507" cy="5265057"/>
            <a:chOff x="1078992" y="685800"/>
            <a:chExt cx="6508706" cy="6096000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283CB11F-913E-DB40-B130-884E9BED99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676400" y="685800"/>
              <a:ext cx="5791200" cy="3068237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26626633-1B2A-934E-BF92-4D63844F3A4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98" t="22865" r="8155" b="6054"/>
            <a:stretch/>
          </p:blipFill>
          <p:spPr bwMode="auto">
            <a:xfrm>
              <a:off x="1078992" y="3750506"/>
              <a:ext cx="3639312" cy="3031294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15" name="Picture 3">
              <a:extLst>
                <a:ext uri="{FF2B5EF4-FFF2-40B4-BE49-F238E27FC236}">
                  <a16:creationId xmlns:a16="http://schemas.microsoft.com/office/drawing/2014/main" id="{76E2D77F-1487-6E4F-A790-0D98C487604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07" t="22808" r="8155" b="6071"/>
            <a:stretch/>
          </p:blipFill>
          <p:spPr bwMode="auto">
            <a:xfrm>
              <a:off x="4508626" y="3757905"/>
              <a:ext cx="3079072" cy="3023895"/>
            </a:xfrm>
            <a:prstGeom prst="rect">
              <a:avLst/>
            </a:prstGeom>
            <a:solidFill>
              <a:schemeClr val="tx1"/>
            </a:solidFill>
          </p:spPr>
        </p:pic>
      </p:grpSp>
    </p:spTree>
    <p:extLst>
      <p:ext uri="{BB962C8B-B14F-4D97-AF65-F5344CB8AC3E}">
        <p14:creationId xmlns:p14="http://schemas.microsoft.com/office/powerpoint/2010/main" val="95467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Seckel, </a:t>
            </a:r>
            <a:r>
              <a:rPr lang="en-US" dirty="0" err="1"/>
              <a:t>Stanev</a:t>
            </a:r>
            <a:r>
              <a:rPr lang="en-US" dirty="0"/>
              <a:t>, and </a:t>
            </a:r>
            <a:r>
              <a:rPr lang="en-US" dirty="0" err="1"/>
              <a:t>Gaisser</a:t>
            </a:r>
            <a:r>
              <a:rPr lang="en-US" dirty="0"/>
              <a:t> 1991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pPr lvl="2"/>
            <a:r>
              <a:rPr lang="en-US" b="1" dirty="0"/>
              <a:t>Background</a:t>
            </a:r>
          </a:p>
          <a:p>
            <a:pPr lvl="3"/>
            <a:r>
              <a:rPr lang="en-US" dirty="0"/>
              <a:t>SSG model</a:t>
            </a:r>
          </a:p>
          <a:p>
            <a:pPr lvl="5"/>
            <a:r>
              <a:rPr lang="en-US" dirty="0"/>
              <a:t>IC halo</a:t>
            </a:r>
          </a:p>
          <a:p>
            <a:pPr lvl="5"/>
            <a:r>
              <a:rPr lang="en-US" dirty="0"/>
              <a:t>Fermi 2011</a:t>
            </a:r>
          </a:p>
          <a:p>
            <a:pPr lvl="5"/>
            <a:r>
              <a:rPr lang="en-US" dirty="0"/>
              <a:t>Tang et al.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54AEC89-944D-0D4F-BEA2-E775E472E8D6}"/>
              </a:ext>
            </a:extLst>
          </p:cNvPr>
          <p:cNvGrpSpPr>
            <a:grpSpLocks noChangeAspect="1"/>
          </p:cNvGrpSpPr>
          <p:nvPr/>
        </p:nvGrpSpPr>
        <p:grpSpPr>
          <a:xfrm>
            <a:off x="2298314" y="728766"/>
            <a:ext cx="6023430" cy="5702282"/>
            <a:chOff x="2015285" y="677967"/>
            <a:chExt cx="6023430" cy="570228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521E3C-EB2A-3342-81DE-FFEFB3402B3C}"/>
                </a:ext>
              </a:extLst>
            </p:cNvPr>
            <p:cNvSpPr/>
            <p:nvPr/>
          </p:nvSpPr>
          <p:spPr>
            <a:xfrm>
              <a:off x="2015285" y="677967"/>
              <a:ext cx="6023430" cy="57022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CAF890D-ED78-F046-A92A-24C4E6C8F3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14" t="2098" r="271" b="3009"/>
            <a:stretch/>
          </p:blipFill>
          <p:spPr>
            <a:xfrm>
              <a:off x="2015285" y="677967"/>
              <a:ext cx="3011715" cy="27858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6E60782-8EE5-B041-BAAE-4A711921C8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04" t="2259" r="2319" b="2912"/>
            <a:stretch/>
          </p:blipFill>
          <p:spPr>
            <a:xfrm>
              <a:off x="5033742" y="3463792"/>
              <a:ext cx="3004973" cy="283662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D834FB0-2D5F-BF47-A786-536726670A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87" t="1404" r="589" b="3098"/>
            <a:stretch/>
          </p:blipFill>
          <p:spPr>
            <a:xfrm>
              <a:off x="2015285" y="3463792"/>
              <a:ext cx="3004973" cy="291645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20A4C03-1783-E342-AB2E-6F3BFF192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821" b="4359"/>
            <a:stretch/>
          </p:blipFill>
          <p:spPr>
            <a:xfrm>
              <a:off x="5027000" y="677967"/>
              <a:ext cx="3011715" cy="2539083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CDF64134-FDD8-704C-87E1-B68E067C697A}"/>
              </a:ext>
            </a:extLst>
          </p:cNvPr>
          <p:cNvSpPr/>
          <p:nvPr/>
        </p:nvSpPr>
        <p:spPr>
          <a:xfrm>
            <a:off x="2298314" y="3514591"/>
            <a:ext cx="2959486" cy="2916457"/>
          </a:xfrm>
          <a:prstGeom prst="rect">
            <a:avLst/>
          </a:prstGeom>
          <a:noFill/>
          <a:ln>
            <a:solidFill>
              <a:srgbClr val="FF00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B6F0DE-20A8-7D42-B0DE-33AD6E93263F}"/>
              </a:ext>
            </a:extLst>
          </p:cNvPr>
          <p:cNvSpPr txBox="1"/>
          <p:nvPr/>
        </p:nvSpPr>
        <p:spPr>
          <a:xfrm>
            <a:off x="4789714" y="3514591"/>
            <a:ext cx="268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6F"/>
                </a:solidFill>
              </a:rPr>
              <a:t>ɣ</a:t>
            </a:r>
            <a:endParaRPr lang="en-US" sz="2400" dirty="0">
              <a:solidFill>
                <a:srgbClr val="FF006F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D3DD4C-530B-3B46-8A9F-D4D1B45DEAC8}"/>
              </a:ext>
            </a:extLst>
          </p:cNvPr>
          <p:cNvSpPr txBox="1"/>
          <p:nvPr/>
        </p:nvSpPr>
        <p:spPr>
          <a:xfrm>
            <a:off x="4789714" y="728766"/>
            <a:ext cx="268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6F"/>
                </a:solidFill>
              </a:rPr>
              <a:t>ν</a:t>
            </a:r>
            <a:endParaRPr lang="en-US" sz="2400" dirty="0">
              <a:solidFill>
                <a:srgbClr val="FF006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303282-1FF0-134A-933B-ED2C41AB8F97}"/>
              </a:ext>
            </a:extLst>
          </p:cNvPr>
          <p:cNvSpPr txBox="1"/>
          <p:nvPr/>
        </p:nvSpPr>
        <p:spPr>
          <a:xfrm>
            <a:off x="7801429" y="728765"/>
            <a:ext cx="268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6F"/>
                </a:solidFill>
              </a:rPr>
              <a:t>μ</a:t>
            </a:r>
            <a:endParaRPr lang="en-US" sz="2400" dirty="0">
              <a:solidFill>
                <a:srgbClr val="FF006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17A1-E650-1E44-9A02-15401D74CC66}"/>
              </a:ext>
            </a:extLst>
          </p:cNvPr>
          <p:cNvSpPr txBox="1"/>
          <p:nvPr/>
        </p:nvSpPr>
        <p:spPr>
          <a:xfrm>
            <a:off x="7801429" y="3514591"/>
            <a:ext cx="268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6F"/>
                </a:solidFill>
              </a:rPr>
              <a:t>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08B6AE7-B719-BC4C-BB37-01DF79DF458E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9E61AFB-95ED-2E49-876C-585ADB3F081B}"/>
              </a:ext>
            </a:extLst>
          </p:cNvPr>
          <p:cNvCxnSpPr>
            <a:cxnSpLocks/>
          </p:cNvCxnSpPr>
          <p:nvPr/>
        </p:nvCxnSpPr>
        <p:spPr>
          <a:xfrm flipH="1">
            <a:off x="3425371" y="508890"/>
            <a:ext cx="571863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655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Reminder – what’s this all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Seckel, </a:t>
            </a:r>
            <a:r>
              <a:rPr lang="en-US" dirty="0" err="1"/>
              <a:t>Stanev</a:t>
            </a:r>
            <a:r>
              <a:rPr lang="en-US" dirty="0"/>
              <a:t>, and </a:t>
            </a:r>
            <a:r>
              <a:rPr lang="en-US" dirty="0" err="1"/>
              <a:t>Gaisser</a:t>
            </a:r>
            <a:r>
              <a:rPr lang="en-US" dirty="0"/>
              <a:t> (SSG) predicted in 1991 a signal from the solar atmosphere due to cosmic-ray proton interactions</a:t>
            </a:r>
          </a:p>
          <a:p>
            <a:pPr lvl="1"/>
            <a:r>
              <a:rPr lang="en-US" dirty="0"/>
              <a:t>Comprises neutrinos, hadrons (including antiparticles), and photons</a:t>
            </a:r>
          </a:p>
          <a:p>
            <a:pPr lvl="1"/>
            <a:r>
              <a:rPr lang="en-US" dirty="0"/>
              <a:t>Photons predicted to be the most easily detectable signal, expected to be seen by EGRET but initially was not (Thompson et al. 1997)</a:t>
            </a:r>
          </a:p>
          <a:p>
            <a:r>
              <a:rPr lang="en-US" dirty="0"/>
              <a:t>Due to the intense photon field near the Sun, it is also expected that cosmic-ray electrons will create an inverse Compton (IC) halo</a:t>
            </a:r>
          </a:p>
          <a:p>
            <a:pPr lvl="1"/>
            <a:r>
              <a:rPr lang="en-US" dirty="0"/>
              <a:t>Extended emission reaching far beyond the solar disk</a:t>
            </a:r>
          </a:p>
          <a:p>
            <a:pPr lvl="1"/>
            <a:r>
              <a:rPr lang="en-US" dirty="0"/>
              <a:t>New analysis of full EGRET dataset found the IC halo and disk components to be significantly detected (Orlando and Strong, 2008)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pPr lvl="2"/>
            <a:r>
              <a:rPr lang="en-US" b="1" dirty="0"/>
              <a:t>Background</a:t>
            </a:r>
          </a:p>
          <a:p>
            <a:pPr lvl="1"/>
            <a:r>
              <a:rPr lang="en-US" dirty="0"/>
              <a:t>SSG model</a:t>
            </a:r>
          </a:p>
          <a:p>
            <a:pPr lvl="3"/>
            <a:r>
              <a:rPr lang="en-US" dirty="0"/>
              <a:t>IC halo</a:t>
            </a:r>
          </a:p>
          <a:p>
            <a:pPr lvl="5"/>
            <a:r>
              <a:rPr lang="en-US" dirty="0"/>
              <a:t>Fermi 2011</a:t>
            </a:r>
          </a:p>
          <a:p>
            <a:pPr lvl="5"/>
            <a:r>
              <a:rPr lang="en-US" dirty="0"/>
              <a:t>Tang et al.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483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Orlando and Strong, 2008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pPr lvl="2"/>
            <a:r>
              <a:rPr lang="en-US" b="1" dirty="0"/>
              <a:t>Background</a:t>
            </a:r>
          </a:p>
          <a:p>
            <a:pPr lvl="1"/>
            <a:r>
              <a:rPr lang="en-US" dirty="0"/>
              <a:t>SSG model</a:t>
            </a:r>
          </a:p>
          <a:p>
            <a:pPr lvl="3"/>
            <a:r>
              <a:rPr lang="en-US" dirty="0"/>
              <a:t>IC halo</a:t>
            </a:r>
          </a:p>
          <a:p>
            <a:pPr lvl="5"/>
            <a:r>
              <a:rPr lang="en-US" dirty="0"/>
              <a:t>Fermi 2011</a:t>
            </a:r>
          </a:p>
          <a:p>
            <a:pPr lvl="5"/>
            <a:r>
              <a:rPr lang="en-US" dirty="0"/>
              <a:t>Tang et al.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3372E1-CAF1-4041-A327-1EDE9D9FB0D8}"/>
              </a:ext>
            </a:extLst>
          </p:cNvPr>
          <p:cNvSpPr/>
          <p:nvPr/>
        </p:nvSpPr>
        <p:spPr>
          <a:xfrm>
            <a:off x="2187031" y="823846"/>
            <a:ext cx="5790552" cy="54791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AAA1D94-8C1D-D542-AF42-AC80D144E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"/>
          <a:stretch/>
        </p:blipFill>
        <p:spPr>
          <a:xfrm>
            <a:off x="2187031" y="1338782"/>
            <a:ext cx="2895276" cy="45612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8EEEFA-14ED-254C-ACFA-5FEBB8216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307" y="823846"/>
            <a:ext cx="2895276" cy="547914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51142D8-7ADA-4A4D-BB86-AEA7A2666B90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6FAD4F-A914-6D42-953F-190449DDF4FF}"/>
              </a:ext>
            </a:extLst>
          </p:cNvPr>
          <p:cNvCxnSpPr>
            <a:cxnSpLocks/>
          </p:cNvCxnSpPr>
          <p:nvPr/>
        </p:nvCxnSpPr>
        <p:spPr>
          <a:xfrm flipH="1">
            <a:off x="3425371" y="508890"/>
            <a:ext cx="571863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065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Reminder – what’s this all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Seckel, </a:t>
            </a:r>
            <a:r>
              <a:rPr lang="en-US" dirty="0" err="1"/>
              <a:t>Stanev</a:t>
            </a:r>
            <a:r>
              <a:rPr lang="en-US" dirty="0"/>
              <a:t>, and </a:t>
            </a:r>
            <a:r>
              <a:rPr lang="en-US" dirty="0" err="1"/>
              <a:t>Gaisser</a:t>
            </a:r>
            <a:r>
              <a:rPr lang="en-US" dirty="0"/>
              <a:t> (SSG) predicted in 1991 a signal from the solar atmosphere due to cosmic-ray proton interactions</a:t>
            </a:r>
          </a:p>
          <a:p>
            <a:pPr lvl="1"/>
            <a:r>
              <a:rPr lang="en-US" dirty="0"/>
              <a:t>Comprises neutrinos, hadrons (including antiparticles), and photons</a:t>
            </a:r>
          </a:p>
          <a:p>
            <a:pPr lvl="1"/>
            <a:r>
              <a:rPr lang="en-US" dirty="0"/>
              <a:t>Photons predicted to be the most easily detectable signal, expected to be seen by EGRET but initially was not (Thompson et al. 1997)</a:t>
            </a:r>
          </a:p>
          <a:p>
            <a:r>
              <a:rPr lang="en-US" dirty="0"/>
              <a:t>Due to the intense photon field near the Sun, it is also expected that cosmic-ray electrons will create an inverse Compton (IC) halo</a:t>
            </a:r>
          </a:p>
          <a:p>
            <a:pPr lvl="1"/>
            <a:r>
              <a:rPr lang="en-US" dirty="0"/>
              <a:t>Extended emission reaching far beyond the solar disk</a:t>
            </a:r>
          </a:p>
          <a:p>
            <a:pPr lvl="1"/>
            <a:r>
              <a:rPr lang="en-US" dirty="0"/>
              <a:t>New analysis of full EGRET dataset found the IC halo and disk components to be significantly detected (Orlando and Strong, 2008)</a:t>
            </a:r>
          </a:p>
          <a:p>
            <a:r>
              <a:rPr lang="en-US" dirty="0"/>
              <a:t>Both the disk and halo components are significantly detected in the first two years of Fermi LAT observations (Abdo et al. 2011)</a:t>
            </a:r>
          </a:p>
          <a:p>
            <a:pPr lvl="1"/>
            <a:r>
              <a:rPr lang="en-US" dirty="0"/>
              <a:t>Disk component higher than SSG “nominal” but below “naive” model, consistent with E</a:t>
            </a:r>
            <a:r>
              <a:rPr lang="en-US" baseline="30000" dirty="0"/>
              <a:t>-2</a:t>
            </a:r>
            <a:r>
              <a:rPr lang="en-US" dirty="0"/>
              <a:t> spectrum up to 10 GeV</a:t>
            </a:r>
          </a:p>
          <a:p>
            <a:pPr lvl="1"/>
            <a:r>
              <a:rPr lang="en-US" dirty="0"/>
              <a:t>Halo component roughly falls as θ</a:t>
            </a:r>
            <a:r>
              <a:rPr lang="en-US" baseline="30000" dirty="0"/>
              <a:t>-1</a:t>
            </a:r>
            <a:r>
              <a:rPr lang="en-US" dirty="0"/>
              <a:t> and E</a:t>
            </a:r>
            <a:r>
              <a:rPr lang="en-US" baseline="30000" dirty="0"/>
              <a:t>-2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pPr lvl="2"/>
            <a:r>
              <a:rPr lang="en-US" b="1" dirty="0"/>
              <a:t>Background</a:t>
            </a:r>
          </a:p>
          <a:p>
            <a:pPr lvl="1"/>
            <a:r>
              <a:rPr lang="en-US" dirty="0"/>
              <a:t>SSG model</a:t>
            </a:r>
          </a:p>
          <a:p>
            <a:pPr lvl="1"/>
            <a:r>
              <a:rPr lang="en-US" dirty="0"/>
              <a:t>IC halo</a:t>
            </a:r>
          </a:p>
          <a:p>
            <a:pPr lvl="3"/>
            <a:r>
              <a:rPr lang="en-US" dirty="0"/>
              <a:t>Fermi 2011</a:t>
            </a:r>
          </a:p>
          <a:p>
            <a:pPr lvl="5"/>
            <a:r>
              <a:rPr lang="en-US" dirty="0"/>
              <a:t>Tang et al.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173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Tang et al. 2018 and Linden et al. 2018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pPr lvl="2"/>
            <a:r>
              <a:rPr lang="en-US" b="1" dirty="0"/>
              <a:t>Background</a:t>
            </a:r>
          </a:p>
          <a:p>
            <a:pPr lvl="1"/>
            <a:r>
              <a:rPr lang="en-US" dirty="0"/>
              <a:t>SSG model</a:t>
            </a:r>
          </a:p>
          <a:p>
            <a:pPr lvl="1"/>
            <a:r>
              <a:rPr lang="en-US" dirty="0"/>
              <a:t>IC halo</a:t>
            </a:r>
          </a:p>
          <a:p>
            <a:pPr lvl="3"/>
            <a:r>
              <a:rPr lang="en-US" dirty="0"/>
              <a:t>Fermi 2011</a:t>
            </a:r>
          </a:p>
          <a:p>
            <a:pPr lvl="5"/>
            <a:r>
              <a:rPr lang="en-US" dirty="0"/>
              <a:t>Tang et al.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2D67FBC-8DFC-3047-A421-8C955491CC6F}"/>
              </a:ext>
            </a:extLst>
          </p:cNvPr>
          <p:cNvGrpSpPr/>
          <p:nvPr/>
        </p:nvGrpSpPr>
        <p:grpSpPr>
          <a:xfrm>
            <a:off x="1422399" y="1110366"/>
            <a:ext cx="7670801" cy="4595840"/>
            <a:chOff x="1422399" y="544309"/>
            <a:chExt cx="7670801" cy="459584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1AA05E3-29F1-3E45-803D-9F5168ABDAF4}"/>
                </a:ext>
              </a:extLst>
            </p:cNvPr>
            <p:cNvSpPr/>
            <p:nvPr/>
          </p:nvSpPr>
          <p:spPr>
            <a:xfrm>
              <a:off x="1422399" y="544309"/>
              <a:ext cx="7670801" cy="45958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57311C8-7F6E-8F42-84AD-AE61A8FFF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1718" y="544309"/>
              <a:ext cx="2831482" cy="207976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F38C1AD-07C6-D448-9E72-06D0C3272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65899" y="2624070"/>
              <a:ext cx="2453002" cy="251607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5D67583-2C2E-894D-B3C5-DDBDCAD63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8749" y="2906079"/>
              <a:ext cx="2442969" cy="2225971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5658E18-ABE9-5A45-A368-601DD10A6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22399" y="2828987"/>
              <a:ext cx="2392169" cy="230306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729E1A3-5757-104E-878A-4F4A04055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22399" y="786523"/>
              <a:ext cx="4839319" cy="1818087"/>
            </a:xfrm>
            <a:prstGeom prst="rect">
              <a:avLst/>
            </a:prstGeom>
          </p:spPr>
        </p:pic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1E10E1-C8EE-1549-B370-E9C17E479210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30A8AD5-4277-0E4F-80AE-94949B0FD67B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5118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Reminder – what’s this all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16E7-DA72-3842-8EF1-D7B8820F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Seckel, </a:t>
            </a:r>
            <a:r>
              <a:rPr lang="en-US" dirty="0" err="1"/>
              <a:t>Stanev</a:t>
            </a:r>
            <a:r>
              <a:rPr lang="en-US" dirty="0"/>
              <a:t>, and </a:t>
            </a:r>
            <a:r>
              <a:rPr lang="en-US" dirty="0" err="1"/>
              <a:t>Gaisser</a:t>
            </a:r>
            <a:r>
              <a:rPr lang="en-US" dirty="0"/>
              <a:t> (SSG) predicted in 1991 a signal from the solar atmosphere due to cosmic-ray proton interactions</a:t>
            </a:r>
          </a:p>
          <a:p>
            <a:pPr lvl="1"/>
            <a:r>
              <a:rPr lang="en-US" dirty="0"/>
              <a:t>Comprises neutrinos, hadrons (including antiparticles), and photons</a:t>
            </a:r>
          </a:p>
          <a:p>
            <a:pPr lvl="1"/>
            <a:r>
              <a:rPr lang="en-US" dirty="0"/>
              <a:t>Photons predicted to be the most easily detectable signal, expected to be seen by EGRET but initially was not (Thompson et al. 1997)</a:t>
            </a:r>
          </a:p>
          <a:p>
            <a:r>
              <a:rPr lang="en-US" dirty="0"/>
              <a:t>Due to the intense photon field near the Sun, it is also expected that cosmic-ray electrons will create an inverse Compton (IC) halo</a:t>
            </a:r>
          </a:p>
          <a:p>
            <a:pPr lvl="1"/>
            <a:r>
              <a:rPr lang="en-US" dirty="0"/>
              <a:t>Extended emission reaching far beyond the solar disk</a:t>
            </a:r>
          </a:p>
          <a:p>
            <a:pPr lvl="1"/>
            <a:r>
              <a:rPr lang="en-US" dirty="0"/>
              <a:t>New analysis of full EGRET dataset found the IC halo and disk components to be significantly detected (Orlando and Strong, 2008)</a:t>
            </a:r>
          </a:p>
          <a:p>
            <a:r>
              <a:rPr lang="en-US" dirty="0"/>
              <a:t>Both the disk and halo components are significantly detected in the first two years of Fermi LAT observations (Abdo et al. 2011)</a:t>
            </a:r>
          </a:p>
          <a:p>
            <a:pPr lvl="1"/>
            <a:r>
              <a:rPr lang="en-US" dirty="0"/>
              <a:t>Disk component higher than SSG “nominal” but below “naive” model, consistent with E</a:t>
            </a:r>
            <a:r>
              <a:rPr lang="en-US" baseline="30000" dirty="0"/>
              <a:t>-2</a:t>
            </a:r>
            <a:r>
              <a:rPr lang="en-US" dirty="0"/>
              <a:t> spectrum up to 10 GeV</a:t>
            </a:r>
          </a:p>
          <a:p>
            <a:pPr lvl="1"/>
            <a:r>
              <a:rPr lang="en-US" dirty="0"/>
              <a:t>Halo component roughly falls as θ</a:t>
            </a:r>
            <a:r>
              <a:rPr lang="en-US" baseline="30000" dirty="0"/>
              <a:t>-1</a:t>
            </a:r>
            <a:r>
              <a:rPr lang="en-US" dirty="0"/>
              <a:t> and E</a:t>
            </a:r>
            <a:r>
              <a:rPr lang="en-US" baseline="30000" dirty="0"/>
              <a:t>-2</a:t>
            </a:r>
          </a:p>
          <a:p>
            <a:r>
              <a:rPr lang="en-US" dirty="0"/>
              <a:t>Analysis of 11 years of LAT data at OSU extended this to &gt;100 GeV</a:t>
            </a:r>
          </a:p>
          <a:p>
            <a:pPr lvl="1"/>
            <a:r>
              <a:rPr lang="en-US" dirty="0"/>
              <a:t>Hard spectrum continues to high energies with a dip from 30 – 50 GeV</a:t>
            </a:r>
          </a:p>
          <a:p>
            <a:pPr lvl="1"/>
            <a:r>
              <a:rPr lang="en-US" dirty="0"/>
              <a:t>Anti-correlation of flux with solar cycle; &gt;100 GeV only seen at solar min.</a:t>
            </a:r>
          </a:p>
          <a:p>
            <a:pPr lvl="1"/>
            <a:r>
              <a:rPr lang="en-US" dirty="0"/>
              <a:t>Resolved disk shows changing emission region with solar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8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pPr lvl="2"/>
            <a:r>
              <a:rPr lang="en-US" b="1" dirty="0"/>
              <a:t>Background</a:t>
            </a:r>
          </a:p>
          <a:p>
            <a:pPr lvl="1"/>
            <a:r>
              <a:rPr lang="en-US" dirty="0"/>
              <a:t>SSG model</a:t>
            </a:r>
          </a:p>
          <a:p>
            <a:pPr lvl="1"/>
            <a:r>
              <a:rPr lang="en-US" dirty="0"/>
              <a:t>IC halo</a:t>
            </a:r>
          </a:p>
          <a:p>
            <a:pPr lvl="1"/>
            <a:r>
              <a:rPr lang="en-US" dirty="0"/>
              <a:t>Fermi 2011</a:t>
            </a:r>
          </a:p>
          <a:p>
            <a:pPr lvl="3"/>
            <a:r>
              <a:rPr lang="en-US" dirty="0"/>
              <a:t>Tang et al.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86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0D66-AA40-DB43-9E85-518364CC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Reminder – what’s this all about?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6081-6781-454C-93F0-7869BD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20/02/04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E6439-CD59-7B4E-8986-CB7734A2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Spring 2020 CALET TIM - Firenze, 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E9E12-8EF3-734E-B7C4-5B6F717D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FFA67-BAF6-BF49-BA69-ED176D9ADA93}" type="slidenum">
              <a:rPr lang="en-US" smtClean="0"/>
              <a:t>9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47DE-A6D4-E54E-B4EB-4DACF842E08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Solar gamma rays</a:t>
            </a:r>
          </a:p>
          <a:p>
            <a:pPr lvl="2"/>
            <a:r>
              <a:rPr lang="en-US" b="1" dirty="0"/>
              <a:t>Background</a:t>
            </a:r>
          </a:p>
          <a:p>
            <a:pPr lvl="1"/>
            <a:r>
              <a:rPr lang="en-US" dirty="0"/>
              <a:t>SSG model</a:t>
            </a:r>
          </a:p>
          <a:p>
            <a:pPr lvl="1"/>
            <a:r>
              <a:rPr lang="en-US" dirty="0"/>
              <a:t>IC halo</a:t>
            </a:r>
          </a:p>
          <a:p>
            <a:pPr lvl="1"/>
            <a:r>
              <a:rPr lang="en-US" dirty="0"/>
              <a:t>Fermi 2011</a:t>
            </a:r>
          </a:p>
          <a:p>
            <a:pPr lvl="3"/>
            <a:r>
              <a:rPr lang="en-US" dirty="0"/>
              <a:t>Tang et al.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Paper plan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Analysis targets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Status</a:t>
            </a:r>
          </a:p>
          <a:p>
            <a:pPr lvl="4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Ongoing work</a:t>
            </a:r>
          </a:p>
          <a:p>
            <a:pPr lvl="5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400CDA-AD8F-EF4D-B563-AE5A0450459A}"/>
              </a:ext>
            </a:extLst>
          </p:cNvPr>
          <p:cNvGrpSpPr/>
          <p:nvPr/>
        </p:nvGrpSpPr>
        <p:grpSpPr>
          <a:xfrm>
            <a:off x="1431472" y="1204686"/>
            <a:ext cx="7658799" cy="4332514"/>
            <a:chOff x="1431472" y="1204686"/>
            <a:chExt cx="7658799" cy="433251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2A3F11E-EA9E-BE4A-94F5-B5BAC86FA6EB}"/>
                </a:ext>
              </a:extLst>
            </p:cNvPr>
            <p:cNvSpPr/>
            <p:nvPr/>
          </p:nvSpPr>
          <p:spPr>
            <a:xfrm>
              <a:off x="1431472" y="1204686"/>
              <a:ext cx="7658799" cy="43325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9D0F877-1470-5340-B441-9569066D5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8662" y="1204686"/>
              <a:ext cx="3911609" cy="433251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29183E4-2628-3548-AE06-1F09B2418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1472" y="1894113"/>
              <a:ext cx="4098246" cy="2448379"/>
            </a:xfrm>
            <a:prstGeom prst="rect">
              <a:avLst/>
            </a:prstGeom>
          </p:spPr>
        </p:pic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7A52833-82C2-8149-877A-A1ACABC7683F}"/>
              </a:ext>
            </a:extLst>
          </p:cNvPr>
          <p:cNvCxnSpPr/>
          <p:nvPr/>
        </p:nvCxnSpPr>
        <p:spPr>
          <a:xfrm>
            <a:off x="9144000" y="497435"/>
            <a:ext cx="0" cy="62462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F4395F5-686F-8F4E-BAC7-5EA30FD5BD3F}"/>
              </a:ext>
            </a:extLst>
          </p:cNvPr>
          <p:cNvCxnSpPr>
            <a:cxnSpLocks/>
          </p:cNvCxnSpPr>
          <p:nvPr/>
        </p:nvCxnSpPr>
        <p:spPr>
          <a:xfrm flipH="1">
            <a:off x="1371600" y="508890"/>
            <a:ext cx="777240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151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CTemplateDark" id="{095404EE-66BB-7F4C-9D99-5C5C33F8D5CC}" vid="{15DD1574-7983-B348-84CC-A5A55B5A78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584</TotalTime>
  <Words>2773</Words>
  <Application>Microsoft Macintosh PowerPoint</Application>
  <PresentationFormat>On-screen Show (4:3)</PresentationFormat>
  <Paragraphs>569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Courier New</vt:lpstr>
      <vt:lpstr>Wingdings</vt:lpstr>
      <vt:lpstr>Office Theme</vt:lpstr>
      <vt:lpstr>Publication Plan: Gamma Rays from the Quiescent Sun</vt:lpstr>
      <vt:lpstr>Reminder – what’s this all about?</vt:lpstr>
      <vt:lpstr>Seckel, Stanev, and Gaisser 1991</vt:lpstr>
      <vt:lpstr>Reminder – what’s this all about?</vt:lpstr>
      <vt:lpstr>Orlando and Strong, 2008</vt:lpstr>
      <vt:lpstr>Reminder – what’s this all about?</vt:lpstr>
      <vt:lpstr>Tang et al. 2018 and Linden et al. 2018</vt:lpstr>
      <vt:lpstr>Reminder – what’s this all about?</vt:lpstr>
      <vt:lpstr>Reminder – what’s this all about?</vt:lpstr>
      <vt:lpstr>What can we contribute?</vt:lpstr>
      <vt:lpstr>What can we contribute?</vt:lpstr>
      <vt:lpstr>Intensity and hardness of spectrum</vt:lpstr>
      <vt:lpstr>Intensity and hardness of spectrum</vt:lpstr>
      <vt:lpstr>Variability of the CALET measurement</vt:lpstr>
      <vt:lpstr>No dip present in the CALET measurement</vt:lpstr>
      <vt:lpstr>Fitting the measured spectrum</vt:lpstr>
      <vt:lpstr>Properly including ROI and background</vt:lpstr>
      <vt:lpstr>Properly including ROI and background</vt:lpstr>
      <vt:lpstr>Testing the variability in the CALET dataset</vt:lpstr>
      <vt:lpstr>Testing the variability in the CALET dataset</vt:lpstr>
      <vt:lpstr>Revisiting the problem of ISS structures in FOV</vt:lpstr>
      <vt:lpstr>Expanding beyond CHD charge identification?</vt:lpstr>
      <vt:lpstr>Why not just improve charge selection?</vt:lpstr>
      <vt:lpstr>Expanding beyond CHD charge identification?</vt:lpstr>
      <vt:lpstr>Summary</vt:lpstr>
      <vt:lpstr>Real and fake Sun frames</vt:lpstr>
      <vt:lpstr>LE events removed by FOV cuts</vt:lpstr>
      <vt:lpstr>Backscatter effect on efficiency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Gamma Rays from the Quiescent Sun</dc:title>
  <dc:creator>Cannady, Nicholas W. (GSFC-661.0)[UNIVERSITY OF MARYLAND BALTIMORE CO]</dc:creator>
  <cp:lastModifiedBy>Cannady, Nicholas W. (GSFC-661.0)[UNIVERSITY OF MARYLAND BALTIMORE CO]</cp:lastModifiedBy>
  <cp:revision>40</cp:revision>
  <dcterms:created xsi:type="dcterms:W3CDTF">2020-01-31T19:53:26Z</dcterms:created>
  <dcterms:modified xsi:type="dcterms:W3CDTF">2020-02-04T12:01:35Z</dcterms:modified>
</cp:coreProperties>
</file>