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256" r:id="rId2"/>
    <p:sldId id="433" r:id="rId3"/>
    <p:sldId id="434" r:id="rId4"/>
    <p:sldId id="259" r:id="rId5"/>
    <p:sldId id="262" r:id="rId6"/>
    <p:sldId id="439" r:id="rId7"/>
    <p:sldId id="426" r:id="rId8"/>
    <p:sldId id="430" r:id="rId9"/>
    <p:sldId id="260" r:id="rId10"/>
    <p:sldId id="427" r:id="rId11"/>
    <p:sldId id="428" r:id="rId12"/>
    <p:sldId id="429" r:id="rId13"/>
    <p:sldId id="261" r:id="rId14"/>
    <p:sldId id="422" r:id="rId15"/>
    <p:sldId id="432" r:id="rId16"/>
    <p:sldId id="415" r:id="rId17"/>
    <p:sldId id="408" r:id="rId18"/>
    <p:sldId id="406" r:id="rId19"/>
    <p:sldId id="407" r:id="rId20"/>
    <p:sldId id="526" r:id="rId21"/>
    <p:sldId id="479" r:id="rId22"/>
    <p:sldId id="435" r:id="rId23"/>
    <p:sldId id="418" r:id="rId24"/>
    <p:sldId id="419" r:id="rId25"/>
    <p:sldId id="417" r:id="rId26"/>
    <p:sldId id="423" r:id="rId27"/>
    <p:sldId id="438" r:id="rId28"/>
    <p:sldId id="263" r:id="rId29"/>
    <p:sldId id="440" r:id="rId30"/>
    <p:sldId id="441" r:id="rId31"/>
    <p:sldId id="442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68"/>
    <p:restoredTop sz="85393"/>
  </p:normalViewPr>
  <p:slideViewPr>
    <p:cSldViewPr snapToGrid="0" snapToObjects="1" showGuides="1">
      <p:cViewPr varScale="1">
        <p:scale>
          <a:sx n="100" d="100"/>
          <a:sy n="100" d="100"/>
        </p:scale>
        <p:origin x="1080" y="176"/>
      </p:cViewPr>
      <p:guideLst>
        <p:guide orient="horz" pos="2040"/>
        <p:guide pos="2880"/>
      </p:guideLst>
    </p:cSldViewPr>
  </p:slideViewPr>
  <p:notesTextViewPr>
    <p:cViewPr>
      <p:scale>
        <a:sx n="1" d="1"/>
        <a:sy n="1" d="1"/>
      </p:scale>
      <p:origin x="0" y="-472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B0C84-8F06-F142-A074-184CB01519E0}" type="datetimeFigureOut">
              <a:rPr lang="ja-US" smtClean="0"/>
              <a:t>2020/02/04</a:t>
            </a:fld>
            <a:endParaRPr lang="ja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9EAA2-9E7A-4245-8CE9-C58D104FA5C4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4053919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Hello everyone, I will talk about analysis for GW events and GRBs</a:t>
            </a:r>
          </a:p>
          <a:p>
            <a:endParaRPr lang="ja-US" dirty="0"/>
          </a:p>
          <a:p>
            <a:r>
              <a:rPr lang="ja-US" dirty="0"/>
              <a:t>OK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1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29619117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I will explain about Signal-to-noise ratio calculation.</a:t>
            </a:r>
          </a:p>
          <a:p>
            <a:r>
              <a:rPr lang="ja-US" dirty="0"/>
              <a:t>We used this function for the calculation.  </a:t>
            </a:r>
          </a:p>
          <a:p>
            <a:r>
              <a:rPr lang="ja-US" dirty="0"/>
              <a:t>Since I talked about this at the last TIM, I will skip the detail.</a:t>
            </a:r>
          </a:p>
          <a:p>
            <a:r>
              <a:rPr lang="ja-US" dirty="0"/>
              <a:t>I will mention just updated part.</a:t>
            </a:r>
          </a:p>
          <a:p>
            <a:endParaRPr lang="ja-US" dirty="0"/>
          </a:p>
          <a:p>
            <a:r>
              <a:rPr lang="ja-US" dirty="0"/>
              <a:t>We use two-side background basically, but we use one-side back ground when CGBM high voltages are turrning on/off.</a:t>
            </a:r>
          </a:p>
          <a:p>
            <a:r>
              <a:rPr lang="ja-US" dirty="0"/>
              <a:t>We search for signals of which SNR exceeds 7.</a:t>
            </a:r>
          </a:p>
          <a:p>
            <a:r>
              <a:rPr lang="ja-US" dirty="0"/>
              <a:t>This threshold is comparable with the onbord triggeer system threshold.</a:t>
            </a:r>
          </a:p>
          <a:p>
            <a:r>
              <a:rPr lang="ja-US" dirty="0"/>
              <a:t>Also this significance is required for furtheer analysis at least.</a:t>
            </a:r>
          </a:p>
          <a:p>
            <a:r>
              <a:rPr lang="ja-US" dirty="0"/>
              <a:t>We exclude single–channel events which looks charged particles.</a:t>
            </a:r>
          </a:p>
          <a:p>
            <a:endParaRPr lang="ja-US" dirty="0"/>
          </a:p>
          <a:p>
            <a:endParaRPr lang="ja-US" dirty="0"/>
          </a:p>
          <a:p>
            <a:endParaRPr lang="ja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10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2173828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I will talk about Summed probability calculation in the CGBM FOV.</a:t>
            </a:r>
          </a:p>
          <a:p>
            <a:r>
              <a:rPr lang="ja-US" dirty="0"/>
              <a:t>This plot show the CGBM FOV and GW high probability region.  Blue and purple are the SGM and HXM FOV, respctively.</a:t>
            </a:r>
          </a:p>
          <a:p>
            <a:r>
              <a:rPr lang="ja-US" dirty="0"/>
              <a:t>Green is the GW high probability region.  Gray is the earth occulted region.</a:t>
            </a:r>
          </a:p>
          <a:p>
            <a:endParaRPr lang="ja-US" dirty="0"/>
          </a:p>
          <a:p>
            <a:r>
              <a:rPr lang="ja-US" dirty="0"/>
              <a:t>We calculated the summed GW probability in the CGBM FOV assuming the HXM and SGM FOVs are 60 degrees and 90 degrees, respectively.</a:t>
            </a:r>
          </a:p>
          <a:p>
            <a:endParaRPr lang="ja-US" dirty="0"/>
          </a:p>
          <a:p>
            <a:r>
              <a:rPr lang="ja-US" dirty="0"/>
              <a:t>In the case of S190408an,</a:t>
            </a:r>
          </a:p>
          <a:p>
            <a:r>
              <a:rPr lang="ja-US" dirty="0"/>
              <a:t>The summed probability in the SGM FOV is 95 % and that in the HXM FOV is 91 %.</a:t>
            </a:r>
          </a:p>
          <a:p>
            <a:endParaRPr lang="ja-US" dirty="0"/>
          </a:p>
          <a:p>
            <a:r>
              <a:rPr lang="ja-US" dirty="0"/>
              <a:t>However, some part of the CGBM FOV is blocked by the ISS structures.  We need to the ISS structure as well as CAL analsysis .</a:t>
            </a:r>
          </a:p>
          <a:p>
            <a:endParaRPr lang="ja-US" dirty="0"/>
          </a:p>
          <a:p>
            <a:r>
              <a:rPr lang="ja-US" dirty="0"/>
              <a:t>OK</a:t>
            </a:r>
          </a:p>
          <a:p>
            <a:endParaRPr lang="ja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11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1903044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I will introduce the CGBM analysis web page.</a:t>
            </a:r>
          </a:p>
          <a:p>
            <a:r>
              <a:rPr lang="ja-US" dirty="0"/>
              <a:t>This is the top page of the CGBM analysis web page.</a:t>
            </a:r>
          </a:p>
          <a:p>
            <a:r>
              <a:rPr lang="ja-US" dirty="0"/>
              <a:t>This page includes trigger time of GW or GRBs, summed probabilities and sky map plots.</a:t>
            </a:r>
          </a:p>
          <a:p>
            <a:r>
              <a:rPr lang="ja-US" dirty="0"/>
              <a:t>A</a:t>
            </a:r>
            <a:r>
              <a:rPr lang="en-US" dirty="0"/>
              <a:t>l</a:t>
            </a:r>
            <a:r>
              <a:rPr lang="ja-US" dirty="0"/>
              <a:t>so, CGBM light curve plots and SNR calculation results. </a:t>
            </a:r>
          </a:p>
          <a:p>
            <a:endParaRPr lang="ja-US" dirty="0"/>
          </a:p>
          <a:p>
            <a:r>
              <a:rPr lang="ja-US" dirty="0"/>
              <a:t>OK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12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21858700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Next, I will explain about the transient search system.</a:t>
            </a:r>
          </a:p>
          <a:p>
            <a:r>
              <a:rPr lang="ja-US" dirty="0"/>
              <a:t>The transient search system is runnning automatically in the analysis machines in JAXA.</a:t>
            </a:r>
          </a:p>
          <a:p>
            <a:endParaRPr lang="ja-US" dirty="0"/>
          </a:p>
          <a:p>
            <a:r>
              <a:rPr lang="ja-US" dirty="0"/>
              <a:t>Once the system started, the system finds the duration of each run mode and checks CGBM trigger for the gamma-ray pair search.</a:t>
            </a:r>
          </a:p>
          <a:p>
            <a:r>
              <a:rPr lang="ja-US" dirty="0"/>
              <a:t>Next, L2 and DST data are created from L1 with multithreading process.</a:t>
            </a:r>
          </a:p>
          <a:p>
            <a:r>
              <a:rPr lang="ja-US" dirty="0"/>
              <a:t>Next, exposure calculation and gamma-ray selection are performed.</a:t>
            </a:r>
          </a:p>
          <a:p>
            <a:r>
              <a:rPr lang="ja-US" dirty="0"/>
              <a:t>After that, system searchs for gamma-ray pairs.</a:t>
            </a:r>
          </a:p>
          <a:p>
            <a:r>
              <a:rPr lang="ja-US" dirty="0"/>
              <a:t>Next, system makes skymap plots for GAM page and  a list of gamma-ray pairs  for GAM_PAIRS page.</a:t>
            </a:r>
          </a:p>
          <a:p>
            <a:r>
              <a:rPr lang="ja-US" dirty="0"/>
              <a:t>Also, the system creates event display images for pair gamma-rays.</a:t>
            </a:r>
          </a:p>
          <a:p>
            <a:r>
              <a:rPr lang="ja-US" dirty="0"/>
              <a:t>At last, the system perform rsync plots &amp; list to RAID for the DQC web page.</a:t>
            </a:r>
          </a:p>
          <a:p>
            <a:endParaRPr lang="ja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13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1365330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I will introduce the GAM_PAIRS page on the DQC web page.</a:t>
            </a:r>
          </a:p>
          <a:p>
            <a:r>
              <a:rPr lang="ja-US" dirty="0"/>
              <a:t>This is an example of GAM_PAIRS page,  This pase was newly equipped with the DQC web page.</a:t>
            </a:r>
          </a:p>
          <a:p>
            <a:r>
              <a:rPr lang="ja-US" dirty="0"/>
              <a:t>The pair search result is shown in the table and event display for pair events are available.</a:t>
            </a:r>
          </a:p>
          <a:p>
            <a:r>
              <a:rPr lang="ja-US" dirty="0"/>
              <a:t>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14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1241364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Next, I will talk about GW counterparts search in the O3.</a:t>
            </a:r>
          </a:p>
          <a:p>
            <a:r>
              <a:rPr lang="ja-US" dirty="0"/>
              <a:t>The LIGO &amp; Virgo third observation run started on April 1, 2019.</a:t>
            </a:r>
          </a:p>
          <a:p>
            <a:r>
              <a:rPr lang="ja-US" dirty="0"/>
              <a:t>48 GW events and 1 sub-threshold events have been reported in the O3.</a:t>
            </a:r>
          </a:p>
          <a:p>
            <a:endParaRPr lang="ja-US" dirty="0"/>
          </a:p>
          <a:p>
            <a:r>
              <a:rPr lang="ja-US" dirty="0"/>
              <a:t>We analyzed CALET data for GW events usign the CAL &amp; CGBM pipelines.</a:t>
            </a:r>
          </a:p>
          <a:p>
            <a:endParaRPr lang="ja-US" dirty="0"/>
          </a:p>
          <a:p>
            <a:r>
              <a:rPr lang="ja-US" dirty="0"/>
              <a:t>For CAL analysis, we checked overlaps bettween the CAL FOV and the GW localization probability region.</a:t>
            </a:r>
          </a:p>
          <a:p>
            <a:r>
              <a:rPr lang="ja-US" dirty="0"/>
              <a:t>And, we searched for gamma-rays in trigger time -60 s to trigger time + 60 s.</a:t>
            </a:r>
          </a:p>
          <a:p>
            <a:r>
              <a:rPr lang="ja-US" dirty="0"/>
              <a:t>Even if there is no gamma-rays from the overlap region we calculate 90 % upper limits.</a:t>
            </a:r>
          </a:p>
          <a:p>
            <a:endParaRPr lang="ja-US" dirty="0"/>
          </a:p>
          <a:p>
            <a:r>
              <a:rPr lang="ja-US" dirty="0"/>
              <a:t>For CGBM analysis, we checked wether CGBM high voltages weere on or not.</a:t>
            </a:r>
          </a:p>
          <a:p>
            <a:r>
              <a:rPr lang="ja-US" dirty="0"/>
              <a:t>Next, we checked overlaps between the CGBM FOV and the GW localization probability region.</a:t>
            </a:r>
          </a:p>
          <a:p>
            <a:r>
              <a:rPr lang="ja-US" dirty="0"/>
              <a:t>After that, we searched for the signal of which SNR exceeds 7, in trigger time -60 s to trigger time  + 60 s.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15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3741809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is a summary of CALET observation in the O3.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I’ll talk about CAL observation.</a:t>
            </a:r>
          </a:p>
          <a:p>
            <a:r>
              <a:rPr kumimoji="1" lang="en-US" altLang="ja-JP" dirty="0"/>
              <a:t>25 events were not observable by CAL due to the high voltage off and outside of the field of view.</a:t>
            </a:r>
          </a:p>
          <a:p>
            <a:r>
              <a:rPr kumimoji="1" lang="en-US" altLang="ja-JP" dirty="0"/>
              <a:t>24 events were observable.  However, there is no gamma-rays from the GW overlap region.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Next, I’ll talk about CGBM observation.</a:t>
            </a:r>
          </a:p>
          <a:p>
            <a:r>
              <a:rPr kumimoji="1" lang="en-US" altLang="ja-JP" dirty="0"/>
              <a:t>20 events were not observable by CGBM due to the high voltage off  and outside of the FOV.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29 events occurred in the CGBM FOV when the CGBM high voltages were on.  However, there is no significant excess within trigger time +/- 60 s.</a:t>
            </a:r>
          </a:p>
          <a:p>
            <a:r>
              <a:rPr kumimoji="1" lang="en-US" altLang="ja-JP" dirty="0"/>
              <a:t>Therefore CALET has found no counterpart candidates so far.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We have reported our analysis for 46 events to  GCN circular. </a:t>
            </a:r>
          </a:p>
          <a:p>
            <a:r>
              <a:rPr kumimoji="1" lang="en-US" altLang="ja-JP" dirty="0"/>
              <a:t>I summarized analysis for GW events in the CGBM wiki page.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E6B10E-0A4A-FF48-9728-BF0A392E4EE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8731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Next topic is Terrstrial Gamma-ray flashes (TGFs).</a:t>
            </a:r>
          </a:p>
          <a:p>
            <a:endParaRPr lang="ja-US" dirty="0"/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Terrestrial gamma-ray flashes (TGFs) were first detected by BATSE.  The duration is typically less than millisecond.  The electric fields in ordinary lightning on the earth accelerate particles to above 30 MeV.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Terrestrial gamma-ray flashes (TGFs) were first detected by BATSE and are now being observed by Fermi-GBM, ASIM (gamma ray detector on ISS), and GLM (optical detector on ISS). Typically less than a millisecond in duration, energies from a few hundred keV to 40 MeV.</a:t>
            </a:r>
            <a:endParaRPr lang="ja-US" dirty="0"/>
          </a:p>
          <a:p>
            <a:endParaRPr lang="ja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20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4720424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TGFs are seen from space at low latitudes because that is where satellites are. Also, seen from ground in Louisiana.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Seen from space at low latitudes because that is where satellites are. Seen from ground in Louisiana.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ja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21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0950690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plots shows count rate of CHD &amp; IMC around the TGF that occurred on June 21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2018.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can see the signal due to the TGF in CHD and IMC data.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Observing TGFs simultaneously with Fermi-GBM and ISS gives new information about beaming angle.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CALET was launched 2 years before ASIM, so we have much better statistics.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Observing TGFs simultaneously with GBM and ISS gives new information about beaming angle that is not available otherwise.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CALET was launched 2 years before ASIM, so we have much better statistics.</a:t>
            </a:r>
          </a:p>
          <a:p>
            <a:endParaRPr lang="ja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22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930216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This is outline of my talk.</a:t>
            </a:r>
          </a:p>
          <a:p>
            <a:r>
              <a:rPr lang="ja-US" dirty="0"/>
              <a:t>At firrst, I will talk  about three  analysis systems  for transient events.</a:t>
            </a:r>
          </a:p>
          <a:p>
            <a:r>
              <a:rPr lang="ja-US" dirty="0"/>
              <a:t>Next, I will  talk about  GW counterparts search in the O3.</a:t>
            </a:r>
          </a:p>
          <a:p>
            <a:r>
              <a:rPr lang="ja-US" dirty="0"/>
              <a:t>Next, I  will  talk about future works.</a:t>
            </a:r>
          </a:p>
          <a:p>
            <a:r>
              <a:rPr lang="ja-US" dirty="0"/>
              <a:t>At last, I will summarize my talk.</a:t>
            </a:r>
          </a:p>
          <a:p>
            <a:endParaRPr lang="ja-US" dirty="0"/>
          </a:p>
          <a:p>
            <a:r>
              <a:rPr lang="ja-US" dirty="0"/>
              <a:t>Ok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2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6805349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I will talk about future works.</a:t>
            </a:r>
          </a:p>
          <a:p>
            <a:r>
              <a:rPr lang="ja-US" dirty="0"/>
              <a:t>We will continue to update the analysis systems.</a:t>
            </a:r>
          </a:p>
          <a:p>
            <a:r>
              <a:rPr lang="ja-US" dirty="0"/>
              <a:t>For the CGBM pipeline, we will improve below.   I will talk later about these.</a:t>
            </a:r>
          </a:p>
          <a:p>
            <a:endParaRPr lang="ja-US" dirty="0"/>
          </a:p>
          <a:p>
            <a:r>
              <a:rPr lang="ja-US" dirty="0"/>
              <a:t>For the transient search system, we will equip  the gamma-ray candidate list after the CGBM  trigger to the DQC web page.</a:t>
            </a:r>
          </a:p>
          <a:p>
            <a:r>
              <a:rPr lang="ja-US" dirty="0"/>
              <a:t>Since the GAM_PAIRS page equiped recently, we need to reprocess for past data.</a:t>
            </a:r>
          </a:p>
          <a:p>
            <a:endParaRPr lang="ja-US" dirty="0"/>
          </a:p>
          <a:p>
            <a:r>
              <a:rPr lang="ja-US" dirty="0"/>
              <a:t>For GRB analsysis,</a:t>
            </a:r>
          </a:p>
          <a:p>
            <a:r>
              <a:rPr lang="ja-US" dirty="0"/>
              <a:t>I plan to perform the systematic gamma-ray search for GRBs.</a:t>
            </a:r>
          </a:p>
          <a:p>
            <a:r>
              <a:rPr lang="ja-US" dirty="0"/>
              <a:t>I prioritize GRBs detected by Fermi-LAT or  other HE grond telescope.</a:t>
            </a:r>
          </a:p>
          <a:p>
            <a:r>
              <a:rPr lang="ja-US" dirty="0"/>
              <a:t>Although some GRBs were anlalyzed by Nick, I will reanalize them for cross-check.</a:t>
            </a:r>
          </a:p>
          <a:p>
            <a:r>
              <a:rPr lang="ja-US" dirty="0"/>
              <a:t>Also. we will extended time interval for the search considering highe energy after glow.</a:t>
            </a:r>
          </a:p>
          <a:p>
            <a:endParaRPr lang="ja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23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8369978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I will explain about future updates with the CGBM pipelines.</a:t>
            </a:r>
          </a:p>
          <a:p>
            <a:endParaRPr lang="ja-US" dirty="0"/>
          </a:p>
          <a:p>
            <a:r>
              <a:rPr lang="ja-US" dirty="0"/>
              <a:t>There are three points we plan to update.</a:t>
            </a:r>
          </a:p>
          <a:p>
            <a:r>
              <a:rPr lang="ja-US" dirty="0"/>
              <a:t>One of them is the summed probability calculation.</a:t>
            </a:r>
          </a:p>
          <a:p>
            <a:endParaRPr lang="ja-US" dirty="0"/>
          </a:p>
          <a:p>
            <a:r>
              <a:rPr lang="ja-US" dirty="0"/>
              <a:t>Currently, the summeed probability in CGBM FOV is calculated, assuming no obstruction by the ISS structtures.</a:t>
            </a:r>
          </a:p>
          <a:p>
            <a:r>
              <a:rPr lang="ja-US" dirty="0"/>
              <a:t>We will improve the calculation to take into account the actual CGBM FOV like this.</a:t>
            </a:r>
          </a:p>
          <a:p>
            <a:endParaRPr lang="ja-US" dirty="0"/>
          </a:p>
          <a:p>
            <a:r>
              <a:rPr lang="ja-US" dirty="0"/>
              <a:t>Next one is BG estimation.</a:t>
            </a:r>
          </a:p>
          <a:p>
            <a:r>
              <a:rPr lang="ja-US" dirty="0"/>
              <a:t>Currently, BG is estimated by the summation of counts before &amp; after the region of intetrest.</a:t>
            </a:r>
          </a:p>
          <a:p>
            <a:r>
              <a:rPr lang="ja-US" dirty="0"/>
              <a:t>This may cause over or under estimation of background levels.</a:t>
            </a:r>
          </a:p>
          <a:p>
            <a:r>
              <a:rPr lang="ja-US" dirty="0"/>
              <a:t>We plan to develop a database of background counts for any position to estimate background.</a:t>
            </a:r>
          </a:p>
          <a:p>
            <a:endParaRPr lang="ja-US" dirty="0"/>
          </a:p>
          <a:p>
            <a:r>
              <a:rPr lang="ja-US" dirty="0"/>
              <a:t>The last one  is upper limit calculation.</a:t>
            </a:r>
          </a:p>
          <a:p>
            <a:r>
              <a:rPr lang="ja-US" dirty="0"/>
              <a:t>Since GW high probability region is spread, the upper limit for one direction is not enough.</a:t>
            </a:r>
          </a:p>
          <a:p>
            <a:r>
              <a:rPr lang="ja-US" dirty="0"/>
              <a:t>We plan to equip a function making upper limits map like that of CAL to the CGBM pipeline.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24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24237154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I will metion about high energy afterglow of GRBs.</a:t>
            </a:r>
          </a:p>
          <a:p>
            <a:r>
              <a:rPr lang="ja-US" dirty="0"/>
              <a:t>This plot shows light curve of GRB 190114C detected by MAGIC.</a:t>
            </a:r>
          </a:p>
          <a:p>
            <a:r>
              <a:rPr lang="ja-US" dirty="0"/>
              <a:t>MAGIC detected high energy gamma-ray above 300 GeV from the 190114C.</a:t>
            </a:r>
          </a:p>
          <a:p>
            <a:r>
              <a:rPr lang="ja-US" dirty="0"/>
              <a:t>And the high energy emission detected even ~1000 seconds after the trigger time of prompt emission.</a:t>
            </a:r>
          </a:p>
          <a:p>
            <a:r>
              <a:rPr lang="ja-US" dirty="0"/>
              <a:t>Terefore, we need to take care about high energy after glow emossion in CALET analysis.</a:t>
            </a:r>
          </a:p>
          <a:p>
            <a:r>
              <a:rPr lang="ja-US" dirty="0"/>
              <a:t>To do that, we should make sure our background estimation is reasonable because exposure is large.</a:t>
            </a:r>
          </a:p>
          <a:p>
            <a:endParaRPr lang="ja-US" dirty="0"/>
          </a:p>
          <a:p>
            <a:endParaRPr lang="ja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25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24432848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I will summarize my talk.</a:t>
            </a:r>
          </a:p>
          <a:p>
            <a:endParaRPr lang="ja-US" dirty="0"/>
          </a:p>
          <a:p>
            <a:r>
              <a:rPr lang="ja-US" dirty="0"/>
              <a:t>We updated the GW &amp; GRB pipelines and transient search system.</a:t>
            </a:r>
          </a:p>
          <a:p>
            <a:endParaRPr lang="ja-US" dirty="0"/>
          </a:p>
          <a:p>
            <a:r>
              <a:rPr lang="ja-US" dirty="0"/>
              <a:t>We searched for electromagnetic counterparts of 49 gravitational wave events in the O3.</a:t>
            </a:r>
          </a:p>
          <a:p>
            <a:r>
              <a:rPr lang="ja-US" dirty="0"/>
              <a:t>However, no gamma-rays were found in CAL and CGBM data.</a:t>
            </a:r>
          </a:p>
          <a:p>
            <a:endParaRPr lang="ja-US" dirty="0"/>
          </a:p>
          <a:p>
            <a:r>
              <a:rPr lang="ja-US" dirty="0"/>
              <a:t>CHD and IMC detected signal due to the TGF.</a:t>
            </a:r>
          </a:p>
          <a:p>
            <a:endParaRPr lang="ja-US" dirty="0"/>
          </a:p>
          <a:p>
            <a:r>
              <a:rPr lang="ja-US" dirty="0"/>
              <a:t>We continue to update our pipelines and perform the systematic analysis for GRB using the pipelines.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26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110557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We have three analysis systetms for transient event analysis.</a:t>
            </a:r>
          </a:p>
          <a:p>
            <a:endParaRPr lang="ja-US" dirty="0"/>
          </a:p>
          <a:p>
            <a:r>
              <a:rPr lang="ja-US" dirty="0"/>
              <a:t>One of them is the CAL pipeline for GW events &amp; GRBs</a:t>
            </a:r>
          </a:p>
          <a:p>
            <a:r>
              <a:rPr lang="ja-US" dirty="0"/>
              <a:t>This pipeline is for the search for gamma-rays associating with GW events or GRBs.  </a:t>
            </a:r>
          </a:p>
          <a:p>
            <a:r>
              <a:rPr lang="ja-US" dirty="0"/>
              <a:t>Even if there is no gamma-rays, the pipeline calculate gamma-ray flux upper limits.</a:t>
            </a:r>
          </a:p>
          <a:p>
            <a:endParaRPr lang="ja-US" dirty="0"/>
          </a:p>
          <a:p>
            <a:r>
              <a:rPr lang="ja-US" dirty="0"/>
              <a:t>Next one is the CGBM pipeline.</a:t>
            </a:r>
          </a:p>
          <a:p>
            <a:r>
              <a:rPr lang="ja-US" dirty="0"/>
              <a:t>This pipeline is for the search for signals associating with GW events &amp; GRBs detected by other instruments. </a:t>
            </a:r>
          </a:p>
          <a:p>
            <a:endParaRPr lang="ja-US" dirty="0"/>
          </a:p>
          <a:p>
            <a:r>
              <a:rPr lang="ja-US" dirty="0"/>
              <a:t>The last one is the transient search system.</a:t>
            </a:r>
          </a:p>
          <a:p>
            <a:r>
              <a:rPr lang="ja-US" dirty="0"/>
              <a:t>This system is for search the gamma-ray transients rapidly and automatically.</a:t>
            </a:r>
          </a:p>
          <a:p>
            <a:endParaRPr lang="ja-US" dirty="0"/>
          </a:p>
          <a:p>
            <a:r>
              <a:rPr lang="ja-US" dirty="0"/>
              <a:t>The CAL piplines and the transient search system were developed </a:t>
            </a:r>
          </a:p>
          <a:p>
            <a:r>
              <a:rPr lang="ja-US" dirty="0"/>
              <a:t>by graduate students in Waseda University and Asaoka-san.  I have taken over their works.</a:t>
            </a:r>
          </a:p>
          <a:p>
            <a:endParaRPr lang="ja-US" dirty="0"/>
          </a:p>
          <a:p>
            <a:r>
              <a:rPr lang="ja-US" dirty="0"/>
              <a:t>OK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3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854252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I will explain about the CAL pipeline.</a:t>
            </a:r>
          </a:p>
          <a:p>
            <a:r>
              <a:rPr lang="ja-US" dirty="0"/>
              <a:t>Since Asaoka-san or Mori-sensei explained the detail before, I will explain the overview of the pipeline.</a:t>
            </a:r>
          </a:p>
          <a:p>
            <a:r>
              <a:rPr lang="ja-US" dirty="0"/>
              <a:t>This is analysis flow of the pipeline.</a:t>
            </a:r>
          </a:p>
          <a:p>
            <a:r>
              <a:rPr lang="ja-US" dirty="0"/>
              <a:t>At first, we input information to start the pipeline.</a:t>
            </a:r>
          </a:p>
          <a:p>
            <a:r>
              <a:rPr lang="ja-US" dirty="0"/>
              <a:t>For GW analysis, the information is event name like S190408an.</a:t>
            </a:r>
          </a:p>
          <a:p>
            <a:r>
              <a:rPr lang="ja-US" dirty="0"/>
              <a:t>For GRB analysis, the information is trigger time and position of GRBs.</a:t>
            </a:r>
          </a:p>
          <a:p>
            <a:endParaRPr lang="ja-US" dirty="0"/>
          </a:p>
          <a:p>
            <a:r>
              <a:rPr lang="ja-US" dirty="0"/>
              <a:t>Next, the pipeline gets information from the GCN web page.</a:t>
            </a:r>
          </a:p>
          <a:p>
            <a:r>
              <a:rPr lang="ja-US" dirty="0"/>
              <a:t>For GW analysis, the pipeline get the GW sky map and trigger time.</a:t>
            </a:r>
          </a:p>
          <a:p>
            <a:r>
              <a:rPr lang="ja-US" dirty="0"/>
              <a:t>For GRB analysis, this step is skipped.</a:t>
            </a:r>
          </a:p>
          <a:p>
            <a:endParaRPr lang="ja-US" dirty="0"/>
          </a:p>
          <a:p>
            <a:r>
              <a:rPr lang="ja-US" dirty="0"/>
              <a:t>Next, the pipeline check the run mode at the trigger time.</a:t>
            </a:r>
          </a:p>
          <a:p>
            <a:r>
              <a:rPr lang="ja-US" dirty="0"/>
              <a:t>Next, the pipeline seraches for gamma-rays. </a:t>
            </a:r>
          </a:p>
          <a:p>
            <a:r>
              <a:rPr lang="ja-US" dirty="0"/>
              <a:t>Next, the pipeline makes event displays using L2 viewer for the pdf report.</a:t>
            </a:r>
          </a:p>
          <a:p>
            <a:r>
              <a:rPr lang="ja-US" dirty="0"/>
              <a:t>Next, the pipeline calculate exposure &amp; upper limits for any direction and estimate the background counts in the consider region.</a:t>
            </a:r>
          </a:p>
          <a:p>
            <a:r>
              <a:rPr lang="ja-US" dirty="0"/>
              <a:t>Also, the pipeline make exposure &amp; uppeer limits map with the GW skymap or GRB position.</a:t>
            </a:r>
          </a:p>
          <a:p>
            <a:endParaRPr lang="ja-US" dirty="0"/>
          </a:p>
          <a:p>
            <a:r>
              <a:rPr lang="ja-US" dirty="0"/>
              <a:t>At last, the pipeline summarize all information and figures to the pdf report.</a:t>
            </a:r>
          </a:p>
          <a:p>
            <a:endParaRPr lang="ja-US" dirty="0"/>
          </a:p>
          <a:p>
            <a:r>
              <a:rPr lang="ja-US" dirty="0"/>
              <a:t>OK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4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303509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Next I will talk about updates with the CAL pipeline.</a:t>
            </a:r>
          </a:p>
          <a:p>
            <a:r>
              <a:rPr lang="ja-US" dirty="0"/>
              <a:t>We equipped moving structure cut with the CAL pipelines.</a:t>
            </a:r>
          </a:p>
          <a:p>
            <a:endParaRPr lang="ja-US" dirty="0"/>
          </a:p>
          <a:p>
            <a:r>
              <a:rPr lang="ja-US" dirty="0"/>
              <a:t>These plot shows upper limits map for S190408an.</a:t>
            </a:r>
          </a:p>
          <a:p>
            <a:r>
              <a:rPr lang="ja-US" dirty="0"/>
              <a:t>For top panel, we used just the fixed structure cut.</a:t>
            </a:r>
          </a:p>
          <a:p>
            <a:r>
              <a:rPr lang="ja-US" dirty="0"/>
              <a:t>For the bottom panels, we used the fixed structure cut and the moving structure cut.</a:t>
            </a:r>
          </a:p>
          <a:p>
            <a:endParaRPr lang="ja-US" dirty="0"/>
          </a:p>
          <a:p>
            <a:r>
              <a:rPr lang="ja-US" dirty="0"/>
              <a:t>We can see the difference around the lower right part in figures.</a:t>
            </a:r>
          </a:p>
          <a:p>
            <a:endParaRPr lang="ja-US" dirty="0"/>
          </a:p>
          <a:p>
            <a:r>
              <a:rPr lang="ja-US" dirty="0"/>
              <a:t>Robot arms and other obstruction due to the ISS activity is not included.</a:t>
            </a:r>
          </a:p>
          <a:p>
            <a:endParaRPr lang="ja-US" dirty="0"/>
          </a:p>
          <a:p>
            <a:r>
              <a:rPr lang="ja-US" dirty="0"/>
              <a:t>The pdf report contains results with and witthout the moving struture cut.</a:t>
            </a:r>
          </a:p>
          <a:p>
            <a:endParaRPr lang="ja-US" dirty="0"/>
          </a:p>
          <a:p>
            <a:r>
              <a:rPr lang="ja-US" dirty="0"/>
              <a:t>OK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5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4016291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US" dirty="0"/>
              <a:t>If we add pixels of HEALPix to the region we consider, expected background counts increase.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US" dirty="0"/>
          </a:p>
          <a:p>
            <a:r>
              <a:rPr lang="ja-US" dirty="0"/>
              <a:t>We don‘t want to add meaningless pixels to the consider region.</a:t>
            </a:r>
          </a:p>
          <a:p>
            <a:r>
              <a:rPr lang="ja-US" dirty="0"/>
              <a:t>Meaningless means exposure is zero or probaility is quite low.</a:t>
            </a:r>
          </a:p>
          <a:p>
            <a:endParaRPr lang="ja-US" dirty="0"/>
          </a:p>
          <a:p>
            <a:r>
              <a:rPr lang="ja-US" dirty="0"/>
              <a:t>To add pixels to the consider region efficiently, we performed following procedures.</a:t>
            </a:r>
          </a:p>
          <a:p>
            <a:endParaRPr lang="ja-US" dirty="0"/>
          </a:p>
          <a:p>
            <a:r>
              <a:rPr lang="ja-US" dirty="0"/>
              <a:t>At first, we cumulate the locaization probability in discending order.  And, check the 99 % locaozation probability region.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US" dirty="0"/>
              <a:t>Next, We add pixels to the consider region in descending order of exposure from the 99 % localization probability region.</a:t>
            </a:r>
          </a:p>
          <a:p>
            <a:r>
              <a:rPr lang="ja-US" dirty="0"/>
              <a:t>The top panel shows CAL exposure for S190408an.</a:t>
            </a:r>
          </a:p>
          <a:p>
            <a:r>
              <a:rPr lang="ja-US" dirty="0"/>
              <a:t>The bottom panels shows exposure for the 99 % localization probability region.</a:t>
            </a:r>
          </a:p>
          <a:p>
            <a:endParaRPr lang="ja-US" dirty="0"/>
          </a:p>
          <a:p>
            <a:r>
              <a:rPr lang="ja-US" dirty="0"/>
              <a:t>This enable us to reduce the region we consider and the background counts from meaningless pixels. </a:t>
            </a:r>
          </a:p>
          <a:p>
            <a:endParaRPr lang="ja-US" dirty="0"/>
          </a:p>
          <a:p>
            <a:r>
              <a:rPr lang="ja-US" dirty="0"/>
              <a:t>OK</a:t>
            </a:r>
          </a:p>
          <a:p>
            <a:endParaRPr lang="ja-US" dirty="0"/>
          </a:p>
          <a:p>
            <a:endParaRPr lang="ja-US" dirty="0"/>
          </a:p>
          <a:p>
            <a:endParaRPr lang="ja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6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084613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We cannnot remove the inclusion of secondary gamma—rays  from the ISS structures just using the FOV cuts.</a:t>
            </a:r>
          </a:p>
          <a:p>
            <a:r>
              <a:rPr lang="ja-US" dirty="0"/>
              <a:t>Therefore, we estimated instrumental background counts using the difference between gamma-ray flux from the off galactic plane region observed by CAL and Fermi-LAT.</a:t>
            </a:r>
          </a:p>
          <a:p>
            <a:r>
              <a:rPr lang="ja-US" dirty="0"/>
              <a:t>This plot shows the gamma-ray spectrum of off plane region.</a:t>
            </a:r>
          </a:p>
          <a:p>
            <a:r>
              <a:rPr lang="ja-US" dirty="0"/>
              <a:t>Black is the CAL result.  Green is the LAT result.</a:t>
            </a:r>
          </a:p>
          <a:p>
            <a:r>
              <a:rPr lang="ja-US" dirty="0"/>
              <a:t>Red is difference between CAL flux and LAT flux.</a:t>
            </a:r>
          </a:p>
          <a:p>
            <a:endParaRPr lang="ja-US" dirty="0"/>
          </a:p>
          <a:p>
            <a:r>
              <a:rPr lang="ja-US" dirty="0"/>
              <a:t>Affter the subtraction, we perfomred logarithmic linear interporation and integration over energy range to estimate background counts.</a:t>
            </a:r>
          </a:p>
          <a:p>
            <a:r>
              <a:rPr lang="ja-US" dirty="0"/>
              <a:t> </a:t>
            </a:r>
          </a:p>
          <a:p>
            <a:endParaRPr lang="ja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7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413000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I will introduce the pdf report.</a:t>
            </a:r>
          </a:p>
          <a:p>
            <a:endParaRPr lang="ja-US" dirty="0"/>
          </a:p>
          <a:p>
            <a:r>
              <a:rPr lang="ja-US" dirty="0"/>
              <a:t>This is top page of the PDF report.  These are contents of the report.</a:t>
            </a:r>
          </a:p>
          <a:p>
            <a:endParaRPr lang="ja-US" dirty="0"/>
          </a:p>
          <a:p>
            <a:r>
              <a:rPr lang="ja-US" dirty="0"/>
              <a:t>The report inclueds, trigger time and Zenith direction at the trigger time.</a:t>
            </a:r>
          </a:p>
          <a:p>
            <a:r>
              <a:rPr lang="ja-US" dirty="0"/>
              <a:t>And, GCN notice, and Run mode &amp; observation range at the trigger time.</a:t>
            </a:r>
          </a:p>
          <a:p>
            <a:r>
              <a:rPr lang="ja-US" dirty="0"/>
              <a:t>Also, Event lists, events display and Exposure and Upper limit maps are included.  </a:t>
            </a:r>
          </a:p>
          <a:p>
            <a:endParaRPr lang="ja-US" dirty="0"/>
          </a:p>
          <a:p>
            <a:r>
              <a:rPr lang="ja-US" dirty="0"/>
              <a:t>I will attach the sample of the report to the TIM agenda.  Please check it.</a:t>
            </a:r>
          </a:p>
          <a:p>
            <a:endParaRPr lang="ja-US" dirty="0"/>
          </a:p>
          <a:p>
            <a:r>
              <a:rPr lang="ja-US" dirty="0"/>
              <a:t>OK.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8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202273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US" dirty="0"/>
              <a:t>Next I will talk about the CGBM pipeline.</a:t>
            </a:r>
          </a:p>
          <a:p>
            <a:r>
              <a:rPr lang="ja-US" dirty="0"/>
              <a:t>This is the analysis flow of the pipeline.</a:t>
            </a:r>
          </a:p>
          <a:p>
            <a:r>
              <a:rPr lang="ja-US" dirty="0"/>
              <a:t> At first, we input information to start the shell script.</a:t>
            </a:r>
          </a:p>
          <a:p>
            <a:r>
              <a:rPr lang="ja-US" dirty="0"/>
              <a:t>The information are trigger time, Zenitth direction at the trigger time.</a:t>
            </a:r>
          </a:p>
          <a:p>
            <a:r>
              <a:rPr lang="ja-US" dirty="0"/>
              <a:t>Next the pipeline makes light curve using CGBM L3 data.</a:t>
            </a:r>
          </a:p>
          <a:p>
            <a:r>
              <a:rPr lang="ja-US" dirty="0"/>
              <a:t>After that, the pipeline calculate signal-to-noise ratio to search signals.</a:t>
            </a:r>
          </a:p>
          <a:p>
            <a:r>
              <a:rPr lang="ja-US" dirty="0"/>
              <a:t>Next, the pipeline summarize SNR calculation results.  Picking up high significance conditions and summarizing trigger due to the same event.</a:t>
            </a:r>
          </a:p>
          <a:p>
            <a:r>
              <a:rPr lang="ja-US" dirty="0"/>
              <a:t>Next, the pipeline makes the CGBM FOV maps and calculates summed probability in the CGBM FOV.</a:t>
            </a:r>
          </a:p>
          <a:p>
            <a:r>
              <a:rPr lang="ja-US" dirty="0"/>
              <a:t>Next, the pipeline makes an HTML file for the webpage.</a:t>
            </a:r>
          </a:p>
          <a:p>
            <a:endParaRPr lang="ja-US" dirty="0"/>
          </a:p>
          <a:p>
            <a:r>
              <a:rPr lang="ja-US" dirty="0"/>
              <a:t>At last, we uplod the figures and  the html file to the weeb server.</a:t>
            </a:r>
          </a:p>
          <a:p>
            <a:endParaRPr lang="ja-US" dirty="0"/>
          </a:p>
          <a:p>
            <a:r>
              <a:rPr lang="ja-US" dirty="0"/>
              <a:t>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9EAA2-9E7A-4245-8CE9-C58D104FA5C4}" type="slidenum">
              <a:rPr lang="ja-US" smtClean="0"/>
              <a:t>9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519739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9F82-70DF-254F-BCEE-A2ECC310BF5F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232047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F07E-3E33-BF4B-8F06-0A5C651EA9E4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2843227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0A21-C908-BC40-A56D-E2F5E448F4EE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70498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81C3F-2779-4442-AF2C-89227AFEDDFB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4046902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409B-7F88-7045-8495-3A076997E179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57695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E3144-400F-064B-BE26-DAA9A4AFF12D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2746056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94B27-F7FE-D34F-A3A4-B2F64D5BDF61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2399434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E1E7B-734B-AC47-BD1C-312B842B6A8A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1620031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8C178-9F22-5149-9BD8-0866CCB9D937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563692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BCD1-C0B0-4F45-A835-56F3ECB55D54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404606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C4556-ABB4-B549-AF2E-70BD0D744D9B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4182971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05B3B-628B-634D-9A2E-47E6CF230BAB}" type="datetime1">
              <a:rPr lang="ja-JP" altLang="en-US" smtClean="0"/>
              <a:t>2020/2/4</a:t>
            </a:fld>
            <a:endParaRPr lang="ja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C5F47-B635-3740-9F8C-43B8E092BB35}" type="slidenum">
              <a:rPr lang="ja-US" smtClean="0"/>
              <a:t>‹#›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85491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oshidalab.mydns.jp/CGBM/GW_ana_dev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ys.aoyama.ac.jp/~yoshida/wiki/cgbm_int/index.php?Status%2FGW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EBD90-E18A-734E-ADEF-1D64AD68F8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43560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dirty="0"/>
              <a:t>Analysis for GW events and GRBs</a:t>
            </a:r>
            <a:endParaRPr lang="ja-US" sz="44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9A585CE-20E8-BD4A-8A7D-72104253E8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ja-US" dirty="0"/>
              <a:t>Yuta Kawakubo</a:t>
            </a:r>
          </a:p>
          <a:p>
            <a:r>
              <a:rPr lang="ja-US" dirty="0"/>
              <a:t>Louisiana State University</a:t>
            </a:r>
          </a:p>
          <a:p>
            <a:r>
              <a:rPr lang="ja-US" dirty="0"/>
              <a:t>CALET TIM at CNR-IFAC </a:t>
            </a:r>
          </a:p>
          <a:p>
            <a:r>
              <a:rPr lang="ja-US" dirty="0"/>
              <a:t>02/04/2020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0A730BB-B37A-D947-BB0E-CFB5CF7B0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1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311367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FABC-F024-4847-8731-5DC449EF1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104105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Signal-to-noise ratio calculation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8AA0B-C26C-4A41-B913-5494BDC5B817}"/>
              </a:ext>
            </a:extLst>
          </p:cNvPr>
          <p:cNvSpPr txBox="1"/>
          <p:nvPr/>
        </p:nvSpPr>
        <p:spPr>
          <a:xfrm>
            <a:off x="2818570" y="1015036"/>
            <a:ext cx="43803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i="1" dirty="0" err="1">
                <a:solidFill>
                  <a:srgbClr val="2A3DF2"/>
                </a:solidFill>
              </a:rPr>
              <a:t>Δt</a:t>
            </a:r>
            <a:r>
              <a:rPr lang="en-US" altLang="ja-JP" sz="2000" dirty="0">
                <a:solidFill>
                  <a:srgbClr val="2A3DF2"/>
                </a:solidFill>
              </a:rPr>
              <a:t> : Integration time for foreground</a:t>
            </a:r>
            <a:endParaRPr kumimoji="1" lang="en-US" altLang="ja-JP" sz="2000" dirty="0">
              <a:solidFill>
                <a:srgbClr val="2A3DF2"/>
              </a:solidFill>
            </a:endParaRPr>
          </a:p>
          <a:p>
            <a:r>
              <a:rPr kumimoji="1" lang="en-US" altLang="ja-JP" sz="2000" i="1" dirty="0" err="1"/>
              <a:t>N</a:t>
            </a:r>
            <a:r>
              <a:rPr kumimoji="1" lang="en-US" altLang="ja-JP" sz="2000" i="1" baseline="-25000" dirty="0" err="1"/>
              <a:t>tot</a:t>
            </a:r>
            <a:r>
              <a:rPr kumimoji="1" lang="en-US" altLang="ja-JP" sz="2000" dirty="0"/>
              <a:t>: total counts in</a:t>
            </a:r>
            <a:r>
              <a:rPr lang="en-US" altLang="ja-JP" sz="2000" dirty="0"/>
              <a:t> </a:t>
            </a:r>
            <a:r>
              <a:rPr lang="en-US" altLang="ja-JP" sz="2000" i="1" dirty="0" err="1"/>
              <a:t>Δt</a:t>
            </a:r>
            <a:endParaRPr lang="en-US" altLang="ja-JP" sz="2000" i="1" dirty="0"/>
          </a:p>
          <a:p>
            <a:r>
              <a:rPr lang="en-US" altLang="ja-JP" sz="2000" i="1" dirty="0" err="1">
                <a:solidFill>
                  <a:srgbClr val="FF0000"/>
                </a:solidFill>
              </a:rPr>
              <a:t>Δt</a:t>
            </a:r>
            <a:r>
              <a:rPr lang="en-US" altLang="ja-JP" sz="2000" i="1" baseline="-25000" dirty="0" err="1">
                <a:solidFill>
                  <a:srgbClr val="FF0000"/>
                </a:solidFill>
              </a:rPr>
              <a:t>BG</a:t>
            </a:r>
            <a:r>
              <a:rPr lang="en-US" altLang="ja-JP" sz="2000" i="1" dirty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= Integration time for background</a:t>
            </a:r>
          </a:p>
          <a:p>
            <a:r>
              <a:rPr lang="en-US" altLang="ja-JP" sz="2000" i="1" dirty="0"/>
              <a:t>N</a:t>
            </a:r>
            <a:r>
              <a:rPr lang="en-US" altLang="ja-JP" sz="2000" i="1" baseline="-25000" dirty="0"/>
              <a:t>BG</a:t>
            </a:r>
            <a:r>
              <a:rPr lang="en-US" altLang="ja-JP" sz="2000" i="1" dirty="0"/>
              <a:t> </a:t>
            </a:r>
            <a:r>
              <a:rPr lang="en-US" altLang="ja-JP" sz="2000" dirty="0"/>
              <a:t>: BG counts in </a:t>
            </a:r>
            <a:r>
              <a:rPr lang="en-US" altLang="ja-JP" sz="2000" i="1" dirty="0" err="1"/>
              <a:t>Δt</a:t>
            </a:r>
            <a:r>
              <a:rPr lang="en-US" altLang="ja-JP" sz="2000" i="1" baseline="-25000" dirty="0" err="1"/>
              <a:t>BG</a:t>
            </a:r>
            <a:endParaRPr lang="en-US" altLang="ja-JP" sz="2000" i="1" baseline="-25000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D540EC6-C264-BC4E-9BF9-AADAA8C39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68" y="1304210"/>
            <a:ext cx="2552415" cy="100188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D478785-7A07-1743-B5E8-74295A383099}"/>
              </a:ext>
            </a:extLst>
          </p:cNvPr>
          <p:cNvSpPr txBox="1"/>
          <p:nvPr/>
        </p:nvSpPr>
        <p:spPr>
          <a:xfrm>
            <a:off x="205397" y="3772866"/>
            <a:ext cx="901030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US" sz="2000" dirty="0"/>
              <a:t>We calculate signal-to-noise ratios (SNRs) using CGBM time history data (time resolution: 1/8 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US" sz="2000" b="1" dirty="0">
                <a:solidFill>
                  <a:srgbClr val="002060"/>
                </a:solidFill>
              </a:rPr>
              <a:t>We use “two-side” basically, but we use “one-side” when CGBM high voltages are turning on/off.</a:t>
            </a:r>
            <a:endParaRPr lang="en-US" altLang="ja-JP" sz="20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7 (</a:t>
            </a:r>
            <a:r>
              <a:rPr lang="en-US" altLang="ja-JP" sz="2000" i="1" dirty="0" err="1"/>
              <a:t>Δt</a:t>
            </a:r>
            <a:r>
              <a:rPr lang="en-US" altLang="ja-JP" sz="2000" dirty="0"/>
              <a:t>) x 4 (</a:t>
            </a:r>
            <a:r>
              <a:rPr lang="en-US" altLang="ja-JP" sz="2000" i="1" dirty="0" err="1"/>
              <a:t>Δt</a:t>
            </a:r>
            <a:r>
              <a:rPr lang="en-US" altLang="ja-JP" sz="2000" i="1" baseline="-25000" dirty="0" err="1"/>
              <a:t>BG</a:t>
            </a:r>
            <a:r>
              <a:rPr lang="en-US" altLang="ja-JP" sz="2000" dirty="0"/>
              <a:t>) x  10 (E band) x 2 (gain) x 3 (detector) </a:t>
            </a:r>
          </a:p>
          <a:p>
            <a:r>
              <a:rPr lang="en-US" altLang="ja-JP" sz="2000" dirty="0"/>
              <a:t>	= 1680 conditions for each 1/8 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b="1" dirty="0">
                <a:solidFill>
                  <a:srgbClr val="002060"/>
                </a:solidFill>
              </a:rPr>
              <a:t>We search for signals of which SNR exceeds 7.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b="1" dirty="0">
                <a:solidFill>
                  <a:srgbClr val="002060"/>
                </a:solidFill>
              </a:rPr>
              <a:t>SNR = 7 is comparable with the onboard trigger system threshold.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b="1" dirty="0">
                <a:solidFill>
                  <a:srgbClr val="002060"/>
                </a:solidFill>
              </a:rPr>
              <a:t>SNR ~ 7 is required for further analysis, at least.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b="1" dirty="0">
                <a:solidFill>
                  <a:srgbClr val="002060"/>
                </a:solidFill>
              </a:rPr>
              <a:t>Excepting single-channel events which looks charged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US" sz="2000" dirty="0"/>
          </a:p>
          <a:p>
            <a:endParaRPr lang="ja-US" sz="2000" dirty="0"/>
          </a:p>
          <a:p>
            <a:endParaRPr lang="ja-US" sz="2000" dirty="0"/>
          </a:p>
          <a:p>
            <a:endParaRPr lang="ja-US" sz="20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4E661E3-2AEC-DE4E-90BF-27EC78D5E4C0}"/>
              </a:ext>
            </a:extLst>
          </p:cNvPr>
          <p:cNvSpPr txBox="1"/>
          <p:nvPr/>
        </p:nvSpPr>
        <p:spPr>
          <a:xfrm>
            <a:off x="1021185" y="2358478"/>
            <a:ext cx="2915712" cy="372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two-side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A73C551-255A-3B41-B7B7-FCF6FE551E17}"/>
              </a:ext>
            </a:extLst>
          </p:cNvPr>
          <p:cNvSpPr txBox="1"/>
          <p:nvPr/>
        </p:nvSpPr>
        <p:spPr>
          <a:xfrm>
            <a:off x="3493228" y="2347110"/>
            <a:ext cx="2915712" cy="372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one-side (before) 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1EBD6BC-2B6F-9043-8979-A18DF7644ECF}"/>
              </a:ext>
            </a:extLst>
          </p:cNvPr>
          <p:cNvSpPr txBox="1"/>
          <p:nvPr/>
        </p:nvSpPr>
        <p:spPr>
          <a:xfrm>
            <a:off x="6299990" y="2347109"/>
            <a:ext cx="2915712" cy="372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one-side (after) 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0EB89369-3913-AB48-A114-3FF6C5193992}"/>
              </a:ext>
            </a:extLst>
          </p:cNvPr>
          <p:cNvCxnSpPr>
            <a:cxnSpLocks/>
          </p:cNvCxnSpPr>
          <p:nvPr/>
        </p:nvCxnSpPr>
        <p:spPr>
          <a:xfrm>
            <a:off x="484938" y="3103567"/>
            <a:ext cx="682132" cy="570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E182B64C-7966-8046-A6C4-3F9EE4848F93}"/>
              </a:ext>
            </a:extLst>
          </p:cNvPr>
          <p:cNvCxnSpPr>
            <a:cxnSpLocks/>
          </p:cNvCxnSpPr>
          <p:nvPr/>
        </p:nvCxnSpPr>
        <p:spPr>
          <a:xfrm flipH="1" flipV="1">
            <a:off x="1850866" y="3102994"/>
            <a:ext cx="685800" cy="572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50785F89-02E9-A643-A771-B96EF723FA23}"/>
              </a:ext>
            </a:extLst>
          </p:cNvPr>
          <p:cNvCxnSpPr>
            <a:cxnSpLocks/>
          </p:cNvCxnSpPr>
          <p:nvPr/>
        </p:nvCxnSpPr>
        <p:spPr>
          <a:xfrm flipH="1" flipV="1">
            <a:off x="1167070" y="3101687"/>
            <a:ext cx="685800" cy="572"/>
          </a:xfrm>
          <a:prstGeom prst="straightConnector1">
            <a:avLst/>
          </a:prstGeom>
          <a:ln w="57150">
            <a:solidFill>
              <a:srgbClr val="0432FF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1240D21-2467-534B-8DC3-47F8F6A63DF7}"/>
              </a:ext>
            </a:extLst>
          </p:cNvPr>
          <p:cNvSpPr/>
          <p:nvPr/>
        </p:nvSpPr>
        <p:spPr>
          <a:xfrm>
            <a:off x="1314243" y="2720069"/>
            <a:ext cx="391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 err="1">
                <a:solidFill>
                  <a:srgbClr val="2A3DF2"/>
                </a:solidFill>
              </a:rPr>
              <a:t>Δt</a:t>
            </a:r>
            <a:endParaRPr lang="ja-US" dirty="0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9255FD7-FE65-A646-8CF5-BDA867D373D8}"/>
              </a:ext>
            </a:extLst>
          </p:cNvPr>
          <p:cNvSpPr/>
          <p:nvPr/>
        </p:nvSpPr>
        <p:spPr>
          <a:xfrm>
            <a:off x="623933" y="2722889"/>
            <a:ext cx="651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solidFill>
                  <a:srgbClr val="FF0000"/>
                </a:solidFill>
              </a:rPr>
              <a:t>Δt</a:t>
            </a:r>
            <a:r>
              <a:rPr lang="en-US" altLang="ja-JP" i="1" baseline="-25000" dirty="0">
                <a:solidFill>
                  <a:srgbClr val="FF0000"/>
                </a:solidFill>
              </a:rPr>
              <a:t>BG1</a:t>
            </a:r>
            <a:endParaRPr lang="ja-US" dirty="0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986CCCF6-6AE3-5447-9F5A-32309A01F5DF}"/>
              </a:ext>
            </a:extLst>
          </p:cNvPr>
          <p:cNvSpPr/>
          <p:nvPr/>
        </p:nvSpPr>
        <p:spPr>
          <a:xfrm>
            <a:off x="1850866" y="2732101"/>
            <a:ext cx="651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solidFill>
                  <a:srgbClr val="FF0000"/>
                </a:solidFill>
              </a:rPr>
              <a:t>Δt</a:t>
            </a:r>
            <a:r>
              <a:rPr lang="en-US" altLang="ja-JP" i="1" baseline="-25000" dirty="0">
                <a:solidFill>
                  <a:srgbClr val="FF0000"/>
                </a:solidFill>
              </a:rPr>
              <a:t>BG2</a:t>
            </a:r>
            <a:endParaRPr lang="ja-US" dirty="0"/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D33885E9-7ADD-FE4A-B51E-C011D7C54230}"/>
              </a:ext>
            </a:extLst>
          </p:cNvPr>
          <p:cNvCxnSpPr>
            <a:cxnSpLocks/>
          </p:cNvCxnSpPr>
          <p:nvPr/>
        </p:nvCxnSpPr>
        <p:spPr>
          <a:xfrm>
            <a:off x="3667684" y="3115439"/>
            <a:ext cx="682132" cy="570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4611865A-ED3F-4E4E-8EC1-660ABE1F26C6}"/>
              </a:ext>
            </a:extLst>
          </p:cNvPr>
          <p:cNvCxnSpPr>
            <a:cxnSpLocks/>
          </p:cNvCxnSpPr>
          <p:nvPr/>
        </p:nvCxnSpPr>
        <p:spPr>
          <a:xfrm flipH="1" flipV="1">
            <a:off x="4349816" y="3108966"/>
            <a:ext cx="685800" cy="572"/>
          </a:xfrm>
          <a:prstGeom prst="straightConnector1">
            <a:avLst/>
          </a:prstGeom>
          <a:ln w="57150">
            <a:solidFill>
              <a:srgbClr val="0432FF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D7821BE-2B97-5643-9486-E24ED3E3E936}"/>
              </a:ext>
            </a:extLst>
          </p:cNvPr>
          <p:cNvSpPr/>
          <p:nvPr/>
        </p:nvSpPr>
        <p:spPr>
          <a:xfrm>
            <a:off x="4496989" y="2727348"/>
            <a:ext cx="391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 err="1">
                <a:solidFill>
                  <a:srgbClr val="2A3DF2"/>
                </a:solidFill>
              </a:rPr>
              <a:t>Δt</a:t>
            </a:r>
            <a:endParaRPr lang="ja-US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4A14549-CF0D-9D48-8E85-970CC333C522}"/>
              </a:ext>
            </a:extLst>
          </p:cNvPr>
          <p:cNvSpPr/>
          <p:nvPr/>
        </p:nvSpPr>
        <p:spPr>
          <a:xfrm>
            <a:off x="3806679" y="2718136"/>
            <a:ext cx="57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 err="1">
                <a:solidFill>
                  <a:srgbClr val="FF0000"/>
                </a:solidFill>
              </a:rPr>
              <a:t>Δt</a:t>
            </a:r>
            <a:r>
              <a:rPr lang="en-US" altLang="ja-JP" i="1" baseline="-25000" dirty="0" err="1">
                <a:solidFill>
                  <a:srgbClr val="FF0000"/>
                </a:solidFill>
              </a:rPr>
              <a:t>BG</a:t>
            </a:r>
            <a:endParaRPr lang="ja-US" dirty="0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711A0774-F202-C14D-9A11-2E9F5711F385}"/>
              </a:ext>
            </a:extLst>
          </p:cNvPr>
          <p:cNvCxnSpPr>
            <a:cxnSpLocks/>
          </p:cNvCxnSpPr>
          <p:nvPr/>
        </p:nvCxnSpPr>
        <p:spPr>
          <a:xfrm flipH="1">
            <a:off x="7169272" y="3101433"/>
            <a:ext cx="687353" cy="5524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27366172-0E44-D549-864F-CAF837B8E543}"/>
              </a:ext>
            </a:extLst>
          </p:cNvPr>
          <p:cNvCxnSpPr>
            <a:cxnSpLocks/>
          </p:cNvCxnSpPr>
          <p:nvPr/>
        </p:nvCxnSpPr>
        <p:spPr>
          <a:xfrm flipH="1" flipV="1">
            <a:off x="6468314" y="3118058"/>
            <a:ext cx="685800" cy="572"/>
          </a:xfrm>
          <a:prstGeom prst="straightConnector1">
            <a:avLst/>
          </a:prstGeom>
          <a:ln w="57150">
            <a:solidFill>
              <a:srgbClr val="0432FF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22101D0-077F-714D-8B43-A3FD39AE0586}"/>
              </a:ext>
            </a:extLst>
          </p:cNvPr>
          <p:cNvSpPr/>
          <p:nvPr/>
        </p:nvSpPr>
        <p:spPr>
          <a:xfrm>
            <a:off x="6596074" y="2738822"/>
            <a:ext cx="391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 err="1">
                <a:solidFill>
                  <a:srgbClr val="2A3DF2"/>
                </a:solidFill>
              </a:rPr>
              <a:t>Δt</a:t>
            </a:r>
            <a:endParaRPr lang="ja-US" dirty="0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525DE2-5983-A648-87C9-583E67766BC1}"/>
              </a:ext>
            </a:extLst>
          </p:cNvPr>
          <p:cNvSpPr/>
          <p:nvPr/>
        </p:nvSpPr>
        <p:spPr>
          <a:xfrm>
            <a:off x="7205236" y="2738822"/>
            <a:ext cx="57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 err="1">
                <a:solidFill>
                  <a:srgbClr val="FF0000"/>
                </a:solidFill>
              </a:rPr>
              <a:t>Δt</a:t>
            </a:r>
            <a:r>
              <a:rPr lang="en-US" altLang="ja-JP" i="1" baseline="-25000" dirty="0" err="1">
                <a:solidFill>
                  <a:srgbClr val="FF0000"/>
                </a:solidFill>
              </a:rPr>
              <a:t>BG</a:t>
            </a:r>
            <a:endParaRPr lang="ja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D7BC56C-5B16-1B47-8B7E-D98EF1DBD883}"/>
              </a:ext>
            </a:extLst>
          </p:cNvPr>
          <p:cNvSpPr txBox="1"/>
          <p:nvPr/>
        </p:nvSpPr>
        <p:spPr>
          <a:xfrm>
            <a:off x="6588631" y="1019962"/>
            <a:ext cx="4553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2A3DF2"/>
                </a:solidFill>
              </a:rPr>
              <a:t>(1/8</a:t>
            </a:r>
            <a:r>
              <a:rPr kumimoji="1" lang="en-US" altLang="ja-JP" sz="1800" dirty="0">
                <a:solidFill>
                  <a:srgbClr val="2A3DF2"/>
                </a:solidFill>
              </a:rPr>
              <a:t>,</a:t>
            </a:r>
            <a:r>
              <a:rPr kumimoji="1" lang="en-US" altLang="ja-JP" dirty="0">
                <a:solidFill>
                  <a:srgbClr val="2A3DF2"/>
                </a:solidFill>
              </a:rPr>
              <a:t> 1/4, 1/2, 1, </a:t>
            </a:r>
            <a:r>
              <a:rPr kumimoji="1" lang="en-US" altLang="ja-JP" sz="1800" dirty="0">
                <a:solidFill>
                  <a:srgbClr val="2A3DF2"/>
                </a:solidFill>
              </a:rPr>
              <a:t>4, 8 s)</a:t>
            </a:r>
            <a:endParaRPr kumimoji="1" lang="ja-JP" altLang="en-US" sz="1800">
              <a:solidFill>
                <a:srgbClr val="2A3DF2"/>
              </a:solidFill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158BAB1-1552-7447-82E7-743615E97EE3}"/>
              </a:ext>
            </a:extLst>
          </p:cNvPr>
          <p:cNvSpPr txBox="1"/>
          <p:nvPr/>
        </p:nvSpPr>
        <p:spPr>
          <a:xfrm>
            <a:off x="6867027" y="1629153"/>
            <a:ext cx="4553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(8</a:t>
            </a:r>
            <a:r>
              <a:rPr kumimoji="1" lang="en-US" altLang="ja-JP" sz="1800" dirty="0">
                <a:solidFill>
                  <a:srgbClr val="FF0000"/>
                </a:solidFill>
              </a:rPr>
              <a:t>,</a:t>
            </a:r>
            <a:r>
              <a:rPr kumimoji="1" lang="en-US" altLang="ja-JP" dirty="0">
                <a:solidFill>
                  <a:srgbClr val="FF0000"/>
                </a:solidFill>
              </a:rPr>
              <a:t> 16, 32, 64</a:t>
            </a:r>
            <a:r>
              <a:rPr kumimoji="1" lang="en-US" altLang="ja-JP" sz="1800" dirty="0">
                <a:solidFill>
                  <a:srgbClr val="FF0000"/>
                </a:solidFill>
              </a:rPr>
              <a:t> s)</a:t>
            </a:r>
            <a:endParaRPr kumimoji="1" lang="ja-JP" altLang="en-US" sz="1800">
              <a:solidFill>
                <a:srgbClr val="FF0000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9BF8832-185E-3645-88F9-E314CF07930C}"/>
              </a:ext>
            </a:extLst>
          </p:cNvPr>
          <p:cNvSpPr/>
          <p:nvPr/>
        </p:nvSpPr>
        <p:spPr>
          <a:xfrm>
            <a:off x="664903" y="3268009"/>
            <a:ext cx="17780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i="1" dirty="0" err="1">
                <a:solidFill>
                  <a:srgbClr val="FF0000"/>
                </a:solidFill>
              </a:rPr>
              <a:t>Δt</a:t>
            </a:r>
            <a:r>
              <a:rPr lang="en-US" altLang="ja-JP" sz="1600" i="1" baseline="-25000" dirty="0" err="1">
                <a:solidFill>
                  <a:srgbClr val="FF0000"/>
                </a:solidFill>
              </a:rPr>
              <a:t>BG</a:t>
            </a:r>
            <a:r>
              <a:rPr lang="en-US" altLang="ja-JP" sz="1600" baseline="-25000" dirty="0">
                <a:solidFill>
                  <a:srgbClr val="FF0000"/>
                </a:solidFill>
              </a:rPr>
              <a:t> </a:t>
            </a:r>
            <a:r>
              <a:rPr lang="en-US" altLang="ja-JP" sz="1600" dirty="0">
                <a:solidFill>
                  <a:srgbClr val="FF0000"/>
                </a:solidFill>
              </a:rPr>
              <a:t>= </a:t>
            </a:r>
            <a:r>
              <a:rPr lang="en-US" altLang="ja-JP" sz="1600" i="1" dirty="0">
                <a:solidFill>
                  <a:srgbClr val="FF0000"/>
                </a:solidFill>
              </a:rPr>
              <a:t>Δt</a:t>
            </a:r>
            <a:r>
              <a:rPr lang="en-US" altLang="ja-JP" sz="1600" i="1" baseline="-25000" dirty="0">
                <a:solidFill>
                  <a:srgbClr val="FF0000"/>
                </a:solidFill>
              </a:rPr>
              <a:t>BG1</a:t>
            </a:r>
            <a:r>
              <a:rPr lang="en-US" altLang="ja-JP" sz="1600" dirty="0">
                <a:solidFill>
                  <a:srgbClr val="FF0000"/>
                </a:solidFill>
              </a:rPr>
              <a:t> + </a:t>
            </a:r>
            <a:r>
              <a:rPr lang="en-US" altLang="ja-JP" sz="1600" i="1" dirty="0">
                <a:solidFill>
                  <a:srgbClr val="FF0000"/>
                </a:solidFill>
              </a:rPr>
              <a:t>Δt</a:t>
            </a:r>
            <a:r>
              <a:rPr lang="en-US" altLang="ja-JP" sz="1600" i="1" baseline="-25000" dirty="0">
                <a:solidFill>
                  <a:srgbClr val="FF0000"/>
                </a:solidFill>
              </a:rPr>
              <a:t>BG2</a:t>
            </a:r>
            <a:r>
              <a:rPr lang="en-US" altLang="ja-JP" sz="1600" dirty="0">
                <a:solidFill>
                  <a:srgbClr val="FF0000"/>
                </a:solidFill>
              </a:rPr>
              <a:t> </a:t>
            </a:r>
            <a:endParaRPr lang="ja-US" sz="16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9A993D4-6CD8-7B4B-A247-84F4F27F2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10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302230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7E76E7BF-2614-5645-BB3F-3AFEAF8BF1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4" t="21245" r="9606" b="16204"/>
          <a:stretch/>
        </p:blipFill>
        <p:spPr>
          <a:xfrm>
            <a:off x="90236" y="1058781"/>
            <a:ext cx="6302088" cy="304698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FABC-F024-4847-8731-5DC449EF1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-217778"/>
            <a:ext cx="8825164" cy="1325563"/>
          </a:xfrm>
        </p:spPr>
        <p:txBody>
          <a:bodyPr/>
          <a:lstStyle/>
          <a:p>
            <a:pPr algn="ctr"/>
            <a:r>
              <a:rPr lang="ja-US" dirty="0"/>
              <a:t>Summed probability in the CGBM FOV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E829537-25DD-194C-91FD-42A697C47795}"/>
              </a:ext>
            </a:extLst>
          </p:cNvPr>
          <p:cNvSpPr txBox="1"/>
          <p:nvPr/>
        </p:nvSpPr>
        <p:spPr>
          <a:xfrm>
            <a:off x="6457950" y="1149215"/>
            <a:ext cx="3579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>
                <a:solidFill>
                  <a:srgbClr val="0432FF"/>
                </a:solidFill>
              </a:rPr>
              <a:t>SGM FOV</a:t>
            </a:r>
          </a:p>
          <a:p>
            <a:r>
              <a:rPr lang="ja-US" dirty="0">
                <a:solidFill>
                  <a:srgbClr val="7030A0"/>
                </a:solidFill>
              </a:rPr>
              <a:t>HXM FOV</a:t>
            </a:r>
          </a:p>
          <a:p>
            <a:r>
              <a:rPr lang="ja-US" dirty="0">
                <a:solidFill>
                  <a:srgbClr val="00B050"/>
                </a:solidFill>
              </a:rPr>
              <a:t>GW high probability region</a:t>
            </a:r>
          </a:p>
          <a:p>
            <a:r>
              <a:rPr lang="ja-US" dirty="0">
                <a:solidFill>
                  <a:schemeClr val="bg2">
                    <a:lumMod val="50000"/>
                  </a:schemeClr>
                </a:solidFill>
              </a:rPr>
              <a:t>The earth occulted region</a:t>
            </a:r>
            <a:r>
              <a:rPr lang="ja-US" dirty="0"/>
              <a:t> 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197F8EA-6C02-F749-AB00-01440A73ECC6}"/>
              </a:ext>
            </a:extLst>
          </p:cNvPr>
          <p:cNvSpPr txBox="1"/>
          <p:nvPr/>
        </p:nvSpPr>
        <p:spPr>
          <a:xfrm>
            <a:off x="628650" y="997259"/>
            <a:ext cx="3123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S190408an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50BB4F9-DE96-E14C-97C3-3C2EACC93DAA}"/>
              </a:ext>
            </a:extLst>
          </p:cNvPr>
          <p:cNvSpPr txBox="1"/>
          <p:nvPr/>
        </p:nvSpPr>
        <p:spPr>
          <a:xfrm>
            <a:off x="69182" y="4483722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US" sz="2400" dirty="0"/>
              <a:t>We calculate the summed GW probability in the CGBM </a:t>
            </a:r>
            <a:br>
              <a:rPr lang="ja-US" sz="2400" dirty="0"/>
            </a:br>
            <a:r>
              <a:rPr lang="ja-US" sz="2400" dirty="0"/>
              <a:t>FOV assuming the HXM and SGM FOVs are 60 degrees and 90 degrees, respectively.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US" sz="2400" dirty="0"/>
              <a:t>However, some part of the CGBM FOV is blocked by the ISS structures.  We need to consider the ISS structures. </a:t>
            </a:r>
          </a:p>
          <a:p>
            <a:endParaRPr lang="ja-US" sz="2400" dirty="0"/>
          </a:p>
          <a:p>
            <a:endParaRPr lang="ja-US" sz="2400" dirty="0"/>
          </a:p>
          <a:p>
            <a:endParaRPr lang="ja-US" sz="2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7FC44FE-0281-574B-8792-FFC9C548EB5F}"/>
              </a:ext>
            </a:extLst>
          </p:cNvPr>
          <p:cNvSpPr txBox="1"/>
          <p:nvPr/>
        </p:nvSpPr>
        <p:spPr>
          <a:xfrm>
            <a:off x="6392324" y="2582275"/>
            <a:ext cx="3441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Summed probability</a:t>
            </a:r>
          </a:p>
          <a:p>
            <a:r>
              <a:rPr lang="ja-US" dirty="0">
                <a:solidFill>
                  <a:srgbClr val="0432FF"/>
                </a:solidFill>
              </a:rPr>
              <a:t>SGM: 95.4 %</a:t>
            </a:r>
            <a:endParaRPr lang="ja-US" dirty="0">
              <a:solidFill>
                <a:srgbClr val="FF0000"/>
              </a:solidFill>
            </a:endParaRPr>
          </a:p>
          <a:p>
            <a:r>
              <a:rPr lang="ja-US" dirty="0">
                <a:solidFill>
                  <a:srgbClr val="7030A0"/>
                </a:solidFill>
              </a:rPr>
              <a:t>HXM: 91.1 %</a:t>
            </a:r>
          </a:p>
          <a:p>
            <a:r>
              <a:rPr lang="ja-US" dirty="0">
                <a:solidFill>
                  <a:schemeClr val="bg1">
                    <a:lumMod val="50000"/>
                  </a:schemeClr>
                </a:solidFill>
              </a:rPr>
              <a:t>The earth: 4.4 % 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0F59420-A89C-924E-BF4C-C1942BBE5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11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1209108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FABC-F024-4847-8731-5DC449EF1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104105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CGBM analysis web page</a:t>
            </a:r>
          </a:p>
        </p:txBody>
      </p:sp>
      <p:pic>
        <p:nvPicPr>
          <p:cNvPr id="5" name="図 4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A7199687-E3B8-E24D-8119-292BF3E916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6045"/>
          <a:stretch/>
        </p:blipFill>
        <p:spPr>
          <a:xfrm>
            <a:off x="144381" y="1299412"/>
            <a:ext cx="3814011" cy="4171117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6298CA-90C6-6746-B6CD-E7E53C7D46DA}"/>
              </a:ext>
            </a:extLst>
          </p:cNvPr>
          <p:cNvSpPr txBox="1"/>
          <p:nvPr/>
        </p:nvSpPr>
        <p:spPr>
          <a:xfrm>
            <a:off x="3958392" y="1299412"/>
            <a:ext cx="53299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Contents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GW (GRB) T</a:t>
            </a:r>
            <a:r>
              <a:rPr lang="en-US" dirty="0"/>
              <a:t>rigger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Summed probability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LIGO &amp; Virgo skymap plot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CGBM Light curves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US" dirty="0"/>
              <a:t>time binning = 1/8s, 1/4s, 1/2s, 1s, 2s, 4s, 8s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SNR vs time plots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US" dirty="0"/>
              <a:t>For all 1680 conditions.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SNR summary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US" dirty="0"/>
              <a:t>Highest SNR condition in the search interval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US" dirty="0"/>
              <a:t>Highest SNR condition at the trigger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US" dirty="0"/>
              <a:t>Triggered (SNR &gt; 7) time interval 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DCD9B61-820B-384D-BEE3-0E8950DE7CCA}"/>
              </a:ext>
            </a:extLst>
          </p:cNvPr>
          <p:cNvSpPr/>
          <p:nvPr/>
        </p:nvSpPr>
        <p:spPr>
          <a:xfrm>
            <a:off x="1269331" y="5850724"/>
            <a:ext cx="66053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US" dirty="0">
                <a:hlinkClick r:id="rId4"/>
              </a:rPr>
              <a:t>http://yoshidalab.mydns.jp/CGBM/GW_ana_dev/</a:t>
            </a:r>
            <a:endParaRPr lang="ja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A331001-DEAC-E148-BF1E-81C29070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12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459179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D04E26-0A3A-B242-951E-883D4F53F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74954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The transient search system 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449185-3A3A-8548-9444-4DFDF6E79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90" y="728345"/>
            <a:ext cx="8081010" cy="860425"/>
          </a:xfrm>
        </p:spPr>
        <p:txBody>
          <a:bodyPr/>
          <a:lstStyle/>
          <a:p>
            <a:pPr marL="0" indent="0">
              <a:buNone/>
            </a:pPr>
            <a:r>
              <a:rPr lang="ja-US" dirty="0"/>
              <a:t>The transient search system is running automatically (crontab) in the analsysis machines in JAXA.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875BEFB-D44D-E849-A253-2983AC5BFC8B}"/>
              </a:ext>
            </a:extLst>
          </p:cNvPr>
          <p:cNvSpPr/>
          <p:nvPr/>
        </p:nvSpPr>
        <p:spPr>
          <a:xfrm>
            <a:off x="342900" y="1729369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Find the duration of each run mode</a:t>
            </a:r>
          </a:p>
          <a:p>
            <a:pPr algn="ctr"/>
            <a:r>
              <a:rPr lang="ja-US" dirty="0">
                <a:solidFill>
                  <a:schemeClr val="tx1"/>
                </a:solidFill>
              </a:rPr>
              <a:t>&amp; Checking CGBM trigger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12CA8A7-B14E-3147-8CCC-17FB96F5A2C7}"/>
              </a:ext>
            </a:extLst>
          </p:cNvPr>
          <p:cNvSpPr/>
          <p:nvPr/>
        </p:nvSpPr>
        <p:spPr>
          <a:xfrm>
            <a:off x="342900" y="2364571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Data conversion</a:t>
            </a:r>
          </a:p>
          <a:p>
            <a:pPr algn="ctr"/>
            <a:r>
              <a:rPr lang="ja-US" dirty="0">
                <a:solidFill>
                  <a:schemeClr val="tx1"/>
                </a:solidFill>
              </a:rPr>
              <a:t>from L1 to L1root to L2 to DST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10259EF-B174-5C4E-9A87-234C0246D3B1}"/>
              </a:ext>
            </a:extLst>
          </p:cNvPr>
          <p:cNvSpPr/>
          <p:nvPr/>
        </p:nvSpPr>
        <p:spPr>
          <a:xfrm>
            <a:off x="342900" y="2999773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Exposure calculation &amp; Gamma-ray selection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64CEC8D-053A-1844-8140-1ABCC30B132E}"/>
              </a:ext>
            </a:extLst>
          </p:cNvPr>
          <p:cNvSpPr/>
          <p:nvPr/>
        </p:nvSpPr>
        <p:spPr>
          <a:xfrm>
            <a:off x="342900" y="3634975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Gamma-ray pair search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0FE971C-D42C-BA4F-A364-4D2C761DEDA4}"/>
              </a:ext>
            </a:extLst>
          </p:cNvPr>
          <p:cNvSpPr/>
          <p:nvPr/>
        </p:nvSpPr>
        <p:spPr>
          <a:xfrm>
            <a:off x="342900" y="4258145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Making GAM plots </a:t>
            </a:r>
          </a:p>
          <a:p>
            <a:pPr algn="ctr"/>
            <a:r>
              <a:rPr lang="ja-US" dirty="0">
                <a:solidFill>
                  <a:schemeClr val="tx1"/>
                </a:solidFill>
              </a:rPr>
              <a:t>&amp; Making lists of gamma-ray pairs 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5D72F59-B197-1348-9DA2-05229BF49E2C}"/>
              </a:ext>
            </a:extLst>
          </p:cNvPr>
          <p:cNvSpPr/>
          <p:nvPr/>
        </p:nvSpPr>
        <p:spPr>
          <a:xfrm>
            <a:off x="342900" y="5470857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rsync plots &amp; lists to RAID</a:t>
            </a:r>
          </a:p>
          <a:p>
            <a:pPr algn="ctr"/>
            <a:r>
              <a:rPr lang="ja-US" dirty="0">
                <a:solidFill>
                  <a:schemeClr val="tx1"/>
                </a:solidFill>
              </a:rPr>
              <a:t>(For the DQC page) 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CBE8485-9614-1C49-B591-75A3DD2881B9}"/>
              </a:ext>
            </a:extLst>
          </p:cNvPr>
          <p:cNvSpPr txBox="1"/>
          <p:nvPr/>
        </p:nvSpPr>
        <p:spPr>
          <a:xfrm>
            <a:off x="354330" y="6190283"/>
            <a:ext cx="201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sz="1600" dirty="0">
                <a:solidFill>
                  <a:srgbClr val="FF0000"/>
                </a:solidFill>
              </a:rPr>
              <a:t>Red: manual</a:t>
            </a:r>
          </a:p>
          <a:p>
            <a:r>
              <a:rPr lang="ja-US" sz="1600" dirty="0">
                <a:solidFill>
                  <a:srgbClr val="0070C0"/>
                </a:solidFill>
              </a:rPr>
              <a:t>Blue: automatic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AE5102F-41BF-974A-984B-2FB1A2FD3EB1}"/>
              </a:ext>
            </a:extLst>
          </p:cNvPr>
          <p:cNvSpPr/>
          <p:nvPr/>
        </p:nvSpPr>
        <p:spPr>
          <a:xfrm>
            <a:off x="342900" y="4860863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Making event display images </a:t>
            </a:r>
          </a:p>
          <a:p>
            <a:pPr algn="ctr"/>
            <a:r>
              <a:rPr lang="ja-US" dirty="0">
                <a:solidFill>
                  <a:schemeClr val="tx1"/>
                </a:solidFill>
              </a:rPr>
              <a:t>for  gamma-ray pair events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20C3C8-16DA-104E-BDB2-13DBC7C24685}"/>
              </a:ext>
            </a:extLst>
          </p:cNvPr>
          <p:cNvSpPr txBox="1"/>
          <p:nvPr/>
        </p:nvSpPr>
        <p:spPr>
          <a:xfrm>
            <a:off x="4572000" y="1729369"/>
            <a:ext cx="410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For the gamma-ray pair search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562E815-6471-934C-8428-5F70CA42569E}"/>
              </a:ext>
            </a:extLst>
          </p:cNvPr>
          <p:cNvSpPr txBox="1"/>
          <p:nvPr/>
        </p:nvSpPr>
        <p:spPr>
          <a:xfrm>
            <a:off x="4572000" y="2407403"/>
            <a:ext cx="410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Multithreading process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83C2230-ACCF-E043-8D2A-519CA66C2E61}"/>
              </a:ext>
            </a:extLst>
          </p:cNvPr>
          <p:cNvSpPr txBox="1"/>
          <p:nvPr/>
        </p:nvSpPr>
        <p:spPr>
          <a:xfrm>
            <a:off x="4572000" y="3059668"/>
            <a:ext cx="410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with EM track  &amp; CC track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53FD408-1D98-954B-876C-2B872A83054D}"/>
              </a:ext>
            </a:extLst>
          </p:cNvPr>
          <p:cNvSpPr txBox="1"/>
          <p:nvPr/>
        </p:nvSpPr>
        <p:spPr>
          <a:xfrm>
            <a:off x="4572000" y="434049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F</a:t>
            </a:r>
            <a:r>
              <a:rPr lang="en-US" dirty="0"/>
              <a:t>o</a:t>
            </a:r>
            <a:r>
              <a:rPr lang="ja-US" dirty="0"/>
              <a:t>r the GAM &amp; GAM_PAIRS pages on the DQC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876DB30-DAD6-DA46-803B-F1BAF49B0DB0}"/>
              </a:ext>
            </a:extLst>
          </p:cNvPr>
          <p:cNvSpPr txBox="1"/>
          <p:nvPr/>
        </p:nvSpPr>
        <p:spPr>
          <a:xfrm>
            <a:off x="4572000" y="4943214"/>
            <a:ext cx="410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Using L2 Viewer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5B2D295-2435-5E44-AEC0-26FBEFA99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13</a:t>
            </a:fld>
            <a:endParaRPr lang="ja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7BCE6B-1A98-9341-B4B6-43475674D958}"/>
              </a:ext>
            </a:extLst>
          </p:cNvPr>
          <p:cNvSpPr txBox="1"/>
          <p:nvPr/>
        </p:nvSpPr>
        <p:spPr>
          <a:xfrm>
            <a:off x="4572000" y="3733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Please see Mori-sensei‘s presentation</a:t>
            </a:r>
          </a:p>
        </p:txBody>
      </p:sp>
    </p:spTree>
    <p:extLst>
      <p:ext uri="{BB962C8B-B14F-4D97-AF65-F5344CB8AC3E}">
        <p14:creationId xmlns:p14="http://schemas.microsoft.com/office/powerpoint/2010/main" val="389075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DFFD12-C275-2440-A394-03FDFCA4E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27" y="-325209"/>
            <a:ext cx="9060873" cy="1325563"/>
          </a:xfrm>
        </p:spPr>
        <p:txBody>
          <a:bodyPr/>
          <a:lstStyle/>
          <a:p>
            <a:pPr algn="ctr"/>
            <a:r>
              <a:rPr lang="ja-US" dirty="0"/>
              <a:t>GAM_PAIRS page</a:t>
            </a:r>
          </a:p>
        </p:txBody>
      </p:sp>
      <p:pic>
        <p:nvPicPr>
          <p:cNvPr id="7" name="図 6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1FDB96FE-5FAB-2C4D-A91E-6B1BC6B29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9422"/>
            <a:ext cx="9144000" cy="507815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34DAE5D-5C0E-B24C-9B06-B31268F9311F}"/>
              </a:ext>
            </a:extLst>
          </p:cNvPr>
          <p:cNvSpPr txBox="1"/>
          <p:nvPr/>
        </p:nvSpPr>
        <p:spPr>
          <a:xfrm>
            <a:off x="276726" y="5955632"/>
            <a:ext cx="8590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GAM_PAIRS page was newly equipped on the DQC web page.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Pair search result is shown in the table, and event display for pair events are available.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F35A0F5-458F-494A-B838-A69F71ABE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14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2088866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4DE46D-CA8D-DF4C-80F2-A4549CFFA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-19888"/>
            <a:ext cx="8202529" cy="1325563"/>
          </a:xfrm>
        </p:spPr>
        <p:txBody>
          <a:bodyPr/>
          <a:lstStyle/>
          <a:p>
            <a:r>
              <a:rPr kumimoji="1" lang="en-US" altLang="ja-JP" dirty="0"/>
              <a:t>GW counterparts search</a:t>
            </a:r>
            <a:r>
              <a:rPr lang="ja-US" dirty="0"/>
              <a:t> in the O3.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3E057D7F-95DA-1745-B228-66BD1E057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821" y="1133011"/>
            <a:ext cx="8202529" cy="1574090"/>
          </a:xfrm>
        </p:spPr>
        <p:txBody>
          <a:bodyPr>
            <a:noAutofit/>
          </a:bodyPr>
          <a:lstStyle/>
          <a:p>
            <a:r>
              <a:rPr kumimoji="1" lang="en-US" altLang="ja-JP" dirty="0"/>
              <a:t>The LIGO &amp; Virgo third observation run (the O3 run) started on April 1, 2019. </a:t>
            </a:r>
          </a:p>
          <a:p>
            <a:r>
              <a:rPr kumimoji="1" lang="en-US" altLang="ja-JP" dirty="0"/>
              <a:t>48 (+ Fermi GBM-190816) GW events have been reported in the O3.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798616A-11B1-C140-BAD6-782A330999C7}"/>
              </a:ext>
            </a:extLst>
          </p:cNvPr>
          <p:cNvSpPr txBox="1"/>
          <p:nvPr/>
        </p:nvSpPr>
        <p:spPr>
          <a:xfrm>
            <a:off x="1" y="3167390"/>
            <a:ext cx="914399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sz="2400" dirty="0"/>
              <a:t>CAL analysis (using the CAL pipeline)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US" sz="2000" dirty="0"/>
              <a:t>Checking overlaps between the CAL FOV and the GW localization probability region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US" sz="2000" dirty="0"/>
              <a:t>Seach</a:t>
            </a:r>
            <a:r>
              <a:rPr lang="en-US" sz="2000" dirty="0"/>
              <a:t> for gamma-rays in -60 s ~ + 60 s (-1200s ~ + 1200s).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Even if there is no gamma-ray from the overlap region, we calculated 90% upper limits.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400" dirty="0"/>
              <a:t>CGBM</a:t>
            </a:r>
            <a:r>
              <a:rPr lang="en-US" sz="2000" dirty="0"/>
              <a:t> </a:t>
            </a:r>
            <a:r>
              <a:rPr lang="en-US" sz="2400" dirty="0"/>
              <a:t>analysis (using the CGBM pipeline)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Checking whether CGBM high voltages were on or not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Checking </a:t>
            </a:r>
            <a:r>
              <a:rPr lang="ja-US" sz="2000" dirty="0"/>
              <a:t>overlaps between the CGBM FOV and the GW localization probability region.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US" sz="2000" dirty="0"/>
              <a:t>Search for signal, of which SNR exceeds 7, in </a:t>
            </a:r>
            <a:r>
              <a:rPr lang="en-US" sz="2000" dirty="0"/>
              <a:t>-60 s ~ + 60 s.</a:t>
            </a:r>
            <a:endParaRPr lang="ja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ja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ja-US" sz="24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9FD7D41-22C4-2C42-9EC5-B85F00D2B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15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439015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CB4E3C-4946-344D-8EB4-B83036369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1584"/>
            <a:ext cx="9144000" cy="1325563"/>
          </a:xfrm>
        </p:spPr>
        <p:txBody>
          <a:bodyPr/>
          <a:lstStyle/>
          <a:p>
            <a:pPr algn="ctr"/>
            <a:r>
              <a:rPr kumimoji="1" lang="en-US" altLang="ja-JP" dirty="0"/>
              <a:t>Results 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E7EDB0-9A40-624D-AAFB-A41CBA1C7171}"/>
              </a:ext>
            </a:extLst>
          </p:cNvPr>
          <p:cNvSpPr txBox="1"/>
          <p:nvPr/>
        </p:nvSpPr>
        <p:spPr>
          <a:xfrm>
            <a:off x="4689140" y="712713"/>
            <a:ext cx="4073561" cy="1446550"/>
          </a:xfrm>
          <a:prstGeom prst="rect">
            <a:avLst/>
          </a:prstGeom>
          <a:noFill/>
          <a:ln w="38100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200" dirty="0"/>
              <a:t>CGBM statistics</a:t>
            </a:r>
          </a:p>
          <a:p>
            <a:r>
              <a:rPr kumimoji="1" lang="en-US" altLang="ja-JP" sz="2200" dirty="0">
                <a:solidFill>
                  <a:schemeClr val="bg1">
                    <a:lumMod val="50000"/>
                  </a:schemeClr>
                </a:solidFill>
              </a:rPr>
              <a:t>17	: HV off </a:t>
            </a:r>
          </a:p>
          <a:p>
            <a:r>
              <a:rPr kumimoji="1" lang="en-US" altLang="ja-JP" sz="2200" dirty="0">
                <a:solidFill>
                  <a:schemeClr val="bg1">
                    <a:lumMod val="50000"/>
                  </a:schemeClr>
                </a:solidFill>
              </a:rPr>
              <a:t>3	: Outside of the FOV</a:t>
            </a:r>
          </a:p>
          <a:p>
            <a:r>
              <a:rPr kumimoji="1" lang="en-US" altLang="ja-JP" sz="2200" dirty="0">
                <a:solidFill>
                  <a:srgbClr val="FF0000"/>
                </a:solidFill>
              </a:rPr>
              <a:t>29	: No detection</a:t>
            </a:r>
            <a:endParaRPr kumimoji="1" lang="ja-JP" altLang="en-US" sz="2200"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D7F3AD5-E382-4947-BAA4-B5D98F33344E}"/>
              </a:ext>
            </a:extLst>
          </p:cNvPr>
          <p:cNvSpPr txBox="1"/>
          <p:nvPr/>
        </p:nvSpPr>
        <p:spPr>
          <a:xfrm>
            <a:off x="369919" y="710939"/>
            <a:ext cx="4073561" cy="144655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200" dirty="0"/>
              <a:t>CAL statistics</a:t>
            </a:r>
          </a:p>
          <a:p>
            <a:r>
              <a:rPr kumimoji="1" lang="en-US" altLang="ja-JP" sz="2200" dirty="0">
                <a:solidFill>
                  <a:schemeClr val="bg1">
                    <a:lumMod val="50000"/>
                  </a:schemeClr>
                </a:solidFill>
              </a:rPr>
              <a:t>1	: HV off </a:t>
            </a:r>
            <a:r>
              <a:rPr kumimoji="1" lang="en-US" altLang="ja-JP" sz="2200" baseline="30000" dirty="0">
                <a:solidFill>
                  <a:schemeClr val="bg1">
                    <a:lumMod val="50000"/>
                  </a:schemeClr>
                </a:solidFill>
              </a:rPr>
              <a:t>*</a:t>
            </a:r>
            <a:endParaRPr kumimoji="1" lang="en-US" altLang="ja-JP" sz="2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kumimoji="1" lang="en-US" altLang="ja-JP" sz="2200" dirty="0">
                <a:solidFill>
                  <a:schemeClr val="bg1">
                    <a:lumMod val="50000"/>
                  </a:schemeClr>
                </a:solidFill>
              </a:rPr>
              <a:t>24	: Outside of the FOV</a:t>
            </a:r>
          </a:p>
          <a:p>
            <a:r>
              <a:rPr kumimoji="1" lang="en-US" altLang="ja-JP" sz="2200" dirty="0">
                <a:solidFill>
                  <a:srgbClr val="FF0000"/>
                </a:solidFill>
              </a:rPr>
              <a:t>24	: No detection</a:t>
            </a:r>
            <a:endParaRPr kumimoji="1" lang="ja-JP" altLang="en-US" sz="2200"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5AC8494-7C11-0D40-9840-1AEA4DA38A98}"/>
              </a:ext>
            </a:extLst>
          </p:cNvPr>
          <p:cNvSpPr txBox="1"/>
          <p:nvPr/>
        </p:nvSpPr>
        <p:spPr>
          <a:xfrm>
            <a:off x="310657" y="2524126"/>
            <a:ext cx="84337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b="1" dirty="0">
                <a:solidFill>
                  <a:srgbClr val="002060"/>
                </a:solidFill>
              </a:rPr>
              <a:t>CALET has found no counterpart candidate so far.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b="1" dirty="0">
                <a:solidFill>
                  <a:srgbClr val="002060"/>
                </a:solidFill>
              </a:rPr>
              <a:t>We have reported our analysis for 46 events to GCN circular.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ja-JP" sz="2400" b="1" dirty="0">
                <a:solidFill>
                  <a:srgbClr val="002060"/>
                </a:solidFill>
              </a:rPr>
              <a:t>Excepting S190412m, S190421ar, Fermi GBM-190816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b="1" dirty="0">
                <a:solidFill>
                  <a:srgbClr val="002060"/>
                </a:solidFill>
              </a:rPr>
              <a:t>I summarized analysis for GW events in the CGBM wiki page</a:t>
            </a:r>
          </a:p>
          <a:p>
            <a:pPr lvl="1"/>
            <a:br>
              <a:rPr kumimoji="1" lang="en-US" altLang="ja-JP" sz="2400" b="1" dirty="0">
                <a:solidFill>
                  <a:srgbClr val="002060"/>
                </a:solidFill>
                <a:hlinkClick r:id="rId3"/>
              </a:rPr>
            </a:br>
            <a:r>
              <a:rPr kumimoji="1" lang="en-US" altLang="ja-JP" sz="2400" b="1" dirty="0">
                <a:solidFill>
                  <a:srgbClr val="002060"/>
                </a:solidFill>
                <a:hlinkClick r:id="rId3"/>
              </a:rPr>
              <a:t>http://www.phys.aoyama.ac.jp/~yoshida/wiki/cgbm_int/index.php?Status%2FGW</a:t>
            </a:r>
            <a:endParaRPr kumimoji="1" lang="en-US" altLang="ja-JP" sz="2400" b="1" dirty="0">
              <a:solidFill>
                <a:srgbClr val="002060"/>
              </a:solidFill>
            </a:endParaRPr>
          </a:p>
          <a:p>
            <a:pPr lvl="1"/>
            <a:endParaRPr kumimoji="1" lang="en-US" altLang="ja-JP" sz="2400" b="1" dirty="0">
              <a:solidFill>
                <a:srgbClr val="00206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C0B938C-2632-C84A-A1F5-44633A33FC5D}"/>
              </a:ext>
            </a:extLst>
          </p:cNvPr>
          <p:cNvSpPr txBox="1"/>
          <p:nvPr/>
        </p:nvSpPr>
        <p:spPr>
          <a:xfrm>
            <a:off x="369919" y="2182730"/>
            <a:ext cx="4832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>
                <a:solidFill>
                  <a:schemeClr val="bg1">
                    <a:lumMod val="50000"/>
                  </a:schemeClr>
                </a:solidFill>
              </a:rPr>
              <a:t>* For safety during a special ISS activity</a:t>
            </a:r>
            <a:endParaRPr kumimoji="1" lang="ja-JP" altLang="en-US" sz="2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9F194AC-5AC1-C64D-B62C-C08020C66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16</a:t>
            </a:fld>
            <a:endParaRPr lang="ja-US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288105D6-E74F-E741-B458-BF17176D9F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27834"/>
              </p:ext>
            </p:extLst>
          </p:nvPr>
        </p:nvGraphicFramePr>
        <p:xfrm>
          <a:off x="13648" y="5391179"/>
          <a:ext cx="9116704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537">
                  <a:extLst>
                    <a:ext uri="{9D8B030D-6E8A-4147-A177-3AD203B41FA5}">
                      <a16:colId xmlns:a16="http://schemas.microsoft.com/office/drawing/2014/main" val="1316711200"/>
                    </a:ext>
                  </a:extLst>
                </a:gridCol>
                <a:gridCol w="1869744">
                  <a:extLst>
                    <a:ext uri="{9D8B030D-6E8A-4147-A177-3AD203B41FA5}">
                      <a16:colId xmlns:a16="http://schemas.microsoft.com/office/drawing/2014/main" val="1051973242"/>
                    </a:ext>
                  </a:extLst>
                </a:gridCol>
                <a:gridCol w="2415653">
                  <a:extLst>
                    <a:ext uri="{9D8B030D-6E8A-4147-A177-3AD203B41FA5}">
                      <a16:colId xmlns:a16="http://schemas.microsoft.com/office/drawing/2014/main" val="170409731"/>
                    </a:ext>
                  </a:extLst>
                </a:gridCol>
                <a:gridCol w="2279176">
                  <a:extLst>
                    <a:ext uri="{9D8B030D-6E8A-4147-A177-3AD203B41FA5}">
                      <a16:colId xmlns:a16="http://schemas.microsoft.com/office/drawing/2014/main" val="3716964914"/>
                    </a:ext>
                  </a:extLst>
                </a:gridCol>
                <a:gridCol w="1255594">
                  <a:extLst>
                    <a:ext uri="{9D8B030D-6E8A-4147-A177-3AD203B41FA5}">
                      <a16:colId xmlns:a16="http://schemas.microsoft.com/office/drawing/2014/main" val="2997967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Event ID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Time (UT)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CAL upper limit </a:t>
                      </a:r>
                    </a:p>
                    <a:p>
                      <a:r>
                        <a:rPr kumimoji="1" lang="en-US" altLang="ja-JP" dirty="0"/>
                        <a:t>[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erg cm</a:t>
                      </a:r>
                      <a:r>
                        <a:rPr kumimoji="1" lang="en-US" altLang="ja-JP" b="0" baseline="30000" dirty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 s</a:t>
                      </a:r>
                      <a:r>
                        <a:rPr kumimoji="1" lang="en-US" altLang="ja-JP" b="0" baseline="30000" dirty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kumimoji="1" lang="en-US" altLang="ja-JP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CGBM status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GCN #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356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S200129m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06:54:58.435104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5.7x10</a:t>
                      </a:r>
                      <a:r>
                        <a:rPr lang="en-US" altLang="ja-JP" baseline="30000" dirty="0"/>
                        <a:t>-5</a:t>
                      </a:r>
                      <a:r>
                        <a:rPr lang="en-US" altLang="ja-JP" dirty="0"/>
                        <a:t> (10 - 100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HV off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26941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182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S200128d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02:20:11.903320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4.6x10</a:t>
                      </a:r>
                      <a:r>
                        <a:rPr lang="en-US" altLang="ja-JP" baseline="30000" dirty="0"/>
                        <a:t>-6</a:t>
                      </a:r>
                      <a:r>
                        <a:rPr lang="en-US" altLang="ja-JP" dirty="0"/>
                        <a:t> (10 - 100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26924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0544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1963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A8ACDFCA-C0B9-3646-B753-620ED35DA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705426"/>
              </p:ext>
            </p:extLst>
          </p:nvPr>
        </p:nvGraphicFramePr>
        <p:xfrm>
          <a:off x="0" y="147320"/>
          <a:ext cx="9116704" cy="620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537">
                  <a:extLst>
                    <a:ext uri="{9D8B030D-6E8A-4147-A177-3AD203B41FA5}">
                      <a16:colId xmlns:a16="http://schemas.microsoft.com/office/drawing/2014/main" val="1316711200"/>
                    </a:ext>
                  </a:extLst>
                </a:gridCol>
                <a:gridCol w="1869744">
                  <a:extLst>
                    <a:ext uri="{9D8B030D-6E8A-4147-A177-3AD203B41FA5}">
                      <a16:colId xmlns:a16="http://schemas.microsoft.com/office/drawing/2014/main" val="1051973242"/>
                    </a:ext>
                  </a:extLst>
                </a:gridCol>
                <a:gridCol w="2415653">
                  <a:extLst>
                    <a:ext uri="{9D8B030D-6E8A-4147-A177-3AD203B41FA5}">
                      <a16:colId xmlns:a16="http://schemas.microsoft.com/office/drawing/2014/main" val="170409731"/>
                    </a:ext>
                  </a:extLst>
                </a:gridCol>
                <a:gridCol w="2279176">
                  <a:extLst>
                    <a:ext uri="{9D8B030D-6E8A-4147-A177-3AD203B41FA5}">
                      <a16:colId xmlns:a16="http://schemas.microsoft.com/office/drawing/2014/main" val="3716964914"/>
                    </a:ext>
                  </a:extLst>
                </a:gridCol>
                <a:gridCol w="1255594">
                  <a:extLst>
                    <a:ext uri="{9D8B030D-6E8A-4147-A177-3AD203B41FA5}">
                      <a16:colId xmlns:a16="http://schemas.microsoft.com/office/drawing/2014/main" val="2997967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Event ID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Time (UT)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CAL upper limit </a:t>
                      </a:r>
                    </a:p>
                    <a:p>
                      <a:r>
                        <a:rPr kumimoji="1" lang="en-US" altLang="ja-JP" dirty="0"/>
                        <a:t>[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erg cm</a:t>
                      </a:r>
                      <a:r>
                        <a:rPr kumimoji="1" lang="en-US" altLang="ja-JP" b="0" baseline="30000" dirty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 s</a:t>
                      </a:r>
                      <a:r>
                        <a:rPr kumimoji="1" lang="en-US" altLang="ja-JP" b="0" baseline="30000" dirty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kumimoji="1" lang="en-US" altLang="ja-JP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CGBM status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GCN #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356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S200115j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04:23:09.742047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1.7x10</a:t>
                      </a:r>
                      <a:r>
                        <a:rPr lang="en-US" altLang="ja-JP" baseline="30000" dirty="0"/>
                        <a:t>-6</a:t>
                      </a:r>
                      <a:r>
                        <a:rPr lang="en-US" altLang="ja-JP" dirty="0"/>
                        <a:t> (10 - 100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HV off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26797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6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S200114f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02:08:18.239300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4.7x10</a:t>
                      </a:r>
                      <a:r>
                        <a:rPr lang="en-US" altLang="ja-JP" baseline="30000" dirty="0"/>
                        <a:t>-6</a:t>
                      </a:r>
                      <a:r>
                        <a:rPr lang="en-US" altLang="ja-JP" dirty="0"/>
                        <a:t> (10 - 100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HV off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26761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2529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S200112r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15:58:38.093931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1.1x10</a:t>
                      </a:r>
                      <a:r>
                        <a:rPr lang="en-US" altLang="ja-JP" baseline="30000" dirty="0"/>
                        <a:t>-6</a:t>
                      </a:r>
                      <a:r>
                        <a:rPr lang="en-US" altLang="ja-JP" baseline="0" dirty="0"/>
                        <a:t> </a:t>
                      </a:r>
                      <a:r>
                        <a:rPr lang="en-US" altLang="ja-JP" dirty="0"/>
                        <a:t>(10 - 100 GeV)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No detection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26740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744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S200105ae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16:24:26.057208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6.4x10</a:t>
                      </a:r>
                      <a:r>
                        <a:rPr lang="en-US" altLang="ja-JP" baseline="30000" dirty="0"/>
                        <a:t>-6</a:t>
                      </a:r>
                      <a:r>
                        <a:rPr lang="en-US" altLang="ja-JP" dirty="0"/>
                        <a:t> (10 - 100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26664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30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S191222n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03:35:37.119478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26602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641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S191216ap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21:33:38.472999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26481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288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S191215w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22:30:52.333152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26465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836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S191213g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04:34:08.142224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26419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183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S191205ah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21:52:08.568738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HV off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26377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32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S191204r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17:15:26.091822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26358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409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S191129u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13:40:29.197372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26321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709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S191109d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01:07:17.220703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HV off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26236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552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S191105e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14:35:21.933105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HV off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26195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579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S190930t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14:34:07.685342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1.7x10</a:t>
                      </a:r>
                      <a:r>
                        <a:rPr lang="en-US" altLang="ja-JP" baseline="30000" dirty="0"/>
                        <a:t>-5</a:t>
                      </a:r>
                      <a:r>
                        <a:rPr lang="en-US" altLang="ja-JP" dirty="0"/>
                        <a:t> (10 - 100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25892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490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S190930s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13:35:41.246810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3.5x10</a:t>
                      </a:r>
                      <a:r>
                        <a:rPr lang="en-US" altLang="ja-JP" baseline="30000" dirty="0"/>
                        <a:t>-5</a:t>
                      </a:r>
                      <a:r>
                        <a:rPr lang="en-US" altLang="ja-JP" dirty="0"/>
                        <a:t> (10 - 100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25891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186278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7B25C91-A18E-A945-8DC4-761F59244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17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10470104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A8ACDFCA-C0B9-3646-B753-620ED35DA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802722"/>
              </p:ext>
            </p:extLst>
          </p:nvPr>
        </p:nvGraphicFramePr>
        <p:xfrm>
          <a:off x="0" y="142240"/>
          <a:ext cx="9116704" cy="657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0185">
                  <a:extLst>
                    <a:ext uri="{9D8B030D-6E8A-4147-A177-3AD203B41FA5}">
                      <a16:colId xmlns:a16="http://schemas.microsoft.com/office/drawing/2014/main" val="1316711200"/>
                    </a:ext>
                  </a:extLst>
                </a:gridCol>
                <a:gridCol w="1856096">
                  <a:extLst>
                    <a:ext uri="{9D8B030D-6E8A-4147-A177-3AD203B41FA5}">
                      <a16:colId xmlns:a16="http://schemas.microsoft.com/office/drawing/2014/main" val="1051973242"/>
                    </a:ext>
                  </a:extLst>
                </a:gridCol>
                <a:gridCol w="2415653">
                  <a:extLst>
                    <a:ext uri="{9D8B030D-6E8A-4147-A177-3AD203B41FA5}">
                      <a16:colId xmlns:a16="http://schemas.microsoft.com/office/drawing/2014/main" val="170409731"/>
                    </a:ext>
                  </a:extLst>
                </a:gridCol>
                <a:gridCol w="2279176">
                  <a:extLst>
                    <a:ext uri="{9D8B030D-6E8A-4147-A177-3AD203B41FA5}">
                      <a16:colId xmlns:a16="http://schemas.microsoft.com/office/drawing/2014/main" val="3716964914"/>
                    </a:ext>
                  </a:extLst>
                </a:gridCol>
                <a:gridCol w="1255594">
                  <a:extLst>
                    <a:ext uri="{9D8B030D-6E8A-4147-A177-3AD203B41FA5}">
                      <a16:colId xmlns:a16="http://schemas.microsoft.com/office/drawing/2014/main" val="26773949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Event ID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Time (UT)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CAL upper limit </a:t>
                      </a:r>
                    </a:p>
                    <a:p>
                      <a:r>
                        <a:rPr kumimoji="1" lang="en-US" altLang="ja-JP" dirty="0"/>
                        <a:t>[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erg cm</a:t>
                      </a:r>
                      <a:r>
                        <a:rPr kumimoji="1" lang="en-US" altLang="ja-JP" b="0" baseline="30000" dirty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 s</a:t>
                      </a:r>
                      <a:r>
                        <a:rPr kumimoji="1" lang="en-US" altLang="ja-JP" b="0" baseline="30000" dirty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kumimoji="1" lang="en-US" altLang="ja-JP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CGBM status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GCN #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356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S190924h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02:18:46.846654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25844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744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S190923y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12:55:59.645508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1.2x10</a:t>
                      </a:r>
                      <a:r>
                        <a:rPr lang="en-US" altLang="ja-JP" baseline="30000" dirty="0"/>
                        <a:t>-5</a:t>
                      </a:r>
                      <a:r>
                        <a:rPr lang="en-US" altLang="ja-JP" dirty="0"/>
                        <a:t> (10 - 100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25830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30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S190915ak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23:57:02.690891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25770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641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S190910h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08:29:58.544448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9.4x10</a:t>
                      </a:r>
                      <a:r>
                        <a:rPr lang="en-US" altLang="ja-JP" baseline="30000" dirty="0"/>
                        <a:t>-6 </a:t>
                      </a:r>
                      <a:r>
                        <a:rPr lang="en-US" altLang="ja-JP" dirty="0"/>
                        <a:t>(1 - 10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25735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288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S190910d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01:26:19.242676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25734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836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S190901ap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23:31:01.837767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6.3x10</a:t>
                      </a:r>
                      <a:r>
                        <a:rPr lang="en-US" altLang="ja-JP" baseline="30000" dirty="0"/>
                        <a:t>-5</a:t>
                      </a:r>
                      <a:r>
                        <a:rPr lang="en-US" altLang="ja-JP" dirty="0"/>
                        <a:t> (1 - 10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25647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183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S190828l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06:55:09.886557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25537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32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S190828j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06:34:05.756472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25536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709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GBM-180816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21:22:13.027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/>
                        <a:t>2.1x10</a:t>
                      </a:r>
                      <a:r>
                        <a:rPr lang="en-US" altLang="ja-JP" baseline="30000" dirty="0"/>
                        <a:t>-6</a:t>
                      </a:r>
                      <a:r>
                        <a:rPr lang="en-US" altLang="ja-JP" dirty="0"/>
                        <a:t> (10 - 100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172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S190814bv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21:10:39.012957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25390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552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S190728q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06:45:10.529205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25214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579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S190727h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06:03:33.985887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25184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578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S190720a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00:08:36.704102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3.0x10</a:t>
                      </a:r>
                      <a:r>
                        <a:rPr lang="en-US" altLang="ja-JP" baseline="30000" dirty="0"/>
                        <a:t>-5</a:t>
                      </a:r>
                      <a:r>
                        <a:rPr lang="en-US" altLang="ja-JP" dirty="0"/>
                        <a:t>  (10 - 100 GeV)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25134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360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S190718y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14:35:12.067865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1.7x10</a:t>
                      </a:r>
                      <a:r>
                        <a:rPr lang="en-US" altLang="ja-JP" baseline="30000" dirty="0"/>
                        <a:t>-6</a:t>
                      </a:r>
                      <a:r>
                        <a:rPr lang="en-US" altLang="ja-JP" dirty="0"/>
                        <a:t> (1 - 10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25099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124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S190707q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09:33:26.181226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2.1x10</a:t>
                      </a:r>
                      <a:r>
                        <a:rPr lang="en-US" altLang="ja-JP" baseline="30000" dirty="0"/>
                        <a:t>-6</a:t>
                      </a:r>
                      <a:r>
                        <a:rPr lang="en-US" altLang="ja-JP" dirty="0"/>
                        <a:t> (1-10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25033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0761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S190706ai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22:26:41.344727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25027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870250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A284966-3970-3A4D-AC9B-4C32FF8F4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18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116102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A8ACDFCA-C0B9-3646-B753-620ED35DA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303094"/>
              </p:ext>
            </p:extLst>
          </p:nvPr>
        </p:nvGraphicFramePr>
        <p:xfrm>
          <a:off x="0" y="142240"/>
          <a:ext cx="9116704" cy="657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0185">
                  <a:extLst>
                    <a:ext uri="{9D8B030D-6E8A-4147-A177-3AD203B41FA5}">
                      <a16:colId xmlns:a16="http://schemas.microsoft.com/office/drawing/2014/main" val="1316711200"/>
                    </a:ext>
                  </a:extLst>
                </a:gridCol>
                <a:gridCol w="1869743">
                  <a:extLst>
                    <a:ext uri="{9D8B030D-6E8A-4147-A177-3AD203B41FA5}">
                      <a16:colId xmlns:a16="http://schemas.microsoft.com/office/drawing/2014/main" val="1051973242"/>
                    </a:ext>
                  </a:extLst>
                </a:gridCol>
                <a:gridCol w="2402006">
                  <a:extLst>
                    <a:ext uri="{9D8B030D-6E8A-4147-A177-3AD203B41FA5}">
                      <a16:colId xmlns:a16="http://schemas.microsoft.com/office/drawing/2014/main" val="170409731"/>
                    </a:ext>
                  </a:extLst>
                </a:gridCol>
                <a:gridCol w="2279176">
                  <a:extLst>
                    <a:ext uri="{9D8B030D-6E8A-4147-A177-3AD203B41FA5}">
                      <a16:colId xmlns:a16="http://schemas.microsoft.com/office/drawing/2014/main" val="3716964914"/>
                    </a:ext>
                  </a:extLst>
                </a:gridCol>
                <a:gridCol w="1255594">
                  <a:extLst>
                    <a:ext uri="{9D8B030D-6E8A-4147-A177-3AD203B41FA5}">
                      <a16:colId xmlns:a16="http://schemas.microsoft.com/office/drawing/2014/main" val="6947969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Event ID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Time (UT)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CAL upper limit </a:t>
                      </a:r>
                    </a:p>
                    <a:p>
                      <a:r>
                        <a:rPr kumimoji="1" lang="en-US" altLang="ja-JP" dirty="0"/>
                        <a:t>[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erg cm</a:t>
                      </a:r>
                      <a:r>
                        <a:rPr kumimoji="1" lang="en-US" altLang="ja-JP" b="0" baseline="30000" dirty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 s</a:t>
                      </a:r>
                      <a:r>
                        <a:rPr kumimoji="1" lang="en-US" altLang="ja-JP" b="0" baseline="30000" dirty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kumimoji="1" lang="en-US" altLang="ja-JP" b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kumimoji="1" lang="en-US" altLang="ja-JP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CGBM status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GCN #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356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S190701ah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20:33:06.577637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Outside of the FOV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 24970</a:t>
                      </a: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272529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S190630ag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18:52:05.179550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1.2x10</a:t>
                      </a:r>
                      <a:r>
                        <a:rPr lang="en-US" altLang="ja-JP" baseline="30000" dirty="0"/>
                        <a:t>-5</a:t>
                      </a:r>
                      <a:r>
                        <a:rPr lang="en-US" altLang="ja-JP" dirty="0"/>
                        <a:t> (10-100 GeV)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24960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744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S190602aq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17:59:27.089355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2.9x10</a:t>
                      </a:r>
                      <a:r>
                        <a:rPr lang="en-US" altLang="ja-JP" baseline="30000" dirty="0"/>
                        <a:t>-4</a:t>
                      </a:r>
                      <a:r>
                        <a:rPr lang="en-US" altLang="ja-JP" dirty="0"/>
                        <a:t> (10-100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24735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30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S190521r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07:43:59.463379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24649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641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S190521g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03:02:29.447266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6.0x10</a:t>
                      </a:r>
                      <a:r>
                        <a:rPr lang="en-US" altLang="ja-JP" baseline="30000" dirty="0"/>
                        <a:t>-6</a:t>
                      </a:r>
                      <a:r>
                        <a:rPr lang="en-US" altLang="ja-JP" dirty="0"/>
                        <a:t> (10-100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24648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288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S190519bj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15:35:44.397949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24617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836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S190517h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05:51:01.830582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24593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183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S190513bm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20:54:28.747089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6.0x10</a:t>
                      </a:r>
                      <a:r>
                        <a:rPr lang="en-US" altLang="ja-JP" baseline="30000" dirty="0"/>
                        <a:t>-5</a:t>
                      </a:r>
                      <a:r>
                        <a:rPr lang="en-US" altLang="ja-JP" dirty="0"/>
                        <a:t> (1-10 GeV)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24548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32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S190512at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18:07:14.422363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1.9x10</a:t>
                      </a:r>
                      <a:r>
                        <a:rPr lang="en-US" altLang="ja-JP" baseline="30000" dirty="0"/>
                        <a:t>-5</a:t>
                      </a:r>
                      <a:r>
                        <a:rPr lang="en-US" altLang="ja-JP" dirty="0"/>
                        <a:t>(10-100 GeV)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24531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709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S190510g</a:t>
                      </a:r>
                      <a:endParaRPr kumimoji="1" lang="ja-JP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02:59:39.291636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of the FOV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24495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552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S190503bf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18:54:04.294490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4.2x10</a:t>
                      </a:r>
                      <a:r>
                        <a:rPr lang="en-US" altLang="ja-JP" baseline="30000" dirty="0"/>
                        <a:t>-5</a:t>
                      </a:r>
                      <a:r>
                        <a:rPr lang="en-US" altLang="ja-JP" dirty="0"/>
                        <a:t> (10-100 GeV)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24403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579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S190426c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15:21:55.336540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2.5x10</a:t>
                      </a:r>
                      <a:r>
                        <a:rPr lang="en-US" altLang="ja-JP" baseline="30000" dirty="0"/>
                        <a:t>-5</a:t>
                      </a:r>
                      <a:r>
                        <a:rPr lang="en-US" altLang="ja-JP" dirty="0"/>
                        <a:t> (10-100 GeV)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24276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578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S190425z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08:18:05.017147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1.0x10</a:t>
                      </a:r>
                      <a:r>
                        <a:rPr lang="en-US" altLang="ja-JP" baseline="30000" dirty="0"/>
                        <a:t>-4</a:t>
                      </a:r>
                      <a:r>
                        <a:rPr lang="en-US" altLang="ja-JP" dirty="0"/>
                        <a:t> (10-100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24218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360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S190421ar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21:38:56.250977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the FOV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Outside the FOV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No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124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S190412m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05:30:44.165622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 off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No</a:t>
                      </a:r>
                      <a:endParaRPr kumimoji="1" lang="ja-JP" alt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0761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S190408an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18:18:02.288180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2.3 x 10</a:t>
                      </a:r>
                      <a:r>
                        <a:rPr lang="en-US" altLang="ja-JP" baseline="30000" dirty="0"/>
                        <a:t>-6</a:t>
                      </a:r>
                      <a:r>
                        <a:rPr lang="en-US" altLang="ja-JP" dirty="0"/>
                        <a:t> (1-10 GeV)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detection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24088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1084920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14BF845-7B41-6C40-BD17-04092F0B6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19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95842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F9FCD3-1810-EB4C-879A-ED2D3FA74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96616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Outlines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2C548F-39EA-FB48-953E-CD781A863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204" y="697830"/>
            <a:ext cx="7083592" cy="5907505"/>
          </a:xfrm>
        </p:spPr>
        <p:txBody>
          <a:bodyPr>
            <a:normAutofit fontScale="92500" lnSpcReduction="20000"/>
          </a:bodyPr>
          <a:lstStyle/>
          <a:p>
            <a:r>
              <a:rPr lang="ja-US" dirty="0"/>
              <a:t>Analysis systems for transient events</a:t>
            </a:r>
          </a:p>
          <a:p>
            <a:pPr lvl="1"/>
            <a:r>
              <a:rPr lang="ja-US" dirty="0"/>
              <a:t>The CAL pipelines for GW event &amp; GRB </a:t>
            </a:r>
          </a:p>
          <a:p>
            <a:pPr lvl="2"/>
            <a:r>
              <a:rPr lang="ja-US" dirty="0"/>
              <a:t>Moving structure cut</a:t>
            </a:r>
          </a:p>
          <a:p>
            <a:pPr lvl="2"/>
            <a:r>
              <a:rPr lang="ja-US" dirty="0"/>
              <a:t>How to increase the region we consider</a:t>
            </a:r>
          </a:p>
          <a:p>
            <a:pPr lvl="2"/>
            <a:r>
              <a:rPr lang="ja-US" dirty="0"/>
              <a:t>Instrumental background</a:t>
            </a:r>
          </a:p>
          <a:p>
            <a:pPr lvl="2"/>
            <a:r>
              <a:rPr lang="ja-US" dirty="0"/>
              <a:t>PDF report</a:t>
            </a:r>
          </a:p>
          <a:p>
            <a:pPr lvl="1"/>
            <a:r>
              <a:rPr lang="ja-US" dirty="0"/>
              <a:t>The CGBM pipeline</a:t>
            </a:r>
          </a:p>
          <a:p>
            <a:pPr lvl="2"/>
            <a:r>
              <a:rPr lang="ja-US" dirty="0"/>
              <a:t>Signal search (SNR calculation)</a:t>
            </a:r>
          </a:p>
          <a:p>
            <a:pPr lvl="2"/>
            <a:r>
              <a:rPr lang="ja-US" dirty="0"/>
              <a:t>Summed probability in the CGBM FOV</a:t>
            </a:r>
          </a:p>
          <a:p>
            <a:pPr lvl="2"/>
            <a:r>
              <a:rPr lang="ja-US" dirty="0"/>
              <a:t>CGBM analysis web page</a:t>
            </a:r>
          </a:p>
          <a:p>
            <a:pPr lvl="1"/>
            <a:r>
              <a:rPr lang="ja-US" dirty="0"/>
              <a:t>The transient search system (DQC)</a:t>
            </a:r>
          </a:p>
          <a:p>
            <a:pPr lvl="2"/>
            <a:r>
              <a:rPr lang="ja-US" dirty="0"/>
              <a:t>GAM_PAIRS page</a:t>
            </a:r>
          </a:p>
          <a:p>
            <a:r>
              <a:rPr kumimoji="1" lang="en-US" altLang="ja-JP" dirty="0"/>
              <a:t>GW counterparts search</a:t>
            </a:r>
            <a:r>
              <a:rPr lang="ja-US" dirty="0"/>
              <a:t> in the O3</a:t>
            </a:r>
          </a:p>
          <a:p>
            <a:pPr lvl="1"/>
            <a:r>
              <a:rPr lang="ja-US" dirty="0"/>
              <a:t>Results</a:t>
            </a:r>
          </a:p>
          <a:p>
            <a:r>
              <a:rPr lang="en-US" dirty="0"/>
              <a:t>Terrestrial Gamma Flashes (TGFs)</a:t>
            </a:r>
            <a:endParaRPr lang="ja-US" dirty="0"/>
          </a:p>
          <a:p>
            <a:r>
              <a:rPr lang="ja-US" dirty="0"/>
              <a:t>Future works</a:t>
            </a:r>
          </a:p>
          <a:p>
            <a:pPr lvl="1"/>
            <a:r>
              <a:rPr lang="ja-US" dirty="0"/>
              <a:t>High energy afterglow search (GW and GRB)</a:t>
            </a:r>
          </a:p>
          <a:p>
            <a:pPr lvl="1"/>
            <a:r>
              <a:rPr lang="ja-US" dirty="0"/>
              <a:t>Future updates with the CGBM pipeline</a:t>
            </a:r>
          </a:p>
          <a:p>
            <a:r>
              <a:rPr lang="ja-US" dirty="0"/>
              <a:t>Summary</a:t>
            </a:r>
          </a:p>
          <a:p>
            <a:pPr lvl="1"/>
            <a:endParaRPr lang="ja-US" dirty="0"/>
          </a:p>
          <a:p>
            <a:pPr lvl="1"/>
            <a:endParaRPr lang="ja-US" dirty="0"/>
          </a:p>
          <a:p>
            <a:pPr lvl="1"/>
            <a:endParaRPr lang="ja-US" dirty="0"/>
          </a:p>
          <a:p>
            <a:endParaRPr lang="ja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804FA23-207A-A34E-AC36-E246927F9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2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41341943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52400" y="546100"/>
            <a:ext cx="8669338" cy="2151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"/>
              </a:spcBef>
              <a:buFontTx/>
              <a:buNone/>
            </a:pPr>
            <a:r>
              <a:rPr lang="en-US" altLang="en-US" sz="2400" b="1" dirty="0">
                <a:solidFill>
                  <a:srgbClr val="0432FF"/>
                </a:solidFill>
              </a:rPr>
              <a:t>TGFs (Terrestrial Gamma-ray Flashes) first detected by Burst and Transient Source Experiment (BATSE) on Compton Observatory (CGRO) 1991-2000</a:t>
            </a:r>
          </a:p>
          <a:p>
            <a:pPr algn="ctr" eaLnBrk="1" hangingPunct="1">
              <a:spcBef>
                <a:spcPct val="5000"/>
              </a:spcBef>
              <a:buFontTx/>
              <a:buNone/>
            </a:pPr>
            <a:endParaRPr lang="en-US" altLang="en-US" sz="1200" b="1" dirty="0">
              <a:solidFill>
                <a:schemeClr val="accent2"/>
              </a:solidFill>
            </a:endParaRPr>
          </a:p>
          <a:p>
            <a:pPr algn="ctr" eaLnBrk="1" hangingPunct="1">
              <a:spcBef>
                <a:spcPct val="5000"/>
              </a:spcBef>
              <a:buFontTx/>
              <a:buNone/>
            </a:pPr>
            <a:r>
              <a:rPr lang="en-US" alt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 The electric fields in ordinary lightning here on Earth accelerate particles to &gt;30 MeV energies</a:t>
            </a:r>
            <a:endParaRPr lang="en-US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10808" y="1908792"/>
            <a:ext cx="4139644" cy="565606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6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ADAAA783-BB8C-B24E-9380-AC58B6631D60}"/>
              </a:ext>
            </a:extLst>
          </p:cNvPr>
          <p:cNvSpPr txBox="1">
            <a:spLocks/>
          </p:cNvSpPr>
          <p:nvPr/>
        </p:nvSpPr>
        <p:spPr>
          <a:xfrm>
            <a:off x="628650" y="258116"/>
            <a:ext cx="78867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ja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B73DB721-8808-B647-BAEA-023B86FA4AF4}"/>
              </a:ext>
            </a:extLst>
          </p:cNvPr>
          <p:cNvSpPr txBox="1">
            <a:spLocks/>
          </p:cNvSpPr>
          <p:nvPr/>
        </p:nvSpPr>
        <p:spPr>
          <a:xfrm>
            <a:off x="628650" y="-50800"/>
            <a:ext cx="78867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Terrestrial Gamma-ray Flashes</a:t>
            </a:r>
            <a:endParaRPr lang="ja-US" dirty="0"/>
          </a:p>
        </p:txBody>
      </p:sp>
    </p:spTree>
    <p:extLst>
      <p:ext uri="{BB962C8B-B14F-4D97-AF65-F5344CB8AC3E}">
        <p14:creationId xmlns:p14="http://schemas.microsoft.com/office/powerpoint/2010/main" val="40881651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0"/>
          <a:stretch>
            <a:fillRect/>
          </a:stretch>
        </p:blipFill>
        <p:spPr bwMode="auto">
          <a:xfrm>
            <a:off x="366713" y="782638"/>
            <a:ext cx="8410575" cy="477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438400" y="3556000"/>
            <a:ext cx="2235200" cy="1104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82900" y="3873500"/>
            <a:ext cx="165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/>
              <a:t>SAA  Region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724400" y="4114800"/>
            <a:ext cx="2654300" cy="546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609600" y="2451100"/>
            <a:ext cx="17653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09600" y="2438400"/>
            <a:ext cx="1714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000"/>
              <a:t>Hi Bkgnd - Low Sensitivity Region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876800" y="4191000"/>
            <a:ext cx="233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200"/>
              <a:t>High Background, Low Sensitivity Region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828800" y="5740400"/>
            <a:ext cx="6134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/>
              <a:t>Map of RHESSI TGFs  (820)</a:t>
            </a:r>
          </a:p>
        </p:txBody>
      </p:sp>
    </p:spTree>
    <p:extLst>
      <p:ext uri="{BB962C8B-B14F-4D97-AF65-F5344CB8AC3E}">
        <p14:creationId xmlns:p14="http://schemas.microsoft.com/office/powerpoint/2010/main" val="26215969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3417FB-DFC7-BB43-8736-00D4C1B0C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333138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CHD &amp; IMC signal due to TGF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899549-EC6E-384E-B105-4B3736F6F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522601"/>
            <a:ext cx="2057400" cy="365125"/>
          </a:xfrm>
        </p:spPr>
        <p:txBody>
          <a:bodyPr/>
          <a:lstStyle/>
          <a:p>
            <a:fld id="{D79C5F47-B635-3740-9F8C-43B8E092BB35}" type="slidenum">
              <a:rPr lang="ja-US" smtClean="0"/>
              <a:t>22</a:t>
            </a:fld>
            <a:endParaRPr lang="ja-US" dirty="0"/>
          </a:p>
        </p:txBody>
      </p:sp>
      <p:pic>
        <p:nvPicPr>
          <p:cNvPr id="6" name="図 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FD53301A-4743-374C-8CC6-3BC2018A21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72" t="11394" r="9454" b="7315"/>
          <a:stretch/>
        </p:blipFill>
        <p:spPr>
          <a:xfrm>
            <a:off x="415636" y="1453329"/>
            <a:ext cx="5319154" cy="399027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9CF0DA2-132C-244A-954C-EF0B7234D076}"/>
              </a:ext>
            </a:extLst>
          </p:cNvPr>
          <p:cNvSpPr txBox="1"/>
          <p:nvPr/>
        </p:nvSpPr>
        <p:spPr>
          <a:xfrm>
            <a:off x="114016" y="598477"/>
            <a:ext cx="9071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A TGF detected by ASIM and Fermi-GBM at 2018-06-21 16:00:52 (</a:t>
            </a:r>
            <a:r>
              <a:rPr lang="en-US" dirty="0" err="1"/>
              <a:t>Østgaard</a:t>
            </a:r>
            <a:r>
              <a:rPr lang="en-US" dirty="0"/>
              <a:t> et al.  2019</a:t>
            </a:r>
            <a:r>
              <a:rPr lang="ja-US" dirty="0"/>
              <a:t>).</a:t>
            </a:r>
          </a:p>
          <a:p>
            <a:r>
              <a:rPr lang="ja-US" dirty="0"/>
              <a:t>Information was provided by Prof. Mike Cherry and Samer </a:t>
            </a:r>
            <a:r>
              <a:rPr lang="en-US" dirty="0"/>
              <a:t>Al </a:t>
            </a:r>
            <a:r>
              <a:rPr lang="en-US" dirty="0" err="1"/>
              <a:t>Nussirat</a:t>
            </a:r>
            <a:r>
              <a:rPr lang="ja-US" dirty="0"/>
              <a:t>, who is Mike‘s postdoc.</a:t>
            </a:r>
          </a:p>
        </p:txBody>
      </p:sp>
      <p:pic>
        <p:nvPicPr>
          <p:cNvPr id="17" name="図 16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189A8A5C-FFA7-D74E-927E-B087EB362B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000" t="8001" r="4182" b="7575"/>
          <a:stretch/>
        </p:blipFill>
        <p:spPr>
          <a:xfrm>
            <a:off x="5885407" y="1554315"/>
            <a:ext cx="3223583" cy="4756844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4153BEA-305C-5B44-8418-3D1EC3D3F90C}"/>
              </a:ext>
            </a:extLst>
          </p:cNvPr>
          <p:cNvSpPr txBox="1"/>
          <p:nvPr/>
        </p:nvSpPr>
        <p:spPr>
          <a:xfrm>
            <a:off x="6191616" y="1350925"/>
            <a:ext cx="2993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US" dirty="0"/>
              <a:t>SNR  vs. Time (1/8s binning) 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3CCE47F-120E-D745-8AAC-41D8D4CEA3D8}"/>
              </a:ext>
            </a:extLst>
          </p:cNvPr>
          <p:cNvSpPr txBox="1"/>
          <p:nvPr/>
        </p:nvSpPr>
        <p:spPr>
          <a:xfrm>
            <a:off x="861403" y="5437290"/>
            <a:ext cx="44254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US" dirty="0"/>
              <a:t>Time [s] since 18/06/21 16:00:52.243 UTC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9DBEB9-E9AA-2743-BC79-4A41C9D6FE89}"/>
              </a:ext>
            </a:extLst>
          </p:cNvPr>
          <p:cNvSpPr txBox="1"/>
          <p:nvPr/>
        </p:nvSpPr>
        <p:spPr>
          <a:xfrm>
            <a:off x="35010" y="863430"/>
            <a:ext cx="461665" cy="22349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ja-US" dirty="0"/>
              <a:t>Rate [counts / s]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A1EE6E5-D210-264D-BD7C-9B43DFDA567E}"/>
              </a:ext>
            </a:extLst>
          </p:cNvPr>
          <p:cNvSpPr txBox="1"/>
          <p:nvPr/>
        </p:nvSpPr>
        <p:spPr>
          <a:xfrm>
            <a:off x="6435605" y="6369127"/>
            <a:ext cx="4425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sz="1000" dirty="0"/>
              <a:t>Time [s] since 18/06/21 16:00:52.243 UTC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0951575-D140-A94A-9905-34EC764EFE5A}"/>
              </a:ext>
            </a:extLst>
          </p:cNvPr>
          <p:cNvSpPr txBox="1"/>
          <p:nvPr/>
        </p:nvSpPr>
        <p:spPr>
          <a:xfrm>
            <a:off x="-156855" y="5881102"/>
            <a:ext cx="65483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US" sz="2400" b="1" dirty="0">
                <a:solidFill>
                  <a:srgbClr val="002060"/>
                </a:solidFill>
              </a:rPr>
              <a:t>CHD &amp; IMC detected a signal due to the TGF!</a:t>
            </a:r>
          </a:p>
          <a:p>
            <a:pPr algn="ctr"/>
            <a:r>
              <a:rPr lang="ja-US" sz="2400" b="1" dirty="0"/>
              <a:t> </a:t>
            </a:r>
            <a:r>
              <a:rPr lang="ja-US" sz="2400" dirty="0"/>
              <a:t>(There is no signal in CGBM data although.)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2088ED6-2CD0-6A4C-8D33-E21B402E883B}"/>
              </a:ext>
            </a:extLst>
          </p:cNvPr>
          <p:cNvSpPr txBox="1"/>
          <p:nvPr/>
        </p:nvSpPr>
        <p:spPr>
          <a:xfrm>
            <a:off x="647292" y="1453854"/>
            <a:ext cx="13331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>
                <a:solidFill>
                  <a:schemeClr val="accent5">
                    <a:lumMod val="75000"/>
                  </a:schemeClr>
                </a:solidFill>
              </a:rPr>
              <a:t>CHD XY</a:t>
            </a:r>
          </a:p>
          <a:p>
            <a:r>
              <a:rPr lang="ja-US" dirty="0">
                <a:solidFill>
                  <a:schemeClr val="accent4"/>
                </a:solidFill>
              </a:rPr>
              <a:t>IMC1+2 XY</a:t>
            </a:r>
          </a:p>
          <a:p>
            <a:r>
              <a:rPr lang="ja-US" dirty="0">
                <a:solidFill>
                  <a:schemeClr val="accent6">
                    <a:lumMod val="50000"/>
                  </a:schemeClr>
                </a:solidFill>
              </a:rPr>
              <a:t>IMC3+4 XY</a:t>
            </a:r>
          </a:p>
          <a:p>
            <a:r>
              <a:rPr lang="ja-US" dirty="0">
                <a:solidFill>
                  <a:srgbClr val="FF0000"/>
                </a:solidFill>
              </a:rPr>
              <a:t>IMC5+6 XY</a:t>
            </a:r>
          </a:p>
          <a:p>
            <a:r>
              <a:rPr lang="ja-US" dirty="0">
                <a:solidFill>
                  <a:srgbClr val="7030A0"/>
                </a:solidFill>
              </a:rPr>
              <a:t>IMC7+8 XY</a:t>
            </a:r>
          </a:p>
          <a:p>
            <a:endParaRPr lang="ja-US" dirty="0"/>
          </a:p>
          <a:p>
            <a:r>
              <a:rPr lang="ja-US" dirty="0"/>
              <a:t> </a:t>
            </a: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57E43F8C-37AB-1A4D-9F14-603A3BD634FE}"/>
              </a:ext>
            </a:extLst>
          </p:cNvPr>
          <p:cNvCxnSpPr>
            <a:cxnSpLocks/>
          </p:cNvCxnSpPr>
          <p:nvPr/>
        </p:nvCxnSpPr>
        <p:spPr>
          <a:xfrm flipV="1">
            <a:off x="2743200" y="1777474"/>
            <a:ext cx="332107" cy="228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ECD8915-8624-D245-85F7-3BF111C97DC5}"/>
              </a:ext>
            </a:extLst>
          </p:cNvPr>
          <p:cNvSpPr txBox="1"/>
          <p:nvPr/>
        </p:nvSpPr>
        <p:spPr>
          <a:xfrm>
            <a:off x="3760153" y="1477982"/>
            <a:ext cx="2204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Provided by </a:t>
            </a:r>
          </a:p>
          <a:p>
            <a:r>
              <a:rPr lang="ja-US" dirty="0"/>
              <a:t>Anthony Ficklin</a:t>
            </a:r>
          </a:p>
        </p:txBody>
      </p:sp>
    </p:spTree>
    <p:extLst>
      <p:ext uri="{BB962C8B-B14F-4D97-AF65-F5344CB8AC3E}">
        <p14:creationId xmlns:p14="http://schemas.microsoft.com/office/powerpoint/2010/main" val="25750515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07414A-79FE-2247-991F-4C6422DF2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56" y="-240632"/>
            <a:ext cx="8930244" cy="1325563"/>
          </a:xfrm>
        </p:spPr>
        <p:txBody>
          <a:bodyPr/>
          <a:lstStyle/>
          <a:p>
            <a:pPr algn="ctr"/>
            <a:r>
              <a:rPr lang="ja-US" dirty="0"/>
              <a:t>Future works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7DC985-06D4-ED41-A203-BD734EC65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316" y="601578"/>
            <a:ext cx="9023684" cy="5250531"/>
          </a:xfrm>
        </p:spPr>
        <p:txBody>
          <a:bodyPr>
            <a:normAutofit/>
          </a:bodyPr>
          <a:lstStyle/>
          <a:p>
            <a:r>
              <a:rPr lang="ja-US" dirty="0"/>
              <a:t>Analysis systems</a:t>
            </a:r>
          </a:p>
          <a:p>
            <a:pPr lvl="1"/>
            <a:r>
              <a:rPr lang="ja-US" dirty="0"/>
              <a:t>The CGBM pipeline</a:t>
            </a:r>
          </a:p>
          <a:p>
            <a:pPr lvl="2"/>
            <a:r>
              <a:rPr lang="ja-US" dirty="0"/>
              <a:t>Improvement with summed probability calculation</a:t>
            </a:r>
          </a:p>
          <a:p>
            <a:pPr lvl="2"/>
            <a:r>
              <a:rPr lang="ja-US" dirty="0"/>
              <a:t>Improvement with BG estimation method</a:t>
            </a:r>
          </a:p>
          <a:p>
            <a:pPr lvl="2"/>
            <a:r>
              <a:rPr lang="ja-US" dirty="0"/>
              <a:t>The upper limit calculation for any direction</a:t>
            </a:r>
          </a:p>
          <a:p>
            <a:pPr lvl="2"/>
            <a:endParaRPr lang="ja-US" dirty="0"/>
          </a:p>
          <a:p>
            <a:pPr lvl="1"/>
            <a:r>
              <a:rPr lang="ja-US" dirty="0"/>
              <a:t>The transient search system</a:t>
            </a:r>
          </a:p>
          <a:p>
            <a:pPr lvl="2"/>
            <a:r>
              <a:rPr lang="ja-US" dirty="0"/>
              <a:t>Gamma-ray candidate list after the CGBM trigger (DQC)</a:t>
            </a:r>
          </a:p>
          <a:p>
            <a:pPr lvl="2"/>
            <a:r>
              <a:rPr lang="ja-US" dirty="0"/>
              <a:t>Reprocess for past data.</a:t>
            </a:r>
          </a:p>
          <a:p>
            <a:r>
              <a:rPr lang="ja-US" dirty="0"/>
              <a:t>GRB analysis</a:t>
            </a:r>
          </a:p>
          <a:p>
            <a:pPr lvl="1"/>
            <a:r>
              <a:rPr lang="ja-US" dirty="0"/>
              <a:t>Systematic gamma-ray search for GRBs (including afterglow)</a:t>
            </a:r>
          </a:p>
          <a:p>
            <a:pPr lvl="2"/>
            <a:r>
              <a:rPr lang="ja-US" dirty="0"/>
              <a:t>Fermi-LAT -&gt; other HE ground telescope -&gt; Swift &amp; Fermi-GBM -&gt; others </a:t>
            </a:r>
          </a:p>
          <a:p>
            <a:endParaRPr lang="ja-US" dirty="0"/>
          </a:p>
          <a:p>
            <a:endParaRPr lang="ja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15F23B-1FF3-0149-A199-A51EC4278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23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582657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E920D5-E825-D54A-B913-43ED2FE1C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24583"/>
            <a:ext cx="9144000" cy="1325563"/>
          </a:xfrm>
        </p:spPr>
        <p:txBody>
          <a:bodyPr/>
          <a:lstStyle/>
          <a:p>
            <a:pPr algn="ctr"/>
            <a:r>
              <a:rPr lang="ja-US" dirty="0"/>
              <a:t>Future updates with the CGBM pipeline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02FFEAD-F0F6-FC46-905D-CD952330D5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46" r="6094"/>
          <a:stretch/>
        </p:blipFill>
        <p:spPr>
          <a:xfrm>
            <a:off x="379163" y="939748"/>
            <a:ext cx="2418012" cy="2764701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8D29A74-D7A7-844B-91C1-C8A6CA2727CF}"/>
              </a:ext>
            </a:extLst>
          </p:cNvPr>
          <p:cNvSpPr txBox="1"/>
          <p:nvPr/>
        </p:nvSpPr>
        <p:spPr>
          <a:xfrm>
            <a:off x="0" y="757905"/>
            <a:ext cx="8903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sz="2400" dirty="0"/>
              <a:t>Improvement with the summed probability 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US" sz="2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602ADA-32E5-9342-AA42-962EB035C533}"/>
              </a:ext>
            </a:extLst>
          </p:cNvPr>
          <p:cNvSpPr txBox="1"/>
          <p:nvPr/>
        </p:nvSpPr>
        <p:spPr>
          <a:xfrm>
            <a:off x="3091779" y="1783230"/>
            <a:ext cx="56730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Currently, the summed probability in CGBM FOV is calculated, assuming no obstruction by the ISS structures.</a:t>
            </a:r>
          </a:p>
          <a:p>
            <a:endParaRPr lang="ja-US" dirty="0"/>
          </a:p>
          <a:p>
            <a:r>
              <a:rPr lang="ja-US" dirty="0"/>
              <a:t>We will improve the calculation to take into account the actual CGBM FOV.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E9AA3C2-ACAF-CF49-B855-ECEF6ED5B620}"/>
              </a:ext>
            </a:extLst>
          </p:cNvPr>
          <p:cNvSpPr txBox="1"/>
          <p:nvPr/>
        </p:nvSpPr>
        <p:spPr>
          <a:xfrm>
            <a:off x="2568574" y="1111224"/>
            <a:ext cx="2003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>
                <a:solidFill>
                  <a:schemeClr val="bg1">
                    <a:lumMod val="50000"/>
                  </a:schemeClr>
                </a:solidFill>
              </a:rPr>
              <a:t>Fixed</a:t>
            </a:r>
          </a:p>
          <a:p>
            <a:r>
              <a:rPr lang="ja-US" dirty="0">
                <a:solidFill>
                  <a:srgbClr val="00FDFF"/>
                </a:solidFill>
              </a:rPr>
              <a:t>Moving</a:t>
            </a:r>
          </a:p>
          <a:p>
            <a:endParaRPr lang="ja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2C175AA-3E1E-8A4C-BF6D-78C8B734FC8D}"/>
              </a:ext>
            </a:extLst>
          </p:cNvPr>
          <p:cNvSpPr txBox="1"/>
          <p:nvPr/>
        </p:nvSpPr>
        <p:spPr>
          <a:xfrm>
            <a:off x="-11" y="5217110"/>
            <a:ext cx="87648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sz="2400" dirty="0"/>
              <a:t>The upper limit calculation for any direction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US" dirty="0"/>
              <a:t>Since GW high probability region is spread, the upper limit for one direction is not enough.</a:t>
            </a:r>
            <a:endParaRPr lang="ja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 plan to develop tools to calculate the upper limit for any direction, which is like CAL analysis.</a:t>
            </a:r>
            <a:endParaRPr lang="ja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E5EDB6B-18A8-BC4A-A26F-60CDF7CCF6E6}"/>
              </a:ext>
            </a:extLst>
          </p:cNvPr>
          <p:cNvSpPr txBox="1"/>
          <p:nvPr/>
        </p:nvSpPr>
        <p:spPr>
          <a:xfrm>
            <a:off x="0" y="3475026"/>
            <a:ext cx="89033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sz="2400" dirty="0"/>
              <a:t>Improvement with B</a:t>
            </a:r>
            <a:r>
              <a:rPr lang="en-US" sz="2400" dirty="0"/>
              <a:t>G </a:t>
            </a:r>
            <a:r>
              <a:rPr lang="ja-US" sz="2400" dirty="0"/>
              <a:t>estimation 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US" dirty="0"/>
              <a:t>Currently, BG is estimated by the summation of counts before &amp; after the region of interest.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 plan to develop a database of background counts for any position (latitude &amp; longitude).</a:t>
            </a:r>
            <a:endParaRPr lang="ja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76DF0D2-187D-554A-828D-4A8498978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24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0176483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011A05-8BA0-E141-ABB7-2B258AFB2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89427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High energy afterglow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9D15F6D-D355-1643-9A9F-9D2C2D73F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992" y="634695"/>
            <a:ext cx="6102016" cy="440856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4D32075-A3B5-464A-A035-8BDDC9E4767E}"/>
              </a:ext>
            </a:extLst>
          </p:cNvPr>
          <p:cNvSpPr txBox="1"/>
          <p:nvPr/>
        </p:nvSpPr>
        <p:spPr>
          <a:xfrm>
            <a:off x="890337" y="4847229"/>
            <a:ext cx="76250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MAGIC detected high energy gamma-rays (&gt; 300 GeV) from GRB 190114C.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Although gamma-ray flux decrease with time, high energy emission continues after the prompt emission (GRB 940217, ~1.5h).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C4D6E59-D3A7-7740-8C40-E331FECD9E27}"/>
              </a:ext>
            </a:extLst>
          </p:cNvPr>
          <p:cNvSpPr txBox="1"/>
          <p:nvPr/>
        </p:nvSpPr>
        <p:spPr>
          <a:xfrm>
            <a:off x="2899611" y="851668"/>
            <a:ext cx="212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GRB 190114C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DFA59CF-7A65-0B45-A1F3-773A9616642B}"/>
              </a:ext>
            </a:extLst>
          </p:cNvPr>
          <p:cNvSpPr txBox="1"/>
          <p:nvPr/>
        </p:nvSpPr>
        <p:spPr>
          <a:xfrm>
            <a:off x="166935" y="5777992"/>
            <a:ext cx="9071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sz="2000" dirty="0"/>
              <a:t>We need to care about  high energy afterglow emission.</a:t>
            </a:r>
          </a:p>
          <a:p>
            <a:r>
              <a:rPr lang="ja-US" sz="2000" dirty="0"/>
              <a:t>We should make sure our (instrumental &amp; diffuse) background estimation is reasonable because exposure is large.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49492E-5164-6B42-A16D-B0B9E3A35FB5}"/>
              </a:ext>
            </a:extLst>
          </p:cNvPr>
          <p:cNvSpPr txBox="1"/>
          <p:nvPr/>
        </p:nvSpPr>
        <p:spPr>
          <a:xfrm>
            <a:off x="7202906" y="667002"/>
            <a:ext cx="212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Acciari et al. 2019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0D5432C-E163-DD49-9F73-8750C6B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25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20602322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F2404A-FB33-6C40-8A05-0A5EF211C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193012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Summary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C5117C-1634-BE48-BDDD-D66B65766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32551"/>
            <a:ext cx="7886700" cy="5044412"/>
          </a:xfrm>
        </p:spPr>
        <p:txBody>
          <a:bodyPr/>
          <a:lstStyle/>
          <a:p>
            <a:r>
              <a:rPr lang="ja-US" dirty="0"/>
              <a:t>We updated the GW &amp; GRB pipelines and transient search system.</a:t>
            </a:r>
            <a:br>
              <a:rPr lang="ja-US" dirty="0"/>
            </a:br>
            <a:endParaRPr lang="ja-US" dirty="0"/>
          </a:p>
          <a:p>
            <a:r>
              <a:rPr lang="ja-US" dirty="0"/>
              <a:t>We searched for electromagnetic counterparts of 49 gravitational wave events in the O3.</a:t>
            </a:r>
          </a:p>
          <a:p>
            <a:pPr lvl="1"/>
            <a:r>
              <a:rPr lang="ja-US" dirty="0"/>
              <a:t>CAL and CGBM found no counterpart candidates.</a:t>
            </a:r>
          </a:p>
          <a:p>
            <a:r>
              <a:rPr lang="ja-US" dirty="0"/>
              <a:t>CHD and IMC detected signal due to the TGF.</a:t>
            </a:r>
          </a:p>
          <a:p>
            <a:r>
              <a:rPr lang="ja-US" dirty="0"/>
              <a:t>We will continue to update our pipelines and perform the systematic analysis for GRBs using the pipelines.</a:t>
            </a:r>
          </a:p>
          <a:p>
            <a:endParaRPr lang="ja-US" dirty="0"/>
          </a:p>
          <a:p>
            <a:endParaRPr lang="ja-US" dirty="0"/>
          </a:p>
          <a:p>
            <a:pPr lvl="1"/>
            <a:endParaRPr lang="ja-US" dirty="0"/>
          </a:p>
          <a:p>
            <a:endParaRPr lang="ja-US" dirty="0"/>
          </a:p>
          <a:p>
            <a:endParaRPr lang="ja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580D0F-CD6D-0B45-B12B-586AE8328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26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4120320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726344-58FE-6349-91E1-4BF217776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75718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Backup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565A3A-325A-814D-A6D4-8D6B594E7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27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14282034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3640B4-7075-3B49-A0A5-F723A9CD7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88" y="-360524"/>
            <a:ext cx="8837192" cy="1325563"/>
          </a:xfrm>
        </p:spPr>
        <p:txBody>
          <a:bodyPr/>
          <a:lstStyle/>
          <a:p>
            <a:pPr algn="ctr"/>
            <a:r>
              <a:rPr lang="ja-US" dirty="0"/>
              <a:t>Upper limits vs. enclosed solid angle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1A70C6-EFF5-7840-9F3A-689DBE05E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88" y="1207172"/>
            <a:ext cx="4277225" cy="2640837"/>
          </a:xfrm>
        </p:spPr>
        <p:txBody>
          <a:bodyPr>
            <a:normAutofit fontScale="77500" lnSpcReduction="20000"/>
          </a:bodyPr>
          <a:lstStyle/>
          <a:p>
            <a:r>
              <a:rPr lang="ja-US" dirty="0"/>
              <a:t>If we increase enclosed solid angles in which we estimate the upper limit, background counts that come from the enclosed solid angles should increase.</a:t>
            </a:r>
          </a:p>
          <a:p>
            <a:r>
              <a:rPr lang="ja-US" dirty="0"/>
              <a:t>We need to sort pixels of HEALPix when we calculate the summed probability in the enclosed solid angles to reduce expected background counts.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B10B1C6-B3C0-7346-B8FC-EFBE73F22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451" y="1216553"/>
            <a:ext cx="4637129" cy="2955533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F50E49-75B4-FB48-BD02-8F1F0FDB44C5}"/>
              </a:ext>
            </a:extLst>
          </p:cNvPr>
          <p:cNvSpPr txBox="1"/>
          <p:nvPr/>
        </p:nvSpPr>
        <p:spPr>
          <a:xfrm>
            <a:off x="0" y="4208182"/>
            <a:ext cx="90477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ja-US" sz="2000" dirty="0"/>
              <a:t>Sorting Healpix to descending order with probability in the pixel.</a:t>
            </a:r>
          </a:p>
          <a:p>
            <a:pPr marL="342900" indent="-342900">
              <a:buFont typeface="+mj-lt"/>
              <a:buAutoNum type="arabicPeriod"/>
            </a:pPr>
            <a:r>
              <a:rPr lang="ja-US" sz="2000" dirty="0"/>
              <a:t>Calculating the cumulating probability with the descending order.</a:t>
            </a:r>
          </a:p>
          <a:p>
            <a:pPr marL="342900" indent="-342900">
              <a:buFont typeface="+mj-lt"/>
              <a:buAutoNum type="arabicPeriod"/>
            </a:pPr>
            <a:r>
              <a:rPr lang="ja-US" sz="2000" dirty="0"/>
              <a:t>We set the threshold of probability, which corresponds to the 99% point of the cumulating probability. </a:t>
            </a:r>
          </a:p>
          <a:p>
            <a:pPr marL="342900" indent="-342900">
              <a:buFont typeface="+mj-lt"/>
              <a:buAutoNum type="arabicPeriod"/>
            </a:pPr>
            <a:r>
              <a:rPr lang="ja-US" sz="2000" dirty="0"/>
              <a:t>For pixels of which probability above the threshold, we sort the HEALPix to descending order with exposure in the pixel</a:t>
            </a:r>
          </a:p>
          <a:p>
            <a:pPr marL="342900" indent="-342900">
              <a:buFont typeface="+mj-lt"/>
              <a:buAutoNum type="arabicPeriod"/>
            </a:pPr>
            <a:r>
              <a:rPr lang="ja-US" sz="2000" dirty="0"/>
              <a:t>We add pixels to the enclosed solid angles according to the descending order, and we calculate the summed probability and the highest upper limits in the region.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5F155F2-76E0-044F-A8FC-9AF784D341B8}"/>
              </a:ext>
            </a:extLst>
          </p:cNvPr>
          <p:cNvSpPr txBox="1"/>
          <p:nvPr/>
        </p:nvSpPr>
        <p:spPr>
          <a:xfrm>
            <a:off x="4506871" y="641873"/>
            <a:ext cx="4637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Highest upper limit   vs.  Enclosed solid angle  </a:t>
            </a:r>
          </a:p>
          <a:p>
            <a:r>
              <a:rPr lang="ja-US" dirty="0"/>
              <a:t>&amp; summed probability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5988BF-E5B1-6F47-A8FA-DF23ACD2E8EB}"/>
              </a:ext>
            </a:extLst>
          </p:cNvPr>
          <p:cNvSpPr txBox="1"/>
          <p:nvPr/>
        </p:nvSpPr>
        <p:spPr>
          <a:xfrm>
            <a:off x="5077326" y="1531249"/>
            <a:ext cx="191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For S190408an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6B04DC9C-15E6-C845-8E56-94DEBB29F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28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4780188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6724CD-837A-CE4C-AC4A-FC2E66C84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29</a:t>
            </a:fld>
            <a:endParaRPr lang="ja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12B7AE47-8172-7D40-91AB-F24C877A58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854" y="530622"/>
            <a:ext cx="4551146" cy="260065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9E7733A-C8EF-5B43-B79A-15EE0CFCB8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2001" y="545434"/>
            <a:ext cx="4551144" cy="2600654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ED2CA607-9BFC-EA45-B705-1B7ED6FE05F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0855" y="3592348"/>
            <a:ext cx="4551144" cy="2600654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C31F5FF8-85B8-7B4E-A260-3C6D165CFD0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572001" y="3592347"/>
            <a:ext cx="4551144" cy="2600654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0A52C90-9F66-3D45-8DB3-530F7C92D2B8}"/>
              </a:ext>
            </a:extLst>
          </p:cNvPr>
          <p:cNvSpPr txBox="1"/>
          <p:nvPr/>
        </p:nvSpPr>
        <p:spPr>
          <a:xfrm>
            <a:off x="743966" y="366707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the cumulating probability &lt;= 99%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1D3F8FD-3CF1-5C4F-8B50-2931317BD50D}"/>
              </a:ext>
            </a:extLst>
          </p:cNvPr>
          <p:cNvSpPr txBox="1"/>
          <p:nvPr/>
        </p:nvSpPr>
        <p:spPr>
          <a:xfrm>
            <a:off x="743966" y="3392871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the cumulating probability &lt;= 90%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87B846B-A34C-1443-9147-B768B7EB3258}"/>
              </a:ext>
            </a:extLst>
          </p:cNvPr>
          <p:cNvSpPr txBox="1"/>
          <p:nvPr/>
        </p:nvSpPr>
        <p:spPr>
          <a:xfrm>
            <a:off x="5295112" y="382084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US" dirty="0"/>
              <a:t>Masked exposure (&gt; 99%)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5F3D031-1C8E-C74E-BE1F-A9B165959E65}"/>
              </a:ext>
            </a:extLst>
          </p:cNvPr>
          <p:cNvSpPr txBox="1"/>
          <p:nvPr/>
        </p:nvSpPr>
        <p:spPr>
          <a:xfrm>
            <a:off x="5295112" y="3392871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US" dirty="0"/>
              <a:t>Masked exposure (&gt; 90%)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5A25187-9B1D-3146-96B6-6B6E9C57098C}"/>
              </a:ext>
            </a:extLst>
          </p:cNvPr>
          <p:cNvSpPr/>
          <p:nvPr/>
        </p:nvSpPr>
        <p:spPr>
          <a:xfrm>
            <a:off x="4584700" y="366707"/>
            <a:ext cx="4551146" cy="26685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039882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83A889-AD88-C745-84ED-A7DCB3CE4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240" y="-92074"/>
            <a:ext cx="8515350" cy="1325563"/>
          </a:xfrm>
        </p:spPr>
        <p:txBody>
          <a:bodyPr/>
          <a:lstStyle/>
          <a:p>
            <a:pPr algn="ctr"/>
            <a:r>
              <a:rPr lang="ja-US" dirty="0"/>
              <a:t>Analysis systems for transient events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595CF2-5D77-6946-B1F7-3C9F24507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410" y="1173329"/>
            <a:ext cx="8698832" cy="4565732"/>
          </a:xfrm>
        </p:spPr>
        <p:txBody>
          <a:bodyPr/>
          <a:lstStyle/>
          <a:p>
            <a:pPr marL="0" indent="0">
              <a:buNone/>
            </a:pPr>
            <a:r>
              <a:rPr lang="ja-US" dirty="0"/>
              <a:t>For transient analysis, we have three analysis systems.</a:t>
            </a:r>
          </a:p>
          <a:p>
            <a:pPr marL="0" indent="0">
              <a:buNone/>
            </a:pPr>
            <a:endParaRPr lang="ja-US" sz="1600" dirty="0"/>
          </a:p>
          <a:p>
            <a:r>
              <a:rPr lang="ja-US" dirty="0"/>
              <a:t>The CAL pipeline for GW events &amp; GRBs</a:t>
            </a:r>
          </a:p>
          <a:p>
            <a:pPr lvl="1"/>
            <a:r>
              <a:rPr lang="ja-US" dirty="0"/>
              <a:t>To search for gamma-rays associating with  GW events &amp; GRBs</a:t>
            </a:r>
          </a:p>
          <a:p>
            <a:pPr lvl="1"/>
            <a:r>
              <a:rPr lang="ja-US" dirty="0"/>
              <a:t>To calculate gamma-ray flux upper limits </a:t>
            </a:r>
          </a:p>
          <a:p>
            <a:r>
              <a:rPr lang="ja-US" dirty="0"/>
              <a:t>The CGBM pipeline</a:t>
            </a:r>
          </a:p>
          <a:p>
            <a:pPr lvl="1"/>
            <a:r>
              <a:rPr lang="ja-US" dirty="0"/>
              <a:t>To search for signals associating with  GW events &amp; GRBs</a:t>
            </a:r>
          </a:p>
          <a:p>
            <a:r>
              <a:rPr lang="ja-US" dirty="0"/>
              <a:t>The transient search system</a:t>
            </a:r>
          </a:p>
          <a:p>
            <a:pPr lvl="1"/>
            <a:r>
              <a:rPr lang="ja-US" dirty="0"/>
              <a:t>To search for gamma-ray transients rapidly &amp; automatically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7D5E009-B37C-A749-8573-EA6848D5AAA1}"/>
              </a:ext>
            </a:extLst>
          </p:cNvPr>
          <p:cNvSpPr txBox="1"/>
          <p:nvPr/>
        </p:nvSpPr>
        <p:spPr>
          <a:xfrm>
            <a:off x="655721" y="5871411"/>
            <a:ext cx="7700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The CAL pipelines and the transient search system were developed by graduate students in Waseda University and Asaoka-san.  I have taken over their works.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4D0DB08-5B4B-0743-803C-D7C8D16A7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3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13894312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6724CD-837A-CE4C-AC4A-FC2E66C84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30</a:t>
            </a:fld>
            <a:endParaRPr lang="ja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12B7AE47-8172-7D40-91AB-F24C877A58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855" y="530622"/>
            <a:ext cx="4551144" cy="260065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9E7733A-C8EF-5B43-B79A-15EE0CFCB8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2001" y="545434"/>
            <a:ext cx="4551144" cy="2600653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ED2CA607-9BFC-EA45-B705-1B7ED6FE05F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0855" y="3592348"/>
            <a:ext cx="4551144" cy="2600653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C31F5FF8-85B8-7B4E-A260-3C6D165CFD0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572001" y="3592347"/>
            <a:ext cx="4551144" cy="260065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D9EC64D-DAA9-C649-9B80-42993BD8E9DC}"/>
              </a:ext>
            </a:extLst>
          </p:cNvPr>
          <p:cNvSpPr txBox="1"/>
          <p:nvPr/>
        </p:nvSpPr>
        <p:spPr>
          <a:xfrm>
            <a:off x="743966" y="366707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the cumulating probability &lt;= 60%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6C1FC3A-D95D-0D4A-AE2B-CBAF566FCA90}"/>
              </a:ext>
            </a:extLst>
          </p:cNvPr>
          <p:cNvSpPr txBox="1"/>
          <p:nvPr/>
        </p:nvSpPr>
        <p:spPr>
          <a:xfrm>
            <a:off x="743966" y="3392871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the cumulating probability &lt;= 30%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34F76D8-5705-5E4B-B7CE-7716A2740D82}"/>
              </a:ext>
            </a:extLst>
          </p:cNvPr>
          <p:cNvSpPr txBox="1"/>
          <p:nvPr/>
        </p:nvSpPr>
        <p:spPr>
          <a:xfrm>
            <a:off x="5295112" y="382084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US" dirty="0"/>
              <a:t>Masked exposure (&gt; 60%)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0F40517-B42B-CF44-B435-D629A58DA374}"/>
              </a:ext>
            </a:extLst>
          </p:cNvPr>
          <p:cNvSpPr txBox="1"/>
          <p:nvPr/>
        </p:nvSpPr>
        <p:spPr>
          <a:xfrm>
            <a:off x="5295112" y="3392871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US" dirty="0"/>
              <a:t>Masked exposure (&gt; 30%)</a:t>
            </a:r>
          </a:p>
        </p:txBody>
      </p:sp>
    </p:spTree>
    <p:extLst>
      <p:ext uri="{BB962C8B-B14F-4D97-AF65-F5344CB8AC3E}">
        <p14:creationId xmlns:p14="http://schemas.microsoft.com/office/powerpoint/2010/main" val="28099443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6724CD-837A-CE4C-AC4A-FC2E66C84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31</a:t>
            </a:fld>
            <a:endParaRPr lang="ja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12B7AE47-8172-7D40-91AB-F24C877A58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855" y="530622"/>
            <a:ext cx="4551144" cy="2600653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9E7733A-C8EF-5B43-B79A-15EE0CFCB8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2002" y="545434"/>
            <a:ext cx="4551142" cy="2600653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ED2CA607-9BFC-EA45-B705-1B7ED6FE05F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0856" y="3592348"/>
            <a:ext cx="4551142" cy="2600653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C31F5FF8-85B8-7B4E-A260-3C6D165CFD0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72002" y="3592347"/>
            <a:ext cx="4551142" cy="260065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4914123-FFCD-D742-B70B-7AAE120B31A5}"/>
              </a:ext>
            </a:extLst>
          </p:cNvPr>
          <p:cNvSpPr txBox="1"/>
          <p:nvPr/>
        </p:nvSpPr>
        <p:spPr>
          <a:xfrm>
            <a:off x="743966" y="366707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the cumulating probability &lt;= 10%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E2BB46D-DB06-B149-85D0-04E85F35826A}"/>
              </a:ext>
            </a:extLst>
          </p:cNvPr>
          <p:cNvSpPr txBox="1"/>
          <p:nvPr/>
        </p:nvSpPr>
        <p:spPr>
          <a:xfrm>
            <a:off x="743966" y="3392871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the cumulating probability &lt;= 1%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D052717-A924-CA47-81C6-7F2E8456CD6E}"/>
              </a:ext>
            </a:extLst>
          </p:cNvPr>
          <p:cNvSpPr txBox="1"/>
          <p:nvPr/>
        </p:nvSpPr>
        <p:spPr>
          <a:xfrm>
            <a:off x="5295112" y="382084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US" dirty="0"/>
              <a:t>Masked exposure (&gt; 10%)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3668BA7-340F-ED45-A4DC-17FB1D02CB90}"/>
              </a:ext>
            </a:extLst>
          </p:cNvPr>
          <p:cNvSpPr txBox="1"/>
          <p:nvPr/>
        </p:nvSpPr>
        <p:spPr>
          <a:xfrm>
            <a:off x="5295112" y="3392871"/>
            <a:ext cx="354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US" dirty="0"/>
              <a:t>Masked exposure (&gt; 1%)</a:t>
            </a:r>
          </a:p>
        </p:txBody>
      </p:sp>
    </p:spTree>
    <p:extLst>
      <p:ext uri="{BB962C8B-B14F-4D97-AF65-F5344CB8AC3E}">
        <p14:creationId xmlns:p14="http://schemas.microsoft.com/office/powerpoint/2010/main" val="149556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D04E26-0A3A-B242-951E-883D4F53F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" y="-274954"/>
            <a:ext cx="9029700" cy="1325563"/>
          </a:xfrm>
        </p:spPr>
        <p:txBody>
          <a:bodyPr/>
          <a:lstStyle/>
          <a:p>
            <a:pPr algn="ctr"/>
            <a:r>
              <a:rPr lang="ja-US" dirty="0"/>
              <a:t>The CAL pipelines for GW event &amp; GRB 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90E6DFD-0BDE-AA49-AF08-FBCBFD7EF8E8}"/>
              </a:ext>
            </a:extLst>
          </p:cNvPr>
          <p:cNvSpPr/>
          <p:nvPr/>
        </p:nvSpPr>
        <p:spPr>
          <a:xfrm>
            <a:off x="342900" y="1482813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Getting information from GCN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E06A27F-BB28-E549-B37A-B64413ABA657}"/>
              </a:ext>
            </a:extLst>
          </p:cNvPr>
          <p:cNvSpPr/>
          <p:nvPr/>
        </p:nvSpPr>
        <p:spPr>
          <a:xfrm>
            <a:off x="342900" y="2132735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Checking Run mode at the trigger time 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60D11CB-F750-8B44-8002-35A7ABC12AA2}"/>
              </a:ext>
            </a:extLst>
          </p:cNvPr>
          <p:cNvSpPr/>
          <p:nvPr/>
        </p:nvSpPr>
        <p:spPr>
          <a:xfrm>
            <a:off x="342900" y="2822345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Search for gamma-ray events 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3E765C7-9657-E643-B92B-8462A314545A}"/>
              </a:ext>
            </a:extLst>
          </p:cNvPr>
          <p:cNvSpPr/>
          <p:nvPr/>
        </p:nvSpPr>
        <p:spPr>
          <a:xfrm>
            <a:off x="342900" y="3534815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Making event displays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2B124F3-269C-1A4E-97DA-60CE2F5C1037}"/>
              </a:ext>
            </a:extLst>
          </p:cNvPr>
          <p:cNvSpPr/>
          <p:nvPr/>
        </p:nvSpPr>
        <p:spPr>
          <a:xfrm>
            <a:off x="342900" y="4224425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Calculate exposure &amp; upper limits</a:t>
            </a:r>
          </a:p>
          <a:p>
            <a:pPr algn="ctr"/>
            <a:r>
              <a:rPr lang="ja-US" dirty="0">
                <a:solidFill>
                  <a:schemeClr val="tx1"/>
                </a:solidFill>
              </a:rPr>
              <a:t>Estimate background counts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D0653B8-46D4-784C-8C33-505DDDE3C6D5}"/>
              </a:ext>
            </a:extLst>
          </p:cNvPr>
          <p:cNvSpPr/>
          <p:nvPr/>
        </p:nvSpPr>
        <p:spPr>
          <a:xfrm>
            <a:off x="342900" y="4914035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Making a pdf report 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D9030CC-CA52-7444-8B2D-43672120B9CF}"/>
              </a:ext>
            </a:extLst>
          </p:cNvPr>
          <p:cNvSpPr txBox="1"/>
          <p:nvPr/>
        </p:nvSpPr>
        <p:spPr>
          <a:xfrm>
            <a:off x="4732022" y="1470164"/>
            <a:ext cx="4183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GW: the GW sky map, trigger time</a:t>
            </a:r>
          </a:p>
          <a:p>
            <a:r>
              <a:rPr lang="ja-US" dirty="0"/>
              <a:t>GRB: Skip 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D1EECF-D0F9-444D-BDF3-956E886638F6}"/>
              </a:ext>
            </a:extLst>
          </p:cNvPr>
          <p:cNvSpPr txBox="1"/>
          <p:nvPr/>
        </p:nvSpPr>
        <p:spPr>
          <a:xfrm>
            <a:off x="4732022" y="2233503"/>
            <a:ext cx="4183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HE or LEG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4782871-177C-5D45-8B26-273A0A3FCB69}"/>
              </a:ext>
            </a:extLst>
          </p:cNvPr>
          <p:cNvSpPr txBox="1"/>
          <p:nvPr/>
        </p:nvSpPr>
        <p:spPr>
          <a:xfrm>
            <a:off x="4732022" y="2925218"/>
            <a:ext cx="4183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EM track (HE) and CC track (LEG)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BB92977-E257-0A4E-B4A4-24BDC1FC7F89}"/>
              </a:ext>
            </a:extLst>
          </p:cNvPr>
          <p:cNvSpPr txBox="1"/>
          <p:nvPr/>
        </p:nvSpPr>
        <p:spPr>
          <a:xfrm>
            <a:off x="4732022" y="4185039"/>
            <a:ext cx="4491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Plotting upper limits map </a:t>
            </a:r>
          </a:p>
          <a:p>
            <a:r>
              <a:rPr lang="ja-US" dirty="0"/>
              <a:t>with the GW skymap or GRB position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FD27027-7456-2941-9C51-FAC6507D97BE}"/>
              </a:ext>
            </a:extLst>
          </p:cNvPr>
          <p:cNvSpPr/>
          <p:nvPr/>
        </p:nvSpPr>
        <p:spPr>
          <a:xfrm>
            <a:off x="342900" y="845114"/>
            <a:ext cx="4046220" cy="5340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Input information</a:t>
            </a:r>
          </a:p>
          <a:p>
            <a:pPr algn="ctr"/>
            <a:r>
              <a:rPr lang="ja-US" dirty="0">
                <a:solidFill>
                  <a:schemeClr val="tx1"/>
                </a:solidFill>
              </a:rPr>
              <a:t>(Start python script)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9417D8A-06E4-5743-B7FC-DD3510E31863}"/>
              </a:ext>
            </a:extLst>
          </p:cNvPr>
          <p:cNvSpPr txBox="1"/>
          <p:nvPr/>
        </p:nvSpPr>
        <p:spPr>
          <a:xfrm>
            <a:off x="4732022" y="793226"/>
            <a:ext cx="4183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GW: event name</a:t>
            </a:r>
          </a:p>
          <a:p>
            <a:r>
              <a:rPr lang="ja-US" dirty="0"/>
              <a:t>GRBs: trigger time and position (R.A., Dec.) 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E4F01C7-FE4A-0A45-AFA8-97E550BFE502}"/>
              </a:ext>
            </a:extLst>
          </p:cNvPr>
          <p:cNvSpPr txBox="1"/>
          <p:nvPr/>
        </p:nvSpPr>
        <p:spPr>
          <a:xfrm>
            <a:off x="251460" y="5448070"/>
            <a:ext cx="201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sz="1600" dirty="0">
                <a:solidFill>
                  <a:srgbClr val="FF0000"/>
                </a:solidFill>
              </a:rPr>
              <a:t>Red: manual</a:t>
            </a:r>
          </a:p>
          <a:p>
            <a:r>
              <a:rPr lang="ja-US" sz="1600" dirty="0">
                <a:solidFill>
                  <a:srgbClr val="0070C0"/>
                </a:solidFill>
              </a:rPr>
              <a:t>Blue: automatic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B65B934-3F1A-3645-B976-579F981BD5DD}"/>
              </a:ext>
            </a:extLst>
          </p:cNvPr>
          <p:cNvSpPr txBox="1"/>
          <p:nvPr/>
        </p:nvSpPr>
        <p:spPr>
          <a:xfrm>
            <a:off x="4754882" y="3633282"/>
            <a:ext cx="4183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Using L2 viewer.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95F14E5-79F3-8847-B601-072121A1D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4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45336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3640B4-7075-3B49-A0A5-F723A9CD7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359267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Moving structure cut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1A70C6-EFF5-7840-9F3A-689DBE05E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135" y="546565"/>
            <a:ext cx="8313472" cy="5036932"/>
          </a:xfrm>
        </p:spPr>
        <p:txBody>
          <a:bodyPr/>
          <a:lstStyle/>
          <a:p>
            <a:r>
              <a:rPr lang="ja-US" dirty="0"/>
              <a:t>Moving structure cut has equipped with GW &amp; GRB pipelines.</a:t>
            </a:r>
          </a:p>
        </p:txBody>
      </p:sp>
      <p:pic>
        <p:nvPicPr>
          <p:cNvPr id="5" name="図 4" descr="コンパクトディスク, 時計 が含まれている画像&#10;&#10;自動的に生成された説明">
            <a:extLst>
              <a:ext uri="{FF2B5EF4-FFF2-40B4-BE49-F238E27FC236}">
                <a16:creationId xmlns:a16="http://schemas.microsoft.com/office/drawing/2014/main" id="{BF50FA93-9DAD-B64B-B9E4-3BDEBECF5A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178129" y="1662541"/>
            <a:ext cx="5256662" cy="2621303"/>
          </a:xfrm>
          <a:prstGeom prst="rect">
            <a:avLst/>
          </a:prstGeom>
        </p:spPr>
      </p:pic>
      <p:pic>
        <p:nvPicPr>
          <p:cNvPr id="7" name="図 6" descr="コンパクトディスク が含まれている画像&#10;&#10;自動的に生成された説明">
            <a:extLst>
              <a:ext uri="{FF2B5EF4-FFF2-40B4-BE49-F238E27FC236}">
                <a16:creationId xmlns:a16="http://schemas.microsoft.com/office/drawing/2014/main" id="{A8C0A57B-3D77-BB44-840F-805DBD751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878" y="4256862"/>
            <a:ext cx="5097747" cy="262130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B1C68E7-36ED-184C-9344-0D0AE5E06D31}"/>
              </a:ext>
            </a:extLst>
          </p:cNvPr>
          <p:cNvSpPr/>
          <p:nvPr/>
        </p:nvSpPr>
        <p:spPr>
          <a:xfrm>
            <a:off x="938151" y="1662541"/>
            <a:ext cx="3633849" cy="194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468D6A6-2FD5-0B41-815F-9A62E4769A27}"/>
              </a:ext>
            </a:extLst>
          </p:cNvPr>
          <p:cNvSpPr/>
          <p:nvPr/>
        </p:nvSpPr>
        <p:spPr>
          <a:xfrm>
            <a:off x="938151" y="4304362"/>
            <a:ext cx="3633849" cy="194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57E1842-2464-E743-9401-24A4A4702629}"/>
              </a:ext>
            </a:extLst>
          </p:cNvPr>
          <p:cNvSpPr txBox="1"/>
          <p:nvPr/>
        </p:nvSpPr>
        <p:spPr>
          <a:xfrm>
            <a:off x="1792059" y="1575266"/>
            <a:ext cx="2933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Fixed structure cut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699F2AE-2668-A144-80EA-DEE0D67F1BB7}"/>
              </a:ext>
            </a:extLst>
          </p:cNvPr>
          <p:cNvSpPr txBox="1"/>
          <p:nvPr/>
        </p:nvSpPr>
        <p:spPr>
          <a:xfrm>
            <a:off x="628650" y="4217087"/>
            <a:ext cx="4536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Fixed structure cut + Moving structure cut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685513-BFB0-9548-9169-6D3E8DFDE8CC}"/>
              </a:ext>
            </a:extLst>
          </p:cNvPr>
          <p:cNvSpPr txBox="1"/>
          <p:nvPr/>
        </p:nvSpPr>
        <p:spPr>
          <a:xfrm>
            <a:off x="498393" y="1541888"/>
            <a:ext cx="3123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S190408an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D113A85-4DA6-DD4B-9AFE-C150AD91DB86}"/>
              </a:ext>
            </a:extLst>
          </p:cNvPr>
          <p:cNvSpPr txBox="1"/>
          <p:nvPr/>
        </p:nvSpPr>
        <p:spPr>
          <a:xfrm>
            <a:off x="5588797" y="1884003"/>
            <a:ext cx="317481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fixed structure map was stored in the database.</a:t>
            </a:r>
          </a:p>
          <a:p>
            <a:endParaRPr lang="en-US" dirty="0"/>
          </a:p>
          <a:p>
            <a:r>
              <a:rPr lang="en-US" dirty="0"/>
              <a:t>The blocking by moving structures was calculated for every 30 seconds.</a:t>
            </a:r>
            <a:r>
              <a:rPr lang="ja-US" dirty="0"/>
              <a:t> </a:t>
            </a:r>
          </a:p>
          <a:p>
            <a:endParaRPr lang="ja-US" dirty="0"/>
          </a:p>
          <a:p>
            <a:r>
              <a:rPr lang="ja-US" dirty="0"/>
              <a:t>Robot arms and other obstruction due to the ISS activity is not included in the moving structure cut  </a:t>
            </a:r>
          </a:p>
          <a:p>
            <a:endParaRPr lang="ja-US" dirty="0"/>
          </a:p>
          <a:p>
            <a:r>
              <a:rPr lang="ja-US" dirty="0"/>
              <a:t>The pdf report contains results with and without the moving structures cut.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82B01B6-F460-B044-BDCD-A41CDC7BA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5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369599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6724CD-837A-CE4C-AC4A-FC2E66C84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43651"/>
            <a:ext cx="2057400" cy="365125"/>
          </a:xfrm>
        </p:spPr>
        <p:txBody>
          <a:bodyPr/>
          <a:lstStyle/>
          <a:p>
            <a:fld id="{D79C5F47-B635-3740-9F8C-43B8E092BB35}" type="slidenum">
              <a:rPr lang="ja-US" smtClean="0"/>
              <a:t>6</a:t>
            </a:fld>
            <a:endParaRPr lang="ja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85CB4E0-3EDB-5049-9C8C-236517BF717B}"/>
              </a:ext>
            </a:extLst>
          </p:cNvPr>
          <p:cNvSpPr txBox="1"/>
          <p:nvPr/>
        </p:nvSpPr>
        <p:spPr>
          <a:xfrm>
            <a:off x="5386108" y="709791"/>
            <a:ext cx="37578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If we add pixels of HEALPix to the region we consider, expected background counts increase.</a:t>
            </a:r>
          </a:p>
          <a:p>
            <a:endParaRPr lang="ja-US" dirty="0"/>
          </a:p>
          <a:p>
            <a:r>
              <a:rPr lang="ja-US" dirty="0"/>
              <a:t>We don‘t want to add meaningless pixels to the consider region.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Exposure is zero.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Probability is quite low.</a:t>
            </a:r>
          </a:p>
          <a:p>
            <a:endParaRPr lang="ja-US" dirty="0"/>
          </a:p>
          <a:p>
            <a:endParaRPr lang="ja-US" dirty="0"/>
          </a:p>
          <a:p>
            <a:pPr marL="342900" indent="-342900">
              <a:buFont typeface="+mj-lt"/>
              <a:buAutoNum type="arabicPeriod"/>
            </a:pPr>
            <a:r>
              <a:rPr lang="ja-US" dirty="0"/>
              <a:t>Cumulating the localization probability in descending order.  </a:t>
            </a:r>
          </a:p>
          <a:p>
            <a:pPr marL="342900" indent="-342900">
              <a:buFont typeface="+mj-lt"/>
              <a:buAutoNum type="arabicPeriod"/>
            </a:pPr>
            <a:endParaRPr lang="ja-US" dirty="0"/>
          </a:p>
          <a:p>
            <a:pPr marL="342900" indent="-342900">
              <a:buFont typeface="+mj-lt"/>
              <a:buAutoNum type="arabicPeriod"/>
            </a:pPr>
            <a:r>
              <a:rPr lang="ja-US" dirty="0"/>
              <a:t>Checking the 99 % localization probability region.</a:t>
            </a:r>
          </a:p>
          <a:p>
            <a:pPr marL="342900" indent="-342900">
              <a:buFont typeface="+mj-lt"/>
              <a:buAutoNum type="arabicPeriod"/>
            </a:pPr>
            <a:endParaRPr lang="ja-US" dirty="0"/>
          </a:p>
          <a:p>
            <a:pPr marL="342900" indent="-342900">
              <a:buFont typeface="+mj-lt"/>
              <a:buAutoNum type="arabicPeriod"/>
            </a:pPr>
            <a:r>
              <a:rPr lang="ja-US" dirty="0"/>
              <a:t>We add pixels to the consider region in descending order of exposure from the 99 % localization probability region.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43D834C7-117D-0443-A3AD-36463EE31E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5400" y="3238353"/>
            <a:ext cx="5353703" cy="3059259"/>
          </a:xfrm>
          <a:prstGeom prst="rect">
            <a:avLst/>
          </a:prstGeom>
        </p:spPr>
      </p:pic>
      <p:pic>
        <p:nvPicPr>
          <p:cNvPr id="16" name="図 15" descr="コンパクトディスク, 挿絵 が含まれている画像&#10;&#10;自動的に生成された説明">
            <a:extLst>
              <a:ext uri="{FF2B5EF4-FFF2-40B4-BE49-F238E27FC236}">
                <a16:creationId xmlns:a16="http://schemas.microsoft.com/office/drawing/2014/main" id="{1568EC33-5689-DB45-9D12-9584734161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476"/>
          <a:stretch/>
        </p:blipFill>
        <p:spPr>
          <a:xfrm>
            <a:off x="25400" y="537272"/>
            <a:ext cx="5353704" cy="2891728"/>
          </a:xfrm>
          <a:prstGeom prst="rect">
            <a:avLst/>
          </a:prstGeom>
        </p:spPr>
      </p:pic>
      <p:sp>
        <p:nvSpPr>
          <p:cNvPr id="12" name="タイトル 1">
            <a:extLst>
              <a:ext uri="{FF2B5EF4-FFF2-40B4-BE49-F238E27FC236}">
                <a16:creationId xmlns:a16="http://schemas.microsoft.com/office/drawing/2014/main" id="{2424AAEE-3646-C140-946F-D6D83CD80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22424"/>
            <a:ext cx="9144000" cy="1325563"/>
          </a:xfrm>
        </p:spPr>
        <p:txBody>
          <a:bodyPr/>
          <a:lstStyle/>
          <a:p>
            <a:pPr algn="ctr"/>
            <a:r>
              <a:rPr lang="ja-US" dirty="0"/>
              <a:t>How to increase the region we consider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8DF38D6-960C-9148-8F86-4A17972E4D32}"/>
              </a:ext>
            </a:extLst>
          </p:cNvPr>
          <p:cNvSpPr txBox="1"/>
          <p:nvPr/>
        </p:nvSpPr>
        <p:spPr>
          <a:xfrm>
            <a:off x="615296" y="1539669"/>
            <a:ext cx="149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>
                <a:solidFill>
                  <a:schemeClr val="bg1"/>
                </a:solidFill>
              </a:rPr>
              <a:t>S190408an</a:t>
            </a:r>
          </a:p>
          <a:p>
            <a:r>
              <a:rPr lang="ja-US" dirty="0">
                <a:solidFill>
                  <a:schemeClr val="bg1"/>
                </a:solidFill>
              </a:rPr>
              <a:t>-60 s ~ + 60s</a:t>
            </a:r>
          </a:p>
          <a:p>
            <a:r>
              <a:rPr lang="ja-US" dirty="0">
                <a:solidFill>
                  <a:schemeClr val="bg1"/>
                </a:solidFill>
              </a:rPr>
              <a:t>Exposure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EAD5D8A-31D6-F042-9874-A9457CFD4475}"/>
              </a:ext>
            </a:extLst>
          </p:cNvPr>
          <p:cNvSpPr txBox="1"/>
          <p:nvPr/>
        </p:nvSpPr>
        <p:spPr>
          <a:xfrm>
            <a:off x="666096" y="4085496"/>
            <a:ext cx="2127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>
                <a:solidFill>
                  <a:schemeClr val="bg1"/>
                </a:solidFill>
              </a:rPr>
              <a:t>Exposure</a:t>
            </a:r>
          </a:p>
          <a:p>
            <a:r>
              <a:rPr lang="ja-US" dirty="0">
                <a:solidFill>
                  <a:schemeClr val="bg1"/>
                </a:solidFill>
              </a:rPr>
              <a:t>for the 99 % localization probaility region</a:t>
            </a:r>
          </a:p>
        </p:txBody>
      </p:sp>
    </p:spTree>
    <p:extLst>
      <p:ext uri="{BB962C8B-B14F-4D97-AF65-F5344CB8AC3E}">
        <p14:creationId xmlns:p14="http://schemas.microsoft.com/office/powerpoint/2010/main" val="167682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1ACC37-FCE4-6242-B951-201B37903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84580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Instrumental background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4B9C08-D33F-EB4E-8063-D95376F9F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23939"/>
            <a:ext cx="7886700" cy="780005"/>
          </a:xfrm>
        </p:spPr>
        <p:txBody>
          <a:bodyPr>
            <a:noAutofit/>
          </a:bodyPr>
          <a:lstStyle/>
          <a:p>
            <a:r>
              <a:rPr lang="en-US" dirty="0"/>
              <a:t>Just the FOV cuts cannot remove the inclusion of secondary gamma-rays from the ISS structures.</a:t>
            </a:r>
          </a:p>
          <a:p>
            <a:r>
              <a:rPr lang="ja-US" sz="2400" dirty="0"/>
              <a:t>We estimated instrumental BG counts using the difference between gamma-ray flux from the off galactic plane region observed by Fermi-LAT and CAL.</a:t>
            </a:r>
          </a:p>
        </p:txBody>
      </p:sp>
      <p:pic>
        <p:nvPicPr>
          <p:cNvPr id="9" name="図 8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CB52B65D-ADA9-4848-A028-911E4474FF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589" r="9466"/>
          <a:stretch/>
        </p:blipFill>
        <p:spPr>
          <a:xfrm>
            <a:off x="82715" y="2800196"/>
            <a:ext cx="4982578" cy="3690585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A18A508-92EF-0A44-B11D-2D369EFC5DAC}"/>
              </a:ext>
            </a:extLst>
          </p:cNvPr>
          <p:cNvSpPr txBox="1"/>
          <p:nvPr/>
        </p:nvSpPr>
        <p:spPr>
          <a:xfrm>
            <a:off x="2767259" y="2824235"/>
            <a:ext cx="2406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Provided by Zenita-san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75D4C8A-DEA1-AF48-B0B3-341A76E27FF7}"/>
              </a:ext>
            </a:extLst>
          </p:cNvPr>
          <p:cNvSpPr txBox="1"/>
          <p:nvPr/>
        </p:nvSpPr>
        <p:spPr>
          <a:xfrm>
            <a:off x="2213806" y="3193567"/>
            <a:ext cx="2959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CAL off plane (3.5 years)</a:t>
            </a:r>
          </a:p>
          <a:p>
            <a:r>
              <a:rPr lang="ja-US" dirty="0">
                <a:solidFill>
                  <a:schemeClr val="accent6"/>
                </a:solidFill>
              </a:rPr>
              <a:t>LAT off plane (7 years)</a:t>
            </a:r>
          </a:p>
          <a:p>
            <a:r>
              <a:rPr lang="ja-US" dirty="0">
                <a:solidFill>
                  <a:srgbClr val="FF0000"/>
                </a:solidFill>
              </a:rPr>
              <a:t>CAL – LAT </a:t>
            </a:r>
          </a:p>
          <a:p>
            <a:endParaRPr lang="ja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139914E-821B-CE43-B6E0-38578CF849BA}"/>
              </a:ext>
            </a:extLst>
          </p:cNvPr>
          <p:cNvSpPr txBox="1"/>
          <p:nvPr/>
        </p:nvSpPr>
        <p:spPr>
          <a:xfrm>
            <a:off x="5293894" y="3429000"/>
            <a:ext cx="35733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ja-US" dirty="0"/>
              <a:t>Calculate difference of CAL flux and Fermi flux</a:t>
            </a:r>
          </a:p>
          <a:p>
            <a:pPr marL="342900" indent="-342900">
              <a:buFont typeface="+mj-lt"/>
              <a:buAutoNum type="arabicPeriod"/>
            </a:pPr>
            <a:r>
              <a:rPr lang="ja-US" dirty="0"/>
              <a:t>Perform </a:t>
            </a:r>
            <a:r>
              <a:rPr lang="en-US" dirty="0"/>
              <a:t> logarithmic, linear </a:t>
            </a:r>
            <a:r>
              <a:rPr lang="ja-US" dirty="0"/>
              <a:t>interpolation and integration over energy range (LE: 1 – 10 GeV, HE: 10 -100 GeV) 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2F908BE-C172-824F-9C63-FE3BB6FDB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7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769203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CCDF40-3914-F748-851D-5D8B10CA1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332706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PDF report</a:t>
            </a:r>
          </a:p>
        </p:txBody>
      </p:sp>
      <p:pic>
        <p:nvPicPr>
          <p:cNvPr id="5" name="図 4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E1D3CAC2-CFA2-0C40-A9DD-E6DC3B77A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5" y="577516"/>
            <a:ext cx="3728573" cy="375385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469B02D-E04C-DA41-8FF3-EB8CBC6D7214}"/>
              </a:ext>
            </a:extLst>
          </p:cNvPr>
          <p:cNvSpPr txBox="1"/>
          <p:nvPr/>
        </p:nvSpPr>
        <p:spPr>
          <a:xfrm>
            <a:off x="287540" y="5880492"/>
            <a:ext cx="8339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sz="2000" dirty="0"/>
              <a:t>I will also attach an example of the report to the TIM agenda.</a:t>
            </a:r>
          </a:p>
          <a:p>
            <a:r>
              <a:rPr lang="ja-US" sz="2000" dirty="0"/>
              <a:t>I would appreiciate it if you check the report and give us your comments.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54CC9A6-DF16-4D4F-B3EB-7A71C3600EB1}"/>
              </a:ext>
            </a:extLst>
          </p:cNvPr>
          <p:cNvSpPr txBox="1"/>
          <p:nvPr/>
        </p:nvSpPr>
        <p:spPr>
          <a:xfrm>
            <a:off x="3356811" y="623565"/>
            <a:ext cx="57390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Contents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Trigger time (T</a:t>
            </a:r>
            <a:r>
              <a:rPr lang="ja-US" baseline="-25000" dirty="0"/>
              <a:t>0</a:t>
            </a:r>
            <a:r>
              <a:rPr lang="ja-US" dirty="0"/>
              <a:t>) &amp; Zenith direction at T</a:t>
            </a:r>
            <a:r>
              <a:rPr lang="ja-US" baseline="-25000" dirty="0"/>
              <a:t>0</a:t>
            </a:r>
            <a:endParaRPr lang="ja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GCN Notice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Run mode &amp; observation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US" dirty="0"/>
              <a:t>Event lists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ja-US" dirty="0"/>
              <a:t>Time, fileID,  EventID, Energy,  R.A &amp; Dec., FOV information, </a:t>
            </a:r>
            <a:r>
              <a:rPr lang="en-US" dirty="0"/>
              <a:t>Normalized probability, Survival probability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Event display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Exposure &amp; Upper limit map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LVC high probability region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Gamm-ray candidate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Exposure &amp; summed probability vs. enclosed solid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Exposure &amp; summed probability vs. enclosed solid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Exposure &amp; Upper limits table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Summed probability, enclosed probability, Exposure, Upper limits, Instrumental BG, Diffuse BG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9749D3F-E799-0042-8DAE-629E8D8B0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8</a:t>
            </a:fld>
            <a:endParaRPr lang="ja-US"/>
          </a:p>
        </p:txBody>
      </p:sp>
    </p:spTree>
    <p:extLst>
      <p:ext uri="{BB962C8B-B14F-4D97-AF65-F5344CB8AC3E}">
        <p14:creationId xmlns:p14="http://schemas.microsoft.com/office/powerpoint/2010/main" val="3032953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D04E26-0A3A-B242-951E-883D4F53F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74954"/>
            <a:ext cx="7886700" cy="1325563"/>
          </a:xfrm>
        </p:spPr>
        <p:txBody>
          <a:bodyPr/>
          <a:lstStyle/>
          <a:p>
            <a:pPr algn="ctr"/>
            <a:r>
              <a:rPr lang="ja-US" dirty="0"/>
              <a:t>The CGBM pipeline 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FD27027-7456-2941-9C51-FAC6507D97BE}"/>
              </a:ext>
            </a:extLst>
          </p:cNvPr>
          <p:cNvSpPr/>
          <p:nvPr/>
        </p:nvSpPr>
        <p:spPr>
          <a:xfrm>
            <a:off x="342900" y="1094166"/>
            <a:ext cx="4046220" cy="5340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Input information</a:t>
            </a:r>
          </a:p>
          <a:p>
            <a:pPr algn="ctr"/>
            <a:r>
              <a:rPr lang="ja-US" dirty="0">
                <a:solidFill>
                  <a:schemeClr val="tx1"/>
                </a:solidFill>
              </a:rPr>
              <a:t>(Start shell script)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9417D8A-06E4-5743-B7FC-DD3510E31863}"/>
              </a:ext>
            </a:extLst>
          </p:cNvPr>
          <p:cNvSpPr txBox="1"/>
          <p:nvPr/>
        </p:nvSpPr>
        <p:spPr>
          <a:xfrm>
            <a:off x="4732022" y="1030848"/>
            <a:ext cx="4183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GW Trigger time, zenith direction at the trigger time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875BEFB-D44D-E849-A253-2983AC5BFC8B}"/>
              </a:ext>
            </a:extLst>
          </p:cNvPr>
          <p:cNvSpPr/>
          <p:nvPr/>
        </p:nvSpPr>
        <p:spPr>
          <a:xfrm>
            <a:off x="342900" y="1729368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Making light curves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12CA8A7-B14E-3147-8CCC-17FB96F5A2C7}"/>
              </a:ext>
            </a:extLst>
          </p:cNvPr>
          <p:cNvSpPr/>
          <p:nvPr/>
        </p:nvSpPr>
        <p:spPr>
          <a:xfrm>
            <a:off x="342900" y="2364570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Calculate signal-to-noise ratio (SNR)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10259EF-B174-5C4E-9A87-234C0246D3B1}"/>
              </a:ext>
            </a:extLst>
          </p:cNvPr>
          <p:cNvSpPr/>
          <p:nvPr/>
        </p:nvSpPr>
        <p:spPr>
          <a:xfrm>
            <a:off x="342900" y="2999772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Summarizing SNR results 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64CEC8D-053A-1844-8140-1ABCC30B132E}"/>
              </a:ext>
            </a:extLst>
          </p:cNvPr>
          <p:cNvSpPr/>
          <p:nvPr/>
        </p:nvSpPr>
        <p:spPr>
          <a:xfrm>
            <a:off x="342900" y="3634974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Making FOV plot &amp; Calculating the summed probability in the FOV 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0FE971C-D42C-BA4F-A364-4D2C761DEDA4}"/>
              </a:ext>
            </a:extLst>
          </p:cNvPr>
          <p:cNvSpPr/>
          <p:nvPr/>
        </p:nvSpPr>
        <p:spPr>
          <a:xfrm>
            <a:off x="342900" y="4270176"/>
            <a:ext cx="4046220" cy="53403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Creating an HTML file for the web page 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5D72F59-B197-1348-9DA2-05229BF49E2C}"/>
              </a:ext>
            </a:extLst>
          </p:cNvPr>
          <p:cNvSpPr/>
          <p:nvPr/>
        </p:nvSpPr>
        <p:spPr>
          <a:xfrm>
            <a:off x="342900" y="4905378"/>
            <a:ext cx="4046220" cy="5340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US" dirty="0">
                <a:solidFill>
                  <a:schemeClr val="tx1"/>
                </a:solidFill>
              </a:rPr>
              <a:t>Upload the HTML file and plots </a:t>
            </a:r>
          </a:p>
          <a:p>
            <a:pPr algn="ctr"/>
            <a:r>
              <a:rPr lang="ja-US" dirty="0">
                <a:solidFill>
                  <a:schemeClr val="tx1"/>
                </a:solidFill>
              </a:rPr>
              <a:t>to the web server in AGU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CBE8485-9614-1C49-B591-75A3DD2881B9}"/>
              </a:ext>
            </a:extLst>
          </p:cNvPr>
          <p:cNvSpPr txBox="1"/>
          <p:nvPr/>
        </p:nvSpPr>
        <p:spPr>
          <a:xfrm>
            <a:off x="354330" y="5540580"/>
            <a:ext cx="201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sz="1600" dirty="0">
                <a:solidFill>
                  <a:srgbClr val="FF0000"/>
                </a:solidFill>
              </a:rPr>
              <a:t>Red: manual</a:t>
            </a:r>
          </a:p>
          <a:p>
            <a:r>
              <a:rPr lang="ja-US" sz="1600" dirty="0">
                <a:solidFill>
                  <a:srgbClr val="0070C0"/>
                </a:solidFill>
              </a:rPr>
              <a:t>Blue: automatic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E643905-A905-104D-AB5E-D6F97D7C6D0A}"/>
              </a:ext>
            </a:extLst>
          </p:cNvPr>
          <p:cNvSpPr txBox="1"/>
          <p:nvPr/>
        </p:nvSpPr>
        <p:spPr>
          <a:xfrm>
            <a:off x="4754882" y="1811719"/>
            <a:ext cx="4263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Using Time history data in CGBM L3 data 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E1D23C-A06E-CA44-BBB7-7A7478C1B62E}"/>
              </a:ext>
            </a:extLst>
          </p:cNvPr>
          <p:cNvSpPr txBox="1"/>
          <p:nvPr/>
        </p:nvSpPr>
        <p:spPr>
          <a:xfrm>
            <a:off x="4754882" y="2425540"/>
            <a:ext cx="4263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F</a:t>
            </a:r>
            <a:r>
              <a:rPr lang="en-US" dirty="0"/>
              <a:t>o</a:t>
            </a:r>
            <a:r>
              <a:rPr lang="ja-US" dirty="0"/>
              <a:t>r 1680 conditions every 1/8s  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5F43197-1110-1846-BCA5-AF39B8CBCC90}"/>
              </a:ext>
            </a:extLst>
          </p:cNvPr>
          <p:cNvSpPr txBox="1"/>
          <p:nvPr/>
        </p:nvSpPr>
        <p:spPr>
          <a:xfrm>
            <a:off x="4754882" y="2924362"/>
            <a:ext cx="4263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Picking up high significance conditions and summarizing trigger due to the same event  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14AD656-52C3-A847-B007-6C1A47DCEBEB}"/>
              </a:ext>
            </a:extLst>
          </p:cNvPr>
          <p:cNvSpPr txBox="1"/>
          <p:nvPr/>
        </p:nvSpPr>
        <p:spPr>
          <a:xfrm>
            <a:off x="4754882" y="3579115"/>
            <a:ext cx="4263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Checking overlaps between the CGBM FOV and the GW sky map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DDA02BC-5196-1D4D-88BC-977FD5EB7029}"/>
              </a:ext>
            </a:extLst>
          </p:cNvPr>
          <p:cNvSpPr txBox="1"/>
          <p:nvPr/>
        </p:nvSpPr>
        <p:spPr>
          <a:xfrm>
            <a:off x="4754882" y="4259047"/>
            <a:ext cx="4263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dirty="0"/>
              <a:t>For the summary web page, including plots and SNR calculation results.  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2D3DAC5-6249-9B41-A14A-550B23D3B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C5F47-B635-3740-9F8C-43B8E092BB35}" type="slidenum">
              <a:rPr lang="ja-US" smtClean="0"/>
              <a:t>9</a:t>
            </a:fld>
            <a:endParaRPr lang="ja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74F47E5-41D2-9445-B1CC-CAACFEAC9280}"/>
              </a:ext>
            </a:extLst>
          </p:cNvPr>
          <p:cNvSpPr txBox="1"/>
          <p:nvPr/>
        </p:nvSpPr>
        <p:spPr>
          <a:xfrm>
            <a:off x="4754882" y="5021666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US" sz="1600" dirty="0"/>
              <a:t>Aoyama Gakuin University (AGU)</a:t>
            </a:r>
          </a:p>
        </p:txBody>
      </p:sp>
    </p:spTree>
    <p:extLst>
      <p:ext uri="{BB962C8B-B14F-4D97-AF65-F5344CB8AC3E}">
        <p14:creationId xmlns:p14="http://schemas.microsoft.com/office/powerpoint/2010/main" val="1414466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25038</TotalTime>
  <Words>5386</Words>
  <Application>Microsoft Macintosh PowerPoint</Application>
  <PresentationFormat>画面に合わせる (4:3)</PresentationFormat>
  <Paragraphs>899</Paragraphs>
  <Slides>31</Slides>
  <Notes>23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Office テーマ</vt:lpstr>
      <vt:lpstr>Analysis for GW events and GRBs</vt:lpstr>
      <vt:lpstr>Outlines</vt:lpstr>
      <vt:lpstr>Analysis systems for transient events</vt:lpstr>
      <vt:lpstr>The CAL pipelines for GW event &amp; GRB </vt:lpstr>
      <vt:lpstr>Moving structure cut</vt:lpstr>
      <vt:lpstr>How to increase the region we consider</vt:lpstr>
      <vt:lpstr>Instrumental background</vt:lpstr>
      <vt:lpstr>PDF report</vt:lpstr>
      <vt:lpstr>The CGBM pipeline </vt:lpstr>
      <vt:lpstr>Signal-to-noise ratio calculation</vt:lpstr>
      <vt:lpstr>Summed probability in the CGBM FOV</vt:lpstr>
      <vt:lpstr>CGBM analysis web page</vt:lpstr>
      <vt:lpstr>The transient search system </vt:lpstr>
      <vt:lpstr>GAM_PAIRS page</vt:lpstr>
      <vt:lpstr>GW counterparts search in the O3.</vt:lpstr>
      <vt:lpstr>Results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CHD &amp; IMC signal due to TGF</vt:lpstr>
      <vt:lpstr>Future works</vt:lpstr>
      <vt:lpstr>Future updates with the CGBM pipeline</vt:lpstr>
      <vt:lpstr>High energy afterglow</vt:lpstr>
      <vt:lpstr>Summary</vt:lpstr>
      <vt:lpstr>Backup</vt:lpstr>
      <vt:lpstr>Upper limits vs. enclosed solid angle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Yuta Kawakubo</dc:creator>
  <cp:lastModifiedBy>Yuta Kawakubo</cp:lastModifiedBy>
  <cp:revision>224</cp:revision>
  <cp:lastPrinted>2020-02-01T05:05:43Z</cp:lastPrinted>
  <dcterms:created xsi:type="dcterms:W3CDTF">2020-01-16T15:18:05Z</dcterms:created>
  <dcterms:modified xsi:type="dcterms:W3CDTF">2020-02-04T08:05:11Z</dcterms:modified>
</cp:coreProperties>
</file>