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3" r:id="rId3"/>
    <p:sldId id="285" r:id="rId4"/>
    <p:sldId id="275" r:id="rId5"/>
    <p:sldId id="263" r:id="rId6"/>
    <p:sldId id="284" r:id="rId7"/>
    <p:sldId id="264" r:id="rId8"/>
    <p:sldId id="270" r:id="rId9"/>
    <p:sldId id="266" r:id="rId10"/>
    <p:sldId id="286" r:id="rId11"/>
    <p:sldId id="280" r:id="rId12"/>
    <p:sldId id="287" r:id="rId13"/>
    <p:sldId id="281" r:id="rId14"/>
    <p:sldId id="289" r:id="rId15"/>
    <p:sldId id="277" r:id="rId16"/>
    <p:sldId id="276" r:id="rId17"/>
    <p:sldId id="294" r:id="rId18"/>
    <p:sldId id="278" r:id="rId19"/>
    <p:sldId id="279" r:id="rId20"/>
    <p:sldId id="291" r:id="rId21"/>
    <p:sldId id="293" r:id="rId22"/>
    <p:sldId id="292" r:id="rId23"/>
    <p:sldId id="288" r:id="rId24"/>
    <p:sldId id="282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6" autoAdjust="0"/>
    <p:restoredTop sz="94660"/>
  </p:normalViewPr>
  <p:slideViewPr>
    <p:cSldViewPr snapToGrid="0">
      <p:cViewPr varScale="1">
        <p:scale>
          <a:sx n="85" d="100"/>
          <a:sy n="85" d="100"/>
        </p:scale>
        <p:origin x="49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F59AC-1730-44A5-9D61-2A855157F9CD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B7DD2-846A-4511-9130-D54D22924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66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40E43E-53CA-4B93-9A28-3B75524088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AB7A820-5C20-4293-88F2-73743B9447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A08812-1C9E-41B3-941A-B7B2A7E7A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5FB4-0822-46CB-8839-14127E0CD1CD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7331B6-E252-4EF3-9069-563F8E71E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E027F8-307F-4BC7-B369-DF0657855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挿絵, 記号 が含まれている画像&#10;&#10;自動的に生成された説明">
            <a:extLst>
              <a:ext uri="{FF2B5EF4-FFF2-40B4-BE49-F238E27FC236}">
                <a16:creationId xmlns:a16="http://schemas.microsoft.com/office/drawing/2014/main" id="{3192B717-2839-4073-B4C4-DCB605449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50" y="136526"/>
            <a:ext cx="1201531" cy="98583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CE336F2-434F-4D2D-A75D-7D18D21695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1853" y="136525"/>
            <a:ext cx="1995813" cy="54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4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5E3F49-1C4A-4A6A-9491-BE3A0F127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C5FCF42-1FEB-41A6-AD3B-4D297A689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205DD-DB6E-4304-A101-9933BB879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1CD8-3909-4378-85FB-04A171D77431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09CAC9-D230-4D62-9F35-829E63A71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38B958-81D1-44D3-901E-9A40B02F5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019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DED484F-9E43-45B3-ABEC-36204233EA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F7E8D3-EA02-411A-A4DC-086D5D5A8D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103452-02CD-4EB6-9D2E-C2809679C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3B6-AD67-4DDA-862C-15EA474626AA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CEA34B-C674-429C-AA19-D30B09C38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A7A51F-DFDC-495B-A94E-20735504C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62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1FB042-77DD-449F-A2AD-CDA7B7584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E272A3-F836-4960-91BF-502043C7D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166924-E57E-4C66-BEBF-1EF1E6E1B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34FD-E83A-48A5-A643-512072272023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DD7567-9A84-4AD8-B3F7-7BADA8A6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EF7EB9-3191-4D94-A49B-6668E0948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64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24E84A-6BA8-45FC-BBD6-9529481F7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74C9FC-4BB0-40C1-BC24-C03524C31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434DAA-C5C1-42E8-9F5C-AEB92834D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EB1E-219C-460B-974C-D6D0AD5D7907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DDB302-EB00-4410-A965-0EBEA2CD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A91FB7-60A6-4011-966C-C59B4FF5C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02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87BC96-06E0-4A84-ACD9-6EF402BFF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05C847-3EA4-4894-A750-9D41144CC2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20D3D97-90F0-461D-8AB8-9D16B2DA7F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EFF916-5DA4-4BE5-9336-B32FB4302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D6B8E-3521-4F69-A6D0-9B70C9B9B157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E127C6-A68E-4EA1-A53F-895DBB41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E9EB1F-80FA-4D1D-AC3F-D7D7E4A46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678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81086-04CE-4E07-A305-1F6E51F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7C37A66-EE66-47DF-A614-56660D243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CCF221-10D5-42DE-8737-04B0700F9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1D6C47-1715-4FD2-8371-631022D5C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DB15B65-EF15-44DF-B9BE-1D64A78AE1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3CCA2D7-AB9F-45D4-A90B-58390995D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37C8-EA03-4A8D-9011-FF08B788EF2A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3B25CA0-1373-4C02-A80A-51577B2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658BEA-C875-428C-B032-C4E08E7A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305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7950CD-C7EB-45C8-BD88-8530D1FEE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B071DB-90A4-4366-9002-F8F3A156B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7C9A-E3C6-4376-8C39-9363817C6949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BCF52D2-33A5-4CE0-B9B9-0BEE0842A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F4C72B-849B-4852-A352-F846F2822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948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8149170-4C54-4B0C-A4B8-884B74295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2706-1BFC-4DED-B455-DC85A431C160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7DB4D7-FBF8-471B-9F0A-7B3D9939B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F28083A-C273-46E9-9F23-CA7DB499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737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54E0C7-3897-4208-A300-310EF2BA3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A8781F-910D-44AE-B2BF-45FB6C32D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2BFD82-72F7-402F-A889-16717B42F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7BD6C4-026E-43B6-A048-A20A19BF7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07314-D980-4F92-AEE3-993082380946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DE14ED3-3374-42CE-8FD2-C6BE75CA1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3FD6B3-9DC1-47C2-B0DB-AAAC8AB2E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81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B4555B-C55E-48D4-BEC5-1B4C88330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CDA54E6-7A17-4816-947D-248A3BE7B8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C041E90-2574-4F57-B6F2-D3F3E7418B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D801E2-4E17-4925-B39C-C5A5AD76D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D10CC-93F2-4633-8E39-71D26B0CB121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BE8551-537C-46C1-8D18-DBF130FC5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5671302-75EF-44B5-BCF9-0C5B6DED9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70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C04EF83-566C-4EFA-83B6-B93B6BD21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A3B21D-CB1A-470A-98D6-1A6BB8856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9DD084-A554-45C4-8839-9D1830F496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158B4-6A3F-40B5-A0E1-650DA64CCD0E}" type="datetime1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449F2C-17A7-4490-96B0-ABB677A884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0B5A72-EBCE-4FFB-8547-E20BE4C59E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C9838-755A-43A4-B913-B351C05A0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挿絵, 記号 が含まれている画像&#10;&#10;自動的に生成された説明">
            <a:extLst>
              <a:ext uri="{FF2B5EF4-FFF2-40B4-BE49-F238E27FC236}">
                <a16:creationId xmlns:a16="http://schemas.microsoft.com/office/drawing/2014/main" id="{358D7A6A-EE15-45D1-8455-91F5169D143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50" y="136526"/>
            <a:ext cx="1201531" cy="98583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C5DEBE2-3C08-45F1-B0A6-1CDECC0BF96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091853" y="136525"/>
            <a:ext cx="1995813" cy="54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75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arts.isas.jaxa.jp/astro/calet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rts.isas.jaxa.jp/pub/calet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darts.isas.jaxa.jp/pub/calet/cal_pubdata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darts.isas.jaxa.jp/pub/calet/cal-v1.1/CHD/level1.1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darts.isas.jaxa.jp/pub/calet/cal-v1.1/CHD/level1.1/obs/2020/ccal_20200204_chd.lc.gz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gbm.calet.jp/docs/archive" TargetMode="External"/><Relationship Id="rId2" Type="http://schemas.openxmlformats.org/officeDocument/2006/relationships/hyperlink" Target="http://darts.isas.jaxa.jp/pub/calet/cgbm-v1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arts.isas.jaxa.jp/astro/calet/cgbmweb/LCViewer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darts.isas.jaxa.jp/astro/calet/cgbmweb/LCViewer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darts.isas.jaxa.jp/astro/calet/cgbmweb/LCViewe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3F7AB-063B-41A8-8C8C-12357C991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9943" y="1122363"/>
            <a:ext cx="10903857" cy="2387600"/>
          </a:xfrm>
        </p:spPr>
        <p:txBody>
          <a:bodyPr>
            <a:normAutofit fontScale="90000"/>
          </a:bodyPr>
          <a:lstStyle/>
          <a:p>
            <a:r>
              <a:rPr lang="en-US" altLang="ja-JP" b="1" dirty="0"/>
              <a:t>CALET data archive at ISAS/JAXA's science archive DARTS 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7682399-99EC-4EE5-A872-8E63B99CD2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02990"/>
            <a:ext cx="10608582" cy="2935922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2020-02-05</a:t>
            </a:r>
          </a:p>
          <a:p>
            <a:r>
              <a:rPr lang="en-US" altLang="ja-JP" sz="3200" dirty="0"/>
              <a:t>Ken EBISAWA</a:t>
            </a:r>
          </a:p>
          <a:p>
            <a:r>
              <a:rPr lang="en-US" altLang="ja-JP" dirty="0"/>
              <a:t>Japan  Aerospace Exploration Agency (JAXA)</a:t>
            </a:r>
            <a:endParaRPr kumimoji="1" lang="en-US" altLang="ja-JP" dirty="0"/>
          </a:p>
          <a:p>
            <a:r>
              <a:rPr lang="en-US" altLang="ja-JP" dirty="0"/>
              <a:t>Institute of Space and Astronautical </a:t>
            </a:r>
            <a:r>
              <a:rPr kumimoji="1" lang="en-US" altLang="ja-JP" dirty="0"/>
              <a:t>Science  (ISAS)</a:t>
            </a:r>
          </a:p>
          <a:p>
            <a:r>
              <a:rPr lang="en-US" altLang="ja-JP" dirty="0"/>
              <a:t>Center of Science satellite Operation and Data Archive (C-SODA)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F0D04E-A502-4B2C-AE7F-563426205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818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F590AC-F2C7-4271-959B-D1BF9152B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 of the talk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E6CBFD-39EA-4102-844C-C5C223EBD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JAXA </a:t>
            </a:r>
            <a:r>
              <a:rPr kumimoji="1" lang="en-US" altLang="ja-JP" dirty="0"/>
              <a:t>projects and DARTS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b="1" dirty="0"/>
              <a:t>CALET archive data flow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CALET data archive at DARTS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Future Plan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0F819A-FF4A-460B-8F8D-A609999E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243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13189D-5DC5-4630-81BD-3F8D19959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6C3BF8D-697B-4860-BDBD-826CCAA54D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26942" y="650929"/>
            <a:ext cx="9094425" cy="603613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4EF329-CD29-4C24-ADE1-210701FFCA11}"/>
              </a:ext>
            </a:extLst>
          </p:cNvPr>
          <p:cNvSpPr txBox="1"/>
          <p:nvPr/>
        </p:nvSpPr>
        <p:spPr>
          <a:xfrm>
            <a:off x="9872188" y="5615582"/>
            <a:ext cx="2039113" cy="92333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/>
              <a:t>Some of the data mirrored to HEASARC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4777D62-A4C9-412D-9382-1F93CE9FA686}"/>
              </a:ext>
            </a:extLst>
          </p:cNvPr>
          <p:cNvSpPr txBox="1"/>
          <p:nvPr/>
        </p:nvSpPr>
        <p:spPr>
          <a:xfrm>
            <a:off x="9621367" y="4033433"/>
            <a:ext cx="2079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highlight>
                  <a:srgbClr val="FFFF00"/>
                </a:highlight>
              </a:rPr>
              <a:t>http://</a:t>
            </a:r>
          </a:p>
          <a:p>
            <a:r>
              <a:rPr kumimoji="1" lang="en-US" altLang="ja-JP" b="1" dirty="0">
                <a:highlight>
                  <a:srgbClr val="FFFF00"/>
                </a:highlight>
              </a:rPr>
              <a:t>darts.isas.jaxa.jp</a:t>
            </a:r>
            <a:endParaRPr kumimoji="1" lang="ja-JP" altLang="en-US" b="1" dirty="0">
              <a:highlight>
                <a:srgbClr val="FFFF00"/>
              </a:highlight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BE42408-D1A0-4FDC-A2A8-4D4F0FD871A9}"/>
              </a:ext>
            </a:extLst>
          </p:cNvPr>
          <p:cNvSpPr txBox="1"/>
          <p:nvPr/>
        </p:nvSpPr>
        <p:spPr>
          <a:xfrm>
            <a:off x="7701537" y="5519002"/>
            <a:ext cx="18181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 public archive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AA7D524-6238-4082-B715-87805CC965D2}"/>
              </a:ext>
            </a:extLst>
          </p:cNvPr>
          <p:cNvSpPr txBox="1"/>
          <p:nvPr/>
        </p:nvSpPr>
        <p:spPr>
          <a:xfrm>
            <a:off x="721617" y="4585552"/>
            <a:ext cx="136608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 not public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7A674BD-040A-4945-A193-A65BAA4D0ABB}"/>
              </a:ext>
            </a:extLst>
          </p:cNvPr>
          <p:cNvSpPr txBox="1"/>
          <p:nvPr/>
        </p:nvSpPr>
        <p:spPr>
          <a:xfrm>
            <a:off x="8497047" y="3842192"/>
            <a:ext cx="788999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 )</a:t>
            </a:r>
            <a:r>
              <a:rPr kumimoji="1" lang="en-US" altLang="ja-JP" sz="1100" b="1" dirty="0"/>
              <a:t>            </a:t>
            </a:r>
            <a:endParaRPr kumimoji="1" lang="ja-JP" altLang="en-US" sz="1100" b="1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7C395C9-D1B5-49A7-B5EA-96EB323531FC}"/>
              </a:ext>
            </a:extLst>
          </p:cNvPr>
          <p:cNvSpPr txBox="1"/>
          <p:nvPr/>
        </p:nvSpPr>
        <p:spPr>
          <a:xfrm>
            <a:off x="6599518" y="3674973"/>
            <a:ext cx="847164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800" b="1" dirty="0">
                <a:solidFill>
                  <a:srgbClr val="FF0000"/>
                </a:solidFill>
              </a:rPr>
              <a:t>          </a:t>
            </a:r>
            <a:endParaRPr kumimoji="1" lang="ja-JP" altLang="en-US" sz="8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0BAB382-D06E-44AE-A134-7FB2519E56BC}"/>
              </a:ext>
            </a:extLst>
          </p:cNvPr>
          <p:cNvSpPr txBox="1"/>
          <p:nvPr/>
        </p:nvSpPr>
        <p:spPr>
          <a:xfrm>
            <a:off x="6345518" y="5073297"/>
            <a:ext cx="847164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800" b="1" dirty="0">
                <a:solidFill>
                  <a:srgbClr val="FF0000"/>
                </a:solidFill>
              </a:rPr>
              <a:t>          </a:t>
            </a:r>
            <a:endParaRPr kumimoji="1" lang="ja-JP" altLang="en-US" sz="8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6AEF38B-CDB7-44B9-8272-6625F68ADDB6}"/>
              </a:ext>
            </a:extLst>
          </p:cNvPr>
          <p:cNvSpPr txBox="1"/>
          <p:nvPr/>
        </p:nvSpPr>
        <p:spPr>
          <a:xfrm>
            <a:off x="6685431" y="4350385"/>
            <a:ext cx="998178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800" b="1" dirty="0">
                <a:solidFill>
                  <a:srgbClr val="FF0000"/>
                </a:solidFill>
              </a:rPr>
              <a:t>            </a:t>
            </a:r>
          </a:p>
          <a:p>
            <a:r>
              <a:rPr kumimoji="1" lang="en-US" altLang="ja-JP" sz="800" b="1" dirty="0">
                <a:solidFill>
                  <a:srgbClr val="FF0000"/>
                </a:solidFill>
              </a:rPr>
              <a:t>                          </a:t>
            </a:r>
            <a:endParaRPr kumimoji="1" lang="ja-JP" altLang="en-US" sz="800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72D51AA-768C-4F80-830A-E2339EF31268}"/>
              </a:ext>
            </a:extLst>
          </p:cNvPr>
          <p:cNvSpPr/>
          <p:nvPr/>
        </p:nvSpPr>
        <p:spPr>
          <a:xfrm>
            <a:off x="434898" y="3077737"/>
            <a:ext cx="1929161" cy="2441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3D8EC4C-5DB4-4836-8F30-9A552F3F9701}"/>
              </a:ext>
            </a:extLst>
          </p:cNvPr>
          <p:cNvSpPr txBox="1"/>
          <p:nvPr/>
        </p:nvSpPr>
        <p:spPr>
          <a:xfrm>
            <a:off x="7001513" y="5687606"/>
            <a:ext cx="584872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/>
              <a:t>tool</a:t>
            </a:r>
            <a:r>
              <a:rPr kumimoji="1" lang="en-US" altLang="ja-JP" sz="1100" b="1" dirty="0"/>
              <a:t> </a:t>
            </a:r>
            <a:endParaRPr kumimoji="1" lang="ja-JP" altLang="en-US" sz="1100" b="1" dirty="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5A0DF3E-0B39-4D66-93FF-7CFA6BB82D82}"/>
              </a:ext>
            </a:extLst>
          </p:cNvPr>
          <p:cNvSpPr/>
          <p:nvPr/>
        </p:nvSpPr>
        <p:spPr>
          <a:xfrm>
            <a:off x="5696150" y="3077737"/>
            <a:ext cx="6390791" cy="3494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82FAE52-D789-4CFD-9C56-65D0799EDE40}"/>
              </a:ext>
            </a:extLst>
          </p:cNvPr>
          <p:cNvSpPr txBox="1"/>
          <p:nvPr/>
        </p:nvSpPr>
        <p:spPr>
          <a:xfrm>
            <a:off x="9941859" y="1828801"/>
            <a:ext cx="1612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From  MOU between CALET </a:t>
            </a:r>
            <a:r>
              <a:rPr lang="en-US" altLang="ja-JP" dirty="0"/>
              <a:t>a</a:t>
            </a:r>
            <a:r>
              <a:rPr kumimoji="1" lang="en-US" altLang="ja-JP" dirty="0"/>
              <a:t>nd C-SODA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849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F590AC-F2C7-4271-959B-D1BF9152B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 of the talk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E6CBFD-39EA-4102-844C-C5C223EBD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JAXA </a:t>
            </a:r>
            <a:r>
              <a:rPr kumimoji="1" lang="en-US" altLang="ja-JP" dirty="0"/>
              <a:t>projects and DARTS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CALET archive data flow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b="1" dirty="0"/>
              <a:t>CALET data archive at DARTS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Future Plan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0F819A-FF4A-460B-8F8D-A609999E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1179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1364AB-80F6-4923-8001-A5FE0B1A5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1" lang="en-US" altLang="ja-JP"/>
              <a:t>4. CALET Data archive at DARTS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0A3471C-5E5F-4870-B707-9D94CA9C1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99C9838-755A-43A4-B913-B351C05A064C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EC8F2E6F-269F-4328-B932-D73D3B98DC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8676" y="1314450"/>
            <a:ext cx="8569249" cy="476069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9A1D295-D81D-4103-94CE-8F18E3A4BBFE}"/>
              </a:ext>
            </a:extLst>
          </p:cNvPr>
          <p:cNvSpPr txBox="1"/>
          <p:nvPr/>
        </p:nvSpPr>
        <p:spPr>
          <a:xfrm>
            <a:off x="2667000" y="6075144"/>
            <a:ext cx="6401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Web page: </a:t>
            </a:r>
            <a:r>
              <a:rPr kumimoji="1" lang="en-US" altLang="ja-JP" dirty="0">
                <a:hlinkClick r:id="rId3"/>
              </a:rPr>
              <a:t>http://darts.isas.jaxa.jp/astro/calet</a:t>
            </a:r>
            <a:endParaRPr kumimoji="1" lang="en-US" altLang="ja-JP" dirty="0"/>
          </a:p>
          <a:p>
            <a:r>
              <a:rPr lang="en-US" altLang="ja-JP" dirty="0"/>
              <a:t>Data download area : </a:t>
            </a:r>
            <a:r>
              <a:rPr lang="en-US" altLang="ja-JP" dirty="0">
                <a:hlinkClick r:id="rId4"/>
              </a:rPr>
              <a:t>https://darts.isas.jaxa.jp/pub/calet/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3802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F590AC-F2C7-4271-959B-D1BF9152B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 of the talk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E6CBFD-39EA-4102-844C-C5C223EBD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JAXA </a:t>
            </a:r>
            <a:r>
              <a:rPr kumimoji="1" lang="en-US" altLang="ja-JP" dirty="0"/>
              <a:t>projects and DARTS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CALET archive data flow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b="1" dirty="0"/>
              <a:t>CALET data archive at DARTS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b="1" dirty="0"/>
              <a:t>CAL cosmic-ray Level 3 data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b="1" dirty="0"/>
              <a:t>CAL space weather Level 1.1 data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b="1" dirty="0"/>
              <a:t>CGBM Level 3 data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b="1" dirty="0"/>
              <a:t>CGBM web-tool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Future Plan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0F819A-FF4A-460B-8F8D-A609999E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008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B6EB8B-D344-48ED-BED9-DA36B5E5D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4.1 CAL cosmic ray Level 3 data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7F5B56-0453-4B51-B57A-2A0469314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>
                <a:hlinkClick r:id="rId2"/>
              </a:rPr>
              <a:t>http://darts.isas.jaxa.jp/pub/calet/cal_pubdata</a:t>
            </a:r>
            <a:endParaRPr lang="en-US" altLang="ja-JP" dirty="0"/>
          </a:p>
          <a:p>
            <a:pPr lvl="1"/>
            <a:r>
              <a:rPr lang="en-US" altLang="ja-JP" dirty="0"/>
              <a:t>README.txt</a:t>
            </a:r>
          </a:p>
          <a:p>
            <a:pPr lvl="1"/>
            <a:r>
              <a:rPr lang="en-US" altLang="ja-JP" dirty="0"/>
              <a:t>CALET_all-electron_2017.dat</a:t>
            </a:r>
          </a:p>
          <a:p>
            <a:pPr lvl="1"/>
            <a:r>
              <a:rPr lang="en-US" altLang="ja-JP" dirty="0"/>
              <a:t>CALET_all-electron_2018.dat</a:t>
            </a:r>
          </a:p>
          <a:p>
            <a:pPr lvl="1"/>
            <a:r>
              <a:rPr lang="en-US" altLang="ja-JP" dirty="0"/>
              <a:t>CALET_all-electron-DAMPE-binning.dat</a:t>
            </a:r>
          </a:p>
          <a:p>
            <a:pPr lvl="1"/>
            <a:r>
              <a:rPr lang="en-US" altLang="ja-JP" dirty="0"/>
              <a:t>CALET_all-proton_2019.dat</a:t>
            </a:r>
          </a:p>
          <a:p>
            <a:r>
              <a:rPr lang="en-US" altLang="ja-JP" dirty="0"/>
              <a:t>ASCII files of cosmic-ray energy spectra</a:t>
            </a: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C11305D-AFB8-4AB3-9DC5-5B077D433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1025" name="Picture 1" descr="[   ]">
            <a:extLst>
              <a:ext uri="{FF2B5EF4-FFF2-40B4-BE49-F238E27FC236}">
                <a16:creationId xmlns:a16="http://schemas.microsoft.com/office/drawing/2014/main" id="{61FF5125-4E14-4441-8B73-41C2C67C9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[   ]">
            <a:extLst>
              <a:ext uri="{FF2B5EF4-FFF2-40B4-BE49-F238E27FC236}">
                <a16:creationId xmlns:a16="http://schemas.microsoft.com/office/drawing/2014/main" id="{8E1A19B8-01F2-48D3-90B1-42C3F7EC4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[   ]">
            <a:extLst>
              <a:ext uri="{FF2B5EF4-FFF2-40B4-BE49-F238E27FC236}">
                <a16:creationId xmlns:a16="http://schemas.microsoft.com/office/drawing/2014/main" id="{C92E7DD1-9A13-4411-8E7C-EEC26D65D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[   ]">
            <a:extLst>
              <a:ext uri="{FF2B5EF4-FFF2-40B4-BE49-F238E27FC236}">
                <a16:creationId xmlns:a16="http://schemas.microsoft.com/office/drawing/2014/main" id="{8D8E7AE0-D6DA-4E9D-B4DD-6974171D8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[   ]">
            <a:extLst>
              <a:ext uri="{FF2B5EF4-FFF2-40B4-BE49-F238E27FC236}">
                <a16:creationId xmlns:a16="http://schemas.microsoft.com/office/drawing/2014/main" id="{FC34EA7C-7143-4F8A-8318-74026134A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[   ]">
            <a:extLst>
              <a:ext uri="{FF2B5EF4-FFF2-40B4-BE49-F238E27FC236}">
                <a16:creationId xmlns:a16="http://schemas.microsoft.com/office/drawing/2014/main" id="{42340D8F-CB0F-40AD-8044-DAB79A8D5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165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B6EB8B-D344-48ED-BED9-DA36B5E5D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4.2 CAL space weather Level 1.1 data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7F5B56-0453-4B51-B57A-2A0469314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Real time processing at WCOC</a:t>
            </a:r>
            <a:endParaRPr kumimoji="1" lang="en-US" altLang="ja-JP" dirty="0"/>
          </a:p>
          <a:p>
            <a:r>
              <a:rPr kumimoji="1" lang="en-US" altLang="ja-JP" dirty="0"/>
              <a:t>ASCII file is daily sent from WCOC to C-SODA, converted to FITS format (HEASARC compliant)</a:t>
            </a:r>
          </a:p>
          <a:p>
            <a:r>
              <a:rPr lang="en-US" altLang="ja-JP" dirty="0"/>
              <a:t>Both ASCII and FITS files archived at DARTS</a:t>
            </a:r>
          </a:p>
          <a:p>
            <a:pPr lvl="1"/>
            <a:r>
              <a:rPr lang="en-US" altLang="ja-JP" dirty="0">
                <a:hlinkClick r:id="rId2"/>
              </a:rPr>
              <a:t>http://darts.isas.jaxa.jp/pub/calet/cal-v1.1/CHD/level1.1/</a:t>
            </a:r>
            <a:endParaRPr lang="en-US" altLang="ja-JP" dirty="0"/>
          </a:p>
          <a:p>
            <a:r>
              <a:rPr lang="en-US" altLang="ja-JP" dirty="0"/>
              <a:t>FITS files mirrored to HEASARC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72C687A-31B6-4077-A82B-DEAC0071A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738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77F1E1-D60F-4F61-9A2E-866F6D9EB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B5D2A7C-C85E-4543-92B0-FD04A2A33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5761" y="1621771"/>
            <a:ext cx="6474266" cy="509970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92691B4-F594-40BA-A7B4-DBBC390E6340}"/>
              </a:ext>
            </a:extLst>
          </p:cNvPr>
          <p:cNvSpPr txBox="1"/>
          <p:nvPr/>
        </p:nvSpPr>
        <p:spPr>
          <a:xfrm>
            <a:off x="0" y="1036840"/>
            <a:ext cx="122456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The latest FITS file </a:t>
            </a:r>
            <a:r>
              <a:rPr lang="en-US" altLang="ja-JP" dirty="0">
                <a:hlinkClick r:id="rId3"/>
              </a:rPr>
              <a:t>http://darts.isas.jaxa.jp/pub/calet/cal-v1.1/CHD/level1.1/obs/2020/ccal_20200204_chd.lc.gz</a:t>
            </a:r>
            <a:endParaRPr lang="en-US" altLang="ja-JP" dirty="0"/>
          </a:p>
          <a:p>
            <a:r>
              <a:rPr lang="en-US" altLang="ja-JP" dirty="0"/>
              <a:t>Plot with ”</a:t>
            </a:r>
            <a:r>
              <a:rPr lang="en-US" altLang="ja-JP" dirty="0" err="1"/>
              <a:t>lcurve</a:t>
            </a:r>
            <a:r>
              <a:rPr lang="en-US" altLang="ja-JP" dirty="0"/>
              <a:t>” </a:t>
            </a:r>
            <a:r>
              <a:rPr lang="en-US" altLang="ja-JP" dirty="0" err="1"/>
              <a:t>ftool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Comparison with other space-weather data </a:t>
            </a:r>
          </a:p>
          <a:p>
            <a:r>
              <a:rPr lang="en-US" altLang="ja-JP"/>
              <a:t>is readily possible</a:t>
            </a:r>
            <a:endParaRPr lang="en-US" altLang="ja-JP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95A633D-66EB-4423-86BC-DBF165FF1900}"/>
              </a:ext>
            </a:extLst>
          </p:cNvPr>
          <p:cNvSpPr txBox="1"/>
          <p:nvPr/>
        </p:nvSpPr>
        <p:spPr>
          <a:xfrm>
            <a:off x="7641534" y="2800350"/>
            <a:ext cx="18838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2020-02-04</a:t>
            </a:r>
          </a:p>
          <a:p>
            <a:r>
              <a:rPr kumimoji="1" lang="en-US" altLang="ja-JP" dirty="0">
                <a:solidFill>
                  <a:schemeClr val="bg1"/>
                </a:solidFill>
              </a:rPr>
              <a:t>Space –weather</a:t>
            </a:r>
          </a:p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Yesterday!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67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2B500C-D95B-41E3-ADA5-C6AC962FB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4.3 CGBM Level 3 data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D4B9D3-9EC3-4AA3-9D5A-5F0138456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Real time processing at AGU.  </a:t>
            </a:r>
          </a:p>
          <a:p>
            <a:r>
              <a:rPr lang="en-US" altLang="ja-JP" dirty="0"/>
              <a:t>FITS files are daily sent to C-SODA</a:t>
            </a:r>
          </a:p>
          <a:p>
            <a:r>
              <a:rPr lang="en-US" altLang="ja-JP" dirty="0">
                <a:hlinkClick r:id="rId2"/>
              </a:rPr>
              <a:t>http://darts.isas.jaxa.jp/pub/calet/cgbm-v1.0/</a:t>
            </a:r>
            <a:endParaRPr lang="en-US" altLang="ja-JP" dirty="0"/>
          </a:p>
          <a:p>
            <a:pPr lvl="1"/>
            <a:r>
              <a:rPr kumimoji="1" lang="en-US" altLang="ja-JP" dirty="0"/>
              <a:t>“Monitor” data (binned data) are released with FITS format</a:t>
            </a:r>
          </a:p>
          <a:p>
            <a:pPr lvl="1"/>
            <a:r>
              <a:rPr lang="en-US" altLang="ja-JP" dirty="0"/>
              <a:t>Explanation by the CGBM team at </a:t>
            </a:r>
            <a:br>
              <a:rPr lang="en-US" altLang="ja-JP" dirty="0"/>
            </a:br>
            <a:r>
              <a:rPr lang="en-US" altLang="ja-JP" dirty="0">
                <a:solidFill>
                  <a:srgbClr val="FF0000"/>
                </a:solidFill>
                <a:hlinkClick r:id="rId3"/>
              </a:rPr>
              <a:t>http://cgbm.calet.jp/docs/archive</a:t>
            </a:r>
            <a:endParaRPr lang="en-US" altLang="ja-JP" dirty="0">
              <a:solidFill>
                <a:srgbClr val="FF0000"/>
              </a:solidFill>
            </a:endParaRPr>
          </a:p>
          <a:p>
            <a:pPr lvl="1"/>
            <a:r>
              <a:rPr lang="en-US" altLang="ja-JP" dirty="0"/>
              <a:t>The trigger data (event files) are not available in the current release.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New FITS format (including event files) will be employed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Joint effort of AGU and HEASARC on-going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All the data will be reprocessed for the new format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C750976-98BA-41D5-8775-58EF460ED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BF10FB3-B8C7-477C-9F93-D587624C1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6577" y="118487"/>
            <a:ext cx="4760156" cy="451223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C07C015-FD47-4BB9-9D1D-30FC8F1DCAC1}"/>
              </a:ext>
            </a:extLst>
          </p:cNvPr>
          <p:cNvSpPr txBox="1"/>
          <p:nvPr/>
        </p:nvSpPr>
        <p:spPr>
          <a:xfrm>
            <a:off x="10514167" y="1912938"/>
            <a:ext cx="141256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2020-02-04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</a:rPr>
              <a:t>CGBM data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Yesterday!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25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553458-ED92-4117-9BF4-5C86E9AD3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4.4 CGBM web-tool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34E39C-72D4-4A43-B3C2-5948C7747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781425" cy="4351338"/>
          </a:xfrm>
        </p:spPr>
        <p:txBody>
          <a:bodyPr>
            <a:normAutofit/>
          </a:bodyPr>
          <a:lstStyle/>
          <a:p>
            <a:r>
              <a:rPr lang="en-US" altLang="ja-JP" dirty="0">
                <a:hlinkClick r:id="rId2"/>
              </a:rPr>
              <a:t>https://darts.isas.jaxa.jp/astro/calet/cgbmweb/LCViewer.html</a:t>
            </a:r>
            <a:endParaRPr lang="en-US" altLang="ja-JP" dirty="0"/>
          </a:p>
          <a:p>
            <a:r>
              <a:rPr kumimoji="1" lang="en-US" altLang="ja-JP" dirty="0"/>
              <a:t>Specify time range, detector, and display CGBM light-curve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74B027A-0E1E-4AD4-A35E-5A83E228A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2D81E9E-FEF7-4027-8F49-F0CE121F7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374" y="1284528"/>
            <a:ext cx="6934801" cy="543353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7025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F590AC-F2C7-4271-959B-D1BF9152B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 of the talk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E6CBFD-39EA-4102-844C-C5C223EBD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JAXA </a:t>
            </a:r>
            <a:r>
              <a:rPr kumimoji="1" lang="en-US" altLang="ja-JP" dirty="0"/>
              <a:t>projects and DARTS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CALET archive data flow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CALET data archive at DARTS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Future Plan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0F819A-FF4A-460B-8F8D-A609999E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28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553458-ED92-4117-9BF4-5C86E9AD3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4.4 CGBM web-tool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34E39C-72D4-4A43-B3C2-5948C7747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781425" cy="4351338"/>
          </a:xfrm>
        </p:spPr>
        <p:txBody>
          <a:bodyPr>
            <a:normAutofit/>
          </a:bodyPr>
          <a:lstStyle/>
          <a:p>
            <a:r>
              <a:rPr lang="en-US" altLang="ja-JP" dirty="0">
                <a:hlinkClick r:id="rId2"/>
              </a:rPr>
              <a:t>https://darts.isas.jaxa.jp/astro/calet/cgbmweb/LCViewer.html</a:t>
            </a:r>
            <a:endParaRPr lang="en-US" altLang="ja-JP" dirty="0"/>
          </a:p>
          <a:p>
            <a:r>
              <a:rPr kumimoji="1" lang="en-US" altLang="ja-JP" dirty="0"/>
              <a:t>Specify time range, detector, and display CGBM light-curve</a:t>
            </a:r>
          </a:p>
          <a:p>
            <a:r>
              <a:rPr lang="en-US" altLang="ja-JP" dirty="0"/>
              <a:t>Change bin-size, time range, zoom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74B027A-0E1E-4AD4-A35E-5A83E228A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E176C34-EEB7-484E-BF99-EC24B1C42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296453"/>
            <a:ext cx="6059949" cy="540968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5626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553458-ED92-4117-9BF4-5C86E9AD3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4.4 CGBM web-tool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34E39C-72D4-4A43-B3C2-5948C7747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781425" cy="4351338"/>
          </a:xfrm>
        </p:spPr>
        <p:txBody>
          <a:bodyPr>
            <a:normAutofit/>
          </a:bodyPr>
          <a:lstStyle/>
          <a:p>
            <a:r>
              <a:rPr lang="en-US" altLang="ja-JP" dirty="0">
                <a:hlinkClick r:id="rId2"/>
              </a:rPr>
              <a:t>https://darts.isas.jaxa.jp/astro/calet/cgbmweb/LCViewer.html</a:t>
            </a:r>
            <a:endParaRPr lang="en-US" altLang="ja-JP" dirty="0"/>
          </a:p>
          <a:p>
            <a:r>
              <a:rPr kumimoji="1" lang="en-US" altLang="ja-JP" dirty="0"/>
              <a:t>Specify time range, detector, and display CGBM light-curve</a:t>
            </a:r>
          </a:p>
          <a:p>
            <a:r>
              <a:rPr lang="en-US" altLang="ja-JP" dirty="0"/>
              <a:t>Change bin-size, time range, zoom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74B027A-0E1E-4AD4-A35E-5A83E228A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E176C34-EEB7-484E-BF99-EC24B1C42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296453"/>
            <a:ext cx="6059949" cy="540968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1E07942-6957-48BF-A6D3-1BBF2DB08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296453"/>
            <a:ext cx="6172200" cy="552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8636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4496F7-ADF3-40CC-855D-61285557A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CGBM Web-tool advanced version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1A7BEA-FD92-4AE6-8B9B-A2804B78E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276" y="1690688"/>
            <a:ext cx="3952875" cy="4557712"/>
          </a:xfrm>
        </p:spPr>
        <p:txBody>
          <a:bodyPr>
            <a:normAutofit fontScale="92500"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Web-tool </a:t>
            </a:r>
            <a:r>
              <a:rPr lang="en-US" altLang="ja-JP">
                <a:solidFill>
                  <a:srgbClr val="FF0000"/>
                </a:solidFill>
              </a:rPr>
              <a:t>advanced version </a:t>
            </a:r>
            <a:r>
              <a:rPr kumimoji="1" lang="en-US" altLang="ja-JP" dirty="0">
                <a:solidFill>
                  <a:srgbClr val="FF0000"/>
                </a:solidFill>
              </a:rPr>
              <a:t>being prepared</a:t>
            </a:r>
          </a:p>
          <a:p>
            <a:r>
              <a:rPr lang="en-US" altLang="ja-JP" dirty="0"/>
              <a:t>Field of view of CGBM and ISS location at the burst detection</a:t>
            </a:r>
          </a:p>
          <a:p>
            <a:r>
              <a:rPr kumimoji="1" lang="en-US" altLang="ja-JP" dirty="0"/>
              <a:t>Spectra, background extraction,  response generation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Will be released after the new FITS format files are released</a:t>
            </a:r>
            <a:endParaRPr kumimoji="1" lang="en-US" altLang="ja-JP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64AE37B-906F-4AC6-8B11-B7918B69F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98F5723-AE58-4A47-9EB0-97BBB41DF4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" t="22251" r="1466" b="17671"/>
          <a:stretch/>
        </p:blipFill>
        <p:spPr>
          <a:xfrm>
            <a:off x="4086225" y="1371599"/>
            <a:ext cx="7943850" cy="5260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93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F590AC-F2C7-4271-959B-D1BF9152B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 of the talk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E6CBFD-39EA-4102-844C-C5C223EBD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JAXA </a:t>
            </a:r>
            <a:r>
              <a:rPr kumimoji="1" lang="en-US" altLang="ja-JP" dirty="0"/>
              <a:t>projects and DARTS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CALET archive data flow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CALET data archive at DARTS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b="1" dirty="0"/>
              <a:t>Future Plan</a:t>
            </a:r>
            <a:endParaRPr kumimoji="1" lang="ja-JP" altLang="en-US" b="1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0F819A-FF4A-460B-8F8D-A609999E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039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E4DE61-82EB-438A-9315-0DAEB1E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Future plan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CFCD67-94F8-4771-B0B0-F32F4A71D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All the data currently archived at DARTS are permanent</a:t>
            </a:r>
          </a:p>
          <a:p>
            <a:r>
              <a:rPr kumimoji="1" lang="en-US" altLang="ja-JP" dirty="0"/>
              <a:t>CGBM Web-tool may not be operated permanently</a:t>
            </a:r>
          </a:p>
          <a:p>
            <a:r>
              <a:rPr lang="en-US" altLang="ja-JP" dirty="0"/>
              <a:t>It is expected that CGBM data analysis will be permanently possible with standard tools and  database provided by HEASARC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CE3FF2E-93F7-413B-BA22-3AA9E5EC2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988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F590AC-F2C7-4271-959B-D1BF9152B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 of the talk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E6CBFD-39EA-4102-844C-C5C223EBD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b="1" dirty="0"/>
              <a:t>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JAXA </a:t>
            </a:r>
            <a:r>
              <a:rPr kumimoji="1" lang="en-US" altLang="ja-JP" dirty="0"/>
              <a:t>projects and DARTS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CALET archive data flow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CALET data archive at DARTS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Future Plan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0F819A-FF4A-460B-8F8D-A609999E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51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1. Organization (JAXA, ISAS)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385888" y="1443038"/>
            <a:ext cx="9967912" cy="49577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71625" y="1562096"/>
            <a:ext cx="2797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JAXA (~2000 FTE)</a:t>
            </a:r>
            <a:endParaRPr kumimoji="1" lang="ja-JP" altLang="en-US" sz="2400" dirty="0"/>
          </a:p>
        </p:txBody>
      </p:sp>
      <p:sp>
        <p:nvSpPr>
          <p:cNvPr id="6" name="正方形/長方形 5"/>
          <p:cNvSpPr/>
          <p:nvPr/>
        </p:nvSpPr>
        <p:spPr>
          <a:xfrm>
            <a:off x="4900615" y="2768601"/>
            <a:ext cx="6148386" cy="33956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39282" y="2885151"/>
            <a:ext cx="2581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ISAS (~200 FTE)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09393" y="3167163"/>
            <a:ext cx="2946255" cy="175432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~100 scientists (Professors, Associate professors, </a:t>
            </a:r>
          </a:p>
          <a:p>
            <a:r>
              <a:rPr lang="en-US" altLang="ja-JP" dirty="0"/>
              <a:t>Assistant professors</a:t>
            </a:r>
            <a:r>
              <a:rPr kumimoji="1" lang="en-US" altLang="ja-JP" dirty="0"/>
              <a:t>) </a:t>
            </a:r>
          </a:p>
          <a:p>
            <a:endParaRPr lang="en-US" altLang="ja-JP" dirty="0"/>
          </a:p>
          <a:p>
            <a:endParaRPr kumimoji="1"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74564" y="5112206"/>
            <a:ext cx="4275410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~100 engineers, </a:t>
            </a:r>
            <a:r>
              <a:rPr kumimoji="1" lang="en-US" altLang="ja-JP" dirty="0" err="1"/>
              <a:t>admistrators</a:t>
            </a:r>
            <a:endParaRPr kumimoji="1" lang="en-US" altLang="ja-JP" dirty="0"/>
          </a:p>
          <a:p>
            <a:r>
              <a:rPr lang="en-US" altLang="ja-JP" dirty="0"/>
              <a:t>    </a:t>
            </a:r>
          </a:p>
          <a:p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944434" y="690949"/>
            <a:ext cx="150554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Universities 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00788" y="2336910"/>
            <a:ext cx="1962886" cy="203132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Tsukuba(TKSC)</a:t>
            </a:r>
          </a:p>
          <a:p>
            <a:endParaRPr lang="en-US" altLang="ja-JP" dirty="0"/>
          </a:p>
          <a:p>
            <a:r>
              <a:rPr kumimoji="1" lang="en-US" altLang="ja-JP" dirty="0">
                <a:solidFill>
                  <a:srgbClr val="FF0000"/>
                </a:solidFill>
              </a:rPr>
              <a:t>The Manned  Space program  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(ISS, </a:t>
            </a:r>
            <a:r>
              <a:rPr lang="en-US" altLang="ja-JP" b="1" dirty="0">
                <a:solidFill>
                  <a:srgbClr val="FF0000"/>
                </a:solidFill>
              </a:rPr>
              <a:t>CALET</a:t>
            </a:r>
            <a:r>
              <a:rPr lang="en-US" altLang="ja-JP" dirty="0">
                <a:solidFill>
                  <a:srgbClr val="FF0000"/>
                </a:solidFill>
              </a:rPr>
              <a:t>, MAXI)</a:t>
            </a:r>
          </a:p>
          <a:p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736352" y="4563411"/>
            <a:ext cx="1914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Chofu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17944" y="5342573"/>
            <a:ext cx="1914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Tokyo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982520" y="4522074"/>
            <a:ext cx="1778338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C-SODA</a:t>
            </a:r>
          </a:p>
          <a:p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kumimoji="1"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kumimoji="1" lang="ja-JP" altLang="en-US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25" name="スライド番号プレースホルダー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3AD4-2C4E-CC46-95AC-8736C52C59B2}" type="slidenum">
              <a:rPr kumimoji="1" lang="ja-JP" altLang="en-US" smtClean="0"/>
              <a:t>4</a:t>
            </a:fld>
            <a:endParaRPr kumimoji="1" lang="ja-JP" altLang="en-US"/>
          </a:p>
        </p:txBody>
      </p: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701CC7F0-1D4E-49CB-B2C4-12C367EBCBC2}"/>
              </a:ext>
            </a:extLst>
          </p:cNvPr>
          <p:cNvCxnSpPr>
            <a:cxnSpLocks/>
            <a:stCxn id="8" idx="0"/>
            <a:endCxn id="10" idx="2"/>
          </p:cNvCxnSpPr>
          <p:nvPr/>
        </p:nvCxnSpPr>
        <p:spPr>
          <a:xfrm rot="16200000" flipV="1">
            <a:off x="7786422" y="1971063"/>
            <a:ext cx="2106882" cy="285317"/>
          </a:xfrm>
          <a:prstGeom prst="bentConnector3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コネクタ: カギ線 49">
            <a:extLst>
              <a:ext uri="{FF2B5EF4-FFF2-40B4-BE49-F238E27FC236}">
                <a16:creationId xmlns:a16="http://schemas.microsoft.com/office/drawing/2014/main" id="{8E9EB122-20F0-403E-83A2-AD931A93471F}"/>
              </a:ext>
            </a:extLst>
          </p:cNvPr>
          <p:cNvCxnSpPr>
            <a:cxnSpLocks/>
            <a:stCxn id="9" idx="0"/>
            <a:endCxn id="18" idx="3"/>
          </p:cNvCxnSpPr>
          <p:nvPr/>
        </p:nvCxnSpPr>
        <p:spPr>
          <a:xfrm rot="16200000" flipV="1">
            <a:off x="4608156" y="2408092"/>
            <a:ext cx="1759633" cy="3648595"/>
          </a:xfrm>
          <a:prstGeom prst="bent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コネクタ: カギ線 53">
            <a:extLst>
              <a:ext uri="{FF2B5EF4-FFF2-40B4-BE49-F238E27FC236}">
                <a16:creationId xmlns:a16="http://schemas.microsoft.com/office/drawing/2014/main" id="{DA4D9011-0745-461F-A163-D780D77858F3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>
            <a:off x="3581408" y="5520991"/>
            <a:ext cx="1593157" cy="52881"/>
          </a:xfrm>
          <a:prstGeom prst="bent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コネクタ: カギ線 55">
            <a:extLst>
              <a:ext uri="{FF2B5EF4-FFF2-40B4-BE49-F238E27FC236}">
                <a16:creationId xmlns:a16="http://schemas.microsoft.com/office/drawing/2014/main" id="{8926BBCA-CFB2-4AB6-84EA-EAD890E5D97C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>
            <a:off x="3650878" y="4728821"/>
            <a:ext cx="1523686" cy="845051"/>
          </a:xfrm>
          <a:prstGeom prst="bent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45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1. Organization (C-SODA)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557340" y="1497016"/>
            <a:ext cx="8701086" cy="45264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00209" y="1619248"/>
            <a:ext cx="5771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C-SODA</a:t>
            </a:r>
            <a:r>
              <a:rPr kumimoji="1" lang="en-US" altLang="ja-JP" sz="2400" dirty="0"/>
              <a:t>(~20 FTE, ~20 contractors)</a:t>
            </a:r>
            <a:endParaRPr kumimoji="1" lang="ja-JP" altLang="en-US" sz="2400" dirty="0"/>
          </a:p>
        </p:txBody>
      </p:sp>
      <p:sp>
        <p:nvSpPr>
          <p:cNvPr id="7" name="正方形/長方形 6"/>
          <p:cNvSpPr/>
          <p:nvPr/>
        </p:nvSpPr>
        <p:spPr>
          <a:xfrm>
            <a:off x="1838328" y="2203146"/>
            <a:ext cx="4391022" cy="13401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Sa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00242" y="2246785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Satellite operation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838328" y="3689588"/>
            <a:ext cx="6285255" cy="19655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Sa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94293" y="3905549"/>
            <a:ext cx="5743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Data Processing/Archiving (~8 FTE, ~5 contractors)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2043109" y="4546470"/>
            <a:ext cx="1271587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SIRIUS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3890959" y="4546470"/>
            <a:ext cx="1552571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Reformatter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910262" y="4546468"/>
            <a:ext cx="1271587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DARTS</a:t>
            </a:r>
            <a:endParaRPr kumimoji="1" lang="ja-JP" altLang="en-US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7" name="右矢印 16"/>
          <p:cNvSpPr/>
          <p:nvPr/>
        </p:nvSpPr>
        <p:spPr>
          <a:xfrm>
            <a:off x="7272335" y="4657723"/>
            <a:ext cx="3943353" cy="385757"/>
          </a:xfrm>
          <a:prstGeom prst="rightArrow">
            <a:avLst>
              <a:gd name="adj1" fmla="val 50000"/>
              <a:gd name="adj2" fmla="val 10454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1234737" y="467414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users</a:t>
            </a:r>
            <a:endParaRPr kumimoji="1" lang="ja-JP" altLang="en-US" dirty="0"/>
          </a:p>
        </p:txBody>
      </p:sp>
      <p:sp>
        <p:nvSpPr>
          <p:cNvPr id="19" name="右矢印 18"/>
          <p:cNvSpPr/>
          <p:nvPr/>
        </p:nvSpPr>
        <p:spPr>
          <a:xfrm>
            <a:off x="3392155" y="4692664"/>
            <a:ext cx="452438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>
            <a:off x="5469723" y="4692664"/>
            <a:ext cx="452438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518102" y="5226267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L1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411007" y="5224140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L0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223335" y="5218847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L2/L3</a:t>
            </a:r>
            <a:endParaRPr kumimoji="1" lang="ja-JP" altLang="en-US" dirty="0"/>
          </a:p>
        </p:txBody>
      </p:sp>
      <p:sp>
        <p:nvSpPr>
          <p:cNvPr id="24" name="右矢印 23"/>
          <p:cNvSpPr/>
          <p:nvPr/>
        </p:nvSpPr>
        <p:spPr>
          <a:xfrm rot="5400000">
            <a:off x="1689272" y="3855282"/>
            <a:ext cx="992016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スライド番号プレースホルダー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3AD4-2C4E-CC46-95AC-8736C52C59B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68AAEB9-03BA-4861-B133-43AA8988F96A}"/>
              </a:ext>
            </a:extLst>
          </p:cNvPr>
          <p:cNvSpPr txBox="1"/>
          <p:nvPr/>
        </p:nvSpPr>
        <p:spPr>
          <a:xfrm>
            <a:off x="1627704" y="6113235"/>
            <a:ext cx="9001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C-SODA </a:t>
            </a:r>
            <a:r>
              <a:rPr lang="en-US" altLang="ja-JP" b="1" dirty="0">
                <a:solidFill>
                  <a:srgbClr val="FF0000"/>
                </a:solidFill>
              </a:rPr>
              <a:t>/DARTS  provides infrastructure  for </a:t>
            </a:r>
            <a:r>
              <a:rPr kumimoji="1" lang="en-US" altLang="ja-JP" b="1" dirty="0">
                <a:solidFill>
                  <a:srgbClr val="FF0000"/>
                </a:solidFill>
              </a:rPr>
              <a:t>data processing and /or archive  </a:t>
            </a:r>
          </a:p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for JAXA’s science  projects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9" name="円/楕円 1">
            <a:extLst>
              <a:ext uri="{FF2B5EF4-FFF2-40B4-BE49-F238E27FC236}">
                <a16:creationId xmlns:a16="http://schemas.microsoft.com/office/drawing/2014/main" id="{FB4966EA-6075-4663-999F-42C9CFC8F199}"/>
              </a:ext>
            </a:extLst>
          </p:cNvPr>
          <p:cNvSpPr/>
          <p:nvPr/>
        </p:nvSpPr>
        <p:spPr>
          <a:xfrm>
            <a:off x="77236" y="2180482"/>
            <a:ext cx="1453599" cy="1254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Ground Station </a:t>
            </a:r>
            <a:endParaRPr kumimoji="1" lang="ja-JP" altLang="en-US" dirty="0"/>
          </a:p>
        </p:txBody>
      </p:sp>
      <p:sp>
        <p:nvSpPr>
          <p:cNvPr id="30" name="右矢印 25">
            <a:extLst>
              <a:ext uri="{FF2B5EF4-FFF2-40B4-BE49-F238E27FC236}">
                <a16:creationId xmlns:a16="http://schemas.microsoft.com/office/drawing/2014/main" id="{04FCC7BC-6B87-4BFC-A26E-3D8C54D3B6E1}"/>
              </a:ext>
            </a:extLst>
          </p:cNvPr>
          <p:cNvSpPr/>
          <p:nvPr/>
        </p:nvSpPr>
        <p:spPr>
          <a:xfrm>
            <a:off x="1355330" y="2616117"/>
            <a:ext cx="684262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EDFB96-4184-4697-AF6D-693D1AA3960E}"/>
              </a:ext>
            </a:extLst>
          </p:cNvPr>
          <p:cNvSpPr txBox="1"/>
          <p:nvPr/>
        </p:nvSpPr>
        <p:spPr>
          <a:xfrm>
            <a:off x="9227908" y="4266725"/>
            <a:ext cx="2840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highlight>
                  <a:srgbClr val="FFFF00"/>
                </a:highlight>
              </a:rPr>
              <a:t>http://darts.isas.jaxa.jp</a:t>
            </a:r>
            <a:endParaRPr kumimoji="1" lang="ja-JP" altLang="en-US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619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/>
      <p:bldP spid="22" grpId="0"/>
      <p:bldP spid="23" grpId="0"/>
      <p:bldP spid="24" grpId="0" animBg="1"/>
      <p:bldP spid="29" grpId="0" animBg="1"/>
      <p:bldP spid="30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F590AC-F2C7-4271-959B-D1BF9152B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 of the talk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E6CBFD-39EA-4102-844C-C5C223EBD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b="1" dirty="0"/>
              <a:t>JAXA </a:t>
            </a:r>
            <a:r>
              <a:rPr kumimoji="1" lang="en-US" altLang="ja-JP" b="1" dirty="0"/>
              <a:t>projects and DARTS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CALET archive data flow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CALET data archive at DARTS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Future Plan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0F819A-FF4A-460B-8F8D-A609999E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9838-755A-43A4-B913-B351C05A064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978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Data Processing and Archiving: example1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1798" y="6033184"/>
            <a:ext cx="8654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Akatsuki (Venus Climate Orbiter) model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1094010" y="2968871"/>
            <a:ext cx="1271587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SIRIUS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3798193" y="2968871"/>
            <a:ext cx="1552571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Reformatter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11444" y="3788191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processing</a:t>
            </a:r>
            <a:endParaRPr kumimoji="1" lang="ja-JP" altLang="en-US" dirty="0"/>
          </a:p>
        </p:txBody>
      </p:sp>
      <p:sp>
        <p:nvSpPr>
          <p:cNvPr id="10" name="右矢印 9"/>
          <p:cNvSpPr/>
          <p:nvPr/>
        </p:nvSpPr>
        <p:spPr>
          <a:xfrm>
            <a:off x="2416489" y="3115067"/>
            <a:ext cx="1394955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6841235" y="2968871"/>
            <a:ext cx="1552571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DARTS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42069" y="3788191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archive</a:t>
            </a:r>
            <a:endParaRPr kumimoji="1" lang="ja-JP" altLang="en-US" dirty="0"/>
          </a:p>
        </p:txBody>
      </p:sp>
      <p:sp>
        <p:nvSpPr>
          <p:cNvPr id="17" name="右矢印 16"/>
          <p:cNvSpPr/>
          <p:nvPr/>
        </p:nvSpPr>
        <p:spPr>
          <a:xfrm>
            <a:off x="5398522" y="3125580"/>
            <a:ext cx="1394955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190697" y="3127252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users</a:t>
            </a:r>
            <a:endParaRPr kumimoji="1" lang="ja-JP" altLang="en-US" dirty="0"/>
          </a:p>
        </p:txBody>
      </p:sp>
      <p:sp>
        <p:nvSpPr>
          <p:cNvPr id="24" name="右矢印 23"/>
          <p:cNvSpPr/>
          <p:nvPr/>
        </p:nvSpPr>
        <p:spPr>
          <a:xfrm>
            <a:off x="8447059" y="3156777"/>
            <a:ext cx="690385" cy="339807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スライド番号プレースホルダー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3AD4-2C4E-CC46-95AC-8736C52C59B2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47A464A-D0B2-4A77-AD40-5E395BD9D790}"/>
              </a:ext>
            </a:extLst>
          </p:cNvPr>
          <p:cNvSpPr txBox="1"/>
          <p:nvPr/>
        </p:nvSpPr>
        <p:spPr>
          <a:xfrm>
            <a:off x="1094010" y="3788191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telemetry</a:t>
            </a:r>
            <a:endParaRPr kumimoji="1" lang="ja-JP" altLang="en-US" dirty="0"/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9173073D-B03B-4737-B0E7-D492CFF55A03}"/>
              </a:ext>
            </a:extLst>
          </p:cNvPr>
          <p:cNvSpPr/>
          <p:nvPr/>
        </p:nvSpPr>
        <p:spPr>
          <a:xfrm>
            <a:off x="4924306" y="4423733"/>
            <a:ext cx="3168664" cy="1325563"/>
          </a:xfrm>
          <a:prstGeom prst="wedgeRectCallout">
            <a:avLst>
              <a:gd name="adj1" fmla="val -88104"/>
              <a:gd name="adj2" fmla="val 74544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Domestic project,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D</a:t>
            </a:r>
            <a:r>
              <a:rPr kumimoji="1" lang="en-US" altLang="ja-JP" b="1" dirty="0">
                <a:solidFill>
                  <a:srgbClr val="FF0000"/>
                </a:solidFill>
              </a:rPr>
              <a:t>ata are released </a:t>
            </a:r>
            <a:r>
              <a:rPr lang="en-US" altLang="ja-JP" b="1" dirty="0">
                <a:solidFill>
                  <a:srgbClr val="FF0000"/>
                </a:solidFill>
              </a:rPr>
              <a:t>f</a:t>
            </a:r>
            <a:r>
              <a:rPr kumimoji="1" lang="en-US" altLang="ja-JP" b="1" dirty="0">
                <a:solidFill>
                  <a:srgbClr val="FF0000"/>
                </a:solidFill>
              </a:rPr>
              <a:t>rom and archived only at DARTS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D15682D-26DB-45AB-8CC0-960E39558956}"/>
              </a:ext>
            </a:extLst>
          </p:cNvPr>
          <p:cNvSpPr txBox="1"/>
          <p:nvPr/>
        </p:nvSpPr>
        <p:spPr>
          <a:xfrm>
            <a:off x="7563090" y="2543982"/>
            <a:ext cx="2840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highlight>
                  <a:srgbClr val="FFFF00"/>
                </a:highlight>
              </a:rPr>
              <a:t>http://darts.isas.jaxa.jp</a:t>
            </a:r>
            <a:endParaRPr kumimoji="1" lang="ja-JP" altLang="en-US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214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Data Processing and Archiving: example2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1547" y="6255027"/>
            <a:ext cx="8031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ASCA/Suzaku/</a:t>
            </a:r>
            <a:r>
              <a:rPr kumimoji="1" lang="en-US" altLang="ja-JP" sz="3600" dirty="0" err="1"/>
              <a:t>Hitomi</a:t>
            </a:r>
            <a:r>
              <a:rPr kumimoji="1" lang="en-US" altLang="ja-JP" sz="3600" dirty="0"/>
              <a:t> </a:t>
            </a:r>
            <a:r>
              <a:rPr lang="en-US" altLang="ja-JP" sz="3600" dirty="0"/>
              <a:t>/XRISM </a:t>
            </a:r>
            <a:r>
              <a:rPr kumimoji="1" lang="en-US" altLang="ja-JP" sz="3600" dirty="0"/>
              <a:t>model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1094010" y="2968871"/>
            <a:ext cx="1271587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SIRIUS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3798193" y="2968871"/>
            <a:ext cx="1552571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Reformatter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98193" y="3788191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preprocessing</a:t>
            </a:r>
            <a:endParaRPr kumimoji="1" lang="ja-JP" altLang="en-US" dirty="0"/>
          </a:p>
        </p:txBody>
      </p:sp>
      <p:sp>
        <p:nvSpPr>
          <p:cNvPr id="10" name="右矢印 9"/>
          <p:cNvSpPr/>
          <p:nvPr/>
        </p:nvSpPr>
        <p:spPr>
          <a:xfrm>
            <a:off x="2416489" y="3115067"/>
            <a:ext cx="1394955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9801228" y="2432315"/>
            <a:ext cx="1552571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DARTS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6881616" y="2985305"/>
            <a:ext cx="1552571" cy="68275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NASA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9801228" y="4115836"/>
            <a:ext cx="1552571" cy="68275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HEASARC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120906" y="3136094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archive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051331" y="3725477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archive</a:t>
            </a:r>
            <a:endParaRPr kumimoji="1" lang="ja-JP" altLang="en-US" dirty="0"/>
          </a:p>
        </p:txBody>
      </p:sp>
      <p:sp>
        <p:nvSpPr>
          <p:cNvPr id="17" name="右矢印 16"/>
          <p:cNvSpPr/>
          <p:nvPr/>
        </p:nvSpPr>
        <p:spPr>
          <a:xfrm>
            <a:off x="5398522" y="3125580"/>
            <a:ext cx="1394955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880567" y="3788191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processing</a:t>
            </a:r>
            <a:endParaRPr kumimoji="1" lang="ja-JP" altLang="en-US" dirty="0"/>
          </a:p>
        </p:txBody>
      </p:sp>
      <p:sp>
        <p:nvSpPr>
          <p:cNvPr id="19" name="右矢印 18"/>
          <p:cNvSpPr/>
          <p:nvPr/>
        </p:nvSpPr>
        <p:spPr>
          <a:xfrm rot="19507304">
            <a:off x="8455609" y="2738987"/>
            <a:ext cx="1394955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 rot="1795674">
            <a:off x="8405097" y="3788191"/>
            <a:ext cx="1394955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170808" y="1319059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users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0186778" y="5342646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users</a:t>
            </a:r>
            <a:endParaRPr kumimoji="1" lang="ja-JP" altLang="en-US" dirty="0"/>
          </a:p>
        </p:txBody>
      </p:sp>
      <p:sp>
        <p:nvSpPr>
          <p:cNvPr id="23" name="右矢印 22"/>
          <p:cNvSpPr/>
          <p:nvPr/>
        </p:nvSpPr>
        <p:spPr>
          <a:xfrm rot="5400000">
            <a:off x="10251163" y="4925674"/>
            <a:ext cx="690385" cy="339807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 rot="16200000">
            <a:off x="10224061" y="1904572"/>
            <a:ext cx="690385" cy="339807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スライド番号プレースホルダー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3AD4-2C4E-CC46-95AC-8736C52C59B2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D710A0A-6A63-49E5-8C65-4E21C046A074}"/>
              </a:ext>
            </a:extLst>
          </p:cNvPr>
          <p:cNvSpPr txBox="1"/>
          <p:nvPr/>
        </p:nvSpPr>
        <p:spPr>
          <a:xfrm>
            <a:off x="1094010" y="3788191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telemetry</a:t>
            </a:r>
            <a:endParaRPr kumimoji="1" lang="ja-JP" altLang="en-US" dirty="0"/>
          </a:p>
        </p:txBody>
      </p:sp>
      <p:sp>
        <p:nvSpPr>
          <p:cNvPr id="29" name="吹き出し: 四角形 28">
            <a:extLst>
              <a:ext uri="{FF2B5EF4-FFF2-40B4-BE49-F238E27FC236}">
                <a16:creationId xmlns:a16="http://schemas.microsoft.com/office/drawing/2014/main" id="{90BF4299-2266-4E5E-A749-59BB9F89F074}"/>
              </a:ext>
            </a:extLst>
          </p:cNvPr>
          <p:cNvSpPr/>
          <p:nvPr/>
        </p:nvSpPr>
        <p:spPr>
          <a:xfrm>
            <a:off x="2877015" y="4679864"/>
            <a:ext cx="4639630" cy="1325563"/>
          </a:xfrm>
          <a:prstGeom prst="wedgeRectCallout">
            <a:avLst>
              <a:gd name="adj1" fmla="val -52218"/>
              <a:gd name="adj2" fmla="val 7218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International</a:t>
            </a:r>
            <a:r>
              <a:rPr lang="en-US" altLang="ja-JP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projects 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Data</a:t>
            </a:r>
            <a:r>
              <a:rPr kumimoji="1" lang="en-US" altLang="ja-JP" b="1" dirty="0">
                <a:solidFill>
                  <a:srgbClr val="FF0000"/>
                </a:solidFill>
              </a:rPr>
              <a:t> processed at ISAS and NASA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Data r</a:t>
            </a:r>
            <a:r>
              <a:rPr kumimoji="1" lang="en-US" altLang="ja-JP" b="1" dirty="0">
                <a:solidFill>
                  <a:srgbClr val="FF0000"/>
                </a:solidFill>
              </a:rPr>
              <a:t>eleased </a:t>
            </a:r>
            <a:r>
              <a:rPr lang="en-US" altLang="ja-JP" b="1" dirty="0">
                <a:solidFill>
                  <a:srgbClr val="FF0000"/>
                </a:solidFill>
              </a:rPr>
              <a:t>f</a:t>
            </a:r>
            <a:r>
              <a:rPr kumimoji="1" lang="en-US" altLang="ja-JP" b="1" dirty="0">
                <a:solidFill>
                  <a:srgbClr val="FF0000"/>
                </a:solidFill>
              </a:rPr>
              <a:t>rom and archived both at DARTS and HEASARC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5E28E5D-0734-4103-953E-3879757CF0CA}"/>
              </a:ext>
            </a:extLst>
          </p:cNvPr>
          <p:cNvSpPr txBox="1"/>
          <p:nvPr/>
        </p:nvSpPr>
        <p:spPr>
          <a:xfrm>
            <a:off x="7548378" y="2016284"/>
            <a:ext cx="2840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highlight>
                  <a:srgbClr val="FFFF00"/>
                </a:highlight>
              </a:rPr>
              <a:t>http://darts.isas.jaxa.jp</a:t>
            </a:r>
            <a:endParaRPr kumimoji="1" lang="ja-JP" altLang="en-US" b="1" dirty="0">
              <a:highlight>
                <a:srgbClr val="FFFF00"/>
              </a:highlight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1F9886A-BF2C-49F1-9848-DC22F77C6DBE}"/>
              </a:ext>
            </a:extLst>
          </p:cNvPr>
          <p:cNvSpPr txBox="1"/>
          <p:nvPr/>
        </p:nvSpPr>
        <p:spPr>
          <a:xfrm>
            <a:off x="8610600" y="5715810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highlight>
                  <a:srgbClr val="FFFF00"/>
                </a:highlight>
              </a:rPr>
              <a:t>http://heasarc.gsfc.nasa.gov</a:t>
            </a:r>
            <a:endParaRPr kumimoji="1" lang="ja-JP" altLang="en-US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0870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Data Processing and Archiving: example3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2861" y="6157214"/>
            <a:ext cx="7622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CALET model (instruments on ISS)</a:t>
            </a:r>
            <a:endParaRPr kumimoji="1" lang="ja-JP" altLang="en-US" sz="3600" dirty="0"/>
          </a:p>
        </p:txBody>
      </p:sp>
      <p:sp>
        <p:nvSpPr>
          <p:cNvPr id="4" name="正方形/長方形 3"/>
          <p:cNvSpPr/>
          <p:nvPr/>
        </p:nvSpPr>
        <p:spPr>
          <a:xfrm>
            <a:off x="3798193" y="2968871"/>
            <a:ext cx="1552571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Reformatter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6863993" y="2968871"/>
            <a:ext cx="1552571" cy="68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DARTS</a:t>
            </a:r>
            <a:endParaRPr kumimoji="1" lang="ja-JP" altLang="en-US" dirty="0"/>
          </a:p>
        </p:txBody>
      </p:sp>
      <p:sp>
        <p:nvSpPr>
          <p:cNvPr id="7" name="右矢印 6"/>
          <p:cNvSpPr/>
          <p:nvPr/>
        </p:nvSpPr>
        <p:spPr>
          <a:xfrm>
            <a:off x="5421106" y="3115066"/>
            <a:ext cx="1394955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202813" y="311081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users</a:t>
            </a:r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8464496" y="3140343"/>
            <a:ext cx="690385" cy="339807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51376" y="2786521"/>
            <a:ext cx="1833588" cy="113612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Data processing outside of JAXA</a:t>
            </a:r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>
            <a:off x="2328616" y="3115066"/>
            <a:ext cx="1394955" cy="390359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6872168" y="4486606"/>
            <a:ext cx="1552571" cy="68275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HEASARC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64827" y="2601855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archive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270971" y="5872442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users</a:t>
            </a:r>
            <a:endParaRPr kumimoji="1" lang="ja-JP" altLang="en-US" dirty="0"/>
          </a:p>
        </p:txBody>
      </p:sp>
      <p:sp>
        <p:nvSpPr>
          <p:cNvPr id="15" name="右矢印 14"/>
          <p:cNvSpPr/>
          <p:nvPr/>
        </p:nvSpPr>
        <p:spPr>
          <a:xfrm rot="5400000">
            <a:off x="7303260" y="5424405"/>
            <a:ext cx="690385" cy="339807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15"/>
          <p:cNvSpPr/>
          <p:nvPr/>
        </p:nvSpPr>
        <p:spPr>
          <a:xfrm rot="5400000">
            <a:off x="7295084" y="3899037"/>
            <a:ext cx="690385" cy="339807"/>
          </a:xfrm>
          <a:prstGeom prst="rightArrow">
            <a:avLst>
              <a:gd name="adj1" fmla="val 50000"/>
              <a:gd name="adj2" fmla="val 3134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3AD4-2C4E-CC46-95AC-8736C52C59B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5A96492-943A-4D49-B34E-22CFF4530B76}"/>
              </a:ext>
            </a:extLst>
          </p:cNvPr>
          <p:cNvSpPr txBox="1"/>
          <p:nvPr/>
        </p:nvSpPr>
        <p:spPr>
          <a:xfrm>
            <a:off x="3678321" y="3790197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NO processing</a:t>
            </a:r>
            <a:endParaRPr kumimoji="1" lang="ja-JP" altLang="en-US" b="1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6C3A0DD-4713-40CC-AA47-9C4F4E6740B4}"/>
              </a:ext>
            </a:extLst>
          </p:cNvPr>
          <p:cNvSpPr txBox="1"/>
          <p:nvPr/>
        </p:nvSpPr>
        <p:spPr>
          <a:xfrm>
            <a:off x="8164868" y="2494508"/>
            <a:ext cx="2840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highlight>
                  <a:srgbClr val="FFFF00"/>
                </a:highlight>
              </a:rPr>
              <a:t>http://darts.isas.jaxa.jp</a:t>
            </a:r>
            <a:endParaRPr kumimoji="1" lang="ja-JP" altLang="en-US" b="1" dirty="0">
              <a:highlight>
                <a:srgbClr val="FFFF00"/>
              </a:highlight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0B6E2DC-957C-4B1F-ABC4-42BE8C40C267}"/>
              </a:ext>
            </a:extLst>
          </p:cNvPr>
          <p:cNvSpPr txBox="1"/>
          <p:nvPr/>
        </p:nvSpPr>
        <p:spPr>
          <a:xfrm>
            <a:off x="8164868" y="5279976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highlight>
                  <a:srgbClr val="FFFF00"/>
                </a:highlight>
              </a:rPr>
              <a:t>http://heasarc.gsfc.nasa.gov</a:t>
            </a:r>
            <a:endParaRPr kumimoji="1" lang="ja-JP" altLang="en-US" b="1" dirty="0">
              <a:highlight>
                <a:srgbClr val="FFFF00"/>
              </a:highlight>
            </a:endParaRPr>
          </a:p>
        </p:txBody>
      </p:sp>
      <p:sp>
        <p:nvSpPr>
          <p:cNvPr id="23" name="吹き出し: 四角形 22">
            <a:extLst>
              <a:ext uri="{FF2B5EF4-FFF2-40B4-BE49-F238E27FC236}">
                <a16:creationId xmlns:a16="http://schemas.microsoft.com/office/drawing/2014/main" id="{A2A4617B-6E20-40E0-BF58-56FF5A3CC2ED}"/>
              </a:ext>
            </a:extLst>
          </p:cNvPr>
          <p:cNvSpPr/>
          <p:nvPr/>
        </p:nvSpPr>
        <p:spPr>
          <a:xfrm>
            <a:off x="3140564" y="4535648"/>
            <a:ext cx="3168664" cy="1325563"/>
          </a:xfrm>
          <a:prstGeom prst="wedgeRectCallout">
            <a:avLst>
              <a:gd name="adj1" fmla="val -88562"/>
              <a:gd name="adj2" fmla="val 67974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Data are also </a:t>
            </a:r>
            <a:r>
              <a:rPr lang="en-US" altLang="ja-JP" b="1" dirty="0">
                <a:solidFill>
                  <a:srgbClr val="FF0000"/>
                </a:solidFill>
              </a:rPr>
              <a:t>archived at HEASARC according to </a:t>
            </a:r>
            <a:r>
              <a:rPr kumimoji="1" lang="en-US" altLang="ja-JP" b="1" dirty="0">
                <a:solidFill>
                  <a:srgbClr val="FF0000"/>
                </a:solidFill>
              </a:rPr>
              <a:t>JAXA-NASA LOA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4" name="吹き出し: 四角形 23">
            <a:extLst>
              <a:ext uri="{FF2B5EF4-FFF2-40B4-BE49-F238E27FC236}">
                <a16:creationId xmlns:a16="http://schemas.microsoft.com/office/drawing/2014/main" id="{DD80BB1B-54A6-4A75-9E34-3D7C818389BC}"/>
              </a:ext>
            </a:extLst>
          </p:cNvPr>
          <p:cNvSpPr/>
          <p:nvPr/>
        </p:nvSpPr>
        <p:spPr>
          <a:xfrm>
            <a:off x="3140564" y="1380343"/>
            <a:ext cx="3168664" cy="1325563"/>
          </a:xfrm>
          <a:prstGeom prst="wedgeRectCallout">
            <a:avLst>
              <a:gd name="adj1" fmla="val -82693"/>
              <a:gd name="adj2" fmla="val 69143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CALET data processing is  made outside of JAXA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09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</TotalTime>
  <Words>1007</Words>
  <Application>Microsoft Office PowerPoint</Application>
  <PresentationFormat>ワイド画面</PresentationFormat>
  <Paragraphs>228</Paragraphs>
  <Slides>24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8" baseType="lpstr">
      <vt:lpstr>游ゴシック</vt:lpstr>
      <vt:lpstr>游ゴシック Light</vt:lpstr>
      <vt:lpstr>Arial</vt:lpstr>
      <vt:lpstr>Office テーマ</vt:lpstr>
      <vt:lpstr>CALET data archive at ISAS/JAXA's science archive DARTS </vt:lpstr>
      <vt:lpstr>Contents of the talk</vt:lpstr>
      <vt:lpstr>Contents of the talk</vt:lpstr>
      <vt:lpstr>1. Organization (JAXA, ISAS)</vt:lpstr>
      <vt:lpstr>1. Organization (C-SODA)</vt:lpstr>
      <vt:lpstr>Contents of the talk</vt:lpstr>
      <vt:lpstr>Data Processing and Archiving: example1</vt:lpstr>
      <vt:lpstr>Data Processing and Archiving: example2</vt:lpstr>
      <vt:lpstr>Data Processing and Archiving: example3</vt:lpstr>
      <vt:lpstr>Contents of the talk</vt:lpstr>
      <vt:lpstr>PowerPoint プレゼンテーション</vt:lpstr>
      <vt:lpstr>Contents of the talk</vt:lpstr>
      <vt:lpstr>4. CALET Data archive at DARTS</vt:lpstr>
      <vt:lpstr>Contents of the talk</vt:lpstr>
      <vt:lpstr>4.1 CAL cosmic ray Level 3 data </vt:lpstr>
      <vt:lpstr>4.2 CAL space weather Level 1.1 data </vt:lpstr>
      <vt:lpstr>PowerPoint プレゼンテーション</vt:lpstr>
      <vt:lpstr>4.3 CGBM Level 3 data</vt:lpstr>
      <vt:lpstr>4.4 CGBM web-tool</vt:lpstr>
      <vt:lpstr>4.4 CGBM web-tool</vt:lpstr>
      <vt:lpstr>4.4 CGBM web-tool</vt:lpstr>
      <vt:lpstr>CGBM Web-tool advanced version</vt:lpstr>
      <vt:lpstr>Contents of the talk</vt:lpstr>
      <vt:lpstr>Future 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data archive at ISAS/JAXA's science archive DARTS </dc:title>
  <dc:creator>ebisawa1962@gmail.com</dc:creator>
  <cp:lastModifiedBy>ebisawa1962@gmail.com</cp:lastModifiedBy>
  <cp:revision>67</cp:revision>
  <dcterms:created xsi:type="dcterms:W3CDTF">2020-02-04T09:55:08Z</dcterms:created>
  <dcterms:modified xsi:type="dcterms:W3CDTF">2020-02-05T07:16:31Z</dcterms:modified>
</cp:coreProperties>
</file>