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11"/>
  </p:notesMasterIdLst>
  <p:handoutMasterIdLst>
    <p:handoutMasterId r:id="rId12"/>
  </p:handoutMasterIdLst>
  <p:sldIdLst>
    <p:sldId id="938" r:id="rId2"/>
    <p:sldId id="936" r:id="rId3"/>
    <p:sldId id="1319" r:id="rId4"/>
    <p:sldId id="1321" r:id="rId5"/>
    <p:sldId id="1301" r:id="rId6"/>
    <p:sldId id="1322" r:id="rId7"/>
    <p:sldId id="1324" r:id="rId8"/>
    <p:sldId id="1325" r:id="rId9"/>
    <p:sldId id="1323" r:id="rId10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6" orient="horz" pos="3936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12" userDrawn="1">
          <p15:clr>
            <a:srgbClr val="A4A3A4"/>
          </p15:clr>
        </p15:guide>
        <p15:guide id="14" pos="18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C0504D"/>
    <a:srgbClr val="D0D8E8"/>
    <a:srgbClr val="E9EDF4"/>
    <a:srgbClr val="A8ADB7"/>
    <a:srgbClr val="4F81BD"/>
    <a:srgbClr val="C00000"/>
    <a:srgbClr val="008000"/>
    <a:srgbClr val="0000FF"/>
    <a:srgbClr val="F800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31" autoAdjust="0"/>
    <p:restoredTop sz="95948" autoAdjust="0"/>
  </p:normalViewPr>
  <p:slideViewPr>
    <p:cSldViewPr>
      <p:cViewPr varScale="1">
        <p:scale>
          <a:sx n="99" d="100"/>
          <a:sy n="99" d="100"/>
        </p:scale>
        <p:origin x="96" y="246"/>
      </p:cViewPr>
      <p:guideLst>
        <p:guide orient="horz"/>
        <p:guide pos="336"/>
        <p:guide orient="horz" pos="3936"/>
        <p:guide pos="5904"/>
        <p:guide orient="horz" pos="2112"/>
        <p:guide pos="1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690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412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384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64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876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01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92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00" y="2181663"/>
            <a:ext cx="273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1455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1/29/2020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fsweb.web.cern.ch/dfsweb/Services/DFS/DFSBrowser.aspx/Departments/AB/Groups/RF/Machines/PS/LowLevel/BeamControlUpgrade/Synoptics/2019-12/PDF/BeamControlLoopsNonSynchronous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025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1905000"/>
            <a:ext cx="8839200" cy="1344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5400" dirty="0"/>
              <a:t>Signal selection for</a:t>
            </a:r>
          </a:p>
          <a:p>
            <a:pPr fontAlgn="auto">
              <a:spcAft>
                <a:spcPts val="0"/>
              </a:spcAft>
            </a:pPr>
            <a:r>
              <a:rPr lang="en-GB" sz="5400" dirty="0"/>
              <a:t>beam phase detection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33400" y="3774141"/>
            <a:ext cx="8839200" cy="1788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en-US" sz="2100" dirty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en-US" sz="2100" dirty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en-US" sz="2100" dirty="0">
              <a:latin typeface="+mj-lt"/>
            </a:endParaRP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n-GB" sz="2300" b="1" dirty="0">
                <a:latin typeface="+mj-lt"/>
              </a:rPr>
              <a:t>30/01/2020</a:t>
            </a:r>
            <a:endParaRPr lang="en-US" sz="2300" b="1" dirty="0">
              <a:latin typeface="+mj-lt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533400" y="3505200"/>
            <a:ext cx="883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>
                <a:solidFill>
                  <a:schemeClr val="tx1"/>
                </a:solidFill>
                <a:latin typeface="+mj-lt"/>
              </a:rPr>
              <a:t>H. Damerau, N. Pittet</a:t>
            </a:r>
          </a:p>
          <a:p>
            <a:endParaRPr lang="en-US" sz="1800" b="1" kern="0" dirty="0">
              <a:solidFill>
                <a:schemeClr val="tx1"/>
              </a:solidFill>
              <a:latin typeface="+mj-lt"/>
            </a:endParaRPr>
          </a:p>
          <a:p>
            <a:r>
              <a:rPr lang="en-GB" sz="2100" kern="0" dirty="0">
                <a:solidFill>
                  <a:schemeClr val="tx1"/>
                </a:solidFill>
                <a:latin typeface="+mj-lt"/>
              </a:rPr>
              <a:t>Meeting on PS LLRF developments</a:t>
            </a:r>
            <a:endParaRPr lang="en-US" sz="2100" kern="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63000" y="6035676"/>
            <a:ext cx="9906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A60576-CEA4-4B5C-93FA-E8E72354029E}"/>
              </a:ext>
            </a:extLst>
          </p:cNvPr>
          <p:cNvSpPr/>
          <p:nvPr/>
        </p:nvSpPr>
        <p:spPr>
          <a:xfrm>
            <a:off x="9220200" y="0"/>
            <a:ext cx="6858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014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D899E62-5474-44FE-B76F-451EC611730E}"/>
              </a:ext>
            </a:extLst>
          </p:cNvPr>
          <p:cNvCxnSpPr/>
          <p:nvPr/>
        </p:nvCxnSpPr>
        <p:spPr>
          <a:xfrm>
            <a:off x="4191000" y="1981200"/>
            <a:ext cx="0" cy="40386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1E172F9-21A2-40AE-96BE-36EA3A7ACDC3}"/>
              </a:ext>
            </a:extLst>
          </p:cNvPr>
          <p:cNvCxnSpPr/>
          <p:nvPr/>
        </p:nvCxnSpPr>
        <p:spPr>
          <a:xfrm>
            <a:off x="6324600" y="1980000"/>
            <a:ext cx="0" cy="40386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Arrow 13">
            <a:extLst>
              <a:ext uri="{FF2B5EF4-FFF2-40B4-BE49-F238E27FC236}">
                <a16:creationId xmlns:a16="http://schemas.microsoft.com/office/drawing/2014/main" id="{C6D33CC6-C629-4EE0-84E0-D37EACAF3BB9}"/>
              </a:ext>
            </a:extLst>
          </p:cNvPr>
          <p:cNvSpPr/>
          <p:nvPr/>
        </p:nvSpPr>
        <p:spPr>
          <a:xfrm>
            <a:off x="6147287" y="5124601"/>
            <a:ext cx="4953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13">
            <a:extLst>
              <a:ext uri="{FF2B5EF4-FFF2-40B4-BE49-F238E27FC236}">
                <a16:creationId xmlns:a16="http://schemas.microsoft.com/office/drawing/2014/main" id="{23196C21-A24F-46AD-94B1-EFA45082C2C9}"/>
              </a:ext>
            </a:extLst>
          </p:cNvPr>
          <p:cNvSpPr/>
          <p:nvPr/>
        </p:nvSpPr>
        <p:spPr>
          <a:xfrm>
            <a:off x="3962644" y="2589964"/>
            <a:ext cx="4953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3">
            <a:extLst>
              <a:ext uri="{FF2B5EF4-FFF2-40B4-BE49-F238E27FC236}">
                <a16:creationId xmlns:a16="http://schemas.microsoft.com/office/drawing/2014/main" id="{68244572-447F-435C-9838-71ED288AB603}"/>
              </a:ext>
            </a:extLst>
          </p:cNvPr>
          <p:cNvSpPr/>
          <p:nvPr/>
        </p:nvSpPr>
        <p:spPr>
          <a:xfrm>
            <a:off x="3962644" y="3855721"/>
            <a:ext cx="4953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3">
            <a:extLst>
              <a:ext uri="{FF2B5EF4-FFF2-40B4-BE49-F238E27FC236}">
                <a16:creationId xmlns:a16="http://schemas.microsoft.com/office/drawing/2014/main" id="{7EF7AD2D-C8C7-455D-9F2C-84291C033902}"/>
              </a:ext>
            </a:extLst>
          </p:cNvPr>
          <p:cNvSpPr/>
          <p:nvPr/>
        </p:nvSpPr>
        <p:spPr>
          <a:xfrm>
            <a:off x="6147287" y="2590201"/>
            <a:ext cx="4953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3">
            <a:extLst>
              <a:ext uri="{FF2B5EF4-FFF2-40B4-BE49-F238E27FC236}">
                <a16:creationId xmlns:a16="http://schemas.microsoft.com/office/drawing/2014/main" id="{2C3D7D57-5C0D-45C6-A9FE-28D3550FD2BA}"/>
              </a:ext>
            </a:extLst>
          </p:cNvPr>
          <p:cNvSpPr/>
          <p:nvPr/>
        </p:nvSpPr>
        <p:spPr>
          <a:xfrm>
            <a:off x="6147287" y="3857401"/>
            <a:ext cx="4953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Double-harmonic receiver with pre-selection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Data concentrator/selector matrix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Phase detection as part of beam loops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1C71DAE-47E5-469D-8755-D4D925AF9D15}"/>
              </a:ext>
            </a:extLst>
          </p:cNvPr>
          <p:cNvSpPr/>
          <p:nvPr/>
        </p:nvSpPr>
        <p:spPr>
          <a:xfrm>
            <a:off x="2286243" y="2247064"/>
            <a:ext cx="1676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Double harmonic</a:t>
            </a:r>
            <a:br>
              <a:rPr lang="en-GB" sz="1800" dirty="0"/>
            </a:br>
            <a:r>
              <a:rPr lang="en-GB" sz="1800" dirty="0"/>
              <a:t>receiver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2358F4C-9173-4E69-A897-4745EB982E78}"/>
              </a:ext>
            </a:extLst>
          </p:cNvPr>
          <p:cNvCxnSpPr>
            <a:cxnSpLocks/>
          </p:cNvCxnSpPr>
          <p:nvPr/>
        </p:nvCxnSpPr>
        <p:spPr>
          <a:xfrm>
            <a:off x="1638543" y="2742364"/>
            <a:ext cx="6096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1472CC6-B7EF-407B-8EE1-1A31950E3445}"/>
              </a:ext>
            </a:extLst>
          </p:cNvPr>
          <p:cNvSpPr txBox="1"/>
          <p:nvPr/>
        </p:nvSpPr>
        <p:spPr>
          <a:xfrm>
            <a:off x="901700" y="255769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RF1 in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DEBE5B-AD5E-4F44-98EF-784D83BB3E05}"/>
              </a:ext>
            </a:extLst>
          </p:cNvPr>
          <p:cNvSpPr/>
          <p:nvPr/>
        </p:nvSpPr>
        <p:spPr>
          <a:xfrm>
            <a:off x="4457944" y="2209801"/>
            <a:ext cx="1676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Data concentrator/</a:t>
            </a:r>
            <a:br>
              <a:rPr lang="en-GB" sz="1800" dirty="0"/>
            </a:br>
            <a:r>
              <a:rPr lang="en-GB" sz="1800" dirty="0"/>
              <a:t>selector matrix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428C6A-8A65-4806-ACCC-995C0AA152BF}"/>
              </a:ext>
            </a:extLst>
          </p:cNvPr>
          <p:cNvSpPr/>
          <p:nvPr/>
        </p:nvSpPr>
        <p:spPr>
          <a:xfrm>
            <a:off x="2286243" y="3512821"/>
            <a:ext cx="1676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Double harmonic</a:t>
            </a:r>
            <a:br>
              <a:rPr lang="en-GB" sz="1800" dirty="0"/>
            </a:br>
            <a:r>
              <a:rPr lang="en-GB" sz="1800" dirty="0"/>
              <a:t>receiver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7BB993A-0E83-4F00-9B44-08816B13900F}"/>
              </a:ext>
            </a:extLst>
          </p:cNvPr>
          <p:cNvCxnSpPr>
            <a:cxnSpLocks/>
          </p:cNvCxnSpPr>
          <p:nvPr/>
        </p:nvCxnSpPr>
        <p:spPr>
          <a:xfrm>
            <a:off x="1638543" y="4008121"/>
            <a:ext cx="6096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118DF27-BE75-45A9-AAAD-B21844A3179A}"/>
              </a:ext>
            </a:extLst>
          </p:cNvPr>
          <p:cNvSpPr txBox="1"/>
          <p:nvPr/>
        </p:nvSpPr>
        <p:spPr>
          <a:xfrm>
            <a:off x="901700" y="382345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RF2 in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A2732D8-5853-4F98-8EAE-7F4316C08CEF}"/>
              </a:ext>
            </a:extLst>
          </p:cNvPr>
          <p:cNvSpPr/>
          <p:nvPr/>
        </p:nvSpPr>
        <p:spPr>
          <a:xfrm>
            <a:off x="4457944" y="3475558"/>
            <a:ext cx="1676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Data concentrator/</a:t>
            </a:r>
            <a:br>
              <a:rPr lang="en-GB" sz="1800" dirty="0"/>
            </a:br>
            <a:r>
              <a:rPr lang="en-GB" sz="1800" dirty="0"/>
              <a:t>selector matrix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BF9DA6-E9C6-4CBC-ADDD-47959A81DE33}"/>
              </a:ext>
            </a:extLst>
          </p:cNvPr>
          <p:cNvSpPr/>
          <p:nvPr/>
        </p:nvSpPr>
        <p:spPr>
          <a:xfrm>
            <a:off x="6642100" y="2209800"/>
            <a:ext cx="1853956" cy="3581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Phase detection as part of</a:t>
            </a:r>
            <a:br>
              <a:rPr lang="en-GB" sz="1800" dirty="0"/>
            </a:br>
            <a:r>
              <a:rPr lang="en-GB" sz="1800" dirty="0"/>
              <a:t>beam loops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631C6B-2E21-411D-833E-31C029423C41}"/>
              </a:ext>
            </a:extLst>
          </p:cNvPr>
          <p:cNvCxnSpPr>
            <a:cxnSpLocks/>
          </p:cNvCxnSpPr>
          <p:nvPr/>
        </p:nvCxnSpPr>
        <p:spPr>
          <a:xfrm>
            <a:off x="1638543" y="5273878"/>
            <a:ext cx="6096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DE2DE9C-3A63-48EC-A83F-AD42502861A1}"/>
              </a:ext>
            </a:extLst>
          </p:cNvPr>
          <p:cNvSpPr txBox="1"/>
          <p:nvPr/>
        </p:nvSpPr>
        <p:spPr>
          <a:xfrm>
            <a:off x="901700" y="5089212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err="1">
                <a:latin typeface="+mn-lt"/>
              </a:rPr>
              <a:t>RFn</a:t>
            </a:r>
            <a:r>
              <a:rPr lang="en-GB" sz="1800" dirty="0">
                <a:latin typeface="+mn-lt"/>
              </a:rPr>
              <a:t> in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EE647A-13B4-413F-9B91-69E507BCD47F}"/>
              </a:ext>
            </a:extLst>
          </p:cNvPr>
          <p:cNvSpPr txBox="1"/>
          <p:nvPr/>
        </p:nvSpPr>
        <p:spPr>
          <a:xfrm rot="5400000">
            <a:off x="2896567" y="4660870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…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EEECFF-8E9E-44F6-9A9B-F7741F85CA02}"/>
              </a:ext>
            </a:extLst>
          </p:cNvPr>
          <p:cNvSpPr txBox="1"/>
          <p:nvPr/>
        </p:nvSpPr>
        <p:spPr>
          <a:xfrm rot="5400000">
            <a:off x="5068753" y="466235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241210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/>
          <p:cNvSpPr/>
          <p:nvPr/>
        </p:nvSpPr>
        <p:spPr>
          <a:xfrm>
            <a:off x="6478587" y="2819400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6478588" y="3429000"/>
            <a:ext cx="1010994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Convert RF signals to baseband I/Q data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Beam synchronous down-conversion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Two harmonics simultaneously: previous/present and next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Configuration: VXS carrier (PSB), FMC-ADC (PSB), FMC-SFP (COTS)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In:	4 RF signals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Out:	2 data streams containing baseband information of 2 signals at</a:t>
            </a:r>
            <a:b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 harmonics, or 4 signals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synchronous double-harmonic receiver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33800" y="1981200"/>
            <a:ext cx="1906588" cy="25146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VXS Carrier</a:t>
            </a:r>
            <a:br>
              <a:rPr lang="en-GB" dirty="0"/>
            </a:br>
            <a:r>
              <a:rPr lang="en-GB" dirty="0"/>
              <a:t>(PSB)</a:t>
            </a:r>
            <a:endParaRPr lang="en-GB" sz="1600" dirty="0"/>
          </a:p>
          <a:p>
            <a:pPr marL="180975" indent="-180975" algn="l">
              <a:buFont typeface="Arial" panose="020B0604020202020204" pitchFamily="34" charset="0"/>
              <a:buChar char="•"/>
            </a:pPr>
            <a:r>
              <a:rPr lang="en-GB" sz="1600" dirty="0"/>
              <a:t>Data stream selection </a:t>
            </a:r>
            <a:r>
              <a:rPr lang="en-GB" sz="1600" b="1" dirty="0">
                <a:solidFill>
                  <a:srgbClr val="C0504D"/>
                </a:solidFill>
              </a:rPr>
              <a:t>matrix</a:t>
            </a:r>
          </a:p>
          <a:p>
            <a:pPr marL="180975" indent="-180975" algn="l">
              <a:buFont typeface="Arial" panose="020B0604020202020204" pitchFamily="34" charset="0"/>
              <a:buChar char="•"/>
            </a:pPr>
            <a:r>
              <a:rPr lang="en-GB" sz="1600" dirty="0"/>
              <a:t>Internal functions: </a:t>
            </a:r>
            <a:br>
              <a:rPr lang="en-GB" sz="1600" dirty="0"/>
            </a:br>
            <a:r>
              <a:rPr lang="en-GB" sz="1600" dirty="0"/>
              <a:t>HPL1/2, PLOFFSET1/2</a:t>
            </a:r>
          </a:p>
        </p:txBody>
      </p:sp>
      <p:sp>
        <p:nvSpPr>
          <p:cNvPr id="5" name="Rectangle 4"/>
          <p:cNvSpPr/>
          <p:nvPr/>
        </p:nvSpPr>
        <p:spPr>
          <a:xfrm>
            <a:off x="2895600" y="1981200"/>
            <a:ext cx="8382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FMC</a:t>
            </a:r>
            <a:br>
              <a:rPr lang="en-GB" dirty="0"/>
            </a:br>
            <a:r>
              <a:rPr lang="en-GB" dirty="0"/>
              <a:t>ADC</a:t>
            </a:r>
          </a:p>
        </p:txBody>
      </p:sp>
      <p:sp>
        <p:nvSpPr>
          <p:cNvPr id="6" name="Rectangle 5"/>
          <p:cNvSpPr/>
          <p:nvPr/>
        </p:nvSpPr>
        <p:spPr>
          <a:xfrm>
            <a:off x="5640388" y="1981200"/>
            <a:ext cx="8382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FMC</a:t>
            </a:r>
            <a:br>
              <a:rPr lang="en-GB" dirty="0"/>
            </a:br>
            <a:r>
              <a:rPr lang="en-GB" dirty="0"/>
              <a:t>SFP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981200" y="2514600"/>
            <a:ext cx="9144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81200" y="2971800"/>
            <a:ext cx="9144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81200" y="3429000"/>
            <a:ext cx="9144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81200" y="3886200"/>
            <a:ext cx="91440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176095" y="232993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 in 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76095" y="278713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 in 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76095" y="324433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 in 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76095" y="370153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RF in 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89583" y="2639794"/>
            <a:ext cx="2416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latin typeface="+mn-lt"/>
              </a:rPr>
              <a:t>Baseband I/Q,</a:t>
            </a:r>
            <a:br>
              <a:rPr lang="en-GB" sz="1800" b="1" dirty="0">
                <a:latin typeface="+mn-lt"/>
              </a:rPr>
            </a:br>
            <a:r>
              <a:rPr lang="en-GB" sz="1800" b="1" i="1" dirty="0">
                <a:latin typeface="+mn-lt"/>
              </a:rPr>
              <a:t>h</a:t>
            </a:r>
            <a:r>
              <a:rPr lang="en-GB" sz="1800" b="1" baseline="-25000" dirty="0">
                <a:latin typeface="+mn-lt"/>
              </a:rPr>
              <a:t>1</a:t>
            </a:r>
            <a:r>
              <a:rPr lang="en-GB" sz="1800" b="1" dirty="0">
                <a:latin typeface="+mn-lt"/>
              </a:rPr>
              <a:t> and </a:t>
            </a:r>
            <a:r>
              <a:rPr lang="en-GB" sz="1800" b="1" i="1" dirty="0">
                <a:latin typeface="+mn-lt"/>
              </a:rPr>
              <a:t>h</a:t>
            </a:r>
            <a:r>
              <a:rPr lang="en-GB" sz="1800" b="1" baseline="-25000" dirty="0">
                <a:latin typeface="+mn-lt"/>
              </a:rPr>
              <a:t>2</a:t>
            </a:r>
            <a:r>
              <a:rPr lang="en-GB" sz="1800" b="1" dirty="0">
                <a:latin typeface="+mn-lt"/>
              </a:rPr>
              <a:t>, 2 signals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89583" y="3258234"/>
            <a:ext cx="2416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</a:t>
            </a:r>
            <a:br>
              <a:rPr lang="en-GB" sz="1800" dirty="0">
                <a:latin typeface="+mn-lt"/>
              </a:rPr>
            </a:br>
            <a:r>
              <a:rPr lang="en-GB" sz="1800" i="1" dirty="0">
                <a:latin typeface="+mn-lt"/>
              </a:rPr>
              <a:t>h</a:t>
            </a:r>
            <a:r>
              <a:rPr lang="en-GB" sz="1800" baseline="-25000" dirty="0">
                <a:latin typeface="+mn-lt"/>
              </a:rPr>
              <a:t>1</a:t>
            </a:r>
            <a:r>
              <a:rPr lang="en-GB" sz="1800" dirty="0">
                <a:latin typeface="+mn-lt"/>
              </a:rPr>
              <a:t> and </a:t>
            </a:r>
            <a:r>
              <a:rPr lang="en-GB" sz="1800" i="1" dirty="0">
                <a:latin typeface="+mn-lt"/>
              </a:rPr>
              <a:t>h</a:t>
            </a:r>
            <a:r>
              <a:rPr lang="en-GB" sz="1800" baseline="-25000" dirty="0">
                <a:latin typeface="+mn-lt"/>
              </a:rPr>
              <a:t>2</a:t>
            </a:r>
            <a:r>
              <a:rPr lang="en-GB" sz="1800" dirty="0">
                <a:latin typeface="+mn-lt"/>
              </a:rPr>
              <a:t>, 2 signals</a:t>
            </a:r>
            <a:endParaRPr lang="en-GB" sz="1800" baseline="-25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7600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Data concentration of baseband I/Q data streams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+mn-lt"/>
                <a:cs typeface="Arial" panose="020B0604020202020204" pitchFamily="34" charset="0"/>
              </a:rPr>
              <a:t>Reduce number of physical SFP connections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>
                <a:latin typeface="+mn-lt"/>
                <a:cs typeface="Arial" panose="020B0604020202020204" pitchFamily="34" charset="0"/>
              </a:rPr>
              <a:t>Pack up to 4 baseband I/Q streams into single physical connection (SFP)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Configuration: VXS carrier (PSB), 2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 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FMC-SFP (COTS)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Detailed synoptic on DFS (3 modules): </a:t>
            </a:r>
            <a:r>
              <a:rPr lang="en-GB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link</a:t>
            </a:r>
            <a:endParaRPr lang="en-GB" sz="1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 – non-synchronous concentration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 rot="10800000">
            <a:off x="6715917" y="3028950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 rot="10800000">
            <a:off x="6715918" y="3638550"/>
            <a:ext cx="1010994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726913" y="2849344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26913" y="3467784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6725442" y="2419350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736438" y="2239744"/>
            <a:ext cx="1788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C0504D"/>
                </a:solidFill>
                <a:latin typeface="+mn-lt"/>
              </a:rPr>
              <a:t>Baseband I/Q, up to </a:t>
            </a:r>
            <a:r>
              <a:rPr lang="en-GB" sz="1800" b="1" i="1" dirty="0">
                <a:solidFill>
                  <a:srgbClr val="C0504D"/>
                </a:solidFill>
                <a:latin typeface="+mn-lt"/>
              </a:rPr>
              <a:t>4 streams</a:t>
            </a:r>
            <a:endParaRPr lang="en-GB" sz="1800" b="1" baseline="-25000" dirty="0">
              <a:solidFill>
                <a:srgbClr val="C0504D"/>
              </a:solidFill>
              <a:latin typeface="+mn-lt"/>
            </a:endParaRPr>
          </a:p>
        </p:txBody>
      </p:sp>
      <p:sp>
        <p:nvSpPr>
          <p:cNvPr id="23" name="Right Arrow 22"/>
          <p:cNvSpPr/>
          <p:nvPr/>
        </p:nvSpPr>
        <p:spPr>
          <a:xfrm rot="10800000">
            <a:off x="6725442" y="4257675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7736438" y="4078069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2112410" y="3028950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>
            <a:off x="2112411" y="3638550"/>
            <a:ext cx="1010994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26"/>
          <p:cNvSpPr/>
          <p:nvPr/>
        </p:nvSpPr>
        <p:spPr>
          <a:xfrm>
            <a:off x="2121935" y="2419350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>
            <a:off x="2121935" y="4257675"/>
            <a:ext cx="1010995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71130" y="2190750"/>
            <a:ext cx="1906588" cy="251460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VXS Carrier</a:t>
            </a:r>
            <a:br>
              <a:rPr lang="en-GB" dirty="0"/>
            </a:br>
            <a:r>
              <a:rPr lang="en-GB" dirty="0"/>
              <a:t>(PSB)</a:t>
            </a:r>
            <a:endParaRPr lang="en-GB" sz="1600" dirty="0"/>
          </a:p>
          <a:p>
            <a:pPr marL="180975" indent="-18097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Data stream selection</a:t>
            </a:r>
          </a:p>
          <a:p>
            <a:pPr marL="180975" indent="-18097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Concentration of data streams</a:t>
            </a:r>
          </a:p>
          <a:p>
            <a:pPr marL="180975" indent="-180975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Internal functions: </a:t>
            </a:r>
            <a:br>
              <a:rPr lang="en-GB" sz="1600" dirty="0"/>
            </a:br>
            <a:r>
              <a:rPr lang="en-GB" sz="1600" dirty="0"/>
              <a:t>HPL1/2 </a:t>
            </a:r>
          </a:p>
        </p:txBody>
      </p:sp>
      <p:sp>
        <p:nvSpPr>
          <p:cNvPr id="7" name="Rectangle 6"/>
          <p:cNvSpPr/>
          <p:nvPr/>
        </p:nvSpPr>
        <p:spPr>
          <a:xfrm>
            <a:off x="3132930" y="2190750"/>
            <a:ext cx="8382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FMC</a:t>
            </a:r>
            <a:br>
              <a:rPr lang="en-GB" dirty="0"/>
            </a:br>
            <a:r>
              <a:rPr lang="en-GB" dirty="0"/>
              <a:t>SFP</a:t>
            </a:r>
          </a:p>
        </p:txBody>
      </p:sp>
      <p:sp>
        <p:nvSpPr>
          <p:cNvPr id="8" name="Rectangle 7"/>
          <p:cNvSpPr/>
          <p:nvPr/>
        </p:nvSpPr>
        <p:spPr>
          <a:xfrm>
            <a:off x="5877718" y="2190750"/>
            <a:ext cx="8382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FMC</a:t>
            </a:r>
            <a:br>
              <a:rPr lang="en-GB" dirty="0"/>
            </a:br>
            <a:r>
              <a:rPr lang="en-GB" dirty="0"/>
              <a:t>SFP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3400" y="2847975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3400" y="3466415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2925" y="2238375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</a:t>
            </a:r>
            <a:br>
              <a:rPr lang="en-GB" sz="1800" dirty="0">
                <a:latin typeface="+mn-lt"/>
              </a:rPr>
            </a:br>
            <a:r>
              <a:rPr lang="en-GB" sz="1800" i="1" dirty="0">
                <a:latin typeface="+mn-lt"/>
              </a:rPr>
              <a:t>4 streams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42925" y="4076700"/>
            <a:ext cx="1654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>
                <a:latin typeface="+mn-lt"/>
              </a:rPr>
              <a:t>Baseband I/Q, </a:t>
            </a:r>
            <a:r>
              <a:rPr lang="en-GB" sz="1800" i="1" dirty="0">
                <a:latin typeface="+mn-lt"/>
              </a:rPr>
              <a:t>4 streams</a:t>
            </a:r>
            <a:endParaRPr lang="en-GB" sz="1800" baseline="-25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7508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ight Arrow 13">
            <a:extLst>
              <a:ext uri="{FF2B5EF4-FFF2-40B4-BE49-F238E27FC236}">
                <a16:creationId xmlns:a16="http://schemas.microsoft.com/office/drawing/2014/main" id="{8D4D29AC-4B69-4426-960E-A81FB8E7E143}"/>
              </a:ext>
            </a:extLst>
          </p:cNvPr>
          <p:cNvSpPr/>
          <p:nvPr/>
        </p:nvSpPr>
        <p:spPr>
          <a:xfrm>
            <a:off x="2371724" y="5301629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ight Arrow 13">
            <a:extLst>
              <a:ext uri="{FF2B5EF4-FFF2-40B4-BE49-F238E27FC236}">
                <a16:creationId xmlns:a16="http://schemas.microsoft.com/office/drawing/2014/main" id="{02B5FFA4-0323-4227-8AF2-19A36F512A15}"/>
              </a:ext>
            </a:extLst>
          </p:cNvPr>
          <p:cNvSpPr/>
          <p:nvPr/>
        </p:nvSpPr>
        <p:spPr>
          <a:xfrm>
            <a:off x="2371724" y="6023540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ight Arrow 13">
            <a:extLst>
              <a:ext uri="{FF2B5EF4-FFF2-40B4-BE49-F238E27FC236}">
                <a16:creationId xmlns:a16="http://schemas.microsoft.com/office/drawing/2014/main" id="{DA015F5F-2D14-486C-A302-B97080B5AD98}"/>
              </a:ext>
            </a:extLst>
          </p:cNvPr>
          <p:cNvSpPr/>
          <p:nvPr/>
        </p:nvSpPr>
        <p:spPr>
          <a:xfrm>
            <a:off x="2371724" y="3851570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Arrow 13">
            <a:extLst>
              <a:ext uri="{FF2B5EF4-FFF2-40B4-BE49-F238E27FC236}">
                <a16:creationId xmlns:a16="http://schemas.microsoft.com/office/drawing/2014/main" id="{29C7C44C-BCF4-4BDC-B3A0-BCF6B5300AE7}"/>
              </a:ext>
            </a:extLst>
          </p:cNvPr>
          <p:cNvSpPr/>
          <p:nvPr/>
        </p:nvSpPr>
        <p:spPr>
          <a:xfrm>
            <a:off x="2371724" y="4573481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Arrow 13">
            <a:extLst>
              <a:ext uri="{FF2B5EF4-FFF2-40B4-BE49-F238E27FC236}">
                <a16:creationId xmlns:a16="http://schemas.microsoft.com/office/drawing/2014/main" id="{575B4391-C1E4-44FB-AA7B-F3AB7CFC342B}"/>
              </a:ext>
            </a:extLst>
          </p:cNvPr>
          <p:cNvSpPr/>
          <p:nvPr/>
        </p:nvSpPr>
        <p:spPr>
          <a:xfrm>
            <a:off x="2371724" y="2412085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ight Arrow 13">
            <a:extLst>
              <a:ext uri="{FF2B5EF4-FFF2-40B4-BE49-F238E27FC236}">
                <a16:creationId xmlns:a16="http://schemas.microsoft.com/office/drawing/2014/main" id="{A95AA207-7BC4-46FD-8981-F411E460B399}"/>
              </a:ext>
            </a:extLst>
          </p:cNvPr>
          <p:cNvSpPr/>
          <p:nvPr/>
        </p:nvSpPr>
        <p:spPr>
          <a:xfrm>
            <a:off x="2371724" y="3133996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ight Arrow 13">
            <a:extLst>
              <a:ext uri="{FF2B5EF4-FFF2-40B4-BE49-F238E27FC236}">
                <a16:creationId xmlns:a16="http://schemas.microsoft.com/office/drawing/2014/main" id="{4AF00AF1-580D-40C4-8475-00112131167B}"/>
              </a:ext>
            </a:extLst>
          </p:cNvPr>
          <p:cNvSpPr/>
          <p:nvPr/>
        </p:nvSpPr>
        <p:spPr>
          <a:xfrm>
            <a:off x="2371724" y="962026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Arrow 13">
            <a:extLst>
              <a:ext uri="{FF2B5EF4-FFF2-40B4-BE49-F238E27FC236}">
                <a16:creationId xmlns:a16="http://schemas.microsoft.com/office/drawing/2014/main" id="{F96F0B96-EBFE-49AF-9A08-A4B04318B648}"/>
              </a:ext>
            </a:extLst>
          </p:cNvPr>
          <p:cNvSpPr/>
          <p:nvPr/>
        </p:nvSpPr>
        <p:spPr>
          <a:xfrm>
            <a:off x="2371724" y="1683937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 – non-synchronous concentration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ight Arrow 13">
            <a:extLst>
              <a:ext uri="{FF2B5EF4-FFF2-40B4-BE49-F238E27FC236}">
                <a16:creationId xmlns:a16="http://schemas.microsoft.com/office/drawing/2014/main" id="{95B3495B-E3EB-497D-A07E-C72ECF3266B4}"/>
              </a:ext>
            </a:extLst>
          </p:cNvPr>
          <p:cNvSpPr/>
          <p:nvPr/>
        </p:nvSpPr>
        <p:spPr>
          <a:xfrm>
            <a:off x="6363496" y="3133724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904FF85-8951-4C70-8F0C-6FDB17AB9838}"/>
              </a:ext>
            </a:extLst>
          </p:cNvPr>
          <p:cNvSpPr txBox="1"/>
          <p:nvPr/>
        </p:nvSpPr>
        <p:spPr>
          <a:xfrm>
            <a:off x="6976205" y="3251721"/>
            <a:ext cx="190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C0504D"/>
                </a:solidFill>
                <a:latin typeface="+mj-lt"/>
              </a:rPr>
              <a:t>256 </a:t>
            </a:r>
            <a:r>
              <a:rPr lang="en-GB" sz="1800" b="1" dirty="0" err="1">
                <a:solidFill>
                  <a:srgbClr val="C0504D"/>
                </a:solidFill>
                <a:latin typeface="+mj-lt"/>
              </a:rPr>
              <a:t>MBit</a:t>
            </a:r>
            <a:r>
              <a:rPr lang="en-GB" sz="1800" b="1" dirty="0">
                <a:solidFill>
                  <a:srgbClr val="C0504D"/>
                </a:solidFill>
                <a:latin typeface="+mj-lt"/>
              </a:rPr>
              <a:t>/s</a:t>
            </a:r>
          </a:p>
        </p:txBody>
      </p:sp>
      <p:sp>
        <p:nvSpPr>
          <p:cNvPr id="35" name="Right Arrow 13">
            <a:extLst>
              <a:ext uri="{FF2B5EF4-FFF2-40B4-BE49-F238E27FC236}">
                <a16:creationId xmlns:a16="http://schemas.microsoft.com/office/drawing/2014/main" id="{831CC4AB-C687-42A4-92C6-A9EE446872D7}"/>
              </a:ext>
            </a:extLst>
          </p:cNvPr>
          <p:cNvSpPr/>
          <p:nvPr/>
        </p:nvSpPr>
        <p:spPr>
          <a:xfrm>
            <a:off x="6363496" y="3851546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EAAB40D-FAA4-4D2A-948E-8E9A0F47DD5B}"/>
              </a:ext>
            </a:extLst>
          </p:cNvPr>
          <p:cNvSpPr txBox="1"/>
          <p:nvPr/>
        </p:nvSpPr>
        <p:spPr>
          <a:xfrm>
            <a:off x="6976205" y="3969543"/>
            <a:ext cx="1901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C0504D"/>
                </a:solidFill>
                <a:latin typeface="+mj-lt"/>
              </a:rPr>
              <a:t>256 </a:t>
            </a:r>
            <a:r>
              <a:rPr lang="en-GB" sz="1800" b="1" dirty="0" err="1">
                <a:solidFill>
                  <a:srgbClr val="C0504D"/>
                </a:solidFill>
                <a:latin typeface="+mj-lt"/>
              </a:rPr>
              <a:t>MBit</a:t>
            </a:r>
            <a:r>
              <a:rPr lang="en-GB" sz="1800" b="1" dirty="0">
                <a:solidFill>
                  <a:srgbClr val="C0504D"/>
                </a:solidFill>
                <a:latin typeface="+mj-lt"/>
              </a:rPr>
              <a:t>/s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45A61F-2BEA-479E-AF5F-05166FCF2C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67525"/>
            <a:ext cx="7086600" cy="6156094"/>
          </a:xfrm>
          <a:prstGeom prst="rect">
            <a:avLst/>
          </a:prstGeom>
        </p:spPr>
      </p:pic>
      <p:sp>
        <p:nvSpPr>
          <p:cNvPr id="45" name="Right Brace 44">
            <a:extLst>
              <a:ext uri="{FF2B5EF4-FFF2-40B4-BE49-F238E27FC236}">
                <a16:creationId xmlns:a16="http://schemas.microsoft.com/office/drawing/2014/main" id="{1FBC657C-DD15-4B61-A8A2-D4C40D9DFB07}"/>
              </a:ext>
            </a:extLst>
          </p:cNvPr>
          <p:cNvSpPr/>
          <p:nvPr/>
        </p:nvSpPr>
        <p:spPr>
          <a:xfrm>
            <a:off x="6430931" y="1037311"/>
            <a:ext cx="152400" cy="838200"/>
          </a:xfrm>
          <a:prstGeom prst="rightBrace">
            <a:avLst/>
          </a:prstGeom>
          <a:ln w="25400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BEB622B-48DF-4048-AD59-723FD281D734}"/>
              </a:ext>
            </a:extLst>
          </p:cNvPr>
          <p:cNvSpPr txBox="1"/>
          <p:nvPr/>
        </p:nvSpPr>
        <p:spPr>
          <a:xfrm>
            <a:off x="6583331" y="1133245"/>
            <a:ext cx="1901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1F497D"/>
                </a:solidFill>
                <a:latin typeface="+mj-lt"/>
              </a:rPr>
              <a:t>Matrix selection</a:t>
            </a:r>
            <a:br>
              <a:rPr lang="en-GB" sz="1800" b="1" dirty="0">
                <a:solidFill>
                  <a:srgbClr val="1F497D"/>
                </a:solidFill>
                <a:latin typeface="+mj-lt"/>
              </a:rPr>
            </a:br>
            <a:r>
              <a:rPr lang="en-GB" sz="1800" b="1" dirty="0">
                <a:solidFill>
                  <a:srgbClr val="1F497D"/>
                </a:solidFill>
                <a:latin typeface="+mj-lt"/>
              </a:rPr>
              <a:t>functions</a:t>
            </a:r>
          </a:p>
        </p:txBody>
      </p:sp>
      <p:sp>
        <p:nvSpPr>
          <p:cNvPr id="47" name="Right Brace 46">
            <a:extLst>
              <a:ext uri="{FF2B5EF4-FFF2-40B4-BE49-F238E27FC236}">
                <a16:creationId xmlns:a16="http://schemas.microsoft.com/office/drawing/2014/main" id="{96165F54-20EC-43C2-B4DB-42221F25AC8E}"/>
              </a:ext>
            </a:extLst>
          </p:cNvPr>
          <p:cNvSpPr/>
          <p:nvPr/>
        </p:nvSpPr>
        <p:spPr>
          <a:xfrm>
            <a:off x="6430931" y="5422900"/>
            <a:ext cx="152400" cy="838200"/>
          </a:xfrm>
          <a:prstGeom prst="rightBrace">
            <a:avLst/>
          </a:prstGeom>
          <a:ln w="25400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CBB0D2E-A166-4A5B-83D5-9FCD08EA6F1F}"/>
              </a:ext>
            </a:extLst>
          </p:cNvPr>
          <p:cNvSpPr txBox="1"/>
          <p:nvPr/>
        </p:nvSpPr>
        <p:spPr>
          <a:xfrm>
            <a:off x="6583331" y="5518834"/>
            <a:ext cx="1901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dirty="0">
                <a:solidFill>
                  <a:srgbClr val="1F497D"/>
                </a:solidFill>
                <a:latin typeface="+mj-lt"/>
              </a:rPr>
              <a:t>Matrix selection</a:t>
            </a:r>
            <a:br>
              <a:rPr lang="en-GB" sz="1800" b="1" dirty="0">
                <a:solidFill>
                  <a:srgbClr val="1F497D"/>
                </a:solidFill>
                <a:latin typeface="+mj-lt"/>
              </a:rPr>
            </a:br>
            <a:r>
              <a:rPr lang="en-GB" sz="1800" b="1" dirty="0">
                <a:solidFill>
                  <a:srgbClr val="1F497D"/>
                </a:solidFill>
                <a:latin typeface="+mj-lt"/>
              </a:rPr>
              <a:t>functions</a:t>
            </a:r>
          </a:p>
        </p:txBody>
      </p:sp>
    </p:spTree>
    <p:extLst>
      <p:ext uri="{BB962C8B-B14F-4D97-AF65-F5344CB8AC3E}">
        <p14:creationId xmlns:p14="http://schemas.microsoft.com/office/powerpoint/2010/main" val="1725497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ight Arrow 13">
            <a:extLst>
              <a:ext uri="{FF2B5EF4-FFF2-40B4-BE49-F238E27FC236}">
                <a16:creationId xmlns:a16="http://schemas.microsoft.com/office/drawing/2014/main" id="{3A46218C-BE6C-4130-89FF-FFA6766D2DAF}"/>
              </a:ext>
            </a:extLst>
          </p:cNvPr>
          <p:cNvSpPr/>
          <p:nvPr/>
        </p:nvSpPr>
        <p:spPr>
          <a:xfrm>
            <a:off x="2008501" y="5276699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13">
            <a:extLst>
              <a:ext uri="{FF2B5EF4-FFF2-40B4-BE49-F238E27FC236}">
                <a16:creationId xmlns:a16="http://schemas.microsoft.com/office/drawing/2014/main" id="{8A8143CD-34AC-4598-AF46-0AAC1DDC4517}"/>
              </a:ext>
            </a:extLst>
          </p:cNvPr>
          <p:cNvSpPr/>
          <p:nvPr/>
        </p:nvSpPr>
        <p:spPr>
          <a:xfrm>
            <a:off x="2008501" y="5998610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13">
            <a:extLst>
              <a:ext uri="{FF2B5EF4-FFF2-40B4-BE49-F238E27FC236}">
                <a16:creationId xmlns:a16="http://schemas.microsoft.com/office/drawing/2014/main" id="{129B606B-5BD7-4322-AB01-4FCE5E40291C}"/>
              </a:ext>
            </a:extLst>
          </p:cNvPr>
          <p:cNvSpPr/>
          <p:nvPr/>
        </p:nvSpPr>
        <p:spPr>
          <a:xfrm>
            <a:off x="2008501" y="3826640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13">
            <a:extLst>
              <a:ext uri="{FF2B5EF4-FFF2-40B4-BE49-F238E27FC236}">
                <a16:creationId xmlns:a16="http://schemas.microsoft.com/office/drawing/2014/main" id="{75A5EC43-223C-4CD1-93DC-5469972EB825}"/>
              </a:ext>
            </a:extLst>
          </p:cNvPr>
          <p:cNvSpPr/>
          <p:nvPr/>
        </p:nvSpPr>
        <p:spPr>
          <a:xfrm>
            <a:off x="2008501" y="4548551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13">
            <a:extLst>
              <a:ext uri="{FF2B5EF4-FFF2-40B4-BE49-F238E27FC236}">
                <a16:creationId xmlns:a16="http://schemas.microsoft.com/office/drawing/2014/main" id="{5097AE9A-58A3-401B-B1AD-46522032FB27}"/>
              </a:ext>
            </a:extLst>
          </p:cNvPr>
          <p:cNvSpPr/>
          <p:nvPr/>
        </p:nvSpPr>
        <p:spPr>
          <a:xfrm>
            <a:off x="2008501" y="2387155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13">
            <a:extLst>
              <a:ext uri="{FF2B5EF4-FFF2-40B4-BE49-F238E27FC236}">
                <a16:creationId xmlns:a16="http://schemas.microsoft.com/office/drawing/2014/main" id="{BE63B24A-09DC-4E5F-94DD-1DEDF49105BA}"/>
              </a:ext>
            </a:extLst>
          </p:cNvPr>
          <p:cNvSpPr/>
          <p:nvPr/>
        </p:nvSpPr>
        <p:spPr>
          <a:xfrm>
            <a:off x="2008501" y="3109066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13">
            <a:extLst>
              <a:ext uri="{FF2B5EF4-FFF2-40B4-BE49-F238E27FC236}">
                <a16:creationId xmlns:a16="http://schemas.microsoft.com/office/drawing/2014/main" id="{415E2E34-0BEF-4AF1-9D35-840734BDBCCA}"/>
              </a:ext>
            </a:extLst>
          </p:cNvPr>
          <p:cNvSpPr/>
          <p:nvPr/>
        </p:nvSpPr>
        <p:spPr>
          <a:xfrm>
            <a:off x="2008501" y="937096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ight Arrow 13">
            <a:extLst>
              <a:ext uri="{FF2B5EF4-FFF2-40B4-BE49-F238E27FC236}">
                <a16:creationId xmlns:a16="http://schemas.microsoft.com/office/drawing/2014/main" id="{89DC8781-C39E-4E2B-96C0-D1B27919FC2D}"/>
              </a:ext>
            </a:extLst>
          </p:cNvPr>
          <p:cNvSpPr/>
          <p:nvPr/>
        </p:nvSpPr>
        <p:spPr>
          <a:xfrm>
            <a:off x="2008501" y="1659007"/>
            <a:ext cx="381000" cy="304800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 – non-synchronous concentration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28F6E655-A391-4E61-9019-DE9C1906E7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51" y="533400"/>
            <a:ext cx="8520349" cy="6174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94C9058-A052-4FAD-9B9B-CCD2B11D3015}"/>
              </a:ext>
            </a:extLst>
          </p:cNvPr>
          <p:cNvSpPr txBox="1"/>
          <p:nvPr/>
        </p:nvSpPr>
        <p:spPr>
          <a:xfrm>
            <a:off x="4934071" y="5650486"/>
            <a:ext cx="1619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dirty="0">
                <a:solidFill>
                  <a:srgbClr val="1F497D"/>
                </a:solidFill>
              </a:rPr>
              <a:t>Controlled by function per column</a:t>
            </a:r>
          </a:p>
        </p:txBody>
      </p:sp>
    </p:spTree>
    <p:extLst>
      <p:ext uri="{BB962C8B-B14F-4D97-AF65-F5344CB8AC3E}">
        <p14:creationId xmlns:p14="http://schemas.microsoft.com/office/powerpoint/2010/main" val="1643392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41655258-9F1B-4F78-B70D-33C54D24EDEF}"/>
              </a:ext>
            </a:extLst>
          </p:cNvPr>
          <p:cNvGrpSpPr>
            <a:grpSpLocks noChangeAspect="1"/>
          </p:cNvGrpSpPr>
          <p:nvPr/>
        </p:nvGrpSpPr>
        <p:grpSpPr>
          <a:xfrm>
            <a:off x="2310319" y="6002657"/>
            <a:ext cx="966281" cy="403200"/>
            <a:chOff x="2295053" y="6039416"/>
            <a:chExt cx="1381619" cy="576508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E3246F0-EE63-4A92-A752-1B9B8816A053}"/>
                </a:ext>
              </a:extLst>
            </p:cNvPr>
            <p:cNvCxnSpPr>
              <a:cxnSpLocks/>
              <a:stCxn id="52" idx="5"/>
              <a:endCxn id="59" idx="1"/>
            </p:cNvCxnSpPr>
            <p:nvPr/>
          </p:nvCxnSpPr>
          <p:spPr>
            <a:xfrm>
              <a:off x="2749645" y="6113007"/>
              <a:ext cx="472435" cy="429326"/>
            </a:xfrm>
            <a:prstGeom prst="straightConnector1">
              <a:avLst/>
            </a:prstGeom>
            <a:ln w="254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227524F-A76A-4A4B-A5B3-65CCD658DC72}"/>
                </a:ext>
              </a:extLst>
            </p:cNvPr>
            <p:cNvCxnSpPr>
              <a:cxnSpLocks/>
              <a:stCxn id="53" idx="7"/>
              <a:endCxn id="58" idx="3"/>
            </p:cNvCxnSpPr>
            <p:nvPr/>
          </p:nvCxnSpPr>
          <p:spPr>
            <a:xfrm flipV="1">
              <a:off x="2749644" y="6113007"/>
              <a:ext cx="472437" cy="429326"/>
            </a:xfrm>
            <a:prstGeom prst="straightConnector1">
              <a:avLst/>
            </a:prstGeom>
            <a:ln w="254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9FECB6F-3450-4348-9B0D-114D36585749}"/>
                </a:ext>
              </a:extLst>
            </p:cNvPr>
            <p:cNvSpPr/>
            <p:nvPr/>
          </p:nvSpPr>
          <p:spPr>
            <a:xfrm>
              <a:off x="2676054" y="6039416"/>
              <a:ext cx="86217" cy="8621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77C5CC4-0BD2-43ED-BEA6-852E18E49178}"/>
                </a:ext>
              </a:extLst>
            </p:cNvPr>
            <p:cNvSpPr/>
            <p:nvPr/>
          </p:nvSpPr>
          <p:spPr>
            <a:xfrm>
              <a:off x="2676053" y="6529707"/>
              <a:ext cx="86217" cy="8621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FACAB110-481E-44CE-8BFB-4476050C0262}"/>
                </a:ext>
              </a:extLst>
            </p:cNvPr>
            <p:cNvCxnSpPr>
              <a:cxnSpLocks/>
              <a:endCxn id="52" idx="2"/>
            </p:cNvCxnSpPr>
            <p:nvPr/>
          </p:nvCxnSpPr>
          <p:spPr>
            <a:xfrm>
              <a:off x="2295054" y="6082525"/>
              <a:ext cx="381000" cy="0"/>
            </a:xfrm>
            <a:prstGeom prst="straightConnector1">
              <a:avLst/>
            </a:prstGeom>
            <a:ln w="2540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D8EF3EDC-30D2-4DFD-8E2B-D3827BA7E6BF}"/>
                </a:ext>
              </a:extLst>
            </p:cNvPr>
            <p:cNvCxnSpPr>
              <a:cxnSpLocks/>
            </p:cNvCxnSpPr>
            <p:nvPr/>
          </p:nvCxnSpPr>
          <p:spPr>
            <a:xfrm>
              <a:off x="2295053" y="6572816"/>
              <a:ext cx="381000" cy="0"/>
            </a:xfrm>
            <a:prstGeom prst="straightConnector1">
              <a:avLst/>
            </a:prstGeom>
            <a:ln w="2540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4D326B1F-F09A-4CA7-A497-CEFA20F82A38}"/>
                </a:ext>
              </a:extLst>
            </p:cNvPr>
            <p:cNvCxnSpPr>
              <a:cxnSpLocks/>
            </p:cNvCxnSpPr>
            <p:nvPr/>
          </p:nvCxnSpPr>
          <p:spPr>
            <a:xfrm>
              <a:off x="3295672" y="6082525"/>
              <a:ext cx="381000" cy="0"/>
            </a:xfrm>
            <a:prstGeom prst="straightConnector1">
              <a:avLst/>
            </a:prstGeom>
            <a:ln w="2540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F396C13F-4D87-468D-9EED-AE9B5A5492D0}"/>
                </a:ext>
              </a:extLst>
            </p:cNvPr>
            <p:cNvCxnSpPr>
              <a:cxnSpLocks/>
            </p:cNvCxnSpPr>
            <p:nvPr/>
          </p:nvCxnSpPr>
          <p:spPr>
            <a:xfrm>
              <a:off x="3295671" y="6572816"/>
              <a:ext cx="381000" cy="0"/>
            </a:xfrm>
            <a:prstGeom prst="straightConnector1">
              <a:avLst/>
            </a:prstGeom>
            <a:ln w="2540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0C27AEC-5EA6-413A-A1E6-BF7AA98E095E}"/>
                </a:ext>
              </a:extLst>
            </p:cNvPr>
            <p:cNvSpPr/>
            <p:nvPr/>
          </p:nvSpPr>
          <p:spPr>
            <a:xfrm>
              <a:off x="3209455" y="6039416"/>
              <a:ext cx="86217" cy="8621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47B15CD1-F965-46BB-922D-E0F7BF4890E1}"/>
                </a:ext>
              </a:extLst>
            </p:cNvPr>
            <p:cNvSpPr/>
            <p:nvPr/>
          </p:nvSpPr>
          <p:spPr>
            <a:xfrm>
              <a:off x="3209454" y="6529707"/>
              <a:ext cx="86217" cy="8621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D7C3FB1-2719-4B94-9EB7-11D64E1A7577}"/>
              </a:ext>
            </a:extLst>
          </p:cNvPr>
          <p:cNvCxnSpPr>
            <a:cxnSpLocks/>
            <a:endCxn id="11" idx="2"/>
          </p:cNvCxnSpPr>
          <p:nvPr/>
        </p:nvCxnSpPr>
        <p:spPr>
          <a:xfrm>
            <a:off x="1142999" y="990599"/>
            <a:ext cx="447184" cy="1"/>
          </a:xfrm>
          <a:prstGeom prst="straightConnector1">
            <a:avLst/>
          </a:prstGeom>
          <a:ln w="254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09CC39C-5C03-4CF0-81C7-8B4B1EDB57FE}"/>
              </a:ext>
            </a:extLst>
          </p:cNvPr>
          <p:cNvCxnSpPr>
            <a:cxnSpLocks/>
            <a:endCxn id="14" idx="2"/>
          </p:cNvCxnSpPr>
          <p:nvPr/>
        </p:nvCxnSpPr>
        <p:spPr>
          <a:xfrm>
            <a:off x="1142998" y="1480890"/>
            <a:ext cx="447184" cy="1"/>
          </a:xfrm>
          <a:prstGeom prst="straightConnector1">
            <a:avLst/>
          </a:prstGeom>
          <a:ln w="254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D9A8CE07-9506-4AD2-94A6-E2D9F15CE9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721327"/>
            <a:ext cx="4692459" cy="5984273"/>
          </a:xfrm>
          <a:prstGeom prst="rect">
            <a:avLst/>
          </a:prstGeom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Smooth </a:t>
            </a:r>
            <a:r>
              <a:rPr lang="en-US" sz="2954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</a:t>
            </a: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switch (SCSP2T)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89141" y="1818783"/>
            <a:ext cx="4082859" cy="313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 IN, 2  OUT</a:t>
            </a: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Control through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Register (PPM)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ramp block</a:t>
            </a:r>
          </a:p>
          <a:p>
            <a:pPr marL="1168400" lvl="2" indent="-2540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6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Slow and fast switching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Internal function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Control configuration static</a:t>
            </a:r>
            <a:b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per cycle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issues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fast timing triggered switching with internal function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</a:rPr>
              <a:t>Option for full flexibility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Two switches in series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8F270DC-C441-4AC9-9C58-DDD81683E94D}"/>
              </a:ext>
            </a:extLst>
          </p:cNvPr>
          <p:cNvSpPr/>
          <p:nvPr/>
        </p:nvSpPr>
        <p:spPr>
          <a:xfrm>
            <a:off x="1056782" y="947491"/>
            <a:ext cx="86217" cy="8621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27FB72F-8081-45B1-8B0D-CFBDE0EE2389}"/>
              </a:ext>
            </a:extLst>
          </p:cNvPr>
          <p:cNvSpPr/>
          <p:nvPr/>
        </p:nvSpPr>
        <p:spPr>
          <a:xfrm>
            <a:off x="1056781" y="1437782"/>
            <a:ext cx="86217" cy="8621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A07CD35-65B0-4186-9901-3ECDB149053D}"/>
              </a:ext>
            </a:extLst>
          </p:cNvPr>
          <p:cNvCxnSpPr>
            <a:cxnSpLocks/>
            <a:endCxn id="7" idx="2"/>
          </p:cNvCxnSpPr>
          <p:nvPr/>
        </p:nvCxnSpPr>
        <p:spPr>
          <a:xfrm>
            <a:off x="675782" y="990600"/>
            <a:ext cx="381000" cy="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75000AA-1AC6-40A7-B861-927F6D483D66}"/>
              </a:ext>
            </a:extLst>
          </p:cNvPr>
          <p:cNvCxnSpPr>
            <a:cxnSpLocks/>
          </p:cNvCxnSpPr>
          <p:nvPr/>
        </p:nvCxnSpPr>
        <p:spPr>
          <a:xfrm>
            <a:off x="675781" y="1480891"/>
            <a:ext cx="381000" cy="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24A1C09-AB86-4172-BB4E-1D7433B48077}"/>
              </a:ext>
            </a:extLst>
          </p:cNvPr>
          <p:cNvCxnSpPr>
            <a:cxnSpLocks/>
          </p:cNvCxnSpPr>
          <p:nvPr/>
        </p:nvCxnSpPr>
        <p:spPr>
          <a:xfrm>
            <a:off x="1676400" y="990600"/>
            <a:ext cx="381000" cy="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42E813B-58D0-4EF9-A12C-20363C1EE31E}"/>
              </a:ext>
            </a:extLst>
          </p:cNvPr>
          <p:cNvCxnSpPr>
            <a:cxnSpLocks/>
          </p:cNvCxnSpPr>
          <p:nvPr/>
        </p:nvCxnSpPr>
        <p:spPr>
          <a:xfrm>
            <a:off x="1676399" y="1480891"/>
            <a:ext cx="381000" cy="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E3E1D2F-698F-40E7-87B2-25BED61C3A07}"/>
              </a:ext>
            </a:extLst>
          </p:cNvPr>
          <p:cNvSpPr/>
          <p:nvPr/>
        </p:nvSpPr>
        <p:spPr>
          <a:xfrm>
            <a:off x="1590183" y="947491"/>
            <a:ext cx="86217" cy="8621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161F2B6-70BD-4C33-AB12-8965463EA08D}"/>
              </a:ext>
            </a:extLst>
          </p:cNvPr>
          <p:cNvSpPr/>
          <p:nvPr/>
        </p:nvSpPr>
        <p:spPr>
          <a:xfrm>
            <a:off x="1590182" y="1437782"/>
            <a:ext cx="86217" cy="8621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984B17C-1294-427B-A99C-FA8EFE3269EF}"/>
              </a:ext>
            </a:extLst>
          </p:cNvPr>
          <p:cNvCxnSpPr>
            <a:cxnSpLocks/>
            <a:stCxn id="26" idx="5"/>
            <a:endCxn id="33" idx="1"/>
          </p:cNvCxnSpPr>
          <p:nvPr/>
        </p:nvCxnSpPr>
        <p:spPr>
          <a:xfrm>
            <a:off x="3062113" y="1021081"/>
            <a:ext cx="472435" cy="429326"/>
          </a:xfrm>
          <a:prstGeom prst="straightConnector1">
            <a:avLst/>
          </a:prstGeom>
          <a:ln w="254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6FC19FC-FBFE-4B90-A2FD-5987CCBAE444}"/>
              </a:ext>
            </a:extLst>
          </p:cNvPr>
          <p:cNvCxnSpPr>
            <a:cxnSpLocks/>
            <a:stCxn id="27" idx="7"/>
            <a:endCxn id="32" idx="3"/>
          </p:cNvCxnSpPr>
          <p:nvPr/>
        </p:nvCxnSpPr>
        <p:spPr>
          <a:xfrm flipV="1">
            <a:off x="3062112" y="1021081"/>
            <a:ext cx="472437" cy="429326"/>
          </a:xfrm>
          <a:prstGeom prst="straightConnector1">
            <a:avLst/>
          </a:prstGeom>
          <a:ln w="25400">
            <a:solidFill>
              <a:srgbClr val="C0504D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E37097B3-FDE0-48DE-A2ED-869C3AAF3FFB}"/>
              </a:ext>
            </a:extLst>
          </p:cNvPr>
          <p:cNvSpPr/>
          <p:nvPr/>
        </p:nvSpPr>
        <p:spPr>
          <a:xfrm>
            <a:off x="2988522" y="947490"/>
            <a:ext cx="86217" cy="8621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ACC4245-F33C-4E7B-ACBF-153BFE1D983A}"/>
              </a:ext>
            </a:extLst>
          </p:cNvPr>
          <p:cNvSpPr/>
          <p:nvPr/>
        </p:nvSpPr>
        <p:spPr>
          <a:xfrm>
            <a:off x="2988521" y="1437781"/>
            <a:ext cx="86217" cy="8621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8CEC189-DEC2-41FF-9591-45FD830ACDB0}"/>
              </a:ext>
            </a:extLst>
          </p:cNvPr>
          <p:cNvCxnSpPr>
            <a:cxnSpLocks/>
            <a:endCxn id="26" idx="2"/>
          </p:cNvCxnSpPr>
          <p:nvPr/>
        </p:nvCxnSpPr>
        <p:spPr>
          <a:xfrm>
            <a:off x="2607522" y="990599"/>
            <a:ext cx="381000" cy="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2DEEB30-9786-451C-9D77-0D122E04A3B4}"/>
              </a:ext>
            </a:extLst>
          </p:cNvPr>
          <p:cNvCxnSpPr>
            <a:cxnSpLocks/>
          </p:cNvCxnSpPr>
          <p:nvPr/>
        </p:nvCxnSpPr>
        <p:spPr>
          <a:xfrm>
            <a:off x="2607521" y="1480890"/>
            <a:ext cx="381000" cy="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6497D7A-A77A-4E93-A9B9-C78B5CEFA001}"/>
              </a:ext>
            </a:extLst>
          </p:cNvPr>
          <p:cNvCxnSpPr>
            <a:cxnSpLocks/>
          </p:cNvCxnSpPr>
          <p:nvPr/>
        </p:nvCxnSpPr>
        <p:spPr>
          <a:xfrm>
            <a:off x="3608140" y="990599"/>
            <a:ext cx="381000" cy="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4257F93-80F2-40F5-B6F8-0F611EDC911B}"/>
              </a:ext>
            </a:extLst>
          </p:cNvPr>
          <p:cNvCxnSpPr>
            <a:cxnSpLocks/>
          </p:cNvCxnSpPr>
          <p:nvPr/>
        </p:nvCxnSpPr>
        <p:spPr>
          <a:xfrm>
            <a:off x="3608139" y="1480890"/>
            <a:ext cx="381000" cy="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E43A8A70-6C0D-4BB7-A7AD-4EA4204B5F4C}"/>
              </a:ext>
            </a:extLst>
          </p:cNvPr>
          <p:cNvSpPr/>
          <p:nvPr/>
        </p:nvSpPr>
        <p:spPr>
          <a:xfrm>
            <a:off x="3521923" y="947490"/>
            <a:ext cx="86217" cy="8621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466451B-4679-4BEA-94E8-8F28542C7347}"/>
              </a:ext>
            </a:extLst>
          </p:cNvPr>
          <p:cNvSpPr/>
          <p:nvPr/>
        </p:nvSpPr>
        <p:spPr>
          <a:xfrm>
            <a:off x="3521922" y="1437781"/>
            <a:ext cx="86217" cy="8621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52796CF-4B61-4D97-A299-F6473124B5DB}"/>
              </a:ext>
            </a:extLst>
          </p:cNvPr>
          <p:cNvGrpSpPr/>
          <p:nvPr/>
        </p:nvGrpSpPr>
        <p:grpSpPr>
          <a:xfrm>
            <a:off x="1612311" y="6004226"/>
            <a:ext cx="962520" cy="401631"/>
            <a:chOff x="866280" y="6052891"/>
            <a:chExt cx="1381619" cy="576508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F81451F-5C84-4D94-96C4-85CB49665CAF}"/>
                </a:ext>
              </a:extLst>
            </p:cNvPr>
            <p:cNvCxnSpPr>
              <a:cxnSpLocks/>
              <a:endCxn id="47" idx="2"/>
            </p:cNvCxnSpPr>
            <p:nvPr/>
          </p:nvCxnSpPr>
          <p:spPr>
            <a:xfrm>
              <a:off x="1333498" y="6095999"/>
              <a:ext cx="447184" cy="1"/>
            </a:xfrm>
            <a:prstGeom prst="straightConnector1">
              <a:avLst/>
            </a:prstGeom>
            <a:ln w="254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3B09FA60-59DD-4D8E-AB7E-DAF9048D017D}"/>
                </a:ext>
              </a:extLst>
            </p:cNvPr>
            <p:cNvCxnSpPr>
              <a:cxnSpLocks/>
              <a:endCxn id="48" idx="2"/>
            </p:cNvCxnSpPr>
            <p:nvPr/>
          </p:nvCxnSpPr>
          <p:spPr>
            <a:xfrm>
              <a:off x="1333497" y="6586290"/>
              <a:ext cx="447184" cy="1"/>
            </a:xfrm>
            <a:prstGeom prst="straightConnector1">
              <a:avLst/>
            </a:prstGeom>
            <a:ln w="254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8A8CE88-2D15-449B-A02D-0B5AEECDB60D}"/>
                </a:ext>
              </a:extLst>
            </p:cNvPr>
            <p:cNvSpPr/>
            <p:nvPr/>
          </p:nvSpPr>
          <p:spPr>
            <a:xfrm>
              <a:off x="1247281" y="6052891"/>
              <a:ext cx="86217" cy="8621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B5738A1-648B-4EB8-B97A-3A360DAE4BB6}"/>
                </a:ext>
              </a:extLst>
            </p:cNvPr>
            <p:cNvSpPr/>
            <p:nvPr/>
          </p:nvSpPr>
          <p:spPr>
            <a:xfrm>
              <a:off x="1247280" y="6543182"/>
              <a:ext cx="86217" cy="8621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7AC22B0-83AA-4152-87F2-EE9603E42A26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>
              <a:off x="866281" y="6096000"/>
              <a:ext cx="381000" cy="0"/>
            </a:xfrm>
            <a:prstGeom prst="straightConnector1">
              <a:avLst/>
            </a:prstGeom>
            <a:ln w="2540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63C3E30-33EE-428B-981C-58B109CBDA0F}"/>
                </a:ext>
              </a:extLst>
            </p:cNvPr>
            <p:cNvCxnSpPr>
              <a:cxnSpLocks/>
            </p:cNvCxnSpPr>
            <p:nvPr/>
          </p:nvCxnSpPr>
          <p:spPr>
            <a:xfrm>
              <a:off x="866280" y="6586291"/>
              <a:ext cx="381000" cy="0"/>
            </a:xfrm>
            <a:prstGeom prst="straightConnector1">
              <a:avLst/>
            </a:prstGeom>
            <a:ln w="2540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EBC0D143-6E79-487D-9202-4DEC2A4EF851}"/>
                </a:ext>
              </a:extLst>
            </p:cNvPr>
            <p:cNvCxnSpPr>
              <a:cxnSpLocks/>
            </p:cNvCxnSpPr>
            <p:nvPr/>
          </p:nvCxnSpPr>
          <p:spPr>
            <a:xfrm>
              <a:off x="1866899" y="6096000"/>
              <a:ext cx="381000" cy="0"/>
            </a:xfrm>
            <a:prstGeom prst="straightConnector1">
              <a:avLst/>
            </a:prstGeom>
            <a:ln w="2540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9637CC2-6940-4476-9502-994DFBB43D1D}"/>
                </a:ext>
              </a:extLst>
            </p:cNvPr>
            <p:cNvCxnSpPr>
              <a:cxnSpLocks/>
            </p:cNvCxnSpPr>
            <p:nvPr/>
          </p:nvCxnSpPr>
          <p:spPr>
            <a:xfrm>
              <a:off x="1866898" y="6586291"/>
              <a:ext cx="381000" cy="0"/>
            </a:xfrm>
            <a:prstGeom prst="straightConnector1">
              <a:avLst/>
            </a:prstGeom>
            <a:ln w="2540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27FB756-EDEC-4D00-BD75-2E821056989B}"/>
                </a:ext>
              </a:extLst>
            </p:cNvPr>
            <p:cNvSpPr/>
            <p:nvPr/>
          </p:nvSpPr>
          <p:spPr>
            <a:xfrm>
              <a:off x="1780682" y="6052891"/>
              <a:ext cx="86217" cy="8621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D9C6F7A-11FC-4D60-8371-9A1D28ACE5F4}"/>
                </a:ext>
              </a:extLst>
            </p:cNvPr>
            <p:cNvSpPr/>
            <p:nvPr/>
          </p:nvSpPr>
          <p:spPr>
            <a:xfrm>
              <a:off x="1780681" y="6543182"/>
              <a:ext cx="86217" cy="8621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4587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92697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Multi-input, multi-harmonic beam 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detection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Main firmware blocks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Double-harmonic receiver 		(DHRX)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Dynamic matrix, set by functions	(IQFM)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Smooth cross switch			(SCSP2T)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Data separator and combiner for Gigabit links</a:t>
            </a:r>
          </a:p>
          <a:p>
            <a:pPr algn="l">
              <a:spcBef>
                <a:spcPct val="20000"/>
              </a:spcBef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Bef>
                <a:spcPct val="20000"/>
              </a:spcBef>
            </a:pP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marL="342900" indent="-34290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Finalize layout and overview diagram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Integrate ejection synchronization loops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Define function and timing devices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Define firmware framework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  <a:r>
              <a:rPr lang="en-US" sz="2954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outlook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495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77770</TotalTime>
  <Words>494</Words>
  <Application>Microsoft Office PowerPoint</Application>
  <PresentationFormat>A4 Paper (210x297 mm)</PresentationFormat>
  <Paragraphs>119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Constantia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2393</cp:revision>
  <cp:lastPrinted>2014-07-15T06:44:33Z</cp:lastPrinted>
  <dcterms:created xsi:type="dcterms:W3CDTF">2004-02-08T17:46:25Z</dcterms:created>
  <dcterms:modified xsi:type="dcterms:W3CDTF">2020-01-30T08:32:15Z</dcterms:modified>
</cp:coreProperties>
</file>