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aleway"/>
      <p:regular r:id="rId14"/>
      <p:bold r:id="rId15"/>
      <p:italic r:id="rId16"/>
      <p:boldItalic r:id="rId17"/>
    </p:embeddedFont>
    <p:embeddedFont>
      <p:font typeface="Roboto"/>
      <p:regular r:id="rId18"/>
      <p:bold r:id="rId19"/>
      <p:italic r:id="rId20"/>
      <p:boldItalic r:id="rId21"/>
    </p:embeddedFont>
    <p:embeddedFont>
      <p:font typeface="Source Sans Pr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SourceSansPro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SourceSansPro-italic.fntdata"/><Relationship Id="rId23" Type="http://schemas.openxmlformats.org/officeDocument/2006/relationships/font" Target="fonts/SourceSansPr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SourceSansPr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Raleway-bold.fntdata"/><Relationship Id="rId14" Type="http://schemas.openxmlformats.org/officeDocument/2006/relationships/font" Target="fonts/Raleway-regular.fntdata"/><Relationship Id="rId17" Type="http://schemas.openxmlformats.org/officeDocument/2006/relationships/font" Target="fonts/Raleway-boldItalic.fntdata"/><Relationship Id="rId16" Type="http://schemas.openxmlformats.org/officeDocument/2006/relationships/font" Target="fonts/Raleway-italic.fntdata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08b8f9a73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08b8f9a73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6dd03b9740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6dd03b9740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dbf63626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6dbf63626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dbf63626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dbf63626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dbf63626d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dbf63626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dd03b9740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6dd03b974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dcc70b0c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dcc70b0c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RPC </a:t>
            </a:r>
            <a:br>
              <a:rPr lang="it"/>
            </a:br>
            <a:r>
              <a:rPr lang="it"/>
              <a:t>R134a RECUPERATION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Roboto"/>
                <a:ea typeface="Roboto"/>
                <a:cs typeface="Roboto"/>
                <a:sym typeface="Roboto"/>
              </a:rPr>
              <a:t>R. Guida, A. D’Auria, G. Rigoletti, M. Corbetta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875" y="4329224"/>
            <a:ext cx="2808550" cy="64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Configuration</a:t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575" y="141350"/>
            <a:ext cx="2234951" cy="5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>
            <p:ph idx="4294967295" type="subTitle"/>
          </p:nvPr>
        </p:nvSpPr>
        <p:spPr>
          <a:xfrm>
            <a:off x="122275" y="4786250"/>
            <a:ext cx="2997900" cy="2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CMS RPC - R134a RECUPERATION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4">
            <a:alphaModFix/>
          </a:blip>
          <a:srcRect b="0" l="0" r="0" t="50953"/>
          <a:stretch/>
        </p:blipFill>
        <p:spPr>
          <a:xfrm>
            <a:off x="655226" y="1360963"/>
            <a:ext cx="7948900" cy="27604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4672075" y="3005275"/>
            <a:ext cx="548700" cy="623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latin typeface="Source Sans Pro"/>
                <a:ea typeface="Source Sans Pro"/>
                <a:cs typeface="Source Sans Pro"/>
                <a:sym typeface="Source Sans Pro"/>
              </a:rPr>
              <a:t>Festo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latin typeface="Source Sans Pro"/>
                <a:ea typeface="Source Sans Pro"/>
                <a:cs typeface="Source Sans Pro"/>
                <a:sym typeface="Source Sans Pro"/>
              </a:rPr>
              <a:t>Volume</a:t>
            </a:r>
            <a:endParaRPr sz="9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5412875" y="2693825"/>
            <a:ext cx="11616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Source Sans Pro"/>
                <a:ea typeface="Source Sans Pro"/>
                <a:cs typeface="Source Sans Pro"/>
                <a:sym typeface="Source Sans Pro"/>
              </a:rPr>
              <a:t>Compressor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7643700" y="1927750"/>
            <a:ext cx="7323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latin typeface="Source Sans Pro"/>
                <a:ea typeface="Source Sans Pro"/>
                <a:cs typeface="Source Sans Pro"/>
                <a:sym typeface="Source Sans Pro"/>
              </a:rPr>
              <a:t>TO GC</a:t>
            </a:r>
            <a:endParaRPr sz="12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START OF THE SYSTEM</a:t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575" y="141350"/>
            <a:ext cx="2234951" cy="5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5"/>
          <p:cNvSpPr txBox="1"/>
          <p:nvPr>
            <p:ph idx="4294967295" type="subTitle"/>
          </p:nvPr>
        </p:nvSpPr>
        <p:spPr>
          <a:xfrm>
            <a:off x="122275" y="4786250"/>
            <a:ext cx="2997900" cy="2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CMS RPC - R134a RECUPERATION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Google Shape;84;p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311700" y="1152475"/>
            <a:ext cx="333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First, we started Lauda and cooled everything down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Buffer 1 (for iC4H10) to ~ -25°C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Buffer 2 (for R134a) to ~ -35°C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Started flowing ~300ln/h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Checked for leaks in the rack -&gt; ok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Checked bubbler -&gt; ok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2475" y="1041413"/>
            <a:ext cx="5498999" cy="3638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LOGIC</a:t>
            </a:r>
            <a:endParaRPr/>
          </a:p>
        </p:txBody>
      </p:sp>
      <p:sp>
        <p:nvSpPr>
          <p:cNvPr id="92" name="Google Shape;92;p16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575" y="141350"/>
            <a:ext cx="2234951" cy="5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6"/>
          <p:cNvSpPr txBox="1"/>
          <p:nvPr>
            <p:ph idx="4294967295" type="subTitle"/>
          </p:nvPr>
        </p:nvSpPr>
        <p:spPr>
          <a:xfrm>
            <a:off x="122275" y="4786250"/>
            <a:ext cx="2997900" cy="2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CMS RPC - R134a RECUPERATION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Google Shape;96;p1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Gas mixture arrives from XMFC001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 goes to first buffer where isobutane liquifies (-15°C liquefacti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on point)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 arrives to </a:t>
            </a:r>
            <a:r>
              <a:rPr b="1" i="1" lang="it" sz="12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sec</a:t>
            </a:r>
            <a:r>
              <a:rPr b="1" i="1" lang="it" sz="12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ond buffer 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where R134a liquifies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When the buffer is full the level </a:t>
            </a:r>
            <a:r>
              <a:rPr b="1" i="1" lang="it" sz="1200">
                <a:solidFill>
                  <a:srgbClr val="A61C00"/>
                </a:solidFill>
                <a:latin typeface="Roboto"/>
                <a:ea typeface="Roboto"/>
                <a:cs typeface="Roboto"/>
                <a:sym typeface="Roboto"/>
              </a:rPr>
              <a:t>LSH003 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switches on -&gt; </a:t>
            </a:r>
            <a:r>
              <a:rPr b="1" i="1" lang="it" sz="1200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YV002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opens and </a:t>
            </a:r>
            <a:r>
              <a:rPr b="1" i="1" lang="it" sz="1200">
                <a:solidFill>
                  <a:srgbClr val="A64D79"/>
                </a:solidFill>
                <a:latin typeface="Roboto"/>
                <a:ea typeface="Roboto"/>
                <a:cs typeface="Roboto"/>
                <a:sym typeface="Roboto"/>
              </a:rPr>
              <a:t>compressor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starts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When buffer is emptied (i.e. </a:t>
            </a:r>
            <a:r>
              <a:rPr b="1" i="1" lang="it" sz="1200">
                <a:solidFill>
                  <a:srgbClr val="B45F06"/>
                </a:solidFill>
                <a:latin typeface="Roboto"/>
                <a:ea typeface="Roboto"/>
                <a:cs typeface="Roboto"/>
                <a:sym typeface="Roboto"/>
              </a:rPr>
              <a:t>LSH004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switches off) </a:t>
            </a:r>
            <a:r>
              <a:rPr b="1" i="1" lang="it" sz="1200">
                <a:solidFill>
                  <a:srgbClr val="3D85C6"/>
                </a:solidFill>
                <a:latin typeface="Roboto"/>
                <a:ea typeface="Roboto"/>
                <a:cs typeface="Roboto"/>
                <a:sym typeface="Roboto"/>
              </a:rPr>
              <a:t>YV002 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closes. 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Liquid R134a in festo buffer thermalizes and become gas -&gt; </a:t>
            </a:r>
            <a:r>
              <a:rPr b="1" i="1" lang="it" sz="1200">
                <a:solidFill>
                  <a:srgbClr val="F1C232"/>
                </a:solidFill>
                <a:latin typeface="Roboto"/>
                <a:ea typeface="Roboto"/>
                <a:cs typeface="Roboto"/>
                <a:sym typeface="Roboto"/>
              </a:rPr>
              <a:t>pressure in the festo</a:t>
            </a:r>
            <a:r>
              <a:rPr b="1" i="1" lang="it" sz="1200">
                <a:solidFill>
                  <a:srgbClr val="BF90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increase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When </a:t>
            </a:r>
            <a:r>
              <a:rPr b="1" i="1" lang="it" sz="1200">
                <a:solidFill>
                  <a:srgbClr val="F1C232"/>
                </a:solidFill>
                <a:latin typeface="Roboto"/>
                <a:ea typeface="Roboto"/>
                <a:cs typeface="Roboto"/>
                <a:sym typeface="Roboto"/>
              </a:rPr>
              <a:t>PT007</a:t>
            </a:r>
            <a:r>
              <a:rPr lang="it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&gt; 0.9bar compressor starts until it returns to 0.1 bar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8575" y="741000"/>
            <a:ext cx="3777294" cy="34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/>
          <p:nvPr/>
        </p:nvSpPr>
        <p:spPr>
          <a:xfrm>
            <a:off x="5084575" y="2084025"/>
            <a:ext cx="623100" cy="393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/>
          <p:nvPr/>
        </p:nvSpPr>
        <p:spPr>
          <a:xfrm>
            <a:off x="5084575" y="2571750"/>
            <a:ext cx="623100" cy="393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5851500" y="2926175"/>
            <a:ext cx="623100" cy="393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/>
          <p:nvPr/>
        </p:nvSpPr>
        <p:spPr>
          <a:xfrm>
            <a:off x="5851500" y="3381625"/>
            <a:ext cx="623100" cy="393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6"/>
          <p:cNvSpPr/>
          <p:nvPr/>
        </p:nvSpPr>
        <p:spPr>
          <a:xfrm>
            <a:off x="7022500" y="3168525"/>
            <a:ext cx="548700" cy="2961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5851500" y="2007075"/>
            <a:ext cx="623100" cy="4359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INPUT MIXTURE - AFTER PURIFIER</a:t>
            </a:r>
            <a:endParaRPr/>
          </a:p>
        </p:txBody>
      </p:sp>
      <p:sp>
        <p:nvSpPr>
          <p:cNvPr id="110" name="Google Shape;110;p17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575" y="141350"/>
            <a:ext cx="2234951" cy="5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"/>
          <p:cNvSpPr txBox="1"/>
          <p:nvPr>
            <p:ph idx="4294967295" type="subTitle"/>
          </p:nvPr>
        </p:nvSpPr>
        <p:spPr>
          <a:xfrm>
            <a:off x="122275" y="4786250"/>
            <a:ext cx="2997900" cy="2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CMS RPC - R134a RECUPERATION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Google Shape;114;p17"/>
          <p:cNvSpPr txBox="1"/>
          <p:nvPr>
            <p:ph idx="12" type="sldNum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rgbClr val="FFFFFF"/>
                </a:solidFill>
              </a:rPr>
              <a:t>‹#›</a:t>
            </a:fld>
            <a:endParaRPr sz="1400">
              <a:solidFill>
                <a:srgbClr val="FFFFFF"/>
              </a:solidFill>
            </a:endParaRPr>
          </a:p>
        </p:txBody>
      </p:sp>
      <p:sp>
        <p:nvSpPr>
          <p:cNvPr id="115" name="Google Shape;11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Purifier1 and Purifier2 in operation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At the beginning, H2O concentration ok (100 ppm)</a:t>
            </a:r>
            <a:b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after some hours of operation it started raising again (&gt;200 ppm)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Purifier1 operation time was set to a longer time (since Oct 2019) </a:t>
            </a:r>
            <a:b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and it was not going to regeneration at the correct moment 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Input mixture for recovery has to be dry (H2O&lt;100 ppm)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Humidity value on recovery rack = -75 °C, Humidity on analysis = - 40 °C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GC ANALYSIS </a:t>
            </a:r>
            <a:endParaRPr/>
          </a:p>
        </p:txBody>
      </p:sp>
      <p:sp>
        <p:nvSpPr>
          <p:cNvPr id="121" name="Google Shape;121;p18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575" y="141350"/>
            <a:ext cx="2234951" cy="5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8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8"/>
          <p:cNvSpPr txBox="1"/>
          <p:nvPr>
            <p:ph idx="4294967295" type="subTitle"/>
          </p:nvPr>
        </p:nvSpPr>
        <p:spPr>
          <a:xfrm>
            <a:off x="122275" y="4786250"/>
            <a:ext cx="2997900" cy="2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CMS RPC - R134a RECUPERATION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Google Shape;125;p18"/>
          <p:cNvSpPr txBox="1"/>
          <p:nvPr>
            <p:ph idx="12" type="sldNum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rgbClr val="FFFFFF"/>
                </a:solidFill>
              </a:rPr>
              <a:t>‹#›</a:t>
            </a:fld>
            <a:endParaRPr sz="1400">
              <a:solidFill>
                <a:srgbClr val="FFFFFF"/>
              </a:solidFill>
            </a:endParaRPr>
          </a:p>
        </p:txBody>
      </p:sp>
      <p:sp>
        <p:nvSpPr>
          <p:cNvPr id="126" name="Google Shape;12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New connection made from the output of the recuperated </a:t>
            </a:r>
            <a:b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gas bottle to the analysis rack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Pressure regulator on bottle (1.2 bar) + before analysis input (1 bar)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Line connected to analysis chain stream 147 (free/calibration bottles)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Analysis started (100 mbar at input) &gt; still residual of ExhToDist mixture </a:t>
            </a:r>
            <a:b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keep doing analysis during recuperation 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O2 concentration from 3% down to 0.3%, keep decreasing 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Results</a:t>
            </a:r>
            <a:endParaRPr/>
          </a:p>
        </p:txBody>
      </p:sp>
      <p:sp>
        <p:nvSpPr>
          <p:cNvPr id="132" name="Google Shape;132;p19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575" y="141350"/>
            <a:ext cx="2234951" cy="5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9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9"/>
          <p:cNvSpPr txBox="1"/>
          <p:nvPr>
            <p:ph idx="4294967295" type="subTitle"/>
          </p:nvPr>
        </p:nvSpPr>
        <p:spPr>
          <a:xfrm>
            <a:off x="122275" y="4786250"/>
            <a:ext cx="2997900" cy="2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CMS RPC - R134a RECUPERATION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19"/>
          <p:cNvSpPr txBox="1"/>
          <p:nvPr>
            <p:ph idx="12" type="sldNum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rgbClr val="FFFFFF"/>
                </a:solidFill>
              </a:rPr>
              <a:t>‹#›</a:t>
            </a:fld>
            <a:endParaRPr sz="1400">
              <a:solidFill>
                <a:srgbClr val="FFFFFF"/>
              </a:solidFill>
            </a:endParaRPr>
          </a:p>
        </p:txBody>
      </p:sp>
      <p:sp>
        <p:nvSpPr>
          <p:cNvPr id="137" name="Google Shape;13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Few numbers/results for reference: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We did ~15 complete cycles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For each cycle: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Pressure in the cold R134a buffer increase 15mbar/h with 300ln/h -&gt; maximum efficiency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 takes ~1:40 h to fill the volume from LSH004 to LSH003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About 500-550 ln of R134a are recuperated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 takes ~10 minutes to empty the buffer from LSH003 to LHS004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 takes ~15 subcycles (about 1:30h) of the compressor to remove R134a from festo buffer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The pressure in the green tank increases by ~1-1.2 bar (volume of 400l)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From GC we observed still some iC4H10 and SF6 -&gt; to understand -&gt; we regulated the pressure on the first bufer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DONE</a:t>
            </a:r>
            <a:endParaRPr/>
          </a:p>
        </p:txBody>
      </p:sp>
      <p:sp>
        <p:nvSpPr>
          <p:cNvPr id="143" name="Google Shape;143;p20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9575" y="141350"/>
            <a:ext cx="2234951" cy="5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0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0"/>
          <p:cNvSpPr txBox="1"/>
          <p:nvPr>
            <p:ph idx="4294967295" type="subTitle"/>
          </p:nvPr>
        </p:nvSpPr>
        <p:spPr>
          <a:xfrm>
            <a:off x="122275" y="4786250"/>
            <a:ext cx="2997900" cy="2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it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CMS RPC - R134a RECUPERATION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7" name="Google Shape;147;p20"/>
          <p:cNvSpPr txBox="1"/>
          <p:nvPr>
            <p:ph idx="12" type="sldNum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rgbClr val="FFFFFF"/>
                </a:solidFill>
              </a:rPr>
              <a:t>‹#›</a:t>
            </a:fld>
            <a:endParaRPr sz="1400">
              <a:solidFill>
                <a:srgbClr val="FFFFFF"/>
              </a:solidFill>
            </a:endParaRPr>
          </a:p>
        </p:txBody>
      </p:sp>
      <p:sp>
        <p:nvSpPr>
          <p:cNvPr id="148" name="Google Shape;148;p20"/>
          <p:cNvSpPr txBox="1"/>
          <p:nvPr>
            <p:ph idx="1" type="body"/>
          </p:nvPr>
        </p:nvSpPr>
        <p:spPr>
          <a:xfrm>
            <a:off x="311700" y="1152475"/>
            <a:ext cx="4218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lang="it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Install bypass line from the exit of green tank to the input of recovery -&gt; clean up the gas inside</a:t>
            </a:r>
            <a:endParaRPr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9700" y="777000"/>
            <a:ext cx="2946300" cy="392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AA84F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B6D7A8"/>
      </a:accent2>
      <a:accent3>
        <a:srgbClr val="6AA84F"/>
      </a:accent3>
      <a:accent4>
        <a:srgbClr val="C77025"/>
      </a:accent4>
      <a:accent5>
        <a:srgbClr val="B45F06"/>
      </a:accent5>
      <a:accent6>
        <a:srgbClr val="FFD600"/>
      </a:accent6>
      <a:hlink>
        <a:srgbClr val="B45F06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