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9" r:id="rId1"/>
  </p:sldMasterIdLst>
  <p:notesMasterIdLst>
    <p:notesMasterId r:id="rId41"/>
  </p:notesMasterIdLst>
  <p:sldIdLst>
    <p:sldId id="339" r:id="rId2"/>
    <p:sldId id="397" r:id="rId3"/>
    <p:sldId id="409" r:id="rId4"/>
    <p:sldId id="395" r:id="rId5"/>
    <p:sldId id="411" r:id="rId6"/>
    <p:sldId id="412" r:id="rId7"/>
    <p:sldId id="413" r:id="rId8"/>
    <p:sldId id="422" r:id="rId9"/>
    <p:sldId id="423" r:id="rId10"/>
    <p:sldId id="425" r:id="rId11"/>
    <p:sldId id="428" r:id="rId12"/>
    <p:sldId id="429" r:id="rId13"/>
    <p:sldId id="431" r:id="rId14"/>
    <p:sldId id="433" r:id="rId15"/>
    <p:sldId id="430" r:id="rId16"/>
    <p:sldId id="415" r:id="rId17"/>
    <p:sldId id="437" r:id="rId18"/>
    <p:sldId id="439" r:id="rId19"/>
    <p:sldId id="457" r:id="rId20"/>
    <p:sldId id="416" r:id="rId21"/>
    <p:sldId id="440" r:id="rId22"/>
    <p:sldId id="417" r:id="rId23"/>
    <p:sldId id="418" r:id="rId24"/>
    <p:sldId id="419" r:id="rId25"/>
    <p:sldId id="420" r:id="rId26"/>
    <p:sldId id="348" r:id="rId27"/>
    <p:sldId id="454" r:id="rId28"/>
    <p:sldId id="421" r:id="rId29"/>
    <p:sldId id="442" r:id="rId30"/>
    <p:sldId id="443" r:id="rId31"/>
    <p:sldId id="414" r:id="rId32"/>
    <p:sldId id="448" r:id="rId33"/>
    <p:sldId id="445" r:id="rId34"/>
    <p:sldId id="446" r:id="rId35"/>
    <p:sldId id="452" r:id="rId36"/>
    <p:sldId id="447" r:id="rId37"/>
    <p:sldId id="451" r:id="rId38"/>
    <p:sldId id="455" r:id="rId39"/>
    <p:sldId id="456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134"/>
    <a:srgbClr val="336600"/>
    <a:srgbClr val="FFFF66"/>
    <a:srgbClr val="FFFF00"/>
    <a:srgbClr val="FFFFCC"/>
    <a:srgbClr val="FFFFFF"/>
    <a:srgbClr val="99FF66"/>
    <a:srgbClr val="99FF99"/>
    <a:srgbClr val="CC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3296" autoAdjust="0"/>
  </p:normalViewPr>
  <p:slideViewPr>
    <p:cSldViewPr>
      <p:cViewPr>
        <p:scale>
          <a:sx n="70" d="100"/>
          <a:sy n="70" d="100"/>
        </p:scale>
        <p:origin x="-1147" y="-3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5BAAF-955A-3048-A684-1681331BD564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C6A20D-D495-1F43-96A7-4907E5B45A5E}">
      <dgm:prSet custT="1"/>
      <dgm:spPr/>
      <dgm:t>
        <a:bodyPr/>
        <a:lstStyle/>
        <a:p>
          <a:pPr rtl="0"/>
          <a:r>
            <a:rPr lang="en-US" sz="2200" b="1" u="sng" dirty="0" smtClean="0"/>
            <a:t>Pakistan &amp; CERN</a:t>
          </a:r>
        </a:p>
        <a:p>
          <a:pPr rtl="0"/>
          <a:r>
            <a:rPr lang="en-US" sz="2000" dirty="0" smtClean="0"/>
            <a:t>An associate member of CERN,</a:t>
          </a:r>
        </a:p>
        <a:p>
          <a:pPr rtl="0"/>
          <a:r>
            <a:rPr lang="en-US" sz="2000" dirty="0" smtClean="0"/>
            <a:t>Has been participating actively in diversified experiments/projects at CERN.</a:t>
          </a:r>
          <a:endParaRPr lang="en-US" sz="2000" dirty="0"/>
        </a:p>
      </dgm:t>
    </dgm:pt>
    <dgm:pt modelId="{E02226AB-A16B-114B-AC59-FDB2C03715E7}" type="parTrans" cxnId="{A3ACD158-A9E7-0F40-9BBA-24B1F330DB50}">
      <dgm:prSet/>
      <dgm:spPr/>
      <dgm:t>
        <a:bodyPr/>
        <a:lstStyle/>
        <a:p>
          <a:endParaRPr lang="en-US"/>
        </a:p>
      </dgm:t>
    </dgm:pt>
    <dgm:pt modelId="{DC80FC14-CB5B-1349-8A42-353329CD50F0}" type="sibTrans" cxnId="{A3ACD158-A9E7-0F40-9BBA-24B1F330DB50}">
      <dgm:prSet/>
      <dgm:spPr/>
      <dgm:t>
        <a:bodyPr/>
        <a:lstStyle/>
        <a:p>
          <a:endParaRPr lang="en-US"/>
        </a:p>
      </dgm:t>
    </dgm:pt>
    <dgm:pt modelId="{F5ACD9B7-1630-9A44-8773-DA23BEA2FDD9}">
      <dgm:prSet/>
      <dgm:spPr/>
      <dgm:t>
        <a:bodyPr/>
        <a:lstStyle/>
        <a:p>
          <a:pPr rtl="0"/>
          <a:endParaRPr lang="en-US" dirty="0"/>
        </a:p>
      </dgm:t>
    </dgm:pt>
    <dgm:pt modelId="{B18A332C-1561-1046-9096-5EB0329EF477}" type="parTrans" cxnId="{65DB4CF0-87E3-9C47-B83D-44D0F15A1D2B}">
      <dgm:prSet/>
      <dgm:spPr/>
      <dgm:t>
        <a:bodyPr/>
        <a:lstStyle/>
        <a:p>
          <a:endParaRPr lang="en-US"/>
        </a:p>
      </dgm:t>
    </dgm:pt>
    <dgm:pt modelId="{904F198D-D073-6044-B280-58F215FB925B}" type="sibTrans" cxnId="{65DB4CF0-87E3-9C47-B83D-44D0F15A1D2B}">
      <dgm:prSet/>
      <dgm:spPr/>
      <dgm:t>
        <a:bodyPr/>
        <a:lstStyle/>
        <a:p>
          <a:endParaRPr lang="en-US"/>
        </a:p>
      </dgm:t>
    </dgm:pt>
    <dgm:pt modelId="{5F8B8AA9-AFB5-6347-A8BB-03E10F054F95}">
      <dgm:prSet custT="1"/>
      <dgm:spPr/>
      <dgm:t>
        <a:bodyPr/>
        <a:lstStyle/>
        <a:p>
          <a:pPr rtl="0"/>
          <a:endParaRPr lang="en-US" sz="2000" dirty="0"/>
        </a:p>
      </dgm:t>
    </dgm:pt>
    <dgm:pt modelId="{5F1113EC-509D-2548-9B7A-39958A8A41B2}" type="sibTrans" cxnId="{308AEBF2-64C2-CE43-8A6E-D41F5558B416}">
      <dgm:prSet/>
      <dgm:spPr/>
      <dgm:t>
        <a:bodyPr/>
        <a:lstStyle/>
        <a:p>
          <a:endParaRPr lang="en-US"/>
        </a:p>
      </dgm:t>
    </dgm:pt>
    <dgm:pt modelId="{A1E12730-FAC7-8048-B3F2-58954AC81DBA}" type="parTrans" cxnId="{308AEBF2-64C2-CE43-8A6E-D41F5558B416}">
      <dgm:prSet/>
      <dgm:spPr/>
      <dgm:t>
        <a:bodyPr/>
        <a:lstStyle/>
        <a:p>
          <a:endParaRPr lang="en-US"/>
        </a:p>
      </dgm:t>
    </dgm:pt>
    <dgm:pt modelId="{07E330D4-E13E-6640-B50F-0B839EBA7478}" type="pres">
      <dgm:prSet presAssocID="{8CB5BAAF-955A-3048-A684-1681331BD56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4C22FF5-BD05-4447-BF2D-3E4D1BC58419}" type="pres">
      <dgm:prSet presAssocID="{DEC6A20D-D495-1F43-96A7-4907E5B45A5E}" presName="composite" presStyleCnt="0"/>
      <dgm:spPr/>
    </dgm:pt>
    <dgm:pt modelId="{96463329-39FB-DA43-9C89-D0250B0A1F33}" type="pres">
      <dgm:prSet presAssocID="{DEC6A20D-D495-1F43-96A7-4907E5B45A5E}" presName="LShape" presStyleLbl="alignNode1" presStyleIdx="0" presStyleCnt="5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CEA9CFD4-13A2-DB40-BADF-2B2AE8422EAC}" type="pres">
      <dgm:prSet presAssocID="{DEC6A20D-D495-1F43-96A7-4907E5B45A5E}" presName="ParentText" presStyleLbl="revTx" presStyleIdx="0" presStyleCnt="3" custScaleX="110941" custScaleY="121227" custLinFactNeighborX="4079" custLinFactNeighborY="98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9B35B-C06A-E840-9E44-922F60801551}" type="pres">
      <dgm:prSet presAssocID="{DEC6A20D-D495-1F43-96A7-4907E5B45A5E}" presName="Triangle" presStyleLbl="alignNode1" presStyleIdx="1" presStyleCnt="5"/>
      <dgm:spPr/>
    </dgm:pt>
    <dgm:pt modelId="{2426B3B7-E28E-524E-B51C-7ED6754B2AD2}" type="pres">
      <dgm:prSet presAssocID="{DC80FC14-CB5B-1349-8A42-353329CD50F0}" presName="sibTrans" presStyleCnt="0"/>
      <dgm:spPr/>
    </dgm:pt>
    <dgm:pt modelId="{3A821454-0E64-9A42-AC70-2E34E65E8106}" type="pres">
      <dgm:prSet presAssocID="{DC80FC14-CB5B-1349-8A42-353329CD50F0}" presName="space" presStyleCnt="0"/>
      <dgm:spPr/>
    </dgm:pt>
    <dgm:pt modelId="{2444A2E2-F76B-B445-B467-024E54CD83D3}" type="pres">
      <dgm:prSet presAssocID="{F5ACD9B7-1630-9A44-8773-DA23BEA2FDD9}" presName="composite" presStyleCnt="0"/>
      <dgm:spPr/>
    </dgm:pt>
    <dgm:pt modelId="{1C14C157-F30E-9647-BEF2-ED8AFE36E340}" type="pres">
      <dgm:prSet presAssocID="{F5ACD9B7-1630-9A44-8773-DA23BEA2FDD9}" presName="LShape" presStyleLbl="alignNode1" presStyleIdx="2" presStyleCnt="5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9C78F025-3D95-5E49-85C6-51444D13EE17}" type="pres">
      <dgm:prSet presAssocID="{F5ACD9B7-1630-9A44-8773-DA23BEA2FDD9}" presName="ParentText" presStyleLbl="revTx" presStyleIdx="1" presStyleCnt="3" custScaleY="974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B1F1E-D9B7-244E-84F3-00AB4BA601D8}" type="pres">
      <dgm:prSet presAssocID="{F5ACD9B7-1630-9A44-8773-DA23BEA2FDD9}" presName="Triangle" presStyleLbl="alignNode1" presStyleIdx="3" presStyleCnt="5"/>
      <dgm:spPr/>
    </dgm:pt>
    <dgm:pt modelId="{DED78602-183D-7848-AFDD-839DC41043C0}" type="pres">
      <dgm:prSet presAssocID="{904F198D-D073-6044-B280-58F215FB925B}" presName="sibTrans" presStyleCnt="0"/>
      <dgm:spPr/>
    </dgm:pt>
    <dgm:pt modelId="{CB0798E9-79CF-1343-8F12-2610106B9C86}" type="pres">
      <dgm:prSet presAssocID="{904F198D-D073-6044-B280-58F215FB925B}" presName="space" presStyleCnt="0"/>
      <dgm:spPr/>
    </dgm:pt>
    <dgm:pt modelId="{F198A131-FEEE-0D42-B3E6-CB8AF3566D4C}" type="pres">
      <dgm:prSet presAssocID="{5F8B8AA9-AFB5-6347-A8BB-03E10F054F95}" presName="composite" presStyleCnt="0"/>
      <dgm:spPr/>
    </dgm:pt>
    <dgm:pt modelId="{52D2595F-1234-8D46-A48B-149AFE703F3E}" type="pres">
      <dgm:prSet presAssocID="{5F8B8AA9-AFB5-6347-A8BB-03E10F054F95}" presName="LShape" presStyleLbl="alignNode1" presStyleIdx="4" presStyleCnt="5"/>
      <dgm:spPr/>
    </dgm:pt>
    <dgm:pt modelId="{20D8DBBC-77EE-364C-BA60-CB2BFB80F30A}" type="pres">
      <dgm:prSet presAssocID="{5F8B8AA9-AFB5-6347-A8BB-03E10F054F95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ACD158-A9E7-0F40-9BBA-24B1F330DB50}" srcId="{8CB5BAAF-955A-3048-A684-1681331BD564}" destId="{DEC6A20D-D495-1F43-96A7-4907E5B45A5E}" srcOrd="0" destOrd="0" parTransId="{E02226AB-A16B-114B-AC59-FDB2C03715E7}" sibTransId="{DC80FC14-CB5B-1349-8A42-353329CD50F0}"/>
    <dgm:cxn modelId="{C9CA482E-965D-4818-BAF5-AD6D16BDCA27}" type="presOf" srcId="{F5ACD9B7-1630-9A44-8773-DA23BEA2FDD9}" destId="{9C78F025-3D95-5E49-85C6-51444D13EE17}" srcOrd="0" destOrd="0" presId="urn:microsoft.com/office/officeart/2009/3/layout/StepUpProcess"/>
    <dgm:cxn modelId="{F07FDB8F-0776-414F-8C7C-A7567B4923D8}" type="presOf" srcId="{5F8B8AA9-AFB5-6347-A8BB-03E10F054F95}" destId="{20D8DBBC-77EE-364C-BA60-CB2BFB80F30A}" srcOrd="0" destOrd="0" presId="urn:microsoft.com/office/officeart/2009/3/layout/StepUpProcess"/>
    <dgm:cxn modelId="{581AC1EA-19DA-4015-ABE0-7607D97F2825}" type="presOf" srcId="{DEC6A20D-D495-1F43-96A7-4907E5B45A5E}" destId="{CEA9CFD4-13A2-DB40-BADF-2B2AE8422EAC}" srcOrd="0" destOrd="0" presId="urn:microsoft.com/office/officeart/2009/3/layout/StepUpProcess"/>
    <dgm:cxn modelId="{308AEBF2-64C2-CE43-8A6E-D41F5558B416}" srcId="{8CB5BAAF-955A-3048-A684-1681331BD564}" destId="{5F8B8AA9-AFB5-6347-A8BB-03E10F054F95}" srcOrd="2" destOrd="0" parTransId="{A1E12730-FAC7-8048-B3F2-58954AC81DBA}" sibTransId="{5F1113EC-509D-2548-9B7A-39958A8A41B2}"/>
    <dgm:cxn modelId="{65DB4CF0-87E3-9C47-B83D-44D0F15A1D2B}" srcId="{8CB5BAAF-955A-3048-A684-1681331BD564}" destId="{F5ACD9B7-1630-9A44-8773-DA23BEA2FDD9}" srcOrd="1" destOrd="0" parTransId="{B18A332C-1561-1046-9096-5EB0329EF477}" sibTransId="{904F198D-D073-6044-B280-58F215FB925B}"/>
    <dgm:cxn modelId="{8D06F06B-0F04-455C-A9C2-7A9C57E1B4B7}" type="presOf" srcId="{8CB5BAAF-955A-3048-A684-1681331BD564}" destId="{07E330D4-E13E-6640-B50F-0B839EBA7478}" srcOrd="0" destOrd="0" presId="urn:microsoft.com/office/officeart/2009/3/layout/StepUpProcess"/>
    <dgm:cxn modelId="{1D4FF5A1-226A-4F49-AE8A-0188F197F1D4}" type="presParOf" srcId="{07E330D4-E13E-6640-B50F-0B839EBA7478}" destId="{64C22FF5-BD05-4447-BF2D-3E4D1BC58419}" srcOrd="0" destOrd="0" presId="urn:microsoft.com/office/officeart/2009/3/layout/StepUpProcess"/>
    <dgm:cxn modelId="{324DCEC0-882A-47DD-9386-74F36007F1D8}" type="presParOf" srcId="{64C22FF5-BD05-4447-BF2D-3E4D1BC58419}" destId="{96463329-39FB-DA43-9C89-D0250B0A1F33}" srcOrd="0" destOrd="0" presId="urn:microsoft.com/office/officeart/2009/3/layout/StepUpProcess"/>
    <dgm:cxn modelId="{E997343E-48C5-4E4C-B8B2-898DD3CFC037}" type="presParOf" srcId="{64C22FF5-BD05-4447-BF2D-3E4D1BC58419}" destId="{CEA9CFD4-13A2-DB40-BADF-2B2AE8422EAC}" srcOrd="1" destOrd="0" presId="urn:microsoft.com/office/officeart/2009/3/layout/StepUpProcess"/>
    <dgm:cxn modelId="{A59DEA3A-068C-4EE0-857B-C6E4236DFEA7}" type="presParOf" srcId="{64C22FF5-BD05-4447-BF2D-3E4D1BC58419}" destId="{4179B35B-C06A-E840-9E44-922F60801551}" srcOrd="2" destOrd="0" presId="urn:microsoft.com/office/officeart/2009/3/layout/StepUpProcess"/>
    <dgm:cxn modelId="{BE20752A-C8A5-40F9-8A1E-B61EBA2ADAB4}" type="presParOf" srcId="{07E330D4-E13E-6640-B50F-0B839EBA7478}" destId="{2426B3B7-E28E-524E-B51C-7ED6754B2AD2}" srcOrd="1" destOrd="0" presId="urn:microsoft.com/office/officeart/2009/3/layout/StepUpProcess"/>
    <dgm:cxn modelId="{5B652176-8CCE-477D-AF4C-46F8B230A920}" type="presParOf" srcId="{2426B3B7-E28E-524E-B51C-7ED6754B2AD2}" destId="{3A821454-0E64-9A42-AC70-2E34E65E8106}" srcOrd="0" destOrd="0" presId="urn:microsoft.com/office/officeart/2009/3/layout/StepUpProcess"/>
    <dgm:cxn modelId="{ACF91BF9-6C27-4716-A77A-D87F388A89F6}" type="presParOf" srcId="{07E330D4-E13E-6640-B50F-0B839EBA7478}" destId="{2444A2E2-F76B-B445-B467-024E54CD83D3}" srcOrd="2" destOrd="0" presId="urn:microsoft.com/office/officeart/2009/3/layout/StepUpProcess"/>
    <dgm:cxn modelId="{95AA45B8-182F-4C34-AABC-F8E56F6B3A5B}" type="presParOf" srcId="{2444A2E2-F76B-B445-B467-024E54CD83D3}" destId="{1C14C157-F30E-9647-BEF2-ED8AFE36E340}" srcOrd="0" destOrd="0" presId="urn:microsoft.com/office/officeart/2009/3/layout/StepUpProcess"/>
    <dgm:cxn modelId="{5F4918D3-4974-459B-BCA2-8B43698B6059}" type="presParOf" srcId="{2444A2E2-F76B-B445-B467-024E54CD83D3}" destId="{9C78F025-3D95-5E49-85C6-51444D13EE17}" srcOrd="1" destOrd="0" presId="urn:microsoft.com/office/officeart/2009/3/layout/StepUpProcess"/>
    <dgm:cxn modelId="{6E95C9E3-D36B-4D12-AE6F-5A77D050BF11}" type="presParOf" srcId="{2444A2E2-F76B-B445-B467-024E54CD83D3}" destId="{514B1F1E-D9B7-244E-84F3-00AB4BA601D8}" srcOrd="2" destOrd="0" presId="urn:microsoft.com/office/officeart/2009/3/layout/StepUpProcess"/>
    <dgm:cxn modelId="{BA1E5789-B2D7-4D89-B11C-411FC8167D5C}" type="presParOf" srcId="{07E330D4-E13E-6640-B50F-0B839EBA7478}" destId="{DED78602-183D-7848-AFDD-839DC41043C0}" srcOrd="3" destOrd="0" presId="urn:microsoft.com/office/officeart/2009/3/layout/StepUpProcess"/>
    <dgm:cxn modelId="{346BDD7D-E626-45F4-BFCD-DD68614E6D49}" type="presParOf" srcId="{DED78602-183D-7848-AFDD-839DC41043C0}" destId="{CB0798E9-79CF-1343-8F12-2610106B9C86}" srcOrd="0" destOrd="0" presId="urn:microsoft.com/office/officeart/2009/3/layout/StepUpProcess"/>
    <dgm:cxn modelId="{8EDA78D3-B081-4EB4-871F-0AB5DEBFF370}" type="presParOf" srcId="{07E330D4-E13E-6640-B50F-0B839EBA7478}" destId="{F198A131-FEEE-0D42-B3E6-CB8AF3566D4C}" srcOrd="4" destOrd="0" presId="urn:microsoft.com/office/officeart/2009/3/layout/StepUpProcess"/>
    <dgm:cxn modelId="{C4BB01BB-F8E4-4ED3-A642-005B95C9C016}" type="presParOf" srcId="{F198A131-FEEE-0D42-B3E6-CB8AF3566D4C}" destId="{52D2595F-1234-8D46-A48B-149AFE703F3E}" srcOrd="0" destOrd="0" presId="urn:microsoft.com/office/officeart/2009/3/layout/StepUpProcess"/>
    <dgm:cxn modelId="{013C7B90-EEF7-4D90-96F9-1BA4FB4C496A}" type="presParOf" srcId="{F198A131-FEEE-0D42-B3E6-CB8AF3566D4C}" destId="{20D8DBBC-77EE-364C-BA60-CB2BFB80F30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524C42-08EA-4139-8D25-20804BFAFC75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DB5B17-8972-44DE-802F-0B3C5295C05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 dirty="0"/>
        </a:p>
      </dgm:t>
    </dgm:pt>
    <dgm:pt modelId="{DB504F93-8A16-4BBA-AD16-3D2EC92D7064}" type="parTrans" cxnId="{70535164-3766-4413-AC79-8824083BC6CC}">
      <dgm:prSet/>
      <dgm:spPr/>
      <dgm:t>
        <a:bodyPr/>
        <a:lstStyle/>
        <a:p>
          <a:endParaRPr lang="en-US"/>
        </a:p>
      </dgm:t>
    </dgm:pt>
    <dgm:pt modelId="{C7097BB0-FF96-467C-BAA1-BA1B584DB7B4}" type="sibTrans" cxnId="{70535164-3766-4413-AC79-8824083BC6CC}">
      <dgm:prSet/>
      <dgm:spPr/>
      <dgm:t>
        <a:bodyPr/>
        <a:lstStyle/>
        <a:p>
          <a:endParaRPr lang="en-US"/>
        </a:p>
      </dgm:t>
    </dgm:pt>
    <dgm:pt modelId="{F5878A92-88E8-45A5-9E75-76C140F5C0E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 smtClean="0"/>
            <a:t>Co-Production of novel </a:t>
          </a:r>
          <a:r>
            <a:rPr lang="en-US" sz="2400" dirty="0" err="1" smtClean="0"/>
            <a:t>radisotopes</a:t>
          </a:r>
          <a:r>
            <a:rPr lang="en-US" sz="2400" dirty="0" smtClean="0"/>
            <a:t> like Ac-225, Tb-155, Tb-161, Cu-64, Cu-67 etc. in collaboration with MEDICIS</a:t>
          </a:r>
        </a:p>
        <a:p>
          <a:pPr>
            <a:lnSpc>
              <a:spcPct val="100000"/>
            </a:lnSpc>
          </a:pPr>
          <a:r>
            <a:rPr lang="en-US" sz="2400" dirty="0" smtClean="0"/>
            <a:t>Tb-161 can also be produced jointly at research reactor in Pakistan.</a:t>
          </a:r>
          <a:endParaRPr lang="en-US" sz="2400" dirty="0"/>
        </a:p>
      </dgm:t>
    </dgm:pt>
    <dgm:pt modelId="{DF1C2883-C32C-420B-8E3E-9270B44E8E75}" type="parTrans" cxnId="{8997B217-562B-4D42-9D92-7A10D1B5A6E9}">
      <dgm:prSet/>
      <dgm:spPr/>
      <dgm:t>
        <a:bodyPr/>
        <a:lstStyle/>
        <a:p>
          <a:endParaRPr lang="en-US"/>
        </a:p>
      </dgm:t>
    </dgm:pt>
    <dgm:pt modelId="{E571BB7B-B44B-459A-947D-5C36ED8318BC}" type="sibTrans" cxnId="{8997B217-562B-4D42-9D92-7A10D1B5A6E9}">
      <dgm:prSet/>
      <dgm:spPr/>
      <dgm:t>
        <a:bodyPr/>
        <a:lstStyle/>
        <a:p>
          <a:endParaRPr lang="en-US"/>
        </a:p>
      </dgm:t>
    </dgm:pt>
    <dgm:pt modelId="{0E9A0FF8-32B0-43F2-B98C-D17FA0944C75}">
      <dgm:prSet phldrT="[Text]"/>
      <dgm:spPr/>
      <dgm:t>
        <a:bodyPr/>
        <a:lstStyle/>
        <a:p>
          <a:r>
            <a:rPr lang="en-US" sz="2400" dirty="0" smtClean="0"/>
            <a:t>Labeling of radioisotopes with suitable chemical compound for:</a:t>
          </a:r>
          <a:endParaRPr lang="en-US" sz="2400" dirty="0"/>
        </a:p>
      </dgm:t>
    </dgm:pt>
    <dgm:pt modelId="{2DE70A69-BDFE-473E-A0A1-4BADFBC6A7B6}" type="parTrans" cxnId="{73476E12-E9B6-44BD-A804-54558E2E529B}">
      <dgm:prSet/>
      <dgm:spPr/>
      <dgm:t>
        <a:bodyPr/>
        <a:lstStyle/>
        <a:p>
          <a:endParaRPr lang="en-US"/>
        </a:p>
      </dgm:t>
    </dgm:pt>
    <dgm:pt modelId="{3EF6DF61-18B3-4C8A-AD65-0E7DB3C228B2}" type="sibTrans" cxnId="{73476E12-E9B6-44BD-A804-54558E2E529B}">
      <dgm:prSet/>
      <dgm:spPr/>
      <dgm:t>
        <a:bodyPr/>
        <a:lstStyle/>
        <a:p>
          <a:endParaRPr lang="en-US"/>
        </a:p>
      </dgm:t>
    </dgm:pt>
    <dgm:pt modelId="{66EE607E-6412-4DDA-89CA-B323D63A1513}">
      <dgm:prSet custT="1"/>
      <dgm:spPr/>
      <dgm:t>
        <a:bodyPr/>
        <a:lstStyle/>
        <a:p>
          <a:r>
            <a:rPr lang="en-US" sz="2000" i="1" dirty="0" smtClean="0"/>
            <a:t>Pre-Clinical Studies</a:t>
          </a:r>
        </a:p>
      </dgm:t>
    </dgm:pt>
    <dgm:pt modelId="{CCF04E21-519D-4C89-82D4-66E323437D1E}" type="parTrans" cxnId="{649F50A0-A6C5-4DBE-940F-C70C984979D2}">
      <dgm:prSet/>
      <dgm:spPr/>
      <dgm:t>
        <a:bodyPr/>
        <a:lstStyle/>
        <a:p>
          <a:endParaRPr lang="en-US"/>
        </a:p>
      </dgm:t>
    </dgm:pt>
    <dgm:pt modelId="{C94EFF0D-BCAA-47E4-B32B-FAAFDB383DFE}" type="sibTrans" cxnId="{649F50A0-A6C5-4DBE-940F-C70C984979D2}">
      <dgm:prSet/>
      <dgm:spPr/>
      <dgm:t>
        <a:bodyPr/>
        <a:lstStyle/>
        <a:p>
          <a:endParaRPr lang="en-US"/>
        </a:p>
      </dgm:t>
    </dgm:pt>
    <dgm:pt modelId="{610A11E4-1544-4B9A-890C-F543F2E93788}">
      <dgm:prSet custT="1"/>
      <dgm:spPr/>
      <dgm:t>
        <a:bodyPr/>
        <a:lstStyle/>
        <a:p>
          <a:r>
            <a:rPr lang="en-US" sz="2000" i="1" dirty="0" smtClean="0"/>
            <a:t>Clinical Trials</a:t>
          </a:r>
        </a:p>
      </dgm:t>
    </dgm:pt>
    <dgm:pt modelId="{1AA806F1-E5CF-4FDB-BAA6-F128DE2A3176}" type="parTrans" cxnId="{61FD6D3D-DE76-438C-B1CD-885E41BB24EF}">
      <dgm:prSet/>
      <dgm:spPr/>
      <dgm:t>
        <a:bodyPr/>
        <a:lstStyle/>
        <a:p>
          <a:endParaRPr lang="en-US"/>
        </a:p>
      </dgm:t>
    </dgm:pt>
    <dgm:pt modelId="{2844E41A-30FA-49DC-B13A-0269041BF38E}" type="sibTrans" cxnId="{61FD6D3D-DE76-438C-B1CD-885E41BB24EF}">
      <dgm:prSet/>
      <dgm:spPr/>
      <dgm:t>
        <a:bodyPr/>
        <a:lstStyle/>
        <a:p>
          <a:endParaRPr lang="en-US"/>
        </a:p>
      </dgm:t>
    </dgm:pt>
    <dgm:pt modelId="{2FFA5AA0-B076-42C5-B4D9-A84E05A2A40C}">
      <dgm:prSet custT="1"/>
      <dgm:spPr/>
      <dgm:t>
        <a:bodyPr/>
        <a:lstStyle/>
        <a:p>
          <a:r>
            <a:rPr lang="en-US" sz="2000" i="1" dirty="0" smtClean="0"/>
            <a:t>Clinical Studies</a:t>
          </a:r>
          <a:endParaRPr lang="en-US" sz="2000" i="1" dirty="0"/>
        </a:p>
      </dgm:t>
    </dgm:pt>
    <dgm:pt modelId="{8A64FEC0-BD34-4CAD-BB30-C443F21C30C2}" type="parTrans" cxnId="{F573485D-DF46-432F-A959-9542D1BE0911}">
      <dgm:prSet/>
      <dgm:spPr/>
      <dgm:t>
        <a:bodyPr/>
        <a:lstStyle/>
        <a:p>
          <a:endParaRPr lang="en-US"/>
        </a:p>
      </dgm:t>
    </dgm:pt>
    <dgm:pt modelId="{5ADB8864-8FF1-4845-892C-B4A051285BB7}" type="sibTrans" cxnId="{F573485D-DF46-432F-A959-9542D1BE0911}">
      <dgm:prSet/>
      <dgm:spPr/>
      <dgm:t>
        <a:bodyPr/>
        <a:lstStyle/>
        <a:p>
          <a:endParaRPr lang="en-US"/>
        </a:p>
      </dgm:t>
    </dgm:pt>
    <dgm:pt modelId="{55789345-EB9A-4A97-A85A-BCF2223138EA}">
      <dgm:prSet phldrT="[Text]" phldr="1"/>
      <dgm:spPr/>
      <dgm:t>
        <a:bodyPr/>
        <a:lstStyle/>
        <a:p>
          <a:endParaRPr lang="en-US" dirty="0"/>
        </a:p>
      </dgm:t>
    </dgm:pt>
    <dgm:pt modelId="{3F7D440F-32C2-4775-8DCD-46F8897F414A}" type="sibTrans" cxnId="{EA975865-8C17-4719-A5DB-3322EFA53B97}">
      <dgm:prSet/>
      <dgm:spPr/>
      <dgm:t>
        <a:bodyPr/>
        <a:lstStyle/>
        <a:p>
          <a:endParaRPr lang="en-US"/>
        </a:p>
      </dgm:t>
    </dgm:pt>
    <dgm:pt modelId="{298C8802-3A19-468A-83B7-004DE709EC2E}" type="parTrans" cxnId="{EA975865-8C17-4719-A5DB-3322EFA53B97}">
      <dgm:prSet/>
      <dgm:spPr/>
      <dgm:t>
        <a:bodyPr/>
        <a:lstStyle/>
        <a:p>
          <a:endParaRPr lang="en-US"/>
        </a:p>
      </dgm:t>
    </dgm:pt>
    <dgm:pt modelId="{85C49E57-0536-43EC-8F05-1BC52B93647E}" type="pres">
      <dgm:prSet presAssocID="{61524C42-08EA-4139-8D25-20804BFAFC75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F3144E2-A608-4565-83E3-E6E8F2EA5BB6}" type="pres">
      <dgm:prSet presAssocID="{12DB5B17-8972-44DE-802F-0B3C5295C051}" presName="parentText1" presStyleLbl="node1" presStyleIdx="0" presStyleCnt="2" custScaleY="88922" custLinFactNeighborX="-1620" custLinFactNeighborY="-257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C399BD-1F43-4386-8BEB-A0996ECC61D9}" type="pres">
      <dgm:prSet presAssocID="{12DB5B17-8972-44DE-802F-0B3C5295C051}" presName="childText1" presStyleLbl="solidAlignAcc1" presStyleIdx="0" presStyleCnt="2" custScaleX="104911" custScaleY="1441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FA4231-8A5F-4F81-BB8C-E299DC67A964}" type="pres">
      <dgm:prSet presAssocID="{55789345-EB9A-4A97-A85A-BCF2223138EA}" presName="parentText2" presStyleLbl="node1" presStyleIdx="1" presStyleCnt="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CE0D2F-DC5D-44A5-8C1B-333979E8D9ED}" type="pres">
      <dgm:prSet presAssocID="{55789345-EB9A-4A97-A85A-BCF2223138EA}" presName="childText2" presStyleLbl="solidAlignAcc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9F50A0-A6C5-4DBE-940F-C70C984979D2}" srcId="{0E9A0FF8-32B0-43F2-B98C-D17FA0944C75}" destId="{66EE607E-6412-4DDA-89CA-B323D63A1513}" srcOrd="0" destOrd="0" parTransId="{CCF04E21-519D-4C89-82D4-66E323437D1E}" sibTransId="{C94EFF0D-BCAA-47E4-B32B-FAAFDB383DFE}"/>
    <dgm:cxn modelId="{159F0A54-5F99-4B90-BD84-DF70F4430FF9}" type="presOf" srcId="{12DB5B17-8972-44DE-802F-0B3C5295C051}" destId="{5F3144E2-A608-4565-83E3-E6E8F2EA5BB6}" srcOrd="0" destOrd="0" presId="urn:microsoft.com/office/officeart/2009/3/layout/IncreasingArrowsProcess"/>
    <dgm:cxn modelId="{D2CE6C0E-7AA3-4201-A7F7-235C9637B19C}" type="presOf" srcId="{0E9A0FF8-32B0-43F2-B98C-D17FA0944C75}" destId="{17CE0D2F-DC5D-44A5-8C1B-333979E8D9ED}" srcOrd="0" destOrd="0" presId="urn:microsoft.com/office/officeart/2009/3/layout/IncreasingArrowsProcess"/>
    <dgm:cxn modelId="{70535164-3766-4413-AC79-8824083BC6CC}" srcId="{61524C42-08EA-4139-8D25-20804BFAFC75}" destId="{12DB5B17-8972-44DE-802F-0B3C5295C051}" srcOrd="0" destOrd="0" parTransId="{DB504F93-8A16-4BBA-AD16-3D2EC92D7064}" sibTransId="{C7097BB0-FF96-467C-BAA1-BA1B584DB7B4}"/>
    <dgm:cxn modelId="{E911DD6B-ED8F-4B07-B9C8-3E3B3F549A36}" type="presOf" srcId="{61524C42-08EA-4139-8D25-20804BFAFC75}" destId="{85C49E57-0536-43EC-8F05-1BC52B93647E}" srcOrd="0" destOrd="0" presId="urn:microsoft.com/office/officeart/2009/3/layout/IncreasingArrowsProcess"/>
    <dgm:cxn modelId="{51BBB442-FA4A-4894-8E05-329DBAA6B91C}" type="presOf" srcId="{66EE607E-6412-4DDA-89CA-B323D63A1513}" destId="{17CE0D2F-DC5D-44A5-8C1B-333979E8D9ED}" srcOrd="0" destOrd="1" presId="urn:microsoft.com/office/officeart/2009/3/layout/IncreasingArrowsProcess"/>
    <dgm:cxn modelId="{73476E12-E9B6-44BD-A804-54558E2E529B}" srcId="{55789345-EB9A-4A97-A85A-BCF2223138EA}" destId="{0E9A0FF8-32B0-43F2-B98C-D17FA0944C75}" srcOrd="0" destOrd="0" parTransId="{2DE70A69-BDFE-473E-A0A1-4BADFBC6A7B6}" sibTransId="{3EF6DF61-18B3-4C8A-AD65-0E7DB3C228B2}"/>
    <dgm:cxn modelId="{F154EDA0-2B23-4F63-A9AE-470C1DB14AD0}" type="presOf" srcId="{610A11E4-1544-4B9A-890C-F543F2E93788}" destId="{17CE0D2F-DC5D-44A5-8C1B-333979E8D9ED}" srcOrd="0" destOrd="2" presId="urn:microsoft.com/office/officeart/2009/3/layout/IncreasingArrowsProcess"/>
    <dgm:cxn modelId="{B520E228-CB6F-405D-9AB2-70AD7F6E7A15}" type="presOf" srcId="{2FFA5AA0-B076-42C5-B4D9-A84E05A2A40C}" destId="{17CE0D2F-DC5D-44A5-8C1B-333979E8D9ED}" srcOrd="0" destOrd="3" presId="urn:microsoft.com/office/officeart/2009/3/layout/IncreasingArrowsProcess"/>
    <dgm:cxn modelId="{EA975865-8C17-4719-A5DB-3322EFA53B97}" srcId="{61524C42-08EA-4139-8D25-20804BFAFC75}" destId="{55789345-EB9A-4A97-A85A-BCF2223138EA}" srcOrd="1" destOrd="0" parTransId="{298C8802-3A19-468A-83B7-004DE709EC2E}" sibTransId="{3F7D440F-32C2-4775-8DCD-46F8897F414A}"/>
    <dgm:cxn modelId="{E451CD34-DEB9-4D44-8FB3-0674BC1445E5}" type="presOf" srcId="{55789345-EB9A-4A97-A85A-BCF2223138EA}" destId="{B5FA4231-8A5F-4F81-BB8C-E299DC67A964}" srcOrd="0" destOrd="0" presId="urn:microsoft.com/office/officeart/2009/3/layout/IncreasingArrowsProcess"/>
    <dgm:cxn modelId="{8997B217-562B-4D42-9D92-7A10D1B5A6E9}" srcId="{12DB5B17-8972-44DE-802F-0B3C5295C051}" destId="{F5878A92-88E8-45A5-9E75-76C140F5C0E3}" srcOrd="0" destOrd="0" parTransId="{DF1C2883-C32C-420B-8E3E-9270B44E8E75}" sibTransId="{E571BB7B-B44B-459A-947D-5C36ED8318BC}"/>
    <dgm:cxn modelId="{61FD6D3D-DE76-438C-B1CD-885E41BB24EF}" srcId="{0E9A0FF8-32B0-43F2-B98C-D17FA0944C75}" destId="{610A11E4-1544-4B9A-890C-F543F2E93788}" srcOrd="1" destOrd="0" parTransId="{1AA806F1-E5CF-4FDB-BAA6-F128DE2A3176}" sibTransId="{2844E41A-30FA-49DC-B13A-0269041BF38E}"/>
    <dgm:cxn modelId="{4FF04B9F-ABB1-4FA3-A512-40C1BD046B91}" type="presOf" srcId="{F5878A92-88E8-45A5-9E75-76C140F5C0E3}" destId="{72C399BD-1F43-4386-8BEB-A0996ECC61D9}" srcOrd="0" destOrd="0" presId="urn:microsoft.com/office/officeart/2009/3/layout/IncreasingArrowsProcess"/>
    <dgm:cxn modelId="{F573485D-DF46-432F-A959-9542D1BE0911}" srcId="{0E9A0FF8-32B0-43F2-B98C-D17FA0944C75}" destId="{2FFA5AA0-B076-42C5-B4D9-A84E05A2A40C}" srcOrd="2" destOrd="0" parTransId="{8A64FEC0-BD34-4CAD-BB30-C443F21C30C2}" sibTransId="{5ADB8864-8FF1-4845-892C-B4A051285BB7}"/>
    <dgm:cxn modelId="{74CBC67A-8E83-425B-BB1A-870B5E33E5B4}" type="presParOf" srcId="{85C49E57-0536-43EC-8F05-1BC52B93647E}" destId="{5F3144E2-A608-4565-83E3-E6E8F2EA5BB6}" srcOrd="0" destOrd="0" presId="urn:microsoft.com/office/officeart/2009/3/layout/IncreasingArrowsProcess"/>
    <dgm:cxn modelId="{66BEF00F-1365-49D7-9A39-989BF0ED0EFB}" type="presParOf" srcId="{85C49E57-0536-43EC-8F05-1BC52B93647E}" destId="{72C399BD-1F43-4386-8BEB-A0996ECC61D9}" srcOrd="1" destOrd="0" presId="urn:microsoft.com/office/officeart/2009/3/layout/IncreasingArrowsProcess"/>
    <dgm:cxn modelId="{44712AD6-8F8F-4BEF-B7C9-37561D723FA5}" type="presParOf" srcId="{85C49E57-0536-43EC-8F05-1BC52B93647E}" destId="{B5FA4231-8A5F-4F81-BB8C-E299DC67A964}" srcOrd="2" destOrd="0" presId="urn:microsoft.com/office/officeart/2009/3/layout/IncreasingArrowsProcess"/>
    <dgm:cxn modelId="{9BAF86AD-77D8-4938-AF26-DD9C738C24D6}" type="presParOf" srcId="{85C49E57-0536-43EC-8F05-1BC52B93647E}" destId="{17CE0D2F-DC5D-44A5-8C1B-333979E8D9ED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463329-39FB-DA43-9C89-D0250B0A1F33}">
      <dsp:nvSpPr>
        <dsp:cNvPr id="0" name=""/>
        <dsp:cNvSpPr/>
      </dsp:nvSpPr>
      <dsp:spPr>
        <a:xfrm rot="5400000">
          <a:off x="512844" y="1614322"/>
          <a:ext cx="1533809" cy="2552223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lumMod val="7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A9CFD4-13A2-DB40-BADF-2B2AE8422EAC}">
      <dsp:nvSpPr>
        <dsp:cNvPr id="0" name=""/>
        <dsp:cNvSpPr/>
      </dsp:nvSpPr>
      <dsp:spPr>
        <a:xfrm>
          <a:off x="224751" y="2361890"/>
          <a:ext cx="2556260" cy="2448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u="sng" kern="1200" dirty="0" smtClean="0"/>
            <a:t>Pakistan &amp; CERN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 associate member of CERN,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Has been participating actively in diversified experiments/projects at CERN.</a:t>
          </a:r>
          <a:endParaRPr lang="en-US" sz="2000" kern="1200" dirty="0"/>
        </a:p>
      </dsp:txBody>
      <dsp:txXfrm>
        <a:off x="224751" y="2361890"/>
        <a:ext cx="2556260" cy="2448461"/>
      </dsp:txXfrm>
    </dsp:sp>
    <dsp:sp modelId="{4179B35B-C06A-E840-9E44-922F60801551}">
      <dsp:nvSpPr>
        <dsp:cNvPr id="0" name=""/>
        <dsp:cNvSpPr/>
      </dsp:nvSpPr>
      <dsp:spPr>
        <a:xfrm>
          <a:off x="2126228" y="1426424"/>
          <a:ext cx="434747" cy="43474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14C157-F30E-9647-BEF2-ED8AFE36E340}">
      <dsp:nvSpPr>
        <dsp:cNvPr id="0" name=""/>
        <dsp:cNvSpPr/>
      </dsp:nvSpPr>
      <dsp:spPr>
        <a:xfrm rot="5400000">
          <a:off x="3459638" y="941966"/>
          <a:ext cx="1533809" cy="255222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lumMod val="7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78F025-3D95-5E49-85C6-51444D13EE17}">
      <dsp:nvSpPr>
        <dsp:cNvPr id="0" name=""/>
        <dsp:cNvSpPr/>
      </dsp:nvSpPr>
      <dsp:spPr>
        <a:xfrm>
          <a:off x="3203607" y="1730172"/>
          <a:ext cx="2304162" cy="1968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203607" y="1730172"/>
        <a:ext cx="2304162" cy="1968452"/>
      </dsp:txXfrm>
    </dsp:sp>
    <dsp:sp modelId="{514B1F1E-D9B7-244E-84F3-00AB4BA601D8}">
      <dsp:nvSpPr>
        <dsp:cNvPr id="0" name=""/>
        <dsp:cNvSpPr/>
      </dsp:nvSpPr>
      <dsp:spPr>
        <a:xfrm>
          <a:off x="5073021" y="754069"/>
          <a:ext cx="434747" cy="43474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D2595F-1234-8D46-A48B-149AFE703F3E}">
      <dsp:nvSpPr>
        <dsp:cNvPr id="0" name=""/>
        <dsp:cNvSpPr/>
      </dsp:nvSpPr>
      <dsp:spPr>
        <a:xfrm rot="5400000">
          <a:off x="6406431" y="243970"/>
          <a:ext cx="1533809" cy="25522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D8DBBC-77EE-364C-BA60-CB2BFB80F30A}">
      <dsp:nvSpPr>
        <dsp:cNvPr id="0" name=""/>
        <dsp:cNvSpPr/>
      </dsp:nvSpPr>
      <dsp:spPr>
        <a:xfrm>
          <a:off x="6150400" y="1006535"/>
          <a:ext cx="2304162" cy="20197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6150400" y="1006535"/>
        <a:ext cx="2304162" cy="20197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144E2-A608-4565-83E3-E6E8F2EA5BB6}">
      <dsp:nvSpPr>
        <dsp:cNvPr id="0" name=""/>
        <dsp:cNvSpPr/>
      </dsp:nvSpPr>
      <dsp:spPr>
        <a:xfrm>
          <a:off x="0" y="392818"/>
          <a:ext cx="7239000" cy="937558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254000" bIns="1673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0" y="627208"/>
        <a:ext cx="7004611" cy="468779"/>
      </dsp:txXfrm>
    </dsp:sp>
    <dsp:sp modelId="{72C399BD-1F43-4386-8BEB-A0996ECC61D9}">
      <dsp:nvSpPr>
        <dsp:cNvPr id="0" name=""/>
        <dsp:cNvSpPr/>
      </dsp:nvSpPr>
      <dsp:spPr>
        <a:xfrm>
          <a:off x="-41061" y="657507"/>
          <a:ext cx="3508662" cy="33929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Co-Production of novel </a:t>
          </a:r>
          <a:r>
            <a:rPr lang="en-US" sz="2400" kern="1200" dirty="0" err="1" smtClean="0"/>
            <a:t>radisotopes</a:t>
          </a:r>
          <a:r>
            <a:rPr lang="en-US" sz="2400" kern="1200" dirty="0" smtClean="0"/>
            <a:t> like Ac-225, Tb-155, Tb-161, Cu-64, Cu-67 etc. in collaboration with MEDICIS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Tb-161 can also be produced jointly at research reactor in Pakistan.</a:t>
          </a:r>
          <a:endParaRPr lang="en-US" sz="2400" kern="1200" dirty="0"/>
        </a:p>
      </dsp:txBody>
      <dsp:txXfrm>
        <a:off x="-41061" y="657507"/>
        <a:ext cx="3508662" cy="3392902"/>
      </dsp:txXfrm>
    </dsp:sp>
    <dsp:sp modelId="{B5FA4231-8A5F-4F81-BB8C-E299DC67A964}">
      <dsp:nvSpPr>
        <dsp:cNvPr id="0" name=""/>
        <dsp:cNvSpPr/>
      </dsp:nvSpPr>
      <dsp:spPr>
        <a:xfrm>
          <a:off x="3385479" y="712924"/>
          <a:ext cx="3894582" cy="105436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6738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3385479" y="976514"/>
        <a:ext cx="3630992" cy="527180"/>
      </dsp:txXfrm>
    </dsp:sp>
    <dsp:sp modelId="{17CE0D2F-DC5D-44A5-8C1B-333979E8D9ED}">
      <dsp:nvSpPr>
        <dsp:cNvPr id="0" name=""/>
        <dsp:cNvSpPr/>
      </dsp:nvSpPr>
      <dsp:spPr>
        <a:xfrm>
          <a:off x="3385479" y="1528601"/>
          <a:ext cx="3344418" cy="23533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Labeling of radioisotopes with suitable chemical compound for:</a:t>
          </a:r>
          <a:endParaRPr lang="en-US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 smtClean="0"/>
            <a:t>Pre-Clinical Studies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 smtClean="0"/>
            <a:t>Clinical Trials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 smtClean="0"/>
            <a:t>Clinical Studies</a:t>
          </a:r>
          <a:endParaRPr lang="en-US" sz="2000" i="1" kern="1200" dirty="0"/>
        </a:p>
      </dsp:txBody>
      <dsp:txXfrm>
        <a:off x="3385479" y="1528601"/>
        <a:ext cx="3344418" cy="2353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879A071-7A28-4FC1-9981-1238D9E05E8A}" type="datetimeFigureOut">
              <a:rPr lang="en-US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531BC62-238E-4193-8C31-85966FF9E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23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Pakistan Atomic Energy Commission (PAEC) is the largest single contributor with 18 centers spread across the length and breadth of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country, including some remote cities. 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31BC62-238E-4193-8C31-85966FF9EAA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70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190 Pakistani NM physicians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31BC62-238E-4193-8C31-85966FF9EAA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7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DDE34F-F32A-4A9E-AAF7-45480D5421CE}" type="slidenum">
              <a:rPr lang="en-US" alt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Among one of the 18 NM Centers of PAEC is </a:t>
            </a:r>
            <a:br>
              <a:rPr lang="en-US" sz="1200" b="1" dirty="0" smtClean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31BC62-238E-4193-8C31-85966FF9EAA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15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DD15A-C1DD-4501-B55C-4616DA767F3E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0861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1610612736" y="-2147483648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5174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77EB7BF2-E9DE-4862-B2FC-6593D8D21C39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83DC7910-7D34-4600-B1B2-F673DB4C4B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9580E9-5993-419B-956E-905A40274985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6C7B1D-2406-4E0C-9A03-FEC94C321E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B80FFA-4EB1-49C1-B28C-1E149AE2FAFD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2F125-27FF-4EB9-BB2F-5F95E4D01E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개체 틀 6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000">
                <a:solidFill>
                  <a:srgbClr val="00589A"/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en-US" altLang="ko-KR" dirty="0" smtClean="0"/>
              <a:t>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8019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B2E8EF-B6C5-448A-B9CA-6C06A0234479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7B735-7C26-4A1E-83C0-FB19DDC6AD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4B1DE5F2-4A3E-4F25-BD8B-FEB4D5A73057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B49A5D0F-5DF5-4F2C-8135-EE7B1B5EBF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2497AF-22EB-4A08-AB1C-DCD8F842BC9A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CEAE6C-E152-446F-AA8F-861661F7E5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D4BD54-0B1D-4724-A231-0601EE2992BF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75907-3D4C-408E-A084-2FB31DB6B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8EF81C-1604-4D24-83DA-06E668E0814A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0324C-EFA4-4F6A-B2B5-4CA1971559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288062-8CAF-48B4-8012-0D7A01D78368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1180B-8CEF-4219-8CA9-37A3D6DBC7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7D0FEB-BC0A-450B-B593-50206D254E44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C036E3-344F-485F-BFCF-2E71D9D5CB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1F48D6-D484-4A8E-81B7-E25E2591BC01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C59ED0-6233-42F1-9942-FA8FE5D13C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46B7A37-C5CF-41CA-A550-C1F730A05761}" type="datetimeFigureOut">
              <a:rPr lang="en-US" smtClean="0"/>
              <a:pPr>
                <a:defRPr/>
              </a:pPr>
              <a:t>2/20/2020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3FD2C-2543-4844-99E2-F9E10EB193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hyperlink" Target="http://upload.wikimedia.org/wikipedia/commons/3/3d/PET-MIPS-anim.gif" TargetMode="External"/><Relationship Id="rId7" Type="http://schemas.openxmlformats.org/officeDocument/2006/relationships/image" Target="../media/image3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gif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9.jpe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" y="2679"/>
            <a:ext cx="212238" cy="7940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988" lvl="0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endParaRPr lang="en-NZ" sz="4800" b="1" dirty="0">
              <a:solidFill>
                <a:srgbClr val="003300"/>
              </a:solidFill>
              <a:latin typeface="Arial" charset="0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1" y="301027"/>
            <a:ext cx="1879835" cy="190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1319832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6609" y="5532120"/>
            <a:ext cx="316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85105"/>
            <a:ext cx="1917295" cy="190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39917" y="4262516"/>
            <a:ext cx="75182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CERN MEDICIS </a:t>
            </a:r>
            <a:r>
              <a:rPr lang="en-US" sz="3200" dirty="0" smtClean="0">
                <a:solidFill>
                  <a:schemeClr val="bg1"/>
                </a:solidFill>
              </a:rPr>
              <a:t> BOARD Meeting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Feb 20, 2020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5439" y="2209800"/>
            <a:ext cx="827850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Arial"/>
                <a:ea typeface="Times New Roman"/>
              </a:rPr>
              <a:t> </a:t>
            </a:r>
            <a:endParaRPr lang="en-US" sz="1200" dirty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chemeClr val="bg1"/>
                </a:solidFill>
                <a:latin typeface="Arial"/>
                <a:ea typeface="Times New Roman"/>
              </a:rPr>
              <a:t>Collaboration between </a:t>
            </a:r>
            <a:endParaRPr lang="en-US" sz="3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schemeClr val="bg1"/>
                </a:solidFill>
                <a:latin typeface="Arial"/>
                <a:ea typeface="Times New Roman"/>
              </a:rPr>
              <a:t>PAEC and MEDICIS </a:t>
            </a:r>
            <a:r>
              <a:rPr lang="en-US" sz="3600" b="1" dirty="0">
                <a:solidFill>
                  <a:schemeClr val="bg1"/>
                </a:solidFill>
                <a:latin typeface="Arial"/>
                <a:ea typeface="Times New Roman"/>
              </a:rPr>
              <a:t>at CERN</a:t>
            </a:r>
            <a:endParaRPr lang="en-US" sz="36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chemeClr val="bg1"/>
                </a:solidFill>
                <a:latin typeface="Arial"/>
                <a:ea typeface="Times New Roman"/>
              </a:rPr>
              <a:t> </a:t>
            </a:r>
            <a:endParaRPr lang="en-US" sz="36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714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282575" y="1447800"/>
            <a:ext cx="88614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en-GB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1390650" y="4381500"/>
            <a:ext cx="47244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0" y="0"/>
            <a:ext cx="91836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rgbClr val="002060"/>
                </a:solidFill>
                <a:latin typeface="+mn-lt"/>
              </a:rPr>
              <a:t>PET-CT &amp; Cyclotron INMOL</a:t>
            </a:r>
            <a:endParaRPr lang="en-US" sz="3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0486" name="Picture 5" descr="Image:PET-MIPS-anim.gif">
            <a:hlinkClick r:id="rId3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05132" y="1143001"/>
            <a:ext cx="1720603" cy="2890276"/>
          </a:xfrm>
        </p:spPr>
      </p:pic>
      <p:pic>
        <p:nvPicPr>
          <p:cNvPr id="20487" name="Picture 2" descr="C:\Users\Dr. Ahmad Qurashi\Desktop\PET-2011-PAMPHELETS\PET-Pics-2011\DSC0386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73730" y="1215715"/>
            <a:ext cx="2108589" cy="282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5" descr="C:\Users\Dr. Ahmad Qurashi\Desktop\PET-2011-PAMPHELETS\PET-Pics-2011\DSC03853.JPG"/>
          <p:cNvPicPr>
            <a:picLocks noChangeAspect="1" noChangeArrowheads="1"/>
          </p:cNvPicPr>
          <p:nvPr/>
        </p:nvPicPr>
        <p:blipFill rotWithShape="1">
          <a:blip r:embed="rId6"/>
          <a:srcRect l="7308" t="-1" r="2939" b="5467"/>
          <a:stretch/>
        </p:blipFill>
        <p:spPr bwMode="auto">
          <a:xfrm>
            <a:off x="1716455" y="1251941"/>
            <a:ext cx="2421536" cy="223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33182" y="1482985"/>
            <a:ext cx="2810817" cy="217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SCF266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77000" y="3479800"/>
            <a:ext cx="1851268" cy="138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145923" y="4070469"/>
            <a:ext cx="3073146" cy="264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7242801" y="4897692"/>
            <a:ext cx="18635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GE </a:t>
            </a:r>
            <a:r>
              <a:rPr lang="en-US" sz="2000" b="1" dirty="0" err="1"/>
              <a:t>PETrace</a:t>
            </a:r>
            <a:r>
              <a:rPr lang="en-US" sz="2000" b="1" dirty="0"/>
              <a:t> 8 </a:t>
            </a:r>
          </a:p>
          <a:p>
            <a:r>
              <a:rPr lang="en-US" sz="2000" b="1" dirty="0"/>
              <a:t>16.5 MeV </a:t>
            </a:r>
          </a:p>
          <a:p>
            <a:r>
              <a:rPr lang="en-US" sz="2000" b="1" dirty="0"/>
              <a:t>Self shielded </a:t>
            </a:r>
          </a:p>
          <a:p>
            <a:r>
              <a:rPr lang="en-US" sz="2000" b="1" dirty="0"/>
              <a:t>cyclotron </a:t>
            </a:r>
          </a:p>
          <a:p>
            <a:r>
              <a:rPr lang="en-US" sz="2000" b="1" dirty="0"/>
              <a:t>8.0 </a:t>
            </a:r>
            <a:r>
              <a:rPr lang="en-US" sz="2000" b="1" dirty="0" err="1"/>
              <a:t>Ci</a:t>
            </a:r>
            <a:r>
              <a:rPr lang="en-US" sz="2000" b="1" dirty="0"/>
              <a:t> EOB 18F</a:t>
            </a:r>
          </a:p>
          <a:p>
            <a:r>
              <a:rPr lang="en-US" sz="2000" b="1" dirty="0"/>
              <a:t>production</a:t>
            </a:r>
          </a:p>
        </p:txBody>
      </p:sp>
      <p:pic>
        <p:nvPicPr>
          <p:cNvPr id="13" name="Picture 5" descr="07 2"/>
          <p:cNvPicPr>
            <a:picLocks noChangeAspect="1" noChangeArrowheads="1"/>
          </p:cNvPicPr>
          <p:nvPr/>
        </p:nvPicPr>
        <p:blipFill>
          <a:blip r:embed="rId10">
            <a:lum bright="12000" contrast="6000"/>
          </a:blip>
          <a:srcRect/>
          <a:stretch>
            <a:fillRect/>
          </a:stretch>
        </p:blipFill>
        <p:spPr>
          <a:xfrm>
            <a:off x="2275631" y="5135125"/>
            <a:ext cx="2253506" cy="1679664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3287" y="5021401"/>
            <a:ext cx="2481263" cy="1793388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012306" y="4355884"/>
            <a:ext cx="32700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F-18, C-11, O-15, N-13 </a:t>
            </a:r>
            <a:r>
              <a:rPr lang="en-US" sz="2000" b="1" dirty="0" smtClean="0"/>
              <a:t>and</a:t>
            </a:r>
            <a:endParaRPr lang="en-US" sz="2000" b="1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2546350" y="1076004"/>
            <a:ext cx="4648200" cy="8139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tabLst>
                <a:tab pos="4289425" algn="l"/>
                <a:tab pos="4746625" algn="l"/>
              </a:tabLst>
              <a:defRPr/>
            </a:pPr>
            <a:r>
              <a:rPr lang="en-GB" sz="2000" b="1" dirty="0">
                <a:solidFill>
                  <a:schemeClr val="tx1"/>
                </a:solidFill>
                <a:latin typeface="Arial" charset="0"/>
              </a:rPr>
              <a:t>PET scanner with 16 slice CT </a:t>
            </a:r>
          </a:p>
        </p:txBody>
      </p:sp>
    </p:spTree>
    <p:extLst>
      <p:ext uri="{BB962C8B-B14F-4D97-AF65-F5344CB8AC3E}">
        <p14:creationId xmlns:p14="http://schemas.microsoft.com/office/powerpoint/2010/main" val="259218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281153" y="1143000"/>
            <a:ext cx="8177047" cy="5562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Cyclotron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Access to Ga-68, Lu-177, </a:t>
            </a:r>
            <a:r>
              <a:rPr lang="en-US" altLang="ko-KR" sz="2400" b="1" dirty="0" smtClean="0">
                <a:solidFill>
                  <a:srgbClr val="002060"/>
                </a:solidFill>
                <a:ea typeface="Batang" pitchFamily="18" charset="-127"/>
              </a:rPr>
              <a:t>Cu-64, Ac-225 and Y-90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PET Scanner and SPECT Cameras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CT Scanner and MRI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Two Analytical </a:t>
            </a:r>
            <a:r>
              <a:rPr lang="en-US" altLang="ko-KR" sz="2400" b="1" dirty="0" smtClean="0">
                <a:ea typeface="Batang" pitchFamily="18" charset="-127"/>
              </a:rPr>
              <a:t>HPLC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b="1" dirty="0"/>
              <a:t>Three Hot cells, Automated Dispensing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Gas </a:t>
            </a:r>
            <a:r>
              <a:rPr lang="en-US" altLang="ko-KR" sz="2400" b="1" dirty="0" smtClean="0">
                <a:ea typeface="Batang" pitchFamily="18" charset="-127"/>
              </a:rPr>
              <a:t>Chromatography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Zeta </a:t>
            </a:r>
            <a:r>
              <a:rPr lang="en-US" altLang="ko-KR" sz="2400" b="1" dirty="0" err="1" smtClean="0">
                <a:ea typeface="Batang" pitchFamily="18" charset="-127"/>
              </a:rPr>
              <a:t>Sizer</a:t>
            </a:r>
            <a:r>
              <a:rPr lang="en-US" altLang="ko-KR" sz="2400" b="1" dirty="0" smtClean="0">
                <a:ea typeface="Batang" pitchFamily="18" charset="-127"/>
              </a:rPr>
              <a:t>, UV-Vis, FT-IR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Rotary </a:t>
            </a:r>
            <a:r>
              <a:rPr lang="en-US" altLang="ko-KR" sz="2400" b="1" dirty="0" err="1" smtClean="0">
                <a:ea typeface="Batang" pitchFamily="18" charset="-127"/>
              </a:rPr>
              <a:t>Vaporator</a:t>
            </a:r>
            <a:endParaRPr lang="en-US" altLang="ko-KR" sz="2400" b="1" dirty="0" smtClean="0">
              <a:ea typeface="Batang" pitchFamily="18" charset="-127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err="1" smtClean="0">
                <a:ea typeface="Batang" pitchFamily="18" charset="-127"/>
              </a:rPr>
              <a:t>Lyophilizer</a:t>
            </a:r>
            <a:r>
              <a:rPr lang="en-US" altLang="ko-KR" sz="2400" b="1" dirty="0" smtClean="0">
                <a:ea typeface="Batang" pitchFamily="18" charset="-127"/>
              </a:rPr>
              <a:t> and Freeze Dryer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Dissolution Apparatus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ko-KR" sz="2400" b="1" dirty="0" smtClean="0">
                <a:ea typeface="Batang" pitchFamily="18" charset="-127"/>
              </a:rPr>
              <a:t>Thermomixer, Vortex Mixer, pH meter</a:t>
            </a:r>
            <a:r>
              <a:rPr lang="en-US" altLang="ko-KR" sz="2400" b="1" dirty="0">
                <a:ea typeface="Batang" pitchFamily="18" charset="-127"/>
              </a:rPr>
              <a:t>, Balances, etc.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en-US" altLang="ko-KR" sz="2400" b="1" dirty="0" smtClean="0">
              <a:ea typeface="Batang" pitchFamily="18" charset="-127"/>
            </a:endParaRPr>
          </a:p>
        </p:txBody>
      </p:sp>
      <p:sp>
        <p:nvSpPr>
          <p:cNvPr id="72707" name="Rectangle 4"/>
          <p:cNvSpPr>
            <a:spLocks noChangeArrowheads="1"/>
          </p:cNvSpPr>
          <p:nvPr/>
        </p:nvSpPr>
        <p:spPr bwMode="auto">
          <a:xfrm>
            <a:off x="152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Facilities Available </a:t>
            </a:r>
            <a:r>
              <a:rPr lang="en-US" sz="3600" b="1" dirty="0" smtClean="0">
                <a:solidFill>
                  <a:srgbClr val="002060"/>
                </a:solidFill>
              </a:rPr>
              <a:t>- Summary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www.iaea.org/sites/default/files/styles/width_555px_6_units_16_9/public/radiopharma-scifobulletin2019.jpg?itok=O6ra-Z4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61"/>
          <a:stretch/>
        </p:blipFill>
        <p:spPr bwMode="auto">
          <a:xfrm>
            <a:off x="5105400" y="2514600"/>
            <a:ext cx="3962400" cy="28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85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solidFill>
                  <a:srgbClr val="002060"/>
                </a:solidFill>
                <a:latin typeface="+mn-lt"/>
              </a:rPr>
              <a:t>Theranostics</a:t>
            </a:r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 at INMOL</a:t>
            </a:r>
            <a:endParaRPr lang="en-US" sz="3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4876800" cy="5334000"/>
          </a:xfrm>
        </p:spPr>
        <p:txBody>
          <a:bodyPr/>
          <a:lstStyle/>
          <a:p>
            <a:r>
              <a:rPr lang="en-US" sz="2400" b="1" dirty="0" smtClean="0"/>
              <a:t>I-131 therapy</a:t>
            </a:r>
          </a:p>
          <a:p>
            <a:endParaRPr lang="en-US" sz="2400" b="1" dirty="0"/>
          </a:p>
          <a:p>
            <a:r>
              <a:rPr lang="en-US" sz="2400" b="1" dirty="0" smtClean="0"/>
              <a:t>Ga-68 PSMA and Lu-177 PSMA</a:t>
            </a:r>
          </a:p>
          <a:p>
            <a:pPr marL="0" indent="0">
              <a:buNone/>
            </a:pPr>
            <a:endParaRPr lang="en-US" sz="2400" b="1" dirty="0" smtClean="0"/>
          </a:p>
          <a:p>
            <a:r>
              <a:rPr lang="en-US" sz="2400" b="1" dirty="0"/>
              <a:t>Ga-68 </a:t>
            </a:r>
            <a:r>
              <a:rPr lang="en-US" sz="2400" b="1" dirty="0" err="1" smtClean="0"/>
              <a:t>Dota</a:t>
            </a:r>
            <a:r>
              <a:rPr lang="en-US" sz="2400" b="1" dirty="0" smtClean="0"/>
              <a:t> Tate  </a:t>
            </a:r>
            <a:r>
              <a:rPr lang="en-US" sz="2400" b="1" dirty="0"/>
              <a:t>and </a:t>
            </a:r>
            <a:r>
              <a:rPr lang="en-US" sz="2400" b="1" dirty="0" smtClean="0"/>
              <a:t>Lu-177Dota Tate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Ac-225 PSMA---3 patients</a:t>
            </a:r>
          </a:p>
          <a:p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12899"/>
            <a:ext cx="4368799" cy="459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5" y="304800"/>
            <a:ext cx="8836025" cy="9906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n-lt"/>
              </a:rPr>
              <a:t>Nuclear Medicine Radiotherapy Institute (NORI), Islamabad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74" y="1371600"/>
            <a:ext cx="8497887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Nuclear Medicine, Oncology, Radiology, Medical Physics  &amp; Pathology Facilities </a:t>
            </a:r>
          </a:p>
          <a:p>
            <a:r>
              <a:rPr lang="en-US" sz="2400" dirty="0" smtClean="0"/>
              <a:t>Nuclear Medicine Department </a:t>
            </a:r>
          </a:p>
          <a:p>
            <a:pPr lvl="1"/>
            <a:r>
              <a:rPr lang="en-US" sz="2000" b="1" dirty="0" smtClean="0"/>
              <a:t>3 Dual Head Gamma Cameras</a:t>
            </a:r>
          </a:p>
          <a:p>
            <a:pPr lvl="2"/>
            <a:r>
              <a:rPr lang="en-US" i="1" dirty="0" smtClean="0"/>
              <a:t>2 Dual Head </a:t>
            </a:r>
          </a:p>
          <a:p>
            <a:pPr lvl="2"/>
            <a:r>
              <a:rPr lang="en-US" i="1" dirty="0" smtClean="0"/>
              <a:t>1 SPECT CT</a:t>
            </a:r>
          </a:p>
          <a:p>
            <a:pPr lvl="2"/>
            <a:r>
              <a:rPr lang="en-US" i="1" dirty="0" smtClean="0"/>
              <a:t>Gamma probe</a:t>
            </a:r>
          </a:p>
          <a:p>
            <a:pPr lvl="2"/>
            <a:r>
              <a:rPr lang="en-US" i="1" dirty="0" smtClean="0"/>
              <a:t>DEXA Machine </a:t>
            </a:r>
          </a:p>
          <a:p>
            <a:pPr marL="45720" indent="0">
              <a:buNone/>
            </a:pPr>
            <a:r>
              <a:rPr lang="en-US" i="1" dirty="0" smtClean="0"/>
              <a:t>In Pipeline:</a:t>
            </a:r>
          </a:p>
          <a:p>
            <a:pPr marL="594360" lvl="2" indent="0">
              <a:buNone/>
            </a:pPr>
            <a:r>
              <a:rPr lang="en-US" dirty="0" smtClean="0"/>
              <a:t>PET-CT, Cyclotron</a:t>
            </a:r>
          </a:p>
          <a:p>
            <a:pPr lvl="2"/>
            <a:endParaRPr lang="en-US" dirty="0" smtClean="0"/>
          </a:p>
        </p:txBody>
      </p:sp>
      <p:sp>
        <p:nvSpPr>
          <p:cNvPr id="4" name="AutoShape 2" descr="Image result for NORI AECH Islamab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4005262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72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002060"/>
                </a:solidFill>
                <a:latin typeface="+mn-lt"/>
              </a:rPr>
              <a:t>Radiopharmcy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 at NORI 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181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Level 2b </a:t>
            </a:r>
          </a:p>
          <a:p>
            <a:r>
              <a:rPr lang="en-US" dirty="0" smtClean="0"/>
              <a:t>Dose Calibrators </a:t>
            </a:r>
          </a:p>
          <a:p>
            <a:r>
              <a:rPr lang="en-US" dirty="0" smtClean="0"/>
              <a:t>ITLC Scanner </a:t>
            </a:r>
          </a:p>
          <a:p>
            <a:r>
              <a:rPr lang="en-US" dirty="0" smtClean="0"/>
              <a:t>Will be upgraded to 3c in1-2 year </a:t>
            </a:r>
          </a:p>
          <a:p>
            <a:pPr lvl="1"/>
            <a:r>
              <a:rPr lang="en-US" dirty="0" smtClean="0"/>
              <a:t>Cyclotron production of </a:t>
            </a:r>
          </a:p>
          <a:p>
            <a:pPr lvl="2"/>
            <a:r>
              <a:rPr lang="en-US" dirty="0" smtClean="0"/>
              <a:t>F-18</a:t>
            </a:r>
          </a:p>
          <a:p>
            <a:pPr lvl="2"/>
            <a:r>
              <a:rPr lang="en-US" dirty="0" smtClean="0"/>
              <a:t>G-68</a:t>
            </a:r>
          </a:p>
          <a:p>
            <a:pPr lvl="2"/>
            <a:r>
              <a:rPr lang="en-US" dirty="0" smtClean="0"/>
              <a:t>Synthesis of F-18 –Ga68 based RPs </a:t>
            </a:r>
          </a:p>
          <a:p>
            <a:pPr lvl="1"/>
            <a:r>
              <a:rPr lang="en-US" dirty="0" smtClean="0"/>
              <a:t>Full fledged PET QC Lab </a:t>
            </a:r>
          </a:p>
          <a:p>
            <a:pPr lvl="2"/>
            <a:endParaRPr lang="en-US" dirty="0" smtClean="0"/>
          </a:p>
        </p:txBody>
      </p:sp>
      <p:sp>
        <p:nvSpPr>
          <p:cNvPr id="4" name="AutoShape 2" descr="Image result for ITLC Scann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1905000"/>
            <a:ext cx="3295650" cy="3039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93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222500"/>
            <a:ext cx="3962400" cy="411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+mn-lt"/>
              </a:rPr>
              <a:t>Facilities at NM 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Department of 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NORI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308100"/>
            <a:ext cx="4114800" cy="5029200"/>
            <a:chOff x="457200" y="1308100"/>
            <a:chExt cx="4114800" cy="4176832"/>
          </a:xfrm>
        </p:grpSpPr>
        <p:sp>
          <p:nvSpPr>
            <p:cNvPr id="6" name="Round Same Side Corner Rectangle 5"/>
            <p:cNvSpPr/>
            <p:nvPr/>
          </p:nvSpPr>
          <p:spPr>
            <a:xfrm>
              <a:off x="457200" y="1308100"/>
              <a:ext cx="4114800" cy="914400"/>
            </a:xfrm>
            <a:prstGeom prst="round2Same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Bell MT" panose="02020503060305020303" pitchFamily="18" charset="0"/>
                  <a:cs typeface="Arial" charset="0"/>
                </a:rPr>
                <a:t>Diagnostic Nuclear Medicine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400" y="2222500"/>
              <a:ext cx="4038600" cy="32624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rtlCol="0">
              <a:spAutoFit/>
            </a:bodyPr>
            <a:lstStyle/>
            <a:p>
              <a:pPr marL="342900" lvl="1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+mn-lt"/>
                </a:rPr>
                <a:t>Conventional NM Procedures (&gt; 10k </a:t>
              </a:r>
              <a:r>
                <a:rPr lang="en-US" sz="2000" dirty="0" smtClean="0">
                  <a:latin typeface="+mn-lt"/>
                </a:rPr>
                <a:t>procedures/year)</a:t>
              </a:r>
            </a:p>
            <a:p>
              <a:pPr marL="342900" lvl="1" indent="-342900">
                <a:buFont typeface="Arial" panose="020B0604020202020204" pitchFamily="34" charset="0"/>
                <a:buChar char="•"/>
              </a:pPr>
              <a:endParaRPr lang="en-US" sz="2000" dirty="0">
                <a:latin typeface="+mn-lt"/>
              </a:endParaRPr>
            </a:p>
            <a:p>
              <a:pPr marL="342900" lvl="1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+mn-lt"/>
                </a:rPr>
                <a:t>Hybrid Imaging (SPECT-CT) (2000 /year</a:t>
              </a:r>
              <a:r>
                <a:rPr lang="en-US" sz="2000" dirty="0" smtClean="0">
                  <a:latin typeface="+mn-lt"/>
                </a:rPr>
                <a:t>)</a:t>
              </a:r>
            </a:p>
            <a:p>
              <a:pPr marL="342900" lvl="1" indent="-342900">
                <a:buFont typeface="Arial" panose="020B0604020202020204" pitchFamily="34" charset="0"/>
                <a:buChar char="•"/>
              </a:pPr>
              <a:endParaRPr lang="en-US" sz="2000" dirty="0">
                <a:latin typeface="+mn-lt"/>
              </a:endParaRPr>
            </a:p>
            <a:p>
              <a:pPr marL="342900" lvl="1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+mn-lt"/>
                </a:rPr>
                <a:t>PET-CT (will be functional in 1-2 years</a:t>
              </a:r>
              <a:r>
                <a:rPr lang="en-US" sz="2400" dirty="0">
                  <a:latin typeface="+mn-lt"/>
                </a:rPr>
                <a:t>)</a:t>
              </a:r>
            </a:p>
            <a:p>
              <a:pPr marL="342900" lvl="1" indent="-342900">
                <a:buFont typeface="Arial" panose="020B0604020202020204" pitchFamily="34" charset="0"/>
                <a:buChar char="•"/>
              </a:pPr>
              <a:endParaRPr lang="en-US" sz="2400" dirty="0">
                <a:latin typeface="+mn-lt"/>
              </a:endParaRPr>
            </a:p>
            <a:p>
              <a:endParaRPr lang="en-US" dirty="0"/>
            </a:p>
          </p:txBody>
        </p:sp>
      </p:grpSp>
      <p:sp>
        <p:nvSpPr>
          <p:cNvPr id="10" name="Round Same Side Corner Rectangle 9"/>
          <p:cNvSpPr/>
          <p:nvPr/>
        </p:nvSpPr>
        <p:spPr>
          <a:xfrm>
            <a:off x="4737100" y="1347807"/>
            <a:ext cx="4114800" cy="914400"/>
          </a:xfrm>
          <a:prstGeom prst="round2Same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27600" y="13081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ell MT" panose="02020503060305020303" pitchFamily="18" charset="0"/>
              </a:rPr>
              <a:t>Therapeutic Nuclear Medicine</a:t>
            </a:r>
            <a:endParaRPr lang="en-US" sz="2800" b="1" dirty="0">
              <a:solidFill>
                <a:schemeClr val="bg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37100" y="2262207"/>
            <a:ext cx="4114800" cy="4022943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99000" y="2425700"/>
            <a:ext cx="42799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I-131 Treatment for Thyroid </a:t>
            </a:r>
            <a:r>
              <a:rPr lang="en-US" sz="2000" dirty="0" err="1" smtClean="0">
                <a:latin typeface="+mn-lt"/>
              </a:rPr>
              <a:t>Ca</a:t>
            </a:r>
            <a:r>
              <a:rPr lang="en-US" sz="2000" dirty="0" smtClean="0">
                <a:latin typeface="+mn-lt"/>
              </a:rPr>
              <a:t> and Hyperthyroidism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Bone pain Palliation </a:t>
            </a:r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P-32 </a:t>
            </a:r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Lu-EDTMP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I-131 MIBG therapy for </a:t>
            </a:r>
            <a:r>
              <a:rPr lang="en-US" sz="2000" dirty="0" err="1" smtClean="0">
                <a:latin typeface="+mn-lt"/>
              </a:rPr>
              <a:t>Pheochromocytoma</a:t>
            </a:r>
            <a:r>
              <a:rPr lang="en-US" sz="2000" dirty="0" smtClean="0">
                <a:latin typeface="+mn-lt"/>
              </a:rPr>
              <a:t>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Peptide Receptor Therapy with Lu-177 </a:t>
            </a:r>
            <a:r>
              <a:rPr lang="en-US" sz="2000" dirty="0" err="1" smtClean="0">
                <a:latin typeface="+mn-lt"/>
              </a:rPr>
              <a:t>Dotatate</a:t>
            </a:r>
            <a:r>
              <a:rPr lang="en-US" sz="2000" dirty="0" smtClean="0">
                <a:latin typeface="+mn-lt"/>
              </a:rPr>
              <a:t>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Lu-177 PSMA Therapy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Bell MT" panose="020205030603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Bell MT" panose="0202050306030502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Gill Sans MT" pitchFamily="34" charset="0"/>
              </a:rPr>
              <a:t>Pakistan Institute of </a:t>
            </a:r>
            <a:r>
              <a:rPr lang="en-US" b="1" dirty="0" err="1" smtClean="0">
                <a:solidFill>
                  <a:srgbClr val="002060"/>
                </a:solidFill>
                <a:latin typeface="Gill Sans MT" pitchFamily="34" charset="0"/>
              </a:rPr>
              <a:t>Eng</a:t>
            </a:r>
            <a:r>
              <a:rPr lang="en-US" b="1" dirty="0" smtClean="0">
                <a:solidFill>
                  <a:srgbClr val="002060"/>
                </a:solidFill>
                <a:latin typeface="Gill Sans MT" pitchFamily="34" charset="0"/>
              </a:rPr>
              <a:t> &amp; Applied Sciences (PIEAS)---Human Resource</a:t>
            </a:r>
            <a:endParaRPr lang="en-US" b="1" dirty="0">
              <a:solidFill>
                <a:srgbClr val="002060"/>
              </a:solidFill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5574" y="1384298"/>
            <a:ext cx="7235825" cy="547370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cs typeface="Arial" panose="020B0604020202020204" pitchFamily="34" charset="0"/>
              </a:rPr>
              <a:t>M</a:t>
            </a:r>
            <a:r>
              <a:rPr lang="en-US" sz="2400" dirty="0" smtClean="0">
                <a:cs typeface="Arial" panose="020B0604020202020204" pitchFamily="34" charset="0"/>
              </a:rPr>
              <a:t>ultidimensional </a:t>
            </a:r>
            <a:r>
              <a:rPr lang="en-US" sz="2400" dirty="0">
                <a:cs typeface="Arial" panose="020B0604020202020204" pitchFamily="34" charset="0"/>
              </a:rPr>
              <a:t>public sector university working under the umbrella of Pakistan Atomic Energy Commission (PAEC</a:t>
            </a:r>
            <a:r>
              <a:rPr lang="en-US" sz="2400" dirty="0" smtClean="0">
                <a:cs typeface="Arial" panose="020B0604020202020204" pitchFamily="34" charset="0"/>
              </a:rPr>
              <a:t>).</a:t>
            </a:r>
          </a:p>
          <a:p>
            <a:endParaRPr lang="en-US" sz="2400" dirty="0">
              <a:cs typeface="Arial" panose="020B0604020202020204" pitchFamily="34" charset="0"/>
            </a:endParaRPr>
          </a:p>
          <a:p>
            <a:r>
              <a:rPr lang="en-US" sz="2400" dirty="0">
                <a:cs typeface="Arial" panose="020B0604020202020204" pitchFamily="34" charset="0"/>
              </a:rPr>
              <a:t>H</a:t>
            </a:r>
            <a:r>
              <a:rPr lang="en-US" sz="2400" dirty="0" smtClean="0">
                <a:cs typeface="Arial" panose="020B0604020202020204" pitchFamily="34" charset="0"/>
              </a:rPr>
              <a:t>ighly </a:t>
            </a:r>
            <a:r>
              <a:rPr lang="en-US" sz="2400" dirty="0">
                <a:cs typeface="Arial" panose="020B0604020202020204" pitchFamily="34" charset="0"/>
              </a:rPr>
              <a:t>qualified faculty matched with excellent infrastructure---- </a:t>
            </a:r>
            <a:r>
              <a:rPr lang="en-US" sz="2400" dirty="0" smtClean="0">
                <a:cs typeface="Arial" panose="020B0604020202020204" pitchFamily="34" charset="0"/>
              </a:rPr>
              <a:t>high </a:t>
            </a:r>
            <a:r>
              <a:rPr lang="en-US" sz="2400" dirty="0">
                <a:cs typeface="Arial" panose="020B0604020202020204" pitchFamily="34" charset="0"/>
              </a:rPr>
              <a:t>quality education in the disciplines of engineering and applied sciences including nuclear science &amp; </a:t>
            </a:r>
            <a:r>
              <a:rPr lang="en-US" sz="2400" dirty="0" smtClean="0">
                <a:cs typeface="Arial" panose="020B0604020202020204" pitchFamily="34" charset="0"/>
              </a:rPr>
              <a:t>technology</a:t>
            </a:r>
          </a:p>
          <a:p>
            <a:endParaRPr lang="en-US" sz="2400" dirty="0" smtClean="0"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Academic </a:t>
            </a:r>
            <a:r>
              <a:rPr lang="en-US" sz="24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Programmes</a:t>
            </a:r>
            <a:r>
              <a:rPr lang="en-US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 in Radiation Medicine:</a:t>
            </a:r>
          </a:p>
          <a:p>
            <a:pPr lvl="1">
              <a:defRPr/>
            </a:pPr>
            <a:r>
              <a:rPr lang="en-US" sz="2200" b="1" i="1" dirty="0">
                <a:solidFill>
                  <a:srgbClr val="002060"/>
                </a:solidFill>
              </a:rPr>
              <a:t>M.Sc. Nuclear Medicine</a:t>
            </a:r>
          </a:p>
          <a:p>
            <a:pPr lvl="1">
              <a:defRPr/>
            </a:pPr>
            <a:r>
              <a:rPr lang="en-US" sz="2200" b="1" i="1" dirty="0">
                <a:solidFill>
                  <a:srgbClr val="002060"/>
                </a:solidFill>
              </a:rPr>
              <a:t>M.Sc. Radiation and Medical Oncology</a:t>
            </a:r>
          </a:p>
          <a:p>
            <a:pPr lvl="1">
              <a:defRPr/>
            </a:pPr>
            <a:r>
              <a:rPr lang="en-US" sz="2200" b="1" i="1" dirty="0">
                <a:solidFill>
                  <a:srgbClr val="002060"/>
                </a:solidFill>
              </a:rPr>
              <a:t>MS Medical Physics</a:t>
            </a:r>
          </a:p>
          <a:p>
            <a:pPr lvl="1">
              <a:defRPr/>
            </a:pPr>
            <a:r>
              <a:rPr lang="en-US" sz="2200" b="1" i="1" dirty="0" err="1">
                <a:solidFill>
                  <a:srgbClr val="002060"/>
                </a:solidFill>
              </a:rPr>
              <a:t>Ph.D</a:t>
            </a:r>
            <a:r>
              <a:rPr lang="en-US" sz="2200" b="1" i="1" dirty="0">
                <a:solidFill>
                  <a:srgbClr val="002060"/>
                </a:solidFill>
              </a:rPr>
              <a:t> Nuclear Medicine</a:t>
            </a:r>
          </a:p>
          <a:p>
            <a:pPr lvl="1">
              <a:defRPr/>
            </a:pPr>
            <a:endParaRPr lang="en-US" sz="2200" dirty="0"/>
          </a:p>
          <a:p>
            <a:r>
              <a:rPr lang="en-US" sz="2200" dirty="0" smtClean="0">
                <a:solidFill>
                  <a:prstClr val="black"/>
                </a:solidFill>
                <a:latin typeface="Calibri"/>
              </a:rPr>
              <a:t/>
            </a:r>
            <a:br>
              <a:rPr lang="en-US" sz="2200" dirty="0" smtClean="0">
                <a:solidFill>
                  <a:prstClr val="black"/>
                </a:solidFill>
                <a:latin typeface="Calibri"/>
              </a:rPr>
            </a:br>
            <a:endParaRPr lang="en-US" sz="2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415" y="4559300"/>
            <a:ext cx="285443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Image result for Logo of PIE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9" name="Picture 5" descr="http://www.pieas.edu.pk/images/qsw2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85999"/>
            <a:ext cx="17145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7" descr="Image result for Logo of PIEA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334" y="698500"/>
            <a:ext cx="1855031" cy="137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32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자유형 24"/>
          <p:cNvSpPr/>
          <p:nvPr/>
        </p:nvSpPr>
        <p:spPr>
          <a:xfrm rot="16200000" flipV="1">
            <a:off x="4581091" y="4838808"/>
            <a:ext cx="2262772" cy="750888"/>
          </a:xfrm>
          <a:custGeom>
            <a:avLst/>
            <a:gdLst>
              <a:gd name="connsiteX0" fmla="*/ 0 w 2714644"/>
              <a:gd name="connsiteY0" fmla="*/ 0 h 785818"/>
              <a:gd name="connsiteX1" fmla="*/ 2714644 w 2714644"/>
              <a:gd name="connsiteY1" fmla="*/ 0 h 785818"/>
              <a:gd name="connsiteX2" fmla="*/ 2714644 w 2714644"/>
              <a:gd name="connsiteY2" fmla="*/ 785818 h 785818"/>
              <a:gd name="connsiteX3" fmla="*/ 0 w 2714644"/>
              <a:gd name="connsiteY3" fmla="*/ 785818 h 785818"/>
              <a:gd name="connsiteX4" fmla="*/ 0 w 2714644"/>
              <a:gd name="connsiteY4" fmla="*/ 0 h 785818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2714644 w 2714644"/>
              <a:gd name="connsiteY2" fmla="*/ 785818 h 928694"/>
              <a:gd name="connsiteX3" fmla="*/ 571504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571504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714380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785818 w 2714644"/>
              <a:gd name="connsiteY3" fmla="*/ 928694 h 928694"/>
              <a:gd name="connsiteX4" fmla="*/ 0 w 2714644"/>
              <a:gd name="connsiteY4" fmla="*/ 0 h 92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44" h="928694">
                <a:moveTo>
                  <a:pt x="0" y="0"/>
                </a:moveTo>
                <a:lnTo>
                  <a:pt x="2714644" y="0"/>
                </a:lnTo>
                <a:lnTo>
                  <a:pt x="1928826" y="928694"/>
                </a:lnTo>
                <a:lnTo>
                  <a:pt x="785818" y="92869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A6B09C"/>
              </a:gs>
              <a:gs pos="100000">
                <a:sysClr val="window" lastClr="FFFFFF">
                  <a:alpha val="0"/>
                </a:sys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6" name="자유형 25"/>
          <p:cNvSpPr/>
          <p:nvPr/>
        </p:nvSpPr>
        <p:spPr>
          <a:xfrm rot="16200000">
            <a:off x="2305688" y="4843861"/>
            <a:ext cx="2254641" cy="676275"/>
          </a:xfrm>
          <a:custGeom>
            <a:avLst/>
            <a:gdLst>
              <a:gd name="connsiteX0" fmla="*/ 0 w 2714644"/>
              <a:gd name="connsiteY0" fmla="*/ 0 h 785818"/>
              <a:gd name="connsiteX1" fmla="*/ 2714644 w 2714644"/>
              <a:gd name="connsiteY1" fmla="*/ 0 h 785818"/>
              <a:gd name="connsiteX2" fmla="*/ 2714644 w 2714644"/>
              <a:gd name="connsiteY2" fmla="*/ 785818 h 785818"/>
              <a:gd name="connsiteX3" fmla="*/ 0 w 2714644"/>
              <a:gd name="connsiteY3" fmla="*/ 785818 h 785818"/>
              <a:gd name="connsiteX4" fmla="*/ 0 w 2714644"/>
              <a:gd name="connsiteY4" fmla="*/ 0 h 785818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2714644 w 2714644"/>
              <a:gd name="connsiteY2" fmla="*/ 785818 h 928694"/>
              <a:gd name="connsiteX3" fmla="*/ 571504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571504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714380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785818 w 2714644"/>
              <a:gd name="connsiteY3" fmla="*/ 928694 h 928694"/>
              <a:gd name="connsiteX4" fmla="*/ 0 w 2714644"/>
              <a:gd name="connsiteY4" fmla="*/ 0 h 92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44" h="928694">
                <a:moveTo>
                  <a:pt x="0" y="0"/>
                </a:moveTo>
                <a:lnTo>
                  <a:pt x="2714644" y="0"/>
                </a:lnTo>
                <a:lnTo>
                  <a:pt x="1928826" y="928694"/>
                </a:lnTo>
                <a:lnTo>
                  <a:pt x="785818" y="92869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98ABB4"/>
              </a:gs>
              <a:gs pos="100000">
                <a:sysClr val="window" lastClr="FFFFFF">
                  <a:alpha val="0"/>
                </a:sys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3419752" y="5857095"/>
            <a:ext cx="2173288" cy="452225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51000"/>
                </a:schemeClr>
              </a:gs>
              <a:gs pos="100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8" name="자유형 27"/>
          <p:cNvSpPr/>
          <p:nvPr/>
        </p:nvSpPr>
        <p:spPr>
          <a:xfrm>
            <a:off x="3235602" y="3244071"/>
            <a:ext cx="2714625" cy="750620"/>
          </a:xfrm>
          <a:custGeom>
            <a:avLst/>
            <a:gdLst>
              <a:gd name="connsiteX0" fmla="*/ 0 w 2714644"/>
              <a:gd name="connsiteY0" fmla="*/ 0 h 785818"/>
              <a:gd name="connsiteX1" fmla="*/ 2714644 w 2714644"/>
              <a:gd name="connsiteY1" fmla="*/ 0 h 785818"/>
              <a:gd name="connsiteX2" fmla="*/ 2714644 w 2714644"/>
              <a:gd name="connsiteY2" fmla="*/ 785818 h 785818"/>
              <a:gd name="connsiteX3" fmla="*/ 0 w 2714644"/>
              <a:gd name="connsiteY3" fmla="*/ 785818 h 785818"/>
              <a:gd name="connsiteX4" fmla="*/ 0 w 2714644"/>
              <a:gd name="connsiteY4" fmla="*/ 0 h 785818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2714644 w 2714644"/>
              <a:gd name="connsiteY2" fmla="*/ 785818 h 928694"/>
              <a:gd name="connsiteX3" fmla="*/ 571504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571504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714380 w 2714644"/>
              <a:gd name="connsiteY3" fmla="*/ 928694 h 928694"/>
              <a:gd name="connsiteX4" fmla="*/ 0 w 2714644"/>
              <a:gd name="connsiteY4" fmla="*/ 0 h 928694"/>
              <a:gd name="connsiteX0" fmla="*/ 0 w 2714644"/>
              <a:gd name="connsiteY0" fmla="*/ 0 h 928694"/>
              <a:gd name="connsiteX1" fmla="*/ 2714644 w 2714644"/>
              <a:gd name="connsiteY1" fmla="*/ 0 h 928694"/>
              <a:gd name="connsiteX2" fmla="*/ 1928826 w 2714644"/>
              <a:gd name="connsiteY2" fmla="*/ 928694 h 928694"/>
              <a:gd name="connsiteX3" fmla="*/ 785818 w 2714644"/>
              <a:gd name="connsiteY3" fmla="*/ 928694 h 928694"/>
              <a:gd name="connsiteX4" fmla="*/ 0 w 2714644"/>
              <a:gd name="connsiteY4" fmla="*/ 0 h 92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44" h="928694">
                <a:moveTo>
                  <a:pt x="0" y="0"/>
                </a:moveTo>
                <a:lnTo>
                  <a:pt x="2714644" y="0"/>
                </a:lnTo>
                <a:lnTo>
                  <a:pt x="1928826" y="928694"/>
                </a:lnTo>
                <a:lnTo>
                  <a:pt x="785818" y="92869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9CB0AB"/>
              </a:gs>
              <a:gs pos="100000">
                <a:sysClr val="window" lastClr="FFFFFF">
                  <a:alpha val="0"/>
                </a:sys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937978" y="1156648"/>
            <a:ext cx="3877192" cy="233444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D0E2D9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30" name="양쪽 모서리가 둥근 사각형 29"/>
          <p:cNvSpPr/>
          <p:nvPr/>
        </p:nvSpPr>
        <p:spPr>
          <a:xfrm>
            <a:off x="2937979" y="1006197"/>
            <a:ext cx="3877191" cy="516584"/>
          </a:xfrm>
          <a:prstGeom prst="round2SameRect">
            <a:avLst>
              <a:gd name="adj1" fmla="val 28819"/>
              <a:gd name="adj2" fmla="val 0"/>
            </a:avLst>
          </a:prstGeom>
          <a:gradFill flip="none" rotWithShape="1">
            <a:gsLst>
              <a:gs pos="0">
                <a:srgbClr val="1D6950"/>
              </a:gs>
              <a:gs pos="100000">
                <a:srgbClr val="4DD393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1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양쪽 모서리가 둥근 사각형 30"/>
          <p:cNvSpPr/>
          <p:nvPr/>
        </p:nvSpPr>
        <p:spPr>
          <a:xfrm>
            <a:off x="3283227" y="1031875"/>
            <a:ext cx="2606675" cy="320675"/>
          </a:xfrm>
          <a:prstGeom prst="round2SameRect">
            <a:avLst>
              <a:gd name="adj1" fmla="val 20718"/>
              <a:gd name="adj2" fmla="val 0"/>
            </a:avLst>
          </a:prstGeom>
          <a:gradFill rotWithShape="1">
            <a:gsLst>
              <a:gs pos="0">
                <a:schemeClr val="bg1">
                  <a:alpha val="71000"/>
                </a:schemeClr>
              </a:gs>
              <a:gs pos="78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1">
              <a:solidFill>
                <a:srgbClr val="000000"/>
              </a:solidFill>
              <a:latin typeface="+mn-lt"/>
              <a:ea typeface="+mn-ea"/>
            </a:endParaRPr>
          </a:p>
        </p:txBody>
      </p:sp>
      <p:grpSp>
        <p:nvGrpSpPr>
          <p:cNvPr id="2" name="그룹 255"/>
          <p:cNvGrpSpPr>
            <a:grpSpLocks/>
          </p:cNvGrpSpPr>
          <p:nvPr/>
        </p:nvGrpSpPr>
        <p:grpSpPr bwMode="auto">
          <a:xfrm>
            <a:off x="3116540" y="838200"/>
            <a:ext cx="544512" cy="571500"/>
            <a:chOff x="612710" y="2412947"/>
            <a:chExt cx="1748526" cy="1748526"/>
          </a:xfrm>
        </p:grpSpPr>
        <p:sp>
          <p:nvSpPr>
            <p:cNvPr id="33" name="타원 32"/>
            <p:cNvSpPr/>
            <p:nvPr/>
          </p:nvSpPr>
          <p:spPr>
            <a:xfrm rot="5400000">
              <a:off x="612710" y="3218391"/>
              <a:ext cx="1748526" cy="13763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그룹 254"/>
            <p:cNvGrpSpPr>
              <a:grpSpLocks/>
            </p:cNvGrpSpPr>
            <p:nvPr/>
          </p:nvGrpSpPr>
          <p:grpSpPr bwMode="auto">
            <a:xfrm>
              <a:off x="612710" y="2685269"/>
              <a:ext cx="1748526" cy="1139212"/>
              <a:chOff x="612710" y="2685269"/>
              <a:chExt cx="1748526" cy="1139212"/>
            </a:xfrm>
          </p:grpSpPr>
          <p:sp>
            <p:nvSpPr>
              <p:cNvPr id="35" name="타원 34"/>
              <p:cNvSpPr/>
              <p:nvPr/>
            </p:nvSpPr>
            <p:spPr>
              <a:xfrm>
                <a:off x="612710" y="3204640"/>
                <a:ext cx="1748526" cy="1408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타원 35"/>
              <p:cNvSpPr/>
              <p:nvPr/>
            </p:nvSpPr>
            <p:spPr>
              <a:xfrm rot="7200000">
                <a:off x="955853" y="3167631"/>
                <a:ext cx="1092829" cy="12744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타원 36"/>
              <p:cNvSpPr/>
              <p:nvPr/>
            </p:nvSpPr>
            <p:spPr>
              <a:xfrm rot="2987860">
                <a:off x="932912" y="3218750"/>
                <a:ext cx="1092829" cy="1223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7423" name="TextBox 37"/>
          <p:cNvSpPr txBox="1">
            <a:spLocks noChangeArrowheads="1"/>
          </p:cNvSpPr>
          <p:nvPr/>
        </p:nvSpPr>
        <p:spPr bwMode="auto">
          <a:xfrm>
            <a:off x="3122425" y="1465654"/>
            <a:ext cx="377512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Complete Organic Synthesis Lab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Rotary Evaporator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Hot Lab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Radiation Safety Equipment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 Chromatography System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Gamma Camera (Orbiter)</a:t>
            </a: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altLang="ko-KR" sz="1400" dirty="0">
              <a:solidFill>
                <a:srgbClr val="6F6F6F"/>
              </a:solidFill>
              <a:latin typeface="+mj-lt"/>
              <a:ea typeface="HY견고딕" pitchFamily="18" charset="-127"/>
              <a:cs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40084" y="1061116"/>
            <a:ext cx="255111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2400" spc="-150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Available</a:t>
            </a:r>
            <a:endParaRPr kumimoji="0" lang="en-US" altLang="ko-KR" sz="2400" spc="-150" dirty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42" name="양쪽 모서리가 둥근 사각형 41"/>
          <p:cNvSpPr/>
          <p:nvPr/>
        </p:nvSpPr>
        <p:spPr>
          <a:xfrm>
            <a:off x="497165" y="3723496"/>
            <a:ext cx="2606675" cy="374383"/>
          </a:xfrm>
          <a:prstGeom prst="round2SameRect">
            <a:avLst>
              <a:gd name="adj1" fmla="val 20718"/>
              <a:gd name="adj2" fmla="val 0"/>
            </a:avLst>
          </a:prstGeom>
          <a:gradFill rotWithShape="1">
            <a:gsLst>
              <a:gs pos="0">
                <a:schemeClr val="bg1">
                  <a:alpha val="71000"/>
                </a:schemeClr>
              </a:gs>
              <a:gs pos="78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1">
              <a:solidFill>
                <a:srgbClr val="000000"/>
              </a:solidFill>
              <a:latin typeface="+mn-lt"/>
              <a:ea typeface="+mn-ea"/>
            </a:endParaRPr>
          </a:p>
        </p:txBody>
      </p:sp>
      <p:grpSp>
        <p:nvGrpSpPr>
          <p:cNvPr id="4" name="그룹 255"/>
          <p:cNvGrpSpPr>
            <a:grpSpLocks/>
          </p:cNvGrpSpPr>
          <p:nvPr/>
        </p:nvGrpSpPr>
        <p:grpSpPr bwMode="auto">
          <a:xfrm>
            <a:off x="330477" y="3529821"/>
            <a:ext cx="544513" cy="667218"/>
            <a:chOff x="612710" y="2412947"/>
            <a:chExt cx="1748526" cy="1748526"/>
          </a:xfrm>
        </p:grpSpPr>
        <p:sp>
          <p:nvSpPr>
            <p:cNvPr id="44" name="타원 43"/>
            <p:cNvSpPr/>
            <p:nvPr/>
          </p:nvSpPr>
          <p:spPr>
            <a:xfrm rot="5400000">
              <a:off x="612712" y="3218388"/>
              <a:ext cx="1748526" cy="13764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그룹 254"/>
            <p:cNvGrpSpPr>
              <a:grpSpLocks/>
            </p:cNvGrpSpPr>
            <p:nvPr/>
          </p:nvGrpSpPr>
          <p:grpSpPr bwMode="auto">
            <a:xfrm>
              <a:off x="612710" y="2685269"/>
              <a:ext cx="1748526" cy="1139212"/>
              <a:chOff x="612710" y="2685269"/>
              <a:chExt cx="1748526" cy="1139212"/>
            </a:xfrm>
          </p:grpSpPr>
          <p:sp>
            <p:nvSpPr>
              <p:cNvPr id="46" name="타원 45"/>
              <p:cNvSpPr/>
              <p:nvPr/>
            </p:nvSpPr>
            <p:spPr>
              <a:xfrm>
                <a:off x="612710" y="3204637"/>
                <a:ext cx="1748526" cy="14085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타원 46"/>
              <p:cNvSpPr/>
              <p:nvPr/>
            </p:nvSpPr>
            <p:spPr>
              <a:xfrm rot="7200000">
                <a:off x="955851" y="3167631"/>
                <a:ext cx="1092826" cy="1274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타원 47"/>
              <p:cNvSpPr/>
              <p:nvPr/>
            </p:nvSpPr>
            <p:spPr>
              <a:xfrm rot="2987860">
                <a:off x="932911" y="3218751"/>
                <a:ext cx="1092826" cy="1223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38911" y="3736077"/>
            <a:ext cx="2964929" cy="2611486"/>
            <a:chOff x="382559" y="3697834"/>
            <a:chExt cx="2964929" cy="2611486"/>
          </a:xfrm>
        </p:grpSpPr>
        <p:sp>
          <p:nvSpPr>
            <p:cNvPr id="40" name="직사각형 39"/>
            <p:cNvSpPr/>
            <p:nvPr/>
          </p:nvSpPr>
          <p:spPr>
            <a:xfrm>
              <a:off x="382559" y="3927527"/>
              <a:ext cx="2935593" cy="238179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D0DCE2"/>
                </a:gs>
              </a:gsLst>
              <a:lin ang="27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41" name="양쪽 모서리가 둥근 사각형 40"/>
            <p:cNvSpPr/>
            <p:nvPr/>
          </p:nvSpPr>
          <p:spPr>
            <a:xfrm>
              <a:off x="382559" y="3697834"/>
              <a:ext cx="2964929" cy="667223"/>
            </a:xfrm>
            <a:prstGeom prst="round2SameRect">
              <a:avLst>
                <a:gd name="adj1" fmla="val 28819"/>
                <a:gd name="adj2" fmla="val 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7433" name="TextBox 48"/>
            <p:cNvSpPr txBox="1">
              <a:spLocks noChangeArrowheads="1"/>
            </p:cNvSpPr>
            <p:nvPr/>
          </p:nvSpPr>
          <p:spPr bwMode="auto">
            <a:xfrm>
              <a:off x="463827" y="4406205"/>
              <a:ext cx="2617788" cy="1631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marL="171450" indent="-171450">
                <a:buFont typeface="Wingdings" pitchFamily="2" charset="2"/>
                <a:buChar char="Ø"/>
              </a:pPr>
              <a:r>
                <a:rPr lang="en-US" altLang="ko-KR" sz="2000" dirty="0" smtClean="0">
                  <a:latin typeface="Times New Roman" pitchFamily="18" charset="0"/>
                  <a:ea typeface="Arial Unicode MS" panose="020B0604020202020204" pitchFamily="50" charset="-127"/>
                  <a:cs typeface="Times New Roman" pitchFamily="18" charset="0"/>
                </a:rPr>
                <a:t>Radio-TLC System</a:t>
              </a:r>
            </a:p>
            <a:p>
              <a:pPr marL="171450" indent="-171450" latinLnBrk="0">
                <a:buFont typeface="Wingdings" pitchFamily="2" charset="2"/>
                <a:buChar char="Ø"/>
              </a:pPr>
              <a:r>
                <a:rPr lang="en-US" altLang="ko-KR" sz="2000" dirty="0" smtClean="0">
                  <a:latin typeface="Times New Roman" pitchFamily="18" charset="0"/>
                  <a:ea typeface="Arial Unicode MS" panose="020B0604020202020204" pitchFamily="50" charset="-127"/>
                  <a:cs typeface="Times New Roman" pitchFamily="18" charset="0"/>
                </a:rPr>
                <a:t>Automatic Gamma Counter</a:t>
              </a:r>
            </a:p>
            <a:p>
              <a:pPr marL="171450" indent="-171450" latinLnBrk="0">
                <a:buFont typeface="Wingdings" pitchFamily="2" charset="2"/>
                <a:buChar char="Ø"/>
              </a:pPr>
              <a:r>
                <a:rPr lang="en-US" altLang="ko-KR" sz="2000" dirty="0" smtClean="0">
                  <a:latin typeface="Times New Roman" pitchFamily="18" charset="0"/>
                  <a:ea typeface="Arial Unicode MS" panose="020B0604020202020204" pitchFamily="50" charset="-127"/>
                  <a:cs typeface="Times New Roman" pitchFamily="18" charset="0"/>
                </a:rPr>
                <a:t>Freezer Dryer</a:t>
              </a:r>
            </a:p>
            <a:p>
              <a:pPr marL="171450" indent="-171450" latinLnBrk="0">
                <a:buFont typeface="Wingdings" pitchFamily="2" charset="2"/>
                <a:buChar char="Ø"/>
              </a:pPr>
              <a:r>
                <a:rPr lang="en-US" altLang="ko-KR" sz="2000" dirty="0" smtClean="0">
                  <a:latin typeface="Times New Roman" pitchFamily="18" charset="0"/>
                  <a:ea typeface="Arial Unicode MS" panose="020B0604020202020204" pitchFamily="50" charset="-127"/>
                  <a:cs typeface="Times New Roman" pitchFamily="18" charset="0"/>
                </a:rPr>
                <a:t>Centrifuge Machine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2090" y="3746178"/>
              <a:ext cx="255111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342900" indent="-342900"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2400" spc="-150" dirty="0" smtClean="0">
                  <a:latin typeface="Times New Roman" pitchFamily="18" charset="0"/>
                  <a:ea typeface="HY견고딕" pitchFamily="18" charset="-127"/>
                  <a:cs typeface="Times New Roman" pitchFamily="18" charset="0"/>
                </a:rPr>
                <a:t>Ready to Deliver </a:t>
              </a:r>
              <a:endParaRPr kumimoji="0" lang="en-US" altLang="ko-KR" sz="2400" spc="-150" dirty="0">
                <a:effectLst>
                  <a:outerShdw blurRad="50800" dist="38100" dir="2700000" algn="tl" rotWithShape="0">
                    <a:prstClr val="black">
                      <a:alpha val="68000"/>
                    </a:prstClr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986740" y="3518588"/>
            <a:ext cx="3040108" cy="2828974"/>
            <a:chOff x="5831165" y="3529821"/>
            <a:chExt cx="3259157" cy="2779499"/>
          </a:xfrm>
        </p:grpSpPr>
        <p:sp>
          <p:nvSpPr>
            <p:cNvPr id="51" name="직사각형 50"/>
            <p:cNvSpPr/>
            <p:nvPr/>
          </p:nvSpPr>
          <p:spPr>
            <a:xfrm>
              <a:off x="5951902" y="4494434"/>
              <a:ext cx="3138420" cy="181488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D6E2D0"/>
                </a:gs>
              </a:gsLst>
              <a:lin ang="27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52" name="양쪽 모서리가 둥근 사각형 51"/>
            <p:cNvSpPr/>
            <p:nvPr/>
          </p:nvSpPr>
          <p:spPr>
            <a:xfrm>
              <a:off x="5950235" y="3710588"/>
              <a:ext cx="3140085" cy="763828"/>
            </a:xfrm>
            <a:prstGeom prst="round2SameRect">
              <a:avLst>
                <a:gd name="adj1" fmla="val 28819"/>
                <a:gd name="adj2" fmla="val 0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3" name="양쪽 모서리가 둥근 사각형 52"/>
            <p:cNvSpPr/>
            <p:nvPr/>
          </p:nvSpPr>
          <p:spPr>
            <a:xfrm>
              <a:off x="5997852" y="3723496"/>
              <a:ext cx="2606675" cy="374383"/>
            </a:xfrm>
            <a:prstGeom prst="round2SameRect">
              <a:avLst>
                <a:gd name="adj1" fmla="val 20718"/>
                <a:gd name="adj2" fmla="val 0"/>
              </a:avLst>
            </a:prstGeom>
            <a:gradFill rotWithShape="1">
              <a:gsLst>
                <a:gs pos="0">
                  <a:schemeClr val="bg1">
                    <a:alpha val="71000"/>
                  </a:schemeClr>
                </a:gs>
                <a:gs pos="78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grpSp>
          <p:nvGrpSpPr>
            <p:cNvPr id="6" name="그룹 255"/>
            <p:cNvGrpSpPr>
              <a:grpSpLocks/>
            </p:cNvGrpSpPr>
            <p:nvPr/>
          </p:nvGrpSpPr>
          <p:grpSpPr bwMode="auto">
            <a:xfrm>
              <a:off x="5831165" y="3529821"/>
              <a:ext cx="544512" cy="667218"/>
              <a:chOff x="612710" y="2412947"/>
              <a:chExt cx="1748526" cy="1748526"/>
            </a:xfrm>
          </p:grpSpPr>
          <p:sp>
            <p:nvSpPr>
              <p:cNvPr id="55" name="타원 54"/>
              <p:cNvSpPr/>
              <p:nvPr/>
            </p:nvSpPr>
            <p:spPr>
              <a:xfrm rot="5400000">
                <a:off x="612710" y="3218391"/>
                <a:ext cx="1748526" cy="1376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" name="그룹 254"/>
              <p:cNvGrpSpPr>
                <a:grpSpLocks/>
              </p:cNvGrpSpPr>
              <p:nvPr/>
            </p:nvGrpSpPr>
            <p:grpSpPr bwMode="auto">
              <a:xfrm>
                <a:off x="612710" y="2685269"/>
                <a:ext cx="1748526" cy="1139212"/>
                <a:chOff x="612710" y="2685269"/>
                <a:chExt cx="1748526" cy="1139212"/>
              </a:xfrm>
            </p:grpSpPr>
            <p:sp>
              <p:nvSpPr>
                <p:cNvPr id="57" name="타원 56"/>
                <p:cNvSpPr/>
                <p:nvPr/>
              </p:nvSpPr>
              <p:spPr>
                <a:xfrm>
                  <a:off x="612710" y="3204637"/>
                  <a:ext cx="1748526" cy="14085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타원 57"/>
                <p:cNvSpPr/>
                <p:nvPr/>
              </p:nvSpPr>
              <p:spPr>
                <a:xfrm rot="7200000">
                  <a:off x="955853" y="3167631"/>
                  <a:ext cx="1092826" cy="1274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 rot="2987860">
                  <a:off x="932912" y="3218750"/>
                  <a:ext cx="1092826" cy="1223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7443" name="TextBox 59"/>
            <p:cNvSpPr txBox="1">
              <a:spLocks noChangeArrowheads="1"/>
            </p:cNvSpPr>
            <p:nvPr/>
          </p:nvSpPr>
          <p:spPr bwMode="auto">
            <a:xfrm>
              <a:off x="6081990" y="4520570"/>
              <a:ext cx="3008332" cy="1753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marL="171450" indent="-171450" latinLnBrk="0">
                <a:lnSpc>
                  <a:spcPct val="150000"/>
                </a:lnSpc>
                <a:buFont typeface="Wingdings" pitchFamily="2" charset="2"/>
                <a:buChar char="Ø"/>
              </a:pPr>
              <a:r>
                <a:rPr lang="en-US" altLang="ko-KR" sz="2000" dirty="0" smtClean="0">
                  <a:latin typeface="Times New Roman" pitchFamily="18" charset="0"/>
                  <a:ea typeface="Arial Unicode MS" panose="020B0604020202020204" pitchFamily="50" charset="-127"/>
                  <a:cs typeface="Times New Roman" pitchFamily="18" charset="0"/>
                </a:rPr>
                <a:t>Radio-HPLC </a:t>
              </a:r>
            </a:p>
            <a:p>
              <a:pPr marL="171450" indent="-171450" latinLnBrk="0">
                <a:lnSpc>
                  <a:spcPct val="150000"/>
                </a:lnSpc>
                <a:buFont typeface="Wingdings" pitchFamily="2" charset="2"/>
                <a:buChar char="Ø"/>
              </a:pPr>
              <a:r>
                <a:rPr lang="en-US" altLang="ko-KR" sz="2000" b="1" dirty="0" smtClean="0">
                  <a:latin typeface="Times New Roman" pitchFamily="18" charset="0"/>
                  <a:ea typeface="Arial Unicode MS" panose="020B0604020202020204" pitchFamily="50" charset="-127"/>
                  <a:cs typeface="Times New Roman" pitchFamily="18" charset="0"/>
                </a:rPr>
                <a:t>Dual Head SPECT Gamma Camera</a:t>
              </a:r>
              <a:endParaRPr kumimoji="0" lang="en-US" altLang="ko-KR" sz="2000" b="1" dirty="0" smtClean="0">
                <a:solidFill>
                  <a:srgbClr val="6F6F6F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endParaRPr>
            </a:p>
            <a:p>
              <a:pPr marL="171450" indent="-171450" latinLnBrk="0">
                <a:buFont typeface="Wingdings" pitchFamily="2" charset="2"/>
                <a:buChar char="Ø"/>
              </a:pPr>
              <a:endParaRPr kumimoji="0" lang="en-US" altLang="ko-KR" sz="2000" dirty="0">
                <a:latin typeface="+mj-lt"/>
                <a:ea typeface="HY견고딕" pitchFamily="18" charset="-127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176937" y="3890101"/>
              <a:ext cx="2803439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marL="342900" indent="-342900"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2400" b="1" spc="-150" dirty="0" smtClean="0">
                  <a:latin typeface="Times New Roman" pitchFamily="18" charset="0"/>
                  <a:ea typeface="HY견고딕" pitchFamily="18" charset="-127"/>
                  <a:cs typeface="Times New Roman" pitchFamily="18" charset="0"/>
                </a:rPr>
                <a:t>Purchase In progress</a:t>
              </a:r>
              <a:endParaRPr kumimoji="0" lang="en-US" altLang="ko-KR" sz="2400" b="1" spc="-150" dirty="0">
                <a:latin typeface="Times New Roman" pitchFamily="18" charset="0"/>
                <a:ea typeface="HY견고딕" pitchFamily="18" charset="-127"/>
                <a:cs typeface="Times New Roman" pitchFamily="18" charset="0"/>
              </a:endParaRPr>
            </a:p>
          </p:txBody>
        </p:sp>
      </p:grpSp>
      <p:grpSp>
        <p:nvGrpSpPr>
          <p:cNvPr id="8" name="그룹 61"/>
          <p:cNvGrpSpPr>
            <a:grpSpLocks/>
          </p:cNvGrpSpPr>
          <p:nvPr/>
        </p:nvGrpSpPr>
        <p:grpSpPr bwMode="auto">
          <a:xfrm>
            <a:off x="3137124" y="3529820"/>
            <a:ext cx="2950797" cy="2947180"/>
            <a:chOff x="3223740" y="2888181"/>
            <a:chExt cx="3409455" cy="3456138"/>
          </a:xfrm>
        </p:grpSpPr>
        <p:sp>
          <p:nvSpPr>
            <p:cNvPr id="63" name="Oval 3"/>
            <p:cNvSpPr>
              <a:spLocks noChangeArrowheads="1"/>
            </p:cNvSpPr>
            <p:nvPr/>
          </p:nvSpPr>
          <p:spPr bwMode="auto">
            <a:xfrm>
              <a:off x="3223740" y="2888181"/>
              <a:ext cx="3409455" cy="3456138"/>
            </a:xfrm>
            <a:prstGeom prst="ellipse">
              <a:avLst/>
            </a:prstGeom>
            <a:gradFill rotWithShape="1">
              <a:gsLst>
                <a:gs pos="0">
                  <a:srgbClr val="063E52"/>
                </a:gs>
                <a:gs pos="46000">
                  <a:srgbClr val="067F9C"/>
                </a:gs>
                <a:gs pos="100000">
                  <a:srgbClr val="54C8A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254000"/>
            </a:sp3d>
          </p:spPr>
          <p:txBody>
            <a:bodyPr wrap="none" anchor="ctr"/>
            <a:lstStyle/>
            <a:p>
              <a:pPr algn="ctr">
                <a:defRPr/>
              </a:pPr>
              <a:endParaRPr kumimoji="0" lang="ko-KR" altLang="en-US" b="1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4" name="Oval 4"/>
            <p:cNvSpPr>
              <a:spLocks noChangeArrowheads="1"/>
            </p:cNvSpPr>
            <p:nvPr/>
          </p:nvSpPr>
          <p:spPr bwMode="auto">
            <a:xfrm>
              <a:off x="3642563" y="3001423"/>
              <a:ext cx="2553696" cy="212894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1000"/>
                  </a:schemeClr>
                </a:gs>
                <a:gs pos="78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 b="1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Oval 4"/>
            <p:cNvSpPr>
              <a:spLocks noChangeArrowheads="1"/>
            </p:cNvSpPr>
            <p:nvPr/>
          </p:nvSpPr>
          <p:spPr bwMode="auto">
            <a:xfrm flipV="1">
              <a:off x="3479840" y="4705407"/>
              <a:ext cx="2890201" cy="8064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bg1">
                    <a:gamma/>
                    <a:tint val="0"/>
                    <a:invGamma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 b="1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Oval 4"/>
            <p:cNvSpPr>
              <a:spLocks noChangeArrowheads="1"/>
            </p:cNvSpPr>
            <p:nvPr/>
          </p:nvSpPr>
          <p:spPr bwMode="auto">
            <a:xfrm flipV="1">
              <a:off x="3490882" y="3975301"/>
              <a:ext cx="2868379" cy="222633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2000"/>
                  </a:schemeClr>
                </a:gs>
                <a:gs pos="54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 b="1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9" name="원호 68"/>
          <p:cNvSpPr/>
          <p:nvPr/>
        </p:nvSpPr>
        <p:spPr>
          <a:xfrm>
            <a:off x="6062940" y="2615778"/>
            <a:ext cx="2071687" cy="2071688"/>
          </a:xfrm>
          <a:prstGeom prst="arc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71" name="원호 70"/>
          <p:cNvSpPr/>
          <p:nvPr/>
        </p:nvSpPr>
        <p:spPr>
          <a:xfrm flipH="1">
            <a:off x="1763661" y="2591356"/>
            <a:ext cx="2071687" cy="2071688"/>
          </a:xfrm>
          <a:prstGeom prst="arc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54" name="제목 33"/>
          <p:cNvSpPr>
            <a:spLocks noGrp="1"/>
          </p:cNvSpPr>
          <p:nvPr>
            <p:ph type="title"/>
          </p:nvPr>
        </p:nvSpPr>
        <p:spPr bwMode="auto">
          <a:xfrm>
            <a:off x="214313" y="274638"/>
            <a:ext cx="8929687" cy="43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dirty="0" smtClean="0">
                <a:solidFill>
                  <a:srgbClr val="002060"/>
                </a:solidFill>
              </a:rPr>
              <a:t>      </a:t>
            </a:r>
            <a:r>
              <a:rPr lang="en-US" altLang="ko-KR" sz="3600" b="1" dirty="0" smtClean="0">
                <a:solidFill>
                  <a:srgbClr val="002060"/>
                </a:solidFill>
                <a:latin typeface="+mn-lt"/>
              </a:rPr>
              <a:t>Facility Available at PIEAS</a:t>
            </a:r>
            <a:endParaRPr lang="ko-KR" altLang="en-US" sz="3600" b="1" dirty="0" smtClean="0">
              <a:latin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275636" y="4492508"/>
            <a:ext cx="2812285" cy="1364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kern="0" dirty="0" smtClean="0">
                <a:latin typeface="arial"/>
                <a:cs typeface="Arial" pitchFamily="34" charset="0"/>
              </a:rPr>
              <a:t>Radiopharmaceutical Clinical Gamma Camera  </a:t>
            </a:r>
          </a:p>
          <a:p>
            <a:pPr algn="ctr"/>
            <a:r>
              <a:rPr lang="en-US" altLang="ko-KR" sz="2000" b="1" kern="0" dirty="0" smtClean="0">
                <a:latin typeface="arial"/>
                <a:cs typeface="Arial" pitchFamily="34" charset="0"/>
              </a:rPr>
              <a:t>Laboratory</a:t>
            </a:r>
            <a:endParaRPr lang="en-US" sz="2000" dirty="0"/>
          </a:p>
        </p:txBody>
      </p:sp>
      <p:sp>
        <p:nvSpPr>
          <p:cNvPr id="56" name="Rounded Rectangle 55"/>
          <p:cNvSpPr/>
          <p:nvPr/>
        </p:nvSpPr>
        <p:spPr>
          <a:xfrm>
            <a:off x="1371600" y="868681"/>
            <a:ext cx="7140881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양쪽 모서리가 둥근 사각형 41"/>
          <p:cNvSpPr/>
          <p:nvPr/>
        </p:nvSpPr>
        <p:spPr>
          <a:xfrm>
            <a:off x="331303" y="3798084"/>
            <a:ext cx="2606675" cy="374383"/>
          </a:xfrm>
          <a:prstGeom prst="round2SameRect">
            <a:avLst>
              <a:gd name="adj1" fmla="val 20718"/>
              <a:gd name="adj2" fmla="val 0"/>
            </a:avLst>
          </a:prstGeom>
          <a:gradFill rotWithShape="1">
            <a:gsLst>
              <a:gs pos="0">
                <a:schemeClr val="bg1">
                  <a:alpha val="71000"/>
                </a:schemeClr>
              </a:gs>
              <a:gs pos="78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1">
              <a:solidFill>
                <a:srgbClr val="000000"/>
              </a:solidFill>
              <a:latin typeface="+mn-lt"/>
              <a:ea typeface="+mn-ea"/>
            </a:endParaRPr>
          </a:p>
        </p:txBody>
      </p:sp>
      <p:grpSp>
        <p:nvGrpSpPr>
          <p:cNvPr id="62" name="그룹 255"/>
          <p:cNvGrpSpPr>
            <a:grpSpLocks/>
          </p:cNvGrpSpPr>
          <p:nvPr/>
        </p:nvGrpSpPr>
        <p:grpSpPr bwMode="auto">
          <a:xfrm>
            <a:off x="259834" y="3622608"/>
            <a:ext cx="544512" cy="571500"/>
            <a:chOff x="612710" y="2412947"/>
            <a:chExt cx="1748526" cy="1748526"/>
          </a:xfrm>
        </p:grpSpPr>
        <p:sp>
          <p:nvSpPr>
            <p:cNvPr id="67" name="타원 32"/>
            <p:cNvSpPr/>
            <p:nvPr/>
          </p:nvSpPr>
          <p:spPr>
            <a:xfrm rot="5400000">
              <a:off x="612710" y="3218391"/>
              <a:ext cx="1748526" cy="13763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68" name="그룹 254"/>
            <p:cNvGrpSpPr>
              <a:grpSpLocks/>
            </p:cNvGrpSpPr>
            <p:nvPr/>
          </p:nvGrpSpPr>
          <p:grpSpPr bwMode="auto">
            <a:xfrm>
              <a:off x="612710" y="2685269"/>
              <a:ext cx="1748526" cy="1139212"/>
              <a:chOff x="612710" y="2685269"/>
              <a:chExt cx="1748526" cy="1139212"/>
            </a:xfrm>
          </p:grpSpPr>
          <p:sp>
            <p:nvSpPr>
              <p:cNvPr id="70" name="타원 34"/>
              <p:cNvSpPr/>
              <p:nvPr/>
            </p:nvSpPr>
            <p:spPr>
              <a:xfrm>
                <a:off x="612710" y="3204640"/>
                <a:ext cx="1748526" cy="1408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타원 35"/>
              <p:cNvSpPr/>
              <p:nvPr/>
            </p:nvSpPr>
            <p:spPr>
              <a:xfrm rot="7200000">
                <a:off x="955853" y="3167631"/>
                <a:ext cx="1092829" cy="12744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타원 36"/>
              <p:cNvSpPr/>
              <p:nvPr/>
            </p:nvSpPr>
            <p:spPr>
              <a:xfrm rot="2987860">
                <a:off x="932912" y="3218750"/>
                <a:ext cx="1092829" cy="1223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64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8077200" cy="5105400"/>
          </a:xfrm>
          <a:ln w="28575">
            <a:solidFill>
              <a:schemeClr val="tx2">
                <a:lumMod val="50000"/>
              </a:schemeClr>
            </a:solidFill>
          </a:ln>
        </p:spPr>
        <p:txBody>
          <a:bodyPr>
            <a:normAutofit fontScale="92500"/>
          </a:bodyPr>
          <a:lstStyle/>
          <a:p>
            <a:pPr algn="just">
              <a:lnSpc>
                <a:spcPct val="110000"/>
              </a:lnSpc>
              <a:buClr>
                <a:srgbClr val="C00000"/>
              </a:buClr>
            </a:pP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Synthesis of clinically important peptides, </a:t>
            </a:r>
            <a:r>
              <a:rPr lang="en-US" altLang="ko-KR" sz="2400" dirty="0" err="1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chelator</a:t>
            </a: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, </a:t>
            </a:r>
            <a:r>
              <a:rPr lang="en-US" altLang="ko-KR" sz="2400" dirty="0" err="1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bioconjugate</a:t>
            </a: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 linkers for radiopharmaceutical </a:t>
            </a:r>
            <a:r>
              <a:rPr lang="en-US" altLang="ko-KR" sz="24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synthesis</a:t>
            </a: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endParaRPr lang="en-US" altLang="ko-KR" sz="1200" dirty="0"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Protein based radiopharmaceutical </a:t>
            </a:r>
            <a:r>
              <a:rPr lang="en-US" altLang="ko-KR" sz="24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synthesis</a:t>
            </a: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endParaRPr lang="en-US" altLang="ko-KR" sz="1200" dirty="0"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Monoclonal antibody base </a:t>
            </a:r>
            <a:r>
              <a:rPr lang="en-US" altLang="ko-KR" sz="24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radiopharmaceuticals</a:t>
            </a: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endParaRPr lang="en-US" altLang="ko-KR" sz="1200" dirty="0"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Characterization and quality control of </a:t>
            </a:r>
            <a:r>
              <a:rPr lang="en-US" altLang="ko-KR" sz="24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radiopharmaceuticals</a:t>
            </a: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endParaRPr lang="en-US" altLang="ko-KR" sz="1200" dirty="0"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Preclinical data including pharmacokinetics and imaging </a:t>
            </a:r>
            <a:r>
              <a:rPr lang="en-US" altLang="ko-KR" sz="24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study</a:t>
            </a: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endParaRPr lang="en-US" altLang="ko-KR" sz="1200" dirty="0"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r>
              <a:rPr lang="en-US" altLang="ko-KR" sz="24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Clinical Studies </a:t>
            </a: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endParaRPr lang="en-US" altLang="ko-KR" sz="1300" dirty="0"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rgbClr val="C00000"/>
              </a:buClr>
            </a:pPr>
            <a:r>
              <a:rPr lang="en-US" altLang="ko-KR" sz="2400" dirty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Sharing of data and information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PIEAS—Future Plans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74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IAEA Projects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181600"/>
          </a:xfrm>
        </p:spPr>
        <p:txBody>
          <a:bodyPr/>
          <a:lstStyle/>
          <a:p>
            <a:r>
              <a:rPr lang="en-US" dirty="0" smtClean="0"/>
              <a:t>PAEC NM Physicians, Oncologists , </a:t>
            </a:r>
            <a:r>
              <a:rPr lang="en-US" dirty="0" err="1" smtClean="0"/>
              <a:t>Radiopharmacists</a:t>
            </a:r>
            <a:r>
              <a:rPr lang="en-US" dirty="0" smtClean="0"/>
              <a:t>, Medical Physicists are involved in:</a:t>
            </a:r>
          </a:p>
          <a:p>
            <a:pPr marL="0" indent="0">
              <a:buNone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i="1" dirty="0" smtClean="0"/>
              <a:t>IAEA Technical Cooperation Projects on </a:t>
            </a:r>
            <a:r>
              <a:rPr lang="en-US" b="1" i="1" dirty="0" err="1" smtClean="0"/>
              <a:t>Radioistopes</a:t>
            </a:r>
            <a:endParaRPr lang="en-US" b="1" i="1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sz="700" b="1" i="1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i="1" dirty="0" smtClean="0"/>
              <a:t>IAEA Coordinated Research Projects on Radioisotopes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1200" b="1" i="1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i="1" dirty="0" smtClean="0"/>
              <a:t>PIEAS is a </a:t>
            </a:r>
            <a:r>
              <a:rPr lang="en-US" b="1" i="1" dirty="0"/>
              <a:t>New IAEA Collaborating Centre in Pakistan to assist in Applications of Nuclear </a:t>
            </a:r>
            <a:r>
              <a:rPr lang="en-US" b="1" i="1" dirty="0" smtClean="0"/>
              <a:t>Technologies.</a:t>
            </a:r>
            <a:endParaRPr lang="en-US" b="1" i="1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i="1" dirty="0"/>
              <a:t> </a:t>
            </a:r>
            <a:endParaRPr lang="en-US" b="1" i="1" dirty="0"/>
          </a:p>
          <a:p>
            <a:endParaRPr lang="en-US" b="1" i="1" dirty="0" smtClean="0"/>
          </a:p>
          <a:p>
            <a:endParaRPr lang="en-US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330449"/>
            <a:ext cx="3228975" cy="203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385575"/>
            <a:ext cx="3515759" cy="197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3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11251"/>
            <a:ext cx="5943600" cy="5596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" y="381000"/>
            <a:ext cx="8915401" cy="990601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n-lt"/>
              </a:rPr>
              <a:t>PAKISTAN ATOMIC ENERGY 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COMMISSION</a:t>
            </a:r>
            <a:br>
              <a:rPr lang="en-US" b="1" dirty="0" smtClean="0">
                <a:solidFill>
                  <a:srgbClr val="002060"/>
                </a:solidFill>
                <a:latin typeface="+mn-lt"/>
              </a:rPr>
            </a:br>
            <a:r>
              <a:rPr lang="en-US" b="1" dirty="0" smtClean="0">
                <a:solidFill>
                  <a:srgbClr val="002060"/>
                </a:solidFill>
                <a:latin typeface="+mn-lt"/>
              </a:rPr>
              <a:t>(PAEC)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211250"/>
            <a:ext cx="1676401" cy="1395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486" y="1532304"/>
            <a:ext cx="1752600" cy="14586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16140"/>
            <a:ext cx="1733677" cy="1442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6260" y="1211250"/>
            <a:ext cx="6928939" cy="526575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200000"/>
              </a:lnSpc>
            </a:pPr>
            <a:r>
              <a:rPr lang="en-US" sz="3800" b="1" dirty="0" smtClean="0"/>
              <a:t>Nuclear Power </a:t>
            </a:r>
            <a:r>
              <a:rPr lang="en-US" sz="3800" b="1" dirty="0" smtClean="0"/>
              <a:t>Generation</a:t>
            </a:r>
            <a:endParaRPr lang="en-US" sz="3800" b="1" dirty="0" smtClean="0"/>
          </a:p>
          <a:p>
            <a:pPr>
              <a:lnSpc>
                <a:spcPct val="200000"/>
              </a:lnSpc>
            </a:pPr>
            <a:r>
              <a:rPr lang="en-US" sz="3400" b="1" dirty="0" smtClean="0"/>
              <a:t> </a:t>
            </a:r>
            <a:r>
              <a:rPr lang="en-US" sz="3800" b="1" dirty="0" smtClean="0"/>
              <a:t>Engineering</a:t>
            </a:r>
            <a:endParaRPr lang="en-US" sz="3800" b="1" dirty="0" smtClean="0"/>
          </a:p>
          <a:p>
            <a:pPr>
              <a:lnSpc>
                <a:spcPct val="200000"/>
              </a:lnSpc>
            </a:pPr>
            <a:r>
              <a:rPr lang="en-US" sz="3800" b="1" dirty="0" smtClean="0"/>
              <a:t>Agricultural and Biotechnology</a:t>
            </a:r>
          </a:p>
          <a:p>
            <a:pPr>
              <a:lnSpc>
                <a:spcPct val="200000"/>
              </a:lnSpc>
            </a:pPr>
            <a:r>
              <a:rPr lang="en-US" sz="3800" b="1" dirty="0"/>
              <a:t>Research and </a:t>
            </a:r>
            <a:r>
              <a:rPr lang="en-US" sz="3800" b="1" dirty="0" smtClean="0"/>
              <a:t>Development</a:t>
            </a:r>
            <a:endParaRPr lang="en-US" sz="3800" b="1" dirty="0"/>
          </a:p>
          <a:p>
            <a:pPr>
              <a:lnSpc>
                <a:spcPct val="200000"/>
              </a:lnSpc>
            </a:pPr>
            <a:r>
              <a:rPr lang="en-US" sz="3800" b="1" dirty="0" smtClean="0"/>
              <a:t>Human Resource Development</a:t>
            </a:r>
          </a:p>
          <a:p>
            <a:pPr>
              <a:lnSpc>
                <a:spcPct val="200000"/>
              </a:lnSpc>
            </a:pPr>
            <a:r>
              <a:rPr lang="en-US" sz="3800" b="1" dirty="0"/>
              <a:t>Cancer </a:t>
            </a:r>
            <a:r>
              <a:rPr lang="en-US" sz="3800" b="1" dirty="0" smtClean="0"/>
              <a:t>Hospitals (Nuclear Medicine &amp; Radiotherapy Institutes)</a:t>
            </a:r>
          </a:p>
          <a:p>
            <a:endParaRPr lang="en-US" sz="3400" b="1" dirty="0" smtClean="0"/>
          </a:p>
          <a:p>
            <a:endParaRPr lang="en-US" dirty="0"/>
          </a:p>
        </p:txBody>
      </p:sp>
      <p:pic>
        <p:nvPicPr>
          <p:cNvPr id="1030" name="Picture 6" descr="Reasearch &amp; Developme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2990919"/>
            <a:ext cx="1652588" cy="1375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924" y="3712228"/>
            <a:ext cx="1867876" cy="1554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ancer Hospital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746" y="5266783"/>
            <a:ext cx="1735131" cy="1444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46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09" y="-762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5591" y="457200"/>
            <a:ext cx="8229600" cy="1143000"/>
          </a:xfrm>
        </p:spPr>
        <p:txBody>
          <a:bodyPr>
            <a:normAutofit fontScale="92500" lnSpcReduction="20000"/>
          </a:bodyPr>
          <a:lstStyle/>
          <a:p>
            <a:pPr marL="0" indent="0"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en-US" sz="4300" b="1" dirty="0" smtClean="0">
                <a:solidFill>
                  <a:srgbClr val="FF0000"/>
                </a:solidFill>
              </a:rPr>
              <a:t>Radioisotopes &amp; Radiopharmaceuticals in Pakistan </a:t>
            </a: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endParaRPr lang="en-US" dirty="0">
              <a:solidFill>
                <a:srgbClr val="002060"/>
              </a:solidFill>
            </a:endParaRP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>
              <a:solidFill>
                <a:srgbClr val="002060"/>
              </a:solidFill>
            </a:endParaRP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598876" y="2362200"/>
            <a:ext cx="7877629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r"/>
            <a:r>
              <a:rPr lang="en-US" altLang="en-US" sz="2800" b="1" dirty="0">
                <a:solidFill>
                  <a:srgbClr val="FF0000"/>
                </a:solidFill>
              </a:rPr>
              <a:t>Isotope Production Division (IPD)</a:t>
            </a:r>
            <a:br>
              <a:rPr lang="en-US" altLang="en-US" sz="2800" b="1" dirty="0">
                <a:solidFill>
                  <a:srgbClr val="FF0000"/>
                </a:solidFill>
              </a:rPr>
            </a:br>
            <a:r>
              <a:rPr lang="en-US" altLang="en-US" sz="2800" b="1" dirty="0">
                <a:solidFill>
                  <a:srgbClr val="FF0000"/>
                </a:solidFill>
              </a:rPr>
              <a:t>Pakistan Institute of Nuclear Science &amp; Technology(PINSTECH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), Islamabad  </a:t>
            </a:r>
            <a:r>
              <a:rPr lang="en-US" altLang="en-US" sz="2800" b="1" dirty="0">
                <a:solidFill>
                  <a:srgbClr val="FF0000"/>
                </a:solidFill>
              </a:rPr>
              <a:t/>
            </a:r>
            <a:br>
              <a:rPr lang="en-US" altLang="en-US" sz="2800" b="1" dirty="0">
                <a:solidFill>
                  <a:srgbClr val="FF0000"/>
                </a:solidFill>
              </a:rPr>
            </a:br>
            <a:r>
              <a:rPr lang="en-US" altLang="en-US" sz="2400" b="1" dirty="0">
                <a:solidFill>
                  <a:srgbClr val="FF0000"/>
                </a:solidFill>
              </a:rPr>
              <a:t>December 21, 1965</a:t>
            </a:r>
          </a:p>
        </p:txBody>
      </p:sp>
      <p:pic>
        <p:nvPicPr>
          <p:cNvPr id="27653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980" r="-68980"/>
          <a:stretch>
            <a:fillRect/>
          </a:stretch>
        </p:blipFill>
        <p:spPr bwMode="auto">
          <a:xfrm>
            <a:off x="5029200" y="4435475"/>
            <a:ext cx="4923314" cy="204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56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9906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latin typeface="+mn-lt"/>
              </a:rPr>
              <a:t>Pakistan Institute of Science &amp; Technology (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PINSTECH) (</a:t>
            </a:r>
            <a:r>
              <a:rPr lang="en-US" b="1" dirty="0" smtClean="0">
                <a:latin typeface="+mn-lt"/>
              </a:rPr>
              <a:t>R&amp;D Institute)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6248400" cy="487680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Pakistan Research Reactors (PARR-1 and PARR-2)</a:t>
            </a:r>
          </a:p>
          <a:p>
            <a:pPr marL="0" indent="0" algn="ctr">
              <a:buNone/>
              <a:defRPr/>
            </a:pPr>
            <a:r>
              <a:rPr lang="en-US" sz="2800" i="1" dirty="0">
                <a:latin typeface="Tw Cen MT" pitchFamily="34" charset="0"/>
              </a:rPr>
              <a:t>PARR-3 ---in 3 years time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Isotope Production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Isotope Application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Material Sciences and Development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Linear Accelerator Development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Nuclear Engineering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Health Physics and Environmental Monitoring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Radioactive Waste Management Facility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Central Analytical Facility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78000"/>
            <a:ext cx="3260834" cy="2897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1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n-lt"/>
              </a:rPr>
              <a:t>Isotope Production Division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Molybedenum-99 Production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Tc-99m Generator Production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I-131 Production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Freeze Dried Kits and Adenosine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P-32 Production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75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+mn-lt"/>
              </a:rPr>
              <a:t>Isotope Production Division Facilities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80" y="1676400"/>
            <a:ext cx="275356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Imag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6306" y="1676400"/>
            <a:ext cx="2760894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8" descr="C:\Users\Umair Khalid\Desktop\New folder\RPG Ma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80" y="3962400"/>
            <a:ext cx="275356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Umair Khalid\Desktop\New folder\KPG Ma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635" y="3962400"/>
            <a:ext cx="275356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81"/>
          <p:cNvSpPr>
            <a:spLocks noChangeArrowheads="1"/>
          </p:cNvSpPr>
          <p:nvPr/>
        </p:nvSpPr>
        <p:spPr bwMode="auto">
          <a:xfrm>
            <a:off x="1163851" y="3581400"/>
            <a:ext cx="23570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400" b="1" dirty="0" smtClean="0"/>
              <a:t>Mo-99 Production Facility</a:t>
            </a:r>
            <a:endParaRPr lang="en-US" sz="1400" b="1" dirty="0"/>
          </a:p>
        </p:txBody>
      </p:sp>
      <p:sp>
        <p:nvSpPr>
          <p:cNvPr id="9" name="Rectangle 381"/>
          <p:cNvSpPr>
            <a:spLocks noChangeArrowheads="1"/>
          </p:cNvSpPr>
          <p:nvPr/>
        </p:nvSpPr>
        <p:spPr bwMode="auto">
          <a:xfrm>
            <a:off x="5486465" y="3581400"/>
            <a:ext cx="242057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400" b="1" dirty="0" smtClean="0"/>
              <a:t>TC-99m Generator Facility</a:t>
            </a:r>
            <a:endParaRPr lang="en-US" sz="1400" b="1" dirty="0"/>
          </a:p>
        </p:txBody>
      </p:sp>
      <p:sp>
        <p:nvSpPr>
          <p:cNvPr id="10" name="Rectangle 381"/>
          <p:cNvSpPr>
            <a:spLocks noChangeArrowheads="1"/>
          </p:cNvSpPr>
          <p:nvPr/>
        </p:nvSpPr>
        <p:spPr bwMode="auto">
          <a:xfrm>
            <a:off x="1275564" y="5867400"/>
            <a:ext cx="2133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400" b="1" dirty="0" smtClean="0"/>
              <a:t>Iodine-131 Facility</a:t>
            </a:r>
            <a:endParaRPr lang="en-US" sz="1400" b="1" dirty="0"/>
          </a:p>
        </p:txBody>
      </p:sp>
      <p:sp>
        <p:nvSpPr>
          <p:cNvPr id="11" name="Rectangle 381"/>
          <p:cNvSpPr>
            <a:spLocks noChangeArrowheads="1"/>
          </p:cNvSpPr>
          <p:nvPr/>
        </p:nvSpPr>
        <p:spPr bwMode="auto">
          <a:xfrm>
            <a:off x="5599618" y="5867400"/>
            <a:ext cx="2133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400" b="1" dirty="0" smtClean="0"/>
              <a:t>Clean Room Facility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4600" y="6229290"/>
            <a:ext cx="4416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Well Equipped Quality Control Lab</a:t>
            </a:r>
          </a:p>
        </p:txBody>
      </p:sp>
    </p:spTree>
    <p:extLst>
      <p:ext uri="{BB962C8B-B14F-4D97-AF65-F5344CB8AC3E}">
        <p14:creationId xmlns:p14="http://schemas.microsoft.com/office/powerpoint/2010/main" val="319609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n-lt"/>
              </a:rPr>
              <a:t>Facilities 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A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vailable at PINSTECH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ts val="1200"/>
              </a:spcAft>
            </a:pPr>
            <a:r>
              <a:rPr lang="en-US" sz="2600" dirty="0"/>
              <a:t>Pakistan Research Reactor (PARR-I) 10 MW, </a:t>
            </a:r>
            <a:r>
              <a:rPr lang="en-US" sz="2600" dirty="0" smtClean="0"/>
              <a:t>maximum </a:t>
            </a:r>
            <a:r>
              <a:rPr lang="en-US" sz="2600" dirty="0"/>
              <a:t>thermal neutron flux ~ 1.5x10</a:t>
            </a:r>
            <a:r>
              <a:rPr lang="en-US" sz="2600" baseline="30000" dirty="0"/>
              <a:t>14 </a:t>
            </a:r>
            <a:r>
              <a:rPr lang="en-US" sz="2600" dirty="0" smtClean="0"/>
              <a:t>n.cm</a:t>
            </a:r>
            <a:r>
              <a:rPr lang="en-US" sz="2600" baseline="30000" dirty="0" smtClean="0"/>
              <a:t>-2</a:t>
            </a:r>
            <a:r>
              <a:rPr lang="en-US" sz="2600" dirty="0" smtClean="0"/>
              <a:t>.s</a:t>
            </a:r>
            <a:r>
              <a:rPr lang="en-US" sz="2600" baseline="30000" dirty="0" smtClean="0"/>
              <a:t>-1</a:t>
            </a:r>
          </a:p>
          <a:p>
            <a:pPr algn="just">
              <a:spcAft>
                <a:spcPts val="1200"/>
              </a:spcAft>
            </a:pPr>
            <a:r>
              <a:rPr lang="en-US" sz="2600" dirty="0"/>
              <a:t>Pakistan Research Reactor (PARR-II) 30 kW, maximum thermal neutron flux ~</a:t>
            </a:r>
            <a:r>
              <a:rPr lang="en-US" sz="2600" dirty="0" smtClean="0"/>
              <a:t>1x10</a:t>
            </a:r>
            <a:r>
              <a:rPr lang="en-US" sz="2600" baseline="30000" dirty="0" smtClean="0"/>
              <a:t>12</a:t>
            </a:r>
          </a:p>
          <a:p>
            <a:pPr algn="just">
              <a:spcAft>
                <a:spcPts val="1200"/>
              </a:spcAft>
            </a:pPr>
            <a:r>
              <a:rPr lang="en-US" sz="2600" dirty="0"/>
              <a:t>Lead shielded hot cells (HWM </a:t>
            </a:r>
            <a:r>
              <a:rPr lang="en-US" sz="2600" dirty="0" smtClean="0"/>
              <a:t>Walischmiller/ITD </a:t>
            </a:r>
            <a:r>
              <a:rPr lang="en-US" sz="2600" dirty="0"/>
              <a:t>Germany) for the production of indigenous fission </a:t>
            </a:r>
            <a:r>
              <a:rPr lang="en-US" sz="2600" baseline="30000" dirty="0" smtClean="0"/>
              <a:t>99</a:t>
            </a:r>
            <a:r>
              <a:rPr lang="en-US" sz="2600" dirty="0" smtClean="0"/>
              <a:t>Mo</a:t>
            </a:r>
          </a:p>
          <a:p>
            <a:pPr algn="just">
              <a:spcAft>
                <a:spcPts val="1200"/>
              </a:spcAft>
            </a:pPr>
            <a:r>
              <a:rPr lang="en-US" sz="2600" dirty="0"/>
              <a:t>Loading Facility (IZOTOP Hungary) for the production </a:t>
            </a:r>
            <a:r>
              <a:rPr lang="en-US" sz="2600" baseline="30000" dirty="0"/>
              <a:t>99</a:t>
            </a:r>
            <a:r>
              <a:rPr lang="en-US" sz="2600" dirty="0"/>
              <a:t>Mo</a:t>
            </a:r>
            <a:r>
              <a:rPr lang="en-US" sz="2600" baseline="30000" dirty="0"/>
              <a:t> </a:t>
            </a:r>
            <a:r>
              <a:rPr lang="en-US" sz="2600" dirty="0"/>
              <a:t>/</a:t>
            </a:r>
            <a:r>
              <a:rPr lang="en-US" sz="2600" baseline="30000" dirty="0"/>
              <a:t>99m</a:t>
            </a:r>
            <a:r>
              <a:rPr lang="en-US" sz="2600" dirty="0"/>
              <a:t>Tc </a:t>
            </a:r>
            <a:r>
              <a:rPr lang="en-US" sz="2600" dirty="0" smtClean="0"/>
              <a:t>Generators</a:t>
            </a:r>
          </a:p>
          <a:p>
            <a:pPr algn="just">
              <a:spcAft>
                <a:spcPts val="1200"/>
              </a:spcAft>
            </a:pPr>
            <a:r>
              <a:rPr lang="en-US" sz="2600" dirty="0"/>
              <a:t>Lead shielded hot cells (HWM Walischmiller Germany) for the production of Sodium Iodide (</a:t>
            </a:r>
            <a:r>
              <a:rPr lang="en-US" sz="2600" baseline="30000" dirty="0"/>
              <a:t>131</a:t>
            </a:r>
            <a:r>
              <a:rPr lang="en-US" sz="2600" dirty="0"/>
              <a:t>I ) solution</a:t>
            </a:r>
            <a:endParaRPr 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40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n-lt"/>
              </a:rPr>
              <a:t>Facilities  Available at PINSTECH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en-US" dirty="0"/>
              <a:t>Phosphorus-32 Production Cell (AECL, Canada, 10 Ci Capacity</a:t>
            </a:r>
            <a:r>
              <a:rPr lang="en-US" dirty="0" smtClean="0"/>
              <a:t>)</a:t>
            </a:r>
          </a:p>
          <a:p>
            <a:pPr lvl="0" algn="just">
              <a:spcAft>
                <a:spcPts val="1200"/>
              </a:spcAft>
            </a:pPr>
            <a:r>
              <a:rPr lang="en-US" dirty="0"/>
              <a:t>Fume Hoods (14)</a:t>
            </a:r>
          </a:p>
          <a:p>
            <a:pPr algn="just">
              <a:spcAft>
                <a:spcPts val="1200"/>
              </a:spcAft>
            </a:pPr>
            <a:r>
              <a:rPr lang="en-US" dirty="0"/>
              <a:t>Clean laboratory for the preparation of diagnostic freeze dried </a:t>
            </a:r>
            <a:r>
              <a:rPr lang="en-US" dirty="0" smtClean="0"/>
              <a:t>kits</a:t>
            </a:r>
          </a:p>
          <a:p>
            <a:pPr algn="just">
              <a:spcAft>
                <a:spcPts val="1200"/>
              </a:spcAft>
            </a:pPr>
            <a:r>
              <a:rPr lang="en-US" dirty="0"/>
              <a:t>Quality control laboratories equipped with multichannel analyzer, </a:t>
            </a:r>
            <a:r>
              <a:rPr lang="en-US" dirty="0" err="1" smtClean="0"/>
              <a:t>HPGe’s</a:t>
            </a:r>
            <a:r>
              <a:rPr lang="en-US" dirty="0" smtClean="0"/>
              <a:t>, HPLC</a:t>
            </a:r>
            <a:r>
              <a:rPr lang="en-US" dirty="0"/>
              <a:t>, electrophoresis, 2 π scanner and paper </a:t>
            </a:r>
            <a:r>
              <a:rPr lang="en-US" dirty="0" smtClean="0"/>
              <a:t>chromatography, laminar </a:t>
            </a:r>
            <a:r>
              <a:rPr lang="en-US" dirty="0"/>
              <a:t>flow cabinet etc. </a:t>
            </a:r>
            <a:endParaRPr lang="en-US" dirty="0" smtClean="0"/>
          </a:p>
          <a:p>
            <a:pPr algn="just">
              <a:spcAft>
                <a:spcPts val="1200"/>
              </a:spcAft>
            </a:pPr>
            <a:r>
              <a:rPr lang="en-US" dirty="0" smtClean="0"/>
              <a:t>Animal </a:t>
            </a:r>
            <a:r>
              <a:rPr lang="en-US" dirty="0"/>
              <a:t>house for biological quality control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68556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Contd..</a:t>
            </a:r>
          </a:p>
        </p:txBody>
      </p:sp>
    </p:spTree>
    <p:extLst>
      <p:ext uri="{BB962C8B-B14F-4D97-AF65-F5344CB8AC3E}">
        <p14:creationId xmlns:p14="http://schemas.microsoft.com/office/powerpoint/2010/main" val="390919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sz="quarter" idx="1"/>
          </p:nvPr>
        </p:nvSpPr>
        <p:spPr>
          <a:xfrm>
            <a:off x="228600" y="1371600"/>
            <a:ext cx="8458200" cy="5029200"/>
          </a:xfrm>
        </p:spPr>
        <p:txBody>
          <a:bodyPr>
            <a:normAutofit/>
          </a:bodyPr>
          <a:lstStyle/>
          <a:p>
            <a:pPr marL="914400" indent="-457200">
              <a:lnSpc>
                <a:spcPct val="120000"/>
              </a:lnSpc>
              <a:spcAft>
                <a:spcPts val="600"/>
              </a:spcAft>
            </a:pPr>
            <a:r>
              <a:rPr lang="en-US" altLang="en-US" dirty="0" smtClean="0">
                <a:latin typeface="Gill Sans MT" pitchFamily="34" charset="0"/>
                <a:cs typeface="Times New Roman" panose="02020603050405020304" pitchFamily="18" charset="0"/>
              </a:rPr>
              <a:t>Fume Hoods and Glove Boxes (for small scale production of different Radionuclides and R&amp;D work)</a:t>
            </a:r>
          </a:p>
          <a:p>
            <a:pPr marL="914400" indent="-457200">
              <a:lnSpc>
                <a:spcPct val="120000"/>
              </a:lnSpc>
              <a:spcAft>
                <a:spcPts val="600"/>
              </a:spcAft>
            </a:pPr>
            <a:r>
              <a:rPr lang="en-US" altLang="en-US" dirty="0" smtClean="0">
                <a:latin typeface="Gill Sans MT" pitchFamily="34" charset="0"/>
                <a:cs typeface="Times New Roman" panose="02020603050405020304" pitchFamily="18" charset="0"/>
              </a:rPr>
              <a:t>Workshop for target preparation and sealed source fabrication</a:t>
            </a:r>
          </a:p>
          <a:p>
            <a:pPr marL="914400" indent="-457200">
              <a:lnSpc>
                <a:spcPct val="120000"/>
              </a:lnSpc>
              <a:spcAft>
                <a:spcPts val="600"/>
              </a:spcAft>
            </a:pPr>
            <a:r>
              <a:rPr lang="en-US" altLang="en-US" dirty="0" smtClean="0">
                <a:latin typeface="Gill Sans MT" pitchFamily="34" charset="0"/>
                <a:cs typeface="Times New Roman" panose="02020603050405020304" pitchFamily="18" charset="0"/>
              </a:rPr>
              <a:t>Laboratories for determination of </a:t>
            </a:r>
            <a:r>
              <a:rPr lang="en-US" altLang="en-US" dirty="0" err="1" smtClean="0">
                <a:latin typeface="Gill Sans MT" pitchFamily="34" charset="0"/>
                <a:cs typeface="Times New Roman" panose="02020603050405020304" pitchFamily="18" charset="0"/>
              </a:rPr>
              <a:t>radionuclidic</a:t>
            </a:r>
            <a:r>
              <a:rPr lang="en-US" altLang="en-US" dirty="0" smtClean="0">
                <a:latin typeface="Gill Sans MT" pitchFamily="34" charset="0"/>
                <a:cs typeface="Times New Roman" panose="02020603050405020304" pitchFamily="18" charset="0"/>
              </a:rPr>
              <a:t>, radiochemical and biological purity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dirty="0">
                <a:latin typeface="Gill Sans MT" pitchFamily="34" charset="0"/>
              </a:rPr>
              <a:t>Contd..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9200" y="381000"/>
            <a:ext cx="65058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+mn-lt"/>
              </a:rPr>
              <a:t>Facilities Available at PINSTECH</a:t>
            </a:r>
            <a:endParaRPr 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64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533400"/>
            <a:ext cx="9982200" cy="990600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Calibri"/>
                <a:cs typeface="Times New Roman"/>
              </a:rPr>
              <a:t>Diagnostic Freeze Dried Kits Produced in IPD</a:t>
            </a:r>
            <a:b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Calibri"/>
                <a:cs typeface="Times New Roman"/>
              </a:rPr>
            </a:br>
            <a:endParaRPr lang="en-US" dirty="0"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260990"/>
              </p:ext>
            </p:extLst>
          </p:nvPr>
        </p:nvGraphicFramePr>
        <p:xfrm>
          <a:off x="228600" y="1371600"/>
          <a:ext cx="4343400" cy="531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</a:tblGrid>
              <a:tr h="838200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DTPA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(Diethylene Triamine penta Acetic acid)</a:t>
                      </a:r>
                      <a:endParaRPr lang="en-US" sz="2000" b="1" kern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MDP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(Methylene Diphosphonic acid)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MIBI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(Methoxy Isobutyl Isonitrile)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DMSA-III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(Dimercapto Succinic acid)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HG, HEPTAGLUCONATE  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(Calcium Heptagluconate)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Phytate</a:t>
                      </a:r>
                      <a:endParaRPr kumimoji="0"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(Sodium Phytate)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070586"/>
              </p:ext>
            </p:extLst>
          </p:nvPr>
        </p:nvGraphicFramePr>
        <p:xfrm>
          <a:off x="4781550" y="1600200"/>
          <a:ext cx="4343400" cy="4496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</a:tblGrid>
              <a:tr h="944895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MAG-3</a:t>
                      </a:r>
                      <a:endParaRPr lang="en-US" sz="2000" b="0" kern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GB" sz="2000" b="0" kern="1200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Mercapto</a:t>
                      </a:r>
                      <a:r>
                        <a:rPr lang="en-GB" sz="2000" b="0" kern="12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Acetyl Tri-glycine)      </a:t>
                      </a:r>
                      <a:endParaRPr lang="en-US" sz="2000" b="0" kern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38578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DISIDA</a:t>
                      </a:r>
                      <a:endParaRPr lang="en-US" sz="2000" b="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(2,6 Di-isopropyl Phenyl </a:t>
                      </a:r>
                      <a:r>
                        <a:rPr lang="en-GB" sz="2000" b="0" kern="12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Carbamoyl</a:t>
                      </a:r>
                      <a:r>
                        <a:rPr lang="en-GB" sz="2000" b="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2000" b="0" kern="12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Imino-diacetic</a:t>
                      </a:r>
                      <a:r>
                        <a:rPr lang="en-GB" sz="2000" b="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acid)                      </a:t>
                      </a:r>
                      <a:endParaRPr lang="en-US" sz="2000" b="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7540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PYROPHOSPHATE</a:t>
                      </a:r>
                    </a:p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(Tetra </a:t>
                      </a:r>
                      <a:r>
                        <a:rPr lang="en-GB" sz="2000" b="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Sodium Pyrophosphate)</a:t>
                      </a:r>
                      <a:endParaRPr lang="en-US" sz="2000" b="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21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DEXTRAN</a:t>
                      </a:r>
                      <a:endParaRPr lang="en-US" sz="2000" b="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5428">
                <a:tc>
                  <a:txBody>
                    <a:bodyPr/>
                    <a:lstStyle/>
                    <a:p>
                      <a:pPr marL="0" marR="0" algn="ctr" defTabSz="3652296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2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Adenosine (9-β-D-Ribofuranosyladenine</a:t>
                      </a:r>
                      <a:r>
                        <a:rPr lang="en-GB" sz="2000" b="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2000" b="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Gill Sans MT" pitchFamily="34" charset="0"/>
              </a:rPr>
              <a:t>R&amp;D in Isotope Production Division</a:t>
            </a:r>
            <a:endParaRPr lang="en-US" b="1" dirty="0">
              <a:solidFill>
                <a:srgbClr val="002060"/>
              </a:solidFill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Radiochemistry development and process parameter optimization for fission Mo-99 separation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I-131 separation for fission products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/>
              <a:t>Xe</a:t>
            </a:r>
            <a:r>
              <a:rPr lang="en-US" dirty="0" smtClean="0"/>
              <a:t> isotopes separation and trapping system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Ruthenium carries development and optimization for Mo-99 purification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24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209800"/>
            <a:ext cx="66262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schemeClr val="bg1"/>
                </a:solidFill>
                <a:latin typeface="Arial"/>
                <a:ea typeface="Times New Roman"/>
              </a:rPr>
              <a:t>Proposed Collaboration between </a:t>
            </a:r>
            <a:endParaRPr lang="en-US" sz="40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schemeClr val="bg1"/>
                </a:solidFill>
                <a:latin typeface="Arial"/>
                <a:ea typeface="Times New Roman"/>
              </a:rPr>
              <a:t>PAEC and CERN (ISOLDE/MEDICIS</a:t>
            </a:r>
            <a:r>
              <a:rPr lang="en-US" sz="4000" b="1" dirty="0" smtClean="0">
                <a:solidFill>
                  <a:schemeClr val="bg1"/>
                </a:solidFill>
                <a:latin typeface="Arial"/>
                <a:ea typeface="Times New Roman"/>
              </a:rPr>
              <a:t>)</a:t>
            </a:r>
            <a:endParaRPr lang="en-US" sz="40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solidFill>
                  <a:schemeClr val="bg1"/>
                </a:solidFill>
                <a:latin typeface="Times New Roman"/>
                <a:ea typeface="Times New Roman"/>
              </a:rPr>
              <a:t> </a:t>
            </a:r>
            <a:endParaRPr lang="en-US" sz="40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AutoShape 2" descr="Image result for cern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121" y="-7939"/>
            <a:ext cx="1538779" cy="153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6" descr="Image result for pae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338"/>
            <a:ext cx="1523999" cy="166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89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77702" y="5230201"/>
            <a:ext cx="8305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002060"/>
                </a:solidFill>
              </a:rPr>
              <a:t>Total Population 				</a:t>
            </a:r>
            <a:r>
              <a:rPr lang="en-US" altLang="en-US" sz="2400" b="1" dirty="0" smtClean="0">
                <a:solidFill>
                  <a:srgbClr val="002060"/>
                </a:solidFill>
              </a:rPr>
              <a:t>220 million</a:t>
            </a:r>
            <a:endParaRPr lang="en-US" altLang="en-US" sz="2400" b="1" dirty="0">
              <a:solidFill>
                <a:srgbClr val="002060"/>
              </a:solidFill>
            </a:endParaRPr>
          </a:p>
          <a:p>
            <a:r>
              <a:rPr lang="en-US" altLang="en-US" sz="2400" b="1" dirty="0">
                <a:solidFill>
                  <a:srgbClr val="002060"/>
                </a:solidFill>
              </a:rPr>
              <a:t>Estimated New Cancer </a:t>
            </a:r>
            <a:r>
              <a:rPr lang="en-US" altLang="en-US" sz="2400" b="1" dirty="0" smtClean="0">
                <a:solidFill>
                  <a:srgbClr val="002060"/>
                </a:solidFill>
              </a:rPr>
              <a:t>cases/</a:t>
            </a:r>
            <a:r>
              <a:rPr lang="en-US" altLang="en-US" sz="2400" b="1" dirty="0" err="1" smtClean="0">
                <a:solidFill>
                  <a:srgbClr val="002060"/>
                </a:solidFill>
              </a:rPr>
              <a:t>yr</a:t>
            </a:r>
            <a:r>
              <a:rPr lang="en-US" altLang="en-US" sz="2400" b="1" dirty="0">
                <a:solidFill>
                  <a:srgbClr val="002060"/>
                </a:solidFill>
              </a:rPr>
              <a:t>		</a:t>
            </a:r>
            <a:r>
              <a:rPr lang="en-US" altLang="en-US" sz="2400" b="1" dirty="0" smtClean="0">
                <a:solidFill>
                  <a:srgbClr val="002060"/>
                </a:solidFill>
              </a:rPr>
              <a:t> &gt;</a:t>
            </a:r>
            <a:r>
              <a:rPr lang="en-US" altLang="en-US" sz="2400" b="1" dirty="0" smtClean="0">
                <a:solidFill>
                  <a:srgbClr val="002060"/>
                </a:solidFill>
              </a:rPr>
              <a:t>173K</a:t>
            </a:r>
            <a:endParaRPr lang="en-US" altLang="en-US" sz="2400" b="1" dirty="0" smtClean="0">
              <a:solidFill>
                <a:srgbClr val="002060"/>
              </a:solidFill>
            </a:endParaRPr>
          </a:p>
          <a:p>
            <a:r>
              <a:rPr lang="en-US" altLang="en-US" sz="2400" b="1" dirty="0">
                <a:solidFill>
                  <a:srgbClr val="002060"/>
                </a:solidFill>
              </a:rPr>
              <a:t>People dying from cancer /</a:t>
            </a:r>
            <a:r>
              <a:rPr lang="en-US" altLang="en-US" sz="2400" b="1" dirty="0" err="1">
                <a:solidFill>
                  <a:srgbClr val="002060"/>
                </a:solidFill>
              </a:rPr>
              <a:t>yr</a:t>
            </a:r>
            <a:r>
              <a:rPr lang="en-US" altLang="en-US" sz="2400" b="1" dirty="0">
                <a:solidFill>
                  <a:srgbClr val="002060"/>
                </a:solidFill>
              </a:rPr>
              <a:t>: </a:t>
            </a:r>
            <a:r>
              <a:rPr lang="en-US" altLang="en-US" sz="2400" b="1" dirty="0" smtClean="0">
                <a:solidFill>
                  <a:srgbClr val="002060"/>
                </a:solidFill>
              </a:rPr>
              <a:t>		 &gt;</a:t>
            </a:r>
            <a:r>
              <a:rPr lang="en-US" altLang="en-US" sz="2400" b="1" dirty="0" smtClean="0">
                <a:solidFill>
                  <a:srgbClr val="002060"/>
                </a:solidFill>
              </a:rPr>
              <a:t>118K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38800" y="6430530"/>
            <a:ext cx="3265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Data from IARC </a:t>
            </a:r>
            <a:r>
              <a:rPr lang="en-US" b="1" i="1" dirty="0" err="1"/>
              <a:t>GlobalCan</a:t>
            </a:r>
            <a:r>
              <a:rPr lang="en-US" b="1" i="1" dirty="0"/>
              <a:t> (</a:t>
            </a:r>
            <a:r>
              <a:rPr lang="en-US" b="1" i="1" dirty="0" smtClean="0"/>
              <a:t>2018)</a:t>
            </a:r>
            <a:endParaRPr lang="en-US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457200"/>
            <a:ext cx="6858000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Pakistan &amp; Cancer Statistics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3" t="14237" r="10001" b="24218"/>
          <a:stretch/>
        </p:blipFill>
        <p:spPr bwMode="auto">
          <a:xfrm>
            <a:off x="339084" y="1239218"/>
            <a:ext cx="8577075" cy="4105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113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Preamble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/>
              <a:t>Proposed project will facilitate </a:t>
            </a:r>
            <a:r>
              <a:rPr lang="en-GB" dirty="0"/>
              <a:t>introducing new and novel </a:t>
            </a:r>
            <a:r>
              <a:rPr lang="uk-UA" dirty="0"/>
              <a:t>medical radioisotopes in </a:t>
            </a:r>
            <a:r>
              <a:rPr lang="uk-UA" dirty="0" smtClean="0"/>
              <a:t>Pakistan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MEDICIS </a:t>
            </a:r>
            <a:r>
              <a:rPr lang="en-US" dirty="0"/>
              <a:t>at CERN is a unique facility in the world which has the capability and capacity to produce wide range of </a:t>
            </a:r>
            <a:r>
              <a:rPr lang="en-US" dirty="0" smtClean="0"/>
              <a:t>radioisotope</a:t>
            </a:r>
            <a:endParaRPr lang="en-US" dirty="0"/>
          </a:p>
          <a:p>
            <a:endParaRPr lang="en-US" dirty="0" smtClean="0"/>
          </a:p>
          <a:p>
            <a:r>
              <a:rPr lang="uk-UA" dirty="0" smtClean="0"/>
              <a:t> </a:t>
            </a:r>
            <a:r>
              <a:rPr lang="uk-UA" dirty="0"/>
              <a:t>Collaboration with MEDICIS will </a:t>
            </a:r>
            <a:r>
              <a:rPr lang="en-GB" dirty="0"/>
              <a:t>boost Pakistan capability </a:t>
            </a:r>
            <a:r>
              <a:rPr lang="uk-UA" dirty="0"/>
              <a:t>to </a:t>
            </a:r>
            <a:r>
              <a:rPr lang="en-US" dirty="0" smtClean="0"/>
              <a:t>use new </a:t>
            </a:r>
            <a:r>
              <a:rPr lang="en-GB" dirty="0" smtClean="0"/>
              <a:t>radio</a:t>
            </a:r>
            <a:r>
              <a:rPr lang="uk-UA" dirty="0"/>
              <a:t>isotopes </a:t>
            </a:r>
            <a:r>
              <a:rPr lang="uk-UA" dirty="0" smtClean="0"/>
              <a:t>for </a:t>
            </a:r>
            <a:r>
              <a:rPr lang="en-GB" dirty="0" smtClean="0"/>
              <a:t>improving cancer management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338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1994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7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763000" cy="5029200"/>
          </a:xfrm>
        </p:spPr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dirty="0" smtClean="0"/>
              <a:t>Rapid </a:t>
            </a:r>
            <a:r>
              <a:rPr lang="en-US" dirty="0"/>
              <a:t>growth and research in the development of new </a:t>
            </a:r>
            <a:r>
              <a:rPr lang="en-US" dirty="0" err="1"/>
              <a:t>theranostic</a:t>
            </a:r>
            <a:r>
              <a:rPr lang="en-US" dirty="0"/>
              <a:t> radiopharmaceuticals for the management of cancer.</a:t>
            </a:r>
          </a:p>
          <a:p>
            <a:endParaRPr lang="en-US" sz="1100" dirty="0" smtClean="0"/>
          </a:p>
          <a:p>
            <a:r>
              <a:rPr lang="en-US" dirty="0" smtClean="0"/>
              <a:t>Pakistan with high cancer mortality and morbidity want to take advantage of the new </a:t>
            </a:r>
            <a:r>
              <a:rPr lang="en-US" dirty="0" err="1" smtClean="0"/>
              <a:t>theranostic</a:t>
            </a:r>
            <a:r>
              <a:rPr lang="en-US" dirty="0" smtClean="0"/>
              <a:t> radionuclides for the management of cancer patients.</a:t>
            </a:r>
          </a:p>
          <a:p>
            <a:endParaRPr lang="en-US" sz="1200" dirty="0"/>
          </a:p>
          <a:p>
            <a:r>
              <a:rPr lang="en-US" dirty="0" smtClean="0"/>
              <a:t>Efforts are in </a:t>
            </a:r>
            <a:r>
              <a:rPr lang="en-US" dirty="0"/>
              <a:t>progress to escalate the novel field applications </a:t>
            </a:r>
            <a:r>
              <a:rPr lang="en-US" dirty="0" smtClean="0"/>
              <a:t>in Pakistan </a:t>
            </a:r>
            <a:r>
              <a:rPr lang="en-US" dirty="0"/>
              <a:t>in line with rest of the </a:t>
            </a:r>
            <a:r>
              <a:rPr lang="en-US" dirty="0" smtClean="0"/>
              <a:t>world.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Project Significance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338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1994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52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Background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956485"/>
              </p:ext>
            </p:extLst>
          </p:nvPr>
        </p:nvGraphicFramePr>
        <p:xfrm>
          <a:off x="533400" y="1219200"/>
          <a:ext cx="8458200" cy="5364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33800" y="2910503"/>
            <a:ext cx="2590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PAEC&amp;ISOLDE-MEDICIS</a:t>
            </a:r>
          </a:p>
          <a:p>
            <a:endParaRPr lang="en-US" sz="800" b="1" u="sng" dirty="0" smtClean="0"/>
          </a:p>
          <a:p>
            <a:r>
              <a:rPr lang="en-US" sz="2000" dirty="0">
                <a:latin typeface="+mn-lt"/>
              </a:rPr>
              <a:t>2017- addendum for mutual  cooperation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16700" y="2133600"/>
            <a:ext cx="2514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 smtClean="0"/>
              <a:t>PINSTECH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One Engineer  </a:t>
            </a:r>
            <a:r>
              <a:rPr lang="en-US" sz="2000" dirty="0" smtClean="0">
                <a:latin typeface="+mn-lt"/>
              </a:rPr>
              <a:t>- </a:t>
            </a:r>
            <a:r>
              <a:rPr lang="en-US" sz="2000" dirty="0">
                <a:latin typeface="+mn-lt"/>
              </a:rPr>
              <a:t>at </a:t>
            </a:r>
            <a:r>
              <a:rPr lang="en-US" sz="2000" dirty="0" smtClean="0">
                <a:latin typeface="+mn-lt"/>
              </a:rPr>
              <a:t>MEDICIS for 1 </a:t>
            </a:r>
            <a:r>
              <a:rPr lang="en-US" sz="2000" dirty="0" err="1" smtClean="0">
                <a:latin typeface="+mn-lt"/>
              </a:rPr>
              <a:t>yr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Established radiochemical purification setup </a:t>
            </a:r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Another PINSTECH engineer may likely to start his assignment at MEDICIS</a:t>
            </a:r>
          </a:p>
          <a:p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200" b="1" u="sng" dirty="0" smtClean="0"/>
              <a:t> </a:t>
            </a:r>
            <a:endParaRPr lang="en-US" sz="2200" b="1" u="sng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1994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338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41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Objectives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962874408"/>
              </p:ext>
            </p:extLst>
          </p:nvPr>
        </p:nvGraphicFramePr>
        <p:xfrm>
          <a:off x="914400" y="1199374"/>
          <a:ext cx="72390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1994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338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57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Key Stakeholders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00" y="77382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64682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733800" y="1494093"/>
            <a:ext cx="5345826" cy="277310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dirty="0"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1521614"/>
            <a:ext cx="5410200" cy="28931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+mn-lt"/>
              </a:rPr>
              <a:t>Pakistan Institute of Nuclear Science </a:t>
            </a:r>
            <a:r>
              <a:rPr lang="en-GB" sz="2400" b="1" dirty="0">
                <a:solidFill>
                  <a:srgbClr val="002060"/>
                </a:solidFill>
                <a:latin typeface="+mn-lt"/>
              </a:rPr>
              <a:t>&amp;</a:t>
            </a:r>
            <a:r>
              <a:rPr lang="en-US" sz="2400" b="1" dirty="0">
                <a:solidFill>
                  <a:srgbClr val="002060"/>
                </a:solidFill>
                <a:latin typeface="+mn-lt"/>
              </a:rPr>
              <a:t> Technology (PINSTECH)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+mn-lt"/>
              </a:rPr>
              <a:t>Pakistan Institute of Engineering and Applied Sciences (PIEAS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)</a:t>
            </a:r>
            <a:endParaRPr lang="en-US" sz="2400" b="1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+mn-lt"/>
              </a:rPr>
              <a:t>Nuclear Medical 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Centers</a:t>
            </a:r>
          </a:p>
          <a:p>
            <a:pPr algn="ctr"/>
            <a:r>
              <a:rPr lang="en-US" sz="2000" b="1" i="1" dirty="0" smtClean="0">
                <a:solidFill>
                  <a:srgbClr val="002060"/>
                </a:solidFill>
                <a:latin typeface="+mn-lt"/>
              </a:rPr>
              <a:t>(INMOL, NORI</a:t>
            </a:r>
            <a:r>
              <a:rPr lang="en-US" sz="2000" i="1" dirty="0" smtClean="0">
                <a:solidFill>
                  <a:srgbClr val="002060"/>
                </a:solidFill>
                <a:latin typeface="+mn-lt"/>
              </a:rPr>
              <a:t>)</a:t>
            </a:r>
            <a:endParaRPr lang="en-US" sz="2000" i="1" dirty="0">
              <a:solidFill>
                <a:srgbClr val="002060"/>
              </a:solidFill>
              <a:latin typeface="+mn-lt"/>
            </a:endParaRPr>
          </a:p>
          <a:p>
            <a:endParaRPr lang="en-US" dirty="0"/>
          </a:p>
        </p:txBody>
      </p:sp>
      <p:pic>
        <p:nvPicPr>
          <p:cNvPr id="9222" name="Picture 6" descr="Image result for pae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102317"/>
            <a:ext cx="3358724" cy="1099458"/>
          </a:xfrm>
          <a:prstGeom prst="roundRect">
            <a:avLst>
              <a:gd name="adj" fmla="val 8594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AutoShape 8" descr="Image result for medicis cer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0" descr="Image result for medicis cer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9" name="Picture 13" descr="Image result for cern log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1"/>
          <a:stretch/>
        </p:blipFill>
        <p:spPr bwMode="auto">
          <a:xfrm>
            <a:off x="307976" y="4800601"/>
            <a:ext cx="3206324" cy="948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0" name="Rectangle 19"/>
          <p:cNvSpPr/>
          <p:nvPr/>
        </p:nvSpPr>
        <p:spPr>
          <a:xfrm>
            <a:off x="7555436" y="5564229"/>
            <a:ext cx="27707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+mn-lt"/>
              </a:rPr>
              <a:t>MEDICIS</a:t>
            </a: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33800" y="4572000"/>
            <a:ext cx="5206998" cy="151544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86200" y="524325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MEDICIS</a:t>
            </a:r>
            <a:endParaRPr lang="en-US" sz="24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06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 descr="Image result for PET and Gamma Came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4131866" y="1360576"/>
            <a:ext cx="1644888" cy="139705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solidFill>
                  <a:schemeClr val="tx1"/>
                </a:solidFill>
              </a:rPr>
              <a:t>Mass </a:t>
            </a:r>
            <a:r>
              <a:rPr lang="en-US" sz="2000" dirty="0" smtClean="0">
                <a:solidFill>
                  <a:schemeClr val="tx1"/>
                </a:solidFill>
              </a:rPr>
              <a:t>Separation</a:t>
            </a:r>
            <a:endParaRPr lang="en-US" sz="2000" i="1" dirty="0">
              <a:solidFill>
                <a:schemeClr val="tx1"/>
              </a:solidFill>
            </a:endParaRPr>
          </a:p>
          <a:p>
            <a:pPr algn="ctr"/>
            <a:endParaRPr lang="en-US" sz="1400" dirty="0"/>
          </a:p>
        </p:txBody>
      </p:sp>
      <p:sp>
        <p:nvSpPr>
          <p:cNvPr id="56" name="Rounded Rectangle 55"/>
          <p:cNvSpPr/>
          <p:nvPr/>
        </p:nvSpPr>
        <p:spPr>
          <a:xfrm>
            <a:off x="2526641" y="3066899"/>
            <a:ext cx="2075657" cy="109959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Chemical Processing / Purification 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4690657" y="3066899"/>
            <a:ext cx="2009060" cy="109959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Quality Controls 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6868644" y="3066898"/>
            <a:ext cx="2072156" cy="109959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solidFill>
                  <a:schemeClr val="tx1"/>
                </a:solidFill>
              </a:rPr>
              <a:t>Neutron Irradiation at PINSTECH (if required)</a:t>
            </a:r>
          </a:p>
        </p:txBody>
      </p:sp>
      <p:pic>
        <p:nvPicPr>
          <p:cNvPr id="14338" name="Picture 2" descr="Image result for medicis 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7" y="1421849"/>
            <a:ext cx="1589310" cy="13357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ounded Rectangle 60"/>
          <p:cNvSpPr/>
          <p:nvPr/>
        </p:nvSpPr>
        <p:spPr>
          <a:xfrm>
            <a:off x="5839024" y="1360577"/>
            <a:ext cx="1626345" cy="139705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Chemical Processing / </a:t>
            </a:r>
            <a:r>
              <a:rPr lang="en-US" sz="2000" dirty="0" smtClean="0">
                <a:solidFill>
                  <a:schemeClr val="tx1"/>
                </a:solidFill>
              </a:rPr>
              <a:t>Purification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7499112" y="1360578"/>
            <a:ext cx="1568688" cy="136024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dirty="0">
                <a:solidFill>
                  <a:schemeClr val="tx1"/>
                </a:solidFill>
              </a:rPr>
              <a:t>Quality </a:t>
            </a:r>
            <a:r>
              <a:rPr lang="en-US" sz="2000" dirty="0" smtClean="0">
                <a:solidFill>
                  <a:schemeClr val="tx1"/>
                </a:solidFill>
              </a:rPr>
              <a:t>Controls</a:t>
            </a:r>
            <a:endParaRPr lang="en-US" sz="1400" dirty="0"/>
          </a:p>
        </p:txBody>
      </p:sp>
      <p:pic>
        <p:nvPicPr>
          <p:cNvPr id="14340" name="Picture 4" descr="Image result for pinstech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" r="8467"/>
          <a:stretch/>
        </p:blipFill>
        <p:spPr bwMode="auto">
          <a:xfrm>
            <a:off x="153890" y="3018066"/>
            <a:ext cx="1641167" cy="1281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782092" y="1066800"/>
            <a:ext cx="715589" cy="2337420"/>
            <a:chOff x="1782092" y="1066800"/>
            <a:chExt cx="715589" cy="2337420"/>
          </a:xfrm>
        </p:grpSpPr>
        <p:pic>
          <p:nvPicPr>
            <p:cNvPr id="47" name="Picture 28" descr="5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0000" contrast="35000"/>
            </a:blip>
            <a:srcRect/>
            <a:stretch>
              <a:fillRect/>
            </a:stretch>
          </p:blipFill>
          <p:spPr bwMode="auto">
            <a:xfrm>
              <a:off x="1782092" y="1066800"/>
              <a:ext cx="715589" cy="2337420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1397588" y="1884364"/>
              <a:ext cx="1197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MEDICIS</a:t>
              </a:r>
              <a:endParaRPr lang="en-US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23632" y="2536578"/>
            <a:ext cx="715589" cy="2264021"/>
            <a:chOff x="1823632" y="2536578"/>
            <a:chExt cx="715589" cy="2264021"/>
          </a:xfrm>
        </p:grpSpPr>
        <p:pic>
          <p:nvPicPr>
            <p:cNvPr id="63" name="Picture 28" descr="5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0000" contrast="35000"/>
            </a:blip>
            <a:srcRect/>
            <a:stretch>
              <a:fillRect/>
            </a:stretch>
          </p:blipFill>
          <p:spPr bwMode="auto">
            <a:xfrm>
              <a:off x="1823632" y="2536578"/>
              <a:ext cx="715589" cy="2264021"/>
            </a:xfrm>
            <a:prstGeom prst="rect">
              <a:avLst/>
            </a:prstGeom>
            <a:noFill/>
          </p:spPr>
        </p:pic>
        <p:sp>
          <p:nvSpPr>
            <p:cNvPr id="70" name="TextBox 69"/>
            <p:cNvSpPr txBox="1"/>
            <p:nvPr/>
          </p:nvSpPr>
          <p:spPr>
            <a:xfrm rot="16200000">
              <a:off x="1411020" y="3432032"/>
              <a:ext cx="1197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PINSTECH</a:t>
              </a:r>
              <a:endParaRPr lang="en-US" b="1" dirty="0"/>
            </a:p>
          </p:txBody>
        </p:sp>
      </p:grp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" y="4800600"/>
            <a:ext cx="1885379" cy="1420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782093" y="4419600"/>
            <a:ext cx="774531" cy="2438400"/>
            <a:chOff x="1782093" y="4419600"/>
            <a:chExt cx="774531" cy="2438400"/>
          </a:xfrm>
        </p:grpSpPr>
        <p:pic>
          <p:nvPicPr>
            <p:cNvPr id="89" name="Picture 28" descr="5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0000" contrast="35000"/>
            </a:blip>
            <a:srcRect/>
            <a:stretch>
              <a:fillRect/>
            </a:stretch>
          </p:blipFill>
          <p:spPr bwMode="auto">
            <a:xfrm>
              <a:off x="1841035" y="4419600"/>
              <a:ext cx="715589" cy="2438400"/>
            </a:xfrm>
            <a:prstGeom prst="rect">
              <a:avLst/>
            </a:prstGeom>
            <a:noFill/>
          </p:spPr>
        </p:pic>
        <p:sp>
          <p:nvSpPr>
            <p:cNvPr id="90" name="TextBox 89"/>
            <p:cNvSpPr txBox="1"/>
            <p:nvPr/>
          </p:nvSpPr>
          <p:spPr>
            <a:xfrm rot="16200000">
              <a:off x="980056" y="5239061"/>
              <a:ext cx="2188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MEDICAL </a:t>
              </a:r>
              <a:r>
                <a:rPr lang="en-US" sz="1600" b="1" dirty="0" smtClean="0"/>
                <a:t>CENTRES &amp; PIEAS</a:t>
              </a:r>
              <a:endParaRPr lang="en-US" sz="1600" b="1" dirty="0"/>
            </a:p>
          </p:txBody>
        </p:sp>
      </p:grpSp>
      <p:sp>
        <p:nvSpPr>
          <p:cNvPr id="91" name="Rounded Rectangle 90"/>
          <p:cNvSpPr/>
          <p:nvPr/>
        </p:nvSpPr>
        <p:spPr>
          <a:xfrm>
            <a:off x="2605978" y="5638800"/>
            <a:ext cx="2075657" cy="9144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Pre-Clinical Trails</a:t>
            </a:r>
          </a:p>
        </p:txBody>
      </p:sp>
      <p:sp>
        <p:nvSpPr>
          <p:cNvPr id="92" name="Rounded Rectangle 91"/>
          <p:cNvSpPr/>
          <p:nvPr/>
        </p:nvSpPr>
        <p:spPr>
          <a:xfrm>
            <a:off x="4872743" y="5638800"/>
            <a:ext cx="2075657" cy="9144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Clinical Trials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7109455" y="5638800"/>
            <a:ext cx="1933257" cy="9144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Clinical Studies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38214" y="366191"/>
            <a:ext cx="5904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Proposed Project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Strategy</a:t>
            </a:r>
            <a:endParaRPr lang="en-US" sz="3600" dirty="0">
              <a:latin typeface="+mn-lt"/>
            </a:endParaRPr>
          </a:p>
        </p:txBody>
      </p:sp>
      <p:pic>
        <p:nvPicPr>
          <p:cNvPr id="94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64682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00" y="77382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28" descr="5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10000" contrast="35000"/>
          </a:blip>
          <a:srcRect/>
          <a:stretch>
            <a:fillRect/>
          </a:stretch>
        </p:blipFill>
        <p:spPr bwMode="auto">
          <a:xfrm rot="5400000">
            <a:off x="5070406" y="1225869"/>
            <a:ext cx="1242012" cy="6387463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3267787" y="4657153"/>
            <a:ext cx="4985961" cy="766907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 smtClean="0"/>
          </a:p>
          <a:p>
            <a:pPr lvl="0" algn="ctr"/>
            <a:r>
              <a:rPr lang="en-US" sz="2000" b="1" dirty="0" smtClean="0">
                <a:solidFill>
                  <a:schemeClr val="tx1"/>
                </a:solidFill>
              </a:rPr>
              <a:t>Radiolabeling, &amp; HPLC </a:t>
            </a:r>
            <a:r>
              <a:rPr lang="en-US" sz="2000" b="1" dirty="0">
                <a:solidFill>
                  <a:schemeClr val="tx1"/>
                </a:solidFill>
              </a:rPr>
              <a:t>Identification</a:t>
            </a:r>
          </a:p>
          <a:p>
            <a:pPr algn="ctr"/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435316" y="1360576"/>
            <a:ext cx="1664943" cy="1397055"/>
            <a:chOff x="2435316" y="1360576"/>
            <a:chExt cx="1664943" cy="1397055"/>
          </a:xfrm>
        </p:grpSpPr>
        <p:sp>
          <p:nvSpPr>
            <p:cNvPr id="48" name="Rounded Rectangle 47"/>
            <p:cNvSpPr/>
            <p:nvPr/>
          </p:nvSpPr>
          <p:spPr>
            <a:xfrm>
              <a:off x="2435316" y="1360576"/>
              <a:ext cx="1664943" cy="139705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2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7835" y="1397383"/>
              <a:ext cx="149428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Target Preparation &amp; Qualification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130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2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9" grpId="0" animBg="1"/>
      <p:bldP spid="61" grpId="0" animBg="1"/>
      <p:bldP spid="62" grpId="0" animBg="1"/>
      <p:bldP spid="91" grpId="0" animBg="1"/>
      <p:bldP spid="92" grpId="0" animBg="1"/>
      <p:bldP spid="93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338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33338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500" y="136728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Execution Plan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48604" y="2590800"/>
            <a:ext cx="6358759" cy="400109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endParaRPr lang="en-US" sz="1200" dirty="0" smtClean="0">
              <a:latin typeface="+mn-lt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>
                <a:latin typeface="+mn-lt"/>
              </a:rPr>
              <a:t>PINSTECH team </a:t>
            </a:r>
            <a:r>
              <a:rPr lang="en-US" sz="2400" dirty="0" smtClean="0">
                <a:latin typeface="+mn-lt"/>
              </a:rPr>
              <a:t>---coordination</a:t>
            </a:r>
            <a:r>
              <a:rPr lang="en-US" sz="2400" dirty="0">
                <a:latin typeface="+mn-lt"/>
              </a:rPr>
              <a:t>, planning between PAEC and CERN (MEDICIS</a:t>
            </a:r>
            <a:r>
              <a:rPr lang="en-US" sz="2400" dirty="0" smtClean="0">
                <a:latin typeface="+mn-lt"/>
              </a:rPr>
              <a:t>)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1200" dirty="0">
              <a:latin typeface="+mn-lt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+mn-lt"/>
              </a:rPr>
              <a:t>PINSTECH </a:t>
            </a:r>
            <a:r>
              <a:rPr lang="en-US" sz="2400" dirty="0">
                <a:latin typeface="+mn-lt"/>
              </a:rPr>
              <a:t>will draft the requirements of future isotopes for clinical tests and submit it to the MEDICIS board twice in a year</a:t>
            </a:r>
            <a:r>
              <a:rPr lang="en-US" sz="2400" dirty="0" smtClean="0">
                <a:latin typeface="+mn-lt"/>
              </a:rPr>
              <a:t>.</a:t>
            </a:r>
          </a:p>
          <a:p>
            <a:r>
              <a:rPr lang="en-US" sz="2400" dirty="0" smtClean="0">
                <a:latin typeface="+mn-lt"/>
              </a:rPr>
              <a:t>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+mn-lt"/>
              </a:rPr>
              <a:t>PINSTECH </a:t>
            </a:r>
            <a:r>
              <a:rPr lang="en-US" sz="2400" dirty="0">
                <a:latin typeface="+mn-lt"/>
              </a:rPr>
              <a:t>will also collect the isotopes from CERN and will perform chemical </a:t>
            </a:r>
            <a:r>
              <a:rPr lang="en-US" sz="2400" dirty="0" smtClean="0">
                <a:latin typeface="+mn-lt"/>
              </a:rPr>
              <a:t>purification.</a:t>
            </a:r>
            <a:endParaRPr lang="en-US" sz="2400" dirty="0">
              <a:latin typeface="+mn-lt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1000" dirty="0">
              <a:latin typeface="+mn-lt"/>
            </a:endParaRPr>
          </a:p>
          <a:p>
            <a:endParaRPr lang="en-US" sz="2800" dirty="0">
              <a:latin typeface="+mn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46841" y="1230718"/>
            <a:ext cx="8305800" cy="112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An </a:t>
            </a:r>
            <a:r>
              <a:rPr lang="en-US" sz="2400" b="1" dirty="0" err="1">
                <a:solidFill>
                  <a:schemeClr val="bg1"/>
                </a:solidFill>
              </a:rPr>
              <a:t>MoU</a:t>
            </a:r>
            <a:r>
              <a:rPr lang="en-US" sz="2400" b="1" dirty="0">
                <a:solidFill>
                  <a:schemeClr val="bg1"/>
                </a:solidFill>
              </a:rPr>
              <a:t> will be signed between PAEC (PINSTECH) &amp; MEDICIS to formally execute the project</a:t>
            </a:r>
          </a:p>
        </p:txBody>
      </p:sp>
      <p:pic>
        <p:nvPicPr>
          <p:cNvPr id="13" name="Picture 4" descr="Image result for pinstech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" r="8467"/>
          <a:stretch/>
        </p:blipFill>
        <p:spPr bwMode="auto">
          <a:xfrm>
            <a:off x="98710" y="3421553"/>
            <a:ext cx="2033214" cy="1588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2107298" y="3083624"/>
            <a:ext cx="715589" cy="2264021"/>
            <a:chOff x="1823632" y="2536578"/>
            <a:chExt cx="715589" cy="2264021"/>
          </a:xfrm>
        </p:grpSpPr>
        <p:pic>
          <p:nvPicPr>
            <p:cNvPr id="15" name="Picture 28" descr="5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0000" contrast="35000"/>
            </a:blip>
            <a:srcRect/>
            <a:stretch>
              <a:fillRect/>
            </a:stretch>
          </p:blipFill>
          <p:spPr bwMode="auto">
            <a:xfrm>
              <a:off x="1823632" y="2536578"/>
              <a:ext cx="715589" cy="2264021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 rot="16200000">
              <a:off x="1411020" y="3432032"/>
              <a:ext cx="1197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PINSTECH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4504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18" y="80448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33338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71500" y="136728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Execution Plan</a:t>
            </a:r>
            <a:endParaRPr lang="en-US" sz="3600" b="1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10" y="2328040"/>
            <a:ext cx="2123415" cy="16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918445" y="1230718"/>
            <a:ext cx="5952286" cy="19628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918445" y="1246484"/>
            <a:ext cx="5907617" cy="2092881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latin typeface="+mn-lt"/>
              </a:rPr>
              <a:t>Radiolabelling: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b="1" dirty="0" smtClean="0">
                <a:latin typeface="+mn-lt"/>
              </a:rPr>
              <a:t>Ac-225</a:t>
            </a:r>
            <a:r>
              <a:rPr lang="en-US" sz="2200" dirty="0" smtClean="0">
                <a:latin typeface="+mn-lt"/>
              </a:rPr>
              <a:t>---PSMA, Antibodies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b="1" dirty="0" smtClean="0">
                <a:latin typeface="+mn-lt"/>
              </a:rPr>
              <a:t>Tb-161</a:t>
            </a:r>
            <a:r>
              <a:rPr lang="en-US" sz="2200" dirty="0" smtClean="0">
                <a:latin typeface="+mn-lt"/>
              </a:rPr>
              <a:t>---PSMA, Abs, DOTATATE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b="1" dirty="0" smtClean="0">
                <a:latin typeface="+mn-lt"/>
              </a:rPr>
              <a:t>Tb-155</a:t>
            </a:r>
            <a:r>
              <a:rPr lang="en-US" sz="2200" dirty="0" smtClean="0">
                <a:latin typeface="+mn-lt"/>
              </a:rPr>
              <a:t>---PSMA, Abs, DOTATATE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b="1" dirty="0" smtClean="0">
                <a:latin typeface="+mn-lt"/>
              </a:rPr>
              <a:t>Cu-64, Cu 69</a:t>
            </a:r>
            <a:r>
              <a:rPr lang="en-US" sz="2200" dirty="0" smtClean="0">
                <a:latin typeface="+mn-lt"/>
              </a:rPr>
              <a:t>, PSMA, Abs</a:t>
            </a:r>
            <a:r>
              <a:rPr lang="en-US" sz="2000" dirty="0">
                <a:latin typeface="+mn-lt"/>
              </a:rPr>
              <a:t>	</a:t>
            </a:r>
            <a:endParaRPr lang="en-US" sz="2000" dirty="0" smtClean="0">
              <a:latin typeface="+mn-lt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940779" y="3505200"/>
            <a:ext cx="5885283" cy="323165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latin typeface="+mn-lt"/>
              </a:rPr>
              <a:t>Pre-Clinical Trials (</a:t>
            </a:r>
            <a:r>
              <a:rPr lang="en-US" sz="2400" b="1" i="1" u="sng" dirty="0" err="1" smtClean="0">
                <a:latin typeface="+mn-lt"/>
              </a:rPr>
              <a:t>Biodistribution</a:t>
            </a:r>
            <a:r>
              <a:rPr lang="en-US" sz="2400" b="1" i="1" u="sng" dirty="0" smtClean="0">
                <a:latin typeface="+mn-lt"/>
              </a:rPr>
              <a:t> Studies)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 smtClean="0">
                <a:latin typeface="+mn-lt"/>
              </a:rPr>
              <a:t>TB-161, Tb-155 labeled compounds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1200" dirty="0" smtClean="0">
              <a:latin typeface="+mn-lt"/>
            </a:endParaRPr>
          </a:p>
          <a:p>
            <a:r>
              <a:rPr lang="en-US" sz="2400" b="1" i="1" u="sng" dirty="0" smtClean="0">
                <a:latin typeface="+mn-lt"/>
              </a:rPr>
              <a:t>Clinical Trials (</a:t>
            </a:r>
            <a:r>
              <a:rPr lang="en-US" sz="2400" dirty="0"/>
              <a:t>Phase I &amp; Phase II Clinical </a:t>
            </a:r>
            <a:r>
              <a:rPr lang="en-US" sz="2400" dirty="0" smtClean="0"/>
              <a:t>Trials)</a:t>
            </a:r>
            <a:endParaRPr lang="en-U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 smtClean="0">
                <a:latin typeface="+mn-lt"/>
              </a:rPr>
              <a:t>TB-161</a:t>
            </a:r>
            <a:r>
              <a:rPr lang="en-US" sz="2200" dirty="0">
                <a:latin typeface="+mn-lt"/>
              </a:rPr>
              <a:t>, Tb-155 labeled compounds</a:t>
            </a:r>
            <a:endParaRPr lang="en-US" sz="2200" dirty="0" smtClean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 smtClean="0">
                <a:latin typeface="+mn-lt"/>
              </a:rPr>
              <a:t>Cu-64, Cu-67 labeled compounds</a:t>
            </a:r>
            <a:endParaRPr lang="en-US" sz="1000" b="1" i="1" u="sng" dirty="0" smtClean="0">
              <a:latin typeface="+mn-lt"/>
            </a:endParaRPr>
          </a:p>
          <a:p>
            <a:r>
              <a:rPr lang="en-US" sz="2400" b="1" i="1" u="sng" dirty="0" smtClean="0">
                <a:latin typeface="+mn-lt"/>
              </a:rPr>
              <a:t>Clinical Studies</a:t>
            </a:r>
            <a:endParaRPr lang="en-US" sz="2400" b="1" i="1" u="sng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 smtClean="0">
                <a:latin typeface="+mn-lt"/>
              </a:rPr>
              <a:t>Ac-225 labeled compounds</a:t>
            </a:r>
          </a:p>
          <a:p>
            <a:endParaRPr lang="en-US" sz="800" b="1" i="1" u="sng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73624" y="3334476"/>
            <a:ext cx="5852438" cy="35235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23222" y="2031047"/>
            <a:ext cx="784900" cy="2606855"/>
            <a:chOff x="1771724" y="4251145"/>
            <a:chExt cx="784900" cy="2606855"/>
          </a:xfrm>
        </p:grpSpPr>
        <p:pic>
          <p:nvPicPr>
            <p:cNvPr id="19" name="Picture 28" descr="5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-10000" contrast="35000"/>
            </a:blip>
            <a:srcRect/>
            <a:stretch>
              <a:fillRect/>
            </a:stretch>
          </p:blipFill>
          <p:spPr bwMode="auto">
            <a:xfrm>
              <a:off x="1841035" y="4419600"/>
              <a:ext cx="715589" cy="2438400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 rot="16200000">
              <a:off x="969687" y="5053182"/>
              <a:ext cx="2188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MEDICAL </a:t>
              </a:r>
              <a:r>
                <a:rPr lang="en-US" sz="1600" b="1" dirty="0" smtClean="0"/>
                <a:t>CENTRES &amp; PIEAS</a:t>
              </a:r>
              <a:endParaRPr 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8942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+mn-lt"/>
              </a:rPr>
              <a:t>Contribution to the Project</a:t>
            </a:r>
            <a:endParaRPr lang="en-US" b="1" dirty="0">
              <a:latin typeface="+mn-lt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18" y="80448"/>
            <a:ext cx="1066799" cy="11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33338"/>
            <a:ext cx="1181100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1000" y="1382790"/>
            <a:ext cx="8108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PAEC—In-kind  contribution </a:t>
            </a:r>
          </a:p>
          <a:p>
            <a:r>
              <a:rPr lang="en-US" sz="2400" b="1" dirty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            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 smtClean="0">
                <a:latin typeface="+mn-lt"/>
              </a:rPr>
              <a:t>Chemical purification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 err="1" smtClean="0">
                <a:latin typeface="+mn-lt"/>
              </a:rPr>
              <a:t>Secondement</a:t>
            </a:r>
            <a:r>
              <a:rPr lang="en-US" sz="2400" dirty="0" smtClean="0">
                <a:latin typeface="+mn-lt"/>
              </a:rPr>
              <a:t> of </a:t>
            </a:r>
            <a:r>
              <a:rPr lang="en-US" sz="2400" dirty="0" err="1" smtClean="0">
                <a:latin typeface="+mn-lt"/>
              </a:rPr>
              <a:t>Radiochemists</a:t>
            </a:r>
            <a:r>
              <a:rPr lang="en-US" sz="2400" dirty="0" smtClean="0">
                <a:latin typeface="+mn-lt"/>
              </a:rPr>
              <a:t> to MEDICIS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>
                <a:latin typeface="+mn-lt"/>
              </a:rPr>
              <a:t>E</a:t>
            </a:r>
            <a:r>
              <a:rPr lang="en-US" sz="2400" dirty="0" smtClean="0">
                <a:latin typeface="+mn-lt"/>
              </a:rPr>
              <a:t>xpertise in clinical trials</a:t>
            </a:r>
          </a:p>
          <a:p>
            <a:endParaRPr lang="en-US" sz="240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38862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n-lt"/>
              </a:rPr>
              <a:t>MEDICIS, CERN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 smtClean="0">
                <a:latin typeface="+mn-lt"/>
              </a:rPr>
              <a:t>Provision of Radioisotopes for pre clinical and clinical trails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756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Thankyou slid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6"/>
            <a:ext cx="9144000" cy="685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3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Pakistan and Nuclear Medicine </a:t>
            </a:r>
            <a:endParaRPr lang="en-US" sz="3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AutoShape 2" descr="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5" descr="Image result for LOGO OF pnr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1345006"/>
            <a:ext cx="16383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mage result for LOGO OF pn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694617"/>
            <a:ext cx="3661850" cy="162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7975" y="1433173"/>
            <a:ext cx="7045325" cy="15081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66413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In Pakistan, nuclear medicine services are delivered under the Pakistan Nuclear </a:t>
            </a:r>
            <a:r>
              <a:rPr lang="en-US" sz="2800" dirty="0" smtClean="0">
                <a:latin typeface="+mn-lt"/>
              </a:rPr>
              <a:t> Regulatory </a:t>
            </a:r>
            <a:r>
              <a:rPr lang="en-US" sz="2800" dirty="0">
                <a:latin typeface="+mn-lt"/>
              </a:rPr>
              <a:t>Authority (PNRA</a:t>
            </a:r>
            <a:r>
              <a:rPr lang="en-US" sz="2800" dirty="0"/>
              <a:t>) </a:t>
            </a:r>
            <a:endParaRPr lang="en-US" sz="2800" dirty="0" smtClean="0"/>
          </a:p>
          <a:p>
            <a:endParaRPr lang="en-US" sz="800" dirty="0"/>
          </a:p>
        </p:txBody>
      </p:sp>
      <p:pic>
        <p:nvPicPr>
          <p:cNvPr id="1036" name="Picture 12" descr="Image result for LOGO OF pn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08853"/>
            <a:ext cx="2952749" cy="168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33374" y="3183331"/>
            <a:ext cx="7045325" cy="13080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cs typeface="Arial" charset="0"/>
              </a:rPr>
              <a:t>Guided by the principles laid down by the International Atomic Energy Agency (IAEA</a:t>
            </a: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)</a:t>
            </a:r>
            <a:endParaRPr lang="en-US" sz="2800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25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12"/>
          <p:cNvSpPr txBox="1">
            <a:spLocks noChangeArrowheads="1"/>
          </p:cNvSpPr>
          <p:nvPr/>
        </p:nvSpPr>
        <p:spPr bwMode="auto">
          <a:xfrm>
            <a:off x="3111500" y="1600200"/>
            <a:ext cx="3530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altLang="en-US" sz="3200" b="1" i="1">
                <a:solidFill>
                  <a:schemeClr val="bg1"/>
                </a:solidFill>
              </a:rPr>
              <a:t>Current Situation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219200" y="1307281"/>
            <a:ext cx="6553200" cy="585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51 Nuclear Medicine Setups</a:t>
            </a:r>
            <a:endParaRPr lang="en-US" sz="28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2693" y="3527855"/>
            <a:ext cx="3351620" cy="1032968"/>
            <a:chOff x="172693" y="3527855"/>
            <a:chExt cx="3351620" cy="1032968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172693" y="3527855"/>
              <a:ext cx="3335854" cy="1032968"/>
            </a:xfrm>
            <a:prstGeom prst="roundRect">
              <a:avLst/>
            </a:prstGeom>
            <a:grpFill/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13" name="TextBox 3"/>
            <p:cNvSpPr txBox="1">
              <a:spLocks noChangeArrowheads="1"/>
            </p:cNvSpPr>
            <p:nvPr/>
          </p:nvSpPr>
          <p:spPr bwMode="auto">
            <a:xfrm>
              <a:off x="330318" y="3555899"/>
              <a:ext cx="3193995" cy="9541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w Cen M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w Cen M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w Cen MT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b="1" dirty="0" smtClean="0">
                  <a:latin typeface="+mn-lt"/>
                  <a:cs typeface="Times New Roman" panose="02020603050405020304" pitchFamily="18" charset="0"/>
                </a:rPr>
                <a:t>Public/private sector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b="1" dirty="0" smtClean="0">
                  <a:latin typeface="+mn-lt"/>
                  <a:cs typeface="Times New Roman" panose="02020603050405020304" pitchFamily="18" charset="0"/>
                </a:rPr>
                <a:t>28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800" b="1" dirty="0">
                <a:latin typeface="+mn-lt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5911" y="309160"/>
            <a:ext cx="8991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Nuclear Medicine Institutes / Departments  in Pakistan</a:t>
            </a:r>
            <a:r>
              <a:rPr lang="en-US" sz="3200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sz="3200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</a:br>
            <a:endParaRPr lang="en-US" sz="3200" dirty="0">
              <a:latin typeface="+mn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22594" y="2287621"/>
            <a:ext cx="3285953" cy="1064283"/>
            <a:chOff x="311909" y="2287621"/>
            <a:chExt cx="3285953" cy="106428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9" name="Rounded Rectangle 18"/>
            <p:cNvSpPr/>
            <p:nvPr/>
          </p:nvSpPr>
          <p:spPr>
            <a:xfrm>
              <a:off x="311909" y="2287621"/>
              <a:ext cx="3285953" cy="1064283"/>
            </a:xfrm>
            <a:prstGeom prst="roundRect">
              <a:avLst/>
            </a:prstGeom>
            <a:grpFill/>
            <a:ln w="285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66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6436" y="2410283"/>
              <a:ext cx="266700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latin typeface="+mn-lt"/>
                  <a:cs typeface="Times New Roman" panose="02020603050405020304" pitchFamily="18" charset="0"/>
                </a:rPr>
                <a:t>PAEC*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latin typeface="+mn-lt"/>
                  <a:cs typeface="Times New Roman" panose="02020603050405020304" pitchFamily="18" charset="0"/>
                </a:rPr>
                <a:t>19 (NM &amp; RT)</a:t>
              </a:r>
              <a:endParaRPr lang="en-US" sz="2400" b="1" dirty="0">
                <a:latin typeface="+mn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733800" y="1892300"/>
            <a:ext cx="5396539" cy="4416827"/>
            <a:chOff x="115888" y="117475"/>
            <a:chExt cx="9028112" cy="6454237"/>
          </a:xfrm>
        </p:grpSpPr>
        <p:pic>
          <p:nvPicPr>
            <p:cNvPr id="41" name="Picture 2" descr="MAP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8047" y="1456018"/>
              <a:ext cx="4074679" cy="3651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" descr="oval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4789" y="240933"/>
              <a:ext cx="2105000" cy="768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6733274" y="117475"/>
              <a:ext cx="1331496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NORI</a:t>
              </a:r>
            </a:p>
            <a:p>
              <a:pPr eaLnBrk="1" hangingPunct="1"/>
              <a:r>
                <a:rPr lang="en-US" altLang="en-US" sz="1200" i="1" dirty="0"/>
                <a:t>Islamabad</a:t>
              </a:r>
            </a:p>
          </p:txBody>
        </p:sp>
        <p:pic>
          <p:nvPicPr>
            <p:cNvPr id="44" name="Picture 5" descr="oval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146" y="1132753"/>
              <a:ext cx="2106671" cy="763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Text Box 6"/>
            <p:cNvSpPr txBox="1">
              <a:spLocks noChangeAspect="1" noChangeArrowheads="1"/>
            </p:cNvSpPr>
            <p:nvPr/>
          </p:nvSpPr>
          <p:spPr bwMode="auto">
            <a:xfrm>
              <a:off x="189396" y="1183111"/>
              <a:ext cx="1157750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IRNUM</a:t>
              </a:r>
            </a:p>
            <a:p>
              <a:pPr eaLnBrk="1" hangingPunct="1"/>
              <a:r>
                <a:rPr lang="en-US" altLang="en-US" sz="1200" i="1"/>
                <a:t>Peshawar</a:t>
              </a:r>
              <a:endParaRPr lang="en-US" altLang="en-US" sz="1200"/>
            </a:p>
          </p:txBody>
        </p:sp>
        <p:pic>
          <p:nvPicPr>
            <p:cNvPr id="46" name="Picture 7" descr="oval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5881" y="3683133"/>
              <a:ext cx="2106671" cy="7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Text Box 8"/>
            <p:cNvSpPr txBox="1">
              <a:spLocks noChangeAspect="1" noChangeArrowheads="1"/>
            </p:cNvSpPr>
            <p:nvPr/>
          </p:nvSpPr>
          <p:spPr bwMode="auto">
            <a:xfrm>
              <a:off x="7971214" y="3772478"/>
              <a:ext cx="943909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MINAR</a:t>
              </a:r>
            </a:p>
            <a:p>
              <a:pPr eaLnBrk="1" hangingPunct="1"/>
              <a:r>
                <a:rPr lang="en-US" altLang="en-US" sz="1200" dirty="0"/>
                <a:t>Multan</a:t>
              </a:r>
            </a:p>
          </p:txBody>
        </p:sp>
        <p:pic>
          <p:nvPicPr>
            <p:cNvPr id="48" name="Picture 9" descr="oval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845" y="5603228"/>
              <a:ext cx="2131730" cy="768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 Box 10"/>
            <p:cNvSpPr txBox="1">
              <a:spLocks noChangeAspect="1" noChangeArrowheads="1"/>
            </p:cNvSpPr>
            <p:nvPr/>
          </p:nvSpPr>
          <p:spPr bwMode="auto">
            <a:xfrm>
              <a:off x="7772409" y="5801410"/>
              <a:ext cx="1281377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NIMRA</a:t>
              </a:r>
            </a:p>
            <a:p>
              <a:pPr eaLnBrk="1" hangingPunct="1"/>
              <a:r>
                <a:rPr lang="en-US" altLang="en-US" sz="1200" i="1"/>
                <a:t>Jamshoro</a:t>
              </a:r>
            </a:p>
          </p:txBody>
        </p:sp>
        <p:pic>
          <p:nvPicPr>
            <p:cNvPr id="50" name="Picture 11" descr="med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3274" y="1834514"/>
              <a:ext cx="1678988" cy="748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mpd="dbl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Text Box 12"/>
            <p:cNvSpPr txBox="1">
              <a:spLocks noChangeArrowheads="1"/>
            </p:cNvSpPr>
            <p:nvPr/>
          </p:nvSpPr>
          <p:spPr bwMode="auto">
            <a:xfrm>
              <a:off x="7994603" y="1629834"/>
              <a:ext cx="1149397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INMOL</a:t>
              </a:r>
            </a:p>
            <a:p>
              <a:pPr eaLnBrk="1" hangingPunct="1"/>
              <a:r>
                <a:rPr lang="en-US" altLang="en-US" sz="1200" i="1" dirty="0"/>
                <a:t>Lahore</a:t>
              </a:r>
            </a:p>
          </p:txBody>
        </p:sp>
        <p:pic>
          <p:nvPicPr>
            <p:cNvPr id="52" name="Picture 13" descr="bino-o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873" y="4700036"/>
              <a:ext cx="2138413" cy="750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 Box 14"/>
            <p:cNvSpPr txBox="1">
              <a:spLocks noChangeArrowheads="1"/>
            </p:cNvSpPr>
            <p:nvPr/>
          </p:nvSpPr>
          <p:spPr bwMode="auto">
            <a:xfrm>
              <a:off x="7809163" y="4794254"/>
              <a:ext cx="1246294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BINO</a:t>
              </a:r>
            </a:p>
            <a:p>
              <a:pPr eaLnBrk="1" hangingPunct="1"/>
              <a:r>
                <a:rPr lang="en-US" altLang="en-US" sz="1200" i="1"/>
                <a:t>Bhawalpur</a:t>
              </a:r>
            </a:p>
          </p:txBody>
        </p:sp>
        <p:pic>
          <p:nvPicPr>
            <p:cNvPr id="54" name="Picture 17" descr="OVAL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4019" y="2146408"/>
              <a:ext cx="2105000" cy="734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Text Box 18"/>
            <p:cNvSpPr txBox="1">
              <a:spLocks noChangeArrowheads="1"/>
            </p:cNvSpPr>
            <p:nvPr/>
          </p:nvSpPr>
          <p:spPr bwMode="auto">
            <a:xfrm>
              <a:off x="130924" y="2178896"/>
              <a:ext cx="1273024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PINUM</a:t>
              </a:r>
            </a:p>
            <a:p>
              <a:pPr eaLnBrk="1" hangingPunct="1"/>
              <a:r>
                <a:rPr lang="en-US" altLang="en-US" sz="1200" i="1"/>
                <a:t>Faisalabad</a:t>
              </a:r>
            </a:p>
          </p:txBody>
        </p:sp>
        <p:pic>
          <p:nvPicPr>
            <p:cNvPr id="56" name="Picture 19" descr="CENUM2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2563" y="2773444"/>
              <a:ext cx="2143425" cy="787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 Box 20"/>
            <p:cNvSpPr txBox="1">
              <a:spLocks noChangeAspect="1" noChangeArrowheads="1"/>
            </p:cNvSpPr>
            <p:nvPr/>
          </p:nvSpPr>
          <p:spPr bwMode="auto">
            <a:xfrm>
              <a:off x="7911071" y="2914770"/>
              <a:ext cx="1042476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CENUM</a:t>
              </a:r>
            </a:p>
            <a:p>
              <a:pPr eaLnBrk="1" hangingPunct="1"/>
              <a:r>
                <a:rPr lang="en-US" altLang="en-US" sz="1200" i="1" dirty="0"/>
                <a:t>Lahore</a:t>
              </a:r>
            </a:p>
          </p:txBody>
        </p:sp>
        <p:pic>
          <p:nvPicPr>
            <p:cNvPr id="58" name="Picture 21" descr="KIRN2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3EFFE"/>
                </a:clrFrom>
                <a:clrTo>
                  <a:srgbClr val="F3E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575" y="5312452"/>
              <a:ext cx="2136742" cy="774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Text Box 22"/>
            <p:cNvSpPr txBox="1">
              <a:spLocks noChangeAspect="1" noChangeArrowheads="1"/>
            </p:cNvSpPr>
            <p:nvPr/>
          </p:nvSpPr>
          <p:spPr bwMode="auto">
            <a:xfrm>
              <a:off x="4222309" y="6191277"/>
              <a:ext cx="1037464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KIRAN</a:t>
              </a:r>
            </a:p>
            <a:p>
              <a:pPr eaLnBrk="1" hangingPunct="1"/>
              <a:r>
                <a:rPr lang="en-US" altLang="en-US" sz="1200" i="1" dirty="0"/>
                <a:t>Karachi</a:t>
              </a:r>
            </a:p>
          </p:txBody>
        </p:sp>
        <p:pic>
          <p:nvPicPr>
            <p:cNvPr id="60" name="Picture 23" descr="oval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471" y="4183462"/>
              <a:ext cx="2130060" cy="779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Text Box 24"/>
            <p:cNvSpPr txBox="1">
              <a:spLocks noChangeAspect="1" noChangeArrowheads="1"/>
            </p:cNvSpPr>
            <p:nvPr/>
          </p:nvSpPr>
          <p:spPr bwMode="auto">
            <a:xfrm rot="10800000" flipH="1" flipV="1">
              <a:off x="162666" y="4443215"/>
              <a:ext cx="980663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LINAR </a:t>
              </a:r>
            </a:p>
            <a:p>
              <a:pPr eaLnBrk="1" hangingPunct="1"/>
              <a:r>
                <a:rPr lang="en-US" altLang="en-US" sz="1200" i="1"/>
                <a:t>Larkana</a:t>
              </a:r>
            </a:p>
          </p:txBody>
        </p:sp>
        <p:pic>
          <p:nvPicPr>
            <p:cNvPr id="62" name="Picture 25" descr="AEMC-KAR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8463" r="-2191" b="-4836"/>
            <a:stretch>
              <a:fillRect/>
            </a:stretch>
          </p:blipFill>
          <p:spPr bwMode="auto">
            <a:xfrm>
              <a:off x="1323757" y="5292959"/>
              <a:ext cx="2195215" cy="86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 Box 26"/>
            <p:cNvSpPr txBox="1">
              <a:spLocks noChangeArrowheads="1"/>
            </p:cNvSpPr>
            <p:nvPr/>
          </p:nvSpPr>
          <p:spPr bwMode="auto">
            <a:xfrm>
              <a:off x="115888" y="5359561"/>
              <a:ext cx="1167774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AEMC</a:t>
              </a:r>
            </a:p>
            <a:p>
              <a:pPr eaLnBrk="1" hangingPunct="1"/>
              <a:r>
                <a:rPr lang="en-US" altLang="en-US" sz="1200" i="1" dirty="0"/>
                <a:t>Karachi</a:t>
              </a:r>
            </a:p>
          </p:txBody>
        </p:sp>
        <p:sp>
          <p:nvSpPr>
            <p:cNvPr id="64" name="Line 27"/>
            <p:cNvSpPr>
              <a:spLocks noChangeShapeType="1"/>
            </p:cNvSpPr>
            <p:nvPr/>
          </p:nvSpPr>
          <p:spPr bwMode="auto">
            <a:xfrm flipV="1">
              <a:off x="5218008" y="1054780"/>
              <a:ext cx="299044" cy="124919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65" name="Line 28"/>
            <p:cNvSpPr>
              <a:spLocks noChangeShapeType="1"/>
            </p:cNvSpPr>
            <p:nvPr/>
          </p:nvSpPr>
          <p:spPr bwMode="auto">
            <a:xfrm flipH="1" flipV="1">
              <a:off x="3432099" y="1678567"/>
              <a:ext cx="1346532" cy="5718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66" name="Line 29"/>
            <p:cNvSpPr>
              <a:spLocks noChangeShapeType="1"/>
            </p:cNvSpPr>
            <p:nvPr/>
          </p:nvSpPr>
          <p:spPr bwMode="auto">
            <a:xfrm flipH="1">
              <a:off x="2880789" y="4742272"/>
              <a:ext cx="985675" cy="82359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67" name="Line 30"/>
            <p:cNvSpPr>
              <a:spLocks noChangeShapeType="1"/>
            </p:cNvSpPr>
            <p:nvPr/>
          </p:nvSpPr>
          <p:spPr bwMode="auto">
            <a:xfrm flipH="1">
              <a:off x="3173150" y="3999900"/>
              <a:ext cx="755127" cy="36874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68" name="Line 31"/>
            <p:cNvSpPr>
              <a:spLocks noChangeShapeType="1"/>
            </p:cNvSpPr>
            <p:nvPr/>
          </p:nvSpPr>
          <p:spPr bwMode="auto">
            <a:xfrm rot="10800000" flipH="1" flipV="1">
              <a:off x="4312523" y="4102240"/>
              <a:ext cx="2046528" cy="169917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69" name="Line 32"/>
            <p:cNvSpPr>
              <a:spLocks noChangeShapeType="1"/>
            </p:cNvSpPr>
            <p:nvPr/>
          </p:nvSpPr>
          <p:spPr bwMode="auto">
            <a:xfrm>
              <a:off x="3874817" y="4750394"/>
              <a:ext cx="426012" cy="59292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70" name="Line 33"/>
            <p:cNvSpPr>
              <a:spLocks noChangeShapeType="1"/>
            </p:cNvSpPr>
            <p:nvPr/>
          </p:nvSpPr>
          <p:spPr bwMode="auto">
            <a:xfrm flipH="1" flipV="1">
              <a:off x="3432099" y="2536274"/>
              <a:ext cx="1670635" cy="56043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71" name="Line 34"/>
            <p:cNvSpPr>
              <a:spLocks noChangeShapeType="1"/>
            </p:cNvSpPr>
            <p:nvPr/>
          </p:nvSpPr>
          <p:spPr bwMode="auto">
            <a:xfrm>
              <a:off x="4913952" y="3299764"/>
              <a:ext cx="1144385" cy="51819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72" name="Line 35"/>
            <p:cNvSpPr>
              <a:spLocks noChangeShapeType="1"/>
            </p:cNvSpPr>
            <p:nvPr/>
          </p:nvSpPr>
          <p:spPr bwMode="auto">
            <a:xfrm>
              <a:off x="5456908" y="3010613"/>
              <a:ext cx="694984" cy="34925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73" name="Line 36"/>
            <p:cNvSpPr>
              <a:spLocks noChangeShapeType="1"/>
            </p:cNvSpPr>
            <p:nvPr/>
          </p:nvSpPr>
          <p:spPr bwMode="auto">
            <a:xfrm flipV="1">
              <a:off x="5466932" y="2224381"/>
              <a:ext cx="1266341" cy="7699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pic>
          <p:nvPicPr>
            <p:cNvPr id="74" name="Picture 37" descr="oval6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856" y="3160062"/>
              <a:ext cx="1846052" cy="763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Text Box 38"/>
            <p:cNvSpPr txBox="1">
              <a:spLocks noChangeAspect="1" noChangeArrowheads="1"/>
            </p:cNvSpPr>
            <p:nvPr/>
          </p:nvSpPr>
          <p:spPr bwMode="auto">
            <a:xfrm>
              <a:off x="189396" y="3186053"/>
              <a:ext cx="927202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CENAR</a:t>
              </a:r>
            </a:p>
            <a:p>
              <a:pPr eaLnBrk="1" hangingPunct="1"/>
              <a:r>
                <a:rPr lang="en-US" altLang="en-US" sz="1200" i="1"/>
                <a:t>Quetta</a:t>
              </a:r>
            </a:p>
          </p:txBody>
        </p:sp>
        <p:sp>
          <p:nvSpPr>
            <p:cNvPr id="76" name="Line 39"/>
            <p:cNvSpPr>
              <a:spLocks noChangeShapeType="1"/>
            </p:cNvSpPr>
            <p:nvPr/>
          </p:nvSpPr>
          <p:spPr bwMode="auto">
            <a:xfrm rot="10800000" flipV="1">
              <a:off x="2823987" y="3285144"/>
              <a:ext cx="1004052" cy="1088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77" name="Line 40"/>
            <p:cNvSpPr>
              <a:spLocks noChangeShapeType="1"/>
            </p:cNvSpPr>
            <p:nvPr/>
          </p:nvSpPr>
          <p:spPr bwMode="auto">
            <a:xfrm flipH="1" flipV="1">
              <a:off x="3518972" y="976807"/>
              <a:ext cx="1859417" cy="13028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78" name="Line 41"/>
            <p:cNvSpPr>
              <a:spLocks noChangeShapeType="1"/>
            </p:cNvSpPr>
            <p:nvPr/>
          </p:nvSpPr>
          <p:spPr bwMode="auto">
            <a:xfrm>
              <a:off x="4845456" y="3741613"/>
              <a:ext cx="1513595" cy="110137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pic>
          <p:nvPicPr>
            <p:cNvPr id="79" name="Picture 4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0241" y="353020"/>
              <a:ext cx="1607151" cy="65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Text Box 44"/>
            <p:cNvSpPr txBox="1">
              <a:spLocks noChangeArrowheads="1"/>
            </p:cNvSpPr>
            <p:nvPr/>
          </p:nvSpPr>
          <p:spPr bwMode="auto">
            <a:xfrm>
              <a:off x="1295356" y="166208"/>
              <a:ext cx="1331496" cy="496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INOR</a:t>
              </a:r>
            </a:p>
            <a:p>
              <a:pPr eaLnBrk="1" hangingPunct="1"/>
              <a:r>
                <a:rPr lang="en-US" altLang="en-US" sz="1200" i="1" dirty="0" smtClean="0"/>
                <a:t>Abbottabad</a:t>
              </a:r>
              <a:endParaRPr lang="en-US" altLang="en-US" sz="1200" i="1" dirty="0"/>
            </a:p>
          </p:txBody>
        </p:sp>
        <p:sp>
          <p:nvSpPr>
            <p:cNvPr id="81" name="Line 36"/>
            <p:cNvSpPr>
              <a:spLocks noChangeShapeType="1"/>
            </p:cNvSpPr>
            <p:nvPr/>
          </p:nvSpPr>
          <p:spPr bwMode="auto">
            <a:xfrm flipV="1">
              <a:off x="5299869" y="1771161"/>
              <a:ext cx="1304766" cy="95842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diamond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82" name="Text Box 20"/>
            <p:cNvSpPr txBox="1">
              <a:spLocks noChangeAspect="1" noChangeArrowheads="1"/>
            </p:cNvSpPr>
            <p:nvPr/>
          </p:nvSpPr>
          <p:spPr bwMode="auto">
            <a:xfrm>
              <a:off x="7695559" y="583691"/>
              <a:ext cx="1353214" cy="3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GINUM</a:t>
              </a:r>
            </a:p>
            <a:p>
              <a:pPr eaLnBrk="1" hangingPunct="1"/>
              <a:r>
                <a:rPr lang="en-US" altLang="en-US" sz="1200" i="1" dirty="0"/>
                <a:t>Gujranwala</a:t>
              </a:r>
            </a:p>
          </p:txBody>
        </p:sp>
        <p:pic>
          <p:nvPicPr>
            <p:cNvPr id="83" name="Picture 7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6081726" y="976807"/>
              <a:ext cx="1911207" cy="83983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Line 48"/>
            <p:cNvSpPr>
              <a:spLocks noChangeShapeType="1"/>
            </p:cNvSpPr>
            <p:nvPr/>
          </p:nvSpPr>
          <p:spPr bwMode="auto">
            <a:xfrm>
              <a:off x="4073623" y="4329662"/>
              <a:ext cx="868730" cy="70176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85" name="Text Box 22"/>
            <p:cNvSpPr txBox="1">
              <a:spLocks noChangeAspect="1" noChangeArrowheads="1"/>
            </p:cNvSpPr>
            <p:nvPr/>
          </p:nvSpPr>
          <p:spPr bwMode="auto">
            <a:xfrm>
              <a:off x="4442833" y="5007056"/>
              <a:ext cx="1035794" cy="195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NORIN</a:t>
              </a:r>
            </a:p>
          </p:txBody>
        </p:sp>
        <p:sp>
          <p:nvSpPr>
            <p:cNvPr id="86" name="Line 50"/>
            <p:cNvSpPr>
              <a:spLocks noChangeShapeType="1"/>
            </p:cNvSpPr>
            <p:nvPr/>
          </p:nvSpPr>
          <p:spPr bwMode="auto">
            <a:xfrm flipH="1">
              <a:off x="3632575" y="2877408"/>
              <a:ext cx="999040" cy="133205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87" name="Text Box 22"/>
            <p:cNvSpPr txBox="1">
              <a:spLocks noChangeAspect="1" noChangeArrowheads="1"/>
            </p:cNvSpPr>
            <p:nvPr/>
          </p:nvSpPr>
          <p:spPr bwMode="auto">
            <a:xfrm>
              <a:off x="2737114" y="2877408"/>
              <a:ext cx="1037464" cy="195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DINAR</a:t>
              </a:r>
            </a:p>
          </p:txBody>
        </p:sp>
        <p:sp>
          <p:nvSpPr>
            <p:cNvPr id="88" name="Line 52"/>
            <p:cNvSpPr>
              <a:spLocks noChangeShapeType="1"/>
            </p:cNvSpPr>
            <p:nvPr/>
          </p:nvSpPr>
          <p:spPr bwMode="auto">
            <a:xfrm flipH="1" flipV="1">
              <a:off x="3432099" y="2146408"/>
              <a:ext cx="1129349" cy="419107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89" name="Text Box 22"/>
            <p:cNvSpPr txBox="1">
              <a:spLocks noChangeAspect="1" noChangeArrowheads="1"/>
            </p:cNvSpPr>
            <p:nvPr/>
          </p:nvSpPr>
          <p:spPr bwMode="auto">
            <a:xfrm>
              <a:off x="2575063" y="1883247"/>
              <a:ext cx="1037464" cy="195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/>
                <a:t>BINOR</a:t>
              </a:r>
            </a:p>
          </p:txBody>
        </p:sp>
        <p:sp>
          <p:nvSpPr>
            <p:cNvPr id="90" name="Line 54"/>
            <p:cNvSpPr>
              <a:spLocks noChangeShapeType="1"/>
            </p:cNvSpPr>
            <p:nvPr/>
          </p:nvSpPr>
          <p:spPr bwMode="auto">
            <a:xfrm flipH="1" flipV="1">
              <a:off x="4616579" y="1132753"/>
              <a:ext cx="521238" cy="857707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91" name="Text Box 22"/>
            <p:cNvSpPr txBox="1">
              <a:spLocks noChangeAspect="1" noChangeArrowheads="1"/>
            </p:cNvSpPr>
            <p:nvPr/>
          </p:nvSpPr>
          <p:spPr bwMode="auto">
            <a:xfrm>
              <a:off x="4045222" y="976807"/>
              <a:ext cx="1037464" cy="195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996" tIns="5498" rIns="10996" bIns="5498">
              <a:spAutoFit/>
            </a:bodyPr>
            <a:lstStyle>
              <a:lvl1pPr marL="342900" indent="-3429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defTabSz="109538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defTabSz="109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200" b="1" dirty="0"/>
                <a:t>SINOR</a:t>
              </a:r>
            </a:p>
          </p:txBody>
        </p:sp>
        <p:sp>
          <p:nvSpPr>
            <p:cNvPr id="92" name="AutoShape 56"/>
            <p:cNvSpPr>
              <a:spLocks noChangeArrowheads="1"/>
            </p:cNvSpPr>
            <p:nvPr/>
          </p:nvSpPr>
          <p:spPr bwMode="auto">
            <a:xfrm>
              <a:off x="3921595" y="4232196"/>
              <a:ext cx="175417" cy="155947"/>
            </a:xfrm>
            <a:prstGeom prst="star5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>
                <a:latin typeface="+mn-lt"/>
              </a:endParaRPr>
            </a:p>
          </p:txBody>
        </p:sp>
        <p:sp>
          <p:nvSpPr>
            <p:cNvPr id="93" name="AutoShape 57"/>
            <p:cNvSpPr>
              <a:spLocks noChangeArrowheads="1"/>
            </p:cNvSpPr>
            <p:nvPr/>
          </p:nvSpPr>
          <p:spPr bwMode="auto">
            <a:xfrm>
              <a:off x="4561448" y="2492414"/>
              <a:ext cx="178758" cy="154322"/>
            </a:xfrm>
            <a:prstGeom prst="star5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>
                <a:latin typeface="+mn-lt"/>
              </a:endParaRPr>
            </a:p>
          </p:txBody>
        </p:sp>
        <p:sp>
          <p:nvSpPr>
            <p:cNvPr id="94" name="AutoShape 58"/>
            <p:cNvSpPr>
              <a:spLocks noChangeArrowheads="1"/>
            </p:cNvSpPr>
            <p:nvPr/>
          </p:nvSpPr>
          <p:spPr bwMode="auto">
            <a:xfrm>
              <a:off x="4609896" y="2770195"/>
              <a:ext cx="163722" cy="155947"/>
            </a:xfrm>
            <a:prstGeom prst="star5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>
                <a:latin typeface="+mn-lt"/>
              </a:endParaRPr>
            </a:p>
          </p:txBody>
        </p:sp>
        <p:sp>
          <p:nvSpPr>
            <p:cNvPr id="95" name="AutoShape 59"/>
            <p:cNvSpPr>
              <a:spLocks noChangeArrowheads="1"/>
            </p:cNvSpPr>
            <p:nvPr/>
          </p:nvSpPr>
          <p:spPr bwMode="auto">
            <a:xfrm>
              <a:off x="5099392" y="1956347"/>
              <a:ext cx="175417" cy="173816"/>
            </a:xfrm>
            <a:prstGeom prst="star5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>
                <a:latin typeface="+mn-lt"/>
              </a:endParaRPr>
            </a:p>
          </p:txBody>
        </p:sp>
      </p:grpSp>
      <p:sp>
        <p:nvSpPr>
          <p:cNvPr id="101" name="Rounded Rectangle 100"/>
          <p:cNvSpPr/>
          <p:nvPr/>
        </p:nvSpPr>
        <p:spPr>
          <a:xfrm>
            <a:off x="172693" y="4804107"/>
            <a:ext cx="3351620" cy="10979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Armed Force Institutes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04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8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48601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Nuclear Medicine--Human Resources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417083"/>
              </p:ext>
            </p:extLst>
          </p:nvPr>
        </p:nvGraphicFramePr>
        <p:xfrm>
          <a:off x="914400" y="1666786"/>
          <a:ext cx="7467600" cy="399580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53073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602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96621">
                <a:tc>
                  <a:txBody>
                    <a:bodyPr/>
                    <a:lstStyle/>
                    <a:p>
                      <a:pPr algn="l"/>
                      <a:endParaRPr lang="en-US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altLang="en-US" sz="2400" b="1" dirty="0" smtClean="0">
                          <a:solidFill>
                            <a:schemeClr val="tx1"/>
                          </a:solidFill>
                        </a:rPr>
                        <a:t>Nuclear Physicians</a:t>
                      </a:r>
                    </a:p>
                    <a:p>
                      <a:pPr algn="l"/>
                      <a:endParaRPr lang="en-US" altLang="en-US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400" b="1" dirty="0" smtClean="0">
                          <a:solidFill>
                            <a:schemeClr val="tx1"/>
                          </a:solidFill>
                        </a:rPr>
                        <a:t>134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8430">
                <a:tc>
                  <a:txBody>
                    <a:bodyPr/>
                    <a:lstStyle/>
                    <a:p>
                      <a:pPr algn="l"/>
                      <a:endParaRPr lang="en-US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altLang="en-US" sz="2400" b="1" dirty="0" smtClean="0">
                          <a:solidFill>
                            <a:schemeClr val="tx1"/>
                          </a:solidFill>
                        </a:rPr>
                        <a:t>Medical Physicists </a:t>
                      </a:r>
                      <a:endParaRPr lang="en-US" altLang="en-US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400" b="1" dirty="0" smtClean="0">
                          <a:solidFill>
                            <a:schemeClr val="tx1"/>
                          </a:solidFill>
                        </a:rPr>
                        <a:t>&gt;30</a:t>
                      </a:r>
                      <a:endParaRPr lang="en-US" altLang="en-US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12525">
                <a:tc>
                  <a:txBody>
                    <a:bodyPr/>
                    <a:lstStyle/>
                    <a:p>
                      <a:pPr algn="l"/>
                      <a:endParaRPr lang="en-US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altLang="en-US" sz="2400" b="1" dirty="0" smtClean="0">
                          <a:solidFill>
                            <a:schemeClr val="tx1"/>
                          </a:solidFill>
                        </a:rPr>
                        <a:t>NM Technicians </a:t>
                      </a:r>
                    </a:p>
                    <a:p>
                      <a:pPr algn="l"/>
                      <a:endParaRPr lang="en-US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400" b="1" dirty="0" smtClean="0">
                          <a:solidFill>
                            <a:schemeClr val="tx1"/>
                          </a:solidFill>
                        </a:rPr>
                        <a:t>&gt;130</a:t>
                      </a:r>
                      <a:endParaRPr lang="en-US" altLang="en-US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2038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Radiopharmacists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Radiochemists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&gt;10</a:t>
                      </a:r>
                      <a:endParaRPr lang="en-US" altLang="en-US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3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37456" y="1886607"/>
            <a:ext cx="6707187" cy="2774732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Autofit/>
          </a:bodyPr>
          <a:lstStyle/>
          <a:p>
            <a:pPr marL="640715" lvl="1" indent="-320040" fontAlgn="auto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Gill Sans MT" pitchFamily="34" charset="0"/>
              </a:rPr>
              <a:t>Gamma camera	 		&gt;100</a:t>
            </a:r>
          </a:p>
          <a:p>
            <a:pPr marL="640715" lvl="1" indent="-320040" fontAlgn="auto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Gill Sans MT" pitchFamily="34" charset="0"/>
              </a:rPr>
              <a:t>SPECT-CT	  		10</a:t>
            </a:r>
          </a:p>
          <a:p>
            <a:pPr marL="640715" lvl="1" indent="-320040" fontAlgn="auto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Gill Sans MT" pitchFamily="34" charset="0"/>
              </a:rPr>
              <a:t>PET-CT Scanner			07</a:t>
            </a:r>
          </a:p>
          <a:p>
            <a:pPr marL="640715" lvl="1" indent="-320040" fontAlgn="auto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Gill Sans MT" pitchFamily="34" charset="0"/>
              </a:rPr>
              <a:t>Cyclotron				05</a:t>
            </a:r>
          </a:p>
        </p:txBody>
      </p:sp>
      <p:sp>
        <p:nvSpPr>
          <p:cNvPr id="26627" name="Title 1"/>
          <p:cNvSpPr txBox="1">
            <a:spLocks/>
          </p:cNvSpPr>
          <p:nvPr/>
        </p:nvSpPr>
        <p:spPr bwMode="auto">
          <a:xfrm>
            <a:off x="227013" y="400050"/>
            <a:ext cx="87280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NM Main Medical Equipment</a:t>
            </a:r>
          </a:p>
        </p:txBody>
      </p:sp>
      <p:sp>
        <p:nvSpPr>
          <p:cNvPr id="26628" name="TextBox 1"/>
          <p:cNvSpPr txBox="1">
            <a:spLocks noChangeArrowheads="1"/>
          </p:cNvSpPr>
          <p:nvPr/>
        </p:nvSpPr>
        <p:spPr bwMode="auto">
          <a:xfrm>
            <a:off x="5257800" y="1905000"/>
            <a:ext cx="320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84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8254" y="1676400"/>
            <a:ext cx="8633346" cy="4191000"/>
          </a:xfrm>
        </p:spPr>
        <p:txBody>
          <a:bodyPr/>
          <a:lstStyle/>
          <a:p>
            <a:r>
              <a:rPr lang="en-US" sz="2400" dirty="0" smtClean="0"/>
              <a:t>Iodine-131 therapy for thyroid cancer </a:t>
            </a:r>
            <a:r>
              <a:rPr lang="en-US" sz="2400" dirty="0"/>
              <a:t>and hyperthyroidism----widely available </a:t>
            </a:r>
            <a:r>
              <a:rPr lang="en-US" sz="2400" dirty="0" smtClean="0"/>
              <a:t>across Pakistan</a:t>
            </a:r>
          </a:p>
          <a:p>
            <a:endParaRPr lang="en-US" sz="2400" dirty="0"/>
          </a:p>
          <a:p>
            <a:r>
              <a:rPr lang="en-US" sz="2400" dirty="0" smtClean="0"/>
              <a:t>Pakistan’s first </a:t>
            </a:r>
            <a:r>
              <a:rPr lang="en-US" sz="2400" dirty="0" err="1" smtClean="0"/>
              <a:t>theranostic</a:t>
            </a:r>
            <a:r>
              <a:rPr lang="en-US" sz="2400" dirty="0" smtClean="0"/>
              <a:t> laboratory----at </a:t>
            </a:r>
            <a:r>
              <a:rPr lang="en-US" sz="2400" b="1" dirty="0" smtClean="0">
                <a:solidFill>
                  <a:srgbClr val="002060"/>
                </a:solidFill>
              </a:rPr>
              <a:t>INMOL</a:t>
            </a:r>
            <a:r>
              <a:rPr lang="en-US" sz="2400" dirty="0" smtClean="0"/>
              <a:t> hospital (PAEC), in Lahore with </a:t>
            </a:r>
            <a:r>
              <a:rPr lang="en-US" sz="2400" dirty="0"/>
              <a:t>support from IAEA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Another Centre for </a:t>
            </a:r>
            <a:r>
              <a:rPr lang="en-US" sz="2400" dirty="0" err="1" smtClean="0"/>
              <a:t>Theranostics</a:t>
            </a:r>
            <a:r>
              <a:rPr lang="en-US" sz="2400" dirty="0" smtClean="0"/>
              <a:t>-</a:t>
            </a:r>
            <a:r>
              <a:rPr lang="en-US" sz="2400" b="1" dirty="0" smtClean="0">
                <a:solidFill>
                  <a:srgbClr val="002060"/>
                </a:solidFill>
              </a:rPr>
              <a:t>--NORI</a:t>
            </a:r>
            <a:r>
              <a:rPr lang="en-US" sz="2400" dirty="0" smtClean="0"/>
              <a:t>, Islamabad</a:t>
            </a:r>
          </a:p>
          <a:p>
            <a:pPr marL="0" indent="0">
              <a:buNone/>
            </a:pPr>
            <a:endParaRPr lang="en-US" sz="2400" dirty="0" smtClean="0"/>
          </a:p>
          <a:p>
            <a:pPr lvl="4"/>
            <a:endParaRPr lang="en-US" sz="2800" dirty="0"/>
          </a:p>
          <a:p>
            <a:pPr lvl="4"/>
            <a:endParaRPr lang="en-US" sz="1400" dirty="0" smtClean="0"/>
          </a:p>
          <a:p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0" y="228600"/>
            <a:ext cx="8991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Gill Sans MT"/>
                <a:ea typeface="+mj-ea"/>
                <a:cs typeface="Arial" pitchFamily="34" charset="0"/>
              </a:rPr>
              <a:t>Developing </a:t>
            </a:r>
            <a:r>
              <a:rPr lang="en-US" sz="3200" b="1" dirty="0" smtClean="0">
                <a:solidFill>
                  <a:srgbClr val="002060"/>
                </a:solidFill>
                <a:latin typeface="Gill Sans MT"/>
                <a:ea typeface="+mj-ea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Gill Sans MT"/>
                <a:ea typeface="+mj-ea"/>
                <a:cs typeface="Arial" pitchFamily="34" charset="0"/>
              </a:rPr>
              <a:t>Theranostics</a:t>
            </a:r>
            <a:r>
              <a:rPr lang="en-US" sz="3200" b="1" dirty="0" smtClean="0">
                <a:solidFill>
                  <a:srgbClr val="002060"/>
                </a:solidFill>
                <a:latin typeface="Gill Sans MT"/>
                <a:ea typeface="+mj-ea"/>
                <a:cs typeface="Arial" pitchFamily="34" charset="0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Gill Sans MT"/>
                <a:ea typeface="+mj-ea"/>
                <a:cs typeface="Arial" pitchFamily="34" charset="0"/>
              </a:rPr>
              <a:t>and its Clinical Applications in Pakistan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83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52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2400" i="1">
              <a:solidFill>
                <a:schemeClr val="tx1"/>
              </a:solidFill>
            </a:endParaRPr>
          </a:p>
        </p:txBody>
      </p:sp>
      <p:pic>
        <p:nvPicPr>
          <p:cNvPr id="717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159758"/>
            <a:ext cx="405150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2800" b="1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Institute of Nuclear Medicine &amp; Oncology (INMOL), Lahore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399462" cy="1447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ko-KR" sz="1050" b="1" dirty="0" smtClean="0">
              <a:ea typeface="굴림" charset="-127"/>
            </a:endParaRP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ko-KR" b="1" dirty="0" smtClean="0">
                <a:ea typeface="굴림" charset="-127"/>
              </a:rPr>
              <a:t>The largest &amp; the most equipped medical center</a:t>
            </a:r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206991" y="2141315"/>
            <a:ext cx="4572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dirty="0">
                <a:latin typeface="+mn-lt"/>
              </a:rPr>
              <a:t>Clinical Work</a:t>
            </a: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endParaRPr lang="en-US" sz="1000" dirty="0">
              <a:latin typeface="+mn-lt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Nuclear Medicine – OPD &amp; Indoor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Oncology Services – OPD &amp; Indoor </a:t>
            </a:r>
          </a:p>
          <a:p>
            <a:endParaRPr lang="en-US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b="1" dirty="0">
                <a:latin typeface="+mn-lt"/>
              </a:rPr>
              <a:t>Post-graduate Training</a:t>
            </a:r>
          </a:p>
          <a:p>
            <a:endParaRPr lang="en-US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b="1" dirty="0">
                <a:latin typeface="+mn-lt"/>
              </a:rPr>
              <a:t>Research &amp; Development</a:t>
            </a:r>
          </a:p>
        </p:txBody>
      </p:sp>
    </p:spTree>
    <p:extLst>
      <p:ext uri="{BB962C8B-B14F-4D97-AF65-F5344CB8AC3E}">
        <p14:creationId xmlns:p14="http://schemas.microsoft.com/office/powerpoint/2010/main" val="3334848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25618</TotalTime>
  <Words>1627</Words>
  <Application>Microsoft Office PowerPoint</Application>
  <PresentationFormat>On-screen Show (4:3)</PresentationFormat>
  <Paragraphs>393</Paragraphs>
  <Slides>39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Origin</vt:lpstr>
      <vt:lpstr>PowerPoint Presentation</vt:lpstr>
      <vt:lpstr>PAKISTAN ATOMIC ENERGY COMMISSION (PAEC)</vt:lpstr>
      <vt:lpstr>PowerPoint Presentation</vt:lpstr>
      <vt:lpstr>Pakistan and Nuclear Medicine </vt:lpstr>
      <vt:lpstr>PowerPoint Presentation</vt:lpstr>
      <vt:lpstr>Nuclear Medicine--Human Resources</vt:lpstr>
      <vt:lpstr>PowerPoint Presentation</vt:lpstr>
      <vt:lpstr>PowerPoint Presentation</vt:lpstr>
      <vt:lpstr>Institute of Nuclear Medicine &amp; Oncology (INMOL), Lahore</vt:lpstr>
      <vt:lpstr>PowerPoint Presentation</vt:lpstr>
      <vt:lpstr>PowerPoint Presentation</vt:lpstr>
      <vt:lpstr>Theranostics at INMOL</vt:lpstr>
      <vt:lpstr>Nuclear Medicine Radiotherapy Institute (NORI), Islamabad</vt:lpstr>
      <vt:lpstr>Radiopharmcy at NORI </vt:lpstr>
      <vt:lpstr>Facilities at NM Department of NORI </vt:lpstr>
      <vt:lpstr>Pakistan Institute of Eng &amp; Applied Sciences (PIEAS)---Human Resource</vt:lpstr>
      <vt:lpstr>      Facility Available at PIEAS</vt:lpstr>
      <vt:lpstr>PIEAS—Future Plans</vt:lpstr>
      <vt:lpstr>IAEA Projects</vt:lpstr>
      <vt:lpstr>PowerPoint Presentation</vt:lpstr>
      <vt:lpstr>Pakistan Institute of Science &amp; Technology (PINSTECH) (R&amp;D Institute)</vt:lpstr>
      <vt:lpstr>Isotope Production Division</vt:lpstr>
      <vt:lpstr>Isotope Production Division Facilities</vt:lpstr>
      <vt:lpstr>Facilities Available at PINSTECH</vt:lpstr>
      <vt:lpstr>Facilities  Available at PINSTECH</vt:lpstr>
      <vt:lpstr>Contd..</vt:lpstr>
      <vt:lpstr>Diagnostic Freeze Dried Kits Produced in IPD </vt:lpstr>
      <vt:lpstr>R&amp;D in Isotope Production Division</vt:lpstr>
      <vt:lpstr>PowerPoint Presentation</vt:lpstr>
      <vt:lpstr>Preamble</vt:lpstr>
      <vt:lpstr>Project Significance</vt:lpstr>
      <vt:lpstr>Background</vt:lpstr>
      <vt:lpstr>Objectives</vt:lpstr>
      <vt:lpstr>Key Stakeholders</vt:lpstr>
      <vt:lpstr>PowerPoint Presentation</vt:lpstr>
      <vt:lpstr>Execution Plan</vt:lpstr>
      <vt:lpstr>Execution Plan</vt:lpstr>
      <vt:lpstr>Contribution to the Project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shabana</dc:creator>
  <cp:lastModifiedBy>Dr Shabana</cp:lastModifiedBy>
  <cp:revision>298</cp:revision>
  <dcterms:created xsi:type="dcterms:W3CDTF">2017-01-20T09:52:15Z</dcterms:created>
  <dcterms:modified xsi:type="dcterms:W3CDTF">2020-02-20T06:47:39Z</dcterms:modified>
</cp:coreProperties>
</file>