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2"/>
  </p:notesMasterIdLst>
  <p:sldIdLst>
    <p:sldId id="445" r:id="rId2"/>
    <p:sldId id="485" r:id="rId3"/>
    <p:sldId id="484" r:id="rId4"/>
    <p:sldId id="478" r:id="rId5"/>
    <p:sldId id="477" r:id="rId6"/>
    <p:sldId id="469" r:id="rId7"/>
    <p:sldId id="479" r:id="rId8"/>
    <p:sldId id="481" r:id="rId9"/>
    <p:sldId id="482" r:id="rId10"/>
    <p:sldId id="475"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os="57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772" autoAdjust="0"/>
    <p:restoredTop sz="93681" autoAdjust="0"/>
  </p:normalViewPr>
  <p:slideViewPr>
    <p:cSldViewPr snapToGrid="0" snapToObjects="1">
      <p:cViewPr>
        <p:scale>
          <a:sx n="90" d="100"/>
          <a:sy n="90" d="100"/>
        </p:scale>
        <p:origin x="880" y="600"/>
      </p:cViewPr>
      <p:guideLst>
        <p:guide orient="horz"/>
        <p:guide pos="5759"/>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E0794C-7671-4F48-AEAF-24981CAB56ED}" type="datetimeFigureOut">
              <a:rPr lang="fr-FR" smtClean="0"/>
              <a:pPr/>
              <a:t>19/02/2020</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BCCBC1-0880-C740-8A84-2C65D9021E2C}" type="slidenum">
              <a:rPr lang="fr-FR" smtClean="0"/>
              <a:pPr/>
              <a:t>‹#›</a:t>
            </a:fld>
            <a:endParaRPr lang="fr-FR"/>
          </a:p>
        </p:txBody>
      </p:sp>
    </p:spTree>
    <p:extLst>
      <p:ext uri="{BB962C8B-B14F-4D97-AF65-F5344CB8AC3E}">
        <p14:creationId xmlns:p14="http://schemas.microsoft.com/office/powerpoint/2010/main" val="10654973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BCCBC1-0880-C740-8A84-2C65D9021E2C}" type="slidenum">
              <a:rPr lang="fr-FR" smtClean="0"/>
              <a:pPr/>
              <a:t>6</a:t>
            </a:fld>
            <a:endParaRPr lang="fr-FR"/>
          </a:p>
        </p:txBody>
      </p:sp>
    </p:spTree>
    <p:extLst>
      <p:ext uri="{BB962C8B-B14F-4D97-AF65-F5344CB8AC3E}">
        <p14:creationId xmlns:p14="http://schemas.microsoft.com/office/powerpoint/2010/main" val="1269870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2/19/20</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8" name="Date Placeholder 3">
            <a:extLst>
              <a:ext uri="{FF2B5EF4-FFF2-40B4-BE49-F238E27FC236}">
                <a16:creationId xmlns="" xmlns:a16="http://schemas.microsoft.com/office/drawing/2014/main" id="{EABC695C-BF24-284C-B49F-040B77CC3E30}"/>
              </a:ext>
            </a:extLst>
          </p:cNvPr>
          <p:cNvSpPr txBox="1">
            <a:spLocks/>
          </p:cNvSpPr>
          <p:nvPr userDrawn="1"/>
        </p:nvSpPr>
        <p:spPr>
          <a:xfrm>
            <a:off x="2969335" y="4767263"/>
            <a:ext cx="3574340" cy="27836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20 Feb 2020 – 5</a:t>
            </a:r>
            <a:r>
              <a:rPr lang="en-US" baseline="30000" smtClean="0"/>
              <a:t>th</a:t>
            </a:r>
            <a:r>
              <a:rPr lang="en-US" smtClean="0"/>
              <a:t> MEDICIS Board – T. Stora</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smtClean="0"/>
              <a:t>Cliquez et modifiez le titre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2/19/20</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Date Placeholder 3">
            <a:extLst>
              <a:ext uri="{FF2B5EF4-FFF2-40B4-BE49-F238E27FC236}">
                <a16:creationId xmlns="" xmlns:a16="http://schemas.microsoft.com/office/drawing/2014/main" id="{EABC695C-BF24-284C-B49F-040B77CC3E30}"/>
              </a:ext>
            </a:extLst>
          </p:cNvPr>
          <p:cNvSpPr txBox="1">
            <a:spLocks/>
          </p:cNvSpPr>
          <p:nvPr userDrawn="1"/>
        </p:nvSpPr>
        <p:spPr>
          <a:xfrm>
            <a:off x="2969335" y="4767263"/>
            <a:ext cx="3574340" cy="27836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20 Feb 2020 – 5</a:t>
            </a:r>
            <a:r>
              <a:rPr lang="en-US" baseline="30000" smtClean="0"/>
              <a:t>th</a:t>
            </a:r>
            <a:r>
              <a:rPr lang="en-US" smtClean="0"/>
              <a:t> MEDICIS Board – T. Stora</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smtClean="0"/>
              <a:t>Cliquez et modifiez le titre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Faire glisser l'image vers l'espace réservé ou cliquer sur l'icône pour l'ajouter</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Cliquez pour modifier les styles du texte du masque</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2/19/20</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Date Placeholder 3">
            <a:extLst>
              <a:ext uri="{FF2B5EF4-FFF2-40B4-BE49-F238E27FC236}">
                <a16:creationId xmlns="" xmlns:a16="http://schemas.microsoft.com/office/drawing/2014/main" id="{EABC695C-BF24-284C-B49F-040B77CC3E30}"/>
              </a:ext>
            </a:extLst>
          </p:cNvPr>
          <p:cNvSpPr txBox="1">
            <a:spLocks/>
          </p:cNvSpPr>
          <p:nvPr userDrawn="1"/>
        </p:nvSpPr>
        <p:spPr>
          <a:xfrm>
            <a:off x="2969335" y="4767263"/>
            <a:ext cx="3574340" cy="27836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20 Feb 2020 – 5</a:t>
            </a:r>
            <a:r>
              <a:rPr lang="en-US" baseline="30000" smtClean="0"/>
              <a:t>th</a:t>
            </a:r>
            <a:r>
              <a:rPr lang="en-US" smtClean="0"/>
              <a:t> MEDICIS Board – T. Stora</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96267" y="1833336"/>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E4EDF6-774C-C044-955B-A1A48FE1D554}"/>
              </a:ext>
            </a:extLst>
          </p:cNvPr>
          <p:cNvSpPr>
            <a:spLocks noGrp="1"/>
          </p:cNvSpPr>
          <p:nvPr>
            <p:ph type="title"/>
          </p:nvPr>
        </p:nvSpPr>
        <p:spPr>
          <a:xfrm>
            <a:off x="553916" y="273844"/>
            <a:ext cx="6370760" cy="994172"/>
          </a:xfrm>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2B4390F6-504C-5241-B9FE-FABAC2921AF9}"/>
              </a:ext>
            </a:extLst>
          </p:cNvPr>
          <p:cNvSpPr>
            <a:spLocks noGrp="1"/>
          </p:cNvSpPr>
          <p:nvPr>
            <p:ph idx="1"/>
          </p:nvPr>
        </p:nvSpPr>
        <p:spPr>
          <a:xfrm>
            <a:off x="553916" y="1369219"/>
            <a:ext cx="6370760" cy="326350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 xmlns:a16="http://schemas.microsoft.com/office/drawing/2014/main" id="{EABC695C-BF24-284C-B49F-040B77CC3E30}"/>
              </a:ext>
            </a:extLst>
          </p:cNvPr>
          <p:cNvSpPr>
            <a:spLocks noGrp="1"/>
          </p:cNvSpPr>
          <p:nvPr>
            <p:ph type="dt" sz="half" idx="10"/>
          </p:nvPr>
        </p:nvSpPr>
        <p:spPr>
          <a:xfrm>
            <a:off x="2969335" y="4767263"/>
            <a:ext cx="3574340" cy="278364"/>
          </a:xfrm>
        </p:spPr>
        <p:txBody>
          <a:bodyPr/>
          <a:lstStyle>
            <a:lvl1pPr>
              <a:defRPr>
                <a:solidFill>
                  <a:schemeClr val="bg1"/>
                </a:solidFill>
              </a:defRPr>
            </a:lvl1pPr>
          </a:lstStyle>
          <a:p>
            <a:r>
              <a:rPr lang="en-US" smtClean="0"/>
              <a:t>20 Feb 2020 – 5</a:t>
            </a:r>
            <a:r>
              <a:rPr lang="en-US" baseline="30000" smtClean="0"/>
              <a:t>th</a:t>
            </a:r>
            <a:r>
              <a:rPr lang="en-US" smtClean="0"/>
              <a:t> MEDICIS Board – T. Stora</a:t>
            </a:r>
            <a:endParaRPr lang="en-US" dirty="0"/>
          </a:p>
        </p:txBody>
      </p:sp>
      <p:sp>
        <p:nvSpPr>
          <p:cNvPr id="6" name="Slide Number Placeholder 5">
            <a:extLst>
              <a:ext uri="{FF2B5EF4-FFF2-40B4-BE49-F238E27FC236}">
                <a16:creationId xmlns="" xmlns:a16="http://schemas.microsoft.com/office/drawing/2014/main" id="{8BF7EDB4-2FB9-4B45-AF07-E8D5C3CC32F6}"/>
              </a:ext>
            </a:extLst>
          </p:cNvPr>
          <p:cNvSpPr>
            <a:spLocks noGrp="1"/>
          </p:cNvSpPr>
          <p:nvPr>
            <p:ph type="sldNum" sz="quarter" idx="12"/>
          </p:nvPr>
        </p:nvSpPr>
        <p:spPr/>
        <p:txBody>
          <a:bodyPr/>
          <a:lstStyle>
            <a:lvl1pPr>
              <a:defRPr>
                <a:solidFill>
                  <a:srgbClr val="898989"/>
                </a:solidFill>
              </a:defRPr>
            </a:lvl1pPr>
          </a:lstStyle>
          <a:p>
            <a:fld id="{8592C9BF-EEBB-1840-B604-35BE0F811151}" type="slidenum">
              <a:rPr lang="en-US" smtClean="0"/>
              <a:pPr/>
              <a:t>‹#›</a:t>
            </a:fld>
            <a:endParaRPr lang="en-US" dirty="0"/>
          </a:p>
        </p:txBody>
      </p:sp>
      <p:sp>
        <p:nvSpPr>
          <p:cNvPr id="7" name="Content Placeholder 2">
            <a:extLst>
              <a:ext uri="{FF2B5EF4-FFF2-40B4-BE49-F238E27FC236}">
                <a16:creationId xmlns="" xmlns:a16="http://schemas.microsoft.com/office/drawing/2014/main" id="{3E8FDA36-5564-2342-8076-8E772B717F5D}"/>
              </a:ext>
            </a:extLst>
          </p:cNvPr>
          <p:cNvSpPr>
            <a:spLocks noGrp="1"/>
          </p:cNvSpPr>
          <p:nvPr>
            <p:ph idx="13"/>
          </p:nvPr>
        </p:nvSpPr>
        <p:spPr>
          <a:xfrm>
            <a:off x="7070525" y="273844"/>
            <a:ext cx="1945986" cy="4358879"/>
          </a:xfrm>
        </p:spPr>
        <p:txBody>
          <a:bodyPr>
            <a:normAutofit/>
          </a:bodyPr>
          <a:lstStyle>
            <a:lvl1pPr>
              <a:defRPr sz="1350">
                <a:solidFill>
                  <a:schemeClr val="tx1">
                    <a:lumMod val="50000"/>
                    <a:lumOff val="50000"/>
                  </a:schemeClr>
                </a:solidFill>
              </a:defRPr>
            </a:lvl1pPr>
            <a:lvl2pPr>
              <a:defRPr sz="1350">
                <a:solidFill>
                  <a:schemeClr val="tx1">
                    <a:lumMod val="50000"/>
                    <a:lumOff val="50000"/>
                  </a:schemeClr>
                </a:solidFill>
              </a:defRPr>
            </a:lvl2pPr>
            <a:lvl3pPr>
              <a:defRPr sz="1350">
                <a:solidFill>
                  <a:schemeClr val="tx1">
                    <a:lumMod val="50000"/>
                    <a:lumOff val="50000"/>
                  </a:schemeClr>
                </a:solidFill>
              </a:defRPr>
            </a:lvl3pPr>
            <a:lvl4pPr>
              <a:defRPr sz="1350">
                <a:solidFill>
                  <a:schemeClr val="tx1">
                    <a:lumMod val="50000"/>
                    <a:lumOff val="50000"/>
                  </a:schemeClr>
                </a:solidFill>
              </a:defRPr>
            </a:lvl4pPr>
            <a:lvl5pPr>
              <a:defRPr sz="1350">
                <a:solidFill>
                  <a:schemeClr val="tx1">
                    <a:lumMod val="50000"/>
                    <a:lumOff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 xmlns:a16="http://schemas.microsoft.com/office/drawing/2014/main" id="{48C6C62D-7C39-C64D-816C-4991A5F59C3A}"/>
              </a:ext>
            </a:extLst>
          </p:cNvPr>
          <p:cNvPicPr>
            <a:picLocks noChangeAspect="1" noChangeArrowheads="1"/>
          </p:cNvPicPr>
          <p:nvPr userDrawn="1"/>
        </p:nvPicPr>
        <p:blipFill>
          <a:blip r:embed="rId2" cstate="print"/>
          <a:srcRect l="33637" t="60364" r="20105" b="18636"/>
          <a:stretch>
            <a:fillRect/>
          </a:stretch>
        </p:blipFill>
        <p:spPr bwMode="auto">
          <a:xfrm>
            <a:off x="680534" y="4678905"/>
            <a:ext cx="1208591" cy="308624"/>
          </a:xfrm>
          <a:prstGeom prst="rect">
            <a:avLst/>
          </a:prstGeom>
          <a:noFill/>
          <a:ln w="9525">
            <a:noFill/>
            <a:miter lim="800000"/>
            <a:headEnd/>
            <a:tailEnd/>
          </a:ln>
        </p:spPr>
      </p:pic>
    </p:spTree>
    <p:extLst>
      <p:ext uri="{BB962C8B-B14F-4D97-AF65-F5344CB8AC3E}">
        <p14:creationId xmlns:p14="http://schemas.microsoft.com/office/powerpoint/2010/main" val="520932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96267" y="1833336"/>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59440" y="1805120"/>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3"/>
            <a:ext cx="8226854" cy="705332"/>
          </a:xfrm>
        </p:spPr>
        <p:txBody>
          <a:bodyPr/>
          <a:lstStyle>
            <a:lvl1pPr algn="l">
              <a:defRPr/>
            </a:lvl1pPr>
          </a:lstStyle>
          <a:p>
            <a:r>
              <a:rPr kumimoji="0" lang="fr-CH" smtClean="0"/>
              <a:t>Cliquez et modifiez le titre</a:t>
            </a:r>
            <a:endParaRPr kumimoji="0" lang="en-US"/>
          </a:p>
        </p:txBody>
      </p:sp>
      <p:sp>
        <p:nvSpPr>
          <p:cNvPr id="7" name="Date Placeholder 1"/>
          <p:cNvSpPr>
            <a:spLocks noGrp="1"/>
          </p:cNvSpPr>
          <p:nvPr>
            <p:ph type="dt" sz="half" idx="2"/>
          </p:nvPr>
        </p:nvSpPr>
        <p:spPr>
          <a:xfrm>
            <a:off x="2969335" y="4771785"/>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2/19/20</a:t>
            </a:fld>
            <a:endParaRPr lang="en-US" dirty="0"/>
          </a:p>
        </p:txBody>
      </p:sp>
      <p:sp>
        <p:nvSpPr>
          <p:cNvPr id="8" name="Footer Placeholder 2"/>
          <p:cNvSpPr>
            <a:spLocks noGrp="1"/>
          </p:cNvSpPr>
          <p:nvPr>
            <p:ph type="ftr" sz="quarter" idx="3"/>
          </p:nvPr>
        </p:nvSpPr>
        <p:spPr>
          <a:xfrm>
            <a:off x="5182756"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4767264"/>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0" name="Titre 1"/>
          <p:cNvSpPr txBox="1">
            <a:spLocks/>
          </p:cNvSpPr>
          <p:nvPr userDrawn="1"/>
        </p:nvSpPr>
        <p:spPr>
          <a:xfrm>
            <a:off x="457204" y="1479046"/>
            <a:ext cx="4236081" cy="353514"/>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dirty="0" smtClean="0"/>
              <a:t>Click to edit Master title style</a:t>
            </a:r>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
        <p:nvSpPr>
          <p:cNvPr id="12" name="Date Placeholder 3">
            <a:extLst>
              <a:ext uri="{FF2B5EF4-FFF2-40B4-BE49-F238E27FC236}">
                <a16:creationId xmlns="" xmlns:a16="http://schemas.microsoft.com/office/drawing/2014/main" id="{EABC695C-BF24-284C-B49F-040B77CC3E30}"/>
              </a:ext>
            </a:extLst>
          </p:cNvPr>
          <p:cNvSpPr txBox="1">
            <a:spLocks/>
          </p:cNvSpPr>
          <p:nvPr userDrawn="1"/>
        </p:nvSpPr>
        <p:spPr>
          <a:xfrm>
            <a:off x="2969335" y="4767263"/>
            <a:ext cx="3574340" cy="27836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20 Feb 2020 – 5</a:t>
            </a:r>
            <a:r>
              <a:rPr lang="en-US" baseline="30000" smtClean="0"/>
              <a:t>th</a:t>
            </a:r>
            <a:r>
              <a:rPr lang="en-US" smtClean="0"/>
              <a:t> MEDICIS Board – T. Stora</a:t>
            </a:r>
            <a:endParaRPr lang="en-US" dirty="0"/>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smtClean="0"/>
              <a:t>Cliquez et modifiez le titre</a:t>
            </a:r>
            <a:endParaRPr kumimoji="0" lang="en-US"/>
          </a:p>
        </p:txBody>
      </p:sp>
      <p:sp>
        <p:nvSpPr>
          <p:cNvPr id="10" name="Titre 1"/>
          <p:cNvSpPr txBox="1">
            <a:spLocks/>
          </p:cNvSpPr>
          <p:nvPr userDrawn="1"/>
        </p:nvSpPr>
        <p:spPr>
          <a:xfrm>
            <a:off x="457200" y="1479046"/>
            <a:ext cx="4236081" cy="353514"/>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dirty="0" smtClean="0"/>
              <a:t>Click to edit Master title style</a:t>
            </a:r>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Cliquez et modifiez le titre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pic>
        <p:nvPicPr>
          <p:cNvPr id="10" name="Picture 9"/>
          <p:cNvPicPr>
            <a:picLocks noChangeAspect="1" noChangeArrowheads="1"/>
          </p:cNvPicPr>
          <p:nvPr userDrawn="1"/>
        </p:nvPicPr>
        <p:blipFill>
          <a:blip r:embed="rId2" cstate="print"/>
          <a:srcRect l="33637" t="60364" r="20105" b="18636"/>
          <a:stretch>
            <a:fillRect/>
          </a:stretch>
        </p:blipFill>
        <p:spPr bwMode="auto">
          <a:xfrm>
            <a:off x="624272" y="4832709"/>
            <a:ext cx="799516" cy="204163"/>
          </a:xfrm>
          <a:prstGeom prst="rect">
            <a:avLst/>
          </a:prstGeom>
          <a:noFill/>
          <a:ln w="9525">
            <a:noFill/>
            <a:miter lim="800000"/>
            <a:headEnd/>
            <a:tailEnd/>
          </a:ln>
        </p:spPr>
      </p:pic>
      <p:sp>
        <p:nvSpPr>
          <p:cNvPr id="13" name="Slide Number Placeholder 5"/>
          <p:cNvSpPr txBox="1">
            <a:spLocks/>
          </p:cNvSpPr>
          <p:nvPr userDrawn="1"/>
        </p:nvSpPr>
        <p:spPr>
          <a:xfrm>
            <a:off x="8337776" y="4791073"/>
            <a:ext cx="501424"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
        <p:nvSpPr>
          <p:cNvPr id="8" name="Date Placeholder 3">
            <a:extLst>
              <a:ext uri="{FF2B5EF4-FFF2-40B4-BE49-F238E27FC236}">
                <a16:creationId xmlns="" xmlns:a16="http://schemas.microsoft.com/office/drawing/2014/main" id="{EABC695C-BF24-284C-B49F-040B77CC3E30}"/>
              </a:ext>
            </a:extLst>
          </p:cNvPr>
          <p:cNvSpPr txBox="1">
            <a:spLocks/>
          </p:cNvSpPr>
          <p:nvPr userDrawn="1"/>
        </p:nvSpPr>
        <p:spPr>
          <a:xfrm>
            <a:off x="2969335" y="4767263"/>
            <a:ext cx="3574340" cy="27836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20 Feb 2020 – 5</a:t>
            </a:r>
            <a:r>
              <a:rPr lang="en-US" baseline="30000" smtClean="0"/>
              <a:t>th</a:t>
            </a:r>
            <a:r>
              <a:rPr lang="en-US" smtClean="0"/>
              <a:t> MEDICIS Board – T. Stora</a:t>
            </a:r>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smtClean="0"/>
              <a:t>Cliquez et modifiez le titre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2/19/20</a:t>
            </a:fld>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Date Placeholder 3">
            <a:extLst>
              <a:ext uri="{FF2B5EF4-FFF2-40B4-BE49-F238E27FC236}">
                <a16:creationId xmlns="" xmlns:a16="http://schemas.microsoft.com/office/drawing/2014/main" id="{EABC695C-BF24-284C-B49F-040B77CC3E30}"/>
              </a:ext>
            </a:extLst>
          </p:cNvPr>
          <p:cNvSpPr txBox="1">
            <a:spLocks/>
          </p:cNvSpPr>
          <p:nvPr userDrawn="1"/>
        </p:nvSpPr>
        <p:spPr>
          <a:xfrm>
            <a:off x="2969335" y="4767263"/>
            <a:ext cx="3574340" cy="27836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20 Feb 2020 – 5</a:t>
            </a:r>
            <a:r>
              <a:rPr lang="en-US" baseline="30000" smtClean="0"/>
              <a:t>th</a:t>
            </a:r>
            <a:r>
              <a:rPr lang="en-US" smtClean="0"/>
              <a:t> MEDICIS Board – T. Stora</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90"/>
            <a:ext cx="8229600" cy="670483"/>
          </a:xfrm>
        </p:spPr>
        <p:txBody>
          <a:bodyPr anchor="ctr"/>
          <a:lstStyle>
            <a:lvl1pPr>
              <a:defRPr/>
            </a:lvl1pPr>
          </a:lstStyle>
          <a:p>
            <a:r>
              <a:rPr kumimoji="0" lang="fr-CH" smtClean="0"/>
              <a:t>Cliquez et modifiez le titre</a:t>
            </a:r>
            <a:endParaRPr kumimoji="0" lang="en-US"/>
          </a:p>
        </p:txBody>
      </p:sp>
      <p:sp>
        <p:nvSpPr>
          <p:cNvPr id="4" name="Espace réservé du texte 3"/>
          <p:cNvSpPr>
            <a:spLocks noGrp="1"/>
          </p:cNvSpPr>
          <p:nvPr>
            <p:ph type="body" sz="half" idx="3"/>
          </p:nvPr>
        </p:nvSpPr>
        <p:spPr>
          <a:xfrm>
            <a:off x="455617"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Cliquez pour modifier les styles du texte du masque</a:t>
            </a:r>
          </a:p>
        </p:txBody>
      </p:sp>
      <p:sp>
        <p:nvSpPr>
          <p:cNvPr id="5" name="Espace réservé du contenu 4"/>
          <p:cNvSpPr>
            <a:spLocks noGrp="1"/>
          </p:cNvSpPr>
          <p:nvPr>
            <p:ph sz="quarter" idx="2"/>
          </p:nvPr>
        </p:nvSpPr>
        <p:spPr>
          <a:xfrm>
            <a:off x="457200" y="952335"/>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dirty="0"/>
          </a:p>
        </p:txBody>
      </p:sp>
      <p:sp>
        <p:nvSpPr>
          <p:cNvPr id="6" name="Espace réservé du contenu 5"/>
          <p:cNvSpPr>
            <a:spLocks noGrp="1"/>
          </p:cNvSpPr>
          <p:nvPr>
            <p:ph sz="quarter" idx="4"/>
          </p:nvPr>
        </p:nvSpPr>
        <p:spPr>
          <a:xfrm>
            <a:off x="4645030" y="952335"/>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10" name="Date Placeholder 1"/>
          <p:cNvSpPr>
            <a:spLocks noGrp="1"/>
          </p:cNvSpPr>
          <p:nvPr>
            <p:ph type="dt" sz="half" idx="10"/>
          </p:nvPr>
        </p:nvSpPr>
        <p:spPr>
          <a:xfrm>
            <a:off x="2969335" y="4771785"/>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2/19/20</a:t>
            </a:fld>
            <a:endParaRPr lang="en-US" dirty="0"/>
          </a:p>
        </p:txBody>
      </p:sp>
      <p:sp>
        <p:nvSpPr>
          <p:cNvPr id="12" name="Slide Number Placeholder 3"/>
          <p:cNvSpPr>
            <a:spLocks noGrp="1"/>
          </p:cNvSpPr>
          <p:nvPr>
            <p:ph type="sldNum" sz="quarter" idx="12"/>
          </p:nvPr>
        </p:nvSpPr>
        <p:spPr>
          <a:xfrm>
            <a:off x="8185376" y="4767264"/>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9" name="Date Placeholder 3">
            <a:extLst>
              <a:ext uri="{FF2B5EF4-FFF2-40B4-BE49-F238E27FC236}">
                <a16:creationId xmlns="" xmlns:a16="http://schemas.microsoft.com/office/drawing/2014/main" id="{EABC695C-BF24-284C-B49F-040B77CC3E30}"/>
              </a:ext>
            </a:extLst>
          </p:cNvPr>
          <p:cNvSpPr txBox="1">
            <a:spLocks/>
          </p:cNvSpPr>
          <p:nvPr userDrawn="1"/>
        </p:nvSpPr>
        <p:spPr>
          <a:xfrm>
            <a:off x="2969335" y="4767263"/>
            <a:ext cx="3574340" cy="27836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20 Feb 2020 – 5</a:t>
            </a:r>
            <a:r>
              <a:rPr lang="en-US" baseline="30000" smtClean="0"/>
              <a:t>th</a:t>
            </a:r>
            <a:r>
              <a:rPr lang="en-US" smtClean="0"/>
              <a:t> MEDICIS Board – T. Stora</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6">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2/19/20</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7.png"/><Relationship Id="rId3" Type="http://schemas.openxmlformats.org/officeDocument/2006/relationships/image" Target="../media/image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9.JPG"/><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1.tiff"/><Relationship Id="rId4" Type="http://schemas.openxmlformats.org/officeDocument/2006/relationships/image" Target="../media/image12.jpeg"/><Relationship Id="rId5" Type="http://schemas.openxmlformats.org/officeDocument/2006/relationships/image" Target="../media/image13.emf"/><Relationship Id="rId6" Type="http://schemas.openxmlformats.org/officeDocument/2006/relationships/image" Target="../media/image14.jpg"/><Relationship Id="rId7" Type="http://schemas.openxmlformats.org/officeDocument/2006/relationships/image" Target="../media/image15.emf"/><Relationship Id="rId8"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 Id="rId3" Type="http://schemas.openxmlformats.org/officeDocument/2006/relationships/image" Target="../media/image8.jpeg"/></Relationships>
</file>

<file path=ppt/slides/_rels/slide6.xml.rels><?xml version="1.0" encoding="UTF-8" standalone="yes"?>
<Relationships xmlns="http://schemas.openxmlformats.org/package/2006/relationships"><Relationship Id="rId20" Type="http://schemas.openxmlformats.org/officeDocument/2006/relationships/image" Target="../media/image35.png"/><Relationship Id="rId21" Type="http://schemas.openxmlformats.org/officeDocument/2006/relationships/image" Target="../media/image36.jpeg"/><Relationship Id="rId22" Type="http://schemas.openxmlformats.org/officeDocument/2006/relationships/image" Target="../media/image37.png"/><Relationship Id="rId23" Type="http://schemas.openxmlformats.org/officeDocument/2006/relationships/image" Target="../media/image38.png"/><Relationship Id="rId24" Type="http://schemas.openxmlformats.org/officeDocument/2006/relationships/image" Target="../media/image39.png"/><Relationship Id="rId25" Type="http://schemas.openxmlformats.org/officeDocument/2006/relationships/image" Target="../media/image40.png"/><Relationship Id="rId26" Type="http://schemas.openxmlformats.org/officeDocument/2006/relationships/image" Target="../media/image41.png"/><Relationship Id="rId27" Type="http://schemas.openxmlformats.org/officeDocument/2006/relationships/image" Target="../media/image42.png"/><Relationship Id="rId28" Type="http://schemas.openxmlformats.org/officeDocument/2006/relationships/image" Target="../media/image43.png"/><Relationship Id="rId29" Type="http://schemas.openxmlformats.org/officeDocument/2006/relationships/image" Target="../media/image44.png"/><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30" Type="http://schemas.openxmlformats.org/officeDocument/2006/relationships/image" Target="../media/image45.png"/><Relationship Id="rId31" Type="http://schemas.openxmlformats.org/officeDocument/2006/relationships/image" Target="../media/image46.png"/><Relationship Id="rId32" Type="http://schemas.openxmlformats.org/officeDocument/2006/relationships/image" Target="../media/image47.png"/><Relationship Id="rId9" Type="http://schemas.openxmlformats.org/officeDocument/2006/relationships/image" Target="../media/image24.jpeg"/><Relationship Id="rId6" Type="http://schemas.openxmlformats.org/officeDocument/2006/relationships/image" Target="../media/image21.png"/><Relationship Id="rId7" Type="http://schemas.openxmlformats.org/officeDocument/2006/relationships/image" Target="../media/image22.png"/><Relationship Id="rId8" Type="http://schemas.openxmlformats.org/officeDocument/2006/relationships/image" Target="../media/image23.png"/><Relationship Id="rId33" Type="http://schemas.openxmlformats.org/officeDocument/2006/relationships/image" Target="../media/image48.png"/><Relationship Id="rId34" Type="http://schemas.openxmlformats.org/officeDocument/2006/relationships/image" Target="../media/image49.png"/><Relationship Id="rId35" Type="http://schemas.openxmlformats.org/officeDocument/2006/relationships/image" Target="../media/image50.png"/><Relationship Id="rId36" Type="http://schemas.openxmlformats.org/officeDocument/2006/relationships/image" Target="../media/image51.png"/><Relationship Id="rId10" Type="http://schemas.openxmlformats.org/officeDocument/2006/relationships/image" Target="../media/image25.png"/><Relationship Id="rId11" Type="http://schemas.openxmlformats.org/officeDocument/2006/relationships/image" Target="../media/image26.png"/><Relationship Id="rId12" Type="http://schemas.openxmlformats.org/officeDocument/2006/relationships/image" Target="../media/image27.gif"/><Relationship Id="rId13" Type="http://schemas.openxmlformats.org/officeDocument/2006/relationships/image" Target="../media/image28.png"/><Relationship Id="rId14" Type="http://schemas.openxmlformats.org/officeDocument/2006/relationships/image" Target="../media/image29.png"/><Relationship Id="rId15" Type="http://schemas.openxmlformats.org/officeDocument/2006/relationships/image" Target="../media/image30.png"/><Relationship Id="rId16" Type="http://schemas.openxmlformats.org/officeDocument/2006/relationships/image" Target="../media/image31.png"/><Relationship Id="rId17" Type="http://schemas.openxmlformats.org/officeDocument/2006/relationships/image" Target="../media/image32.png"/><Relationship Id="rId18" Type="http://schemas.openxmlformats.org/officeDocument/2006/relationships/image" Target="../media/image33.png"/><Relationship Id="rId19" Type="http://schemas.openxmlformats.org/officeDocument/2006/relationships/image" Target="../media/image3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2.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24028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20932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 xmlns:a16="http://schemas.microsoft.com/office/drawing/2014/main" id="{64A3F6BB-20C0-6342-9C83-136029FA7210}"/>
              </a:ext>
            </a:extLst>
          </p:cNvPr>
          <p:cNvSpPr>
            <a:spLocks noGrp="1"/>
          </p:cNvSpPr>
          <p:nvPr>
            <p:ph type="title"/>
          </p:nvPr>
        </p:nvSpPr>
        <p:spPr>
          <a:xfrm>
            <a:off x="1082024" y="1954947"/>
            <a:ext cx="6762750" cy="994172"/>
          </a:xfrm>
        </p:spPr>
        <p:txBody>
          <a:bodyPr>
            <a:noAutofit/>
          </a:bodyPr>
          <a:lstStyle/>
          <a:p>
            <a:pPr algn="ctr"/>
            <a:r>
              <a:rPr lang="en-US" sz="2000" dirty="0" smtClean="0">
                <a:latin typeface="Myriad Pro Semibold" panose="020B0503030403020204" pitchFamily="34" charset="0"/>
                <a:ea typeface="Calibri" charset="0"/>
                <a:cs typeface="Times New Roman" charset="0"/>
              </a:rPr>
              <a:t>Physical </a:t>
            </a:r>
            <a:r>
              <a:rPr lang="en-US" sz="2000" dirty="0">
                <a:latin typeface="Myriad Pro Semibold" panose="020B0503030403020204" pitchFamily="34" charset="0"/>
                <a:ea typeface="Calibri" charset="0"/>
                <a:cs typeface="Times New Roman" charset="0"/>
              </a:rPr>
              <a:t>mass separation to foster a new research era based on emerging medical isotopes</a:t>
            </a:r>
            <a:r>
              <a:rPr lang="en-US" sz="2000" dirty="0"/>
              <a:t/>
            </a:r>
            <a:br>
              <a:rPr lang="en-US" sz="2000" dirty="0"/>
            </a:br>
            <a:endParaRPr lang="en-US" sz="2000" dirty="0">
              <a:latin typeface="Myriad Pro Semibold" panose="020B0503030403020204" pitchFamily="34" charset="0"/>
              <a:ea typeface="Calibri" charset="0"/>
              <a:cs typeface="Times New Roman" charset="0"/>
            </a:endParaRPr>
          </a:p>
        </p:txBody>
      </p:sp>
      <p:pic>
        <p:nvPicPr>
          <p:cNvPr id="12" name="Picture 11">
            <a:extLst>
              <a:ext uri="{FF2B5EF4-FFF2-40B4-BE49-F238E27FC236}">
                <a16:creationId xmlns="" xmlns:a16="http://schemas.microsoft.com/office/drawing/2014/main" id="{1A2930E0-65A5-474F-B72B-4B2FDBB8150E}"/>
              </a:ext>
            </a:extLst>
          </p:cNvPr>
          <p:cNvPicPr>
            <a:picLocks noChangeAspect="1"/>
          </p:cNvPicPr>
          <p:nvPr/>
        </p:nvPicPr>
        <p:blipFill>
          <a:blip r:embed="rId2"/>
          <a:stretch>
            <a:fillRect/>
          </a:stretch>
        </p:blipFill>
        <p:spPr>
          <a:xfrm>
            <a:off x="104776" y="4027138"/>
            <a:ext cx="1304985" cy="390276"/>
          </a:xfrm>
          <a:prstGeom prst="rect">
            <a:avLst/>
          </a:prstGeom>
        </p:spPr>
      </p:pic>
      <p:sp>
        <p:nvSpPr>
          <p:cNvPr id="8" name="TextBox 7"/>
          <p:cNvSpPr txBox="1"/>
          <p:nvPr/>
        </p:nvSpPr>
        <p:spPr>
          <a:xfrm>
            <a:off x="2095561" y="70842"/>
            <a:ext cx="4735677" cy="923330"/>
          </a:xfrm>
          <a:prstGeom prst="rect">
            <a:avLst/>
          </a:prstGeom>
          <a:solidFill>
            <a:schemeClr val="bg1"/>
          </a:solidFill>
        </p:spPr>
        <p:txBody>
          <a:bodyPr wrap="square" rtlCol="0">
            <a:spAutoFit/>
          </a:bodyPr>
          <a:lstStyle/>
          <a:p>
            <a:pPr algn="ctr"/>
            <a:r>
              <a:rPr lang="en-US" b="1" dirty="0" smtClean="0"/>
              <a:t>PRIS(MAS)-MAP </a:t>
            </a:r>
            <a:r>
              <a:rPr lang="en-US" dirty="0"/>
              <a:t>:</a:t>
            </a:r>
          </a:p>
          <a:p>
            <a:pPr algn="ctr"/>
            <a:r>
              <a:rPr lang="en-US" dirty="0" err="1"/>
              <a:t>PRoduction</a:t>
            </a:r>
            <a:r>
              <a:rPr lang="en-US" dirty="0"/>
              <a:t> of </a:t>
            </a:r>
            <a:r>
              <a:rPr lang="en-US" dirty="0" err="1"/>
              <a:t>hIgh</a:t>
            </a:r>
            <a:r>
              <a:rPr lang="en-US" dirty="0"/>
              <a:t> purity </a:t>
            </a:r>
            <a:r>
              <a:rPr lang="en-US" dirty="0" err="1"/>
              <a:t>iSotopes</a:t>
            </a:r>
            <a:endParaRPr lang="en-US" dirty="0"/>
          </a:p>
          <a:p>
            <a:pPr algn="ctr"/>
            <a:r>
              <a:rPr lang="en-US" dirty="0"/>
              <a:t>by </a:t>
            </a:r>
            <a:r>
              <a:rPr lang="en-US" dirty="0" smtClean="0"/>
              <a:t>Mass separation </a:t>
            </a:r>
            <a:r>
              <a:rPr lang="en-US" dirty="0"/>
              <a:t>for </a:t>
            </a:r>
            <a:r>
              <a:rPr lang="en-US" dirty="0" smtClean="0"/>
              <a:t>medical </a:t>
            </a:r>
            <a:r>
              <a:rPr lang="en-US" dirty="0" err="1" smtClean="0"/>
              <a:t>APplication</a:t>
            </a:r>
            <a:endParaRPr lang="en-US" dirty="0" smtClean="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3338" y="2744767"/>
            <a:ext cx="2612171" cy="1477509"/>
          </a:xfrm>
          <a:prstGeom prst="rect">
            <a:avLst/>
          </a:prstGeom>
        </p:spPr>
      </p:pic>
      <p:sp>
        <p:nvSpPr>
          <p:cNvPr id="13" name="Date Placeholder 3">
            <a:extLst>
              <a:ext uri="{FF2B5EF4-FFF2-40B4-BE49-F238E27FC236}">
                <a16:creationId xmlns="" xmlns:a16="http://schemas.microsoft.com/office/drawing/2014/main" id="{EABC695C-BF24-284C-B49F-040B77CC3E30}"/>
              </a:ext>
            </a:extLst>
          </p:cNvPr>
          <p:cNvSpPr>
            <a:spLocks noGrp="1"/>
          </p:cNvSpPr>
          <p:nvPr>
            <p:ph type="dt" sz="half" idx="10"/>
          </p:nvPr>
        </p:nvSpPr>
        <p:spPr>
          <a:xfrm>
            <a:off x="2969335" y="4767263"/>
            <a:ext cx="3574340" cy="278364"/>
          </a:xfrm>
        </p:spPr>
        <p:txBody>
          <a:bodyPr/>
          <a:lstStyle>
            <a:lvl1pPr>
              <a:defRPr>
                <a:solidFill>
                  <a:schemeClr val="bg1"/>
                </a:solidFill>
              </a:defRPr>
            </a:lvl1pPr>
          </a:lstStyle>
          <a:p>
            <a:r>
              <a:rPr lang="en-US" smtClean="0"/>
              <a:t>20 Feb 2020 – 5</a:t>
            </a:r>
            <a:r>
              <a:rPr lang="en-US" baseline="30000" smtClean="0"/>
              <a:t>th</a:t>
            </a:r>
            <a:r>
              <a:rPr lang="en-US" smtClean="0"/>
              <a:t> MEDICIS Board – T. Stora</a:t>
            </a:r>
            <a:endParaRPr lang="en-US" dirty="0"/>
          </a:p>
        </p:txBody>
      </p:sp>
    </p:spTree>
    <p:extLst>
      <p:ext uri="{BB962C8B-B14F-4D97-AF65-F5344CB8AC3E}">
        <p14:creationId xmlns:p14="http://schemas.microsoft.com/office/powerpoint/2010/main" val="968021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 xmlns:a16="http://schemas.microsoft.com/office/drawing/2014/main" id="{8DE30576-44F1-8D4D-A4D0-8DFCCF2FAA71}"/>
              </a:ext>
            </a:extLst>
          </p:cNvPr>
          <p:cNvSpPr>
            <a:spLocks noGrp="1"/>
          </p:cNvSpPr>
          <p:nvPr>
            <p:ph idx="13"/>
          </p:nvPr>
        </p:nvSpPr>
        <p:spPr>
          <a:xfrm>
            <a:off x="7124700" y="273844"/>
            <a:ext cx="1891811" cy="4358879"/>
          </a:xfrm>
        </p:spPr>
        <p:txBody>
          <a:bodyPr>
            <a:normAutofit lnSpcReduction="10000"/>
          </a:bodyPr>
          <a:lstStyle/>
          <a:p>
            <a:pPr>
              <a:buFont typeface="Wingdings" pitchFamily="2" charset="2"/>
              <a:buChar char="§"/>
            </a:pPr>
            <a:r>
              <a:rPr lang="en-US" dirty="0"/>
              <a:t>Integrate European Infrastructures for Starting Communities </a:t>
            </a:r>
          </a:p>
          <a:p>
            <a:pPr>
              <a:buFont typeface="Wingdings" pitchFamily="2" charset="2"/>
              <a:buChar char="§"/>
            </a:pPr>
            <a:r>
              <a:rPr lang="en-US" dirty="0"/>
              <a:t>New research community for  nonconventional medical isotope production and research in radiopharmaceuticals and nuclear medicine </a:t>
            </a:r>
          </a:p>
          <a:p>
            <a:pPr>
              <a:buFont typeface="Wingdings" pitchFamily="2" charset="2"/>
              <a:buChar char="§"/>
            </a:pPr>
            <a:r>
              <a:rPr lang="en-US" dirty="0"/>
              <a:t>Overcome current  fragmented landscape of </a:t>
            </a:r>
            <a:r>
              <a:rPr lang="en-US" dirty="0" smtClean="0"/>
              <a:t>infrastructures</a:t>
            </a:r>
            <a:endParaRPr lang="en-US" dirty="0"/>
          </a:p>
        </p:txBody>
      </p:sp>
      <p:pic>
        <p:nvPicPr>
          <p:cNvPr id="10" name="Picture 9">
            <a:extLst>
              <a:ext uri="{FF2B5EF4-FFF2-40B4-BE49-F238E27FC236}">
                <a16:creationId xmlns="" xmlns:a16="http://schemas.microsoft.com/office/drawing/2014/main" id="{41BAC198-831C-A848-A839-EB14D20AF963}"/>
              </a:ext>
            </a:extLst>
          </p:cNvPr>
          <p:cNvPicPr>
            <a:picLocks noChangeAspect="1"/>
          </p:cNvPicPr>
          <p:nvPr/>
        </p:nvPicPr>
        <p:blipFill>
          <a:blip r:embed="rId2"/>
          <a:stretch>
            <a:fillRect/>
          </a:stretch>
        </p:blipFill>
        <p:spPr>
          <a:xfrm>
            <a:off x="9526" y="1742172"/>
            <a:ext cx="6943725" cy="2182285"/>
          </a:xfrm>
          <a:prstGeom prst="rect">
            <a:avLst/>
          </a:prstGeom>
        </p:spPr>
      </p:pic>
      <p:pic>
        <p:nvPicPr>
          <p:cNvPr id="12" name="Picture 11">
            <a:extLst>
              <a:ext uri="{FF2B5EF4-FFF2-40B4-BE49-F238E27FC236}">
                <a16:creationId xmlns="" xmlns:a16="http://schemas.microsoft.com/office/drawing/2014/main" id="{1A2930E0-65A5-474F-B72B-4B2FDBB8150E}"/>
              </a:ext>
            </a:extLst>
          </p:cNvPr>
          <p:cNvPicPr>
            <a:picLocks noChangeAspect="1"/>
          </p:cNvPicPr>
          <p:nvPr/>
        </p:nvPicPr>
        <p:blipFill>
          <a:blip r:embed="rId3"/>
          <a:stretch>
            <a:fillRect/>
          </a:stretch>
        </p:blipFill>
        <p:spPr>
          <a:xfrm>
            <a:off x="104776" y="4027138"/>
            <a:ext cx="1304985" cy="390276"/>
          </a:xfrm>
          <a:prstGeom prst="rect">
            <a:avLst/>
          </a:prstGeom>
        </p:spPr>
      </p:pic>
      <p:sp>
        <p:nvSpPr>
          <p:cNvPr id="13" name="Date Placeholder 3">
            <a:extLst>
              <a:ext uri="{FF2B5EF4-FFF2-40B4-BE49-F238E27FC236}">
                <a16:creationId xmlns="" xmlns:a16="http://schemas.microsoft.com/office/drawing/2014/main" id="{EABC695C-BF24-284C-B49F-040B77CC3E30}"/>
              </a:ext>
            </a:extLst>
          </p:cNvPr>
          <p:cNvSpPr>
            <a:spLocks noGrp="1"/>
          </p:cNvSpPr>
          <p:nvPr>
            <p:ph type="dt" sz="half" idx="10"/>
          </p:nvPr>
        </p:nvSpPr>
        <p:spPr>
          <a:xfrm>
            <a:off x="2969335" y="4767263"/>
            <a:ext cx="3574340" cy="278364"/>
          </a:xfrm>
        </p:spPr>
        <p:txBody>
          <a:bodyPr/>
          <a:lstStyle>
            <a:lvl1pPr>
              <a:defRPr>
                <a:solidFill>
                  <a:schemeClr val="bg1"/>
                </a:solidFill>
              </a:defRPr>
            </a:lvl1pPr>
          </a:lstStyle>
          <a:p>
            <a:r>
              <a:rPr lang="en-US" smtClean="0"/>
              <a:t>20 Feb 2020 – 5</a:t>
            </a:r>
            <a:r>
              <a:rPr lang="en-US" baseline="30000" smtClean="0"/>
              <a:t>th</a:t>
            </a:r>
            <a:r>
              <a:rPr lang="en-US" smtClean="0"/>
              <a:t> MEDICIS Board – T. Stora</a:t>
            </a:r>
            <a:endParaRPr lang="en-US" dirty="0"/>
          </a:p>
        </p:txBody>
      </p:sp>
      <p:sp>
        <p:nvSpPr>
          <p:cNvPr id="3" name="TextBox 2"/>
          <p:cNvSpPr txBox="1"/>
          <p:nvPr/>
        </p:nvSpPr>
        <p:spPr>
          <a:xfrm>
            <a:off x="1503923" y="439162"/>
            <a:ext cx="3954929" cy="1200329"/>
          </a:xfrm>
          <a:prstGeom prst="rect">
            <a:avLst/>
          </a:prstGeom>
          <a:noFill/>
        </p:spPr>
        <p:txBody>
          <a:bodyPr wrap="none" rtlCol="0">
            <a:spAutoFit/>
          </a:bodyPr>
          <a:lstStyle/>
          <a:p>
            <a:pPr algn="ctr"/>
            <a:r>
              <a:rPr lang="en-US" dirty="0" smtClean="0"/>
              <a:t>1</a:t>
            </a:r>
            <a:r>
              <a:rPr lang="en-US" baseline="30000" dirty="0" smtClean="0"/>
              <a:t>st</a:t>
            </a:r>
            <a:r>
              <a:rPr lang="en-US" dirty="0" smtClean="0"/>
              <a:t> Presentation : 3</a:t>
            </a:r>
            <a:r>
              <a:rPr lang="en-US" baseline="30000" dirty="0" smtClean="0"/>
              <a:t>rd</a:t>
            </a:r>
            <a:r>
              <a:rPr lang="en-US" dirty="0" smtClean="0"/>
              <a:t> MEDICIS Board</a:t>
            </a:r>
          </a:p>
          <a:p>
            <a:pPr algn="ctr"/>
            <a:r>
              <a:rPr lang="en-US" dirty="0" smtClean="0"/>
              <a:t>Kick off in </a:t>
            </a:r>
            <a:r>
              <a:rPr lang="en-US" dirty="0" err="1" smtClean="0"/>
              <a:t>Erice</a:t>
            </a:r>
            <a:r>
              <a:rPr lang="en-US" dirty="0" smtClean="0"/>
              <a:t> May 2019</a:t>
            </a:r>
          </a:p>
          <a:p>
            <a:pPr algn="ctr"/>
            <a:r>
              <a:rPr lang="en-US" dirty="0" smtClean="0"/>
              <a:t>2</a:t>
            </a:r>
            <a:r>
              <a:rPr lang="en-US" baseline="30000" dirty="0" smtClean="0"/>
              <a:t>nd</a:t>
            </a:r>
            <a:r>
              <a:rPr lang="en-US" dirty="0" smtClean="0"/>
              <a:t> meeting : Sept 2019</a:t>
            </a:r>
          </a:p>
          <a:p>
            <a:pPr algn="ctr"/>
            <a:endParaRPr lang="en-US" dirty="0"/>
          </a:p>
        </p:txBody>
      </p:sp>
    </p:spTree>
    <p:extLst>
      <p:ext uri="{BB962C8B-B14F-4D97-AF65-F5344CB8AC3E}">
        <p14:creationId xmlns:p14="http://schemas.microsoft.com/office/powerpoint/2010/main" val="289256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054" y="953574"/>
            <a:ext cx="2804996" cy="14559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le 1"/>
          <p:cNvSpPr txBox="1">
            <a:spLocks/>
          </p:cNvSpPr>
          <p:nvPr/>
        </p:nvSpPr>
        <p:spPr>
          <a:xfrm>
            <a:off x="341066" y="-172394"/>
            <a:ext cx="8285560" cy="706884"/>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000" b="1" dirty="0" smtClean="0">
                <a:solidFill>
                  <a:srgbClr val="0070C0"/>
                </a:solidFill>
              </a:rPr>
              <a:t>Medical Applications speak to everyone</a:t>
            </a:r>
            <a:endParaRPr lang="en-US" sz="2000" b="1" dirty="0">
              <a:solidFill>
                <a:srgbClr val="0070C0"/>
              </a:solidFill>
            </a:endParaRPr>
          </a:p>
        </p:txBody>
      </p:sp>
      <p:pic>
        <p:nvPicPr>
          <p:cNvPr id="11" name="Picture 10"/>
          <p:cNvPicPr/>
          <p:nvPr/>
        </p:nvPicPr>
        <p:blipFill>
          <a:blip r:embed="rId3"/>
          <a:stretch>
            <a:fillRect/>
          </a:stretch>
        </p:blipFill>
        <p:spPr>
          <a:xfrm>
            <a:off x="93980" y="2627737"/>
            <a:ext cx="1396227" cy="1183455"/>
          </a:xfrm>
          <a:prstGeom prst="rect">
            <a:avLst/>
          </a:prstGeom>
        </p:spPr>
      </p:pic>
      <p:sp>
        <p:nvSpPr>
          <p:cNvPr id="12" name="Rectangle 11"/>
          <p:cNvSpPr/>
          <p:nvPr/>
        </p:nvSpPr>
        <p:spPr>
          <a:xfrm>
            <a:off x="0" y="3851193"/>
            <a:ext cx="4767347" cy="646331"/>
          </a:xfrm>
          <a:prstGeom prst="rect">
            <a:avLst/>
          </a:prstGeom>
        </p:spPr>
        <p:txBody>
          <a:bodyPr wrap="square">
            <a:spAutoFit/>
          </a:bodyPr>
          <a:lstStyle/>
          <a:p>
            <a:r>
              <a:rPr lang="en-US" sz="1200" dirty="0" smtClean="0">
                <a:latin typeface="Times New Roman" charset="0"/>
                <a:ea typeface="Calibri" charset="0"/>
              </a:rPr>
              <a:t>Helene </a:t>
            </a:r>
            <a:r>
              <a:rPr lang="en-US" sz="1200" dirty="0" err="1">
                <a:latin typeface="Times New Roman" charset="0"/>
                <a:ea typeface="Calibri" charset="0"/>
              </a:rPr>
              <a:t>Langevin</a:t>
            </a:r>
            <a:r>
              <a:rPr lang="en-US" sz="1200" dirty="0">
                <a:latin typeface="Times New Roman" charset="0"/>
                <a:ea typeface="Calibri" charset="0"/>
              </a:rPr>
              <a:t>-Joliot at </a:t>
            </a:r>
            <a:r>
              <a:rPr lang="en-US" sz="1200" dirty="0" smtClean="0">
                <a:latin typeface="Times New Roman" charset="0"/>
                <a:ea typeface="Calibri" charset="0"/>
              </a:rPr>
              <a:t>MEDICIS,</a:t>
            </a:r>
          </a:p>
          <a:p>
            <a:r>
              <a:rPr lang="en-US" sz="1200" dirty="0" smtClean="0">
                <a:latin typeface="Times New Roman" charset="0"/>
                <a:ea typeface="Calibri" charset="0"/>
              </a:rPr>
              <a:t>professor in nuclear physics,</a:t>
            </a:r>
          </a:p>
          <a:p>
            <a:r>
              <a:rPr lang="en-US" sz="1200" dirty="0" smtClean="0">
                <a:latin typeface="Times New Roman" charset="0"/>
                <a:ea typeface="Calibri" charset="0"/>
              </a:rPr>
              <a:t>grand-daughter of Marie Curie</a:t>
            </a:r>
            <a:endParaRPr lang="en-US" sz="1200" dirty="0"/>
          </a:p>
        </p:txBody>
      </p:sp>
      <p:pic>
        <p:nvPicPr>
          <p:cNvPr id="13" name="Picture 12"/>
          <p:cNvPicPr/>
          <p:nvPr/>
        </p:nvPicPr>
        <p:blipFill rotWithShape="1">
          <a:blip r:embed="rId4"/>
          <a:srcRect l="47223"/>
          <a:stretch/>
        </p:blipFill>
        <p:spPr>
          <a:xfrm>
            <a:off x="3005903" y="1107766"/>
            <a:ext cx="1936165" cy="2625427"/>
          </a:xfrm>
          <a:prstGeom prst="rect">
            <a:avLst/>
          </a:prstGeom>
        </p:spPr>
      </p:pic>
      <p:sp>
        <p:nvSpPr>
          <p:cNvPr id="14" name="Rectangle 13"/>
          <p:cNvSpPr/>
          <p:nvPr/>
        </p:nvSpPr>
        <p:spPr>
          <a:xfrm>
            <a:off x="2170519" y="3773194"/>
            <a:ext cx="3606932" cy="646331"/>
          </a:xfrm>
          <a:prstGeom prst="rect">
            <a:avLst/>
          </a:prstGeom>
        </p:spPr>
        <p:txBody>
          <a:bodyPr wrap="square">
            <a:spAutoFit/>
          </a:bodyPr>
          <a:lstStyle/>
          <a:p>
            <a:pPr algn="ctr"/>
            <a:r>
              <a:rPr lang="en-US" sz="1200" dirty="0" smtClean="0">
                <a:latin typeface="Times New Roman" charset="0"/>
                <a:ea typeface="Calibri" charset="0"/>
              </a:rPr>
              <a:t>Accelerator Labs Worldwide</a:t>
            </a:r>
          </a:p>
          <a:p>
            <a:pPr algn="ctr"/>
            <a:r>
              <a:rPr lang="en-US" sz="1200" dirty="0" smtClean="0">
                <a:latin typeface="Times New Roman" charset="0"/>
                <a:ea typeface="Calibri" charset="0"/>
              </a:rPr>
              <a:t>(</a:t>
            </a:r>
            <a:r>
              <a:rPr lang="en-US" sz="1200" dirty="0" err="1" smtClean="0">
                <a:latin typeface="Times New Roman" charset="0"/>
                <a:ea typeface="Calibri" charset="0"/>
              </a:rPr>
              <a:t>eg</a:t>
            </a:r>
            <a:r>
              <a:rPr lang="en-US" sz="1200" dirty="0" smtClean="0">
                <a:latin typeface="Times New Roman" charset="0"/>
                <a:ea typeface="Calibri" charset="0"/>
              </a:rPr>
              <a:t> PSI, TRIUMF ),</a:t>
            </a:r>
          </a:p>
          <a:p>
            <a:pPr algn="ctr"/>
            <a:r>
              <a:rPr lang="en-US" sz="1200" dirty="0" smtClean="0">
                <a:latin typeface="Times New Roman" charset="0"/>
                <a:ea typeface="Calibri" charset="0"/>
              </a:rPr>
              <a:t>You Today !</a:t>
            </a:r>
            <a:endParaRPr lang="en-US" sz="1200" dirty="0"/>
          </a:p>
        </p:txBody>
      </p:sp>
      <p:sp>
        <p:nvSpPr>
          <p:cNvPr id="15" name="Rectangle 14"/>
          <p:cNvSpPr/>
          <p:nvPr/>
        </p:nvSpPr>
        <p:spPr>
          <a:xfrm>
            <a:off x="84054" y="633091"/>
            <a:ext cx="4572000" cy="276999"/>
          </a:xfrm>
          <a:prstGeom prst="rect">
            <a:avLst/>
          </a:prstGeom>
        </p:spPr>
        <p:txBody>
          <a:bodyPr>
            <a:spAutoFit/>
          </a:bodyPr>
          <a:lstStyle/>
          <a:p>
            <a:r>
              <a:rPr lang="en-US" sz="1200" dirty="0" smtClean="0">
                <a:latin typeface="Times New Roman" charset="0"/>
                <a:ea typeface="Calibri" charset="0"/>
              </a:rPr>
              <a:t>Physics </a:t>
            </a:r>
            <a:r>
              <a:rPr lang="en-US" sz="1200" smtClean="0">
                <a:latin typeface="Times New Roman" charset="0"/>
                <a:ea typeface="Calibri" charset="0"/>
              </a:rPr>
              <a:t>&amp; Chemistry Nobel Prizes</a:t>
            </a:r>
            <a:endParaRPr lang="en-US" sz="1200" dirty="0"/>
          </a:p>
        </p:txBody>
      </p:sp>
      <p:pic>
        <p:nvPicPr>
          <p:cNvPr id="16" name="Picture 15"/>
          <p:cNvPicPr/>
          <p:nvPr/>
        </p:nvPicPr>
        <p:blipFill>
          <a:blip r:embed="rId5"/>
          <a:stretch>
            <a:fillRect/>
          </a:stretch>
        </p:blipFill>
        <p:spPr>
          <a:xfrm>
            <a:off x="5323608" y="534490"/>
            <a:ext cx="3303018" cy="1695904"/>
          </a:xfrm>
          <a:prstGeom prst="rect">
            <a:avLst/>
          </a:prstGeom>
        </p:spPr>
      </p:pic>
      <p:sp>
        <p:nvSpPr>
          <p:cNvPr id="17" name="Rectangle 16"/>
          <p:cNvSpPr/>
          <p:nvPr/>
        </p:nvSpPr>
        <p:spPr>
          <a:xfrm>
            <a:off x="5628829" y="2133514"/>
            <a:ext cx="2699012" cy="276999"/>
          </a:xfrm>
          <a:prstGeom prst="rect">
            <a:avLst/>
          </a:prstGeom>
        </p:spPr>
        <p:txBody>
          <a:bodyPr wrap="square">
            <a:spAutoFit/>
          </a:bodyPr>
          <a:lstStyle/>
          <a:p>
            <a:pPr algn="ctr"/>
            <a:r>
              <a:rPr lang="en-US" sz="1200" smtClean="0">
                <a:latin typeface="Times New Roman" charset="0"/>
                <a:ea typeface="Calibri" charset="0"/>
              </a:rPr>
              <a:t>Economics, </a:t>
            </a:r>
            <a:r>
              <a:rPr lang="en-US" sz="1200" dirty="0" smtClean="0">
                <a:latin typeface="Times New Roman" charset="0"/>
                <a:ea typeface="Calibri" charset="0"/>
              </a:rPr>
              <a:t>Innovators</a:t>
            </a:r>
            <a:endParaRPr lang="en-US" sz="1200" dirty="0"/>
          </a:p>
        </p:txBody>
      </p:sp>
      <p:sp>
        <p:nvSpPr>
          <p:cNvPr id="18" name="TextBox 17"/>
          <p:cNvSpPr txBox="1"/>
          <p:nvPr/>
        </p:nvSpPr>
        <p:spPr>
          <a:xfrm>
            <a:off x="5407768" y="4172925"/>
            <a:ext cx="3499677" cy="307777"/>
          </a:xfrm>
          <a:prstGeom prst="rect">
            <a:avLst/>
          </a:prstGeom>
          <a:noFill/>
        </p:spPr>
        <p:txBody>
          <a:bodyPr wrap="none" rtlCol="0">
            <a:spAutoFit/>
          </a:bodyPr>
          <a:lstStyle/>
          <a:p>
            <a:pPr algn="ctr"/>
            <a:r>
              <a:rPr lang="en-US" sz="1400" b="1" dirty="0" smtClean="0">
                <a:latin typeface="Times New Roman" charset="0"/>
                <a:ea typeface="Times New Roman" charset="0"/>
                <a:cs typeface="Times New Roman" charset="0"/>
              </a:rPr>
              <a:t>Finally Monsieur et Madame tout le monde</a:t>
            </a:r>
            <a:endParaRPr lang="en-US" sz="1400" b="1" dirty="0">
              <a:latin typeface="Times New Roman" charset="0"/>
              <a:ea typeface="Times New Roman" charset="0"/>
              <a:cs typeface="Times New Roman" charset="0"/>
            </a:endParaRPr>
          </a:p>
        </p:txBody>
      </p:sp>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24763" y="2563122"/>
            <a:ext cx="2723207" cy="1531804"/>
          </a:xfrm>
          <a:prstGeom prst="rect">
            <a:avLst/>
          </a:prstGeom>
        </p:spPr>
      </p:pic>
      <p:pic>
        <p:nvPicPr>
          <p:cNvPr id="20" name="Picture 19"/>
          <p:cNvPicPr>
            <a:picLocks noChangeAspect="1"/>
          </p:cNvPicPr>
          <p:nvPr/>
        </p:nvPicPr>
        <p:blipFill rotWithShape="1">
          <a:blip r:embed="rId7"/>
          <a:srcRect r="53095"/>
          <a:stretch/>
        </p:blipFill>
        <p:spPr>
          <a:xfrm>
            <a:off x="1658027" y="2562803"/>
            <a:ext cx="860862" cy="1271838"/>
          </a:xfrm>
          <a:prstGeom prst="rect">
            <a:avLst/>
          </a:prstGeom>
        </p:spPr>
      </p:pic>
      <p:cxnSp>
        <p:nvCxnSpPr>
          <p:cNvPr id="22" name="Straight Arrow Connector 21"/>
          <p:cNvCxnSpPr/>
          <p:nvPr/>
        </p:nvCxnSpPr>
        <p:spPr>
          <a:xfrm>
            <a:off x="6352650" y="2062340"/>
            <a:ext cx="2091486"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3" name="TextBox 22"/>
          <p:cNvSpPr txBox="1"/>
          <p:nvPr/>
        </p:nvSpPr>
        <p:spPr>
          <a:xfrm>
            <a:off x="7587479" y="1687457"/>
            <a:ext cx="689099" cy="369332"/>
          </a:xfrm>
          <a:prstGeom prst="rect">
            <a:avLst/>
          </a:prstGeom>
          <a:noFill/>
        </p:spPr>
        <p:txBody>
          <a:bodyPr wrap="none" rtlCol="0">
            <a:spAutoFit/>
          </a:bodyPr>
          <a:lstStyle/>
          <a:p>
            <a:r>
              <a:rPr lang="en-US" smtClean="0"/>
              <a:t>Time</a:t>
            </a:r>
            <a:endParaRPr lang="en-US"/>
          </a:p>
        </p:txBody>
      </p:sp>
      <p:cxnSp>
        <p:nvCxnSpPr>
          <p:cNvPr id="24" name="Straight Arrow Connector 23"/>
          <p:cNvCxnSpPr/>
          <p:nvPr/>
        </p:nvCxnSpPr>
        <p:spPr>
          <a:xfrm flipV="1">
            <a:off x="5435551" y="753295"/>
            <a:ext cx="9907" cy="1275901"/>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6" name="TextBox 25"/>
          <p:cNvSpPr txBox="1"/>
          <p:nvPr/>
        </p:nvSpPr>
        <p:spPr>
          <a:xfrm>
            <a:off x="5202586" y="403699"/>
            <a:ext cx="569387" cy="369332"/>
          </a:xfrm>
          <a:prstGeom prst="rect">
            <a:avLst/>
          </a:prstGeom>
          <a:noFill/>
        </p:spPr>
        <p:txBody>
          <a:bodyPr wrap="none" rtlCol="0">
            <a:spAutoFit/>
          </a:bodyPr>
          <a:lstStyle/>
          <a:p>
            <a:r>
              <a:rPr lang="en-US" smtClean="0"/>
              <a:t>€, $</a:t>
            </a:r>
            <a:endParaRPr lang="en-US" dirty="0"/>
          </a:p>
        </p:txBody>
      </p:sp>
      <p:pic>
        <p:nvPicPr>
          <p:cNvPr id="27" name="Picture 26"/>
          <p:cNvPicPr>
            <a:picLocks noChangeAspect="1"/>
          </p:cNvPicPr>
          <p:nvPr/>
        </p:nvPicPr>
        <p:blipFill>
          <a:blip r:embed="rId8"/>
          <a:stretch>
            <a:fillRect/>
          </a:stretch>
        </p:blipFill>
        <p:spPr>
          <a:xfrm>
            <a:off x="7996312" y="2654934"/>
            <a:ext cx="1075407" cy="1251885"/>
          </a:xfrm>
          <a:prstGeom prst="rect">
            <a:avLst/>
          </a:prstGeom>
        </p:spPr>
      </p:pic>
    </p:spTree>
    <p:extLst>
      <p:ext uri="{BB962C8B-B14F-4D97-AF65-F5344CB8AC3E}">
        <p14:creationId xmlns:p14="http://schemas.microsoft.com/office/powerpoint/2010/main" val="5209329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13" y="0"/>
            <a:ext cx="8226854" cy="705332"/>
          </a:xfrm>
        </p:spPr>
        <p:txBody>
          <a:bodyPr>
            <a:noAutofit/>
          </a:bodyPr>
          <a:lstStyle/>
          <a:p>
            <a:pPr algn="just"/>
            <a:r>
              <a:rPr lang="en-US" sz="2400" b="1" dirty="0" smtClean="0"/>
              <a:t>It is also a priority for the European Commission</a:t>
            </a:r>
            <a:endParaRPr lang="en-US" sz="2400" b="1" dirty="0"/>
          </a:p>
        </p:txBody>
      </p:sp>
      <p:sp>
        <p:nvSpPr>
          <p:cNvPr id="4" name="Date Placeholder 3"/>
          <p:cNvSpPr>
            <a:spLocks noGrp="1"/>
          </p:cNvSpPr>
          <p:nvPr>
            <p:ph type="dt" sz="half" idx="2"/>
          </p:nvPr>
        </p:nvSpPr>
        <p:spPr/>
        <p:txBody>
          <a:bodyPr/>
          <a:lstStyle/>
          <a:p>
            <a:endParaRPr lang="en-US" dirty="0"/>
          </a:p>
        </p:txBody>
      </p:sp>
      <p:sp>
        <p:nvSpPr>
          <p:cNvPr id="5" name="Rectangle 4"/>
          <p:cNvSpPr/>
          <p:nvPr/>
        </p:nvSpPr>
        <p:spPr>
          <a:xfrm>
            <a:off x="2300287" y="2089884"/>
            <a:ext cx="6843713" cy="2308324"/>
          </a:xfrm>
          <a:prstGeom prst="rect">
            <a:avLst/>
          </a:prstGeom>
        </p:spPr>
        <p:txBody>
          <a:bodyPr wrap="square">
            <a:spAutoFit/>
          </a:bodyPr>
          <a:lstStyle/>
          <a:p>
            <a:pPr algn="just"/>
            <a:r>
              <a:rPr lang="en-US" sz="1200" b="1" dirty="0"/>
              <a:t>Integrating Activities for Starting Communities ID: INFRAIA-02-2020</a:t>
            </a:r>
            <a:r>
              <a:rPr lang="en-US" sz="1200" dirty="0"/>
              <a:t> </a:t>
            </a:r>
          </a:p>
          <a:p>
            <a:pPr algn="just"/>
            <a:r>
              <a:rPr lang="en-US" sz="1200" dirty="0"/>
              <a:t>Type of action:</a:t>
            </a:r>
          </a:p>
          <a:p>
            <a:pPr algn="just"/>
            <a:r>
              <a:rPr lang="en-US" sz="1200" dirty="0"/>
              <a:t>RIA Research and Innovation action </a:t>
            </a:r>
          </a:p>
          <a:p>
            <a:pPr algn="just"/>
            <a:r>
              <a:rPr lang="en-US" sz="1200" dirty="0"/>
              <a:t>Deadline Model: </a:t>
            </a:r>
            <a:r>
              <a:rPr lang="en-US" sz="1200" dirty="0" smtClean="0"/>
              <a:t>single-stage (100 pages, budget 5 </a:t>
            </a:r>
            <a:r>
              <a:rPr lang="en-US" sz="1200" dirty="0" err="1" smtClean="0"/>
              <a:t>Mi</a:t>
            </a:r>
            <a:r>
              <a:rPr lang="en-US" sz="1200" dirty="0" smtClean="0"/>
              <a:t> Euros, 4 years)</a:t>
            </a:r>
            <a:endParaRPr lang="en-US" sz="1200" dirty="0"/>
          </a:p>
          <a:p>
            <a:pPr algn="just"/>
            <a:r>
              <a:rPr lang="en-US" sz="1200" dirty="0" smtClean="0"/>
              <a:t>Deadline</a:t>
            </a:r>
            <a:r>
              <a:rPr lang="en-US" sz="1200" dirty="0"/>
              <a:t>:   </a:t>
            </a:r>
            <a:r>
              <a:rPr lang="en-US" sz="1200" b="1" dirty="0"/>
              <a:t>17 March 2020 </a:t>
            </a:r>
            <a:r>
              <a:rPr lang="en-US" sz="1200" dirty="0"/>
              <a:t>17:00:00 Brussels time</a:t>
            </a:r>
          </a:p>
          <a:p>
            <a:pPr algn="just"/>
            <a:r>
              <a:rPr lang="en-US" sz="1200" dirty="0"/>
              <a:t/>
            </a:r>
            <a:br>
              <a:rPr lang="en-US" sz="1200" dirty="0"/>
            </a:br>
            <a:r>
              <a:rPr lang="en-US" sz="1200" b="1" dirty="0"/>
              <a:t>Specific Challenge:</a:t>
            </a:r>
          </a:p>
          <a:p>
            <a:pPr algn="just"/>
            <a:r>
              <a:rPr lang="en-US" sz="1200" dirty="0"/>
              <a:t>European researchers need effective and convenient access to the best research infrastructures in order to conduct research for the advancement of knowledge and technology. </a:t>
            </a:r>
            <a:r>
              <a:rPr lang="en-US" sz="1200" b="1" dirty="0"/>
              <a:t>The aim of this action is to bring together, integrate on European scale, and open up key national and regional research infrastructures to all European researchers, from both academia and industry, ensuring their optimal use and joint development</a:t>
            </a:r>
            <a:r>
              <a:rPr lang="en-US" sz="1200" dirty="0"/>
              <a:t>.</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67" y="687914"/>
            <a:ext cx="2457450" cy="1078547"/>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0225" y="563617"/>
            <a:ext cx="2346325" cy="1327140"/>
          </a:xfrm>
          <a:prstGeom prst="rect">
            <a:avLst/>
          </a:prstGeom>
        </p:spPr>
      </p:pic>
      <p:cxnSp>
        <p:nvCxnSpPr>
          <p:cNvPr id="9" name="Straight Arrow Connector 8"/>
          <p:cNvCxnSpPr/>
          <p:nvPr/>
        </p:nvCxnSpPr>
        <p:spPr>
          <a:xfrm>
            <a:off x="342900" y="3243263"/>
            <a:ext cx="1728788"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209329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2"/>
          </p:nvPr>
        </p:nvSpPr>
        <p:spPr/>
        <p:txBody>
          <a:bodyPr/>
          <a:lstStyle/>
          <a:p>
            <a:fld id="{B4BFD808-6B56-4447-9401-2398D08EE3C0}" type="datetime1">
              <a:rPr lang="en-US" smtClean="0"/>
              <a:pPr/>
              <a:t>2/19/20</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733" y="104198"/>
            <a:ext cx="5493062" cy="4979692"/>
          </a:xfrm>
          <a:prstGeom prst="rect">
            <a:avLst/>
          </a:prstGeom>
        </p:spPr>
      </p:pic>
      <p:sp>
        <p:nvSpPr>
          <p:cNvPr id="8" name="TextBox 7"/>
          <p:cNvSpPr txBox="1"/>
          <p:nvPr/>
        </p:nvSpPr>
        <p:spPr>
          <a:xfrm>
            <a:off x="4371684" y="9390"/>
            <a:ext cx="4735677" cy="923330"/>
          </a:xfrm>
          <a:prstGeom prst="rect">
            <a:avLst/>
          </a:prstGeom>
          <a:solidFill>
            <a:schemeClr val="bg1"/>
          </a:solidFill>
        </p:spPr>
        <p:txBody>
          <a:bodyPr wrap="square" rtlCol="0">
            <a:spAutoFit/>
          </a:bodyPr>
          <a:lstStyle/>
          <a:p>
            <a:pPr algn="ctr"/>
            <a:r>
              <a:rPr lang="en-US" b="1" dirty="0" smtClean="0"/>
              <a:t>PRIS(MAS)-MAP </a:t>
            </a:r>
            <a:r>
              <a:rPr lang="en-US" dirty="0"/>
              <a:t>:</a:t>
            </a:r>
          </a:p>
          <a:p>
            <a:pPr algn="ctr"/>
            <a:r>
              <a:rPr lang="en-US" dirty="0" err="1"/>
              <a:t>PRoduction</a:t>
            </a:r>
            <a:r>
              <a:rPr lang="en-US" dirty="0"/>
              <a:t> of </a:t>
            </a:r>
            <a:r>
              <a:rPr lang="en-US" dirty="0" err="1"/>
              <a:t>hIgh</a:t>
            </a:r>
            <a:r>
              <a:rPr lang="en-US" dirty="0"/>
              <a:t> purity </a:t>
            </a:r>
            <a:r>
              <a:rPr lang="en-US" dirty="0" err="1"/>
              <a:t>iSotopes</a:t>
            </a:r>
            <a:endParaRPr lang="en-US" dirty="0"/>
          </a:p>
          <a:p>
            <a:pPr algn="ctr"/>
            <a:r>
              <a:rPr lang="en-US" dirty="0"/>
              <a:t>by </a:t>
            </a:r>
            <a:r>
              <a:rPr lang="en-US" dirty="0" err="1"/>
              <a:t>MAss</a:t>
            </a:r>
            <a:r>
              <a:rPr lang="en-US" dirty="0"/>
              <a:t> Separation for Medical </a:t>
            </a:r>
            <a:r>
              <a:rPr lang="en-US" dirty="0" smtClean="0"/>
              <a:t>Application</a:t>
            </a:r>
          </a:p>
        </p:txBody>
      </p:sp>
      <p:pic>
        <p:nvPicPr>
          <p:cNvPr id="9" name="Picture 8" descr="../../Desktop/Screen%20Shot%202019-10-09%20at%2015.13.20.p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43318" y="3416485"/>
            <a:ext cx="2571149" cy="846406"/>
          </a:xfrm>
          <a:prstGeom prst="rect">
            <a:avLst/>
          </a:prstGeom>
          <a:noFill/>
          <a:ln>
            <a:noFill/>
          </a:ln>
        </p:spPr>
      </p:pic>
      <p:sp>
        <p:nvSpPr>
          <p:cNvPr id="10" name="Rectangle 9"/>
          <p:cNvSpPr/>
          <p:nvPr/>
        </p:nvSpPr>
        <p:spPr>
          <a:xfrm>
            <a:off x="6096813" y="2112037"/>
            <a:ext cx="3049245" cy="1477328"/>
          </a:xfrm>
          <a:prstGeom prst="rect">
            <a:avLst/>
          </a:prstGeom>
        </p:spPr>
        <p:txBody>
          <a:bodyPr wrap="square">
            <a:spAutoFit/>
          </a:bodyPr>
          <a:lstStyle/>
          <a:p>
            <a:pPr algn="ctr"/>
            <a:endParaRPr lang="en-US" dirty="0" smtClean="0"/>
          </a:p>
          <a:p>
            <a:pPr algn="ctr"/>
            <a:endParaRPr lang="en-US" dirty="0" smtClean="0"/>
          </a:p>
          <a:p>
            <a:pPr algn="ctr"/>
            <a:endParaRPr lang="en-US" dirty="0" smtClean="0"/>
          </a:p>
          <a:p>
            <a:pPr algn="ctr"/>
            <a:r>
              <a:rPr lang="en-US" dirty="0" smtClean="0"/>
              <a:t>Inspired from the NIDC</a:t>
            </a:r>
          </a:p>
          <a:p>
            <a:pPr algn="ctr"/>
            <a:endParaRPr lang="en-US" dirty="0" smtClean="0"/>
          </a:p>
        </p:txBody>
      </p:sp>
      <p:pic>
        <p:nvPicPr>
          <p:cNvPr id="11" name="Picture 10"/>
          <p:cNvPicPr>
            <a:picLocks noChangeAspect="1"/>
          </p:cNvPicPr>
          <p:nvPr/>
        </p:nvPicPr>
        <p:blipFill>
          <a:blip r:embed="rId5"/>
          <a:stretch>
            <a:fillRect/>
          </a:stretch>
        </p:blipFill>
        <p:spPr>
          <a:xfrm>
            <a:off x="2579969" y="3458737"/>
            <a:ext cx="347922" cy="301725"/>
          </a:xfrm>
          <a:prstGeom prst="rect">
            <a:avLst/>
          </a:prstGeom>
        </p:spPr>
      </p:pic>
      <p:pic>
        <p:nvPicPr>
          <p:cNvPr id="12" name="Picture 11"/>
          <p:cNvPicPr>
            <a:picLocks noChangeAspect="1"/>
          </p:cNvPicPr>
          <p:nvPr/>
        </p:nvPicPr>
        <p:blipFill>
          <a:blip r:embed="rId6"/>
          <a:stretch>
            <a:fillRect/>
          </a:stretch>
        </p:blipFill>
        <p:spPr>
          <a:xfrm>
            <a:off x="1804733" y="3153257"/>
            <a:ext cx="362126" cy="362126"/>
          </a:xfrm>
          <a:prstGeom prst="rect">
            <a:avLst/>
          </a:prstGeom>
        </p:spPr>
      </p:pic>
      <p:pic>
        <p:nvPicPr>
          <p:cNvPr id="13" name="Picture 12"/>
          <p:cNvPicPr>
            <a:picLocks noChangeAspect="1"/>
          </p:cNvPicPr>
          <p:nvPr/>
        </p:nvPicPr>
        <p:blipFill>
          <a:blip r:embed="rId7"/>
          <a:stretch>
            <a:fillRect/>
          </a:stretch>
        </p:blipFill>
        <p:spPr>
          <a:xfrm>
            <a:off x="1623530" y="2797660"/>
            <a:ext cx="723839" cy="159002"/>
          </a:xfrm>
          <a:prstGeom prst="rect">
            <a:avLst/>
          </a:prstGeom>
        </p:spPr>
      </p:pic>
      <p:pic>
        <p:nvPicPr>
          <p:cNvPr id="14" name="Picture 13"/>
          <p:cNvPicPr>
            <a:picLocks noChangeAspect="1"/>
          </p:cNvPicPr>
          <p:nvPr/>
        </p:nvPicPr>
        <p:blipFill>
          <a:blip r:embed="rId8"/>
          <a:stretch>
            <a:fillRect/>
          </a:stretch>
        </p:blipFill>
        <p:spPr>
          <a:xfrm>
            <a:off x="2578653" y="3776338"/>
            <a:ext cx="348562" cy="284169"/>
          </a:xfrm>
          <a:prstGeom prst="rect">
            <a:avLst/>
          </a:prstGeom>
        </p:spPr>
      </p:pic>
      <p:pic>
        <p:nvPicPr>
          <p:cNvPr id="15" name="Picture 1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730998" y="3153257"/>
            <a:ext cx="323353" cy="316279"/>
          </a:xfrm>
          <a:prstGeom prst="rect">
            <a:avLst/>
          </a:prstGeom>
        </p:spPr>
      </p:pic>
      <p:pic>
        <p:nvPicPr>
          <p:cNvPr id="16" name="Picture 15"/>
          <p:cNvPicPr>
            <a:picLocks noChangeAspect="1"/>
          </p:cNvPicPr>
          <p:nvPr/>
        </p:nvPicPr>
        <p:blipFill rotWithShape="1">
          <a:blip r:embed="rId10" cstate="print">
            <a:extLst>
              <a:ext uri="{28A0092B-C50C-407E-A947-70E740481C1C}">
                <a14:useLocalDpi xmlns:a14="http://schemas.microsoft.com/office/drawing/2010/main" val="0"/>
              </a:ext>
            </a:extLst>
          </a:blip>
          <a:srcRect r="18175" b="31861"/>
          <a:stretch/>
        </p:blipFill>
        <p:spPr>
          <a:xfrm>
            <a:off x="2730998" y="3056034"/>
            <a:ext cx="314638" cy="97223"/>
          </a:xfrm>
          <a:prstGeom prst="rect">
            <a:avLst/>
          </a:prstGeom>
        </p:spPr>
      </p:pic>
      <p:pic>
        <p:nvPicPr>
          <p:cNvPr id="17" name="Picture 16"/>
          <p:cNvPicPr>
            <a:picLocks noChangeAspect="1"/>
          </p:cNvPicPr>
          <p:nvPr/>
        </p:nvPicPr>
        <p:blipFill rotWithShape="1">
          <a:blip r:embed="rId11"/>
          <a:srcRect r="958"/>
          <a:stretch/>
        </p:blipFill>
        <p:spPr>
          <a:xfrm>
            <a:off x="2956469" y="2779409"/>
            <a:ext cx="429617" cy="300427"/>
          </a:xfrm>
          <a:prstGeom prst="rect">
            <a:avLst/>
          </a:prstGeom>
        </p:spPr>
      </p:pic>
      <p:sp>
        <p:nvSpPr>
          <p:cNvPr id="18" name="TextBox 17"/>
          <p:cNvSpPr txBox="1"/>
          <p:nvPr/>
        </p:nvSpPr>
        <p:spPr>
          <a:xfrm>
            <a:off x="3045455" y="2905794"/>
            <a:ext cx="514802" cy="246221"/>
          </a:xfrm>
          <a:prstGeom prst="rect">
            <a:avLst/>
          </a:prstGeom>
          <a:noFill/>
        </p:spPr>
        <p:txBody>
          <a:bodyPr wrap="square" rtlCol="0">
            <a:spAutoFit/>
          </a:bodyPr>
          <a:lstStyle/>
          <a:p>
            <a:r>
              <a:rPr lang="en-GB" sz="1000" dirty="0" smtClean="0">
                <a:solidFill>
                  <a:srgbClr val="0000CC"/>
                </a:solidFill>
              </a:rPr>
              <a:t>JRC</a:t>
            </a:r>
            <a:endParaRPr lang="en-US" sz="1000" dirty="0">
              <a:solidFill>
                <a:srgbClr val="0000CC"/>
              </a:solidFill>
            </a:endParaRPr>
          </a:p>
        </p:txBody>
      </p:sp>
      <p:pic>
        <p:nvPicPr>
          <p:cNvPr id="19" name="Picture 18"/>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534781" y="2673291"/>
            <a:ext cx="392434" cy="260576"/>
          </a:xfrm>
          <a:prstGeom prst="rect">
            <a:avLst/>
          </a:prstGeom>
        </p:spPr>
      </p:pic>
      <p:pic>
        <p:nvPicPr>
          <p:cNvPr id="20" name="Picture 19"/>
          <p:cNvPicPr>
            <a:picLocks noChangeAspect="1"/>
          </p:cNvPicPr>
          <p:nvPr/>
        </p:nvPicPr>
        <p:blipFill>
          <a:blip r:embed="rId13"/>
          <a:stretch>
            <a:fillRect/>
          </a:stretch>
        </p:blipFill>
        <p:spPr>
          <a:xfrm>
            <a:off x="3056029" y="3229733"/>
            <a:ext cx="335636" cy="119615"/>
          </a:xfrm>
          <a:prstGeom prst="rect">
            <a:avLst/>
          </a:prstGeom>
        </p:spPr>
      </p:pic>
      <p:pic>
        <p:nvPicPr>
          <p:cNvPr id="21" name="Picture 20"/>
          <p:cNvPicPr>
            <a:picLocks noChangeAspect="1"/>
          </p:cNvPicPr>
          <p:nvPr/>
        </p:nvPicPr>
        <p:blipFill>
          <a:blip r:embed="rId14"/>
          <a:stretch>
            <a:fillRect/>
          </a:stretch>
        </p:blipFill>
        <p:spPr>
          <a:xfrm>
            <a:off x="3289415" y="3581129"/>
            <a:ext cx="491908" cy="249067"/>
          </a:xfrm>
          <a:prstGeom prst="rect">
            <a:avLst/>
          </a:prstGeom>
        </p:spPr>
      </p:pic>
      <p:pic>
        <p:nvPicPr>
          <p:cNvPr id="22" name="Picture 21"/>
          <p:cNvPicPr>
            <a:picLocks noChangeAspect="1"/>
          </p:cNvPicPr>
          <p:nvPr/>
        </p:nvPicPr>
        <p:blipFill>
          <a:blip r:embed="rId15"/>
          <a:stretch>
            <a:fillRect/>
          </a:stretch>
        </p:blipFill>
        <p:spPr>
          <a:xfrm>
            <a:off x="3072480" y="3369510"/>
            <a:ext cx="502377" cy="259239"/>
          </a:xfrm>
          <a:prstGeom prst="rect">
            <a:avLst/>
          </a:prstGeom>
        </p:spPr>
      </p:pic>
      <p:pic>
        <p:nvPicPr>
          <p:cNvPr id="23" name="Picture 22"/>
          <p:cNvPicPr>
            <a:picLocks noChangeAspect="1"/>
          </p:cNvPicPr>
          <p:nvPr/>
        </p:nvPicPr>
        <p:blipFill rotWithShape="1">
          <a:blip r:embed="rId16" cstate="print">
            <a:extLst>
              <a:ext uri="{28A0092B-C50C-407E-A947-70E740481C1C}">
                <a14:useLocalDpi xmlns:a14="http://schemas.microsoft.com/office/drawing/2010/main" val="0"/>
              </a:ext>
            </a:extLst>
          </a:blip>
          <a:srcRect l="2612" t="3658" r="2526" b="18449"/>
          <a:stretch/>
        </p:blipFill>
        <p:spPr>
          <a:xfrm>
            <a:off x="3414583" y="2963190"/>
            <a:ext cx="285960" cy="155689"/>
          </a:xfrm>
          <a:prstGeom prst="rect">
            <a:avLst/>
          </a:prstGeom>
        </p:spPr>
      </p:pic>
      <p:pic>
        <p:nvPicPr>
          <p:cNvPr id="24" name="Picture 23"/>
          <p:cNvPicPr>
            <a:picLocks noChangeAspect="1"/>
          </p:cNvPicPr>
          <p:nvPr/>
        </p:nvPicPr>
        <p:blipFill>
          <a:blip r:embed="rId17"/>
          <a:stretch>
            <a:fillRect/>
          </a:stretch>
        </p:blipFill>
        <p:spPr>
          <a:xfrm>
            <a:off x="3397801" y="2785606"/>
            <a:ext cx="457423" cy="144448"/>
          </a:xfrm>
          <a:prstGeom prst="rect">
            <a:avLst/>
          </a:prstGeom>
        </p:spPr>
      </p:pic>
      <p:pic>
        <p:nvPicPr>
          <p:cNvPr id="25" name="Picture 24"/>
          <p:cNvPicPr>
            <a:picLocks noChangeAspect="1"/>
          </p:cNvPicPr>
          <p:nvPr/>
        </p:nvPicPr>
        <p:blipFill>
          <a:blip r:embed="rId18"/>
          <a:stretch>
            <a:fillRect/>
          </a:stretch>
        </p:blipFill>
        <p:spPr>
          <a:xfrm>
            <a:off x="4234309" y="1670831"/>
            <a:ext cx="362016" cy="362016"/>
          </a:xfrm>
          <a:prstGeom prst="rect">
            <a:avLst/>
          </a:prstGeom>
        </p:spPr>
      </p:pic>
      <p:pic>
        <p:nvPicPr>
          <p:cNvPr id="26" name="Picture 25"/>
          <p:cNvPicPr>
            <a:picLocks noChangeAspect="1"/>
          </p:cNvPicPr>
          <p:nvPr/>
        </p:nvPicPr>
        <p:blipFill rotWithShape="1">
          <a:blip r:embed="rId19"/>
          <a:srcRect l="8170" t="32023" r="7422" b="37310"/>
          <a:stretch/>
        </p:blipFill>
        <p:spPr>
          <a:xfrm>
            <a:off x="3827267" y="2363370"/>
            <a:ext cx="613946" cy="315123"/>
          </a:xfrm>
          <a:prstGeom prst="rect">
            <a:avLst/>
          </a:prstGeom>
        </p:spPr>
      </p:pic>
      <p:pic>
        <p:nvPicPr>
          <p:cNvPr id="27" name="Picture 26"/>
          <p:cNvPicPr>
            <a:picLocks noChangeAspect="1"/>
          </p:cNvPicPr>
          <p:nvPr/>
        </p:nvPicPr>
        <p:blipFill>
          <a:blip r:embed="rId20"/>
          <a:stretch>
            <a:fillRect/>
          </a:stretch>
        </p:blipFill>
        <p:spPr>
          <a:xfrm>
            <a:off x="3414558" y="1558692"/>
            <a:ext cx="358011" cy="360000"/>
          </a:xfrm>
          <a:prstGeom prst="rect">
            <a:avLst/>
          </a:prstGeom>
        </p:spPr>
      </p:pic>
      <p:pic>
        <p:nvPicPr>
          <p:cNvPr id="28" name="Picture 27"/>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165291" y="2048231"/>
            <a:ext cx="204471" cy="297504"/>
          </a:xfrm>
          <a:prstGeom prst="rect">
            <a:avLst/>
          </a:prstGeom>
        </p:spPr>
      </p:pic>
      <p:grpSp>
        <p:nvGrpSpPr>
          <p:cNvPr id="30" name="Group 29"/>
          <p:cNvGrpSpPr/>
          <p:nvPr/>
        </p:nvGrpSpPr>
        <p:grpSpPr>
          <a:xfrm>
            <a:off x="202153" y="596313"/>
            <a:ext cx="6034773" cy="4547187"/>
            <a:chOff x="202153" y="596313"/>
            <a:chExt cx="6034773" cy="4547187"/>
          </a:xfrm>
        </p:grpSpPr>
        <p:pic>
          <p:nvPicPr>
            <p:cNvPr id="31" name="Picture 30"/>
            <p:cNvPicPr>
              <a:picLocks noChangeAspect="1"/>
            </p:cNvPicPr>
            <p:nvPr/>
          </p:nvPicPr>
          <p:blipFill>
            <a:blip r:embed="rId22"/>
            <a:stretch>
              <a:fillRect/>
            </a:stretch>
          </p:blipFill>
          <p:spPr>
            <a:xfrm>
              <a:off x="5752986" y="3416485"/>
              <a:ext cx="483940" cy="501937"/>
            </a:xfrm>
            <a:prstGeom prst="rect">
              <a:avLst/>
            </a:prstGeom>
          </p:spPr>
        </p:pic>
        <p:pic>
          <p:nvPicPr>
            <p:cNvPr id="32" name="Picture 31"/>
            <p:cNvPicPr>
              <a:picLocks noChangeAspect="1"/>
            </p:cNvPicPr>
            <p:nvPr/>
          </p:nvPicPr>
          <p:blipFill>
            <a:blip r:embed="rId23"/>
            <a:stretch>
              <a:fillRect/>
            </a:stretch>
          </p:blipFill>
          <p:spPr>
            <a:xfrm>
              <a:off x="5537075" y="2401858"/>
              <a:ext cx="483939" cy="503936"/>
            </a:xfrm>
            <a:prstGeom prst="rect">
              <a:avLst/>
            </a:prstGeom>
          </p:spPr>
        </p:pic>
        <p:pic>
          <p:nvPicPr>
            <p:cNvPr id="33" name="Picture 32"/>
            <p:cNvPicPr>
              <a:picLocks noChangeAspect="1"/>
            </p:cNvPicPr>
            <p:nvPr/>
          </p:nvPicPr>
          <p:blipFill>
            <a:blip r:embed="rId24"/>
            <a:stretch>
              <a:fillRect/>
            </a:stretch>
          </p:blipFill>
          <p:spPr>
            <a:xfrm>
              <a:off x="4427674" y="863297"/>
              <a:ext cx="483939" cy="513934"/>
            </a:xfrm>
            <a:prstGeom prst="rect">
              <a:avLst/>
            </a:prstGeom>
          </p:spPr>
        </p:pic>
        <p:pic>
          <p:nvPicPr>
            <p:cNvPr id="34" name="Picture 33"/>
            <p:cNvPicPr>
              <a:picLocks noChangeAspect="1"/>
            </p:cNvPicPr>
            <p:nvPr/>
          </p:nvPicPr>
          <p:blipFill>
            <a:blip r:embed="rId25"/>
            <a:stretch>
              <a:fillRect/>
            </a:stretch>
          </p:blipFill>
          <p:spPr>
            <a:xfrm>
              <a:off x="5053135" y="1260301"/>
              <a:ext cx="483940" cy="501937"/>
            </a:xfrm>
            <a:prstGeom prst="rect">
              <a:avLst/>
            </a:prstGeom>
          </p:spPr>
        </p:pic>
        <p:pic>
          <p:nvPicPr>
            <p:cNvPr id="35" name="Picture 34"/>
            <p:cNvPicPr>
              <a:picLocks noChangeAspect="1"/>
            </p:cNvPicPr>
            <p:nvPr/>
          </p:nvPicPr>
          <p:blipFill>
            <a:blip r:embed="rId26"/>
            <a:stretch>
              <a:fillRect/>
            </a:stretch>
          </p:blipFill>
          <p:spPr>
            <a:xfrm>
              <a:off x="4596325" y="4125695"/>
              <a:ext cx="483939" cy="499871"/>
            </a:xfrm>
            <a:prstGeom prst="rect">
              <a:avLst/>
            </a:prstGeom>
          </p:spPr>
        </p:pic>
        <p:pic>
          <p:nvPicPr>
            <p:cNvPr id="36" name="Picture 35"/>
            <p:cNvPicPr>
              <a:picLocks noChangeAspect="1"/>
            </p:cNvPicPr>
            <p:nvPr/>
          </p:nvPicPr>
          <p:blipFill>
            <a:blip r:embed="rId27"/>
            <a:stretch>
              <a:fillRect/>
            </a:stretch>
          </p:blipFill>
          <p:spPr>
            <a:xfrm>
              <a:off x="1170031" y="4324467"/>
              <a:ext cx="483940" cy="511936"/>
            </a:xfrm>
            <a:prstGeom prst="rect">
              <a:avLst/>
            </a:prstGeom>
          </p:spPr>
        </p:pic>
        <p:pic>
          <p:nvPicPr>
            <p:cNvPr id="37" name="Picture 36"/>
            <p:cNvPicPr>
              <a:picLocks noChangeAspect="1"/>
            </p:cNvPicPr>
            <p:nvPr/>
          </p:nvPicPr>
          <p:blipFill>
            <a:blip r:embed="rId28"/>
            <a:stretch>
              <a:fillRect/>
            </a:stretch>
          </p:blipFill>
          <p:spPr>
            <a:xfrm>
              <a:off x="681828" y="3479186"/>
              <a:ext cx="483940" cy="511936"/>
            </a:xfrm>
            <a:prstGeom prst="rect">
              <a:avLst/>
            </a:prstGeom>
          </p:spPr>
        </p:pic>
        <p:pic>
          <p:nvPicPr>
            <p:cNvPr id="38" name="Picture 37"/>
            <p:cNvPicPr>
              <a:picLocks noChangeAspect="1"/>
            </p:cNvPicPr>
            <p:nvPr/>
          </p:nvPicPr>
          <p:blipFill>
            <a:blip r:embed="rId29"/>
            <a:stretch>
              <a:fillRect/>
            </a:stretch>
          </p:blipFill>
          <p:spPr>
            <a:xfrm>
              <a:off x="202153" y="1918692"/>
              <a:ext cx="483939" cy="505936"/>
            </a:xfrm>
            <a:prstGeom prst="rect">
              <a:avLst/>
            </a:prstGeom>
          </p:spPr>
        </p:pic>
        <p:pic>
          <p:nvPicPr>
            <p:cNvPr id="39" name="Picture 38"/>
            <p:cNvPicPr>
              <a:picLocks noChangeAspect="1"/>
            </p:cNvPicPr>
            <p:nvPr/>
          </p:nvPicPr>
          <p:blipFill>
            <a:blip r:embed="rId30"/>
            <a:stretch>
              <a:fillRect/>
            </a:stretch>
          </p:blipFill>
          <p:spPr>
            <a:xfrm>
              <a:off x="1381560" y="919848"/>
              <a:ext cx="483940" cy="501937"/>
            </a:xfrm>
            <a:prstGeom prst="rect">
              <a:avLst/>
            </a:prstGeom>
          </p:spPr>
        </p:pic>
        <p:pic>
          <p:nvPicPr>
            <p:cNvPr id="40" name="Picture 39"/>
            <p:cNvPicPr>
              <a:picLocks noChangeAspect="1"/>
            </p:cNvPicPr>
            <p:nvPr/>
          </p:nvPicPr>
          <p:blipFill>
            <a:blip r:embed="rId31"/>
            <a:stretch>
              <a:fillRect/>
            </a:stretch>
          </p:blipFill>
          <p:spPr>
            <a:xfrm>
              <a:off x="1863429" y="4595701"/>
              <a:ext cx="483940" cy="511936"/>
            </a:xfrm>
            <a:prstGeom prst="rect">
              <a:avLst/>
            </a:prstGeom>
          </p:spPr>
        </p:pic>
        <p:pic>
          <p:nvPicPr>
            <p:cNvPr id="41" name="Picture 40"/>
            <p:cNvPicPr>
              <a:picLocks noChangeAspect="1"/>
            </p:cNvPicPr>
            <p:nvPr/>
          </p:nvPicPr>
          <p:blipFill>
            <a:blip r:embed="rId32"/>
            <a:stretch>
              <a:fillRect/>
            </a:stretch>
          </p:blipFill>
          <p:spPr>
            <a:xfrm>
              <a:off x="3428794" y="4625566"/>
              <a:ext cx="483939" cy="517934"/>
            </a:xfrm>
            <a:prstGeom prst="rect">
              <a:avLst/>
            </a:prstGeom>
          </p:spPr>
        </p:pic>
        <p:pic>
          <p:nvPicPr>
            <p:cNvPr id="42" name="Picture 41"/>
            <p:cNvPicPr>
              <a:picLocks noChangeAspect="1"/>
            </p:cNvPicPr>
            <p:nvPr/>
          </p:nvPicPr>
          <p:blipFill>
            <a:blip r:embed="rId33"/>
            <a:stretch>
              <a:fillRect/>
            </a:stretch>
          </p:blipFill>
          <p:spPr>
            <a:xfrm>
              <a:off x="3813098" y="644205"/>
              <a:ext cx="483940" cy="511936"/>
            </a:xfrm>
            <a:prstGeom prst="rect">
              <a:avLst/>
            </a:prstGeom>
          </p:spPr>
        </p:pic>
        <p:pic>
          <p:nvPicPr>
            <p:cNvPr id="43" name="Picture 42"/>
            <p:cNvPicPr>
              <a:picLocks noChangeAspect="1"/>
            </p:cNvPicPr>
            <p:nvPr/>
          </p:nvPicPr>
          <p:blipFill>
            <a:blip r:embed="rId34"/>
            <a:stretch>
              <a:fillRect/>
            </a:stretch>
          </p:blipFill>
          <p:spPr>
            <a:xfrm>
              <a:off x="2674055" y="596313"/>
              <a:ext cx="483939" cy="511934"/>
            </a:xfrm>
            <a:prstGeom prst="rect">
              <a:avLst/>
            </a:prstGeom>
          </p:spPr>
        </p:pic>
        <p:pic>
          <p:nvPicPr>
            <p:cNvPr id="44" name="Picture 43"/>
            <p:cNvPicPr>
              <a:picLocks noChangeAspect="1"/>
            </p:cNvPicPr>
            <p:nvPr/>
          </p:nvPicPr>
          <p:blipFill>
            <a:blip r:embed="rId35"/>
            <a:stretch>
              <a:fillRect/>
            </a:stretch>
          </p:blipFill>
          <p:spPr>
            <a:xfrm>
              <a:off x="686092" y="1283671"/>
              <a:ext cx="483939" cy="493896"/>
            </a:xfrm>
            <a:prstGeom prst="rect">
              <a:avLst/>
            </a:prstGeom>
          </p:spPr>
        </p:pic>
        <p:pic>
          <p:nvPicPr>
            <p:cNvPr id="45" name="Picture 44"/>
            <p:cNvPicPr>
              <a:picLocks noChangeAspect="1"/>
            </p:cNvPicPr>
            <p:nvPr/>
          </p:nvPicPr>
          <p:blipFill>
            <a:blip r:embed="rId5"/>
            <a:stretch>
              <a:fillRect/>
            </a:stretch>
          </p:blipFill>
          <p:spPr>
            <a:xfrm>
              <a:off x="2579969" y="3458737"/>
              <a:ext cx="347922" cy="301725"/>
            </a:xfrm>
            <a:prstGeom prst="rect">
              <a:avLst/>
            </a:prstGeom>
          </p:spPr>
        </p:pic>
        <p:pic>
          <p:nvPicPr>
            <p:cNvPr id="46" name="Picture 45"/>
            <p:cNvPicPr>
              <a:picLocks noChangeAspect="1"/>
            </p:cNvPicPr>
            <p:nvPr/>
          </p:nvPicPr>
          <p:blipFill>
            <a:blip r:embed="rId6"/>
            <a:stretch>
              <a:fillRect/>
            </a:stretch>
          </p:blipFill>
          <p:spPr>
            <a:xfrm>
              <a:off x="1804733" y="3153257"/>
              <a:ext cx="362126" cy="362126"/>
            </a:xfrm>
            <a:prstGeom prst="rect">
              <a:avLst/>
            </a:prstGeom>
          </p:spPr>
        </p:pic>
        <p:pic>
          <p:nvPicPr>
            <p:cNvPr id="47" name="Picture 46"/>
            <p:cNvPicPr>
              <a:picLocks noChangeAspect="1"/>
            </p:cNvPicPr>
            <p:nvPr/>
          </p:nvPicPr>
          <p:blipFill>
            <a:blip r:embed="rId7"/>
            <a:stretch>
              <a:fillRect/>
            </a:stretch>
          </p:blipFill>
          <p:spPr>
            <a:xfrm>
              <a:off x="1623530" y="2797660"/>
              <a:ext cx="723839" cy="159002"/>
            </a:xfrm>
            <a:prstGeom prst="rect">
              <a:avLst/>
            </a:prstGeom>
          </p:spPr>
        </p:pic>
        <p:pic>
          <p:nvPicPr>
            <p:cNvPr id="48" name="Picture 47"/>
            <p:cNvPicPr>
              <a:picLocks noChangeAspect="1"/>
            </p:cNvPicPr>
            <p:nvPr/>
          </p:nvPicPr>
          <p:blipFill>
            <a:blip r:embed="rId8"/>
            <a:stretch>
              <a:fillRect/>
            </a:stretch>
          </p:blipFill>
          <p:spPr>
            <a:xfrm>
              <a:off x="2578653" y="3776338"/>
              <a:ext cx="348562" cy="284169"/>
            </a:xfrm>
            <a:prstGeom prst="rect">
              <a:avLst/>
            </a:prstGeom>
          </p:spPr>
        </p:pic>
        <p:pic>
          <p:nvPicPr>
            <p:cNvPr id="49" name="Picture 4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730998" y="3153257"/>
              <a:ext cx="323353" cy="316279"/>
            </a:xfrm>
            <a:prstGeom prst="rect">
              <a:avLst/>
            </a:prstGeom>
          </p:spPr>
        </p:pic>
        <p:pic>
          <p:nvPicPr>
            <p:cNvPr id="50" name="Picture 49"/>
            <p:cNvPicPr>
              <a:picLocks noChangeAspect="1"/>
            </p:cNvPicPr>
            <p:nvPr/>
          </p:nvPicPr>
          <p:blipFill rotWithShape="1">
            <a:blip r:embed="rId10" cstate="print">
              <a:extLst>
                <a:ext uri="{28A0092B-C50C-407E-A947-70E740481C1C}">
                  <a14:useLocalDpi xmlns:a14="http://schemas.microsoft.com/office/drawing/2010/main" val="0"/>
                </a:ext>
              </a:extLst>
            </a:blip>
            <a:srcRect r="18175" b="31861"/>
            <a:stretch/>
          </p:blipFill>
          <p:spPr>
            <a:xfrm>
              <a:off x="2730998" y="3056034"/>
              <a:ext cx="314638" cy="97223"/>
            </a:xfrm>
            <a:prstGeom prst="rect">
              <a:avLst/>
            </a:prstGeom>
          </p:spPr>
        </p:pic>
        <p:pic>
          <p:nvPicPr>
            <p:cNvPr id="51" name="Picture 50"/>
            <p:cNvPicPr>
              <a:picLocks noChangeAspect="1"/>
            </p:cNvPicPr>
            <p:nvPr/>
          </p:nvPicPr>
          <p:blipFill rotWithShape="1">
            <a:blip r:embed="rId11"/>
            <a:srcRect r="958"/>
            <a:stretch/>
          </p:blipFill>
          <p:spPr>
            <a:xfrm>
              <a:off x="2956469" y="2779409"/>
              <a:ext cx="429617" cy="300427"/>
            </a:xfrm>
            <a:prstGeom prst="rect">
              <a:avLst/>
            </a:prstGeom>
          </p:spPr>
        </p:pic>
        <p:sp>
          <p:nvSpPr>
            <p:cNvPr id="52" name="TextBox 51"/>
            <p:cNvSpPr txBox="1"/>
            <p:nvPr/>
          </p:nvSpPr>
          <p:spPr>
            <a:xfrm>
              <a:off x="3045455" y="2905794"/>
              <a:ext cx="514802" cy="246221"/>
            </a:xfrm>
            <a:prstGeom prst="rect">
              <a:avLst/>
            </a:prstGeom>
            <a:noFill/>
          </p:spPr>
          <p:txBody>
            <a:bodyPr wrap="square" rtlCol="0">
              <a:spAutoFit/>
            </a:bodyPr>
            <a:lstStyle/>
            <a:p>
              <a:r>
                <a:rPr lang="en-GB" sz="1000" dirty="0" smtClean="0">
                  <a:solidFill>
                    <a:srgbClr val="0000CC"/>
                  </a:solidFill>
                </a:rPr>
                <a:t>JRC</a:t>
              </a:r>
              <a:endParaRPr lang="en-US" sz="1000" dirty="0">
                <a:solidFill>
                  <a:srgbClr val="0000CC"/>
                </a:solidFill>
              </a:endParaRPr>
            </a:p>
          </p:txBody>
        </p:sp>
        <p:pic>
          <p:nvPicPr>
            <p:cNvPr id="53" name="Picture 5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534781" y="2673291"/>
              <a:ext cx="392434" cy="260576"/>
            </a:xfrm>
            <a:prstGeom prst="rect">
              <a:avLst/>
            </a:prstGeom>
          </p:spPr>
        </p:pic>
        <p:pic>
          <p:nvPicPr>
            <p:cNvPr id="54" name="Picture 53"/>
            <p:cNvPicPr>
              <a:picLocks noChangeAspect="1"/>
            </p:cNvPicPr>
            <p:nvPr/>
          </p:nvPicPr>
          <p:blipFill>
            <a:blip r:embed="rId13"/>
            <a:stretch>
              <a:fillRect/>
            </a:stretch>
          </p:blipFill>
          <p:spPr>
            <a:xfrm>
              <a:off x="3056029" y="3229733"/>
              <a:ext cx="335636" cy="119615"/>
            </a:xfrm>
            <a:prstGeom prst="rect">
              <a:avLst/>
            </a:prstGeom>
          </p:spPr>
        </p:pic>
        <p:pic>
          <p:nvPicPr>
            <p:cNvPr id="55" name="Picture 54"/>
            <p:cNvPicPr>
              <a:picLocks noChangeAspect="1"/>
            </p:cNvPicPr>
            <p:nvPr/>
          </p:nvPicPr>
          <p:blipFill>
            <a:blip r:embed="rId14"/>
            <a:stretch>
              <a:fillRect/>
            </a:stretch>
          </p:blipFill>
          <p:spPr>
            <a:xfrm>
              <a:off x="3289415" y="3581129"/>
              <a:ext cx="491908" cy="249067"/>
            </a:xfrm>
            <a:prstGeom prst="rect">
              <a:avLst/>
            </a:prstGeom>
          </p:spPr>
        </p:pic>
        <p:pic>
          <p:nvPicPr>
            <p:cNvPr id="56" name="Picture 55"/>
            <p:cNvPicPr>
              <a:picLocks noChangeAspect="1"/>
            </p:cNvPicPr>
            <p:nvPr/>
          </p:nvPicPr>
          <p:blipFill>
            <a:blip r:embed="rId15"/>
            <a:stretch>
              <a:fillRect/>
            </a:stretch>
          </p:blipFill>
          <p:spPr>
            <a:xfrm>
              <a:off x="3072480" y="3369510"/>
              <a:ext cx="502377" cy="259239"/>
            </a:xfrm>
            <a:prstGeom prst="rect">
              <a:avLst/>
            </a:prstGeom>
          </p:spPr>
        </p:pic>
        <p:pic>
          <p:nvPicPr>
            <p:cNvPr id="57" name="Picture 56"/>
            <p:cNvPicPr>
              <a:picLocks noChangeAspect="1"/>
            </p:cNvPicPr>
            <p:nvPr/>
          </p:nvPicPr>
          <p:blipFill rotWithShape="1">
            <a:blip r:embed="rId16" cstate="print">
              <a:extLst>
                <a:ext uri="{28A0092B-C50C-407E-A947-70E740481C1C}">
                  <a14:useLocalDpi xmlns:a14="http://schemas.microsoft.com/office/drawing/2010/main" val="0"/>
                </a:ext>
              </a:extLst>
            </a:blip>
            <a:srcRect l="2612" t="3658" r="2526" b="18449"/>
            <a:stretch/>
          </p:blipFill>
          <p:spPr>
            <a:xfrm>
              <a:off x="3414583" y="2963190"/>
              <a:ext cx="285960" cy="155689"/>
            </a:xfrm>
            <a:prstGeom prst="rect">
              <a:avLst/>
            </a:prstGeom>
          </p:spPr>
        </p:pic>
        <p:pic>
          <p:nvPicPr>
            <p:cNvPr id="58" name="Picture 57"/>
            <p:cNvPicPr>
              <a:picLocks noChangeAspect="1"/>
            </p:cNvPicPr>
            <p:nvPr/>
          </p:nvPicPr>
          <p:blipFill>
            <a:blip r:embed="rId17"/>
            <a:stretch>
              <a:fillRect/>
            </a:stretch>
          </p:blipFill>
          <p:spPr>
            <a:xfrm>
              <a:off x="3397801" y="2785606"/>
              <a:ext cx="457423" cy="144448"/>
            </a:xfrm>
            <a:prstGeom prst="rect">
              <a:avLst/>
            </a:prstGeom>
          </p:spPr>
        </p:pic>
        <p:pic>
          <p:nvPicPr>
            <p:cNvPr id="59" name="Picture 58"/>
            <p:cNvPicPr>
              <a:picLocks noChangeAspect="1"/>
            </p:cNvPicPr>
            <p:nvPr/>
          </p:nvPicPr>
          <p:blipFill>
            <a:blip r:embed="rId18"/>
            <a:stretch>
              <a:fillRect/>
            </a:stretch>
          </p:blipFill>
          <p:spPr>
            <a:xfrm>
              <a:off x="4234309" y="1670831"/>
              <a:ext cx="362016" cy="362016"/>
            </a:xfrm>
            <a:prstGeom prst="rect">
              <a:avLst/>
            </a:prstGeom>
          </p:spPr>
        </p:pic>
        <p:pic>
          <p:nvPicPr>
            <p:cNvPr id="60" name="Picture 59"/>
            <p:cNvPicPr>
              <a:picLocks noChangeAspect="1"/>
            </p:cNvPicPr>
            <p:nvPr/>
          </p:nvPicPr>
          <p:blipFill rotWithShape="1">
            <a:blip r:embed="rId19"/>
            <a:srcRect l="8170" t="32023" r="7422" b="37310"/>
            <a:stretch/>
          </p:blipFill>
          <p:spPr>
            <a:xfrm>
              <a:off x="3827267" y="2363370"/>
              <a:ext cx="613946" cy="315123"/>
            </a:xfrm>
            <a:prstGeom prst="rect">
              <a:avLst/>
            </a:prstGeom>
          </p:spPr>
        </p:pic>
        <p:pic>
          <p:nvPicPr>
            <p:cNvPr id="61" name="Picture 60"/>
            <p:cNvPicPr>
              <a:picLocks noChangeAspect="1"/>
            </p:cNvPicPr>
            <p:nvPr/>
          </p:nvPicPr>
          <p:blipFill>
            <a:blip r:embed="rId20"/>
            <a:stretch>
              <a:fillRect/>
            </a:stretch>
          </p:blipFill>
          <p:spPr>
            <a:xfrm>
              <a:off x="3414558" y="1558692"/>
              <a:ext cx="358011" cy="360000"/>
            </a:xfrm>
            <a:prstGeom prst="rect">
              <a:avLst/>
            </a:prstGeom>
          </p:spPr>
        </p:pic>
        <p:pic>
          <p:nvPicPr>
            <p:cNvPr id="62" name="Picture 6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165291" y="2048231"/>
              <a:ext cx="204471" cy="297504"/>
            </a:xfrm>
            <a:prstGeom prst="rect">
              <a:avLst/>
            </a:prstGeom>
          </p:spPr>
        </p:pic>
        <p:pic>
          <p:nvPicPr>
            <p:cNvPr id="63" name="Picture 62"/>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2131182" y="697031"/>
              <a:ext cx="477555" cy="487106"/>
            </a:xfrm>
            <a:prstGeom prst="rect">
              <a:avLst/>
            </a:prstGeom>
          </p:spPr>
        </p:pic>
        <p:sp>
          <p:nvSpPr>
            <p:cNvPr id="64" name="Oval 63"/>
            <p:cNvSpPr/>
            <p:nvPr/>
          </p:nvSpPr>
          <p:spPr>
            <a:xfrm>
              <a:off x="361267" y="822053"/>
              <a:ext cx="5610846" cy="4223628"/>
            </a:xfrm>
            <a:prstGeom prst="ellipse">
              <a:avLst/>
            </a:prstGeom>
            <a:noFill/>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Tree>
    <p:extLst>
      <p:ext uri="{BB962C8B-B14F-4D97-AF65-F5344CB8AC3E}">
        <p14:creationId xmlns:p14="http://schemas.microsoft.com/office/powerpoint/2010/main" val="8904598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6860" y="68979"/>
            <a:ext cx="5772150" cy="705332"/>
          </a:xfrm>
        </p:spPr>
        <p:txBody>
          <a:bodyPr>
            <a:noAutofit/>
          </a:bodyPr>
          <a:lstStyle/>
          <a:p>
            <a:pPr algn="ctr"/>
            <a:r>
              <a:rPr lang="en-US" sz="3200" b="1" dirty="0" smtClean="0"/>
              <a:t>Consortium</a:t>
            </a:r>
            <a:br>
              <a:rPr lang="en-US" sz="3200" b="1" dirty="0" smtClean="0"/>
            </a:br>
            <a:r>
              <a:rPr lang="en-US" sz="3200" b="1" dirty="0" smtClean="0"/>
              <a:t>and foreseen management</a:t>
            </a:r>
            <a:endParaRPr lang="en-US" sz="32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5532761"/>
              </p:ext>
            </p:extLst>
          </p:nvPr>
        </p:nvGraphicFramePr>
        <p:xfrm>
          <a:off x="306581" y="853280"/>
          <a:ext cx="3015864" cy="3553736"/>
        </p:xfrm>
        <a:graphic>
          <a:graphicData uri="http://schemas.openxmlformats.org/drawingml/2006/table">
            <a:tbl>
              <a:tblPr firstRow="1" bandRow="1" bandCol="1">
                <a:tableStyleId>{5C22544A-7EE6-4342-B048-85BDC9FD1C3A}</a:tableStyleId>
              </a:tblPr>
              <a:tblGrid>
                <a:gridCol w="470261"/>
                <a:gridCol w="1374801"/>
                <a:gridCol w="399237"/>
                <a:gridCol w="265949"/>
                <a:gridCol w="505616"/>
              </a:tblGrid>
              <a:tr h="92603">
                <a:tc>
                  <a:txBody>
                    <a:bodyPr/>
                    <a:lstStyle/>
                    <a:p>
                      <a:pPr>
                        <a:spcBef>
                          <a:spcPts val="300"/>
                        </a:spcBef>
                        <a:spcAft>
                          <a:spcPts val="300"/>
                        </a:spcAft>
                      </a:pPr>
                      <a:r>
                        <a:rPr lang="en-GB" sz="500">
                          <a:effectLst/>
                        </a:rPr>
                        <a:t>No</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Participant organisation name</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Short name</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Country</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Organisation type</a:t>
                      </a:r>
                      <a:endParaRPr lang="en-US" sz="500">
                        <a:effectLst/>
                        <a:latin typeface="Calibri" charset="0"/>
                        <a:ea typeface="Times New Roman" charset="0"/>
                        <a:cs typeface="Times New Roman" charset="0"/>
                      </a:endParaRPr>
                    </a:p>
                  </a:txBody>
                  <a:tcPr marL="17832" marR="17832" marT="8760" marB="8760" anchor="ctr"/>
                </a:tc>
              </a:tr>
              <a:tr h="182704">
                <a:tc>
                  <a:txBody>
                    <a:bodyPr/>
                    <a:lstStyle/>
                    <a:p>
                      <a:pPr>
                        <a:spcBef>
                          <a:spcPts val="300"/>
                        </a:spcBef>
                        <a:spcAft>
                          <a:spcPts val="300"/>
                        </a:spcAft>
                      </a:pPr>
                      <a:r>
                        <a:rPr lang="en-GB" sz="500">
                          <a:effectLst/>
                        </a:rPr>
                        <a:t>1. (Coordinator)</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EUROPEAN ORGANIZATION FOR NUCLEAR RESEARCH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CERN</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CH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 </a:t>
                      </a:r>
                      <a:endParaRPr lang="en-US" sz="500">
                        <a:effectLst/>
                        <a:latin typeface="Calibri" charset="0"/>
                        <a:ea typeface="Times New Roman" charset="0"/>
                        <a:cs typeface="Times New Roman" charset="0"/>
                      </a:endParaRPr>
                    </a:p>
                  </a:txBody>
                  <a:tcPr marL="17832" marR="17832" marT="8760" marB="8760"/>
                </a:tc>
              </a:tr>
              <a:tr h="100112">
                <a:tc>
                  <a:txBody>
                    <a:bodyPr/>
                    <a:lstStyle/>
                    <a:p>
                      <a:pPr>
                        <a:spcBef>
                          <a:spcPts val="300"/>
                        </a:spcBef>
                        <a:spcAft>
                          <a:spcPts val="300"/>
                        </a:spcAft>
                      </a:pPr>
                      <a:r>
                        <a:rPr lang="en-GB" sz="500">
                          <a:effectLst/>
                        </a:rPr>
                        <a:t>2</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NPL MANAGEMENT LIMITED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NPL</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UK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 </a:t>
                      </a:r>
                      <a:endParaRPr lang="en-US" sz="500">
                        <a:effectLst/>
                        <a:latin typeface="Calibri" charset="0"/>
                        <a:ea typeface="Times New Roman" charset="0"/>
                        <a:cs typeface="Times New Roman" charset="0"/>
                      </a:endParaRPr>
                    </a:p>
                  </a:txBody>
                  <a:tcPr marL="17832" marR="17832" marT="8760" marB="8760"/>
                </a:tc>
              </a:tr>
              <a:tr h="100112">
                <a:tc>
                  <a:txBody>
                    <a:bodyPr/>
                    <a:lstStyle/>
                    <a:p>
                      <a:pPr>
                        <a:spcBef>
                          <a:spcPts val="300"/>
                        </a:spcBef>
                        <a:spcAft>
                          <a:spcPts val="300"/>
                        </a:spcAft>
                      </a:pPr>
                      <a:r>
                        <a:rPr lang="en-GB" sz="500">
                          <a:effectLst/>
                        </a:rPr>
                        <a:t>3</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PAUL SCHERRER INSTITUT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PSI</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CH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 </a:t>
                      </a:r>
                      <a:endParaRPr lang="en-US" sz="500">
                        <a:effectLst/>
                        <a:latin typeface="Calibri" charset="0"/>
                        <a:ea typeface="Times New Roman" charset="0"/>
                        <a:cs typeface="Times New Roman" charset="0"/>
                      </a:endParaRPr>
                    </a:p>
                  </a:txBody>
                  <a:tcPr marL="17832" marR="17832" marT="8760" marB="8760"/>
                </a:tc>
              </a:tr>
              <a:tr h="182704">
                <a:tc>
                  <a:txBody>
                    <a:bodyPr/>
                    <a:lstStyle/>
                    <a:p>
                      <a:pPr>
                        <a:spcBef>
                          <a:spcPts val="300"/>
                        </a:spcBef>
                        <a:spcAft>
                          <a:spcPts val="300"/>
                        </a:spcAft>
                      </a:pPr>
                      <a:r>
                        <a:rPr lang="en-GB" sz="500">
                          <a:effectLst/>
                        </a:rPr>
                        <a:t>4</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fr-CH" sz="500">
                          <a:effectLst/>
                        </a:rPr>
                        <a:t>COMMISSARIAT A L ENERGIE ATOMIQUE ET AUX ENERGIES ALTERNATIVES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CEA</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FR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fr-CH" sz="500">
                          <a:effectLst/>
                        </a:rPr>
                        <a:t> </a:t>
                      </a:r>
                      <a:endParaRPr lang="en-US" sz="500">
                        <a:effectLst/>
                        <a:latin typeface="Calibri" charset="0"/>
                        <a:ea typeface="Times New Roman" charset="0"/>
                        <a:cs typeface="Times New Roman" charset="0"/>
                      </a:endParaRPr>
                    </a:p>
                  </a:txBody>
                  <a:tcPr marL="17832" marR="17832" marT="8760" marB="8760"/>
                </a:tc>
              </a:tr>
              <a:tr h="265296">
                <a:tc>
                  <a:txBody>
                    <a:bodyPr/>
                    <a:lstStyle/>
                    <a:p>
                      <a:pPr>
                        <a:spcBef>
                          <a:spcPts val="300"/>
                        </a:spcBef>
                        <a:spcAft>
                          <a:spcPts val="300"/>
                        </a:spcAft>
                      </a:pPr>
                      <a:r>
                        <a:rPr lang="en-GB" sz="500">
                          <a:effectLst/>
                        </a:rPr>
                        <a:t>5</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ASSOCIACAO DO INSTITUTO SUPERIOR TECNICO PARA A INVESTIGACAO E DESENVOLVIMENTO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IST-ID</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PT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 </a:t>
                      </a:r>
                      <a:endParaRPr lang="en-US" sz="500">
                        <a:effectLst/>
                        <a:latin typeface="Calibri" charset="0"/>
                        <a:ea typeface="Times New Roman" charset="0"/>
                        <a:cs typeface="Times New Roman" charset="0"/>
                      </a:endParaRPr>
                    </a:p>
                  </a:txBody>
                  <a:tcPr marL="17832" marR="17832" marT="8760" marB="8760"/>
                </a:tc>
              </a:tr>
              <a:tr h="100112">
                <a:tc>
                  <a:txBody>
                    <a:bodyPr/>
                    <a:lstStyle/>
                    <a:p>
                      <a:pPr>
                        <a:spcBef>
                          <a:spcPts val="300"/>
                        </a:spcBef>
                        <a:spcAft>
                          <a:spcPts val="300"/>
                        </a:spcAft>
                      </a:pPr>
                      <a:r>
                        <a:rPr lang="en-GB" sz="500">
                          <a:effectLst/>
                        </a:rPr>
                        <a:t>6</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DANMARKS TEKNISKE UNIVERSITET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DTU</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DK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 </a:t>
                      </a:r>
                      <a:endParaRPr lang="en-US" sz="500">
                        <a:effectLst/>
                        <a:latin typeface="Calibri" charset="0"/>
                        <a:ea typeface="Times New Roman" charset="0"/>
                        <a:cs typeface="Times New Roman" charset="0"/>
                      </a:endParaRPr>
                    </a:p>
                  </a:txBody>
                  <a:tcPr marL="17832" marR="17832" marT="8760" marB="8760"/>
                </a:tc>
              </a:tr>
              <a:tr h="100112">
                <a:tc>
                  <a:txBody>
                    <a:bodyPr/>
                    <a:lstStyle/>
                    <a:p>
                      <a:pPr>
                        <a:spcBef>
                          <a:spcPts val="300"/>
                        </a:spcBef>
                        <a:spcAft>
                          <a:spcPts val="300"/>
                        </a:spcAft>
                      </a:pPr>
                      <a:r>
                        <a:rPr lang="en-GB" sz="500">
                          <a:effectLst/>
                        </a:rPr>
                        <a:t>7</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CENTRE HOSPITALIER UNIVERSITAIRE VAUDOIS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CHUV</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CH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fr-CH" sz="500">
                          <a:effectLst/>
                        </a:rPr>
                        <a:t> </a:t>
                      </a:r>
                      <a:endParaRPr lang="en-US" sz="500">
                        <a:effectLst/>
                        <a:latin typeface="Calibri" charset="0"/>
                        <a:ea typeface="Times New Roman" charset="0"/>
                        <a:cs typeface="Times New Roman" charset="0"/>
                      </a:endParaRPr>
                    </a:p>
                  </a:txBody>
                  <a:tcPr marL="17832" marR="17832" marT="8760" marB="8760"/>
                </a:tc>
              </a:tr>
              <a:tr h="182704">
                <a:tc>
                  <a:txBody>
                    <a:bodyPr/>
                    <a:lstStyle/>
                    <a:p>
                      <a:pPr>
                        <a:spcBef>
                          <a:spcPts val="300"/>
                        </a:spcBef>
                        <a:spcAft>
                          <a:spcPts val="300"/>
                        </a:spcAft>
                      </a:pPr>
                      <a:r>
                        <a:rPr lang="en-GB" sz="500">
                          <a:effectLst/>
                        </a:rPr>
                        <a:t>8</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fr-CH" sz="500">
                          <a:effectLst/>
                        </a:rPr>
                        <a:t>GRAND ACCELERATEUR NATIONAL D'IONS LOURDS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GANIL</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FR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fr-CH" sz="500">
                          <a:effectLst/>
                        </a:rPr>
                        <a:t> </a:t>
                      </a:r>
                      <a:endParaRPr lang="en-US" sz="500">
                        <a:effectLst/>
                        <a:latin typeface="Calibri" charset="0"/>
                        <a:ea typeface="Times New Roman" charset="0"/>
                        <a:cs typeface="Times New Roman" charset="0"/>
                      </a:endParaRPr>
                    </a:p>
                  </a:txBody>
                  <a:tcPr marL="17832" marR="17832" marT="8760" marB="8760"/>
                </a:tc>
              </a:tr>
              <a:tr h="182704">
                <a:tc>
                  <a:txBody>
                    <a:bodyPr/>
                    <a:lstStyle/>
                    <a:p>
                      <a:pPr>
                        <a:spcBef>
                          <a:spcPts val="300"/>
                        </a:spcBef>
                        <a:spcAft>
                          <a:spcPts val="300"/>
                        </a:spcAft>
                      </a:pPr>
                      <a:r>
                        <a:rPr lang="en-GB" sz="500">
                          <a:effectLst/>
                        </a:rPr>
                        <a:t>9</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fr-CH" sz="500">
                          <a:effectLst/>
                        </a:rPr>
                        <a:t>STUDIECENTRUM VOOR KERNENERGIE / CENTRE D'ETUDE DE L'ENERGIE NUCLEAIRE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SCK-CEN</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BE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fr-CH" sz="500">
                          <a:effectLst/>
                        </a:rPr>
                        <a:t> </a:t>
                      </a:r>
                      <a:endParaRPr lang="en-US" sz="500">
                        <a:effectLst/>
                        <a:latin typeface="Calibri" charset="0"/>
                        <a:ea typeface="Times New Roman" charset="0"/>
                        <a:cs typeface="Times New Roman" charset="0"/>
                      </a:endParaRPr>
                    </a:p>
                  </a:txBody>
                  <a:tcPr marL="17832" marR="17832" marT="8760" marB="8760"/>
                </a:tc>
              </a:tr>
              <a:tr h="100112">
                <a:tc>
                  <a:txBody>
                    <a:bodyPr/>
                    <a:lstStyle/>
                    <a:p>
                      <a:pPr>
                        <a:spcBef>
                          <a:spcPts val="300"/>
                        </a:spcBef>
                        <a:spcAft>
                          <a:spcPts val="300"/>
                        </a:spcAft>
                      </a:pPr>
                      <a:r>
                        <a:rPr lang="en-GB" sz="500">
                          <a:effectLst/>
                        </a:rPr>
                        <a:t>10</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GROUPEMENT INTERET PUBLIC ARRONAX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ARRONAX</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FR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 </a:t>
                      </a:r>
                      <a:endParaRPr lang="en-US" sz="500">
                        <a:effectLst/>
                        <a:latin typeface="Calibri" charset="0"/>
                        <a:ea typeface="Times New Roman" charset="0"/>
                        <a:cs typeface="Times New Roman" charset="0"/>
                      </a:endParaRPr>
                    </a:p>
                  </a:txBody>
                  <a:tcPr marL="17832" marR="17832" marT="8760" marB="8760"/>
                </a:tc>
              </a:tr>
              <a:tr h="182704">
                <a:tc>
                  <a:txBody>
                    <a:bodyPr/>
                    <a:lstStyle/>
                    <a:p>
                      <a:pPr>
                        <a:spcBef>
                          <a:spcPts val="300"/>
                        </a:spcBef>
                        <a:spcAft>
                          <a:spcPts val="300"/>
                        </a:spcAft>
                      </a:pPr>
                      <a:r>
                        <a:rPr lang="en-GB" sz="500">
                          <a:effectLst/>
                        </a:rPr>
                        <a:t>11</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fr-CH" sz="500">
                          <a:effectLst/>
                        </a:rPr>
                        <a:t>HAUTE ECOLE SPECIALISEE DE SUISSE OCCIDENTALE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HES-SO</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CH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fr-CH" sz="500">
                          <a:effectLst/>
                        </a:rPr>
                        <a:t> </a:t>
                      </a:r>
                      <a:endParaRPr lang="en-US" sz="500">
                        <a:effectLst/>
                        <a:latin typeface="Calibri" charset="0"/>
                        <a:ea typeface="Times New Roman" charset="0"/>
                        <a:cs typeface="Times New Roman" charset="0"/>
                      </a:endParaRPr>
                    </a:p>
                  </a:txBody>
                  <a:tcPr marL="17832" marR="17832" marT="8760" marB="8760"/>
                </a:tc>
              </a:tr>
              <a:tr h="100112">
                <a:tc>
                  <a:txBody>
                    <a:bodyPr/>
                    <a:lstStyle/>
                    <a:p>
                      <a:pPr>
                        <a:spcBef>
                          <a:spcPts val="300"/>
                        </a:spcBef>
                        <a:spcAft>
                          <a:spcPts val="300"/>
                        </a:spcAft>
                      </a:pPr>
                      <a:r>
                        <a:rPr lang="en-GB" sz="500">
                          <a:effectLst/>
                        </a:rPr>
                        <a:t>12</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EUROPEAN SPALLATION SOURCE ERIC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ESSS</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SE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 </a:t>
                      </a:r>
                      <a:endParaRPr lang="en-US" sz="500">
                        <a:effectLst/>
                        <a:latin typeface="Calibri" charset="0"/>
                        <a:ea typeface="Times New Roman" charset="0"/>
                        <a:cs typeface="Times New Roman" charset="0"/>
                      </a:endParaRPr>
                    </a:p>
                  </a:txBody>
                  <a:tcPr marL="17832" marR="17832" marT="8760" marB="8760"/>
                </a:tc>
              </a:tr>
              <a:tr h="182704">
                <a:tc>
                  <a:txBody>
                    <a:bodyPr/>
                    <a:lstStyle/>
                    <a:p>
                      <a:pPr>
                        <a:spcBef>
                          <a:spcPts val="300"/>
                        </a:spcBef>
                        <a:spcAft>
                          <a:spcPts val="300"/>
                        </a:spcAft>
                      </a:pPr>
                      <a:r>
                        <a:rPr lang="en-GB" sz="500">
                          <a:effectLst/>
                        </a:rPr>
                        <a:t>13</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KLINIKUM RECHTS DER ISAR DER TECHNISCHEN UNIVERSITAT MUNCHEN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TUM</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DE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 </a:t>
                      </a:r>
                      <a:endParaRPr lang="en-US" sz="500">
                        <a:effectLst/>
                        <a:latin typeface="Calibri" charset="0"/>
                        <a:ea typeface="Times New Roman" charset="0"/>
                        <a:cs typeface="Times New Roman" charset="0"/>
                      </a:endParaRPr>
                    </a:p>
                  </a:txBody>
                  <a:tcPr marL="17832" marR="17832" marT="8760" marB="8760"/>
                </a:tc>
              </a:tr>
              <a:tr h="100112">
                <a:tc>
                  <a:txBody>
                    <a:bodyPr/>
                    <a:lstStyle/>
                    <a:p>
                      <a:pPr>
                        <a:spcBef>
                          <a:spcPts val="300"/>
                        </a:spcBef>
                        <a:spcAft>
                          <a:spcPts val="300"/>
                        </a:spcAft>
                      </a:pPr>
                      <a:r>
                        <a:rPr lang="en-GB" sz="500">
                          <a:effectLst/>
                        </a:rPr>
                        <a:t>14</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KATHOLIEKE UNIVERSITEIT LEUVEN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KULeuven</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BE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 </a:t>
                      </a:r>
                      <a:endParaRPr lang="en-US" sz="500">
                        <a:effectLst/>
                        <a:latin typeface="Calibri" charset="0"/>
                        <a:ea typeface="Times New Roman" charset="0"/>
                        <a:cs typeface="Times New Roman" charset="0"/>
                      </a:endParaRPr>
                    </a:p>
                  </a:txBody>
                  <a:tcPr marL="17832" marR="17832" marT="8760" marB="8760"/>
                </a:tc>
              </a:tr>
              <a:tr h="182704">
                <a:tc>
                  <a:txBody>
                    <a:bodyPr/>
                    <a:lstStyle/>
                    <a:p>
                      <a:pPr>
                        <a:spcBef>
                          <a:spcPts val="300"/>
                        </a:spcBef>
                        <a:spcAft>
                          <a:spcPts val="300"/>
                        </a:spcAft>
                      </a:pPr>
                      <a:r>
                        <a:rPr lang="en-GB" sz="500">
                          <a:effectLst/>
                        </a:rPr>
                        <a:t>15</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EBG (Entwicklungs- und Betriebsgesellschaft) MedAustron GmbH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MedAustron</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AT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US" sz="500">
                          <a:effectLst/>
                        </a:rPr>
                        <a:t> </a:t>
                      </a:r>
                      <a:endParaRPr lang="en-US" sz="500">
                        <a:effectLst/>
                        <a:latin typeface="Calibri" charset="0"/>
                        <a:ea typeface="Times New Roman" charset="0"/>
                        <a:cs typeface="Times New Roman" charset="0"/>
                      </a:endParaRPr>
                    </a:p>
                  </a:txBody>
                  <a:tcPr marL="17832" marR="17832" marT="8760" marB="8760"/>
                </a:tc>
              </a:tr>
              <a:tr h="100112">
                <a:tc>
                  <a:txBody>
                    <a:bodyPr/>
                    <a:lstStyle/>
                    <a:p>
                      <a:pPr>
                        <a:spcBef>
                          <a:spcPts val="300"/>
                        </a:spcBef>
                        <a:spcAft>
                          <a:spcPts val="300"/>
                        </a:spcAft>
                      </a:pPr>
                      <a:r>
                        <a:rPr lang="en-GB" sz="500">
                          <a:effectLst/>
                        </a:rPr>
                        <a:t>16</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SCIPROM SARL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SCIPROM</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CH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 </a:t>
                      </a:r>
                      <a:endParaRPr lang="en-US" sz="500">
                        <a:effectLst/>
                        <a:latin typeface="Calibri" charset="0"/>
                        <a:ea typeface="Times New Roman" charset="0"/>
                        <a:cs typeface="Times New Roman" charset="0"/>
                      </a:endParaRPr>
                    </a:p>
                  </a:txBody>
                  <a:tcPr marL="17832" marR="17832" marT="8760" marB="8760"/>
                </a:tc>
              </a:tr>
              <a:tr h="100112">
                <a:tc>
                  <a:txBody>
                    <a:bodyPr/>
                    <a:lstStyle/>
                    <a:p>
                      <a:pPr>
                        <a:spcBef>
                          <a:spcPts val="300"/>
                        </a:spcBef>
                        <a:spcAft>
                          <a:spcPts val="300"/>
                        </a:spcAft>
                      </a:pPr>
                      <a:r>
                        <a:rPr lang="en-GB" sz="500">
                          <a:effectLst/>
                        </a:rPr>
                        <a:t>17</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MEDIZINISCHE UNIVERSITAT INNSBRUCK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MUI</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AT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fr-CH" sz="500">
                          <a:effectLst/>
                        </a:rPr>
                        <a:t> </a:t>
                      </a:r>
                      <a:endParaRPr lang="en-US" sz="500">
                        <a:effectLst/>
                        <a:latin typeface="Calibri" charset="0"/>
                        <a:ea typeface="Times New Roman" charset="0"/>
                        <a:cs typeface="Times New Roman" charset="0"/>
                      </a:endParaRPr>
                    </a:p>
                  </a:txBody>
                  <a:tcPr marL="17832" marR="17832" marT="8760" marB="8760"/>
                </a:tc>
              </a:tr>
              <a:tr h="100112">
                <a:tc>
                  <a:txBody>
                    <a:bodyPr/>
                    <a:lstStyle/>
                    <a:p>
                      <a:pPr>
                        <a:spcBef>
                          <a:spcPts val="300"/>
                        </a:spcBef>
                        <a:spcAft>
                          <a:spcPts val="300"/>
                        </a:spcAft>
                      </a:pPr>
                      <a:r>
                        <a:rPr lang="en-GB" sz="500">
                          <a:effectLst/>
                        </a:rPr>
                        <a:t>18</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fr-CH" sz="500">
                          <a:effectLst/>
                        </a:rPr>
                        <a:t>INSTITUT MAX VON LAUE - PAUL LANGEVIN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ILL</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FR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fr-CH" sz="500">
                          <a:effectLst/>
                        </a:rPr>
                        <a:t> </a:t>
                      </a:r>
                      <a:endParaRPr lang="en-US" sz="500">
                        <a:effectLst/>
                        <a:latin typeface="Calibri" charset="0"/>
                        <a:ea typeface="Times New Roman" charset="0"/>
                        <a:cs typeface="Times New Roman" charset="0"/>
                      </a:endParaRPr>
                    </a:p>
                  </a:txBody>
                  <a:tcPr marL="17832" marR="17832" marT="8760" marB="8760"/>
                </a:tc>
              </a:tr>
              <a:tr h="182704">
                <a:tc>
                  <a:txBody>
                    <a:bodyPr/>
                    <a:lstStyle/>
                    <a:p>
                      <a:pPr>
                        <a:spcBef>
                          <a:spcPts val="300"/>
                        </a:spcBef>
                        <a:spcAft>
                          <a:spcPts val="300"/>
                        </a:spcAft>
                      </a:pPr>
                      <a:r>
                        <a:rPr lang="en-GB" sz="500">
                          <a:effectLst/>
                        </a:rPr>
                        <a:t>19</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JRC -JOINT RESEARCH CENTRE- EUROPEAN COMMISSION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JRC</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BE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 </a:t>
                      </a:r>
                      <a:endParaRPr lang="en-US" sz="500">
                        <a:effectLst/>
                        <a:latin typeface="Calibri" charset="0"/>
                        <a:ea typeface="Times New Roman" charset="0"/>
                        <a:cs typeface="Times New Roman" charset="0"/>
                      </a:endParaRPr>
                    </a:p>
                  </a:txBody>
                  <a:tcPr marL="17832" marR="17832" marT="8760" marB="8760"/>
                </a:tc>
              </a:tr>
              <a:tr h="100112">
                <a:tc>
                  <a:txBody>
                    <a:bodyPr/>
                    <a:lstStyle/>
                    <a:p>
                      <a:pPr>
                        <a:spcBef>
                          <a:spcPts val="300"/>
                        </a:spcBef>
                        <a:spcAft>
                          <a:spcPts val="300"/>
                        </a:spcAft>
                      </a:pPr>
                      <a:r>
                        <a:rPr lang="en-GB" sz="500">
                          <a:effectLst/>
                        </a:rPr>
                        <a:t>20</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NARODOWE CENTRUM BADAN JADROWYCH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POLATOM</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PL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 </a:t>
                      </a:r>
                      <a:endParaRPr lang="en-US" sz="500">
                        <a:effectLst/>
                        <a:latin typeface="Calibri" charset="0"/>
                        <a:ea typeface="Times New Roman" charset="0"/>
                        <a:cs typeface="Times New Roman" charset="0"/>
                      </a:endParaRPr>
                    </a:p>
                  </a:txBody>
                  <a:tcPr marL="17832" marR="17832" marT="8760" marB="8760"/>
                </a:tc>
              </a:tr>
              <a:tr h="182704">
                <a:tc>
                  <a:txBody>
                    <a:bodyPr/>
                    <a:lstStyle/>
                    <a:p>
                      <a:pPr>
                        <a:spcBef>
                          <a:spcPts val="300"/>
                        </a:spcBef>
                        <a:spcAft>
                          <a:spcPts val="300"/>
                        </a:spcAft>
                      </a:pPr>
                      <a:r>
                        <a:rPr lang="en-GB" sz="500">
                          <a:effectLst/>
                        </a:rPr>
                        <a:t>21</a:t>
                      </a:r>
                      <a:endParaRPr lang="en-US" sz="50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GSI HELMHOLTZZENTRUM FUER SCHWERIONENFORSCHUNG GMBH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GSI</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DE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US" sz="500">
                          <a:effectLst/>
                        </a:rPr>
                        <a:t> </a:t>
                      </a:r>
                      <a:endParaRPr lang="en-US" sz="500">
                        <a:effectLst/>
                        <a:latin typeface="Calibri" charset="0"/>
                        <a:ea typeface="Times New Roman" charset="0"/>
                        <a:cs typeface="Times New Roman" charset="0"/>
                      </a:endParaRPr>
                    </a:p>
                  </a:txBody>
                  <a:tcPr marL="17832" marR="17832" marT="8760" marB="8760"/>
                </a:tc>
              </a:tr>
              <a:tr h="100112">
                <a:tc>
                  <a:txBody>
                    <a:bodyPr/>
                    <a:lstStyle/>
                    <a:p>
                      <a:pPr>
                        <a:spcBef>
                          <a:spcPts val="300"/>
                        </a:spcBef>
                        <a:spcAft>
                          <a:spcPts val="300"/>
                        </a:spcAft>
                      </a:pPr>
                      <a:r>
                        <a:rPr lang="en-GB" sz="500" dirty="0">
                          <a:effectLst/>
                        </a:rPr>
                        <a:t>22</a:t>
                      </a:r>
                      <a:endParaRPr lang="en-US" sz="500" dirty="0">
                        <a:effectLst/>
                        <a:latin typeface="Calibri" charset="0"/>
                        <a:ea typeface="Times New Roman" charset="0"/>
                        <a:cs typeface="Times New Roman" charset="0"/>
                      </a:endParaRPr>
                    </a:p>
                  </a:txBody>
                  <a:tcPr marL="17832" marR="17832" marT="8760" marB="8760" anchor="ctr"/>
                </a:tc>
                <a:tc>
                  <a:txBody>
                    <a:bodyPr/>
                    <a:lstStyle/>
                    <a:p>
                      <a:pPr>
                        <a:spcBef>
                          <a:spcPts val="300"/>
                        </a:spcBef>
                        <a:spcAft>
                          <a:spcPts val="300"/>
                        </a:spcAft>
                      </a:pPr>
                      <a:r>
                        <a:rPr lang="en-GB" sz="500">
                          <a:effectLst/>
                        </a:rPr>
                        <a:t>LATVIJAS UNIVERSITATE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LU</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en-GB" sz="500">
                          <a:effectLst/>
                        </a:rPr>
                        <a:t>LV </a:t>
                      </a:r>
                      <a:endParaRPr lang="en-US" sz="500">
                        <a:effectLst/>
                        <a:latin typeface="Calibri" charset="0"/>
                        <a:ea typeface="Times New Roman" charset="0"/>
                        <a:cs typeface="Times New Roman" charset="0"/>
                      </a:endParaRPr>
                    </a:p>
                  </a:txBody>
                  <a:tcPr marL="17832" marR="17832" marT="8760" marB="8760"/>
                </a:tc>
                <a:tc>
                  <a:txBody>
                    <a:bodyPr/>
                    <a:lstStyle/>
                    <a:p>
                      <a:pPr>
                        <a:spcBef>
                          <a:spcPts val="300"/>
                        </a:spcBef>
                        <a:spcAft>
                          <a:spcPts val="300"/>
                        </a:spcAft>
                      </a:pPr>
                      <a:r>
                        <a:rPr lang="fr-CH" sz="500" dirty="0">
                          <a:effectLst/>
                        </a:rPr>
                        <a:t> </a:t>
                      </a:r>
                      <a:endParaRPr lang="en-US" sz="500" dirty="0">
                        <a:effectLst/>
                        <a:latin typeface="Calibri" charset="0"/>
                        <a:ea typeface="Times New Roman" charset="0"/>
                        <a:cs typeface="Times New Roman" charset="0"/>
                      </a:endParaRPr>
                    </a:p>
                  </a:txBody>
                  <a:tcPr marL="17832" marR="17832" marT="8760" marB="8760"/>
                </a:tc>
              </a:tr>
            </a:tbl>
          </a:graphicData>
        </a:graphic>
      </p:graphicFrame>
      <p:sp>
        <p:nvSpPr>
          <p:cNvPr id="4" name="Date Placeholder 3"/>
          <p:cNvSpPr>
            <a:spLocks noGrp="1"/>
          </p:cNvSpPr>
          <p:nvPr>
            <p:ph type="dt" sz="half" idx="2"/>
          </p:nvPr>
        </p:nvSpPr>
        <p:spPr/>
        <p:txBody>
          <a:bodyPr/>
          <a:lstStyle/>
          <a:p>
            <a:endParaRPr lang="en-US" dirty="0"/>
          </a:p>
        </p:txBody>
      </p:sp>
      <p:pic>
        <p:nvPicPr>
          <p:cNvPr id="13" name="Picture 12"/>
          <p:cNvPicPr>
            <a:picLocks noChangeAspect="1"/>
          </p:cNvPicPr>
          <p:nvPr/>
        </p:nvPicPr>
        <p:blipFill>
          <a:blip r:embed="rId2"/>
          <a:stretch>
            <a:fillRect/>
          </a:stretch>
        </p:blipFill>
        <p:spPr>
          <a:xfrm>
            <a:off x="4036135" y="1060110"/>
            <a:ext cx="4614379" cy="3140075"/>
          </a:xfrm>
          <a:prstGeom prst="rect">
            <a:avLst/>
          </a:prstGeom>
        </p:spPr>
      </p:pic>
    </p:spTree>
    <p:extLst>
      <p:ext uri="{BB962C8B-B14F-4D97-AF65-F5344CB8AC3E}">
        <p14:creationId xmlns:p14="http://schemas.microsoft.com/office/powerpoint/2010/main" val="8227844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54"/>
            <a:ext cx="8226854" cy="705332"/>
          </a:xfrm>
        </p:spPr>
        <p:txBody>
          <a:bodyPr>
            <a:normAutofit/>
          </a:bodyPr>
          <a:lstStyle/>
          <a:p>
            <a:r>
              <a:rPr lang="en-US" sz="2800" b="1" dirty="0" smtClean="0"/>
              <a:t>List of Work Packages</a:t>
            </a:r>
            <a:endParaRPr lang="en-US" sz="2800" b="1" dirty="0"/>
          </a:p>
        </p:txBody>
      </p:sp>
      <p:sp>
        <p:nvSpPr>
          <p:cNvPr id="4" name="Date Placeholder 3"/>
          <p:cNvSpPr>
            <a:spLocks noGrp="1"/>
          </p:cNvSpPr>
          <p:nvPr>
            <p:ph type="dt" sz="half" idx="2"/>
          </p:nvPr>
        </p:nvSpPr>
        <p:spPr/>
        <p:txBody>
          <a:bodyPr/>
          <a:lstStyle/>
          <a:p>
            <a:endParaRPr lang="en-US" dirty="0"/>
          </a:p>
        </p:txBody>
      </p:sp>
      <p:sp>
        <p:nvSpPr>
          <p:cNvPr id="5" name="TextBox 4"/>
          <p:cNvSpPr txBox="1"/>
          <p:nvPr/>
        </p:nvSpPr>
        <p:spPr>
          <a:xfrm>
            <a:off x="314320" y="532603"/>
            <a:ext cx="8815388" cy="4185761"/>
          </a:xfrm>
          <a:prstGeom prst="rect">
            <a:avLst/>
          </a:prstGeom>
          <a:noFill/>
        </p:spPr>
        <p:txBody>
          <a:bodyPr wrap="square" rtlCol="0">
            <a:spAutoFit/>
          </a:bodyPr>
          <a:lstStyle/>
          <a:p>
            <a:r>
              <a:rPr lang="en-US" sz="1400" dirty="0" smtClean="0"/>
              <a:t>13 Work Packages :</a:t>
            </a:r>
          </a:p>
          <a:p>
            <a:endParaRPr lang="en-US" sz="1400" dirty="0" smtClean="0"/>
          </a:p>
          <a:p>
            <a:r>
              <a:rPr lang="en-US" sz="1400" dirty="0" smtClean="0"/>
              <a:t>3 Transnational Activities  (virtual platform,</a:t>
            </a:r>
          </a:p>
          <a:p>
            <a:r>
              <a:rPr lang="en-US" sz="1400" dirty="0" smtClean="0"/>
              <a:t>Isotopes production, medical research )</a:t>
            </a:r>
          </a:p>
          <a:p>
            <a:r>
              <a:rPr lang="en-US" sz="1400" b="1" dirty="0" smtClean="0"/>
              <a:t>CERN MEDICIS in TNA 2 isotopes + TNA 1 web</a:t>
            </a:r>
          </a:p>
          <a:p>
            <a:endParaRPr lang="en-US" sz="1400" dirty="0"/>
          </a:p>
          <a:p>
            <a:r>
              <a:rPr lang="en-US" sz="1400" dirty="0"/>
              <a:t>5</a:t>
            </a:r>
            <a:r>
              <a:rPr lang="en-US" sz="1400" dirty="0" smtClean="0"/>
              <a:t> Network Activities + 4 Joint Research Activities</a:t>
            </a:r>
          </a:p>
          <a:p>
            <a:r>
              <a:rPr lang="en-US" sz="1400" dirty="0" smtClean="0"/>
              <a:t>WP4/NA1 </a:t>
            </a:r>
            <a:r>
              <a:rPr lang="en-US" sz="1400" dirty="0" err="1" smtClean="0"/>
              <a:t>standardisation</a:t>
            </a:r>
            <a:r>
              <a:rPr lang="en-US" sz="1400" dirty="0"/>
              <a:t> </a:t>
            </a:r>
            <a:r>
              <a:rPr lang="en-US" sz="1400" dirty="0" smtClean="0"/>
              <a:t>of use/access</a:t>
            </a:r>
            <a:endParaRPr lang="en-US" sz="1400" b="1" dirty="0" smtClean="0"/>
          </a:p>
          <a:p>
            <a:r>
              <a:rPr lang="en-US" sz="1400" dirty="0" smtClean="0"/>
              <a:t>WP5/NA2 industry engagement + stakeholders</a:t>
            </a:r>
            <a:endParaRPr lang="en-US" sz="1400" b="1" dirty="0" smtClean="0"/>
          </a:p>
          <a:p>
            <a:r>
              <a:rPr lang="en-US" sz="1400" dirty="0" smtClean="0"/>
              <a:t>WP6/NA3 education</a:t>
            </a:r>
          </a:p>
          <a:p>
            <a:r>
              <a:rPr lang="en-US" sz="1400" dirty="0" smtClean="0"/>
              <a:t>WP7/NA </a:t>
            </a:r>
            <a:r>
              <a:rPr lang="en-US" sz="1400" dirty="0" smtClean="0"/>
              <a:t>4 dissemination outreach</a:t>
            </a:r>
          </a:p>
          <a:p>
            <a:r>
              <a:rPr lang="en-US" sz="1400" dirty="0" smtClean="0"/>
              <a:t>WP8/NA 5 </a:t>
            </a:r>
            <a:r>
              <a:rPr lang="en-US" sz="1400" dirty="0" smtClean="0"/>
              <a:t>: emerging </a:t>
            </a:r>
            <a:r>
              <a:rPr lang="en-US" sz="1400" dirty="0" smtClean="0"/>
              <a:t>infrastructures </a:t>
            </a:r>
            <a:endParaRPr lang="en-US" sz="1400" b="1" dirty="0" smtClean="0"/>
          </a:p>
          <a:p>
            <a:r>
              <a:rPr lang="en-US" sz="1400" dirty="0" smtClean="0"/>
              <a:t>WP9/JRA 1: transport </a:t>
            </a:r>
            <a:r>
              <a:rPr lang="en-US" sz="1400" dirty="0" smtClean="0"/>
              <a:t>shipping</a:t>
            </a:r>
            <a:endParaRPr lang="en-US" sz="1400" b="1" dirty="0" smtClean="0"/>
          </a:p>
          <a:p>
            <a:r>
              <a:rPr lang="en-US" sz="1400" dirty="0" smtClean="0"/>
              <a:t>WP10/JRA2 : target ion source mass separation</a:t>
            </a:r>
            <a:endParaRPr lang="en-US" sz="1400" b="1" dirty="0" smtClean="0"/>
          </a:p>
          <a:p>
            <a:r>
              <a:rPr lang="en-US" sz="1400" dirty="0" smtClean="0"/>
              <a:t>WP11/JRA </a:t>
            </a:r>
            <a:r>
              <a:rPr lang="en-US" sz="1400" dirty="0" smtClean="0"/>
              <a:t>3 : nuclear data, </a:t>
            </a:r>
            <a:r>
              <a:rPr lang="en-US" sz="1400" dirty="0" smtClean="0"/>
              <a:t>dosimetry</a:t>
            </a:r>
            <a:endParaRPr lang="en-US" sz="1400" dirty="0" smtClean="0"/>
          </a:p>
          <a:p>
            <a:r>
              <a:rPr lang="en-US" sz="1400" dirty="0" smtClean="0"/>
              <a:t>WP12/JRA 4 : specific R&amp;D chemistry/clinical with lanthanides </a:t>
            </a:r>
          </a:p>
          <a:p>
            <a:endParaRPr lang="en-US" sz="1400" dirty="0" smtClean="0"/>
          </a:p>
          <a:p>
            <a:r>
              <a:rPr lang="en-US" sz="1400" dirty="0" smtClean="0"/>
              <a:t>WP13 : </a:t>
            </a:r>
            <a:r>
              <a:rPr lang="en-US" sz="1400" dirty="0" smtClean="0"/>
              <a:t>management</a:t>
            </a:r>
            <a:endParaRPr lang="en-US" sz="1400" b="1" dirty="0" smtClean="0"/>
          </a:p>
          <a:p>
            <a:endParaRPr lang="en-US" sz="1400" b="1" dirty="0"/>
          </a:p>
        </p:txBody>
      </p:sp>
      <p:pic>
        <p:nvPicPr>
          <p:cNvPr id="6" name="Picture 5" descr="../../Desktop/Screen%20Shot%202019-10-09%20at%2015.13.20.p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0627" y="1094581"/>
            <a:ext cx="1300262" cy="552688"/>
          </a:xfrm>
          <a:prstGeom prst="rect">
            <a:avLst/>
          </a:prstGeom>
          <a:noFill/>
          <a:ln>
            <a:noFill/>
          </a:ln>
        </p:spPr>
      </p:pic>
    </p:spTree>
    <p:extLst>
      <p:ext uri="{BB962C8B-B14F-4D97-AF65-F5344CB8AC3E}">
        <p14:creationId xmlns:p14="http://schemas.microsoft.com/office/powerpoint/2010/main" val="113384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Budget</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553797"/>
            <a:ext cx="8229600" cy="2083531"/>
          </a:xfrm>
        </p:spPr>
      </p:pic>
      <p:sp>
        <p:nvSpPr>
          <p:cNvPr id="4" name="Date Placeholder 3"/>
          <p:cNvSpPr>
            <a:spLocks noGrp="1"/>
          </p:cNvSpPr>
          <p:nvPr>
            <p:ph type="dt" sz="half" idx="2"/>
          </p:nvPr>
        </p:nvSpPr>
        <p:spPr/>
        <p:txBody>
          <a:bodyPr/>
          <a:lstStyle/>
          <a:p>
            <a:endParaRPr lang="en-US" dirty="0"/>
          </a:p>
        </p:txBody>
      </p:sp>
    </p:spTree>
    <p:extLst>
      <p:ext uri="{BB962C8B-B14F-4D97-AF65-F5344CB8AC3E}">
        <p14:creationId xmlns:p14="http://schemas.microsoft.com/office/powerpoint/2010/main" val="899673215"/>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RENILD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13923</TotalTime>
  <Words>466</Words>
  <Application>Microsoft Macintosh PowerPoint</Application>
  <PresentationFormat>On-screen Show (16:9)</PresentationFormat>
  <Paragraphs>179</Paragraphs>
  <Slides>10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Calibri</vt:lpstr>
      <vt:lpstr>Myriad Pro Semibold</vt:lpstr>
      <vt:lpstr>Times New Roman</vt:lpstr>
      <vt:lpstr>Wingdings</vt:lpstr>
      <vt:lpstr>Arial</vt:lpstr>
      <vt:lpstr>CERNCorporate-RENILDE-16-9</vt:lpstr>
      <vt:lpstr>PowerPoint Presentation</vt:lpstr>
      <vt:lpstr>Physical mass separation to foster a new research era based on emerging medical isotopes </vt:lpstr>
      <vt:lpstr>PowerPoint Presentation</vt:lpstr>
      <vt:lpstr>PowerPoint Presentation</vt:lpstr>
      <vt:lpstr>It is also a priority for the European Commission</vt:lpstr>
      <vt:lpstr>PowerPoint Presentation</vt:lpstr>
      <vt:lpstr>Consortium and foreseen management</vt:lpstr>
      <vt:lpstr>List of Work Packages</vt:lpstr>
      <vt:lpstr>Budget</vt:lpstr>
      <vt:lpstr>PowerPoint Presentation</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Renilde Vanden Broeck</dc:creator>
  <cp:lastModifiedBy>Microsoft Office User</cp:lastModifiedBy>
  <cp:revision>635</cp:revision>
  <cp:lastPrinted>2019-11-14T16:56:58Z</cp:lastPrinted>
  <dcterms:created xsi:type="dcterms:W3CDTF">2014-04-24T09:32:15Z</dcterms:created>
  <dcterms:modified xsi:type="dcterms:W3CDTF">2020-02-19T17:57:11Z</dcterms:modified>
</cp:coreProperties>
</file>