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6" r:id="rId3"/>
    <p:sldId id="274" r:id="rId4"/>
    <p:sldId id="281" r:id="rId5"/>
    <p:sldId id="260" r:id="rId6"/>
    <p:sldId id="275" r:id="rId7"/>
    <p:sldId id="278" r:id="rId8"/>
    <p:sldId id="277" r:id="rId9"/>
    <p:sldId id="280" r:id="rId10"/>
    <p:sldId id="279" r:id="rId11"/>
    <p:sldId id="282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Lambert" initials="LL" lastIdx="2" clrIdx="0">
    <p:extLst>
      <p:ext uri="{19B8F6BF-5375-455C-9EA6-DF929625EA0E}">
        <p15:presenceInfo xmlns:p15="http://schemas.microsoft.com/office/powerpoint/2012/main" userId="S::laura.lambert@cern.ch::ffa14851-8381-442c-84ca-7a9359963d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19T16:06:06.692" idx="2">
    <p:pos x="10" y="10"/>
    <p:text>sum up unsuccesful runs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2-19T16:05:41.443" idx="1">
    <p:pos x="10" y="10"/>
    <p:text>add in photo og electrode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Collaboration Board 02.2020 Technical readiness for Tb-155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MEDICIS Operator: Laura LAMBERT</a:t>
            </a:r>
          </a:p>
        </p:txBody>
      </p:sp>
      <p:pic>
        <p:nvPicPr>
          <p:cNvPr id="4" name="Picture 3" descr="Image result for medicis logo cern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0327" y="757882"/>
            <a:ext cx="3806754" cy="113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413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961D-314C-4504-8A59-F2323D152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#671M 03.12 -&gt; 05.12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age result for medicis logo cern">
            <a:extLst>
              <a:ext uri="{FF2B5EF4-FFF2-40B4-BE49-F238E27FC236}">
                <a16:creationId xmlns:a16="http://schemas.microsoft.com/office/drawing/2014/main" id="{D5BCEFCA-FFC3-4EA0-8AD9-862DBC1D68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440F1B-676B-4D02-A440-CD0D50C02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652" y="1302681"/>
            <a:ext cx="2710073" cy="20845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3AF7D8-F13C-4A55-97D0-EC6188ABA78D}"/>
              </a:ext>
            </a:extLst>
          </p:cNvPr>
          <p:cNvSpPr txBox="1"/>
          <p:nvPr/>
        </p:nvSpPr>
        <p:spPr>
          <a:xfrm>
            <a:off x="5409027" y="3525702"/>
            <a:ext cx="2658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Damaged extraction electrode</a:t>
            </a:r>
            <a:endParaRPr lang="en-GB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6FB50E-F198-4A67-A4F5-CFCFDF52CF80}"/>
              </a:ext>
            </a:extLst>
          </p:cNvPr>
          <p:cNvSpPr/>
          <p:nvPr/>
        </p:nvSpPr>
        <p:spPr>
          <a:xfrm>
            <a:off x="457200" y="1140649"/>
            <a:ext cx="4572000" cy="45767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err="1"/>
              <a:t>Gd</a:t>
            </a:r>
            <a:r>
              <a:rPr lang="en-US" sz="1400" dirty="0"/>
              <a:t> foil irradiated at </a:t>
            </a:r>
            <a:r>
              <a:rPr lang="en-US" sz="1400" dirty="0" err="1"/>
              <a:t>Arronax</a:t>
            </a: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Radiochemistry post-irradiation successful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Charged target with boat in CERN Class A Lab </a:t>
            </a:r>
            <a:r>
              <a:rPr lang="en-US" sz="1400" dirty="0" err="1"/>
              <a:t>fumehood</a:t>
            </a:r>
            <a:endParaRPr lang="en-US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Collection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Strong outgassing – target tripped several times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Image mirrored to start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Reduction in surface ions observed due to ion capacity issues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Minimal laser effects visible – acting more like heating effect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400" dirty="0"/>
              <a:t>Laser on/off on FC30 &lt;1pA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Issues with the extraction electrode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15666B-05DC-4EC8-8FA2-B432EF468D11}"/>
              </a:ext>
            </a:extLst>
          </p:cNvPr>
          <p:cNvSpPr txBox="1"/>
          <p:nvPr/>
        </p:nvSpPr>
        <p:spPr>
          <a:xfrm>
            <a:off x="5409027" y="1055720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EOC</a:t>
            </a:r>
            <a:endParaRPr lang="en-GB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E030C0-B1F7-4914-967A-273B37397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651" y="3769835"/>
            <a:ext cx="2789147" cy="20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4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1D9F5-C882-4856-AABE-CBB74D0E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Tb-155 collections for 2019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Image result for medicis logo cern">
            <a:extLst>
              <a:ext uri="{FF2B5EF4-FFF2-40B4-BE49-F238E27FC236}">
                <a16:creationId xmlns:a16="http://schemas.microsoft.com/office/drawing/2014/main" id="{DB9B8394-5573-416E-B2C9-7860A84DA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459412-47EF-4A34-82C5-4F61C0899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3" y="1770642"/>
            <a:ext cx="9144000" cy="16583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19CF96-AA8B-4A32-9BCC-16762C9E0714}"/>
              </a:ext>
            </a:extLst>
          </p:cNvPr>
          <p:cNvSpPr txBox="1"/>
          <p:nvPr/>
        </p:nvSpPr>
        <p:spPr>
          <a:xfrm>
            <a:off x="457200" y="3787773"/>
            <a:ext cx="529183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Aug 8</a:t>
            </a:r>
            <a:r>
              <a:rPr lang="en-US" sz="1400" baseline="30000" dirty="0"/>
              <a:t>th</a:t>
            </a:r>
            <a:r>
              <a:rPr lang="en-US" sz="1400" dirty="0"/>
              <a:t> and Sept 2</a:t>
            </a:r>
            <a:r>
              <a:rPr lang="en-US" sz="1400" baseline="30000" dirty="0"/>
              <a:t>nd</a:t>
            </a:r>
            <a:r>
              <a:rPr lang="en-US" sz="1400" dirty="0"/>
              <a:t>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no radiochemistry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Both relatively smooth runs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Problems of tailing from neighboring masses continues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Nov 26</a:t>
            </a:r>
            <a:r>
              <a:rPr lang="en-US" sz="1400" baseline="30000" dirty="0"/>
              <a:t>th</a:t>
            </a:r>
            <a:r>
              <a:rPr lang="en-US" sz="1400" dirty="0"/>
              <a:t> and Dec 3</a:t>
            </a:r>
            <a:r>
              <a:rPr lang="en-US" sz="1400" baseline="30000" dirty="0"/>
              <a:t>rd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radiochemistry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A lot of outgassing observed from both targets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Many problems with controls, software, and power cuts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Ion capacity issues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1400" dirty="0"/>
              <a:t>Extraction electrode issues</a:t>
            </a:r>
            <a:endParaRPr lang="en-GB" sz="1400" dirty="0"/>
          </a:p>
        </p:txBody>
      </p:sp>
      <p:pic>
        <p:nvPicPr>
          <p:cNvPr id="6" name="Picture 5" descr="Terbium 4 iso_image (1).jpg">
            <a:extLst>
              <a:ext uri="{FF2B5EF4-FFF2-40B4-BE49-F238E27FC236}">
                <a16:creationId xmlns:a16="http://schemas.microsoft.com/office/drawing/2014/main" id="{45C58021-3960-4259-8F0C-7D5859663C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420" y="3719914"/>
            <a:ext cx="2305634" cy="238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34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5494"/>
            <a:ext cx="8226854" cy="1036700"/>
          </a:xfrm>
        </p:spPr>
        <p:txBody>
          <a:bodyPr>
            <a:no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pic>
        <p:nvPicPr>
          <p:cNvPr id="4" name="Content Placeholder 3" descr="Image result for medicis logo cern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4282" y="6460504"/>
            <a:ext cx="889470" cy="26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medicis logo cern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Hexagon 2">
            <a:extLst>
              <a:ext uri="{FF2B5EF4-FFF2-40B4-BE49-F238E27FC236}">
                <a16:creationId xmlns:a16="http://schemas.microsoft.com/office/drawing/2014/main" id="{5570671E-808C-4B4C-AC77-496022412D2C}"/>
              </a:ext>
            </a:extLst>
          </p:cNvPr>
          <p:cNvSpPr/>
          <p:nvPr/>
        </p:nvSpPr>
        <p:spPr>
          <a:xfrm>
            <a:off x="2930920" y="2908553"/>
            <a:ext cx="1174459" cy="1036700"/>
          </a:xfrm>
          <a:prstGeom prst="hexagon">
            <a:avLst/>
          </a:prstGeom>
          <a:solidFill>
            <a:schemeClr val="bg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B934943-1B62-445A-95DD-D30DD52E0106}"/>
              </a:ext>
            </a:extLst>
          </p:cNvPr>
          <p:cNvSpPr/>
          <p:nvPr/>
        </p:nvSpPr>
        <p:spPr>
          <a:xfrm>
            <a:off x="6938657" y="2910650"/>
            <a:ext cx="1174459" cy="1034603"/>
          </a:xfrm>
          <a:prstGeom prst="hexagon">
            <a:avLst/>
          </a:prstGeom>
          <a:solidFill>
            <a:schemeClr val="bg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11E8F764-7171-4B89-A30D-6DBD36332735}"/>
              </a:ext>
            </a:extLst>
          </p:cNvPr>
          <p:cNvSpPr/>
          <p:nvPr/>
        </p:nvSpPr>
        <p:spPr>
          <a:xfrm>
            <a:off x="4934789" y="2910650"/>
            <a:ext cx="1174459" cy="1036700"/>
          </a:xfrm>
          <a:prstGeom prst="hexagon">
            <a:avLst/>
          </a:prstGeom>
          <a:solidFill>
            <a:schemeClr val="bg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F5B5085D-B281-43B2-8FDB-C7B94A032F4A}"/>
              </a:ext>
            </a:extLst>
          </p:cNvPr>
          <p:cNvSpPr/>
          <p:nvPr/>
        </p:nvSpPr>
        <p:spPr>
          <a:xfrm>
            <a:off x="927052" y="2910650"/>
            <a:ext cx="1174459" cy="1036700"/>
          </a:xfrm>
          <a:prstGeom prst="hexagon">
            <a:avLst/>
          </a:prstGeom>
          <a:solidFill>
            <a:schemeClr val="bg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8870B9-D672-4526-8306-17A9FC6099A3}"/>
              </a:ext>
            </a:extLst>
          </p:cNvPr>
          <p:cNvSpPr txBox="1"/>
          <p:nvPr/>
        </p:nvSpPr>
        <p:spPr>
          <a:xfrm>
            <a:off x="7068066" y="3242122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50MBq</a:t>
            </a:r>
            <a:endParaRPr lang="en-GB" dirty="0"/>
          </a:p>
          <a:p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A394CF-BE73-404B-8DE5-41E73EF4208A}"/>
              </a:ext>
            </a:extLst>
          </p:cNvPr>
          <p:cNvSpPr/>
          <p:nvPr/>
        </p:nvSpPr>
        <p:spPr>
          <a:xfrm>
            <a:off x="5065353" y="3242237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50MBq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8D61AB-68F5-4455-BFD3-E84CE3A785DD}"/>
              </a:ext>
            </a:extLst>
          </p:cNvPr>
          <p:cNvSpPr/>
          <p:nvPr/>
        </p:nvSpPr>
        <p:spPr>
          <a:xfrm>
            <a:off x="3124452" y="324223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1GBq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A05F49-BBC1-42D7-9A0D-5CCAA449D680}"/>
              </a:ext>
            </a:extLst>
          </p:cNvPr>
          <p:cNvSpPr/>
          <p:nvPr/>
        </p:nvSpPr>
        <p:spPr>
          <a:xfrm>
            <a:off x="1024405" y="3242237"/>
            <a:ext cx="979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2.5GBq</a:t>
            </a:r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32B1846-D466-45B6-BFBE-34B6B65C4875}"/>
              </a:ext>
            </a:extLst>
          </p:cNvPr>
          <p:cNvSpPr/>
          <p:nvPr/>
        </p:nvSpPr>
        <p:spPr>
          <a:xfrm>
            <a:off x="2347096" y="3273749"/>
            <a:ext cx="349882" cy="3063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0F6D692-231D-4F52-B2F0-28C2B0EC9210}"/>
              </a:ext>
            </a:extLst>
          </p:cNvPr>
          <p:cNvSpPr/>
          <p:nvPr/>
        </p:nvSpPr>
        <p:spPr>
          <a:xfrm>
            <a:off x="4353644" y="3275939"/>
            <a:ext cx="349882" cy="3063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408DCA8A-5966-4D19-A1D4-507D71A08C02}"/>
              </a:ext>
            </a:extLst>
          </p:cNvPr>
          <p:cNvSpPr/>
          <p:nvPr/>
        </p:nvSpPr>
        <p:spPr>
          <a:xfrm>
            <a:off x="6355578" y="3275939"/>
            <a:ext cx="349882" cy="30630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CC705D-BB06-4999-BF9F-38B5C0338523}"/>
              </a:ext>
            </a:extLst>
          </p:cNvPr>
          <p:cNvSpPr/>
          <p:nvPr/>
        </p:nvSpPr>
        <p:spPr>
          <a:xfrm>
            <a:off x="1223176" y="1895046"/>
            <a:ext cx="58221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EOI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CAF468-0050-4467-B1E1-598D7DF9ED31}"/>
              </a:ext>
            </a:extLst>
          </p:cNvPr>
          <p:cNvSpPr/>
          <p:nvPr/>
        </p:nvSpPr>
        <p:spPr>
          <a:xfrm>
            <a:off x="3175747" y="1894415"/>
            <a:ext cx="68480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SOC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A59990-E2D0-4A81-913F-42A5D5066328}"/>
              </a:ext>
            </a:extLst>
          </p:cNvPr>
          <p:cNvSpPr/>
          <p:nvPr/>
        </p:nvSpPr>
        <p:spPr>
          <a:xfrm>
            <a:off x="5173515" y="1895046"/>
            <a:ext cx="68480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EOC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E445A7-95F9-4CFB-AA44-677B70DACA0F}"/>
              </a:ext>
            </a:extLst>
          </p:cNvPr>
          <p:cNvSpPr/>
          <p:nvPr/>
        </p:nvSpPr>
        <p:spPr>
          <a:xfrm>
            <a:off x="7202717" y="1895046"/>
            <a:ext cx="6463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RAF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58C9D6-55D8-4EA0-AA4B-EC98A7C9CDF5}"/>
              </a:ext>
            </a:extLst>
          </p:cNvPr>
          <p:cNvSpPr/>
          <p:nvPr/>
        </p:nvSpPr>
        <p:spPr>
          <a:xfrm>
            <a:off x="4102822" y="2723887"/>
            <a:ext cx="83452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5% eff</a:t>
            </a:r>
          </a:p>
        </p:txBody>
      </p:sp>
    </p:spTree>
    <p:extLst>
      <p:ext uri="{BB962C8B-B14F-4D97-AF65-F5344CB8AC3E}">
        <p14:creationId xmlns:p14="http://schemas.microsoft.com/office/powerpoint/2010/main" val="1661223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medicis logo cern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8850" y="977959"/>
            <a:ext cx="4126937" cy="123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834567"/>
            <a:ext cx="6535738" cy="1609725"/>
          </a:xfrm>
        </p:spPr>
        <p:txBody>
          <a:bodyPr/>
          <a:lstStyle/>
          <a:p>
            <a:r>
              <a:rPr lang="en-US" dirty="0"/>
              <a:t>Thank-you! Merci!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22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procedure</a:t>
            </a:r>
          </a:p>
        </p:txBody>
      </p:sp>
      <p:pic>
        <p:nvPicPr>
          <p:cNvPr id="4" name="Content Placeholder 3" descr="Image result for medicis logo cern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4282" y="6460504"/>
            <a:ext cx="889470" cy="26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medicis logo cern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A833B8-BC06-444D-9835-F425355D86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468" y="2245791"/>
            <a:ext cx="1946552" cy="13979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8866" y="1601297"/>
            <a:ext cx="979755" cy="3693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Heating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 flipH="1">
            <a:off x="2353996" y="4410604"/>
            <a:ext cx="2327621" cy="1396925"/>
            <a:chOff x="4232683" y="1191744"/>
            <a:chExt cx="4183627" cy="2510810"/>
          </a:xfrm>
        </p:grpSpPr>
        <p:sp>
          <p:nvSpPr>
            <p:cNvPr id="12" name="AutoShape 8"/>
            <p:cNvSpPr>
              <a:spLocks noChangeAspect="1" noChangeArrowheads="1" noTextEdit="1"/>
            </p:cNvSpPr>
            <p:nvPr/>
          </p:nvSpPr>
          <p:spPr bwMode="auto">
            <a:xfrm>
              <a:off x="4232683" y="1191744"/>
              <a:ext cx="4183627" cy="2510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dirty="0"/>
            </a:p>
          </p:txBody>
        </p:sp>
        <p:sp>
          <p:nvSpPr>
            <p:cNvPr id="13" name="Freeform 9"/>
            <p:cNvSpPr>
              <a:spLocks noChangeAspect="1"/>
            </p:cNvSpPr>
            <p:nvPr/>
          </p:nvSpPr>
          <p:spPr bwMode="auto">
            <a:xfrm>
              <a:off x="5865318" y="1777670"/>
              <a:ext cx="853225" cy="49708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10"/>
            <p:cNvSpPr>
              <a:spLocks noChangeAspect="1"/>
            </p:cNvSpPr>
            <p:nvPr/>
          </p:nvSpPr>
          <p:spPr bwMode="auto">
            <a:xfrm>
              <a:off x="5865318" y="1777670"/>
              <a:ext cx="853225" cy="49708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11"/>
            <p:cNvSpPr>
              <a:spLocks noChangeAspect="1"/>
            </p:cNvSpPr>
            <p:nvPr/>
          </p:nvSpPr>
          <p:spPr bwMode="auto">
            <a:xfrm>
              <a:off x="6141042" y="1904586"/>
              <a:ext cx="570988" cy="370170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2"/>
            <p:cNvSpPr>
              <a:spLocks noChangeAspect="1" noChangeShapeType="1"/>
            </p:cNvSpPr>
            <p:nvPr/>
          </p:nvSpPr>
          <p:spPr bwMode="auto">
            <a:xfrm flipH="1" flipV="1">
              <a:off x="5871831" y="2071691"/>
              <a:ext cx="269211" cy="105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Freeform 13"/>
            <p:cNvSpPr>
              <a:spLocks noChangeAspect="1"/>
            </p:cNvSpPr>
            <p:nvPr/>
          </p:nvSpPr>
          <p:spPr bwMode="auto">
            <a:xfrm>
              <a:off x="4588736" y="2867028"/>
              <a:ext cx="45592" cy="365939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Freeform 14"/>
            <p:cNvSpPr>
              <a:spLocks noChangeAspect="1"/>
            </p:cNvSpPr>
            <p:nvPr/>
          </p:nvSpPr>
          <p:spPr bwMode="auto">
            <a:xfrm>
              <a:off x="4588736" y="2867028"/>
              <a:ext cx="45592" cy="365939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5"/>
            <p:cNvSpPr>
              <a:spLocks noChangeAspect="1"/>
            </p:cNvSpPr>
            <p:nvPr/>
          </p:nvSpPr>
          <p:spPr bwMode="auto">
            <a:xfrm>
              <a:off x="7448019" y="1473073"/>
              <a:ext cx="349540" cy="353248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6"/>
            <p:cNvSpPr>
              <a:spLocks noChangeAspect="1"/>
            </p:cNvSpPr>
            <p:nvPr/>
          </p:nvSpPr>
          <p:spPr bwMode="auto">
            <a:xfrm>
              <a:off x="7448019" y="1473073"/>
              <a:ext cx="349540" cy="353248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7"/>
            <p:cNvSpPr>
              <a:spLocks noChangeAspect="1"/>
            </p:cNvSpPr>
            <p:nvPr/>
          </p:nvSpPr>
          <p:spPr bwMode="auto">
            <a:xfrm>
              <a:off x="7367689" y="1492110"/>
              <a:ext cx="240987" cy="332095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8"/>
            <p:cNvSpPr>
              <a:spLocks noChangeAspect="1"/>
            </p:cNvSpPr>
            <p:nvPr/>
          </p:nvSpPr>
          <p:spPr bwMode="auto">
            <a:xfrm>
              <a:off x="7367689" y="1492110"/>
              <a:ext cx="240987" cy="332095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 noChangeAspect="1"/>
            </p:cNvSpPr>
            <p:nvPr/>
          </p:nvSpPr>
          <p:spPr bwMode="auto">
            <a:xfrm>
              <a:off x="7296045" y="1580951"/>
              <a:ext cx="221448" cy="162875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 noChangeAspect="1"/>
            </p:cNvSpPr>
            <p:nvPr/>
          </p:nvSpPr>
          <p:spPr bwMode="auto">
            <a:xfrm>
              <a:off x="7296045" y="1580951"/>
              <a:ext cx="221448" cy="162875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 noChangeAspect="1"/>
            </p:cNvSpPr>
            <p:nvPr/>
          </p:nvSpPr>
          <p:spPr bwMode="auto">
            <a:xfrm>
              <a:off x="6820583" y="1515378"/>
              <a:ext cx="568817" cy="410360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 noChangeAspect="1"/>
            </p:cNvSpPr>
            <p:nvPr/>
          </p:nvSpPr>
          <p:spPr bwMode="auto">
            <a:xfrm>
              <a:off x="6820583" y="1515378"/>
              <a:ext cx="568817" cy="410360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 noChangeAspect="1"/>
            </p:cNvSpPr>
            <p:nvPr/>
          </p:nvSpPr>
          <p:spPr bwMode="auto">
            <a:xfrm>
              <a:off x="6731570" y="1557683"/>
              <a:ext cx="267040" cy="368055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 noChangeAspect="1"/>
            </p:cNvSpPr>
            <p:nvPr/>
          </p:nvSpPr>
          <p:spPr bwMode="auto">
            <a:xfrm>
              <a:off x="6731570" y="1557683"/>
              <a:ext cx="267040" cy="368055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 noChangeAspect="1"/>
            </p:cNvSpPr>
            <p:nvPr/>
          </p:nvSpPr>
          <p:spPr bwMode="auto">
            <a:xfrm>
              <a:off x="6601306" y="1686714"/>
              <a:ext cx="293093" cy="12903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 noChangeAspect="1"/>
            </p:cNvSpPr>
            <p:nvPr/>
          </p:nvSpPr>
          <p:spPr bwMode="auto">
            <a:xfrm>
              <a:off x="6601306" y="1686714"/>
              <a:ext cx="293093" cy="12903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 noChangeAspect="1"/>
            </p:cNvSpPr>
            <p:nvPr/>
          </p:nvSpPr>
          <p:spPr bwMode="auto">
            <a:xfrm>
              <a:off x="4586565" y="1688829"/>
              <a:ext cx="2103754" cy="1838158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 noChangeAspect="1"/>
            </p:cNvSpPr>
            <p:nvPr/>
          </p:nvSpPr>
          <p:spPr bwMode="auto">
            <a:xfrm>
              <a:off x="4586565" y="1688829"/>
              <a:ext cx="2103754" cy="1838158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31"/>
            <p:cNvSpPr>
              <a:spLocks noChangeAspect="1"/>
            </p:cNvSpPr>
            <p:nvPr/>
          </p:nvSpPr>
          <p:spPr bwMode="auto">
            <a:xfrm>
              <a:off x="4328210" y="1640178"/>
              <a:ext cx="3267441" cy="1984111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 noChangeAspect="1"/>
            </p:cNvSpPr>
            <p:nvPr/>
          </p:nvSpPr>
          <p:spPr bwMode="auto">
            <a:xfrm>
              <a:off x="4614789" y="2287447"/>
              <a:ext cx="1248358" cy="1044937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 noChangeAspect="1"/>
            </p:cNvSpPr>
            <p:nvPr/>
          </p:nvSpPr>
          <p:spPr bwMode="auto">
            <a:xfrm>
              <a:off x="5285646" y="2518010"/>
              <a:ext cx="397303" cy="274983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 noChangeAspect="1"/>
            </p:cNvSpPr>
            <p:nvPr/>
          </p:nvSpPr>
          <p:spPr bwMode="auto">
            <a:xfrm>
              <a:off x="4994724" y="2864912"/>
              <a:ext cx="377764" cy="319404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Line 35"/>
            <p:cNvSpPr>
              <a:spLocks noChangeAspect="1" noChangeShapeType="1"/>
            </p:cNvSpPr>
            <p:nvPr/>
          </p:nvSpPr>
          <p:spPr bwMode="auto">
            <a:xfrm>
              <a:off x="5250909" y="3336615"/>
              <a:ext cx="2171" cy="1903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Line 36"/>
            <p:cNvSpPr>
              <a:spLocks noChangeAspect="1" noChangeShapeType="1"/>
            </p:cNvSpPr>
            <p:nvPr/>
          </p:nvSpPr>
          <p:spPr bwMode="auto">
            <a:xfrm>
              <a:off x="4942619" y="3275272"/>
              <a:ext cx="2171" cy="181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Line 37"/>
            <p:cNvSpPr>
              <a:spLocks noChangeAspect="1" noChangeShapeType="1"/>
            </p:cNvSpPr>
            <p:nvPr/>
          </p:nvSpPr>
          <p:spPr bwMode="auto">
            <a:xfrm>
              <a:off x="4734197" y="3167394"/>
              <a:ext cx="2171" cy="1840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 noChangeAspect="1"/>
            </p:cNvSpPr>
            <p:nvPr/>
          </p:nvSpPr>
          <p:spPr bwMode="auto">
            <a:xfrm>
              <a:off x="5863147" y="1775555"/>
              <a:ext cx="853225" cy="49708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Line 39"/>
            <p:cNvSpPr>
              <a:spLocks noChangeAspect="1" noChangeShapeType="1"/>
            </p:cNvSpPr>
            <p:nvPr/>
          </p:nvSpPr>
          <p:spPr bwMode="auto">
            <a:xfrm flipH="1" flipV="1">
              <a:off x="5869660" y="2069576"/>
              <a:ext cx="269211" cy="105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 noChangeAspect="1"/>
            </p:cNvSpPr>
            <p:nvPr/>
          </p:nvSpPr>
          <p:spPr bwMode="auto">
            <a:xfrm>
              <a:off x="5854463" y="1538646"/>
              <a:ext cx="853225" cy="44208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 noChangeAspect="1"/>
            </p:cNvSpPr>
            <p:nvPr/>
          </p:nvSpPr>
          <p:spPr bwMode="auto">
            <a:xfrm>
              <a:off x="5854463" y="1538646"/>
              <a:ext cx="853225" cy="44208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Line 43"/>
            <p:cNvSpPr>
              <a:spLocks noChangeAspect="1" noChangeShapeType="1"/>
            </p:cNvSpPr>
            <p:nvPr/>
          </p:nvSpPr>
          <p:spPr bwMode="auto">
            <a:xfrm flipH="1" flipV="1">
              <a:off x="5860976" y="1775555"/>
              <a:ext cx="269211" cy="12268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 noChangeAspect="1"/>
            </p:cNvSpPr>
            <p:nvPr/>
          </p:nvSpPr>
          <p:spPr bwMode="auto">
            <a:xfrm>
              <a:off x="4232683" y="3249889"/>
              <a:ext cx="156316" cy="90956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 noChangeAspect="1"/>
            </p:cNvSpPr>
            <p:nvPr/>
          </p:nvSpPr>
          <p:spPr bwMode="auto">
            <a:xfrm>
              <a:off x="4232683" y="3249889"/>
              <a:ext cx="156316" cy="90956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 noChangeAspect="1"/>
            </p:cNvSpPr>
            <p:nvPr/>
          </p:nvSpPr>
          <p:spPr bwMode="auto">
            <a:xfrm>
              <a:off x="4267420" y="3002404"/>
              <a:ext cx="167171" cy="101532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 noChangeAspect="1"/>
            </p:cNvSpPr>
            <p:nvPr/>
          </p:nvSpPr>
          <p:spPr bwMode="auto">
            <a:xfrm>
              <a:off x="4267420" y="3002404"/>
              <a:ext cx="167171" cy="101532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 noChangeAspect="1"/>
            </p:cNvSpPr>
            <p:nvPr/>
          </p:nvSpPr>
          <p:spPr bwMode="auto">
            <a:xfrm>
              <a:off x="4491039" y="3427571"/>
              <a:ext cx="156316" cy="76149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 noChangeAspect="1"/>
            </p:cNvSpPr>
            <p:nvPr/>
          </p:nvSpPr>
          <p:spPr bwMode="auto">
            <a:xfrm>
              <a:off x="4491039" y="3427571"/>
              <a:ext cx="156316" cy="76149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 noChangeAspect="1"/>
            </p:cNvSpPr>
            <p:nvPr/>
          </p:nvSpPr>
          <p:spPr bwMode="auto">
            <a:xfrm>
              <a:off x="5014264" y="3603137"/>
              <a:ext cx="112895" cy="9941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 noChangeAspect="1"/>
            </p:cNvSpPr>
            <p:nvPr/>
          </p:nvSpPr>
          <p:spPr bwMode="auto">
            <a:xfrm>
              <a:off x="5014264" y="3603137"/>
              <a:ext cx="112895" cy="9941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Line 120"/>
            <p:cNvSpPr>
              <a:spLocks noChangeAspect="1" noChangeShapeType="1"/>
            </p:cNvSpPr>
            <p:nvPr/>
          </p:nvSpPr>
          <p:spPr bwMode="auto">
            <a:xfrm>
              <a:off x="6440648" y="2139379"/>
              <a:ext cx="149803" cy="408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83606" y="3768833"/>
            <a:ext cx="1300356" cy="369332"/>
          </a:xfrm>
          <a:prstGeom prst="rect">
            <a:avLst/>
          </a:prstGeom>
          <a:solidFill>
            <a:srgbClr val="FFC901"/>
          </a:solidFill>
          <a:ln>
            <a:solidFill>
              <a:srgbClr val="E6B5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Separation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86855" y="1601297"/>
            <a:ext cx="1467068" cy="369332"/>
          </a:xfrm>
          <a:prstGeom prst="rect">
            <a:avLst/>
          </a:prstGeom>
          <a:solidFill>
            <a:srgbClr val="FFC901"/>
          </a:solidFill>
          <a:ln>
            <a:solidFill>
              <a:srgbClr val="E6B5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Optimization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43777" y="3768833"/>
            <a:ext cx="1441420" cy="369332"/>
          </a:xfrm>
          <a:prstGeom prst="rect">
            <a:avLst/>
          </a:prstGeom>
          <a:solidFill>
            <a:srgbClr val="FFFF00"/>
          </a:solidFill>
          <a:ln>
            <a:solidFill>
              <a:srgbClr val="D9DE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Implantation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81" y="2245791"/>
            <a:ext cx="1779218" cy="139795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2447230">
            <a:off x="2344306" y="3125914"/>
            <a:ext cx="1043582" cy="2059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9007720">
            <a:off x="3773848" y="3110202"/>
            <a:ext cx="1025571" cy="1963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2393486">
            <a:off x="6717885" y="3128471"/>
            <a:ext cx="1064394" cy="1968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4877" y="4418820"/>
            <a:ext cx="1919220" cy="13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20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1D9F5-C882-4856-AABE-CBB74D0E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Optimized heating during collection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Image result for medicis logo cern">
            <a:extLst>
              <a:ext uri="{FF2B5EF4-FFF2-40B4-BE49-F238E27FC236}">
                <a16:creationId xmlns:a16="http://schemas.microsoft.com/office/drawing/2014/main" id="{DB9B8394-5573-416E-B2C9-7860A84DA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97ACB6-2758-4A56-A129-BAC31F0038CF}"/>
              </a:ext>
            </a:extLst>
          </p:cNvPr>
          <p:cNvSpPr txBox="1"/>
          <p:nvPr/>
        </p:nvSpPr>
        <p:spPr>
          <a:xfrm>
            <a:off x="537030" y="1197429"/>
            <a:ext cx="4615542" cy="489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Outgassing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Materials remaining in target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Temperature for optimization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Hot enough to view Tb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Keeping target cool enough so not to evaporate Tb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Initial rate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Avoid tripping the target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Efficient with time – minimal wait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Collection parameters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Hot enough to maximize extraction of materials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Slow enough rate to not extract all at once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524997-CF97-41DE-9361-1924594E6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572" y="1575317"/>
            <a:ext cx="2714171" cy="19221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5B55C6-84E1-4239-807D-10779A63895D}"/>
              </a:ext>
            </a:extLst>
          </p:cNvPr>
          <p:cNvSpPr txBox="1"/>
          <p:nvPr/>
        </p:nvSpPr>
        <p:spPr>
          <a:xfrm>
            <a:off x="5056800" y="1303419"/>
            <a:ext cx="2539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Tb-155 Dec 3rd – target trip 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5783F1-0689-4F36-A973-9A86BF709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572" y="4086446"/>
            <a:ext cx="2714171" cy="18868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F207EB-3B43-4A2E-8060-2B629B77E98F}"/>
              </a:ext>
            </a:extLst>
          </p:cNvPr>
          <p:cNvSpPr txBox="1"/>
          <p:nvPr/>
        </p:nvSpPr>
        <p:spPr>
          <a:xfrm>
            <a:off x="5056800" y="3809447"/>
            <a:ext cx="362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2. Tb-155 Aug 5th – optimal heating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47218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1D9F5-C882-4856-AABE-CBB74D0E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 and Beam Optics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Image result for medicis logo cern">
            <a:extLst>
              <a:ext uri="{FF2B5EF4-FFF2-40B4-BE49-F238E27FC236}">
                <a16:creationId xmlns:a16="http://schemas.microsoft.com/office/drawing/2014/main" id="{DB9B8394-5573-416E-B2C9-7860A84DA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C024D2-3F68-4F7C-89C5-AAEEB3EED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82" y="1677796"/>
            <a:ext cx="2320629" cy="18162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7476BE-758B-4117-86EA-96DBA6C2DF2B}"/>
              </a:ext>
            </a:extLst>
          </p:cNvPr>
          <p:cNvSpPr txBox="1"/>
          <p:nvPr/>
        </p:nvSpPr>
        <p:spPr>
          <a:xfrm>
            <a:off x="433249" y="1417302"/>
            <a:ext cx="238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1. pre-optimization, 03.09</a:t>
            </a: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64CCA-9A70-496F-B63B-93544A066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44306"/>
            <a:ext cx="2458995" cy="19252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6F08F0-91F1-4DB6-9D6A-802D42CB4A65}"/>
              </a:ext>
            </a:extLst>
          </p:cNvPr>
          <p:cNvSpPr txBox="1"/>
          <p:nvPr/>
        </p:nvSpPr>
        <p:spPr>
          <a:xfrm>
            <a:off x="374406" y="3867144"/>
            <a:ext cx="2770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4. Electrode position 70mm, 03.12</a:t>
            </a:r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476BE5-6EA4-414F-AE68-BCE2B2710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022" y="4140404"/>
            <a:ext cx="2458995" cy="19291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CBA32B-698B-4CE9-9F0E-AEFDE1DEA513}"/>
              </a:ext>
            </a:extLst>
          </p:cNvPr>
          <p:cNvSpPr txBox="1"/>
          <p:nvPr/>
        </p:nvSpPr>
        <p:spPr>
          <a:xfrm>
            <a:off x="3262228" y="3867144"/>
            <a:ext cx="2770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5. Electrode position 60mm, 03.12</a:t>
            </a:r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833A67-EBFA-4730-A21A-659CAF8C46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1058" y="4140404"/>
            <a:ext cx="2422996" cy="19046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66CCF4-D60C-47CA-9509-7CA876CE4B9E}"/>
              </a:ext>
            </a:extLst>
          </p:cNvPr>
          <p:cNvSpPr txBox="1"/>
          <p:nvPr/>
        </p:nvSpPr>
        <p:spPr>
          <a:xfrm>
            <a:off x="6172337" y="3871776"/>
            <a:ext cx="2770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6. Electrode position 55mm, 03.12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68D72F-40F8-4FF8-BA1A-669C1134C7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5177" y="1677633"/>
            <a:ext cx="2473645" cy="18162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1D8755-755F-489C-A3F3-2C2CD3DA79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1057" y="1677796"/>
            <a:ext cx="2471533" cy="18162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7D8A10A-7C80-44D8-8EE3-89CFD3CADF11}"/>
              </a:ext>
            </a:extLst>
          </p:cNvPr>
          <p:cNvSpPr txBox="1"/>
          <p:nvPr/>
        </p:nvSpPr>
        <p:spPr>
          <a:xfrm>
            <a:off x="3262228" y="1417302"/>
            <a:ext cx="2239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Tuning deflectors, 27.11</a:t>
            </a:r>
            <a:endParaRPr lang="en-GB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395579-35A8-4946-9C20-A0C08C2B4079}"/>
              </a:ext>
            </a:extLst>
          </p:cNvPr>
          <p:cNvSpPr/>
          <p:nvPr/>
        </p:nvSpPr>
        <p:spPr>
          <a:xfrm>
            <a:off x="6172337" y="1400797"/>
            <a:ext cx="2239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Fig 3. Tuning deflectors, 27.11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4250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1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Lasers on/off – Tb155/Gd155 centered</a:t>
            </a:r>
          </a:p>
        </p:txBody>
      </p:sp>
      <p:pic>
        <p:nvPicPr>
          <p:cNvPr id="6" name="Picture 5" descr="Image result for medicis logo cern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20916" y="126448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on, 20.5nA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982517" y="1263436"/>
            <a:ext cx="180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off, 8.3nA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870" y="1866967"/>
            <a:ext cx="2422444" cy="19194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563" y="1866967"/>
            <a:ext cx="2414261" cy="19194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01" y="4020663"/>
            <a:ext cx="3590188" cy="1872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0131" y="4020664"/>
            <a:ext cx="3593923" cy="187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05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3C8AC-F4E9-4F33-AFD0-95E3DE12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alignment and implantation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age result for medicis logo cern">
            <a:extLst>
              <a:ext uri="{FF2B5EF4-FFF2-40B4-BE49-F238E27FC236}">
                <a16:creationId xmlns:a16="http://schemas.microsoft.com/office/drawing/2014/main" id="{7C165A53-8D3F-4E80-B7D4-765AE3F63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8EB537-FFAA-4CC9-8395-ACAA003DCB88}"/>
              </a:ext>
            </a:extLst>
          </p:cNvPr>
          <p:cNvSpPr txBox="1"/>
          <p:nvPr/>
        </p:nvSpPr>
        <p:spPr>
          <a:xfrm>
            <a:off x="4837606" y="2157144"/>
            <a:ext cx="3441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3. Foils and scintillator in collection chamber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434A26-48AA-44E9-A7E2-53FB6B0AB31D}"/>
              </a:ext>
            </a:extLst>
          </p:cNvPr>
          <p:cNvSpPr txBox="1"/>
          <p:nvPr/>
        </p:nvSpPr>
        <p:spPr>
          <a:xfrm>
            <a:off x="457200" y="1352975"/>
            <a:ext cx="1991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BX60 = 15nA, 06.08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1CB969-D513-4FC2-BC7A-36627EEADC56}"/>
              </a:ext>
            </a:extLst>
          </p:cNvPr>
          <p:cNvSpPr txBox="1"/>
          <p:nvPr/>
        </p:nvSpPr>
        <p:spPr>
          <a:xfrm>
            <a:off x="457200" y="3764538"/>
            <a:ext cx="2119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BX40 = 0.98nA, 06.08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D017EA-D9CD-40AB-BAF0-C120E04DD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41" y="1617453"/>
            <a:ext cx="3378930" cy="17450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22A4E0-2509-4D7A-B7D9-CD554A507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341" y="4030599"/>
            <a:ext cx="3378930" cy="18495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78021F-E6F7-4942-9E91-5372D9DA9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399" y="2434143"/>
            <a:ext cx="3592816" cy="266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5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961D-314C-4504-8A59-F2323D152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#671M 05.08 -&gt; 08.08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age result for medicis logo cern">
            <a:extLst>
              <a:ext uri="{FF2B5EF4-FFF2-40B4-BE49-F238E27FC236}">
                <a16:creationId xmlns:a16="http://schemas.microsoft.com/office/drawing/2014/main" id="{D5BCEFCA-FFC3-4EA0-8AD9-862DBC1D68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137840-D2DE-4AF3-A9E0-2876CF4682BA}"/>
              </a:ext>
            </a:extLst>
          </p:cNvPr>
          <p:cNvSpPr txBox="1"/>
          <p:nvPr/>
        </p:nvSpPr>
        <p:spPr>
          <a:xfrm>
            <a:off x="4721757" y="985885"/>
            <a:ext cx="1989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Target = 700A, day1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51DC11-690E-4759-9C67-0624BF6AC7DB}"/>
              </a:ext>
            </a:extLst>
          </p:cNvPr>
          <p:cNvSpPr txBox="1"/>
          <p:nvPr/>
        </p:nvSpPr>
        <p:spPr>
          <a:xfrm>
            <a:off x="6773202" y="2571262"/>
            <a:ext cx="2066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Target = 730A, day2</a:t>
            </a:r>
            <a:endParaRPr lang="en-GB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099109-7C57-42E4-9DF2-A9D1D0FE2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78" y="1242252"/>
            <a:ext cx="1837630" cy="14412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DD2E1EF-89A4-41D4-B88B-374EC7C0B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5586" y="2848261"/>
            <a:ext cx="1832632" cy="1439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27E82C-61F1-4717-8A1F-A861198D15FB}"/>
              </a:ext>
            </a:extLst>
          </p:cNvPr>
          <p:cNvSpPr txBox="1"/>
          <p:nvPr/>
        </p:nvSpPr>
        <p:spPr>
          <a:xfrm>
            <a:off x="457200" y="1449092"/>
            <a:ext cx="411480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err="1"/>
              <a:t>Gd</a:t>
            </a:r>
            <a:r>
              <a:rPr lang="en-US" sz="1400" dirty="0"/>
              <a:t> foil irradiated at </a:t>
            </a:r>
            <a:r>
              <a:rPr lang="en-US" sz="1400" dirty="0" err="1"/>
              <a:t>Arronax</a:t>
            </a: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Foil loaded into target at </a:t>
            </a:r>
            <a:r>
              <a:rPr lang="en-US" sz="1400" dirty="0" err="1"/>
              <a:t>Arronax</a:t>
            </a:r>
            <a:r>
              <a:rPr lang="en-US" sz="1400" dirty="0"/>
              <a:t>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Charged target shipped to CERN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Outgassing normal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Hot target achieved by the afternoon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Optimisation complete after only a few hours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Collection time successfully maximised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Smooth run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1D257C-9ADD-4DAD-9574-BD22620E67EC}"/>
              </a:ext>
            </a:extLst>
          </p:cNvPr>
          <p:cNvSpPr txBox="1"/>
          <p:nvPr/>
        </p:nvSpPr>
        <p:spPr>
          <a:xfrm>
            <a:off x="4724257" y="4149593"/>
            <a:ext cx="1989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3. Target = 730A, day3</a:t>
            </a: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9D9B4-B7BB-4211-ADB2-8992D8D08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2476" y="4414278"/>
            <a:ext cx="1832632" cy="143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961D-314C-4504-8A59-F2323D152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#645M 02.09 -&gt; 06.09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age result for medicis logo cern">
            <a:extLst>
              <a:ext uri="{FF2B5EF4-FFF2-40B4-BE49-F238E27FC236}">
                <a16:creationId xmlns:a16="http://schemas.microsoft.com/office/drawing/2014/main" id="{D5BCEFCA-FFC3-4EA0-8AD9-862DBC1D68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137840-D2DE-4AF3-A9E0-2876CF4682BA}"/>
              </a:ext>
            </a:extLst>
          </p:cNvPr>
          <p:cNvSpPr txBox="1"/>
          <p:nvPr/>
        </p:nvSpPr>
        <p:spPr>
          <a:xfrm>
            <a:off x="5494935" y="1135213"/>
            <a:ext cx="2930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Target = 350A,1st first view of 155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968E6C-4800-4FB4-8E37-48A44162A5B8}"/>
              </a:ext>
            </a:extLst>
          </p:cNvPr>
          <p:cNvSpPr txBox="1"/>
          <p:nvPr/>
        </p:nvSpPr>
        <p:spPr>
          <a:xfrm>
            <a:off x="5510727" y="3769925"/>
            <a:ext cx="2190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Lasers optimized, day2</a:t>
            </a:r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70EBED-1F18-4D78-BF37-8AA50B158CB3}"/>
              </a:ext>
            </a:extLst>
          </p:cNvPr>
          <p:cNvSpPr/>
          <p:nvPr/>
        </p:nvSpPr>
        <p:spPr>
          <a:xfrm>
            <a:off x="457200" y="1451511"/>
            <a:ext cx="4572000" cy="39303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 err="1"/>
              <a:t>Gd</a:t>
            </a:r>
            <a:r>
              <a:rPr lang="en-US" sz="1400" dirty="0"/>
              <a:t> foil irradiated at </a:t>
            </a:r>
            <a:r>
              <a:rPr lang="en-US" sz="1400" dirty="0" err="1"/>
              <a:t>Arronax</a:t>
            </a: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Foil loaded into target at </a:t>
            </a:r>
            <a:r>
              <a:rPr lang="en-US" sz="1400" dirty="0" err="1"/>
              <a:t>Arronax</a:t>
            </a:r>
            <a:r>
              <a:rPr lang="en-US" sz="1400" dirty="0"/>
              <a:t>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Charged target shipped to CERN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Outgassing normal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Hot target achieved by the afternoon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Optimisation complete after only a few hours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Collection time successfully maximised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Laser on/off ratios not realistic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If values were correct, would have collected total activity in 1hr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Received by SCK-CEN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Successfully removed 95% of Tb-155 activity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50645-1817-487F-B2AC-9A1704F9B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073" y="1412212"/>
            <a:ext cx="2801103" cy="21884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7C2738-0746-4BE7-B182-AC967C0B4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218" y="4046924"/>
            <a:ext cx="2795958" cy="198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04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961D-314C-4504-8A59-F2323D152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#645M 26.11 -&gt; 27.11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Image result for medicis logo cern">
            <a:extLst>
              <a:ext uri="{FF2B5EF4-FFF2-40B4-BE49-F238E27FC236}">
                <a16:creationId xmlns:a16="http://schemas.microsoft.com/office/drawing/2014/main" id="{D5BCEFCA-FFC3-4EA0-8AD9-862DBC1D68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4263" y="6393318"/>
            <a:ext cx="1137425" cy="34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137840-D2DE-4AF3-A9E0-2876CF4682BA}"/>
              </a:ext>
            </a:extLst>
          </p:cNvPr>
          <p:cNvSpPr txBox="1"/>
          <p:nvPr/>
        </p:nvSpPr>
        <p:spPr>
          <a:xfrm>
            <a:off x="4928894" y="4215154"/>
            <a:ext cx="3879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3. 155 centered, according to previous days magnet calibration - does not match field</a:t>
            </a:r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00A86E-B4F6-46DB-AD08-7F39679DC69F}"/>
              </a:ext>
            </a:extLst>
          </p:cNvPr>
          <p:cNvSpPr/>
          <p:nvPr/>
        </p:nvSpPr>
        <p:spPr>
          <a:xfrm>
            <a:off x="457200" y="1463814"/>
            <a:ext cx="4572000" cy="45767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First foil to go through radiochemistry post-irradiation at </a:t>
            </a:r>
            <a:r>
              <a:rPr lang="en-US" sz="1400" dirty="0" err="1"/>
              <a:t>Arronax</a:t>
            </a:r>
            <a:r>
              <a:rPr lang="en-US" sz="1400" dirty="0"/>
              <a:t>!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Issues with radiochemistry resulted in ~75% of lost activity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/>
              <a:t>Boat with evaporated material sent to CERN and charged target in Class A Lab </a:t>
            </a:r>
            <a:r>
              <a:rPr lang="en-US" sz="1400" dirty="0" err="1"/>
              <a:t>fumehood</a:t>
            </a:r>
            <a:endParaRPr lang="en-US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Unsuccessful run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Strong outgassing - target tripped several times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Unable to go above 30kV with vacuum instability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Software issues with beam optics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1400" dirty="0"/>
              <a:t>Power cut 1.5 hrs after collection started – line broke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924073-5FA2-4BBC-A587-E836CD73F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050" y="1112646"/>
            <a:ext cx="3038524" cy="17194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70F014-595F-4D87-8969-8BA8D0FC0CFF}"/>
              </a:ext>
            </a:extLst>
          </p:cNvPr>
          <p:cNvSpPr txBox="1"/>
          <p:nvPr/>
        </p:nvSpPr>
        <p:spPr>
          <a:xfrm>
            <a:off x="4928894" y="834248"/>
            <a:ext cx="2223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1. Loading boat into target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1830B8-34EB-461B-8377-4951C3315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050" y="4698914"/>
            <a:ext cx="2006078" cy="14637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AF3CB4-FD8C-4AFD-80CA-9DF99F0F0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0050" y="3307113"/>
            <a:ext cx="1463039" cy="7429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DC1DB5-CF84-4391-8A31-EBD26F5F6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3562" y="3302401"/>
            <a:ext cx="1463039" cy="7460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AC1C979-DD2D-4211-BAF6-9CF35A53908D}"/>
              </a:ext>
            </a:extLst>
          </p:cNvPr>
          <p:cNvSpPr txBox="1"/>
          <p:nvPr/>
        </p:nvSpPr>
        <p:spPr>
          <a:xfrm>
            <a:off x="4928894" y="3030114"/>
            <a:ext cx="3657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 2. Laser on/off mass scan – only 1 visible mass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44382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2033</TotalTime>
  <Words>603</Words>
  <Application>Microsoft Office PowerPoint</Application>
  <PresentationFormat>On-screen Show (4:3)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CERN_ENdept_Presentation_ArialFont copy</vt:lpstr>
      <vt:lpstr>Collaboration Board 02.2020 Technical readiness for Tb-155</vt:lpstr>
      <vt:lpstr>Collection procedure</vt:lpstr>
      <vt:lpstr>Optimized heating during collection</vt:lpstr>
      <vt:lpstr>Separation and Beam Optics</vt:lpstr>
      <vt:lpstr>Lasers on/off – Tb155/Gd155 centered</vt:lpstr>
      <vt:lpstr>Beam alignment and implantation</vt:lpstr>
      <vt:lpstr>Target #671M 05.08 -&gt; 08.08</vt:lpstr>
      <vt:lpstr>Target #645M 02.09 -&gt; 06.09</vt:lpstr>
      <vt:lpstr>Target #645M 26.11 -&gt; 27.11</vt:lpstr>
      <vt:lpstr>Target #671M 03.12 -&gt; 05.12</vt:lpstr>
      <vt:lpstr>Summary of Tb-155 collections for 2019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 Board 2020 Operation Report</dc:title>
  <dc:creator>Laura Lambert</dc:creator>
  <cp:lastModifiedBy>Laura Lambert</cp:lastModifiedBy>
  <cp:revision>107</cp:revision>
  <dcterms:created xsi:type="dcterms:W3CDTF">2020-02-05T15:02:03Z</dcterms:created>
  <dcterms:modified xsi:type="dcterms:W3CDTF">2020-02-20T07:34:40Z</dcterms:modified>
</cp:coreProperties>
</file>