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5"/>
  </p:notesMasterIdLst>
  <p:sldIdLst>
    <p:sldId id="805" r:id="rId2"/>
    <p:sldId id="809" r:id="rId3"/>
    <p:sldId id="810" r:id="rId4"/>
    <p:sldId id="811" r:id="rId5"/>
    <p:sldId id="812" r:id="rId6"/>
    <p:sldId id="813" r:id="rId7"/>
    <p:sldId id="815" r:id="rId8"/>
    <p:sldId id="816" r:id="rId9"/>
    <p:sldId id="817" r:id="rId10"/>
    <p:sldId id="841" r:id="rId11"/>
    <p:sldId id="818" r:id="rId12"/>
    <p:sldId id="814" r:id="rId13"/>
    <p:sldId id="820" r:id="rId14"/>
    <p:sldId id="821" r:id="rId15"/>
    <p:sldId id="822" r:id="rId16"/>
    <p:sldId id="823" r:id="rId17"/>
    <p:sldId id="824" r:id="rId18"/>
    <p:sldId id="840" r:id="rId19"/>
    <p:sldId id="825" r:id="rId20"/>
    <p:sldId id="819" r:id="rId21"/>
    <p:sldId id="831" r:id="rId22"/>
    <p:sldId id="826" r:id="rId23"/>
    <p:sldId id="827" r:id="rId24"/>
    <p:sldId id="837" r:id="rId25"/>
    <p:sldId id="834" r:id="rId26"/>
    <p:sldId id="838" r:id="rId27"/>
    <p:sldId id="835" r:id="rId28"/>
    <p:sldId id="828" r:id="rId29"/>
    <p:sldId id="833" r:id="rId30"/>
    <p:sldId id="832" r:id="rId31"/>
    <p:sldId id="830" r:id="rId32"/>
    <p:sldId id="836" r:id="rId33"/>
    <p:sldId id="743" r:id="rId3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2E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1393" autoAdjust="0"/>
  </p:normalViewPr>
  <p:slideViewPr>
    <p:cSldViewPr snapToGrid="0" snapToObjects="1" showGuides="1">
      <p:cViewPr varScale="1">
        <p:scale>
          <a:sx n="77" d="100"/>
          <a:sy n="77" d="100"/>
        </p:scale>
        <p:origin x="126" y="22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EE8F1D-AE36-47E1-8CB9-89E426C4E2EA}" type="datetimeFigureOut">
              <a:rPr lang="de-DE" smtClean="0"/>
              <a:t>24.10.2019</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FFEBE0-497F-40E2-824F-F0AB987DE7F5}" type="slidenum">
              <a:rPr lang="de-DE" smtClean="0"/>
              <a:t>‹#›</a:t>
            </a:fld>
            <a:endParaRPr lang="de-DE"/>
          </a:p>
        </p:txBody>
      </p:sp>
    </p:spTree>
    <p:extLst>
      <p:ext uri="{BB962C8B-B14F-4D97-AF65-F5344CB8AC3E}">
        <p14:creationId xmlns:p14="http://schemas.microsoft.com/office/powerpoint/2010/main" val="2536035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5FFEBE0-497F-40E2-824F-F0AB987DE7F5}" type="slidenum">
              <a:rPr lang="de-DE" smtClean="0"/>
              <a:t>11</a:t>
            </a:fld>
            <a:endParaRPr lang="de-DE"/>
          </a:p>
        </p:txBody>
      </p:sp>
    </p:spTree>
    <p:extLst>
      <p:ext uri="{BB962C8B-B14F-4D97-AF65-F5344CB8AC3E}">
        <p14:creationId xmlns:p14="http://schemas.microsoft.com/office/powerpoint/2010/main" val="699907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spcAft>
                <a:spcPts val="0"/>
              </a:spcAft>
              <a:buNone/>
            </a:pPr>
            <a:r>
              <a:rPr lang="en-GB" sz="1200" b="0" i="0" u="none" strike="noStrike" cap="none" dirty="0" smtClean="0">
                <a:solidFill>
                  <a:schemeClr val="dk1"/>
                </a:solidFill>
                <a:latin typeface="+mn-lt"/>
                <a:ea typeface="Calibri"/>
                <a:cs typeface="Calibri"/>
                <a:sym typeface="Calibri"/>
              </a:rPr>
              <a:t>This slide shows the pipeline that LHC</a:t>
            </a:r>
            <a:r>
              <a:rPr lang="en-GB" sz="1200" b="0" i="0" u="none" strike="noStrike" cap="none" baseline="0" dirty="0" smtClean="0">
                <a:solidFill>
                  <a:schemeClr val="dk1"/>
                </a:solidFill>
                <a:latin typeface="+mn-lt"/>
                <a:ea typeface="Calibri"/>
                <a:cs typeface="Calibri"/>
                <a:sym typeface="Calibri"/>
              </a:rPr>
              <a:t> data goes through.</a:t>
            </a:r>
          </a:p>
          <a:p>
            <a:pPr marL="0" marR="0" lvl="0" indent="0" algn="l" rtl="0">
              <a:spcBef>
                <a:spcPts val="0"/>
              </a:spcBef>
              <a:spcAft>
                <a:spcPts val="0"/>
              </a:spcAft>
              <a:buNone/>
            </a:pPr>
            <a:r>
              <a:rPr lang="en-GB" sz="1200" b="0" i="0" u="none" strike="noStrike" cap="none" baseline="0" dirty="0" smtClean="0">
                <a:solidFill>
                  <a:schemeClr val="dk1"/>
                </a:solidFill>
                <a:latin typeface="+mn-lt"/>
                <a:ea typeface="Calibri"/>
                <a:cs typeface="Calibri"/>
                <a:sym typeface="Calibri"/>
              </a:rPr>
              <a:t>These are the LHC experiments.</a:t>
            </a:r>
          </a:p>
          <a:p>
            <a:pPr marL="0" marR="0" lvl="0" indent="0" algn="l" rtl="0">
              <a:spcBef>
                <a:spcPts val="0"/>
              </a:spcBef>
              <a:spcAft>
                <a:spcPts val="0"/>
              </a:spcAft>
              <a:buNone/>
            </a:pPr>
            <a:r>
              <a:rPr lang="en-GB" sz="1200" b="0" i="0" u="none" strike="noStrike" cap="none" baseline="0" dirty="0" smtClean="0">
                <a:solidFill>
                  <a:schemeClr val="dk1"/>
                </a:solidFill>
                <a:latin typeface="+mn-lt"/>
                <a:ea typeface="Calibri"/>
                <a:cs typeface="Calibri"/>
                <a:sym typeface="Calibri"/>
              </a:rPr>
              <a:t>We start from the detectors that generate 1 PB/sec. This is of course a lot of data that needs to be filtered. This filtering happens normally in two phases, first a hardware filter or trigger and then a software filter, which select only those collisions that look interesting in terms of physics, that can potentially tell us something  new. After this filtering, the volume of raw physics data that is actually stored is much smaller: around 1 PB/day. This physics data is stored in the mass storage system of CERN: EOS.</a:t>
            </a:r>
          </a:p>
          <a:p>
            <a:pPr marL="0" marR="0" lvl="0" indent="0" algn="l" rtl="0">
              <a:spcBef>
                <a:spcPts val="0"/>
              </a:spcBef>
              <a:spcAft>
                <a:spcPts val="0"/>
              </a:spcAft>
              <a:buNone/>
            </a:pPr>
            <a:r>
              <a:rPr lang="en-GB" sz="1200" b="0" i="0" u="none" strike="noStrike" cap="none" dirty="0" smtClean="0">
                <a:solidFill>
                  <a:schemeClr val="dk1"/>
                </a:solidFill>
                <a:latin typeface="+mn-lt"/>
                <a:ea typeface="Calibri"/>
                <a:cs typeface="Calibri"/>
                <a:sym typeface="Calibri"/>
              </a:rPr>
              <a:t>At this point, the raw</a:t>
            </a:r>
            <a:r>
              <a:rPr lang="en-GB" sz="1200" b="0" i="0" u="none" strike="noStrike" cap="none" baseline="0" dirty="0" smtClean="0">
                <a:solidFill>
                  <a:schemeClr val="dk1"/>
                </a:solidFill>
                <a:latin typeface="+mn-lt"/>
                <a:ea typeface="Calibri"/>
                <a:cs typeface="Calibri"/>
                <a:sym typeface="Calibri"/>
              </a:rPr>
              <a:t> data is reconstructed, which means it is processed to identify what particles were created as a result of the collision and the tracks (trajectories) they followed, and it is stored already in this ROOT format that I will discuss in a minute.</a:t>
            </a:r>
          </a:p>
          <a:p>
            <a:pPr marL="0" marR="0" lvl="0" indent="0" algn="l" rtl="0">
              <a:spcBef>
                <a:spcPts val="0"/>
              </a:spcBef>
              <a:spcAft>
                <a:spcPts val="0"/>
              </a:spcAft>
              <a:buNone/>
            </a:pPr>
            <a:r>
              <a:rPr lang="en-GB" sz="1200" b="0" i="0" u="none" strike="noStrike" cap="none" baseline="0" dirty="0" smtClean="0">
                <a:solidFill>
                  <a:schemeClr val="dk1"/>
                </a:solidFill>
                <a:latin typeface="+mn-lt"/>
                <a:ea typeface="Calibri"/>
                <a:cs typeface="Calibri"/>
                <a:sym typeface="Calibri"/>
              </a:rPr>
              <a:t>After that, it follows a phase of further processing and skimming of the data, which results in analysis formats also stored with ROOT, which are then used by the scientists to do their analysis and obtain physics results.</a:t>
            </a:r>
            <a:endParaRPr lang="en-GB" sz="1200" b="0" i="0" u="none" strike="noStrike" cap="none" dirty="0" smtClean="0">
              <a:solidFill>
                <a:schemeClr val="dk1"/>
              </a:solidFill>
              <a:latin typeface="+mn-lt"/>
              <a:ea typeface="Calibri"/>
              <a:cs typeface="Calibri"/>
              <a:sym typeface="Calibri"/>
            </a:endParaRPr>
          </a:p>
          <a:p>
            <a:endParaRPr lang="en-GB" dirty="0"/>
          </a:p>
        </p:txBody>
      </p:sp>
      <p:sp>
        <p:nvSpPr>
          <p:cNvPr id="4" name="Slide Number Placeholder 3"/>
          <p:cNvSpPr>
            <a:spLocks noGrp="1"/>
          </p:cNvSpPr>
          <p:nvPr>
            <p:ph type="sldNum" sz="quarter" idx="10"/>
          </p:nvPr>
        </p:nvSpPr>
        <p:spPr/>
        <p:txBody>
          <a:bodyPr/>
          <a:lstStyle/>
          <a:p>
            <a:fld id="{A5FFEBE0-497F-40E2-824F-F0AB987DE7F5}" type="slidenum">
              <a:rPr lang="de-DE" smtClean="0"/>
              <a:t>25</a:t>
            </a:fld>
            <a:endParaRPr lang="de-DE"/>
          </a:p>
        </p:txBody>
      </p:sp>
    </p:spTree>
    <p:extLst>
      <p:ext uri="{BB962C8B-B14F-4D97-AF65-F5344CB8AC3E}">
        <p14:creationId xmlns:p14="http://schemas.microsoft.com/office/powerpoint/2010/main" val="3258905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Pictures are CC License – Font is Google </a:t>
            </a:r>
            <a:r>
              <a:rPr lang="en-GB" sz="1200" kern="1200" dirty="0" err="1">
                <a:solidFill>
                  <a:schemeClr val="tx1"/>
                </a:solidFill>
                <a:effectLst/>
                <a:latin typeface="+mn-lt"/>
                <a:ea typeface="+mn-ea"/>
                <a:cs typeface="+mn-cs"/>
              </a:rPr>
              <a:t>Montserat</a:t>
            </a:r>
            <a:r>
              <a:rPr lang="en-GB" sz="1200" kern="1200" dirty="0">
                <a:solidFill>
                  <a:schemeClr val="tx1"/>
                </a:solidFill>
                <a:effectLst/>
                <a:latin typeface="+mn-lt"/>
                <a:ea typeface="+mn-ea"/>
                <a:cs typeface="+mn-cs"/>
              </a:rPr>
              <a:t> (free OFL). </a:t>
            </a:r>
          </a:p>
          <a:p>
            <a:r>
              <a:rPr lang="en-GB" sz="1200" kern="1200" dirty="0">
                <a:solidFill>
                  <a:schemeClr val="tx1"/>
                </a:solidFill>
                <a:effectLst/>
                <a:latin typeface="+mn-lt"/>
                <a:ea typeface="+mn-ea"/>
                <a:cs typeface="+mn-cs"/>
              </a:rPr>
              <a:t>Pictures</a:t>
            </a:r>
            <a:endParaRPr lang="en-US" dirty="0"/>
          </a:p>
        </p:txBody>
      </p:sp>
      <p:sp>
        <p:nvSpPr>
          <p:cNvPr id="4" name="Slide Number Placeholder 3"/>
          <p:cNvSpPr>
            <a:spLocks noGrp="1"/>
          </p:cNvSpPr>
          <p:nvPr>
            <p:ph type="sldNum" sz="quarter" idx="10"/>
          </p:nvPr>
        </p:nvSpPr>
        <p:spPr/>
        <p:txBody>
          <a:bodyPr/>
          <a:lstStyle/>
          <a:p>
            <a:fld id="{2E7D2F9E-D167-4ED3-83EC-AE46EA34BEC3}" type="slidenum">
              <a:rPr lang="en-US" smtClean="0"/>
              <a:pPr/>
              <a:t>33</a:t>
            </a:fld>
            <a:endParaRPr lang="en-US" dirty="0"/>
          </a:p>
        </p:txBody>
      </p:sp>
    </p:spTree>
    <p:extLst>
      <p:ext uri="{BB962C8B-B14F-4D97-AF65-F5344CB8AC3E}">
        <p14:creationId xmlns:p14="http://schemas.microsoft.com/office/powerpoint/2010/main" val="2661631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3D835F-9409-4EAE-AED3-9C9239146649}"/>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DE" dirty="0"/>
          </a:p>
        </p:txBody>
      </p:sp>
      <p:sp>
        <p:nvSpPr>
          <p:cNvPr id="3" name="Untertitel 2">
            <a:extLst>
              <a:ext uri="{FF2B5EF4-FFF2-40B4-BE49-F238E27FC236}">
                <a16:creationId xmlns:a16="http://schemas.microsoft.com/office/drawing/2014/main" id="{251BEC92-DBC4-4D64-BC34-A5E0C5C917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4" name="Datumsplatzhalter 3">
            <a:extLst>
              <a:ext uri="{FF2B5EF4-FFF2-40B4-BE49-F238E27FC236}">
                <a16:creationId xmlns:a16="http://schemas.microsoft.com/office/drawing/2014/main" id="{02D35BD4-367F-43CA-B14C-0D9B99EC2CA6}"/>
              </a:ext>
            </a:extLst>
          </p:cNvPr>
          <p:cNvSpPr>
            <a:spLocks noGrp="1"/>
          </p:cNvSpPr>
          <p:nvPr>
            <p:ph type="dt" sz="half" idx="10"/>
          </p:nvPr>
        </p:nvSpPr>
        <p:spPr>
          <a:xfrm>
            <a:off x="4230514" y="6492875"/>
            <a:ext cx="1078395" cy="355836"/>
          </a:xfrm>
        </p:spPr>
        <p:txBody>
          <a:bodyPr/>
          <a:lstStyle>
            <a:lvl1pPr algn="ctr">
              <a:defRPr sz="1000"/>
            </a:lvl1pPr>
          </a:lstStyle>
          <a:p>
            <a:r>
              <a:rPr lang="en-US" smtClean="0"/>
              <a:t>24.Oct. 2019</a:t>
            </a:r>
            <a:endParaRPr lang="de-DE" dirty="0"/>
          </a:p>
        </p:txBody>
      </p:sp>
      <p:sp>
        <p:nvSpPr>
          <p:cNvPr id="5" name="Fußzeilenplatzhalter 4">
            <a:extLst>
              <a:ext uri="{FF2B5EF4-FFF2-40B4-BE49-F238E27FC236}">
                <a16:creationId xmlns:a16="http://schemas.microsoft.com/office/drawing/2014/main" id="{522C851B-C720-47D4-89C8-AD04F9681258}"/>
              </a:ext>
            </a:extLst>
          </p:cNvPr>
          <p:cNvSpPr>
            <a:spLocks noGrp="1"/>
          </p:cNvSpPr>
          <p:nvPr>
            <p:ph type="ftr" sz="quarter" idx="11"/>
          </p:nvPr>
        </p:nvSpPr>
        <p:spPr>
          <a:xfrm>
            <a:off x="456958" y="6492875"/>
            <a:ext cx="3720548" cy="365125"/>
          </a:xfrm>
        </p:spPr>
        <p:txBody>
          <a:bodyPr/>
          <a:lstStyle>
            <a:lvl1pPr algn="l">
              <a:defRPr sz="1000"/>
            </a:lvl1pPr>
          </a:lstStyle>
          <a:p>
            <a:r>
              <a:rPr lang="de-DE" dirty="0"/>
              <a:t>© APACECON EUROPE 2019</a:t>
            </a:r>
          </a:p>
        </p:txBody>
      </p:sp>
      <p:sp>
        <p:nvSpPr>
          <p:cNvPr id="6" name="Foliennummernplatzhalter 5">
            <a:extLst>
              <a:ext uri="{FF2B5EF4-FFF2-40B4-BE49-F238E27FC236}">
                <a16:creationId xmlns:a16="http://schemas.microsoft.com/office/drawing/2014/main" id="{6A5B4F44-9711-4E99-9398-55595EB69D09}"/>
              </a:ext>
            </a:extLst>
          </p:cNvPr>
          <p:cNvSpPr>
            <a:spLocks noGrp="1"/>
          </p:cNvSpPr>
          <p:nvPr>
            <p:ph type="sldNum" sz="quarter" idx="12"/>
          </p:nvPr>
        </p:nvSpPr>
        <p:spPr>
          <a:xfrm>
            <a:off x="5353638" y="6492875"/>
            <a:ext cx="480391" cy="355836"/>
          </a:xfrm>
        </p:spPr>
        <p:txBody>
          <a:bodyPr/>
          <a:lstStyle>
            <a:lvl1pPr>
              <a:defRPr sz="1000"/>
            </a:lvl1pPr>
          </a:lstStyle>
          <a:p>
            <a:fld id="{F750496F-2DBE-4893-B58D-E379ED051D81}" type="slidenum">
              <a:rPr lang="de-DE" smtClean="0"/>
              <a:pPr/>
              <a:t>‹#›</a:t>
            </a:fld>
            <a:endParaRPr lang="de-DE"/>
          </a:p>
        </p:txBody>
      </p:sp>
    </p:spTree>
    <p:extLst>
      <p:ext uri="{BB962C8B-B14F-4D97-AF65-F5344CB8AC3E}">
        <p14:creationId xmlns:p14="http://schemas.microsoft.com/office/powerpoint/2010/main" val="4046629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95267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Vide">
    <p:spTree>
      <p:nvGrpSpPr>
        <p:cNvPr id="1" name=""/>
        <p:cNvGrpSpPr/>
        <p:nvPr/>
      </p:nvGrpSpPr>
      <p:grpSpPr>
        <a:xfrm>
          <a:off x="0" y="0"/>
          <a:ext cx="0" cy="0"/>
          <a:chOff x="0" y="0"/>
          <a:chExt cx="0" cy="0"/>
        </a:xfrm>
      </p:grpSpPr>
      <p:pic>
        <p:nvPicPr>
          <p:cNvPr id="332" name="image6.pdf" descr="image6.pdf"/>
          <p:cNvPicPr>
            <a:picLocks noChangeAspect="1"/>
          </p:cNvPicPr>
          <p:nvPr/>
        </p:nvPicPr>
        <p:blipFill>
          <a:blip r:embed="rId2">
            <a:extLst/>
          </a:blip>
          <a:stretch>
            <a:fillRect/>
          </a:stretch>
        </p:blipFill>
        <p:spPr>
          <a:xfrm>
            <a:off x="3090167" y="6157638"/>
            <a:ext cx="9110304" cy="704599"/>
          </a:xfrm>
          <a:prstGeom prst="rect">
            <a:avLst/>
          </a:prstGeom>
          <a:ln w="12700">
            <a:miter lim="400000"/>
          </a:ln>
        </p:spPr>
      </p:pic>
      <p:pic>
        <p:nvPicPr>
          <p:cNvPr id="333" name="image6.pdf" descr="image6.pdf"/>
          <p:cNvPicPr>
            <a:picLocks noChangeAspect="1"/>
          </p:cNvPicPr>
          <p:nvPr/>
        </p:nvPicPr>
        <p:blipFill>
          <a:blip r:embed="rId2">
            <a:extLst/>
          </a:blip>
          <a:stretch>
            <a:fillRect/>
          </a:stretch>
        </p:blipFill>
        <p:spPr>
          <a:xfrm>
            <a:off x="4" y="6157666"/>
            <a:ext cx="9110305" cy="704597"/>
          </a:xfrm>
          <a:prstGeom prst="rect">
            <a:avLst/>
          </a:prstGeom>
          <a:ln w="12700">
            <a:miter lim="400000"/>
          </a:ln>
        </p:spPr>
      </p:pic>
      <p:sp>
        <p:nvSpPr>
          <p:cNvPr id="334" name="Slide Number"/>
          <p:cNvSpPr txBox="1">
            <a:spLocks noGrp="1"/>
          </p:cNvSpPr>
          <p:nvPr>
            <p:ph type="sldNum" sz="quarter" idx="2"/>
          </p:nvPr>
        </p:nvSpPr>
        <p:spPr>
          <a:xfrm>
            <a:off x="11714227" y="6363275"/>
            <a:ext cx="364876" cy="352340"/>
          </a:xfrm>
          <a:prstGeom prst="rect">
            <a:avLst/>
          </a:prstGeom>
        </p:spPr>
        <p:txBody>
          <a:bodyPr lIns="45719" tIns="45719" rIns="45719" bIns="45719" anchor="ctr"/>
          <a:lstStyle>
            <a:lvl1pPr>
              <a:defRPr sz="1600" b="0"/>
            </a:lvl1pPr>
          </a:lstStyle>
          <a:p>
            <a:fld id="{86CB4B4D-7CA3-9044-876B-883B54F8677D}" type="slidenum">
              <a:t>‹#›</a:t>
            </a:fld>
            <a:endParaRPr/>
          </a:p>
        </p:txBody>
      </p:sp>
    </p:spTree>
    <p:extLst>
      <p:ext uri="{BB962C8B-B14F-4D97-AF65-F5344CB8AC3E}">
        <p14:creationId xmlns:p14="http://schemas.microsoft.com/office/powerpoint/2010/main" val="1530473192"/>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95595857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pic>
        <p:nvPicPr>
          <p:cNvPr id="18" name="Grafik 17" descr="Ein Bild, das Gebäude enthält.&#10;&#10;Automatisch generierte Beschreibung">
            <a:extLst>
              <a:ext uri="{FF2B5EF4-FFF2-40B4-BE49-F238E27FC236}">
                <a16:creationId xmlns:a16="http://schemas.microsoft.com/office/drawing/2014/main" id="{7F3923B9-DA8E-4C9C-92BB-7C1847CF6A2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918" t="6951" r="6120"/>
          <a:stretch/>
        </p:blipFill>
        <p:spPr>
          <a:xfrm>
            <a:off x="0" y="0"/>
            <a:ext cx="12192000" cy="6858000"/>
          </a:xfrm>
          <a:prstGeom prst="rect">
            <a:avLst/>
          </a:prstGeom>
        </p:spPr>
      </p:pic>
      <p:sp>
        <p:nvSpPr>
          <p:cNvPr id="9" name="Rectangle 3">
            <a:extLst>
              <a:ext uri="{FF2B5EF4-FFF2-40B4-BE49-F238E27FC236}">
                <a16:creationId xmlns:a16="http://schemas.microsoft.com/office/drawing/2014/main" id="{F318BEF6-2145-446D-AAC1-C2A8E3F96998}"/>
              </a:ext>
            </a:extLst>
          </p:cNvPr>
          <p:cNvSpPr/>
          <p:nvPr userDrawn="1"/>
        </p:nvSpPr>
        <p:spPr bwMode="auto">
          <a:xfrm>
            <a:off x="4453466" y="0"/>
            <a:ext cx="7738533" cy="6858000"/>
          </a:xfrm>
          <a:prstGeom prst="rect">
            <a:avLst/>
          </a:prstGeom>
          <a:solidFill>
            <a:srgbClr val="384579">
              <a:alpha val="72000"/>
            </a:srgb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a:latin typeface="Arial" panose="020B0604020202020204" pitchFamily="34" charset="0"/>
              <a:cs typeface="Arial" panose="020B0604020202020204" pitchFamily="34" charset="0"/>
            </a:endParaRPr>
          </a:p>
        </p:txBody>
      </p:sp>
      <p:grpSp>
        <p:nvGrpSpPr>
          <p:cNvPr id="17" name="Gruppieren 16">
            <a:extLst>
              <a:ext uri="{FF2B5EF4-FFF2-40B4-BE49-F238E27FC236}">
                <a16:creationId xmlns:a16="http://schemas.microsoft.com/office/drawing/2014/main" id="{182439F0-DF29-49AC-ABDE-39E4CB5E53C4}"/>
              </a:ext>
            </a:extLst>
          </p:cNvPr>
          <p:cNvGrpSpPr/>
          <p:nvPr userDrawn="1"/>
        </p:nvGrpSpPr>
        <p:grpSpPr>
          <a:xfrm>
            <a:off x="6554804" y="5115811"/>
            <a:ext cx="5476855" cy="1908215"/>
            <a:chOff x="6554804" y="5212061"/>
            <a:chExt cx="5476855" cy="1908215"/>
          </a:xfrm>
        </p:grpSpPr>
        <p:sp>
          <p:nvSpPr>
            <p:cNvPr id="19" name="Rectangle 6">
              <a:extLst>
                <a:ext uri="{FF2B5EF4-FFF2-40B4-BE49-F238E27FC236}">
                  <a16:creationId xmlns:a16="http://schemas.microsoft.com/office/drawing/2014/main" id="{36DB5CC6-EBB9-47E8-860E-8F9B7DB3626A}"/>
                </a:ext>
              </a:extLst>
            </p:cNvPr>
            <p:cNvSpPr/>
            <p:nvPr/>
          </p:nvSpPr>
          <p:spPr>
            <a:xfrm>
              <a:off x="6554804" y="5861481"/>
              <a:ext cx="5226518" cy="615553"/>
            </a:xfrm>
            <a:prstGeom prst="rect">
              <a:avLst/>
            </a:prstGeom>
            <a:solidFill>
              <a:srgbClr val="812779">
                <a:alpha val="69000"/>
              </a:srgbClr>
            </a:solidFill>
          </p:spPr>
          <p:txBody>
            <a:bodyPr wrap="square">
              <a:spAutoFit/>
            </a:bodyPr>
            <a:lstStyle/>
            <a:p>
              <a:r>
                <a:rPr lang="en-US" b="1" dirty="0">
                  <a:solidFill>
                    <a:schemeClr val="bg1">
                      <a:lumMod val="85000"/>
                    </a:schemeClr>
                  </a:solidFill>
                  <a:latin typeface="+mn-lt"/>
                  <a:cs typeface="Arial" panose="020B0604020202020204" pitchFamily="34" charset="0"/>
                </a:rPr>
                <a:t>APACHE</a:t>
              </a:r>
              <a:r>
                <a:rPr lang="en-US" b="0" dirty="0">
                  <a:solidFill>
                    <a:schemeClr val="bg1">
                      <a:lumMod val="85000"/>
                    </a:schemeClr>
                  </a:solidFill>
                  <a:latin typeface="+mn-lt"/>
                  <a:cs typeface="Arial" panose="020B0604020202020204" pitchFamily="34" charset="0"/>
                </a:rPr>
                <a:t>CON</a:t>
              </a:r>
              <a:r>
                <a:rPr lang="en-US" b="1" dirty="0">
                  <a:solidFill>
                    <a:schemeClr val="bg1">
                      <a:lumMod val="85000"/>
                    </a:schemeClr>
                  </a:solidFill>
                  <a:latin typeface="+mn-lt"/>
                  <a:cs typeface="Arial" panose="020B0604020202020204" pitchFamily="34" charset="0"/>
                </a:rPr>
                <a:t> </a:t>
              </a:r>
              <a:br>
                <a:rPr lang="en-US" b="1" dirty="0">
                  <a:solidFill>
                    <a:schemeClr val="bg1">
                      <a:lumMod val="85000"/>
                    </a:schemeClr>
                  </a:solidFill>
                  <a:latin typeface="+mn-lt"/>
                  <a:cs typeface="Arial" panose="020B0604020202020204" pitchFamily="34" charset="0"/>
                </a:rPr>
              </a:br>
              <a:r>
                <a:rPr lang="en-US" sz="1600" b="0" dirty="0">
                  <a:solidFill>
                    <a:schemeClr val="bg1">
                      <a:lumMod val="85000"/>
                    </a:schemeClr>
                  </a:solidFill>
                  <a:latin typeface="+mn-lt"/>
                  <a:cs typeface="Arial" panose="020B0604020202020204" pitchFamily="34" charset="0"/>
                </a:rPr>
                <a:t>EUROPE Oct. 22</a:t>
              </a:r>
              <a:r>
                <a:rPr lang="en-US" sz="1600" b="0" baseline="30000" dirty="0">
                  <a:solidFill>
                    <a:schemeClr val="bg1">
                      <a:lumMod val="85000"/>
                    </a:schemeClr>
                  </a:solidFill>
                  <a:latin typeface="+mn-lt"/>
                  <a:cs typeface="Arial" panose="020B0604020202020204" pitchFamily="34" charset="0"/>
                </a:rPr>
                <a:t>nd </a:t>
              </a:r>
              <a:r>
                <a:rPr lang="en-US" sz="1600" b="0" dirty="0">
                  <a:solidFill>
                    <a:schemeClr val="bg1">
                      <a:lumMod val="85000"/>
                    </a:schemeClr>
                  </a:solidFill>
                  <a:latin typeface="+mn-lt"/>
                  <a:cs typeface="Arial" panose="020B0604020202020204" pitchFamily="34" charset="0"/>
                </a:rPr>
                <a:t>- 24</a:t>
              </a:r>
              <a:r>
                <a:rPr lang="en-US" sz="1600" b="0" baseline="30000" dirty="0">
                  <a:solidFill>
                    <a:schemeClr val="bg1">
                      <a:lumMod val="85000"/>
                    </a:schemeClr>
                  </a:solidFill>
                  <a:latin typeface="+mn-lt"/>
                  <a:cs typeface="Arial" panose="020B0604020202020204" pitchFamily="34" charset="0"/>
                </a:rPr>
                <a:t>th </a:t>
              </a:r>
              <a:r>
                <a:rPr lang="en-US" sz="1600" b="0" dirty="0">
                  <a:solidFill>
                    <a:schemeClr val="bg1">
                      <a:lumMod val="85000"/>
                    </a:schemeClr>
                  </a:solidFill>
                  <a:latin typeface="+mn-lt"/>
                  <a:cs typeface="Arial" panose="020B0604020202020204" pitchFamily="34" charset="0"/>
                </a:rPr>
                <a:t> </a:t>
              </a:r>
              <a:endParaRPr lang="en-US" sz="2000" b="0" dirty="0">
                <a:solidFill>
                  <a:schemeClr val="bg1">
                    <a:lumMod val="85000"/>
                  </a:schemeClr>
                </a:solidFill>
                <a:latin typeface="+mn-lt"/>
                <a:cs typeface="Arial" panose="020B0604020202020204" pitchFamily="34" charset="0"/>
              </a:endParaRPr>
            </a:p>
          </p:txBody>
        </p:sp>
        <p:sp>
          <p:nvSpPr>
            <p:cNvPr id="20" name="Rectangle 10">
              <a:extLst>
                <a:ext uri="{FF2B5EF4-FFF2-40B4-BE49-F238E27FC236}">
                  <a16:creationId xmlns:a16="http://schemas.microsoft.com/office/drawing/2014/main" id="{B93CC78B-29E3-43F0-8FC7-4D4C78F92B46}"/>
                </a:ext>
              </a:extLst>
            </p:cNvPr>
            <p:cNvSpPr/>
            <p:nvPr/>
          </p:nvSpPr>
          <p:spPr>
            <a:xfrm>
              <a:off x="9042636" y="5212061"/>
              <a:ext cx="2989023" cy="1908215"/>
            </a:xfrm>
            <a:prstGeom prst="rect">
              <a:avLst/>
            </a:prstGeom>
          </p:spPr>
          <p:txBody>
            <a:bodyPr wrap="square">
              <a:spAutoFit/>
            </a:bodyPr>
            <a:lstStyle/>
            <a:p>
              <a:r>
                <a:rPr lang="en-US" sz="11800" b="1" spc="-1333" dirty="0">
                  <a:solidFill>
                    <a:schemeClr val="bg1">
                      <a:lumMod val="85000"/>
                      <a:alpha val="86000"/>
                    </a:schemeClr>
                  </a:solidFill>
                  <a:latin typeface="+mj-lt"/>
                  <a:cs typeface="Arial" panose="020B0604020202020204" pitchFamily="34" charset="0"/>
                </a:rPr>
                <a:t>2019</a:t>
              </a:r>
            </a:p>
          </p:txBody>
        </p:sp>
      </p:grpSp>
      <p:sp>
        <p:nvSpPr>
          <p:cNvPr id="21" name="Rectangle 4">
            <a:extLst>
              <a:ext uri="{FF2B5EF4-FFF2-40B4-BE49-F238E27FC236}">
                <a16:creationId xmlns:a16="http://schemas.microsoft.com/office/drawing/2014/main" id="{4DAD82DB-F7BC-456A-A81D-CC70064211DA}"/>
              </a:ext>
            </a:extLst>
          </p:cNvPr>
          <p:cNvSpPr/>
          <p:nvPr userDrawn="1"/>
        </p:nvSpPr>
        <p:spPr bwMode="auto">
          <a:xfrm>
            <a:off x="3457087" y="1822401"/>
            <a:ext cx="6433292" cy="2743200"/>
          </a:xfrm>
          <a:prstGeom prst="rect">
            <a:avLst/>
          </a:prstGeom>
          <a:solidFill>
            <a:srgbClr val="002060"/>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latin typeface="Arial" panose="020B0604020202020204" pitchFamily="34" charset="0"/>
              <a:cs typeface="Arial" panose="020B0604020202020204" pitchFamily="34" charset="0"/>
            </a:endParaRPr>
          </a:p>
        </p:txBody>
      </p:sp>
      <p:cxnSp>
        <p:nvCxnSpPr>
          <p:cNvPr id="22" name="Straight Connector 8">
            <a:extLst>
              <a:ext uri="{FF2B5EF4-FFF2-40B4-BE49-F238E27FC236}">
                <a16:creationId xmlns:a16="http://schemas.microsoft.com/office/drawing/2014/main" id="{C6C93F02-94C0-450A-95D9-6BC61EFFA5E7}"/>
              </a:ext>
            </a:extLst>
          </p:cNvPr>
          <p:cNvCxnSpPr>
            <a:cxnSpLocks/>
          </p:cNvCxnSpPr>
          <p:nvPr userDrawn="1"/>
        </p:nvCxnSpPr>
        <p:spPr>
          <a:xfrm>
            <a:off x="3707038" y="3905910"/>
            <a:ext cx="5080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23" name="Title 1">
            <a:extLst>
              <a:ext uri="{FF2B5EF4-FFF2-40B4-BE49-F238E27FC236}">
                <a16:creationId xmlns:a16="http://schemas.microsoft.com/office/drawing/2014/main" id="{EACCAFD2-F012-4624-8CA2-67DCE682D546}"/>
              </a:ext>
            </a:extLst>
          </p:cNvPr>
          <p:cNvSpPr>
            <a:spLocks noGrp="1"/>
          </p:cNvSpPr>
          <p:nvPr>
            <p:ph type="ctrTitle" hasCustomPrompt="1"/>
          </p:nvPr>
        </p:nvSpPr>
        <p:spPr>
          <a:xfrm>
            <a:off x="3707038" y="2100607"/>
            <a:ext cx="6027196" cy="1534239"/>
          </a:xfrm>
        </p:spPr>
        <p:txBody>
          <a:bodyPr anchor="t">
            <a:normAutofit/>
          </a:bodyPr>
          <a:lstStyle>
            <a:lvl1pPr algn="l">
              <a:defRPr sz="4800" cap="small" baseline="0">
                <a:solidFill>
                  <a:schemeClr val="bg2"/>
                </a:solidFill>
              </a:defRPr>
            </a:lvl1pPr>
          </a:lstStyle>
          <a:p>
            <a:r>
              <a:rPr lang="en-US" dirty="0"/>
              <a:t>Click to edit Master title style</a:t>
            </a:r>
          </a:p>
        </p:txBody>
      </p:sp>
      <p:sp>
        <p:nvSpPr>
          <p:cNvPr id="24" name="Subtitle 2">
            <a:extLst>
              <a:ext uri="{FF2B5EF4-FFF2-40B4-BE49-F238E27FC236}">
                <a16:creationId xmlns:a16="http://schemas.microsoft.com/office/drawing/2014/main" id="{A122A822-D450-43C2-AC88-D6BB04FB3D59}"/>
              </a:ext>
            </a:extLst>
          </p:cNvPr>
          <p:cNvSpPr>
            <a:spLocks noGrp="1"/>
          </p:cNvSpPr>
          <p:nvPr>
            <p:ph type="subTitle" idx="1"/>
          </p:nvPr>
        </p:nvSpPr>
        <p:spPr>
          <a:xfrm>
            <a:off x="3707038" y="4039196"/>
            <a:ext cx="6027196" cy="354690"/>
          </a:xfrm>
        </p:spPr>
        <p:txBody>
          <a:bodyPr>
            <a:normAutofit/>
          </a:bodyPr>
          <a:lstStyle>
            <a:lvl1pPr marL="0" indent="0" algn="l">
              <a:buNone/>
              <a:defRPr sz="2400">
                <a:solidFill>
                  <a:schemeClr val="bg2"/>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de-DE"/>
              <a:t>Master-Untertitelformat bearbeiten</a:t>
            </a:r>
            <a:endParaRPr lang="en-US" dirty="0"/>
          </a:p>
        </p:txBody>
      </p:sp>
    </p:spTree>
    <p:extLst>
      <p:ext uri="{BB962C8B-B14F-4D97-AF65-F5344CB8AC3E}">
        <p14:creationId xmlns:p14="http://schemas.microsoft.com/office/powerpoint/2010/main" val="1435165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pic>
        <p:nvPicPr>
          <p:cNvPr id="25" name="Grafik 24" descr="Ein Bild, das Wasser, draußen, Himmel, Gebäude enthält.&#10;&#10;Automatisch generierte Beschreibung">
            <a:extLst>
              <a:ext uri="{FF2B5EF4-FFF2-40B4-BE49-F238E27FC236}">
                <a16:creationId xmlns:a16="http://schemas.microsoft.com/office/drawing/2014/main" id="{629929FA-2289-4B82-9886-47014BA3AFF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0324" t="11501" r="6290" b="43455"/>
          <a:stretch/>
        </p:blipFill>
        <p:spPr>
          <a:xfrm>
            <a:off x="0" y="0"/>
            <a:ext cx="12192000" cy="6858000"/>
          </a:xfrm>
          <a:prstGeom prst="rect">
            <a:avLst/>
          </a:prstGeom>
        </p:spPr>
      </p:pic>
      <p:sp>
        <p:nvSpPr>
          <p:cNvPr id="9" name="Rectangle 3">
            <a:extLst>
              <a:ext uri="{FF2B5EF4-FFF2-40B4-BE49-F238E27FC236}">
                <a16:creationId xmlns:a16="http://schemas.microsoft.com/office/drawing/2014/main" id="{F318BEF6-2145-446D-AAC1-C2A8E3F96998}"/>
              </a:ext>
            </a:extLst>
          </p:cNvPr>
          <p:cNvSpPr/>
          <p:nvPr userDrawn="1"/>
        </p:nvSpPr>
        <p:spPr bwMode="auto">
          <a:xfrm>
            <a:off x="4453466" y="0"/>
            <a:ext cx="7738533" cy="6858000"/>
          </a:xfrm>
          <a:prstGeom prst="rect">
            <a:avLst/>
          </a:prstGeom>
          <a:solidFill>
            <a:srgbClr val="384579">
              <a:alpha val="72000"/>
            </a:srgbClr>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latin typeface="Arial" panose="020B0604020202020204" pitchFamily="34" charset="0"/>
              <a:cs typeface="Arial" panose="020B0604020202020204" pitchFamily="34" charset="0"/>
            </a:endParaRPr>
          </a:p>
        </p:txBody>
      </p:sp>
      <p:grpSp>
        <p:nvGrpSpPr>
          <p:cNvPr id="11" name="Gruppieren 10">
            <a:extLst>
              <a:ext uri="{FF2B5EF4-FFF2-40B4-BE49-F238E27FC236}">
                <a16:creationId xmlns:a16="http://schemas.microsoft.com/office/drawing/2014/main" id="{09636027-993F-40BB-807E-0657B58D9964}"/>
              </a:ext>
            </a:extLst>
          </p:cNvPr>
          <p:cNvGrpSpPr/>
          <p:nvPr userDrawn="1"/>
        </p:nvGrpSpPr>
        <p:grpSpPr>
          <a:xfrm>
            <a:off x="6554804" y="5115811"/>
            <a:ext cx="5476855" cy="1908215"/>
            <a:chOff x="6554804" y="5212061"/>
            <a:chExt cx="5476855" cy="1908215"/>
          </a:xfrm>
        </p:grpSpPr>
        <p:sp>
          <p:nvSpPr>
            <p:cNvPr id="13" name="Rectangle 6">
              <a:extLst>
                <a:ext uri="{FF2B5EF4-FFF2-40B4-BE49-F238E27FC236}">
                  <a16:creationId xmlns:a16="http://schemas.microsoft.com/office/drawing/2014/main" id="{D6DB4BBB-C60C-4DD0-80B3-82789BA5BBF8}"/>
                </a:ext>
              </a:extLst>
            </p:cNvPr>
            <p:cNvSpPr/>
            <p:nvPr/>
          </p:nvSpPr>
          <p:spPr>
            <a:xfrm>
              <a:off x="6554804" y="5861481"/>
              <a:ext cx="5226518" cy="615553"/>
            </a:xfrm>
            <a:prstGeom prst="rect">
              <a:avLst/>
            </a:prstGeom>
            <a:solidFill>
              <a:srgbClr val="812779">
                <a:alpha val="69000"/>
              </a:srgbClr>
            </a:solidFill>
          </p:spPr>
          <p:txBody>
            <a:bodyPr wrap="square">
              <a:spAutoFit/>
            </a:bodyPr>
            <a:lstStyle/>
            <a:p>
              <a:r>
                <a:rPr lang="en-US" b="1" dirty="0">
                  <a:solidFill>
                    <a:schemeClr val="bg1">
                      <a:lumMod val="85000"/>
                    </a:schemeClr>
                  </a:solidFill>
                  <a:latin typeface="+mn-lt"/>
                  <a:cs typeface="Arial" panose="020B0604020202020204" pitchFamily="34" charset="0"/>
                </a:rPr>
                <a:t>APACHE</a:t>
              </a:r>
              <a:r>
                <a:rPr lang="en-US" b="0" dirty="0">
                  <a:solidFill>
                    <a:schemeClr val="bg1">
                      <a:lumMod val="85000"/>
                    </a:schemeClr>
                  </a:solidFill>
                  <a:latin typeface="+mn-lt"/>
                  <a:cs typeface="Arial" panose="020B0604020202020204" pitchFamily="34" charset="0"/>
                </a:rPr>
                <a:t>CON</a:t>
              </a:r>
              <a:r>
                <a:rPr lang="en-US" b="1" dirty="0">
                  <a:solidFill>
                    <a:schemeClr val="bg1">
                      <a:lumMod val="85000"/>
                    </a:schemeClr>
                  </a:solidFill>
                  <a:latin typeface="+mn-lt"/>
                  <a:cs typeface="Arial" panose="020B0604020202020204" pitchFamily="34" charset="0"/>
                </a:rPr>
                <a:t> </a:t>
              </a:r>
              <a:br>
                <a:rPr lang="en-US" b="1" dirty="0">
                  <a:solidFill>
                    <a:schemeClr val="bg1">
                      <a:lumMod val="85000"/>
                    </a:schemeClr>
                  </a:solidFill>
                  <a:latin typeface="+mn-lt"/>
                  <a:cs typeface="Arial" panose="020B0604020202020204" pitchFamily="34" charset="0"/>
                </a:rPr>
              </a:br>
              <a:r>
                <a:rPr lang="en-US" sz="1600" b="0" dirty="0">
                  <a:solidFill>
                    <a:schemeClr val="bg1">
                      <a:lumMod val="85000"/>
                    </a:schemeClr>
                  </a:solidFill>
                  <a:latin typeface="+mn-lt"/>
                  <a:cs typeface="Arial" panose="020B0604020202020204" pitchFamily="34" charset="0"/>
                </a:rPr>
                <a:t>EUROPE Oct. 22</a:t>
              </a:r>
              <a:r>
                <a:rPr lang="en-US" sz="1600" b="0" baseline="30000" dirty="0">
                  <a:solidFill>
                    <a:schemeClr val="bg1">
                      <a:lumMod val="85000"/>
                    </a:schemeClr>
                  </a:solidFill>
                  <a:latin typeface="+mn-lt"/>
                  <a:cs typeface="Arial" panose="020B0604020202020204" pitchFamily="34" charset="0"/>
                </a:rPr>
                <a:t>nd </a:t>
              </a:r>
              <a:r>
                <a:rPr lang="en-US" sz="1600" b="0" dirty="0">
                  <a:solidFill>
                    <a:schemeClr val="bg1">
                      <a:lumMod val="85000"/>
                    </a:schemeClr>
                  </a:solidFill>
                  <a:latin typeface="+mn-lt"/>
                  <a:cs typeface="Arial" panose="020B0604020202020204" pitchFamily="34" charset="0"/>
                </a:rPr>
                <a:t>- 24</a:t>
              </a:r>
              <a:r>
                <a:rPr lang="en-US" sz="1600" b="0" baseline="30000" dirty="0">
                  <a:solidFill>
                    <a:schemeClr val="bg1">
                      <a:lumMod val="85000"/>
                    </a:schemeClr>
                  </a:solidFill>
                  <a:latin typeface="+mn-lt"/>
                  <a:cs typeface="Arial" panose="020B0604020202020204" pitchFamily="34" charset="0"/>
                </a:rPr>
                <a:t>th </a:t>
              </a:r>
              <a:r>
                <a:rPr lang="en-US" sz="1600" b="0" dirty="0">
                  <a:solidFill>
                    <a:schemeClr val="bg1">
                      <a:lumMod val="85000"/>
                    </a:schemeClr>
                  </a:solidFill>
                  <a:latin typeface="+mn-lt"/>
                  <a:cs typeface="Arial" panose="020B0604020202020204" pitchFamily="34" charset="0"/>
                </a:rPr>
                <a:t> </a:t>
              </a:r>
              <a:endParaRPr lang="en-US" sz="2000" b="0" dirty="0">
                <a:solidFill>
                  <a:schemeClr val="bg1">
                    <a:lumMod val="85000"/>
                  </a:schemeClr>
                </a:solidFill>
                <a:latin typeface="+mn-lt"/>
                <a:cs typeface="Arial" panose="020B0604020202020204" pitchFamily="34" charset="0"/>
              </a:endParaRPr>
            </a:p>
          </p:txBody>
        </p:sp>
        <p:sp>
          <p:nvSpPr>
            <p:cNvPr id="14" name="Rectangle 10">
              <a:extLst>
                <a:ext uri="{FF2B5EF4-FFF2-40B4-BE49-F238E27FC236}">
                  <a16:creationId xmlns:a16="http://schemas.microsoft.com/office/drawing/2014/main" id="{7B971CE0-80AA-42FD-8DE2-A3310B1AF780}"/>
                </a:ext>
              </a:extLst>
            </p:cNvPr>
            <p:cNvSpPr/>
            <p:nvPr/>
          </p:nvSpPr>
          <p:spPr>
            <a:xfrm>
              <a:off x="9042636" y="5212061"/>
              <a:ext cx="2989023" cy="1908215"/>
            </a:xfrm>
            <a:prstGeom prst="rect">
              <a:avLst/>
            </a:prstGeom>
          </p:spPr>
          <p:txBody>
            <a:bodyPr wrap="square">
              <a:spAutoFit/>
            </a:bodyPr>
            <a:lstStyle/>
            <a:p>
              <a:r>
                <a:rPr lang="en-US" sz="11800" b="1" spc="-1333" dirty="0">
                  <a:solidFill>
                    <a:schemeClr val="bg1">
                      <a:lumMod val="85000"/>
                      <a:alpha val="86000"/>
                    </a:schemeClr>
                  </a:solidFill>
                  <a:latin typeface="+mj-lt"/>
                  <a:cs typeface="Arial" panose="020B0604020202020204" pitchFamily="34" charset="0"/>
                </a:rPr>
                <a:t>2019</a:t>
              </a:r>
            </a:p>
          </p:txBody>
        </p:sp>
      </p:grpSp>
      <p:sp>
        <p:nvSpPr>
          <p:cNvPr id="16" name="Rectangle 4">
            <a:extLst>
              <a:ext uri="{FF2B5EF4-FFF2-40B4-BE49-F238E27FC236}">
                <a16:creationId xmlns:a16="http://schemas.microsoft.com/office/drawing/2014/main" id="{024DB9B0-23F6-4D3B-A18C-678AAD50F2DD}"/>
              </a:ext>
            </a:extLst>
          </p:cNvPr>
          <p:cNvSpPr/>
          <p:nvPr userDrawn="1"/>
        </p:nvSpPr>
        <p:spPr bwMode="auto">
          <a:xfrm>
            <a:off x="3457087" y="1822401"/>
            <a:ext cx="6433292" cy="2743200"/>
          </a:xfrm>
          <a:prstGeom prst="rect">
            <a:avLst/>
          </a:prstGeom>
          <a:solidFill>
            <a:srgbClr val="002060"/>
          </a:solidFill>
          <a:ln w="9525">
            <a:noFill/>
            <a:round/>
            <a:headEnd/>
            <a:tailEnd/>
          </a:ln>
        </p:spPr>
        <p:txBody>
          <a:bodyPr vert="horz" wrap="square" lIns="121920" tIns="60960" rIns="121920" bIns="60960" numCol="1" rtlCol="0" anchor="t" anchorCtr="0" compatLnSpc="1">
            <a:prstTxWarp prst="textNoShape">
              <a:avLst/>
            </a:prstTxWarp>
          </a:bodyPr>
          <a:lstStyle/>
          <a:p>
            <a:pPr algn="ctr"/>
            <a:endParaRPr lang="en-US" sz="3200" dirty="0">
              <a:latin typeface="Arial" panose="020B0604020202020204" pitchFamily="34" charset="0"/>
              <a:cs typeface="Arial" panose="020B0604020202020204" pitchFamily="34" charset="0"/>
            </a:endParaRPr>
          </a:p>
        </p:txBody>
      </p:sp>
      <p:cxnSp>
        <p:nvCxnSpPr>
          <p:cNvPr id="17" name="Straight Connector 8">
            <a:extLst>
              <a:ext uri="{FF2B5EF4-FFF2-40B4-BE49-F238E27FC236}">
                <a16:creationId xmlns:a16="http://schemas.microsoft.com/office/drawing/2014/main" id="{EF5E92C2-D200-4C0D-B55A-E32CD9E7D00C}"/>
              </a:ext>
            </a:extLst>
          </p:cNvPr>
          <p:cNvCxnSpPr>
            <a:cxnSpLocks/>
          </p:cNvCxnSpPr>
          <p:nvPr userDrawn="1"/>
        </p:nvCxnSpPr>
        <p:spPr>
          <a:xfrm>
            <a:off x="3707038" y="3905910"/>
            <a:ext cx="5080000"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6DDAEEC8-0849-43A0-BA5C-C17DF68D4C80}"/>
              </a:ext>
            </a:extLst>
          </p:cNvPr>
          <p:cNvSpPr>
            <a:spLocks noGrp="1"/>
          </p:cNvSpPr>
          <p:nvPr>
            <p:ph type="ctrTitle" hasCustomPrompt="1"/>
          </p:nvPr>
        </p:nvSpPr>
        <p:spPr>
          <a:xfrm>
            <a:off x="3707038" y="2100607"/>
            <a:ext cx="6027196" cy="1534239"/>
          </a:xfrm>
        </p:spPr>
        <p:txBody>
          <a:bodyPr anchor="t">
            <a:normAutofit/>
          </a:bodyPr>
          <a:lstStyle>
            <a:lvl1pPr algn="l">
              <a:defRPr sz="4800" cap="small" baseline="0">
                <a:solidFill>
                  <a:schemeClr val="bg2"/>
                </a:solidFill>
              </a:defRPr>
            </a:lvl1pPr>
          </a:lstStyle>
          <a:p>
            <a:r>
              <a:rPr lang="en-US" dirty="0"/>
              <a:t>Click to edit Master title style</a:t>
            </a:r>
          </a:p>
        </p:txBody>
      </p:sp>
      <p:sp>
        <p:nvSpPr>
          <p:cNvPr id="19" name="Subtitle 2">
            <a:extLst>
              <a:ext uri="{FF2B5EF4-FFF2-40B4-BE49-F238E27FC236}">
                <a16:creationId xmlns:a16="http://schemas.microsoft.com/office/drawing/2014/main" id="{50EF9C87-63CC-43AE-967B-595146B33892}"/>
              </a:ext>
            </a:extLst>
          </p:cNvPr>
          <p:cNvSpPr>
            <a:spLocks noGrp="1"/>
          </p:cNvSpPr>
          <p:nvPr>
            <p:ph type="subTitle" idx="1"/>
          </p:nvPr>
        </p:nvSpPr>
        <p:spPr>
          <a:xfrm>
            <a:off x="3707038" y="4039196"/>
            <a:ext cx="6027196" cy="354690"/>
          </a:xfrm>
        </p:spPr>
        <p:txBody>
          <a:bodyPr>
            <a:normAutofit/>
          </a:bodyPr>
          <a:lstStyle>
            <a:lvl1pPr marL="0" indent="0" algn="l">
              <a:buNone/>
              <a:defRPr sz="2400">
                <a:solidFill>
                  <a:schemeClr val="bg2"/>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de-DE"/>
              <a:t>Master-Untertitelformat bearbeiten</a:t>
            </a:r>
            <a:endParaRPr lang="en-US" dirty="0"/>
          </a:p>
        </p:txBody>
      </p:sp>
    </p:spTree>
    <p:extLst>
      <p:ext uri="{BB962C8B-B14F-4D97-AF65-F5344CB8AC3E}">
        <p14:creationId xmlns:p14="http://schemas.microsoft.com/office/powerpoint/2010/main" val="2072720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elfolie">
    <p:spTree>
      <p:nvGrpSpPr>
        <p:cNvPr id="1" name=""/>
        <p:cNvGrpSpPr/>
        <p:nvPr/>
      </p:nvGrpSpPr>
      <p:grpSpPr>
        <a:xfrm>
          <a:off x="0" y="0"/>
          <a:ext cx="0" cy="0"/>
          <a:chOff x="0" y="0"/>
          <a:chExt cx="0" cy="0"/>
        </a:xfrm>
      </p:grpSpPr>
      <p:pic>
        <p:nvPicPr>
          <p:cNvPr id="17" name="Picture 7">
            <a:extLst>
              <a:ext uri="{FF2B5EF4-FFF2-40B4-BE49-F238E27FC236}">
                <a16:creationId xmlns:a16="http://schemas.microsoft.com/office/drawing/2014/main" id="{A04A7198-65E1-4698-AECB-44AD170511A6}"/>
              </a:ext>
            </a:extLst>
          </p:cNvPr>
          <p:cNvPicPr>
            <a:picLocks noChangeAspect="1"/>
          </p:cNvPicPr>
          <p:nvPr userDrawn="1"/>
        </p:nvPicPr>
        <p:blipFill>
          <a:blip r:embed="rId2"/>
          <a:stretch>
            <a:fillRect/>
          </a:stretch>
        </p:blipFill>
        <p:spPr>
          <a:xfrm>
            <a:off x="0" y="0"/>
            <a:ext cx="12202054" cy="6858000"/>
          </a:xfrm>
          <a:prstGeom prst="rect">
            <a:avLst/>
          </a:prstGeom>
        </p:spPr>
      </p:pic>
      <p:sp>
        <p:nvSpPr>
          <p:cNvPr id="7" name="Title 1">
            <a:extLst>
              <a:ext uri="{FF2B5EF4-FFF2-40B4-BE49-F238E27FC236}">
                <a16:creationId xmlns:a16="http://schemas.microsoft.com/office/drawing/2014/main" id="{D4745469-51E7-4461-BF14-7BF2120CA651}"/>
              </a:ext>
            </a:extLst>
          </p:cNvPr>
          <p:cNvSpPr>
            <a:spLocks noGrp="1"/>
          </p:cNvSpPr>
          <p:nvPr>
            <p:ph type="ctrTitle" hasCustomPrompt="1"/>
          </p:nvPr>
        </p:nvSpPr>
        <p:spPr>
          <a:xfrm>
            <a:off x="5636136" y="2521877"/>
            <a:ext cx="6027196" cy="1534239"/>
          </a:xfrm>
        </p:spPr>
        <p:txBody>
          <a:bodyPr anchor="t">
            <a:normAutofit/>
          </a:bodyPr>
          <a:lstStyle>
            <a:lvl1pPr algn="r">
              <a:defRPr sz="4800" cap="small" baseline="0">
                <a:solidFill>
                  <a:schemeClr val="bg2"/>
                </a:solidFill>
              </a:defRPr>
            </a:lvl1pPr>
          </a:lstStyle>
          <a:p>
            <a:r>
              <a:rPr lang="en-US" dirty="0"/>
              <a:t>Click to edit </a:t>
            </a:r>
            <a:br>
              <a:rPr lang="en-US" dirty="0"/>
            </a:br>
            <a:r>
              <a:rPr lang="en-US" dirty="0"/>
              <a:t>Master title style</a:t>
            </a:r>
          </a:p>
        </p:txBody>
      </p:sp>
      <p:sp>
        <p:nvSpPr>
          <p:cNvPr id="8" name="Subtitle 2">
            <a:extLst>
              <a:ext uri="{FF2B5EF4-FFF2-40B4-BE49-F238E27FC236}">
                <a16:creationId xmlns:a16="http://schemas.microsoft.com/office/drawing/2014/main" id="{7193B1DB-3296-4EFA-BFD9-3635E7F17AD3}"/>
              </a:ext>
            </a:extLst>
          </p:cNvPr>
          <p:cNvSpPr>
            <a:spLocks noGrp="1"/>
          </p:cNvSpPr>
          <p:nvPr>
            <p:ph type="subTitle" idx="1"/>
          </p:nvPr>
        </p:nvSpPr>
        <p:spPr>
          <a:xfrm>
            <a:off x="5382135" y="4460465"/>
            <a:ext cx="6275162" cy="354691"/>
          </a:xfrm>
        </p:spPr>
        <p:txBody>
          <a:bodyPr>
            <a:normAutofit/>
          </a:bodyPr>
          <a:lstStyle>
            <a:lvl1pPr marL="0" indent="0" algn="r">
              <a:buNone/>
              <a:defRPr sz="2400">
                <a:solidFill>
                  <a:schemeClr val="bg2"/>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de-DE"/>
              <a:t>Master-Untertitelformat bearbeiten</a:t>
            </a:r>
            <a:endParaRPr lang="en-US" dirty="0"/>
          </a:p>
        </p:txBody>
      </p:sp>
      <p:grpSp>
        <p:nvGrpSpPr>
          <p:cNvPr id="2" name="Gruppieren 1">
            <a:extLst>
              <a:ext uri="{FF2B5EF4-FFF2-40B4-BE49-F238E27FC236}">
                <a16:creationId xmlns:a16="http://schemas.microsoft.com/office/drawing/2014/main" id="{0905C9C4-AEA4-427B-82C9-17FF4D43B291}"/>
              </a:ext>
            </a:extLst>
          </p:cNvPr>
          <p:cNvGrpSpPr/>
          <p:nvPr userDrawn="1"/>
        </p:nvGrpSpPr>
        <p:grpSpPr>
          <a:xfrm>
            <a:off x="810420" y="815615"/>
            <a:ext cx="3839402" cy="1186425"/>
            <a:chOff x="810420" y="815615"/>
            <a:chExt cx="3839402" cy="1186425"/>
          </a:xfrm>
        </p:grpSpPr>
        <p:pic>
          <p:nvPicPr>
            <p:cNvPr id="18" name="Picture 9">
              <a:extLst>
                <a:ext uri="{FF2B5EF4-FFF2-40B4-BE49-F238E27FC236}">
                  <a16:creationId xmlns:a16="http://schemas.microsoft.com/office/drawing/2014/main" id="{DE6A60BF-0AB0-460B-8B7C-4CEB9C43E663}"/>
                </a:ext>
              </a:extLst>
            </p:cNvPr>
            <p:cNvPicPr>
              <a:picLocks noChangeAspect="1"/>
            </p:cNvPicPr>
            <p:nvPr userDrawn="1"/>
          </p:nvPicPr>
          <p:blipFill>
            <a:blip r:embed="rId3"/>
            <a:stretch>
              <a:fillRect/>
            </a:stretch>
          </p:blipFill>
          <p:spPr>
            <a:xfrm>
              <a:off x="810420" y="815615"/>
              <a:ext cx="3839402" cy="1186425"/>
            </a:xfrm>
            <a:prstGeom prst="rect">
              <a:avLst/>
            </a:prstGeom>
          </p:spPr>
        </p:pic>
        <p:sp>
          <p:nvSpPr>
            <p:cNvPr id="11" name="Rechteck 10">
              <a:extLst>
                <a:ext uri="{FF2B5EF4-FFF2-40B4-BE49-F238E27FC236}">
                  <a16:creationId xmlns:a16="http://schemas.microsoft.com/office/drawing/2014/main" id="{540D107C-268D-48A3-BE1A-66091374CA74}"/>
                </a:ext>
              </a:extLst>
            </p:cNvPr>
            <p:cNvSpPr/>
            <p:nvPr userDrawn="1"/>
          </p:nvSpPr>
          <p:spPr>
            <a:xfrm>
              <a:off x="1303867" y="1464733"/>
              <a:ext cx="2573866"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accent6"/>
                  </a:solidFill>
                </a:rPr>
                <a:t>EUROPE </a:t>
              </a:r>
            </a:p>
          </p:txBody>
        </p:sp>
      </p:grpSp>
      <p:grpSp>
        <p:nvGrpSpPr>
          <p:cNvPr id="12" name="Gruppieren 11">
            <a:extLst>
              <a:ext uri="{FF2B5EF4-FFF2-40B4-BE49-F238E27FC236}">
                <a16:creationId xmlns:a16="http://schemas.microsoft.com/office/drawing/2014/main" id="{93E7D5CD-2414-441D-8C88-A41BC1A8C06D}"/>
              </a:ext>
            </a:extLst>
          </p:cNvPr>
          <p:cNvGrpSpPr/>
          <p:nvPr userDrawn="1"/>
        </p:nvGrpSpPr>
        <p:grpSpPr>
          <a:xfrm>
            <a:off x="6554804" y="5115811"/>
            <a:ext cx="5476855" cy="1908215"/>
            <a:chOff x="6554804" y="5212061"/>
            <a:chExt cx="5476855" cy="1908215"/>
          </a:xfrm>
        </p:grpSpPr>
        <p:sp>
          <p:nvSpPr>
            <p:cNvPr id="14" name="Rectangle 6">
              <a:extLst>
                <a:ext uri="{FF2B5EF4-FFF2-40B4-BE49-F238E27FC236}">
                  <a16:creationId xmlns:a16="http://schemas.microsoft.com/office/drawing/2014/main" id="{5725446C-0E5E-4FB5-B353-5A70DE489772}"/>
                </a:ext>
              </a:extLst>
            </p:cNvPr>
            <p:cNvSpPr/>
            <p:nvPr/>
          </p:nvSpPr>
          <p:spPr>
            <a:xfrm>
              <a:off x="6554804" y="5861481"/>
              <a:ext cx="5226518" cy="615553"/>
            </a:xfrm>
            <a:prstGeom prst="rect">
              <a:avLst/>
            </a:prstGeom>
            <a:solidFill>
              <a:srgbClr val="812779">
                <a:alpha val="69000"/>
              </a:srgbClr>
            </a:solidFill>
          </p:spPr>
          <p:txBody>
            <a:bodyPr wrap="square">
              <a:spAutoFit/>
            </a:bodyPr>
            <a:lstStyle/>
            <a:p>
              <a:r>
                <a:rPr lang="en-US" b="1" dirty="0">
                  <a:solidFill>
                    <a:schemeClr val="bg1">
                      <a:lumMod val="85000"/>
                    </a:schemeClr>
                  </a:solidFill>
                  <a:latin typeface="+mn-lt"/>
                  <a:cs typeface="Arial" panose="020B0604020202020204" pitchFamily="34" charset="0"/>
                </a:rPr>
                <a:t>APACHE</a:t>
              </a:r>
              <a:r>
                <a:rPr lang="en-US" b="0" dirty="0">
                  <a:solidFill>
                    <a:schemeClr val="bg1">
                      <a:lumMod val="85000"/>
                    </a:schemeClr>
                  </a:solidFill>
                  <a:latin typeface="+mn-lt"/>
                  <a:cs typeface="Arial" panose="020B0604020202020204" pitchFamily="34" charset="0"/>
                </a:rPr>
                <a:t>CON</a:t>
              </a:r>
              <a:r>
                <a:rPr lang="en-US" b="1" dirty="0">
                  <a:solidFill>
                    <a:schemeClr val="bg1">
                      <a:lumMod val="85000"/>
                    </a:schemeClr>
                  </a:solidFill>
                  <a:latin typeface="+mn-lt"/>
                  <a:cs typeface="Arial" panose="020B0604020202020204" pitchFamily="34" charset="0"/>
                </a:rPr>
                <a:t> </a:t>
              </a:r>
              <a:br>
                <a:rPr lang="en-US" b="1" dirty="0">
                  <a:solidFill>
                    <a:schemeClr val="bg1">
                      <a:lumMod val="85000"/>
                    </a:schemeClr>
                  </a:solidFill>
                  <a:latin typeface="+mn-lt"/>
                  <a:cs typeface="Arial" panose="020B0604020202020204" pitchFamily="34" charset="0"/>
                </a:rPr>
              </a:br>
              <a:r>
                <a:rPr lang="en-US" sz="1600" b="0" dirty="0">
                  <a:solidFill>
                    <a:schemeClr val="bg1">
                      <a:lumMod val="85000"/>
                    </a:schemeClr>
                  </a:solidFill>
                  <a:latin typeface="+mn-lt"/>
                  <a:cs typeface="Arial" panose="020B0604020202020204" pitchFamily="34" charset="0"/>
                </a:rPr>
                <a:t>EUROPE Oct. 22</a:t>
              </a:r>
              <a:r>
                <a:rPr lang="en-US" sz="1600" b="0" baseline="30000" dirty="0">
                  <a:solidFill>
                    <a:schemeClr val="bg1">
                      <a:lumMod val="85000"/>
                    </a:schemeClr>
                  </a:solidFill>
                  <a:latin typeface="+mn-lt"/>
                  <a:cs typeface="Arial" panose="020B0604020202020204" pitchFamily="34" charset="0"/>
                </a:rPr>
                <a:t>nd </a:t>
              </a:r>
              <a:r>
                <a:rPr lang="en-US" sz="1600" b="0" dirty="0">
                  <a:solidFill>
                    <a:schemeClr val="bg1">
                      <a:lumMod val="85000"/>
                    </a:schemeClr>
                  </a:solidFill>
                  <a:latin typeface="+mn-lt"/>
                  <a:cs typeface="Arial" panose="020B0604020202020204" pitchFamily="34" charset="0"/>
                </a:rPr>
                <a:t>- 24</a:t>
              </a:r>
              <a:r>
                <a:rPr lang="en-US" sz="1600" b="0" baseline="30000" dirty="0">
                  <a:solidFill>
                    <a:schemeClr val="bg1">
                      <a:lumMod val="85000"/>
                    </a:schemeClr>
                  </a:solidFill>
                  <a:latin typeface="+mn-lt"/>
                  <a:cs typeface="Arial" panose="020B0604020202020204" pitchFamily="34" charset="0"/>
                </a:rPr>
                <a:t>th </a:t>
              </a:r>
              <a:r>
                <a:rPr lang="en-US" sz="1600" b="0" dirty="0">
                  <a:solidFill>
                    <a:schemeClr val="bg1">
                      <a:lumMod val="85000"/>
                    </a:schemeClr>
                  </a:solidFill>
                  <a:latin typeface="+mn-lt"/>
                  <a:cs typeface="Arial" panose="020B0604020202020204" pitchFamily="34" charset="0"/>
                </a:rPr>
                <a:t> </a:t>
              </a:r>
              <a:endParaRPr lang="en-US" sz="2000" b="0" dirty="0">
                <a:solidFill>
                  <a:schemeClr val="bg1">
                    <a:lumMod val="85000"/>
                  </a:schemeClr>
                </a:solidFill>
                <a:latin typeface="+mn-lt"/>
                <a:cs typeface="Arial" panose="020B0604020202020204" pitchFamily="34" charset="0"/>
              </a:endParaRPr>
            </a:p>
          </p:txBody>
        </p:sp>
        <p:sp>
          <p:nvSpPr>
            <p:cNvPr id="15" name="Rectangle 10">
              <a:extLst>
                <a:ext uri="{FF2B5EF4-FFF2-40B4-BE49-F238E27FC236}">
                  <a16:creationId xmlns:a16="http://schemas.microsoft.com/office/drawing/2014/main" id="{2AD53FBF-268F-4A22-9509-B9840AACD4F8}"/>
                </a:ext>
              </a:extLst>
            </p:cNvPr>
            <p:cNvSpPr/>
            <p:nvPr/>
          </p:nvSpPr>
          <p:spPr>
            <a:xfrm>
              <a:off x="9042636" y="5212061"/>
              <a:ext cx="2989023" cy="1908215"/>
            </a:xfrm>
            <a:prstGeom prst="rect">
              <a:avLst/>
            </a:prstGeom>
          </p:spPr>
          <p:txBody>
            <a:bodyPr wrap="square">
              <a:spAutoFit/>
            </a:bodyPr>
            <a:lstStyle/>
            <a:p>
              <a:r>
                <a:rPr lang="en-US" sz="11800" b="1" spc="-1333" dirty="0">
                  <a:solidFill>
                    <a:schemeClr val="bg1">
                      <a:lumMod val="85000"/>
                      <a:alpha val="86000"/>
                    </a:schemeClr>
                  </a:solidFill>
                  <a:latin typeface="+mj-lt"/>
                  <a:cs typeface="Arial" panose="020B0604020202020204" pitchFamily="34" charset="0"/>
                </a:rPr>
                <a:t>2019</a:t>
              </a:r>
            </a:p>
          </p:txBody>
        </p:sp>
      </p:grpSp>
    </p:spTree>
    <p:extLst>
      <p:ext uri="{BB962C8B-B14F-4D97-AF65-F5344CB8AC3E}">
        <p14:creationId xmlns:p14="http://schemas.microsoft.com/office/powerpoint/2010/main" val="4007393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el und Inhalt">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C769ACDA-3C14-4245-B2FD-BC247AB21F4B}"/>
              </a:ext>
            </a:extLst>
          </p:cNvPr>
          <p:cNvSpPr/>
          <p:nvPr userDrawn="1"/>
        </p:nvSpPr>
        <p:spPr bwMode="ltGray">
          <a:xfrm>
            <a:off x="442912" y="1376363"/>
            <a:ext cx="11749709" cy="4800600"/>
          </a:xfrm>
          <a:prstGeom prst="rect">
            <a:avLst/>
          </a:prstGeom>
          <a:solidFill>
            <a:srgbClr val="F6F8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B4AF76A3-68BC-45D1-8179-808CCDD3A190}"/>
              </a:ext>
            </a:extLst>
          </p:cNvPr>
          <p:cNvSpPr>
            <a:spLocks noGrp="1"/>
          </p:cNvSpPr>
          <p:nvPr>
            <p:ph type="title"/>
          </p:nvPr>
        </p:nvSpPr>
        <p:spPr>
          <a:xfrm>
            <a:off x="442913" y="152401"/>
            <a:ext cx="11306173" cy="528636"/>
          </a:xfrm>
        </p:spPr>
        <p:txBody>
          <a:bodyPr>
            <a:normAutofit/>
          </a:bodyPr>
          <a:lstStyle>
            <a:lvl1pPr>
              <a:defRPr sz="3600" b="0">
                <a:solidFill>
                  <a:schemeClr val="tx1">
                    <a:lumMod val="75000"/>
                    <a:lumOff val="25000"/>
                  </a:schemeClr>
                </a:solidFill>
              </a:defRPr>
            </a:lvl1pPr>
          </a:lstStyle>
          <a:p>
            <a:r>
              <a:rPr lang="de-DE" noProof="0"/>
              <a:t>Mastertitelformat bearbeiten</a:t>
            </a:r>
            <a:endParaRPr lang="en-GB" noProof="0"/>
          </a:p>
        </p:txBody>
      </p:sp>
      <p:sp>
        <p:nvSpPr>
          <p:cNvPr id="3" name="Inhaltsplatzhalter 2">
            <a:extLst>
              <a:ext uri="{FF2B5EF4-FFF2-40B4-BE49-F238E27FC236}">
                <a16:creationId xmlns:a16="http://schemas.microsoft.com/office/drawing/2014/main" id="{15698811-8652-49E1-8150-CCBB964989BE}"/>
              </a:ext>
            </a:extLst>
          </p:cNvPr>
          <p:cNvSpPr>
            <a:spLocks noGrp="1"/>
          </p:cNvSpPr>
          <p:nvPr>
            <p:ph idx="1"/>
          </p:nvPr>
        </p:nvSpPr>
        <p:spPr>
          <a:xfrm>
            <a:off x="683395" y="1594617"/>
            <a:ext cx="11065692" cy="4351338"/>
          </a:xfrm>
        </p:spPr>
        <p:txBody>
          <a:bodyPr>
            <a:normAutofit/>
          </a:bodyPr>
          <a:lstStyle>
            <a:lvl1pPr marL="228600" indent="-228600">
              <a:buClr>
                <a:srgbClr val="662E8D"/>
              </a:buClr>
              <a:buSzPct val="115000"/>
              <a:buFont typeface="Wingdings" panose="05000000000000000000" pitchFamily="2" charset="2"/>
              <a:buChar char="§"/>
              <a:defRPr sz="2400">
                <a:solidFill>
                  <a:schemeClr val="tx1">
                    <a:lumMod val="75000"/>
                    <a:lumOff val="25000"/>
                  </a:schemeClr>
                </a:solidFill>
              </a:defRPr>
            </a:lvl1pPr>
            <a:lvl2pPr marL="685800" indent="-228600">
              <a:buClr>
                <a:srgbClr val="662E8D"/>
              </a:buClr>
              <a:buSzPct val="115000"/>
              <a:buFont typeface="Wingdings" panose="05000000000000000000" pitchFamily="2" charset="2"/>
              <a:buChar char="§"/>
              <a:defRPr sz="2000">
                <a:solidFill>
                  <a:schemeClr val="tx1">
                    <a:lumMod val="75000"/>
                    <a:lumOff val="25000"/>
                  </a:schemeClr>
                </a:solidFill>
              </a:defRPr>
            </a:lvl2pPr>
            <a:lvl3pPr marL="1143000" indent="-228600">
              <a:buClr>
                <a:srgbClr val="662E8D"/>
              </a:buClr>
              <a:buSzPct val="115000"/>
              <a:buFont typeface="Wingdings" panose="05000000000000000000" pitchFamily="2" charset="2"/>
              <a:buChar char="§"/>
              <a:defRPr sz="1800">
                <a:solidFill>
                  <a:schemeClr val="tx1">
                    <a:lumMod val="75000"/>
                    <a:lumOff val="25000"/>
                  </a:schemeClr>
                </a:solidFill>
              </a:defRPr>
            </a:lvl3pPr>
            <a:lvl4pPr marL="1600200" indent="-228600">
              <a:buClr>
                <a:srgbClr val="662E8D"/>
              </a:buClr>
              <a:buSzPct val="115000"/>
              <a:buFont typeface="Wingdings" panose="05000000000000000000" pitchFamily="2" charset="2"/>
              <a:buChar char="§"/>
              <a:defRPr sz="1600">
                <a:solidFill>
                  <a:schemeClr val="tx1">
                    <a:lumMod val="75000"/>
                    <a:lumOff val="25000"/>
                  </a:schemeClr>
                </a:solidFill>
              </a:defRPr>
            </a:lvl4pPr>
            <a:lvl5pPr marL="2057400" indent="-228600">
              <a:buClr>
                <a:srgbClr val="662E8D"/>
              </a:buClr>
              <a:buSzPct val="115000"/>
              <a:buFont typeface="Wingdings" panose="05000000000000000000" pitchFamily="2" charset="2"/>
              <a:buChar char="§"/>
              <a:defRPr sz="1600">
                <a:solidFill>
                  <a:schemeClr val="tx1">
                    <a:lumMod val="75000"/>
                    <a:lumOff val="25000"/>
                  </a:schemeClr>
                </a:solidFill>
              </a:defRPr>
            </a:lvl5pPr>
          </a:lstStyle>
          <a:p>
            <a:pPr lvl="0"/>
            <a:r>
              <a:rPr lang="de-DE" noProof="0"/>
              <a:t>Mastertextformat bearbeiten</a:t>
            </a:r>
          </a:p>
          <a:p>
            <a:pPr lvl="1"/>
            <a:r>
              <a:rPr lang="de-DE" noProof="0"/>
              <a:t>Zweite Ebene</a:t>
            </a:r>
          </a:p>
          <a:p>
            <a:pPr lvl="2"/>
            <a:r>
              <a:rPr lang="de-DE" noProof="0"/>
              <a:t>Dritte Ebene</a:t>
            </a:r>
          </a:p>
          <a:p>
            <a:pPr lvl="3"/>
            <a:r>
              <a:rPr lang="de-DE" noProof="0"/>
              <a:t>Vierte Ebene</a:t>
            </a:r>
          </a:p>
        </p:txBody>
      </p:sp>
      <p:sp>
        <p:nvSpPr>
          <p:cNvPr id="5" name="Textplatzhalter 4">
            <a:extLst>
              <a:ext uri="{FF2B5EF4-FFF2-40B4-BE49-F238E27FC236}">
                <a16:creationId xmlns:a16="http://schemas.microsoft.com/office/drawing/2014/main" id="{EB0EE23F-157C-4671-B11A-A7F8E065BCA8}"/>
              </a:ext>
            </a:extLst>
          </p:cNvPr>
          <p:cNvSpPr>
            <a:spLocks noGrp="1"/>
          </p:cNvSpPr>
          <p:nvPr>
            <p:ph type="body" sz="quarter" idx="13"/>
          </p:nvPr>
        </p:nvSpPr>
        <p:spPr>
          <a:xfrm>
            <a:off x="442914" y="681039"/>
            <a:ext cx="11306174" cy="528636"/>
          </a:xfrm>
        </p:spPr>
        <p:txBody>
          <a:bodyPr/>
          <a:lstStyle>
            <a:lvl1pPr marL="0" indent="0">
              <a:buNone/>
              <a:defRPr>
                <a:solidFill>
                  <a:srgbClr val="662E8D"/>
                </a:solidFill>
              </a:defRPr>
            </a:lvl1pPr>
          </a:lstStyle>
          <a:p>
            <a:pPr lvl="0"/>
            <a:r>
              <a:rPr lang="de-DE" noProof="0"/>
              <a:t>Mastertextformat bearbeiten</a:t>
            </a:r>
          </a:p>
        </p:txBody>
      </p:sp>
      <p:grpSp>
        <p:nvGrpSpPr>
          <p:cNvPr id="13" name="Gruppieren 12">
            <a:extLst>
              <a:ext uri="{FF2B5EF4-FFF2-40B4-BE49-F238E27FC236}">
                <a16:creationId xmlns:a16="http://schemas.microsoft.com/office/drawing/2014/main" id="{363E2D33-4E53-4546-83E0-4D56061D4DBF}"/>
              </a:ext>
            </a:extLst>
          </p:cNvPr>
          <p:cNvGrpSpPr/>
          <p:nvPr userDrawn="1"/>
        </p:nvGrpSpPr>
        <p:grpSpPr>
          <a:xfrm>
            <a:off x="10270166" y="6343651"/>
            <a:ext cx="1478922" cy="457006"/>
            <a:chOff x="810420" y="815615"/>
            <a:chExt cx="3839402" cy="1186425"/>
          </a:xfrm>
        </p:grpSpPr>
        <p:pic>
          <p:nvPicPr>
            <p:cNvPr id="14" name="Picture 9">
              <a:extLst>
                <a:ext uri="{FF2B5EF4-FFF2-40B4-BE49-F238E27FC236}">
                  <a16:creationId xmlns:a16="http://schemas.microsoft.com/office/drawing/2014/main" id="{D49EF723-9C70-4DEE-827D-624973FE4FD5}"/>
                </a:ext>
              </a:extLst>
            </p:cNvPr>
            <p:cNvPicPr>
              <a:picLocks noChangeAspect="1"/>
            </p:cNvPicPr>
            <p:nvPr userDrawn="1"/>
          </p:nvPicPr>
          <p:blipFill>
            <a:blip r:embed="rId2"/>
            <a:stretch>
              <a:fillRect/>
            </a:stretch>
          </p:blipFill>
          <p:spPr>
            <a:xfrm>
              <a:off x="810420" y="815615"/>
              <a:ext cx="3839402" cy="1186425"/>
            </a:xfrm>
            <a:prstGeom prst="rect">
              <a:avLst/>
            </a:prstGeom>
          </p:spPr>
        </p:pic>
        <p:sp>
          <p:nvSpPr>
            <p:cNvPr id="15" name="Rechteck 14">
              <a:extLst>
                <a:ext uri="{FF2B5EF4-FFF2-40B4-BE49-F238E27FC236}">
                  <a16:creationId xmlns:a16="http://schemas.microsoft.com/office/drawing/2014/main" id="{231F9E51-DE74-4B20-A720-3F148739A650}"/>
                </a:ext>
              </a:extLst>
            </p:cNvPr>
            <p:cNvSpPr/>
            <p:nvPr userDrawn="1"/>
          </p:nvSpPr>
          <p:spPr>
            <a:xfrm>
              <a:off x="1303867" y="1464733"/>
              <a:ext cx="2573866"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chemeClr val="accent6"/>
                  </a:solidFill>
                </a:rPr>
                <a:t>EUROPE </a:t>
              </a:r>
            </a:p>
          </p:txBody>
        </p:sp>
      </p:grpSp>
      <p:sp>
        <p:nvSpPr>
          <p:cNvPr id="16" name="Datumsplatzhalter 3">
            <a:extLst>
              <a:ext uri="{FF2B5EF4-FFF2-40B4-BE49-F238E27FC236}">
                <a16:creationId xmlns:a16="http://schemas.microsoft.com/office/drawing/2014/main" id="{13357FB6-1962-4CF0-84CC-4B3634960963}"/>
              </a:ext>
            </a:extLst>
          </p:cNvPr>
          <p:cNvSpPr>
            <a:spLocks noGrp="1"/>
          </p:cNvSpPr>
          <p:nvPr>
            <p:ph type="dt" sz="half" idx="10"/>
          </p:nvPr>
        </p:nvSpPr>
        <p:spPr>
          <a:xfrm>
            <a:off x="4230514" y="6492875"/>
            <a:ext cx="1078395" cy="355836"/>
          </a:xfrm>
        </p:spPr>
        <p:txBody>
          <a:bodyPr/>
          <a:lstStyle>
            <a:lvl1pPr algn="ctr">
              <a:defRPr sz="1000"/>
            </a:lvl1pPr>
          </a:lstStyle>
          <a:p>
            <a:r>
              <a:rPr lang="en-US" smtClean="0"/>
              <a:t>24.Oct. 2019</a:t>
            </a:r>
            <a:endParaRPr lang="de-DE" dirty="0"/>
          </a:p>
        </p:txBody>
      </p:sp>
      <p:sp>
        <p:nvSpPr>
          <p:cNvPr id="17" name="Fußzeilenplatzhalter 4">
            <a:extLst>
              <a:ext uri="{FF2B5EF4-FFF2-40B4-BE49-F238E27FC236}">
                <a16:creationId xmlns:a16="http://schemas.microsoft.com/office/drawing/2014/main" id="{C6AE7EFE-A32E-4DDA-9EC9-A8D26C982FB6}"/>
              </a:ext>
            </a:extLst>
          </p:cNvPr>
          <p:cNvSpPr>
            <a:spLocks noGrp="1"/>
          </p:cNvSpPr>
          <p:nvPr>
            <p:ph type="ftr" sz="quarter" idx="11"/>
          </p:nvPr>
        </p:nvSpPr>
        <p:spPr>
          <a:xfrm>
            <a:off x="456958" y="6492875"/>
            <a:ext cx="3720548" cy="365125"/>
          </a:xfrm>
        </p:spPr>
        <p:txBody>
          <a:bodyPr/>
          <a:lstStyle>
            <a:lvl1pPr algn="l">
              <a:defRPr sz="1000"/>
            </a:lvl1pPr>
          </a:lstStyle>
          <a:p>
            <a:r>
              <a:rPr lang="de-DE" dirty="0"/>
              <a:t>© APACECON EUROPE 2019</a:t>
            </a:r>
          </a:p>
        </p:txBody>
      </p:sp>
      <p:sp>
        <p:nvSpPr>
          <p:cNvPr id="18" name="Foliennummernplatzhalter 5">
            <a:extLst>
              <a:ext uri="{FF2B5EF4-FFF2-40B4-BE49-F238E27FC236}">
                <a16:creationId xmlns:a16="http://schemas.microsoft.com/office/drawing/2014/main" id="{BAF8E3CA-C83A-4E6B-92D4-9B66D042ACCF}"/>
              </a:ext>
            </a:extLst>
          </p:cNvPr>
          <p:cNvSpPr>
            <a:spLocks noGrp="1"/>
          </p:cNvSpPr>
          <p:nvPr>
            <p:ph type="sldNum" sz="quarter" idx="12"/>
          </p:nvPr>
        </p:nvSpPr>
        <p:spPr>
          <a:xfrm>
            <a:off x="5353638" y="6492875"/>
            <a:ext cx="480391" cy="355836"/>
          </a:xfrm>
        </p:spPr>
        <p:txBody>
          <a:bodyPr/>
          <a:lstStyle>
            <a:lvl1pPr>
              <a:defRPr sz="1000"/>
            </a:lvl1pPr>
          </a:lstStyle>
          <a:p>
            <a:fld id="{F750496F-2DBE-4893-B58D-E379ED051D81}" type="slidenum">
              <a:rPr lang="de-DE" smtClean="0"/>
              <a:pPr/>
              <a:t>‹#›</a:t>
            </a:fld>
            <a:endParaRPr lang="de-DE"/>
          </a:p>
        </p:txBody>
      </p:sp>
    </p:spTree>
    <p:extLst>
      <p:ext uri="{BB962C8B-B14F-4D97-AF65-F5344CB8AC3E}">
        <p14:creationId xmlns:p14="http://schemas.microsoft.com/office/powerpoint/2010/main" val="205232755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el und Inhalt">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C769ACDA-3C14-4245-B2FD-BC247AB21F4B}"/>
              </a:ext>
            </a:extLst>
          </p:cNvPr>
          <p:cNvSpPr/>
          <p:nvPr userDrawn="1"/>
        </p:nvSpPr>
        <p:spPr bwMode="ltGray">
          <a:xfrm>
            <a:off x="442912" y="1376363"/>
            <a:ext cx="11749709" cy="4800600"/>
          </a:xfrm>
          <a:prstGeom prst="rect">
            <a:avLst/>
          </a:prstGeom>
          <a:solidFill>
            <a:srgbClr val="F6F8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a:extLst>
              <a:ext uri="{FF2B5EF4-FFF2-40B4-BE49-F238E27FC236}">
                <a16:creationId xmlns:a16="http://schemas.microsoft.com/office/drawing/2014/main" id="{B4AF76A3-68BC-45D1-8179-808CCDD3A190}"/>
              </a:ext>
            </a:extLst>
          </p:cNvPr>
          <p:cNvSpPr>
            <a:spLocks noGrp="1"/>
          </p:cNvSpPr>
          <p:nvPr>
            <p:ph type="title"/>
          </p:nvPr>
        </p:nvSpPr>
        <p:spPr>
          <a:xfrm>
            <a:off x="442913" y="152401"/>
            <a:ext cx="11306173" cy="528636"/>
          </a:xfrm>
        </p:spPr>
        <p:txBody>
          <a:bodyPr>
            <a:normAutofit/>
          </a:bodyPr>
          <a:lstStyle>
            <a:lvl1pPr>
              <a:defRPr sz="3600" b="0">
                <a:solidFill>
                  <a:schemeClr val="tx1">
                    <a:lumMod val="75000"/>
                    <a:lumOff val="25000"/>
                  </a:schemeClr>
                </a:solidFill>
              </a:defRPr>
            </a:lvl1pPr>
          </a:lstStyle>
          <a:p>
            <a:r>
              <a:rPr lang="de-DE" noProof="0"/>
              <a:t>Mastertitelformat bearbeiten</a:t>
            </a:r>
            <a:endParaRPr lang="en-GB" noProof="0"/>
          </a:p>
        </p:txBody>
      </p:sp>
      <p:sp>
        <p:nvSpPr>
          <p:cNvPr id="3" name="Inhaltsplatzhalter 2">
            <a:extLst>
              <a:ext uri="{FF2B5EF4-FFF2-40B4-BE49-F238E27FC236}">
                <a16:creationId xmlns:a16="http://schemas.microsoft.com/office/drawing/2014/main" id="{15698811-8652-49E1-8150-CCBB964989BE}"/>
              </a:ext>
            </a:extLst>
          </p:cNvPr>
          <p:cNvSpPr>
            <a:spLocks noGrp="1"/>
          </p:cNvSpPr>
          <p:nvPr>
            <p:ph idx="1"/>
          </p:nvPr>
        </p:nvSpPr>
        <p:spPr>
          <a:xfrm>
            <a:off x="683395" y="1594617"/>
            <a:ext cx="5293335" cy="4351338"/>
          </a:xfrm>
        </p:spPr>
        <p:txBody>
          <a:bodyPr>
            <a:normAutofit/>
          </a:bodyPr>
          <a:lstStyle>
            <a:lvl1pPr marL="228600" indent="-228600">
              <a:buClr>
                <a:srgbClr val="662E8D"/>
              </a:buClr>
              <a:buSzPct val="115000"/>
              <a:buFont typeface="Wingdings" panose="05000000000000000000" pitchFamily="2" charset="2"/>
              <a:buChar char="§"/>
              <a:defRPr sz="2400">
                <a:solidFill>
                  <a:schemeClr val="tx1">
                    <a:lumMod val="75000"/>
                    <a:lumOff val="25000"/>
                  </a:schemeClr>
                </a:solidFill>
              </a:defRPr>
            </a:lvl1pPr>
            <a:lvl2pPr marL="685800" indent="-228600">
              <a:buClr>
                <a:srgbClr val="662E8D"/>
              </a:buClr>
              <a:buSzPct val="115000"/>
              <a:buFont typeface="Wingdings" panose="05000000000000000000" pitchFamily="2" charset="2"/>
              <a:buChar char="§"/>
              <a:defRPr sz="2000">
                <a:solidFill>
                  <a:schemeClr val="tx1">
                    <a:lumMod val="75000"/>
                    <a:lumOff val="25000"/>
                  </a:schemeClr>
                </a:solidFill>
              </a:defRPr>
            </a:lvl2pPr>
            <a:lvl3pPr marL="1143000" indent="-228600">
              <a:buClr>
                <a:srgbClr val="662E8D"/>
              </a:buClr>
              <a:buSzPct val="115000"/>
              <a:buFont typeface="Wingdings" panose="05000000000000000000" pitchFamily="2" charset="2"/>
              <a:buChar char="§"/>
              <a:defRPr sz="1800">
                <a:solidFill>
                  <a:schemeClr val="tx1">
                    <a:lumMod val="75000"/>
                    <a:lumOff val="25000"/>
                  </a:schemeClr>
                </a:solidFill>
              </a:defRPr>
            </a:lvl3pPr>
            <a:lvl4pPr marL="1600200" indent="-228600">
              <a:buClr>
                <a:srgbClr val="662E8D"/>
              </a:buClr>
              <a:buSzPct val="115000"/>
              <a:buFont typeface="Wingdings" panose="05000000000000000000" pitchFamily="2" charset="2"/>
              <a:buChar char="§"/>
              <a:defRPr sz="1600">
                <a:solidFill>
                  <a:schemeClr val="tx1">
                    <a:lumMod val="75000"/>
                    <a:lumOff val="25000"/>
                  </a:schemeClr>
                </a:solidFill>
              </a:defRPr>
            </a:lvl4pPr>
            <a:lvl5pPr marL="2057400" indent="-228600">
              <a:buClr>
                <a:srgbClr val="662E8D"/>
              </a:buClr>
              <a:buSzPct val="115000"/>
              <a:buFont typeface="Wingdings" panose="05000000000000000000" pitchFamily="2" charset="2"/>
              <a:buChar char="§"/>
              <a:defRPr sz="1600">
                <a:solidFill>
                  <a:schemeClr val="tx1">
                    <a:lumMod val="75000"/>
                    <a:lumOff val="25000"/>
                  </a:schemeClr>
                </a:solidFill>
              </a:defRPr>
            </a:lvl5pPr>
          </a:lstStyle>
          <a:p>
            <a:pPr lvl="0"/>
            <a:r>
              <a:rPr lang="de-DE" noProof="0"/>
              <a:t>Mastertextformat bearbeiten</a:t>
            </a:r>
          </a:p>
          <a:p>
            <a:pPr lvl="1"/>
            <a:r>
              <a:rPr lang="de-DE" noProof="0"/>
              <a:t>Zweite Ebene</a:t>
            </a:r>
          </a:p>
          <a:p>
            <a:pPr lvl="2"/>
            <a:r>
              <a:rPr lang="de-DE" noProof="0"/>
              <a:t>Dritte Ebene</a:t>
            </a:r>
          </a:p>
          <a:p>
            <a:pPr lvl="3"/>
            <a:r>
              <a:rPr lang="de-DE" noProof="0"/>
              <a:t>Vierte Ebene</a:t>
            </a:r>
          </a:p>
        </p:txBody>
      </p:sp>
      <p:sp>
        <p:nvSpPr>
          <p:cNvPr id="5" name="Textplatzhalter 4">
            <a:extLst>
              <a:ext uri="{FF2B5EF4-FFF2-40B4-BE49-F238E27FC236}">
                <a16:creationId xmlns:a16="http://schemas.microsoft.com/office/drawing/2014/main" id="{EB0EE23F-157C-4671-B11A-A7F8E065BCA8}"/>
              </a:ext>
            </a:extLst>
          </p:cNvPr>
          <p:cNvSpPr>
            <a:spLocks noGrp="1"/>
          </p:cNvSpPr>
          <p:nvPr>
            <p:ph type="body" sz="quarter" idx="13"/>
          </p:nvPr>
        </p:nvSpPr>
        <p:spPr>
          <a:xfrm>
            <a:off x="442914" y="681039"/>
            <a:ext cx="11306174" cy="528636"/>
          </a:xfrm>
        </p:spPr>
        <p:txBody>
          <a:bodyPr/>
          <a:lstStyle>
            <a:lvl1pPr marL="0" indent="0">
              <a:buNone/>
              <a:defRPr>
                <a:solidFill>
                  <a:srgbClr val="662E8D"/>
                </a:solidFill>
              </a:defRPr>
            </a:lvl1pPr>
          </a:lstStyle>
          <a:p>
            <a:pPr lvl="0"/>
            <a:r>
              <a:rPr lang="de-DE" noProof="0"/>
              <a:t>Mastertextformat bearbeiten</a:t>
            </a:r>
          </a:p>
        </p:txBody>
      </p:sp>
      <p:grpSp>
        <p:nvGrpSpPr>
          <p:cNvPr id="13" name="Gruppieren 12">
            <a:extLst>
              <a:ext uri="{FF2B5EF4-FFF2-40B4-BE49-F238E27FC236}">
                <a16:creationId xmlns:a16="http://schemas.microsoft.com/office/drawing/2014/main" id="{363E2D33-4E53-4546-83E0-4D56061D4DBF}"/>
              </a:ext>
            </a:extLst>
          </p:cNvPr>
          <p:cNvGrpSpPr/>
          <p:nvPr userDrawn="1"/>
        </p:nvGrpSpPr>
        <p:grpSpPr>
          <a:xfrm>
            <a:off x="10270166" y="6343651"/>
            <a:ext cx="1478922" cy="457006"/>
            <a:chOff x="810420" y="815615"/>
            <a:chExt cx="3839402" cy="1186425"/>
          </a:xfrm>
        </p:grpSpPr>
        <p:pic>
          <p:nvPicPr>
            <p:cNvPr id="14" name="Picture 9">
              <a:extLst>
                <a:ext uri="{FF2B5EF4-FFF2-40B4-BE49-F238E27FC236}">
                  <a16:creationId xmlns:a16="http://schemas.microsoft.com/office/drawing/2014/main" id="{D49EF723-9C70-4DEE-827D-624973FE4FD5}"/>
                </a:ext>
              </a:extLst>
            </p:cNvPr>
            <p:cNvPicPr>
              <a:picLocks noChangeAspect="1"/>
            </p:cNvPicPr>
            <p:nvPr userDrawn="1"/>
          </p:nvPicPr>
          <p:blipFill>
            <a:blip r:embed="rId2"/>
            <a:stretch>
              <a:fillRect/>
            </a:stretch>
          </p:blipFill>
          <p:spPr>
            <a:xfrm>
              <a:off x="810420" y="815615"/>
              <a:ext cx="3839402" cy="1186425"/>
            </a:xfrm>
            <a:prstGeom prst="rect">
              <a:avLst/>
            </a:prstGeom>
          </p:spPr>
        </p:pic>
        <p:sp>
          <p:nvSpPr>
            <p:cNvPr id="15" name="Rechteck 14">
              <a:extLst>
                <a:ext uri="{FF2B5EF4-FFF2-40B4-BE49-F238E27FC236}">
                  <a16:creationId xmlns:a16="http://schemas.microsoft.com/office/drawing/2014/main" id="{231F9E51-DE74-4B20-A720-3F148739A650}"/>
                </a:ext>
              </a:extLst>
            </p:cNvPr>
            <p:cNvSpPr/>
            <p:nvPr userDrawn="1"/>
          </p:nvSpPr>
          <p:spPr>
            <a:xfrm>
              <a:off x="1303867" y="1464733"/>
              <a:ext cx="2573866"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chemeClr val="accent6"/>
                  </a:solidFill>
                </a:rPr>
                <a:t>EUROPE </a:t>
              </a:r>
            </a:p>
          </p:txBody>
        </p:sp>
      </p:grpSp>
      <p:sp>
        <p:nvSpPr>
          <p:cNvPr id="16" name="Datumsplatzhalter 3">
            <a:extLst>
              <a:ext uri="{FF2B5EF4-FFF2-40B4-BE49-F238E27FC236}">
                <a16:creationId xmlns:a16="http://schemas.microsoft.com/office/drawing/2014/main" id="{13357FB6-1962-4CF0-84CC-4B3634960963}"/>
              </a:ext>
            </a:extLst>
          </p:cNvPr>
          <p:cNvSpPr>
            <a:spLocks noGrp="1"/>
          </p:cNvSpPr>
          <p:nvPr>
            <p:ph type="dt" sz="half" idx="10"/>
          </p:nvPr>
        </p:nvSpPr>
        <p:spPr>
          <a:xfrm>
            <a:off x="4230514" y="6492875"/>
            <a:ext cx="1078395" cy="355836"/>
          </a:xfrm>
        </p:spPr>
        <p:txBody>
          <a:bodyPr/>
          <a:lstStyle>
            <a:lvl1pPr algn="ctr">
              <a:defRPr sz="1000"/>
            </a:lvl1pPr>
          </a:lstStyle>
          <a:p>
            <a:r>
              <a:rPr lang="en-US" smtClean="0"/>
              <a:t>24.Oct. 2019</a:t>
            </a:r>
            <a:endParaRPr lang="de-DE" dirty="0"/>
          </a:p>
        </p:txBody>
      </p:sp>
      <p:sp>
        <p:nvSpPr>
          <p:cNvPr id="17" name="Fußzeilenplatzhalter 4">
            <a:extLst>
              <a:ext uri="{FF2B5EF4-FFF2-40B4-BE49-F238E27FC236}">
                <a16:creationId xmlns:a16="http://schemas.microsoft.com/office/drawing/2014/main" id="{C6AE7EFE-A32E-4DDA-9EC9-A8D26C982FB6}"/>
              </a:ext>
            </a:extLst>
          </p:cNvPr>
          <p:cNvSpPr>
            <a:spLocks noGrp="1"/>
          </p:cNvSpPr>
          <p:nvPr>
            <p:ph type="ftr" sz="quarter" idx="11"/>
          </p:nvPr>
        </p:nvSpPr>
        <p:spPr>
          <a:xfrm>
            <a:off x="456958" y="6492875"/>
            <a:ext cx="3720548" cy="365125"/>
          </a:xfrm>
        </p:spPr>
        <p:txBody>
          <a:bodyPr/>
          <a:lstStyle>
            <a:lvl1pPr algn="l">
              <a:defRPr sz="1000"/>
            </a:lvl1pPr>
          </a:lstStyle>
          <a:p>
            <a:r>
              <a:rPr lang="de-DE" dirty="0"/>
              <a:t>© APACECON EUROPE 2019</a:t>
            </a:r>
          </a:p>
        </p:txBody>
      </p:sp>
      <p:sp>
        <p:nvSpPr>
          <p:cNvPr id="18" name="Foliennummernplatzhalter 5">
            <a:extLst>
              <a:ext uri="{FF2B5EF4-FFF2-40B4-BE49-F238E27FC236}">
                <a16:creationId xmlns:a16="http://schemas.microsoft.com/office/drawing/2014/main" id="{BAF8E3CA-C83A-4E6B-92D4-9B66D042ACCF}"/>
              </a:ext>
            </a:extLst>
          </p:cNvPr>
          <p:cNvSpPr>
            <a:spLocks noGrp="1"/>
          </p:cNvSpPr>
          <p:nvPr>
            <p:ph type="sldNum" sz="quarter" idx="12"/>
          </p:nvPr>
        </p:nvSpPr>
        <p:spPr>
          <a:xfrm>
            <a:off x="5353638" y="6492875"/>
            <a:ext cx="480391" cy="355836"/>
          </a:xfrm>
        </p:spPr>
        <p:txBody>
          <a:bodyPr/>
          <a:lstStyle>
            <a:lvl1pPr>
              <a:defRPr sz="1000"/>
            </a:lvl1pPr>
          </a:lstStyle>
          <a:p>
            <a:fld id="{F750496F-2DBE-4893-B58D-E379ED051D81}" type="slidenum">
              <a:rPr lang="de-DE" smtClean="0"/>
              <a:pPr/>
              <a:t>‹#›</a:t>
            </a:fld>
            <a:endParaRPr lang="de-DE"/>
          </a:p>
        </p:txBody>
      </p:sp>
      <p:sp>
        <p:nvSpPr>
          <p:cNvPr id="19" name="Inhaltsplatzhalter 2">
            <a:extLst>
              <a:ext uri="{FF2B5EF4-FFF2-40B4-BE49-F238E27FC236}">
                <a16:creationId xmlns:a16="http://schemas.microsoft.com/office/drawing/2014/main" id="{D690AAFC-6B4E-4236-AED0-60B0BDBBCC88}"/>
              </a:ext>
            </a:extLst>
          </p:cNvPr>
          <p:cNvSpPr>
            <a:spLocks noGrp="1"/>
          </p:cNvSpPr>
          <p:nvPr>
            <p:ph idx="14"/>
          </p:nvPr>
        </p:nvSpPr>
        <p:spPr>
          <a:xfrm>
            <a:off x="6215272" y="1594617"/>
            <a:ext cx="5293335" cy="4351338"/>
          </a:xfrm>
        </p:spPr>
        <p:txBody>
          <a:bodyPr>
            <a:normAutofit/>
          </a:bodyPr>
          <a:lstStyle>
            <a:lvl1pPr marL="228600" indent="-228600">
              <a:buClr>
                <a:srgbClr val="662E8D"/>
              </a:buClr>
              <a:buSzPct val="115000"/>
              <a:buFont typeface="Wingdings" panose="05000000000000000000" pitchFamily="2" charset="2"/>
              <a:buChar char="§"/>
              <a:defRPr sz="2400">
                <a:solidFill>
                  <a:schemeClr val="tx1">
                    <a:lumMod val="75000"/>
                    <a:lumOff val="25000"/>
                  </a:schemeClr>
                </a:solidFill>
              </a:defRPr>
            </a:lvl1pPr>
            <a:lvl2pPr marL="685800" indent="-228600">
              <a:buClr>
                <a:srgbClr val="662E8D"/>
              </a:buClr>
              <a:buSzPct val="115000"/>
              <a:buFont typeface="Wingdings" panose="05000000000000000000" pitchFamily="2" charset="2"/>
              <a:buChar char="§"/>
              <a:defRPr sz="2000">
                <a:solidFill>
                  <a:schemeClr val="tx1">
                    <a:lumMod val="75000"/>
                    <a:lumOff val="25000"/>
                  </a:schemeClr>
                </a:solidFill>
              </a:defRPr>
            </a:lvl2pPr>
            <a:lvl3pPr marL="1143000" indent="-228600">
              <a:buClr>
                <a:srgbClr val="662E8D"/>
              </a:buClr>
              <a:buSzPct val="115000"/>
              <a:buFont typeface="Wingdings" panose="05000000000000000000" pitchFamily="2" charset="2"/>
              <a:buChar char="§"/>
              <a:defRPr sz="1800">
                <a:solidFill>
                  <a:schemeClr val="tx1">
                    <a:lumMod val="75000"/>
                    <a:lumOff val="25000"/>
                  </a:schemeClr>
                </a:solidFill>
              </a:defRPr>
            </a:lvl3pPr>
            <a:lvl4pPr marL="1600200" indent="-228600">
              <a:buClr>
                <a:srgbClr val="662E8D"/>
              </a:buClr>
              <a:buSzPct val="115000"/>
              <a:buFont typeface="Wingdings" panose="05000000000000000000" pitchFamily="2" charset="2"/>
              <a:buChar char="§"/>
              <a:defRPr sz="1600">
                <a:solidFill>
                  <a:schemeClr val="tx1">
                    <a:lumMod val="75000"/>
                    <a:lumOff val="25000"/>
                  </a:schemeClr>
                </a:solidFill>
              </a:defRPr>
            </a:lvl4pPr>
            <a:lvl5pPr marL="2057400" indent="-228600">
              <a:buClr>
                <a:srgbClr val="662E8D"/>
              </a:buClr>
              <a:buSzPct val="115000"/>
              <a:buFont typeface="Wingdings" panose="05000000000000000000" pitchFamily="2" charset="2"/>
              <a:buChar char="§"/>
              <a:defRPr sz="1600">
                <a:solidFill>
                  <a:schemeClr val="tx1">
                    <a:lumMod val="75000"/>
                    <a:lumOff val="25000"/>
                  </a:schemeClr>
                </a:solidFill>
              </a:defRPr>
            </a:lvl5pPr>
          </a:lstStyle>
          <a:p>
            <a:pPr lvl="0"/>
            <a:r>
              <a:rPr lang="de-DE" noProof="0"/>
              <a:t>Mastertextformat bearbeiten</a:t>
            </a:r>
          </a:p>
          <a:p>
            <a:pPr lvl="1"/>
            <a:r>
              <a:rPr lang="de-DE" noProof="0"/>
              <a:t>Zweite Ebene</a:t>
            </a:r>
          </a:p>
          <a:p>
            <a:pPr lvl="2"/>
            <a:r>
              <a:rPr lang="de-DE" noProof="0"/>
              <a:t>Dritte Ebene</a:t>
            </a:r>
          </a:p>
          <a:p>
            <a:pPr lvl="3"/>
            <a:r>
              <a:rPr lang="de-DE" noProof="0"/>
              <a:t>Vierte Ebene</a:t>
            </a:r>
          </a:p>
        </p:txBody>
      </p:sp>
    </p:spTree>
    <p:extLst>
      <p:ext uri="{BB962C8B-B14F-4D97-AF65-F5344CB8AC3E}">
        <p14:creationId xmlns:p14="http://schemas.microsoft.com/office/powerpoint/2010/main" val="563999986"/>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Titel und Inhalt">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C769ACDA-3C14-4245-B2FD-BC247AB21F4B}"/>
              </a:ext>
            </a:extLst>
          </p:cNvPr>
          <p:cNvSpPr/>
          <p:nvPr userDrawn="1"/>
        </p:nvSpPr>
        <p:spPr bwMode="ltGray">
          <a:xfrm>
            <a:off x="442912" y="1376363"/>
            <a:ext cx="11749709" cy="4800600"/>
          </a:xfrm>
          <a:prstGeom prst="rect">
            <a:avLst/>
          </a:prstGeom>
          <a:solidFill>
            <a:srgbClr val="F6F8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Titel 1">
            <a:extLst>
              <a:ext uri="{FF2B5EF4-FFF2-40B4-BE49-F238E27FC236}">
                <a16:creationId xmlns:a16="http://schemas.microsoft.com/office/drawing/2014/main" id="{B4AF76A3-68BC-45D1-8179-808CCDD3A190}"/>
              </a:ext>
            </a:extLst>
          </p:cNvPr>
          <p:cNvSpPr>
            <a:spLocks noGrp="1"/>
          </p:cNvSpPr>
          <p:nvPr>
            <p:ph type="title"/>
          </p:nvPr>
        </p:nvSpPr>
        <p:spPr>
          <a:xfrm>
            <a:off x="442913" y="489288"/>
            <a:ext cx="11306173" cy="528636"/>
          </a:xfrm>
        </p:spPr>
        <p:txBody>
          <a:bodyPr>
            <a:normAutofit/>
          </a:bodyPr>
          <a:lstStyle>
            <a:lvl1pPr>
              <a:defRPr sz="3600" b="0">
                <a:solidFill>
                  <a:schemeClr val="tx1">
                    <a:lumMod val="75000"/>
                    <a:lumOff val="25000"/>
                  </a:schemeClr>
                </a:solidFill>
              </a:defRPr>
            </a:lvl1pPr>
          </a:lstStyle>
          <a:p>
            <a:r>
              <a:rPr lang="de-DE" noProof="0"/>
              <a:t>Mastertitelformat bearbeiten</a:t>
            </a:r>
            <a:endParaRPr lang="en-GB" noProof="0"/>
          </a:p>
        </p:txBody>
      </p:sp>
      <p:sp>
        <p:nvSpPr>
          <p:cNvPr id="3" name="Inhaltsplatzhalter 2">
            <a:extLst>
              <a:ext uri="{FF2B5EF4-FFF2-40B4-BE49-F238E27FC236}">
                <a16:creationId xmlns:a16="http://schemas.microsoft.com/office/drawing/2014/main" id="{15698811-8652-49E1-8150-CCBB964989BE}"/>
              </a:ext>
            </a:extLst>
          </p:cNvPr>
          <p:cNvSpPr>
            <a:spLocks noGrp="1"/>
          </p:cNvSpPr>
          <p:nvPr>
            <p:ph idx="1"/>
          </p:nvPr>
        </p:nvSpPr>
        <p:spPr>
          <a:xfrm>
            <a:off x="683394" y="1594617"/>
            <a:ext cx="11065691" cy="4351338"/>
          </a:xfrm>
        </p:spPr>
        <p:txBody>
          <a:bodyPr>
            <a:normAutofit/>
          </a:bodyPr>
          <a:lstStyle>
            <a:lvl1pPr marL="228600" indent="-228600">
              <a:buClr>
                <a:srgbClr val="662E8D"/>
              </a:buClr>
              <a:buSzPct val="115000"/>
              <a:buFont typeface="Wingdings" panose="05000000000000000000" pitchFamily="2" charset="2"/>
              <a:buChar char="§"/>
              <a:defRPr sz="2400">
                <a:solidFill>
                  <a:schemeClr val="tx1">
                    <a:lumMod val="75000"/>
                    <a:lumOff val="25000"/>
                  </a:schemeClr>
                </a:solidFill>
              </a:defRPr>
            </a:lvl1pPr>
            <a:lvl2pPr marL="685800" indent="-228600">
              <a:buClr>
                <a:srgbClr val="662E8D"/>
              </a:buClr>
              <a:buSzPct val="115000"/>
              <a:buFont typeface="Wingdings" panose="05000000000000000000" pitchFamily="2" charset="2"/>
              <a:buChar char="§"/>
              <a:defRPr sz="2000">
                <a:solidFill>
                  <a:schemeClr val="tx1">
                    <a:lumMod val="75000"/>
                    <a:lumOff val="25000"/>
                  </a:schemeClr>
                </a:solidFill>
              </a:defRPr>
            </a:lvl2pPr>
            <a:lvl3pPr marL="1143000" indent="-228600">
              <a:buClr>
                <a:srgbClr val="662E8D"/>
              </a:buClr>
              <a:buSzPct val="115000"/>
              <a:buFont typeface="Wingdings" panose="05000000000000000000" pitchFamily="2" charset="2"/>
              <a:buChar char="§"/>
              <a:defRPr sz="1800">
                <a:solidFill>
                  <a:schemeClr val="tx1">
                    <a:lumMod val="75000"/>
                    <a:lumOff val="25000"/>
                  </a:schemeClr>
                </a:solidFill>
              </a:defRPr>
            </a:lvl3pPr>
            <a:lvl4pPr marL="1600200" indent="-228600">
              <a:buClr>
                <a:srgbClr val="662E8D"/>
              </a:buClr>
              <a:buSzPct val="115000"/>
              <a:buFont typeface="Wingdings" panose="05000000000000000000" pitchFamily="2" charset="2"/>
              <a:buChar char="§"/>
              <a:defRPr sz="1600">
                <a:solidFill>
                  <a:schemeClr val="tx1">
                    <a:lumMod val="75000"/>
                    <a:lumOff val="25000"/>
                  </a:schemeClr>
                </a:solidFill>
              </a:defRPr>
            </a:lvl4pPr>
            <a:lvl5pPr marL="2057400" indent="-228600">
              <a:buClr>
                <a:srgbClr val="662E8D"/>
              </a:buClr>
              <a:buSzPct val="115000"/>
              <a:buFont typeface="Wingdings" panose="05000000000000000000" pitchFamily="2" charset="2"/>
              <a:buChar char="§"/>
              <a:defRPr sz="1600">
                <a:solidFill>
                  <a:schemeClr val="tx1">
                    <a:lumMod val="75000"/>
                    <a:lumOff val="25000"/>
                  </a:schemeClr>
                </a:solidFill>
              </a:defRPr>
            </a:lvl5pPr>
          </a:lstStyle>
          <a:p>
            <a:pPr lvl="0"/>
            <a:r>
              <a:rPr lang="de-DE" noProof="0"/>
              <a:t>Mastertextformat bearbeiten</a:t>
            </a:r>
          </a:p>
          <a:p>
            <a:pPr lvl="1"/>
            <a:r>
              <a:rPr lang="de-DE" noProof="0"/>
              <a:t>Zweite Ebene</a:t>
            </a:r>
          </a:p>
          <a:p>
            <a:pPr lvl="2"/>
            <a:r>
              <a:rPr lang="de-DE" noProof="0"/>
              <a:t>Dritte Ebene</a:t>
            </a:r>
          </a:p>
          <a:p>
            <a:pPr lvl="3"/>
            <a:r>
              <a:rPr lang="de-DE" noProof="0"/>
              <a:t>Vierte Ebene</a:t>
            </a:r>
          </a:p>
        </p:txBody>
      </p:sp>
      <p:grpSp>
        <p:nvGrpSpPr>
          <p:cNvPr id="13" name="Gruppieren 12">
            <a:extLst>
              <a:ext uri="{FF2B5EF4-FFF2-40B4-BE49-F238E27FC236}">
                <a16:creationId xmlns:a16="http://schemas.microsoft.com/office/drawing/2014/main" id="{363E2D33-4E53-4546-83E0-4D56061D4DBF}"/>
              </a:ext>
            </a:extLst>
          </p:cNvPr>
          <p:cNvGrpSpPr/>
          <p:nvPr userDrawn="1"/>
        </p:nvGrpSpPr>
        <p:grpSpPr>
          <a:xfrm>
            <a:off x="10270166" y="6343651"/>
            <a:ext cx="1478922" cy="457006"/>
            <a:chOff x="810420" y="815615"/>
            <a:chExt cx="3839402" cy="1186425"/>
          </a:xfrm>
        </p:grpSpPr>
        <p:pic>
          <p:nvPicPr>
            <p:cNvPr id="14" name="Picture 9">
              <a:extLst>
                <a:ext uri="{FF2B5EF4-FFF2-40B4-BE49-F238E27FC236}">
                  <a16:creationId xmlns:a16="http://schemas.microsoft.com/office/drawing/2014/main" id="{D49EF723-9C70-4DEE-827D-624973FE4FD5}"/>
                </a:ext>
              </a:extLst>
            </p:cNvPr>
            <p:cNvPicPr>
              <a:picLocks noChangeAspect="1"/>
            </p:cNvPicPr>
            <p:nvPr userDrawn="1"/>
          </p:nvPicPr>
          <p:blipFill>
            <a:blip r:embed="rId2"/>
            <a:stretch>
              <a:fillRect/>
            </a:stretch>
          </p:blipFill>
          <p:spPr>
            <a:xfrm>
              <a:off x="810420" y="815615"/>
              <a:ext cx="3839402" cy="1186425"/>
            </a:xfrm>
            <a:prstGeom prst="rect">
              <a:avLst/>
            </a:prstGeom>
          </p:spPr>
        </p:pic>
        <p:sp>
          <p:nvSpPr>
            <p:cNvPr id="15" name="Rechteck 14">
              <a:extLst>
                <a:ext uri="{FF2B5EF4-FFF2-40B4-BE49-F238E27FC236}">
                  <a16:creationId xmlns:a16="http://schemas.microsoft.com/office/drawing/2014/main" id="{231F9E51-DE74-4B20-A720-3F148739A650}"/>
                </a:ext>
              </a:extLst>
            </p:cNvPr>
            <p:cNvSpPr/>
            <p:nvPr userDrawn="1"/>
          </p:nvSpPr>
          <p:spPr>
            <a:xfrm>
              <a:off x="1303867" y="1464733"/>
              <a:ext cx="2573866"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noProof="0">
                  <a:solidFill>
                    <a:schemeClr val="accent6"/>
                  </a:solidFill>
                </a:rPr>
                <a:t>EUROPE </a:t>
              </a:r>
            </a:p>
          </p:txBody>
        </p:sp>
      </p:grpSp>
      <p:sp>
        <p:nvSpPr>
          <p:cNvPr id="16" name="Datumsplatzhalter 3">
            <a:extLst>
              <a:ext uri="{FF2B5EF4-FFF2-40B4-BE49-F238E27FC236}">
                <a16:creationId xmlns:a16="http://schemas.microsoft.com/office/drawing/2014/main" id="{13357FB6-1962-4CF0-84CC-4B3634960963}"/>
              </a:ext>
            </a:extLst>
          </p:cNvPr>
          <p:cNvSpPr>
            <a:spLocks noGrp="1"/>
          </p:cNvSpPr>
          <p:nvPr>
            <p:ph type="dt" sz="half" idx="10"/>
          </p:nvPr>
        </p:nvSpPr>
        <p:spPr>
          <a:xfrm>
            <a:off x="4230514" y="6492875"/>
            <a:ext cx="1078395" cy="355836"/>
          </a:xfrm>
        </p:spPr>
        <p:txBody>
          <a:bodyPr/>
          <a:lstStyle>
            <a:lvl1pPr algn="ctr">
              <a:defRPr sz="1000"/>
            </a:lvl1pPr>
          </a:lstStyle>
          <a:p>
            <a:r>
              <a:rPr lang="en-US" noProof="0" smtClean="0"/>
              <a:t>24.Oct. 2019</a:t>
            </a:r>
            <a:endParaRPr lang="en-GB" noProof="0"/>
          </a:p>
        </p:txBody>
      </p:sp>
      <p:sp>
        <p:nvSpPr>
          <p:cNvPr id="17" name="Fußzeilenplatzhalter 4">
            <a:extLst>
              <a:ext uri="{FF2B5EF4-FFF2-40B4-BE49-F238E27FC236}">
                <a16:creationId xmlns:a16="http://schemas.microsoft.com/office/drawing/2014/main" id="{C6AE7EFE-A32E-4DDA-9EC9-A8D26C982FB6}"/>
              </a:ext>
            </a:extLst>
          </p:cNvPr>
          <p:cNvSpPr>
            <a:spLocks noGrp="1"/>
          </p:cNvSpPr>
          <p:nvPr>
            <p:ph type="ftr" sz="quarter" idx="11"/>
          </p:nvPr>
        </p:nvSpPr>
        <p:spPr>
          <a:xfrm>
            <a:off x="456958" y="6492875"/>
            <a:ext cx="3720548" cy="365125"/>
          </a:xfrm>
        </p:spPr>
        <p:txBody>
          <a:bodyPr/>
          <a:lstStyle>
            <a:lvl1pPr algn="l">
              <a:defRPr sz="1000"/>
            </a:lvl1pPr>
          </a:lstStyle>
          <a:p>
            <a:r>
              <a:rPr lang="en-GB" noProof="0"/>
              <a:t>© APACECON EUROPE 2019</a:t>
            </a:r>
          </a:p>
        </p:txBody>
      </p:sp>
      <p:sp>
        <p:nvSpPr>
          <p:cNvPr id="18" name="Foliennummernplatzhalter 5">
            <a:extLst>
              <a:ext uri="{FF2B5EF4-FFF2-40B4-BE49-F238E27FC236}">
                <a16:creationId xmlns:a16="http://schemas.microsoft.com/office/drawing/2014/main" id="{BAF8E3CA-C83A-4E6B-92D4-9B66D042ACCF}"/>
              </a:ext>
            </a:extLst>
          </p:cNvPr>
          <p:cNvSpPr>
            <a:spLocks noGrp="1"/>
          </p:cNvSpPr>
          <p:nvPr>
            <p:ph type="sldNum" sz="quarter" idx="12"/>
          </p:nvPr>
        </p:nvSpPr>
        <p:spPr>
          <a:xfrm>
            <a:off x="5353638" y="6492875"/>
            <a:ext cx="480391" cy="355836"/>
          </a:xfrm>
        </p:spPr>
        <p:txBody>
          <a:bodyPr/>
          <a:lstStyle>
            <a:lvl1pPr>
              <a:defRPr sz="1000"/>
            </a:lvl1pPr>
          </a:lstStyle>
          <a:p>
            <a:fld id="{F750496F-2DBE-4893-B58D-E379ED051D81}" type="slidenum">
              <a:rPr lang="en-GB" noProof="0" smtClean="0"/>
              <a:pPr/>
              <a:t>‹#›</a:t>
            </a:fld>
            <a:endParaRPr lang="en-GB" noProof="0"/>
          </a:p>
        </p:txBody>
      </p:sp>
    </p:spTree>
    <p:extLst>
      <p:ext uri="{BB962C8B-B14F-4D97-AF65-F5344CB8AC3E}">
        <p14:creationId xmlns:p14="http://schemas.microsoft.com/office/powerpoint/2010/main" val="211782573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Titel und Inhalt">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C769ACDA-3C14-4245-B2FD-BC247AB21F4B}"/>
              </a:ext>
            </a:extLst>
          </p:cNvPr>
          <p:cNvSpPr/>
          <p:nvPr userDrawn="1"/>
        </p:nvSpPr>
        <p:spPr bwMode="ltGray">
          <a:xfrm>
            <a:off x="442912" y="1376363"/>
            <a:ext cx="11749709" cy="4800600"/>
          </a:xfrm>
          <a:prstGeom prst="rect">
            <a:avLst/>
          </a:prstGeom>
          <a:solidFill>
            <a:srgbClr val="F6F8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 name="Titel 1">
            <a:extLst>
              <a:ext uri="{FF2B5EF4-FFF2-40B4-BE49-F238E27FC236}">
                <a16:creationId xmlns:a16="http://schemas.microsoft.com/office/drawing/2014/main" id="{B4AF76A3-68BC-45D1-8179-808CCDD3A190}"/>
              </a:ext>
            </a:extLst>
          </p:cNvPr>
          <p:cNvSpPr>
            <a:spLocks noGrp="1"/>
          </p:cNvSpPr>
          <p:nvPr>
            <p:ph type="title"/>
          </p:nvPr>
        </p:nvSpPr>
        <p:spPr>
          <a:xfrm>
            <a:off x="442913" y="489288"/>
            <a:ext cx="11306173" cy="528636"/>
          </a:xfrm>
        </p:spPr>
        <p:txBody>
          <a:bodyPr>
            <a:normAutofit/>
          </a:bodyPr>
          <a:lstStyle>
            <a:lvl1pPr>
              <a:defRPr sz="3600" b="0">
                <a:solidFill>
                  <a:schemeClr val="tx1">
                    <a:lumMod val="75000"/>
                    <a:lumOff val="25000"/>
                  </a:schemeClr>
                </a:solidFill>
              </a:defRPr>
            </a:lvl1pPr>
          </a:lstStyle>
          <a:p>
            <a:r>
              <a:rPr lang="de-DE" noProof="0"/>
              <a:t>Mastertitelformat bearbeiten</a:t>
            </a:r>
            <a:endParaRPr lang="en-GB" noProof="0"/>
          </a:p>
        </p:txBody>
      </p:sp>
      <p:sp>
        <p:nvSpPr>
          <p:cNvPr id="3" name="Inhaltsplatzhalter 2">
            <a:extLst>
              <a:ext uri="{FF2B5EF4-FFF2-40B4-BE49-F238E27FC236}">
                <a16:creationId xmlns:a16="http://schemas.microsoft.com/office/drawing/2014/main" id="{15698811-8652-49E1-8150-CCBB964989BE}"/>
              </a:ext>
            </a:extLst>
          </p:cNvPr>
          <p:cNvSpPr>
            <a:spLocks noGrp="1"/>
          </p:cNvSpPr>
          <p:nvPr>
            <p:ph idx="1"/>
          </p:nvPr>
        </p:nvSpPr>
        <p:spPr>
          <a:xfrm>
            <a:off x="683395" y="1594617"/>
            <a:ext cx="5253580" cy="4351338"/>
          </a:xfrm>
        </p:spPr>
        <p:txBody>
          <a:bodyPr>
            <a:normAutofit/>
          </a:bodyPr>
          <a:lstStyle>
            <a:lvl1pPr marL="228600" indent="-228600">
              <a:buClr>
                <a:srgbClr val="662E8D"/>
              </a:buClr>
              <a:buSzPct val="115000"/>
              <a:buFont typeface="Wingdings" panose="05000000000000000000" pitchFamily="2" charset="2"/>
              <a:buChar char="§"/>
              <a:defRPr sz="2400">
                <a:solidFill>
                  <a:schemeClr val="tx1">
                    <a:lumMod val="75000"/>
                    <a:lumOff val="25000"/>
                  </a:schemeClr>
                </a:solidFill>
              </a:defRPr>
            </a:lvl1pPr>
            <a:lvl2pPr marL="685800" indent="-228600">
              <a:buClr>
                <a:srgbClr val="662E8D"/>
              </a:buClr>
              <a:buSzPct val="115000"/>
              <a:buFont typeface="Wingdings" panose="05000000000000000000" pitchFamily="2" charset="2"/>
              <a:buChar char="§"/>
              <a:defRPr sz="2000">
                <a:solidFill>
                  <a:schemeClr val="tx1">
                    <a:lumMod val="75000"/>
                    <a:lumOff val="25000"/>
                  </a:schemeClr>
                </a:solidFill>
              </a:defRPr>
            </a:lvl2pPr>
            <a:lvl3pPr marL="1143000" indent="-228600">
              <a:buClr>
                <a:srgbClr val="662E8D"/>
              </a:buClr>
              <a:buSzPct val="115000"/>
              <a:buFont typeface="Wingdings" panose="05000000000000000000" pitchFamily="2" charset="2"/>
              <a:buChar char="§"/>
              <a:defRPr sz="1800">
                <a:solidFill>
                  <a:schemeClr val="tx1">
                    <a:lumMod val="75000"/>
                    <a:lumOff val="25000"/>
                  </a:schemeClr>
                </a:solidFill>
              </a:defRPr>
            </a:lvl3pPr>
            <a:lvl4pPr marL="1600200" indent="-228600">
              <a:buClr>
                <a:srgbClr val="662E8D"/>
              </a:buClr>
              <a:buSzPct val="115000"/>
              <a:buFont typeface="Wingdings" panose="05000000000000000000" pitchFamily="2" charset="2"/>
              <a:buChar char="§"/>
              <a:defRPr sz="1600">
                <a:solidFill>
                  <a:schemeClr val="tx1">
                    <a:lumMod val="75000"/>
                    <a:lumOff val="25000"/>
                  </a:schemeClr>
                </a:solidFill>
              </a:defRPr>
            </a:lvl4pPr>
            <a:lvl5pPr marL="2057400" indent="-228600">
              <a:buClr>
                <a:srgbClr val="662E8D"/>
              </a:buClr>
              <a:buSzPct val="115000"/>
              <a:buFont typeface="Wingdings" panose="05000000000000000000" pitchFamily="2" charset="2"/>
              <a:buChar char="§"/>
              <a:defRPr sz="1600">
                <a:solidFill>
                  <a:schemeClr val="tx1">
                    <a:lumMod val="75000"/>
                    <a:lumOff val="25000"/>
                  </a:schemeClr>
                </a:solidFill>
              </a:defRPr>
            </a:lvl5pPr>
          </a:lstStyle>
          <a:p>
            <a:pPr lvl="0"/>
            <a:r>
              <a:rPr lang="de-DE" noProof="0"/>
              <a:t>Mastertextformat bearbeiten</a:t>
            </a:r>
          </a:p>
          <a:p>
            <a:pPr lvl="1"/>
            <a:r>
              <a:rPr lang="de-DE" noProof="0"/>
              <a:t>Zweite Ebene</a:t>
            </a:r>
          </a:p>
          <a:p>
            <a:pPr lvl="2"/>
            <a:r>
              <a:rPr lang="de-DE" noProof="0"/>
              <a:t>Dritte Ebene</a:t>
            </a:r>
          </a:p>
          <a:p>
            <a:pPr lvl="3"/>
            <a:r>
              <a:rPr lang="de-DE" noProof="0"/>
              <a:t>Vierte Ebene</a:t>
            </a:r>
          </a:p>
        </p:txBody>
      </p:sp>
      <p:grpSp>
        <p:nvGrpSpPr>
          <p:cNvPr id="13" name="Gruppieren 12">
            <a:extLst>
              <a:ext uri="{FF2B5EF4-FFF2-40B4-BE49-F238E27FC236}">
                <a16:creationId xmlns:a16="http://schemas.microsoft.com/office/drawing/2014/main" id="{363E2D33-4E53-4546-83E0-4D56061D4DBF}"/>
              </a:ext>
            </a:extLst>
          </p:cNvPr>
          <p:cNvGrpSpPr/>
          <p:nvPr userDrawn="1"/>
        </p:nvGrpSpPr>
        <p:grpSpPr>
          <a:xfrm>
            <a:off x="10270166" y="6343651"/>
            <a:ext cx="1478922" cy="457006"/>
            <a:chOff x="810420" y="815615"/>
            <a:chExt cx="3839402" cy="1186425"/>
          </a:xfrm>
        </p:grpSpPr>
        <p:pic>
          <p:nvPicPr>
            <p:cNvPr id="14" name="Picture 9">
              <a:extLst>
                <a:ext uri="{FF2B5EF4-FFF2-40B4-BE49-F238E27FC236}">
                  <a16:creationId xmlns:a16="http://schemas.microsoft.com/office/drawing/2014/main" id="{D49EF723-9C70-4DEE-827D-624973FE4FD5}"/>
                </a:ext>
              </a:extLst>
            </p:cNvPr>
            <p:cNvPicPr>
              <a:picLocks noChangeAspect="1"/>
            </p:cNvPicPr>
            <p:nvPr userDrawn="1"/>
          </p:nvPicPr>
          <p:blipFill>
            <a:blip r:embed="rId2"/>
            <a:stretch>
              <a:fillRect/>
            </a:stretch>
          </p:blipFill>
          <p:spPr>
            <a:xfrm>
              <a:off x="810420" y="815615"/>
              <a:ext cx="3839402" cy="1186425"/>
            </a:xfrm>
            <a:prstGeom prst="rect">
              <a:avLst/>
            </a:prstGeom>
          </p:spPr>
        </p:pic>
        <p:sp>
          <p:nvSpPr>
            <p:cNvPr id="15" name="Rechteck 14">
              <a:extLst>
                <a:ext uri="{FF2B5EF4-FFF2-40B4-BE49-F238E27FC236}">
                  <a16:creationId xmlns:a16="http://schemas.microsoft.com/office/drawing/2014/main" id="{231F9E51-DE74-4B20-A720-3F148739A650}"/>
                </a:ext>
              </a:extLst>
            </p:cNvPr>
            <p:cNvSpPr/>
            <p:nvPr userDrawn="1"/>
          </p:nvSpPr>
          <p:spPr>
            <a:xfrm>
              <a:off x="1303867" y="1464733"/>
              <a:ext cx="2573866"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noProof="0">
                  <a:solidFill>
                    <a:schemeClr val="accent6"/>
                  </a:solidFill>
                </a:rPr>
                <a:t>EUROPE </a:t>
              </a:r>
            </a:p>
          </p:txBody>
        </p:sp>
      </p:grpSp>
      <p:sp>
        <p:nvSpPr>
          <p:cNvPr id="16" name="Datumsplatzhalter 3">
            <a:extLst>
              <a:ext uri="{FF2B5EF4-FFF2-40B4-BE49-F238E27FC236}">
                <a16:creationId xmlns:a16="http://schemas.microsoft.com/office/drawing/2014/main" id="{13357FB6-1962-4CF0-84CC-4B3634960963}"/>
              </a:ext>
            </a:extLst>
          </p:cNvPr>
          <p:cNvSpPr>
            <a:spLocks noGrp="1"/>
          </p:cNvSpPr>
          <p:nvPr>
            <p:ph type="dt" sz="half" idx="10"/>
          </p:nvPr>
        </p:nvSpPr>
        <p:spPr>
          <a:xfrm>
            <a:off x="4230514" y="6492875"/>
            <a:ext cx="1078395" cy="355836"/>
          </a:xfrm>
        </p:spPr>
        <p:txBody>
          <a:bodyPr/>
          <a:lstStyle>
            <a:lvl1pPr algn="ctr">
              <a:defRPr sz="1000"/>
            </a:lvl1pPr>
          </a:lstStyle>
          <a:p>
            <a:r>
              <a:rPr lang="en-US" noProof="0" smtClean="0"/>
              <a:t>24.Oct. 2019</a:t>
            </a:r>
            <a:endParaRPr lang="en-GB" noProof="0"/>
          </a:p>
        </p:txBody>
      </p:sp>
      <p:sp>
        <p:nvSpPr>
          <p:cNvPr id="17" name="Fußzeilenplatzhalter 4">
            <a:extLst>
              <a:ext uri="{FF2B5EF4-FFF2-40B4-BE49-F238E27FC236}">
                <a16:creationId xmlns:a16="http://schemas.microsoft.com/office/drawing/2014/main" id="{C6AE7EFE-A32E-4DDA-9EC9-A8D26C982FB6}"/>
              </a:ext>
            </a:extLst>
          </p:cNvPr>
          <p:cNvSpPr>
            <a:spLocks noGrp="1"/>
          </p:cNvSpPr>
          <p:nvPr>
            <p:ph type="ftr" sz="quarter" idx="11"/>
          </p:nvPr>
        </p:nvSpPr>
        <p:spPr>
          <a:xfrm>
            <a:off x="456958" y="6492875"/>
            <a:ext cx="3720548" cy="365125"/>
          </a:xfrm>
        </p:spPr>
        <p:txBody>
          <a:bodyPr/>
          <a:lstStyle>
            <a:lvl1pPr algn="l">
              <a:defRPr sz="1000"/>
            </a:lvl1pPr>
          </a:lstStyle>
          <a:p>
            <a:r>
              <a:rPr lang="en-GB" noProof="0"/>
              <a:t>© APACECON EUROPE 2019</a:t>
            </a:r>
          </a:p>
        </p:txBody>
      </p:sp>
      <p:sp>
        <p:nvSpPr>
          <p:cNvPr id="18" name="Foliennummernplatzhalter 5">
            <a:extLst>
              <a:ext uri="{FF2B5EF4-FFF2-40B4-BE49-F238E27FC236}">
                <a16:creationId xmlns:a16="http://schemas.microsoft.com/office/drawing/2014/main" id="{BAF8E3CA-C83A-4E6B-92D4-9B66D042ACCF}"/>
              </a:ext>
            </a:extLst>
          </p:cNvPr>
          <p:cNvSpPr>
            <a:spLocks noGrp="1"/>
          </p:cNvSpPr>
          <p:nvPr>
            <p:ph type="sldNum" sz="quarter" idx="12"/>
          </p:nvPr>
        </p:nvSpPr>
        <p:spPr>
          <a:xfrm>
            <a:off x="5353638" y="6492875"/>
            <a:ext cx="480391" cy="355836"/>
          </a:xfrm>
        </p:spPr>
        <p:txBody>
          <a:bodyPr/>
          <a:lstStyle>
            <a:lvl1pPr>
              <a:defRPr sz="1000"/>
            </a:lvl1pPr>
          </a:lstStyle>
          <a:p>
            <a:fld id="{F750496F-2DBE-4893-B58D-E379ED051D81}" type="slidenum">
              <a:rPr lang="en-GB" noProof="0" smtClean="0"/>
              <a:pPr/>
              <a:t>‹#›</a:t>
            </a:fld>
            <a:endParaRPr lang="en-GB" noProof="0"/>
          </a:p>
        </p:txBody>
      </p:sp>
      <p:sp>
        <p:nvSpPr>
          <p:cNvPr id="11" name="Inhaltsplatzhalter 2">
            <a:extLst>
              <a:ext uri="{FF2B5EF4-FFF2-40B4-BE49-F238E27FC236}">
                <a16:creationId xmlns:a16="http://schemas.microsoft.com/office/drawing/2014/main" id="{D4724558-347A-45AB-97E6-F76A0EE13F20}"/>
              </a:ext>
            </a:extLst>
          </p:cNvPr>
          <p:cNvSpPr>
            <a:spLocks noGrp="1"/>
          </p:cNvSpPr>
          <p:nvPr>
            <p:ph idx="13"/>
          </p:nvPr>
        </p:nvSpPr>
        <p:spPr>
          <a:xfrm>
            <a:off x="6255027" y="1594617"/>
            <a:ext cx="5253580" cy="4351338"/>
          </a:xfrm>
        </p:spPr>
        <p:txBody>
          <a:bodyPr>
            <a:normAutofit/>
          </a:bodyPr>
          <a:lstStyle>
            <a:lvl1pPr marL="228600" indent="-228600">
              <a:buClr>
                <a:srgbClr val="662E8D"/>
              </a:buClr>
              <a:buSzPct val="115000"/>
              <a:buFont typeface="Wingdings" panose="05000000000000000000" pitchFamily="2" charset="2"/>
              <a:buChar char="§"/>
              <a:defRPr sz="2400">
                <a:solidFill>
                  <a:schemeClr val="tx1">
                    <a:lumMod val="75000"/>
                    <a:lumOff val="25000"/>
                  </a:schemeClr>
                </a:solidFill>
              </a:defRPr>
            </a:lvl1pPr>
            <a:lvl2pPr marL="685800" indent="-228600">
              <a:buClr>
                <a:srgbClr val="662E8D"/>
              </a:buClr>
              <a:buSzPct val="115000"/>
              <a:buFont typeface="Wingdings" panose="05000000000000000000" pitchFamily="2" charset="2"/>
              <a:buChar char="§"/>
              <a:defRPr sz="2000">
                <a:solidFill>
                  <a:schemeClr val="tx1">
                    <a:lumMod val="75000"/>
                    <a:lumOff val="25000"/>
                  </a:schemeClr>
                </a:solidFill>
              </a:defRPr>
            </a:lvl2pPr>
            <a:lvl3pPr marL="1143000" indent="-228600">
              <a:buClr>
                <a:srgbClr val="662E8D"/>
              </a:buClr>
              <a:buSzPct val="115000"/>
              <a:buFont typeface="Wingdings" panose="05000000000000000000" pitchFamily="2" charset="2"/>
              <a:buChar char="§"/>
              <a:defRPr sz="1800">
                <a:solidFill>
                  <a:schemeClr val="tx1">
                    <a:lumMod val="75000"/>
                    <a:lumOff val="25000"/>
                  </a:schemeClr>
                </a:solidFill>
              </a:defRPr>
            </a:lvl3pPr>
            <a:lvl4pPr marL="1600200" indent="-228600">
              <a:buClr>
                <a:srgbClr val="662E8D"/>
              </a:buClr>
              <a:buSzPct val="115000"/>
              <a:buFont typeface="Wingdings" panose="05000000000000000000" pitchFamily="2" charset="2"/>
              <a:buChar char="§"/>
              <a:defRPr sz="1600">
                <a:solidFill>
                  <a:schemeClr val="tx1">
                    <a:lumMod val="75000"/>
                    <a:lumOff val="25000"/>
                  </a:schemeClr>
                </a:solidFill>
              </a:defRPr>
            </a:lvl4pPr>
            <a:lvl5pPr marL="2057400" indent="-228600">
              <a:buClr>
                <a:srgbClr val="662E8D"/>
              </a:buClr>
              <a:buSzPct val="115000"/>
              <a:buFont typeface="Wingdings" panose="05000000000000000000" pitchFamily="2" charset="2"/>
              <a:buChar char="§"/>
              <a:defRPr sz="1600">
                <a:solidFill>
                  <a:schemeClr val="tx1">
                    <a:lumMod val="75000"/>
                    <a:lumOff val="25000"/>
                  </a:schemeClr>
                </a:solidFill>
              </a:defRPr>
            </a:lvl5pPr>
          </a:lstStyle>
          <a:p>
            <a:pPr lvl="0"/>
            <a:r>
              <a:rPr lang="de-DE" noProof="0"/>
              <a:t>Mastertextformat bearbeiten</a:t>
            </a:r>
          </a:p>
          <a:p>
            <a:pPr lvl="1"/>
            <a:r>
              <a:rPr lang="de-DE" noProof="0"/>
              <a:t>Zweite Ebene</a:t>
            </a:r>
          </a:p>
          <a:p>
            <a:pPr lvl="2"/>
            <a:r>
              <a:rPr lang="de-DE" noProof="0"/>
              <a:t>Dritte Ebene</a:t>
            </a:r>
          </a:p>
          <a:p>
            <a:pPr lvl="3"/>
            <a:r>
              <a:rPr lang="de-DE" noProof="0"/>
              <a:t>Vierte Ebene</a:t>
            </a:r>
          </a:p>
        </p:txBody>
      </p:sp>
    </p:spTree>
    <p:extLst>
      <p:ext uri="{BB962C8B-B14F-4D97-AF65-F5344CB8AC3E}">
        <p14:creationId xmlns:p14="http://schemas.microsoft.com/office/powerpoint/2010/main" val="255158652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AF76A3-68BC-45D1-8179-808CCDD3A190}"/>
              </a:ext>
            </a:extLst>
          </p:cNvPr>
          <p:cNvSpPr>
            <a:spLocks noGrp="1"/>
          </p:cNvSpPr>
          <p:nvPr>
            <p:ph type="title"/>
          </p:nvPr>
        </p:nvSpPr>
        <p:spPr>
          <a:xfrm>
            <a:off x="442913" y="489288"/>
            <a:ext cx="11306173" cy="528636"/>
          </a:xfrm>
        </p:spPr>
        <p:txBody>
          <a:bodyPr>
            <a:normAutofit/>
          </a:bodyPr>
          <a:lstStyle>
            <a:lvl1pPr>
              <a:defRPr sz="3600" b="0">
                <a:solidFill>
                  <a:schemeClr val="tx1">
                    <a:lumMod val="75000"/>
                    <a:lumOff val="25000"/>
                  </a:schemeClr>
                </a:solidFill>
              </a:defRPr>
            </a:lvl1pPr>
          </a:lstStyle>
          <a:p>
            <a:r>
              <a:rPr lang="de-DE"/>
              <a:t>Mastertitelformat bearbeiten</a:t>
            </a:r>
            <a:endParaRPr lang="de-DE" dirty="0"/>
          </a:p>
        </p:txBody>
      </p:sp>
      <p:grpSp>
        <p:nvGrpSpPr>
          <p:cNvPr id="13" name="Gruppieren 12">
            <a:extLst>
              <a:ext uri="{FF2B5EF4-FFF2-40B4-BE49-F238E27FC236}">
                <a16:creationId xmlns:a16="http://schemas.microsoft.com/office/drawing/2014/main" id="{363E2D33-4E53-4546-83E0-4D56061D4DBF}"/>
              </a:ext>
            </a:extLst>
          </p:cNvPr>
          <p:cNvGrpSpPr/>
          <p:nvPr userDrawn="1"/>
        </p:nvGrpSpPr>
        <p:grpSpPr>
          <a:xfrm>
            <a:off x="10270166" y="6343651"/>
            <a:ext cx="1478922" cy="457006"/>
            <a:chOff x="810420" y="815615"/>
            <a:chExt cx="3839402" cy="1186425"/>
          </a:xfrm>
        </p:grpSpPr>
        <p:pic>
          <p:nvPicPr>
            <p:cNvPr id="14" name="Picture 9">
              <a:extLst>
                <a:ext uri="{FF2B5EF4-FFF2-40B4-BE49-F238E27FC236}">
                  <a16:creationId xmlns:a16="http://schemas.microsoft.com/office/drawing/2014/main" id="{D49EF723-9C70-4DEE-827D-624973FE4FD5}"/>
                </a:ext>
              </a:extLst>
            </p:cNvPr>
            <p:cNvPicPr>
              <a:picLocks noChangeAspect="1"/>
            </p:cNvPicPr>
            <p:nvPr userDrawn="1"/>
          </p:nvPicPr>
          <p:blipFill>
            <a:blip r:embed="rId2"/>
            <a:stretch>
              <a:fillRect/>
            </a:stretch>
          </p:blipFill>
          <p:spPr>
            <a:xfrm>
              <a:off x="810420" y="815615"/>
              <a:ext cx="3839402" cy="1186425"/>
            </a:xfrm>
            <a:prstGeom prst="rect">
              <a:avLst/>
            </a:prstGeom>
          </p:spPr>
        </p:pic>
        <p:sp>
          <p:nvSpPr>
            <p:cNvPr id="15" name="Rechteck 14">
              <a:extLst>
                <a:ext uri="{FF2B5EF4-FFF2-40B4-BE49-F238E27FC236}">
                  <a16:creationId xmlns:a16="http://schemas.microsoft.com/office/drawing/2014/main" id="{231F9E51-DE74-4B20-A720-3F148739A650}"/>
                </a:ext>
              </a:extLst>
            </p:cNvPr>
            <p:cNvSpPr/>
            <p:nvPr userDrawn="1"/>
          </p:nvSpPr>
          <p:spPr>
            <a:xfrm>
              <a:off x="1303867" y="1464733"/>
              <a:ext cx="2573866" cy="36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800" dirty="0">
                  <a:solidFill>
                    <a:schemeClr val="accent6"/>
                  </a:solidFill>
                </a:rPr>
                <a:t>EUROPE </a:t>
              </a:r>
            </a:p>
          </p:txBody>
        </p:sp>
      </p:grpSp>
      <p:sp>
        <p:nvSpPr>
          <p:cNvPr id="16" name="Datumsplatzhalter 3">
            <a:extLst>
              <a:ext uri="{FF2B5EF4-FFF2-40B4-BE49-F238E27FC236}">
                <a16:creationId xmlns:a16="http://schemas.microsoft.com/office/drawing/2014/main" id="{13357FB6-1962-4CF0-84CC-4B3634960963}"/>
              </a:ext>
            </a:extLst>
          </p:cNvPr>
          <p:cNvSpPr>
            <a:spLocks noGrp="1"/>
          </p:cNvSpPr>
          <p:nvPr>
            <p:ph type="dt" sz="half" idx="10"/>
          </p:nvPr>
        </p:nvSpPr>
        <p:spPr>
          <a:xfrm>
            <a:off x="4230514" y="6492875"/>
            <a:ext cx="1078395" cy="355836"/>
          </a:xfrm>
        </p:spPr>
        <p:txBody>
          <a:bodyPr/>
          <a:lstStyle>
            <a:lvl1pPr algn="ctr">
              <a:defRPr sz="1000"/>
            </a:lvl1pPr>
          </a:lstStyle>
          <a:p>
            <a:r>
              <a:rPr lang="en-US" smtClean="0"/>
              <a:t>24.Oct. 2019</a:t>
            </a:r>
            <a:endParaRPr lang="de-DE" dirty="0"/>
          </a:p>
        </p:txBody>
      </p:sp>
      <p:sp>
        <p:nvSpPr>
          <p:cNvPr id="17" name="Fußzeilenplatzhalter 4">
            <a:extLst>
              <a:ext uri="{FF2B5EF4-FFF2-40B4-BE49-F238E27FC236}">
                <a16:creationId xmlns:a16="http://schemas.microsoft.com/office/drawing/2014/main" id="{C6AE7EFE-A32E-4DDA-9EC9-A8D26C982FB6}"/>
              </a:ext>
            </a:extLst>
          </p:cNvPr>
          <p:cNvSpPr>
            <a:spLocks noGrp="1"/>
          </p:cNvSpPr>
          <p:nvPr>
            <p:ph type="ftr" sz="quarter" idx="11"/>
          </p:nvPr>
        </p:nvSpPr>
        <p:spPr>
          <a:xfrm>
            <a:off x="456958" y="6492875"/>
            <a:ext cx="3720548" cy="365125"/>
          </a:xfrm>
        </p:spPr>
        <p:txBody>
          <a:bodyPr/>
          <a:lstStyle>
            <a:lvl1pPr algn="l">
              <a:defRPr sz="1000"/>
            </a:lvl1pPr>
          </a:lstStyle>
          <a:p>
            <a:r>
              <a:rPr lang="de-DE" dirty="0"/>
              <a:t>© APACECON EUROPE 2019</a:t>
            </a:r>
          </a:p>
        </p:txBody>
      </p:sp>
      <p:sp>
        <p:nvSpPr>
          <p:cNvPr id="18" name="Foliennummernplatzhalter 5">
            <a:extLst>
              <a:ext uri="{FF2B5EF4-FFF2-40B4-BE49-F238E27FC236}">
                <a16:creationId xmlns:a16="http://schemas.microsoft.com/office/drawing/2014/main" id="{BAF8E3CA-C83A-4E6B-92D4-9B66D042ACCF}"/>
              </a:ext>
            </a:extLst>
          </p:cNvPr>
          <p:cNvSpPr>
            <a:spLocks noGrp="1"/>
          </p:cNvSpPr>
          <p:nvPr>
            <p:ph type="sldNum" sz="quarter" idx="12"/>
          </p:nvPr>
        </p:nvSpPr>
        <p:spPr>
          <a:xfrm>
            <a:off x="5353638" y="6492875"/>
            <a:ext cx="480391" cy="355836"/>
          </a:xfrm>
        </p:spPr>
        <p:txBody>
          <a:bodyPr/>
          <a:lstStyle>
            <a:lvl1pPr>
              <a:defRPr sz="1000"/>
            </a:lvl1pPr>
          </a:lstStyle>
          <a:p>
            <a:fld id="{F750496F-2DBE-4893-B58D-E379ED051D81}" type="slidenum">
              <a:rPr lang="de-DE" smtClean="0"/>
              <a:pPr/>
              <a:t>‹#›</a:t>
            </a:fld>
            <a:endParaRPr lang="de-DE"/>
          </a:p>
        </p:txBody>
      </p:sp>
    </p:spTree>
    <p:extLst>
      <p:ext uri="{BB962C8B-B14F-4D97-AF65-F5344CB8AC3E}">
        <p14:creationId xmlns:p14="http://schemas.microsoft.com/office/powerpoint/2010/main" val="255547765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F3B58B6-8090-48E2-B532-5E3F4A1400F7}"/>
              </a:ext>
            </a:extLst>
          </p:cNvPr>
          <p:cNvSpPr>
            <a:spLocks noGrp="1"/>
          </p:cNvSpPr>
          <p:nvPr>
            <p:ph type="title"/>
          </p:nvPr>
        </p:nvSpPr>
        <p:spPr>
          <a:xfrm>
            <a:off x="442913" y="152401"/>
            <a:ext cx="10910887" cy="675372"/>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C3C11C4C-CE1C-4DA9-9CB2-EE01BAED95B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2F3DDABE-8267-40CB-84D0-F04AC4A663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24.Oct. 2019</a:t>
            </a:r>
            <a:endParaRPr lang="de-DE"/>
          </a:p>
        </p:txBody>
      </p:sp>
      <p:sp>
        <p:nvSpPr>
          <p:cNvPr id="5" name="Fußzeilenplatzhalter 4">
            <a:extLst>
              <a:ext uri="{FF2B5EF4-FFF2-40B4-BE49-F238E27FC236}">
                <a16:creationId xmlns:a16="http://schemas.microsoft.com/office/drawing/2014/main" id="{41250A77-EF35-465D-A854-152BA6DE36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a:t>© APACECON EUROPE 2019</a:t>
            </a:r>
          </a:p>
        </p:txBody>
      </p:sp>
      <p:sp>
        <p:nvSpPr>
          <p:cNvPr id="6" name="Foliennummernplatzhalter 5">
            <a:extLst>
              <a:ext uri="{FF2B5EF4-FFF2-40B4-BE49-F238E27FC236}">
                <a16:creationId xmlns:a16="http://schemas.microsoft.com/office/drawing/2014/main" id="{DDA7ED2F-015D-4472-9DC9-9739C12A45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50496F-2DBE-4893-B58D-E379ED051D81}" type="slidenum">
              <a:rPr lang="de-DE" smtClean="0"/>
              <a:t>‹#›</a:t>
            </a:fld>
            <a:endParaRPr lang="de-DE"/>
          </a:p>
        </p:txBody>
      </p:sp>
    </p:spTree>
    <p:extLst>
      <p:ext uri="{BB962C8B-B14F-4D97-AF65-F5344CB8AC3E}">
        <p14:creationId xmlns:p14="http://schemas.microsoft.com/office/powerpoint/2010/main" val="2913121287"/>
      </p:ext>
    </p:extLst>
  </p:cSld>
  <p:clrMap bg1="lt1" tx1="dk1" bg2="lt2" tx2="dk2" accent1="accent1" accent2="accent2" accent3="accent3" accent4="accent4" accent5="accent5" accent6="accent6" hlink="hlink" folHlink="folHlink"/>
  <p:sldLayoutIdLst>
    <p:sldLayoutId id="2147483661" r:id="rId1"/>
    <p:sldLayoutId id="2147483673" r:id="rId2"/>
    <p:sldLayoutId id="2147483674" r:id="rId3"/>
    <p:sldLayoutId id="2147483675" r:id="rId4"/>
    <p:sldLayoutId id="2147483679" r:id="rId5"/>
    <p:sldLayoutId id="2147483684" r:id="rId6"/>
    <p:sldLayoutId id="2147483681" r:id="rId7"/>
    <p:sldLayoutId id="2147483685" r:id="rId8"/>
    <p:sldLayoutId id="2147483683" r:id="rId9"/>
    <p:sldLayoutId id="2147483672" r:id="rId10"/>
    <p:sldLayoutId id="2147483686" r:id="rId11"/>
    <p:sldLayoutId id="2147483687" r:id="rId12"/>
  </p:sldLayoutIdLst>
  <p:hf hdr="0"/>
  <p:txStyles>
    <p:titleStyle>
      <a:lvl1pPr algn="l" defTabSz="914400" rtl="0" eaLnBrk="1" latinLnBrk="0" hangingPunct="1">
        <a:lnSpc>
          <a:spcPct val="90000"/>
        </a:lnSpc>
        <a:spcBef>
          <a:spcPct val="0"/>
        </a:spcBef>
        <a:buNone/>
        <a:defRPr sz="4400" b="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279" userDrawn="1">
          <p15:clr>
            <a:srgbClr val="F26B43"/>
          </p15:clr>
        </p15:guide>
        <p15:guide id="4" orient="horz" pos="867" userDrawn="1">
          <p15:clr>
            <a:srgbClr val="F26B43"/>
          </p15:clr>
        </p15:guide>
        <p15:guide id="5" orient="horz" pos="3884" userDrawn="1">
          <p15:clr>
            <a:srgbClr val="F26B43"/>
          </p15:clr>
        </p15:guide>
        <p15:guide id="6" orient="horz" pos="96" userDrawn="1">
          <p15:clr>
            <a:srgbClr val="F26B43"/>
          </p15:clr>
        </p15:guide>
        <p15:guide id="7" pos="740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3" Type="http://schemas.openxmlformats.org/officeDocument/2006/relationships/image" Target="../media/image28.png"/><Relationship Id="rId7" Type="http://schemas.openxmlformats.org/officeDocument/2006/relationships/image" Target="../media/image32.jpeg"/><Relationship Id="rId12"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1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hyperlink" Target="https://github.com/swan-cern"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tiff"/><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19.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 Id="rId9" Type="http://schemas.openxmlformats.org/officeDocument/2006/relationships/image" Target="../media/image60.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tif"/><Relationship Id="rId5" Type="http://schemas.openxmlformats.org/officeDocument/2006/relationships/image" Target="../media/image9.jpeg"/><Relationship Id="rId4"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png"/><Relationship Id="rId7" Type="http://schemas.openxmlformats.org/officeDocument/2006/relationships/image" Target="../media/image70.jpeg"/><Relationship Id="rId2" Type="http://schemas.openxmlformats.org/officeDocument/2006/relationships/image" Target="../media/image65.png"/><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7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3.tiff"/><Relationship Id="rId7" Type="http://schemas.microsoft.com/office/2007/relationships/hdphoto" Target="../media/hdphoto2.wdp"/><Relationship Id="rId12"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5.png"/><Relationship Id="rId11" Type="http://schemas.openxmlformats.org/officeDocument/2006/relationships/image" Target="../media/image78.png"/><Relationship Id="rId5" Type="http://schemas.microsoft.com/office/2007/relationships/hdphoto" Target="../media/hdphoto1.wdp"/><Relationship Id="rId10" Type="http://schemas.microsoft.com/office/2007/relationships/hdphoto" Target="../media/hdphoto3.wdp"/><Relationship Id="rId4" Type="http://schemas.openxmlformats.org/officeDocument/2006/relationships/image" Target="../media/image74.png"/><Relationship Id="rId9" Type="http://schemas.openxmlformats.org/officeDocument/2006/relationships/image" Target="../media/image77.png"/></Relationships>
</file>

<file path=ppt/slides/_rels/slide26.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 Id="rId5" Type="http://schemas.openxmlformats.org/officeDocument/2006/relationships/hyperlink" Target="https://github.com/diana-hep/spark-root" TargetMode="External"/><Relationship Id="rId4" Type="http://schemas.openxmlformats.org/officeDocument/2006/relationships/hyperlink" Target="https://github.com/cerndb/hadoop-xrootd"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root.cern.ch/" TargetMode="External"/><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84.tif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5.png"/><Relationship Id="rId1" Type="http://schemas.openxmlformats.org/officeDocument/2006/relationships/slideLayout" Target="../slideLayouts/slideLayout7.xml"/><Relationship Id="rId5" Type="http://schemas.openxmlformats.org/officeDocument/2006/relationships/hyperlink" Target="https://link.springer.com/chapter/10.1007/978-3-030-29400-7_18" TargetMode="External"/><Relationship Id="rId4" Type="http://schemas.openxmlformats.org/officeDocument/2006/relationships/image" Target="../media/image73.tiff"/></Relationships>
</file>

<file path=ppt/slides/_rels/slide31.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7.png"/><Relationship Id="rId7" Type="http://schemas.openxmlformats.org/officeDocument/2006/relationships/image" Target="../media/image90.png"/><Relationship Id="rId2" Type="http://schemas.openxmlformats.org/officeDocument/2006/relationships/image" Target="../media/image86.png"/><Relationship Id="rId1" Type="http://schemas.openxmlformats.org/officeDocument/2006/relationships/slideLayout" Target="../slideLayouts/slideLayout7.xml"/><Relationship Id="rId6" Type="http://schemas.openxmlformats.org/officeDocument/2006/relationships/hyperlink" Target="https://databricks.com/session/deep-learning-on-apache-spark-at-cerns-large-hadron-collider-with-intel-technologies" TargetMode="External"/><Relationship Id="rId5" Type="http://schemas.openxmlformats.org/officeDocument/2006/relationships/image" Target="../media/image89.png"/><Relationship Id="rId4" Type="http://schemas.openxmlformats.org/officeDocument/2006/relationships/image" Target="../media/image88.png"/><Relationship Id="rId9" Type="http://schemas.openxmlformats.org/officeDocument/2006/relationships/image" Target="../media/image92.png"/></Relationships>
</file>

<file path=ppt/slides/_rels/slide32.xml.rels><?xml version="1.0" encoding="UTF-8" standalone="yes"?>
<Relationships xmlns="http://schemas.openxmlformats.org/package/2006/relationships"><Relationship Id="rId2" Type="http://schemas.openxmlformats.org/officeDocument/2006/relationships/hyperlink" Target="http://db-blog.web.cern.ch/"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9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8CD9B5-235D-41C2-BAE0-D6A06A319B60}"/>
              </a:ext>
            </a:extLst>
          </p:cNvPr>
          <p:cNvSpPr>
            <a:spLocks noGrp="1"/>
          </p:cNvSpPr>
          <p:nvPr>
            <p:ph type="ctrTitle"/>
          </p:nvPr>
        </p:nvSpPr>
        <p:spPr>
          <a:xfrm>
            <a:off x="4972050" y="2521877"/>
            <a:ext cx="7037614" cy="1534239"/>
          </a:xfrm>
        </p:spPr>
        <p:txBody>
          <a:bodyPr>
            <a:noAutofit/>
          </a:bodyPr>
          <a:lstStyle/>
          <a:p>
            <a:r>
              <a:rPr lang="de-DE" sz="3600" dirty="0" smtClean="0"/>
              <a:t>OPEN SOURCE BIG DATA TOOLS ACCELERATING PHYSICS RESEARCH AT CERN</a:t>
            </a:r>
            <a:endParaRPr lang="de-DE" sz="3600" dirty="0"/>
          </a:p>
        </p:txBody>
      </p:sp>
      <p:sp>
        <p:nvSpPr>
          <p:cNvPr id="3" name="Untertitel 2">
            <a:extLst>
              <a:ext uri="{FF2B5EF4-FFF2-40B4-BE49-F238E27FC236}">
                <a16:creationId xmlns:a16="http://schemas.microsoft.com/office/drawing/2014/main" id="{74AC5BEA-57C1-4E96-8A57-CC680E5008FA}"/>
              </a:ext>
            </a:extLst>
          </p:cNvPr>
          <p:cNvSpPr>
            <a:spLocks noGrp="1"/>
          </p:cNvSpPr>
          <p:nvPr>
            <p:ph type="subTitle" idx="1"/>
          </p:nvPr>
        </p:nvSpPr>
        <p:spPr/>
        <p:txBody>
          <a:bodyPr>
            <a:normAutofit fontScale="92500" lnSpcReduction="20000"/>
          </a:bodyPr>
          <a:lstStyle/>
          <a:p>
            <a:r>
              <a:rPr lang="de-DE" dirty="0" smtClean="0"/>
              <a:t>Prasanth Kothuri, CERN</a:t>
            </a:r>
            <a:endParaRPr lang="de-DE" dirty="0"/>
          </a:p>
        </p:txBody>
      </p:sp>
    </p:spTree>
    <p:extLst>
      <p:ext uri="{BB962C8B-B14F-4D97-AF65-F5344CB8AC3E}">
        <p14:creationId xmlns:p14="http://schemas.microsoft.com/office/powerpoint/2010/main" val="41069373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10</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Overview of Hadoop components used</a:t>
            </a:r>
            <a:endParaRPr lang="en-GB" dirty="0"/>
          </a:p>
        </p:txBody>
      </p:sp>
      <p:pic>
        <p:nvPicPr>
          <p:cNvPr id="9" name="Picture 8"/>
          <p:cNvPicPr>
            <a:picLocks noChangeAspect="1"/>
          </p:cNvPicPr>
          <p:nvPr/>
        </p:nvPicPr>
        <p:blipFill>
          <a:blip r:embed="rId2"/>
          <a:stretch>
            <a:fillRect/>
          </a:stretch>
        </p:blipFill>
        <p:spPr>
          <a:xfrm>
            <a:off x="2373051" y="1029806"/>
            <a:ext cx="10093140" cy="7996236"/>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48435" y="2013392"/>
            <a:ext cx="875882" cy="1348580"/>
          </a:xfrm>
          <a:prstGeom prst="rect">
            <a:avLst/>
          </a:prstGeom>
        </p:spPr>
      </p:pic>
      <p:sp>
        <p:nvSpPr>
          <p:cNvPr id="11" name="TextBox 10"/>
          <p:cNvSpPr txBox="1"/>
          <p:nvPr/>
        </p:nvSpPr>
        <p:spPr>
          <a:xfrm>
            <a:off x="541736" y="3596048"/>
            <a:ext cx="1785241" cy="1569660"/>
          </a:xfrm>
          <a:prstGeom prst="rect">
            <a:avLst/>
          </a:prstGeom>
          <a:noFill/>
        </p:spPr>
        <p:txBody>
          <a:bodyPr wrap="square" rtlCol="0">
            <a:spAutoFit/>
          </a:bodyPr>
          <a:lstStyle/>
          <a:p>
            <a:r>
              <a:rPr lang="en-GB" sz="2400" dirty="0"/>
              <a:t>Kafka:</a:t>
            </a:r>
          </a:p>
          <a:p>
            <a:r>
              <a:rPr lang="en-GB" sz="2400" dirty="0"/>
              <a:t>streaming and ingestion</a:t>
            </a:r>
          </a:p>
        </p:txBody>
      </p:sp>
      <p:sp>
        <p:nvSpPr>
          <p:cNvPr id="12" name="Rectangle 11"/>
          <p:cNvSpPr/>
          <p:nvPr/>
        </p:nvSpPr>
        <p:spPr>
          <a:xfrm>
            <a:off x="2325890" y="1258067"/>
            <a:ext cx="1061686" cy="4912659"/>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3" name="Rectangle 12"/>
          <p:cNvSpPr/>
          <p:nvPr/>
        </p:nvSpPr>
        <p:spPr>
          <a:xfrm>
            <a:off x="5528335" y="1318414"/>
            <a:ext cx="1068845" cy="3447974"/>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Rectangle 13"/>
          <p:cNvSpPr/>
          <p:nvPr/>
        </p:nvSpPr>
        <p:spPr>
          <a:xfrm>
            <a:off x="9972482" y="1318414"/>
            <a:ext cx="1000317" cy="414957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5" name="Rectangle 14"/>
          <p:cNvSpPr/>
          <p:nvPr/>
        </p:nvSpPr>
        <p:spPr>
          <a:xfrm>
            <a:off x="5517085" y="4766388"/>
            <a:ext cx="4455397" cy="621821"/>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6" name="Rectangle 15"/>
          <p:cNvSpPr/>
          <p:nvPr/>
        </p:nvSpPr>
        <p:spPr>
          <a:xfrm>
            <a:off x="3387576" y="5467989"/>
            <a:ext cx="7585222" cy="702737"/>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8" name="Rectangle 17"/>
          <p:cNvSpPr/>
          <p:nvPr/>
        </p:nvSpPr>
        <p:spPr>
          <a:xfrm>
            <a:off x="479766" y="1686953"/>
            <a:ext cx="1693789" cy="3565545"/>
          </a:xfrm>
          <a:prstGeom prst="rect">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203970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11</a:t>
            </a:fld>
            <a:endParaRPr lang="en-GB" noProof="0"/>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Hadoop and Spark production deployment</a:t>
            </a:r>
            <a:endParaRPr lang="en-GB" dirty="0"/>
          </a:p>
        </p:txBody>
      </p:sp>
      <p:sp>
        <p:nvSpPr>
          <p:cNvPr id="7" name="Content Placeholder 8"/>
          <p:cNvSpPr>
            <a:spLocks noGrp="1"/>
          </p:cNvSpPr>
          <p:nvPr>
            <p:ph sz="quarter" idx="4294967295"/>
          </p:nvPr>
        </p:nvSpPr>
        <p:spPr>
          <a:xfrm>
            <a:off x="609604" y="969349"/>
            <a:ext cx="5386917" cy="5442693"/>
          </a:xfrm>
          <a:prstGeom prst="rect">
            <a:avLst/>
          </a:prstGeom>
        </p:spPr>
        <p:txBody>
          <a:bodyPr>
            <a:normAutofit fontScale="70000" lnSpcReduction="20000"/>
          </a:bodyPr>
          <a:lstStyle/>
          <a:p>
            <a:pPr>
              <a:buFont typeface="Wingdings" charset="2"/>
              <a:buChar char="²"/>
            </a:pPr>
            <a:r>
              <a:rPr lang="en-GB" dirty="0" smtClean="0">
                <a:cs typeface="Calibri"/>
              </a:rPr>
              <a:t>Software distribution</a:t>
            </a:r>
          </a:p>
          <a:p>
            <a:pPr lvl="1">
              <a:buFont typeface="Wingdings" charset="2"/>
              <a:buChar char="²"/>
            </a:pPr>
            <a:r>
              <a:rPr lang="en-GB" dirty="0" smtClean="0">
                <a:cs typeface="Calibri"/>
              </a:rPr>
              <a:t>Vanilla Apache (since 2017)</a:t>
            </a:r>
          </a:p>
          <a:p>
            <a:pPr lvl="1">
              <a:buFont typeface="Wingdings" charset="2"/>
              <a:buChar char="²"/>
            </a:pPr>
            <a:r>
              <a:rPr lang="en-GB" dirty="0" smtClean="0">
                <a:cs typeface="Calibri"/>
              </a:rPr>
              <a:t>Cloudera</a:t>
            </a:r>
          </a:p>
          <a:p>
            <a:pPr>
              <a:buFont typeface="Wingdings" charset="2"/>
              <a:buChar char="²"/>
            </a:pPr>
            <a:endParaRPr lang="en-GB" dirty="0" smtClean="0">
              <a:cs typeface="Calibri"/>
            </a:endParaRPr>
          </a:p>
          <a:p>
            <a:pPr>
              <a:buFont typeface="Wingdings" charset="2"/>
              <a:buChar char="²"/>
            </a:pPr>
            <a:endParaRPr lang="en-GB" dirty="0">
              <a:cs typeface="Calibri"/>
            </a:endParaRPr>
          </a:p>
          <a:p>
            <a:pPr>
              <a:buFont typeface="Wingdings" charset="2"/>
              <a:buChar char="²"/>
            </a:pPr>
            <a:r>
              <a:rPr lang="en-GB" dirty="0" smtClean="0">
                <a:cs typeface="Calibri"/>
              </a:rPr>
              <a:t>Installation and configuration</a:t>
            </a:r>
          </a:p>
          <a:p>
            <a:pPr lvl="1">
              <a:buFont typeface="Wingdings" charset="2"/>
              <a:buChar char="²"/>
            </a:pPr>
            <a:r>
              <a:rPr lang="en-GB" dirty="0" smtClean="0">
                <a:cs typeface="Calibri"/>
              </a:rPr>
              <a:t>CentOS</a:t>
            </a:r>
            <a:r>
              <a:rPr lang="en-GB" dirty="0">
                <a:cs typeface="Calibri"/>
              </a:rPr>
              <a:t> </a:t>
            </a:r>
            <a:r>
              <a:rPr lang="en-GB" dirty="0" smtClean="0">
                <a:cs typeface="Calibri"/>
              </a:rPr>
              <a:t>7.6</a:t>
            </a:r>
          </a:p>
          <a:p>
            <a:pPr lvl="1">
              <a:buFont typeface="Wingdings" charset="2"/>
              <a:buChar char="²"/>
            </a:pPr>
            <a:r>
              <a:rPr lang="en-GB" dirty="0" smtClean="0">
                <a:cs typeface="Calibri"/>
              </a:rPr>
              <a:t>custom Puppet module</a:t>
            </a:r>
          </a:p>
          <a:p>
            <a:pPr lvl="1">
              <a:buFont typeface="Wingdings" charset="2"/>
              <a:buChar char="²"/>
            </a:pPr>
            <a:endParaRPr lang="en-GB" dirty="0" smtClean="0">
              <a:cs typeface="Calibri"/>
            </a:endParaRPr>
          </a:p>
          <a:p>
            <a:pPr lvl="1">
              <a:buFont typeface="Wingdings" charset="2"/>
              <a:buChar char="²"/>
            </a:pPr>
            <a:endParaRPr lang="en-GB" dirty="0" smtClean="0">
              <a:cs typeface="Calibri"/>
            </a:endParaRPr>
          </a:p>
          <a:p>
            <a:pPr>
              <a:buFont typeface="Wingdings" charset="2"/>
              <a:buChar char="²"/>
            </a:pPr>
            <a:r>
              <a:rPr lang="en-GB" dirty="0" smtClean="0">
                <a:cs typeface="Calibri"/>
              </a:rPr>
              <a:t>Security</a:t>
            </a:r>
          </a:p>
          <a:p>
            <a:pPr lvl="1">
              <a:buFont typeface="Wingdings" charset="2"/>
              <a:buChar char="²"/>
            </a:pPr>
            <a:r>
              <a:rPr lang="en-GB" dirty="0">
                <a:cs typeface="Calibri"/>
              </a:rPr>
              <a:t>a</a:t>
            </a:r>
            <a:r>
              <a:rPr lang="en-GB" dirty="0" smtClean="0">
                <a:cs typeface="Calibri"/>
              </a:rPr>
              <a:t>uthentication Kerberos</a:t>
            </a:r>
          </a:p>
          <a:p>
            <a:pPr lvl="1">
              <a:buFont typeface="Wingdings" charset="2"/>
              <a:buChar char="²"/>
            </a:pPr>
            <a:r>
              <a:rPr lang="en-GB" dirty="0" smtClean="0">
                <a:cs typeface="Calibri"/>
              </a:rPr>
              <a:t>fine-grained authorization integrated        </a:t>
            </a:r>
            <a:r>
              <a:rPr lang="en-GB" dirty="0">
                <a:cs typeface="Calibri"/>
              </a:rPr>
              <a:t>with </a:t>
            </a:r>
            <a:r>
              <a:rPr lang="en-GB" dirty="0" err="1" smtClean="0">
                <a:cs typeface="Calibri"/>
              </a:rPr>
              <a:t>ldap</a:t>
            </a:r>
            <a:r>
              <a:rPr lang="en-GB" dirty="0" smtClean="0">
                <a:cs typeface="Calibri"/>
              </a:rPr>
              <a:t>/e-groups</a:t>
            </a:r>
          </a:p>
          <a:p>
            <a:pPr lvl="1">
              <a:buFont typeface="Wingdings" charset="2"/>
              <a:buChar char="²"/>
            </a:pPr>
            <a:endParaRPr lang="en-GB" dirty="0" smtClean="0">
              <a:cs typeface="Calibri"/>
            </a:endParaRPr>
          </a:p>
          <a:p>
            <a:pPr lvl="1">
              <a:buFont typeface="Wingdings" charset="2"/>
              <a:buChar char="²"/>
            </a:pPr>
            <a:endParaRPr lang="en-GB" dirty="0" smtClean="0">
              <a:cs typeface="Calibri"/>
            </a:endParaRPr>
          </a:p>
          <a:p>
            <a:pPr>
              <a:buFont typeface="Wingdings" charset="2"/>
              <a:buChar char="²"/>
            </a:pPr>
            <a:r>
              <a:rPr lang="en-GB" dirty="0" smtClean="0">
                <a:cs typeface="Calibri"/>
              </a:rPr>
              <a:t>High availability</a:t>
            </a:r>
          </a:p>
          <a:p>
            <a:pPr lvl="1">
              <a:buFont typeface="Wingdings" charset="2"/>
              <a:buChar char="²"/>
            </a:pPr>
            <a:r>
              <a:rPr lang="en-GB" dirty="0">
                <a:cs typeface="Calibri"/>
              </a:rPr>
              <a:t>a</a:t>
            </a:r>
            <a:r>
              <a:rPr lang="en-GB" dirty="0" smtClean="0">
                <a:cs typeface="Calibri"/>
              </a:rPr>
              <a:t>utomatic master failover</a:t>
            </a:r>
          </a:p>
          <a:p>
            <a:pPr lvl="1">
              <a:buFont typeface="Wingdings" charset="2"/>
              <a:buChar char="²"/>
            </a:pPr>
            <a:r>
              <a:rPr lang="en-GB" dirty="0">
                <a:cs typeface="Calibri"/>
              </a:rPr>
              <a:t>f</a:t>
            </a:r>
            <a:r>
              <a:rPr lang="en-GB" dirty="0" smtClean="0">
                <a:cs typeface="Calibri"/>
              </a:rPr>
              <a:t>or HDFS, YARN and HBASE</a:t>
            </a:r>
          </a:p>
        </p:txBody>
      </p:sp>
      <p:sp>
        <p:nvSpPr>
          <p:cNvPr id="8" name="Content Placeholder 10"/>
          <p:cNvSpPr>
            <a:spLocks noGrp="1"/>
          </p:cNvSpPr>
          <p:nvPr>
            <p:ph sz="quarter" idx="4294967295"/>
          </p:nvPr>
        </p:nvSpPr>
        <p:spPr>
          <a:xfrm>
            <a:off x="6193384" y="893759"/>
            <a:ext cx="5735914" cy="5283406"/>
          </a:xfrm>
          <a:prstGeom prst="rect">
            <a:avLst/>
          </a:prstGeom>
        </p:spPr>
        <p:txBody>
          <a:bodyPr>
            <a:noAutofit/>
          </a:bodyPr>
          <a:lstStyle/>
          <a:p>
            <a:pPr>
              <a:buFont typeface="Wingdings" charset="2"/>
              <a:buChar char="²"/>
            </a:pPr>
            <a:r>
              <a:rPr lang="en-GB" sz="2000" dirty="0">
                <a:cs typeface="Calibri"/>
              </a:rPr>
              <a:t>Rolling change deployment</a:t>
            </a:r>
          </a:p>
          <a:p>
            <a:pPr lvl="1">
              <a:buFont typeface="Wingdings" charset="2"/>
              <a:buChar char="²"/>
            </a:pPr>
            <a:r>
              <a:rPr lang="en-GB" sz="1800" dirty="0">
                <a:cs typeface="Calibri"/>
              </a:rPr>
              <a:t>no service downtime</a:t>
            </a:r>
          </a:p>
          <a:p>
            <a:pPr lvl="1">
              <a:buFont typeface="Wingdings" charset="2"/>
              <a:buChar char="²"/>
            </a:pPr>
            <a:r>
              <a:rPr lang="en-GB" sz="1800" dirty="0">
                <a:cs typeface="Calibri"/>
              </a:rPr>
              <a:t>transparent in most of the cases</a:t>
            </a:r>
          </a:p>
          <a:p>
            <a:pPr>
              <a:buFont typeface="Wingdings" charset="2"/>
              <a:buChar char="²"/>
            </a:pPr>
            <a:endParaRPr lang="en-GB" sz="2000" dirty="0" smtClean="0">
              <a:cs typeface="Calibri"/>
            </a:endParaRPr>
          </a:p>
          <a:p>
            <a:pPr>
              <a:buFont typeface="Wingdings" charset="2"/>
              <a:buChar char="²"/>
            </a:pPr>
            <a:r>
              <a:rPr lang="en-GB" sz="2000" dirty="0" smtClean="0">
                <a:cs typeface="Calibri"/>
              </a:rPr>
              <a:t>Host monitoring and alerting</a:t>
            </a:r>
            <a:endParaRPr lang="en-GB" sz="2000" dirty="0">
              <a:cs typeface="Calibri"/>
            </a:endParaRPr>
          </a:p>
          <a:p>
            <a:pPr lvl="1">
              <a:buFont typeface="Wingdings" charset="2"/>
              <a:buChar char="²"/>
            </a:pPr>
            <a:r>
              <a:rPr lang="en-GB" sz="1800" dirty="0">
                <a:cs typeface="Calibri"/>
              </a:rPr>
              <a:t>via CERN IT Monitoring infrastructure</a:t>
            </a:r>
          </a:p>
          <a:p>
            <a:pPr marL="48767" indent="0">
              <a:buNone/>
            </a:pPr>
            <a:endParaRPr lang="en-GB" sz="2000" dirty="0" smtClean="0">
              <a:cs typeface="Calibri"/>
            </a:endParaRPr>
          </a:p>
          <a:p>
            <a:pPr marL="48767" indent="0">
              <a:buNone/>
            </a:pPr>
            <a:endParaRPr lang="en-GB" sz="2000" dirty="0">
              <a:cs typeface="Calibri"/>
            </a:endParaRPr>
          </a:p>
          <a:p>
            <a:pPr>
              <a:buFont typeface="Wingdings" charset="2"/>
              <a:buChar char="²"/>
            </a:pPr>
            <a:r>
              <a:rPr lang="en-GB" sz="2000" dirty="0">
                <a:cs typeface="Calibri"/>
              </a:rPr>
              <a:t>Service level </a:t>
            </a:r>
            <a:r>
              <a:rPr lang="en-GB" sz="2000" dirty="0" smtClean="0">
                <a:cs typeface="Calibri"/>
              </a:rPr>
              <a:t>monitoring</a:t>
            </a:r>
            <a:endParaRPr lang="en-GB" sz="2000" dirty="0">
              <a:cs typeface="Calibri"/>
            </a:endParaRPr>
          </a:p>
          <a:p>
            <a:pPr lvl="1">
              <a:buFont typeface="Wingdings" charset="2"/>
              <a:buChar char="²"/>
            </a:pPr>
            <a:r>
              <a:rPr lang="en-GB" sz="1800" dirty="0">
                <a:cs typeface="Calibri"/>
              </a:rPr>
              <a:t>m</a:t>
            </a:r>
            <a:r>
              <a:rPr lang="en-GB" sz="1800" dirty="0" smtClean="0">
                <a:cs typeface="Calibri"/>
              </a:rPr>
              <a:t>etrics integrated with: </a:t>
            </a:r>
            <a:r>
              <a:rPr lang="en-GB" sz="1800" dirty="0">
                <a:cs typeface="Calibri"/>
              </a:rPr>
              <a:t>Elastic + </a:t>
            </a:r>
            <a:r>
              <a:rPr lang="en-GB" sz="1800" dirty="0" err="1">
                <a:cs typeface="Calibri"/>
              </a:rPr>
              <a:t>Grafana</a:t>
            </a:r>
            <a:endParaRPr lang="en-GB" sz="1800" dirty="0">
              <a:cs typeface="Calibri"/>
            </a:endParaRPr>
          </a:p>
          <a:p>
            <a:pPr lvl="1">
              <a:buFont typeface="Wingdings" charset="2"/>
              <a:buChar char="²"/>
            </a:pPr>
            <a:r>
              <a:rPr lang="en-GB" sz="1800" dirty="0">
                <a:cs typeface="Calibri"/>
              </a:rPr>
              <a:t>custom scripts for availability and alerting</a:t>
            </a:r>
          </a:p>
          <a:p>
            <a:pPr marL="48763" indent="0">
              <a:buNone/>
            </a:pPr>
            <a:endParaRPr lang="en-GB" sz="2000" dirty="0">
              <a:cs typeface="Calibri"/>
            </a:endParaRPr>
          </a:p>
          <a:p>
            <a:pPr>
              <a:buFont typeface="Wingdings" charset="2"/>
              <a:buChar char="²"/>
            </a:pPr>
            <a:r>
              <a:rPr lang="en-GB" sz="2000" dirty="0" smtClean="0">
                <a:cs typeface="Calibri"/>
              </a:rPr>
              <a:t>HDFS backups</a:t>
            </a:r>
          </a:p>
          <a:p>
            <a:pPr lvl="1">
              <a:buFont typeface="Wingdings" charset="2"/>
              <a:buChar char="²"/>
            </a:pPr>
            <a:r>
              <a:rPr lang="en-GB" sz="1800" dirty="0" smtClean="0">
                <a:cs typeface="Calibri"/>
              </a:rPr>
              <a:t>Daily incremental snapshots</a:t>
            </a:r>
          </a:p>
          <a:p>
            <a:pPr lvl="1">
              <a:buFont typeface="Wingdings" charset="2"/>
              <a:buChar char="²"/>
            </a:pPr>
            <a:r>
              <a:rPr lang="en-GB" sz="1800" dirty="0" smtClean="0">
                <a:cs typeface="Calibri"/>
              </a:rPr>
              <a:t>Sent to tapes (CASTOR)</a:t>
            </a:r>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905243" y="2904613"/>
            <a:ext cx="912199" cy="320112"/>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019681" y="5368868"/>
            <a:ext cx="918431" cy="615096"/>
          </a:xfrm>
          <a:prstGeom prst="rect">
            <a:avLst/>
          </a:prstGeom>
        </p:spPr>
      </p:pic>
      <p:pic>
        <p:nvPicPr>
          <p:cNvPr id="11" name="Picture 10"/>
          <p:cNvPicPr>
            <a:picLocks noChangeAspect="1"/>
          </p:cNvPicPr>
          <p:nvPr/>
        </p:nvPicPr>
        <p:blipFill>
          <a:blip r:embed="rId5"/>
          <a:stretch>
            <a:fillRect/>
          </a:stretch>
        </p:blipFill>
        <p:spPr>
          <a:xfrm>
            <a:off x="10893113" y="5372929"/>
            <a:ext cx="1283767" cy="500669"/>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1521070" y="4354729"/>
            <a:ext cx="559424" cy="559424"/>
          </a:xfrm>
          <a:prstGeom prst="rect">
            <a:avLst/>
          </a:prstGeom>
        </p:spPr>
      </p:pic>
      <p:pic>
        <p:nvPicPr>
          <p:cNvPr id="13" name="Picture 6" descr="Related image"/>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201117" y="4051519"/>
            <a:ext cx="717246" cy="750999"/>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13"/>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697461" y="1470891"/>
            <a:ext cx="1299060" cy="253163"/>
          </a:xfrm>
          <a:prstGeom prst="rect">
            <a:avLst/>
          </a:prstGeom>
        </p:spPr>
      </p:pic>
      <p:pic>
        <p:nvPicPr>
          <p:cNvPr id="15" name="Picture 8" descr="Image result for apache"/>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4639976" y="893759"/>
            <a:ext cx="1301416" cy="528700"/>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15"/>
          <p:cNvPicPr>
            <a:picLocks noChangeAspect="1"/>
          </p:cNvPicPr>
          <p:nvPr/>
        </p:nvPicPr>
        <p:blipFill>
          <a:blip r:embed="rId10"/>
          <a:stretch>
            <a:fillRect/>
          </a:stretch>
        </p:blipFill>
        <p:spPr>
          <a:xfrm>
            <a:off x="11354759" y="2242973"/>
            <a:ext cx="746526" cy="746526"/>
          </a:xfrm>
          <a:prstGeom prst="rect">
            <a:avLst/>
          </a:prstGeom>
        </p:spPr>
      </p:pic>
      <p:pic>
        <p:nvPicPr>
          <p:cNvPr id="18" name="Picture 17"/>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11505950" y="3638135"/>
            <a:ext cx="655809" cy="655809"/>
          </a:xfrm>
          <a:prstGeom prst="rect">
            <a:avLst/>
          </a:prstGeom>
        </p:spPr>
      </p:pic>
      <p:pic>
        <p:nvPicPr>
          <p:cNvPr id="19" name="Picture 18"/>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1351050" y="999722"/>
            <a:ext cx="840950" cy="840950"/>
          </a:xfrm>
          <a:prstGeom prst="rect">
            <a:avLst/>
          </a:prstGeom>
        </p:spPr>
      </p:pic>
      <p:pic>
        <p:nvPicPr>
          <p:cNvPr id="20" name="Picture 19"/>
          <p:cNvPicPr>
            <a:picLocks noChangeAspect="1"/>
          </p:cNvPicPr>
          <p:nvPr/>
        </p:nvPicPr>
        <p:blipFill>
          <a:blip r:embed="rId13"/>
          <a:stretch>
            <a:fillRect/>
          </a:stretch>
        </p:blipFill>
        <p:spPr>
          <a:xfrm>
            <a:off x="4680597" y="2163823"/>
            <a:ext cx="1339044" cy="784079"/>
          </a:xfrm>
          <a:prstGeom prst="rect">
            <a:avLst/>
          </a:prstGeom>
        </p:spPr>
      </p:pic>
    </p:spTree>
    <p:extLst>
      <p:ext uri="{BB962C8B-B14F-4D97-AF65-F5344CB8AC3E}">
        <p14:creationId xmlns:p14="http://schemas.microsoft.com/office/powerpoint/2010/main" val="12656740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
                                            <p:txEl>
                                              <p:pRg st="15" end="15"/>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
                                            <p:txEl>
                                              <p:pRg st="16" end="16"/>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txEl>
                                              <p:pRg st="17" end="17"/>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
                                            <p:txEl>
                                              <p:pRg st="1" end="1"/>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
                                            <p:txEl>
                                              <p:pRg st="2" end="2"/>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9"/>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8">
                                            <p:txEl>
                                              <p:pRg st="4" end="4"/>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
                                            <p:txEl>
                                              <p:pRg st="5" end="5"/>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8">
                                            <p:txEl>
                                              <p:pRg st="8" end="8"/>
                                            </p:txEl>
                                          </p:spTgt>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8">
                                            <p:txEl>
                                              <p:pRg st="9" end="9"/>
                                            </p:txEl>
                                          </p:spTgt>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8">
                                            <p:txEl>
                                              <p:pRg st="10" end="10"/>
                                            </p:txEl>
                                          </p:spTgt>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8"/>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2"/>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8">
                                            <p:txEl>
                                              <p:pRg st="12" end="12"/>
                                            </p:txEl>
                                          </p:spTgt>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8">
                                            <p:txEl>
                                              <p:pRg st="13" end="13"/>
                                            </p:txEl>
                                          </p:spTgt>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8">
                                            <p:txEl>
                                              <p:pRg st="14" end="14"/>
                                            </p:txEl>
                                          </p:spTgt>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12</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Moving to Apache Hadoop distribution </a:t>
            </a:r>
            <a:endParaRPr lang="en-GB" dirty="0"/>
          </a:p>
        </p:txBody>
      </p:sp>
      <p:sp>
        <p:nvSpPr>
          <p:cNvPr id="7" name="Content Placeholder 4"/>
          <p:cNvSpPr txBox="1">
            <a:spLocks/>
          </p:cNvSpPr>
          <p:nvPr/>
        </p:nvSpPr>
        <p:spPr>
          <a:xfrm>
            <a:off x="609600" y="1509271"/>
            <a:ext cx="10972800" cy="4579013"/>
          </a:xfrm>
          <a:prstGeom prst="rect">
            <a:avLst/>
          </a:prstGeom>
        </p:spPr>
        <p:txBody>
          <a:bodyPr vert="horz">
            <a:normAutofit fontScale="70000" lnSpcReduction="20000"/>
          </a:bodyPr>
          <a:lstStyle>
            <a:lvl1pPr marL="658352" indent="-609585"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a:lstStyle>
          <a:p>
            <a:r>
              <a:rPr lang="en-GB" dirty="0" smtClean="0"/>
              <a:t>Better control of the core software stack</a:t>
            </a:r>
          </a:p>
          <a:p>
            <a:pPr lvl="1"/>
            <a:r>
              <a:rPr lang="en-GB" dirty="0" smtClean="0"/>
              <a:t>Independent from a vendor/distributor</a:t>
            </a:r>
          </a:p>
          <a:p>
            <a:pPr lvl="1"/>
            <a:r>
              <a:rPr lang="en-GB" dirty="0" smtClean="0"/>
              <a:t>In-house compilation </a:t>
            </a:r>
          </a:p>
          <a:p>
            <a:pPr lvl="1"/>
            <a:r>
              <a:rPr lang="en-GB" dirty="0" smtClean="0"/>
              <a:t>Enabling non-default features (compression algorithms, R for Spark)</a:t>
            </a:r>
          </a:p>
          <a:p>
            <a:pPr lvl="1"/>
            <a:r>
              <a:rPr lang="en-GB" dirty="0" smtClean="0"/>
              <a:t>Adding critical patches (that are not ported in upstream)</a:t>
            </a:r>
          </a:p>
          <a:p>
            <a:endParaRPr lang="en-GB" dirty="0" smtClean="0"/>
          </a:p>
          <a:p>
            <a:r>
              <a:rPr lang="en-GB" dirty="0" smtClean="0"/>
              <a:t>We do rpm packaging for core components</a:t>
            </a:r>
          </a:p>
          <a:p>
            <a:pPr lvl="1"/>
            <a:r>
              <a:rPr lang="en-GB" dirty="0" smtClean="0"/>
              <a:t>HDFS and YARN, Spark, HBase</a:t>
            </a:r>
          </a:p>
          <a:p>
            <a:pPr lvl="1"/>
            <a:endParaRPr lang="en-GB" dirty="0" smtClean="0"/>
          </a:p>
          <a:p>
            <a:r>
              <a:rPr lang="en-GB" dirty="0" smtClean="0"/>
              <a:t>Streamlined development</a:t>
            </a:r>
          </a:p>
          <a:p>
            <a:pPr lvl="1"/>
            <a:r>
              <a:rPr lang="en-GB" dirty="0" smtClean="0"/>
              <a:t>Available on Maven Central Repository</a:t>
            </a:r>
          </a:p>
        </p:txBody>
      </p:sp>
      <p:pic>
        <p:nvPicPr>
          <p:cNvPr id="8" name="Picture 6" descr="undefined"/>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785322" y="1306070"/>
            <a:ext cx="3494823" cy="104844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295217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13</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SWAN – Jupyter Notebooks On Demand</a:t>
            </a:r>
            <a:endParaRPr lang="en-GB" dirty="0"/>
          </a:p>
        </p:txBody>
      </p:sp>
      <p:sp>
        <p:nvSpPr>
          <p:cNvPr id="12" name="Content Placeholder 2"/>
          <p:cNvSpPr>
            <a:spLocks noGrp="1"/>
          </p:cNvSpPr>
          <p:nvPr>
            <p:ph idx="1"/>
          </p:nvPr>
        </p:nvSpPr>
        <p:spPr>
          <a:xfrm>
            <a:off x="838199" y="1435020"/>
            <a:ext cx="10726272" cy="4704523"/>
          </a:xfrm>
          <a:noFill/>
          <a:ln>
            <a:noFill/>
          </a:ln>
        </p:spPr>
        <p:style>
          <a:lnRef idx="2">
            <a:schemeClr val="accent1"/>
          </a:lnRef>
          <a:fillRef idx="1">
            <a:schemeClr val="lt1"/>
          </a:fillRef>
          <a:effectRef idx="0">
            <a:schemeClr val="accent1"/>
          </a:effectRef>
          <a:fontRef idx="minor">
            <a:schemeClr val="dk1"/>
          </a:fontRef>
        </p:style>
        <p:txBody>
          <a:bodyPr>
            <a:normAutofit/>
          </a:bodyPr>
          <a:lstStyle/>
          <a:p>
            <a:r>
              <a:rPr lang="en-US" dirty="0" smtClean="0"/>
              <a:t>Service for web based analysis (SWAN)</a:t>
            </a:r>
          </a:p>
          <a:p>
            <a:pPr lvl="1"/>
            <a:r>
              <a:rPr lang="en-US" dirty="0" smtClean="0"/>
              <a:t>Developed at CERN, based on Jupyter notebooks </a:t>
            </a:r>
          </a:p>
          <a:p>
            <a:pPr lvl="1"/>
            <a:r>
              <a:rPr lang="en-US" dirty="0" smtClean="0"/>
              <a:t>Tightly integrated with CERN resources; software, storage and mass compute</a:t>
            </a:r>
            <a:endParaRPr lang="en-US" u="sng" dirty="0" smtClean="0"/>
          </a:p>
          <a:p>
            <a:pPr marL="0" indent="0">
              <a:buNone/>
            </a:pPr>
            <a:endParaRPr lang="en-US" dirty="0" smtClean="0"/>
          </a:p>
          <a:p>
            <a:r>
              <a:rPr lang="en-US" dirty="0" smtClean="0"/>
              <a:t>An interactive platform that combines code, equations, text and visualizations</a:t>
            </a:r>
          </a:p>
          <a:p>
            <a:pPr lvl="1"/>
            <a:r>
              <a:rPr lang="en-US" dirty="0" smtClean="0"/>
              <a:t>Ideal for exploration, reproducibility, collaboration</a:t>
            </a:r>
          </a:p>
          <a:p>
            <a:endParaRPr lang="en-US" dirty="0" smtClean="0"/>
          </a:p>
          <a:p>
            <a:r>
              <a:rPr lang="en-US" dirty="0" smtClean="0"/>
              <a:t>Fully </a:t>
            </a:r>
            <a:r>
              <a:rPr lang="en-US" dirty="0" smtClean="0">
                <a:solidFill>
                  <a:schemeClr val="tx1"/>
                </a:solidFill>
              </a:rPr>
              <a:t>integrated with Spark and Hadoop</a:t>
            </a:r>
            <a:r>
              <a:rPr lang="en-US" dirty="0" smtClean="0">
                <a:solidFill>
                  <a:srgbClr val="FF0000"/>
                </a:solidFill>
              </a:rPr>
              <a:t> </a:t>
            </a:r>
            <a:r>
              <a:rPr lang="en-US" dirty="0" smtClean="0"/>
              <a:t>at CERN</a:t>
            </a:r>
          </a:p>
          <a:p>
            <a:pPr lvl="1"/>
            <a:r>
              <a:rPr lang="en-US" dirty="0" smtClean="0"/>
              <a:t>Python on Spark (</a:t>
            </a:r>
            <a:r>
              <a:rPr lang="en-US" dirty="0" err="1" smtClean="0"/>
              <a:t>PySpark</a:t>
            </a:r>
            <a:r>
              <a:rPr lang="en-US" dirty="0" smtClean="0"/>
              <a:t>) at scale</a:t>
            </a:r>
          </a:p>
          <a:p>
            <a:pPr lvl="1"/>
            <a:r>
              <a:rPr lang="en-US" dirty="0" smtClean="0"/>
              <a:t>Modern, powerful and scalable platform for data analysis</a:t>
            </a:r>
          </a:p>
          <a:p>
            <a:pPr lvl="1"/>
            <a:r>
              <a:rPr lang="en-US" dirty="0"/>
              <a:t>Web-based: no need to install any </a:t>
            </a:r>
            <a:r>
              <a:rPr lang="en-US" dirty="0" smtClean="0"/>
              <a:t>software</a:t>
            </a:r>
            <a:endParaRPr lang="en-GB" dirty="0"/>
          </a:p>
        </p:txBody>
      </p:sp>
      <p:pic>
        <p:nvPicPr>
          <p:cNvPr id="14" name="Picture 13">
            <a:extLst>
              <a:ext uri="{FF2B5EF4-FFF2-40B4-BE49-F238E27FC236}">
                <a16:creationId xmlns:a16="http://schemas.microsoft.com/office/drawing/2014/main" id="{BD24B45A-398B-D846-98E1-51A38E1D367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767680" y="121285"/>
            <a:ext cx="1030281" cy="891904"/>
          </a:xfrm>
          <a:prstGeom prst="rect">
            <a:avLst/>
          </a:prstGeom>
        </p:spPr>
      </p:pic>
      <p:pic>
        <p:nvPicPr>
          <p:cNvPr id="18" name="Picture 4" descr="Image result for jupyter notebook"/>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0954318" y="3708546"/>
            <a:ext cx="657003" cy="7611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532556" y="5767081"/>
            <a:ext cx="3657600" cy="338554"/>
          </a:xfrm>
          <a:prstGeom prst="rect">
            <a:avLst/>
          </a:prstGeom>
          <a:noFill/>
        </p:spPr>
        <p:txBody>
          <a:bodyPr wrap="square" rtlCol="0">
            <a:spAutoFit/>
          </a:bodyPr>
          <a:lstStyle/>
          <a:p>
            <a:r>
              <a:rPr lang="en-GB" sz="1600" dirty="0" smtClean="0"/>
              <a:t>Git repo: </a:t>
            </a:r>
            <a:r>
              <a:rPr lang="en-GB" sz="1600" dirty="0" smtClean="0">
                <a:hlinkClick r:id="rId4"/>
              </a:rPr>
              <a:t>https</a:t>
            </a:r>
            <a:r>
              <a:rPr lang="en-GB" sz="1600" dirty="0">
                <a:hlinkClick r:id="rId4"/>
              </a:rPr>
              <a:t>://github.com/swan-cern</a:t>
            </a:r>
            <a:endParaRPr lang="en-GB" sz="1600" dirty="0"/>
          </a:p>
        </p:txBody>
      </p:sp>
    </p:spTree>
    <p:extLst>
      <p:ext uri="{BB962C8B-B14F-4D97-AF65-F5344CB8AC3E}">
        <p14:creationId xmlns:p14="http://schemas.microsoft.com/office/powerpoint/2010/main" val="38407092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14</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8" name="Rounded Rectangle 31">
            <a:extLst>
              <a:ext uri="{FF2B5EF4-FFF2-40B4-BE49-F238E27FC236}">
                <a16:creationId xmlns:a16="http://schemas.microsoft.com/office/drawing/2014/main" id="{94AEAB59-7B3A-D446-B15D-087571F19BE9}"/>
              </a:ext>
            </a:extLst>
          </p:cNvPr>
          <p:cNvSpPr/>
          <p:nvPr/>
        </p:nvSpPr>
        <p:spPr>
          <a:xfrm>
            <a:off x="9045896" y="480777"/>
            <a:ext cx="1625800" cy="388339"/>
          </a:xfrm>
          <a:prstGeom prst="roundRect">
            <a:avLst>
              <a:gd name="adj" fmla="val 6515"/>
            </a:avLst>
          </a:prstGeom>
          <a:solidFill>
            <a:srgbClr val="FD6500"/>
          </a:solidFill>
          <a:ln>
            <a:noFill/>
          </a:ln>
        </p:spPr>
        <p:style>
          <a:lnRef idx="2">
            <a:schemeClr val="dk1"/>
          </a:lnRef>
          <a:fillRef idx="1">
            <a:schemeClr val="lt1"/>
          </a:fillRef>
          <a:effectRef idx="0">
            <a:schemeClr val="dk1"/>
          </a:effectRef>
          <a:fontRef idx="minor">
            <a:schemeClr val="dk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err="1">
                <a:ln>
                  <a:noFill/>
                </a:ln>
                <a:solidFill>
                  <a:prstClr val="white"/>
                </a:solidFill>
                <a:effectLst/>
                <a:uLnTx/>
                <a:uFillTx/>
                <a:latin typeface="Roboto" panose="02000000000000000000" pitchFamily="2" charset="0"/>
                <a:ea typeface="Roboto" panose="02000000000000000000" pitchFamily="2" charset="0"/>
                <a:cs typeface="Gill Sans"/>
              </a:rPr>
              <a:t>Text</a:t>
            </a:r>
            <a:endParaRPr kumimoji="0" lang="en-GB" sz="14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Gill Sans"/>
            </a:endParaRPr>
          </a:p>
        </p:txBody>
      </p:sp>
      <p:pic>
        <p:nvPicPr>
          <p:cNvPr id="9" name="Picture 8"/>
          <p:cNvPicPr>
            <a:picLocks noChangeAspect="1"/>
          </p:cNvPicPr>
          <p:nvPr/>
        </p:nvPicPr>
        <p:blipFill>
          <a:blip r:embed="rId2"/>
          <a:stretch>
            <a:fillRect/>
          </a:stretch>
        </p:blipFill>
        <p:spPr>
          <a:xfrm>
            <a:off x="938353" y="27867"/>
            <a:ext cx="8112300" cy="6569123"/>
          </a:xfrm>
          <a:prstGeom prst="rect">
            <a:avLst/>
          </a:prstGeom>
        </p:spPr>
      </p:pic>
      <p:sp>
        <p:nvSpPr>
          <p:cNvPr id="10" name="Rounded Rectangle 31">
            <a:extLst>
              <a:ext uri="{FF2B5EF4-FFF2-40B4-BE49-F238E27FC236}">
                <a16:creationId xmlns:a16="http://schemas.microsoft.com/office/drawing/2014/main" id="{94AEAB59-7B3A-D446-B15D-087571F19BE9}"/>
              </a:ext>
            </a:extLst>
          </p:cNvPr>
          <p:cNvSpPr/>
          <p:nvPr/>
        </p:nvSpPr>
        <p:spPr>
          <a:xfrm>
            <a:off x="9061016" y="1248081"/>
            <a:ext cx="1625800" cy="388339"/>
          </a:xfrm>
          <a:prstGeom prst="roundRect">
            <a:avLst>
              <a:gd name="adj" fmla="val 6515"/>
            </a:avLst>
          </a:prstGeom>
          <a:solidFill>
            <a:srgbClr val="FD6500"/>
          </a:solidFill>
          <a:ln>
            <a:noFill/>
          </a:ln>
        </p:spPr>
        <p:style>
          <a:lnRef idx="2">
            <a:schemeClr val="dk1"/>
          </a:lnRef>
          <a:fillRef idx="1">
            <a:schemeClr val="lt1"/>
          </a:fillRef>
          <a:effectRef idx="0">
            <a:schemeClr val="dk1"/>
          </a:effectRef>
          <a:fontRef idx="minor">
            <a:schemeClr val="dk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Gill Sans"/>
              </a:rPr>
              <a:t>Code</a:t>
            </a:r>
            <a:endParaRPr kumimoji="0" lang="en-GB" sz="14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Gill Sans"/>
            </a:endParaRPr>
          </a:p>
        </p:txBody>
      </p:sp>
      <p:sp>
        <p:nvSpPr>
          <p:cNvPr id="11" name="Rounded Rectangle 31">
            <a:extLst>
              <a:ext uri="{FF2B5EF4-FFF2-40B4-BE49-F238E27FC236}">
                <a16:creationId xmlns:a16="http://schemas.microsoft.com/office/drawing/2014/main" id="{94AEAB59-7B3A-D446-B15D-087571F19BE9}"/>
              </a:ext>
            </a:extLst>
          </p:cNvPr>
          <p:cNvSpPr/>
          <p:nvPr/>
        </p:nvSpPr>
        <p:spPr>
          <a:xfrm>
            <a:off x="9061012" y="2036159"/>
            <a:ext cx="1625800" cy="388339"/>
          </a:xfrm>
          <a:prstGeom prst="roundRect">
            <a:avLst>
              <a:gd name="adj" fmla="val 6515"/>
            </a:avLst>
          </a:prstGeom>
          <a:solidFill>
            <a:srgbClr val="FD6500"/>
          </a:solidFill>
          <a:ln>
            <a:noFill/>
          </a:ln>
        </p:spPr>
        <p:style>
          <a:lnRef idx="2">
            <a:schemeClr val="dk1"/>
          </a:lnRef>
          <a:fillRef idx="1">
            <a:schemeClr val="lt1"/>
          </a:fillRef>
          <a:effectRef idx="0">
            <a:schemeClr val="dk1"/>
          </a:effectRef>
          <a:fontRef idx="minor">
            <a:schemeClr val="dk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Gill Sans"/>
              </a:rPr>
              <a:t>Monitoring</a:t>
            </a:r>
            <a:endParaRPr kumimoji="0" lang="en-GB" sz="14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Gill Sans"/>
            </a:endParaRPr>
          </a:p>
        </p:txBody>
      </p:sp>
      <p:sp>
        <p:nvSpPr>
          <p:cNvPr id="12" name="Rounded Rectangle 31">
            <a:extLst>
              <a:ext uri="{FF2B5EF4-FFF2-40B4-BE49-F238E27FC236}">
                <a16:creationId xmlns:a16="http://schemas.microsoft.com/office/drawing/2014/main" id="{94AEAB59-7B3A-D446-B15D-087571F19BE9}"/>
              </a:ext>
            </a:extLst>
          </p:cNvPr>
          <p:cNvSpPr/>
          <p:nvPr/>
        </p:nvSpPr>
        <p:spPr>
          <a:xfrm>
            <a:off x="9045896" y="4749843"/>
            <a:ext cx="2152186" cy="435241"/>
          </a:xfrm>
          <a:prstGeom prst="roundRect">
            <a:avLst>
              <a:gd name="adj" fmla="val 6515"/>
            </a:avLst>
          </a:prstGeom>
          <a:solidFill>
            <a:srgbClr val="FD6500"/>
          </a:solidFill>
          <a:ln>
            <a:noFill/>
          </a:ln>
        </p:spPr>
        <p:style>
          <a:lnRef idx="2">
            <a:schemeClr val="dk1"/>
          </a:lnRef>
          <a:fillRef idx="1">
            <a:schemeClr val="lt1"/>
          </a:fillRef>
          <a:effectRef idx="0">
            <a:schemeClr val="dk1"/>
          </a:effectRef>
          <a:fontRef idx="minor">
            <a:schemeClr val="dk1"/>
          </a:fontRef>
        </p:style>
        <p:txBody>
          <a:bodyPr rtlCol="0" anchor="ctr"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t-PT" sz="1800" b="0" i="0" u="none" strike="noStrike" kern="1200" cap="none" spc="0" normalizeH="0" baseline="0" noProof="0" dirty="0" smtClean="0">
                <a:ln>
                  <a:noFill/>
                </a:ln>
                <a:solidFill>
                  <a:prstClr val="white"/>
                </a:solidFill>
                <a:effectLst/>
                <a:uLnTx/>
                <a:uFillTx/>
                <a:latin typeface="Roboto" panose="02000000000000000000" pitchFamily="2" charset="0"/>
                <a:ea typeface="Roboto" panose="02000000000000000000" pitchFamily="2" charset="0"/>
                <a:cs typeface="Gill Sans"/>
              </a:rPr>
              <a:t>Visualizations</a:t>
            </a:r>
            <a:endParaRPr kumimoji="0" lang="en-GB" sz="1400"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Gill Sans"/>
            </a:endParaRPr>
          </a:p>
        </p:txBody>
      </p:sp>
    </p:spTree>
    <p:extLst>
      <p:ext uri="{BB962C8B-B14F-4D97-AF65-F5344CB8AC3E}">
        <p14:creationId xmlns:p14="http://schemas.microsoft.com/office/powerpoint/2010/main" val="33824706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15</a:t>
            </a:fld>
            <a:endParaRPr lang="en-GB" noProof="0"/>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SWAN – Integration with Spark</a:t>
            </a:r>
            <a:endParaRPr lang="en-GB" dirty="0"/>
          </a:p>
        </p:txBody>
      </p:sp>
      <p:sp>
        <p:nvSpPr>
          <p:cNvPr id="53" name="Rounded Rectangle 52">
            <a:extLst>
              <a:ext uri="{FF2B5EF4-FFF2-40B4-BE49-F238E27FC236}">
                <a16:creationId xmlns:a16="http://schemas.microsoft.com/office/drawing/2014/main" id="{AA0BBCF9-62D6-F947-AEE5-286DED8DB767}"/>
              </a:ext>
            </a:extLst>
          </p:cNvPr>
          <p:cNvSpPr/>
          <p:nvPr/>
        </p:nvSpPr>
        <p:spPr>
          <a:xfrm>
            <a:off x="5596975" y="2532115"/>
            <a:ext cx="5370893" cy="3333630"/>
          </a:xfrm>
          <a:prstGeom prst="roundRect">
            <a:avLst>
              <a:gd name="adj" fmla="val 1951"/>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en-US" sz="1600" dirty="0">
                <a:solidFill>
                  <a:schemeClr val="tx1">
                    <a:lumMod val="50000"/>
                    <a:lumOff val="50000"/>
                  </a:schemeClr>
                </a:solidFill>
              </a:rPr>
              <a:t>Spark Cluster</a:t>
            </a:r>
          </a:p>
        </p:txBody>
      </p:sp>
      <p:sp>
        <p:nvSpPr>
          <p:cNvPr id="54" name="Rounded Rectangle 53">
            <a:extLst>
              <a:ext uri="{FF2B5EF4-FFF2-40B4-BE49-F238E27FC236}">
                <a16:creationId xmlns:a16="http://schemas.microsoft.com/office/drawing/2014/main" id="{0358B55F-5113-334F-AC32-299F1F8B74BD}"/>
              </a:ext>
            </a:extLst>
          </p:cNvPr>
          <p:cNvSpPr/>
          <p:nvPr/>
        </p:nvSpPr>
        <p:spPr>
          <a:xfrm>
            <a:off x="6150297" y="3338130"/>
            <a:ext cx="4461391" cy="1581243"/>
          </a:xfrm>
          <a:prstGeom prst="roundRect">
            <a:avLst>
              <a:gd name="adj" fmla="val 2005"/>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600" dirty="0">
              <a:solidFill>
                <a:srgbClr val="0052A1"/>
              </a:solidFill>
            </a:endParaRPr>
          </a:p>
        </p:txBody>
      </p:sp>
      <p:sp>
        <p:nvSpPr>
          <p:cNvPr id="55" name="Content Placeholder 2">
            <a:extLst>
              <a:ext uri="{FF2B5EF4-FFF2-40B4-BE49-F238E27FC236}">
                <a16:creationId xmlns:a16="http://schemas.microsoft.com/office/drawing/2014/main" id="{DFB0EBE4-2EEC-4445-918A-58BCF1BE73A1}"/>
              </a:ext>
            </a:extLst>
          </p:cNvPr>
          <p:cNvSpPr>
            <a:spLocks noGrp="1"/>
          </p:cNvSpPr>
          <p:nvPr>
            <p:ph sz="half" idx="1"/>
          </p:nvPr>
        </p:nvSpPr>
        <p:spPr>
          <a:xfrm>
            <a:off x="442912" y="1563756"/>
            <a:ext cx="5105681" cy="4301989"/>
          </a:xfrm>
        </p:spPr>
        <p:txBody>
          <a:bodyPr>
            <a:normAutofit fontScale="70000" lnSpcReduction="20000"/>
          </a:bodyPr>
          <a:lstStyle/>
          <a:p>
            <a:r>
              <a:rPr lang="en-US" dirty="0"/>
              <a:t>Connection to CERN Spark Clusters</a:t>
            </a:r>
          </a:p>
          <a:p>
            <a:pPr lvl="1"/>
            <a:r>
              <a:rPr lang="en-US" dirty="0"/>
              <a:t>Spark: general purpose distributed computing framework</a:t>
            </a:r>
          </a:p>
          <a:p>
            <a:r>
              <a:rPr lang="en-US" dirty="0"/>
              <a:t>Same environment across platforms (local/remote)</a:t>
            </a:r>
          </a:p>
          <a:p>
            <a:pPr lvl="1"/>
            <a:r>
              <a:rPr lang="en-US" dirty="0"/>
              <a:t>User data - EOS</a:t>
            </a:r>
          </a:p>
          <a:p>
            <a:pPr lvl="1"/>
            <a:r>
              <a:rPr lang="en-US" dirty="0"/>
              <a:t>Software - CVMFS</a:t>
            </a:r>
          </a:p>
          <a:p>
            <a:r>
              <a:rPr lang="en-US" dirty="0"/>
              <a:t>Graphical Jupyter extensions developed</a:t>
            </a:r>
          </a:p>
          <a:p>
            <a:pPr lvl="1"/>
            <a:r>
              <a:rPr lang="en-US" dirty="0"/>
              <a:t>Spark Connector</a:t>
            </a:r>
          </a:p>
          <a:p>
            <a:pPr lvl="1"/>
            <a:r>
              <a:rPr lang="en-US" dirty="0">
                <a:effectLst/>
              </a:rPr>
              <a:t>Spark Monitor</a:t>
            </a:r>
          </a:p>
          <a:p>
            <a:r>
              <a:rPr lang="en-US" dirty="0" smtClean="0"/>
              <a:t>Not </a:t>
            </a:r>
            <a:r>
              <a:rPr lang="en-US" dirty="0"/>
              <a:t>only used for Physics Analysis at </a:t>
            </a:r>
            <a:r>
              <a:rPr lang="en-US" dirty="0" smtClean="0"/>
              <a:t>CERN</a:t>
            </a:r>
          </a:p>
          <a:p>
            <a:r>
              <a:rPr lang="en-US" dirty="0" smtClean="0">
                <a:effectLst/>
              </a:rPr>
              <a:t>Spark Clusters</a:t>
            </a:r>
          </a:p>
          <a:p>
            <a:pPr lvl="1"/>
            <a:r>
              <a:rPr lang="en-US" dirty="0" smtClean="0"/>
              <a:t>NXCals – Dedicated cluster for accelerator logging</a:t>
            </a:r>
          </a:p>
          <a:p>
            <a:pPr lvl="1"/>
            <a:r>
              <a:rPr lang="en-US" dirty="0" smtClean="0">
                <a:effectLst/>
              </a:rPr>
              <a:t>Analytix – General purpose YARN cluster</a:t>
            </a:r>
          </a:p>
          <a:p>
            <a:pPr lvl="1"/>
            <a:r>
              <a:rPr lang="en-US" dirty="0" smtClean="0"/>
              <a:t>Cloud Containers – General purpose Kubernetes cluster</a:t>
            </a:r>
            <a:endParaRPr lang="en-US" dirty="0">
              <a:effectLst/>
            </a:endParaRPr>
          </a:p>
        </p:txBody>
      </p:sp>
      <p:sp>
        <p:nvSpPr>
          <p:cNvPr id="56" name="Rounded Rectangle 55">
            <a:extLst>
              <a:ext uri="{FF2B5EF4-FFF2-40B4-BE49-F238E27FC236}">
                <a16:creationId xmlns:a16="http://schemas.microsoft.com/office/drawing/2014/main" id="{A6208AEE-B801-CA45-857B-AA335DC26D6F}"/>
              </a:ext>
            </a:extLst>
          </p:cNvPr>
          <p:cNvSpPr/>
          <p:nvPr/>
        </p:nvSpPr>
        <p:spPr>
          <a:xfrm>
            <a:off x="6074715" y="3422064"/>
            <a:ext cx="4461391" cy="1620625"/>
          </a:xfrm>
          <a:prstGeom prst="roundRect">
            <a:avLst>
              <a:gd name="adj" fmla="val 2005"/>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600" dirty="0">
              <a:solidFill>
                <a:srgbClr val="0052A1"/>
              </a:solidFill>
            </a:endParaRPr>
          </a:p>
        </p:txBody>
      </p:sp>
      <p:pic>
        <p:nvPicPr>
          <p:cNvPr id="57" name="Picture 56">
            <a:extLst>
              <a:ext uri="{FF2B5EF4-FFF2-40B4-BE49-F238E27FC236}">
                <a16:creationId xmlns:a16="http://schemas.microsoft.com/office/drawing/2014/main" id="{293F83EF-2A3C-1B4C-896F-45B3371CBB5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72972" y="5264933"/>
            <a:ext cx="973240" cy="517681"/>
          </a:xfrm>
          <a:prstGeom prst="rect">
            <a:avLst/>
          </a:prstGeom>
        </p:spPr>
      </p:pic>
      <p:sp>
        <p:nvSpPr>
          <p:cNvPr id="58" name="Rounded Rectangle 57">
            <a:extLst>
              <a:ext uri="{FF2B5EF4-FFF2-40B4-BE49-F238E27FC236}">
                <a16:creationId xmlns:a16="http://schemas.microsoft.com/office/drawing/2014/main" id="{87E7B08F-F3A7-7B40-AF7C-FBCB0450B8BB}"/>
              </a:ext>
            </a:extLst>
          </p:cNvPr>
          <p:cNvSpPr/>
          <p:nvPr/>
        </p:nvSpPr>
        <p:spPr>
          <a:xfrm>
            <a:off x="6873888" y="2677077"/>
            <a:ext cx="2665341" cy="395106"/>
          </a:xfrm>
          <a:prstGeom prst="roundRect">
            <a:avLst>
              <a:gd name="adj" fmla="val 8457"/>
            </a:avLst>
          </a:prstGeom>
          <a:solidFill>
            <a:srgbClr val="0052A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Spark Master</a:t>
            </a:r>
          </a:p>
        </p:txBody>
      </p:sp>
      <p:sp>
        <p:nvSpPr>
          <p:cNvPr id="59" name="Rounded Rectangle 58">
            <a:extLst>
              <a:ext uri="{FF2B5EF4-FFF2-40B4-BE49-F238E27FC236}">
                <a16:creationId xmlns:a16="http://schemas.microsoft.com/office/drawing/2014/main" id="{0417D4D4-69DE-5E43-AC30-0F25DA87A515}"/>
              </a:ext>
            </a:extLst>
          </p:cNvPr>
          <p:cNvSpPr/>
          <p:nvPr/>
        </p:nvSpPr>
        <p:spPr>
          <a:xfrm>
            <a:off x="5957819" y="3506200"/>
            <a:ext cx="4496377" cy="1663785"/>
          </a:xfrm>
          <a:prstGeom prst="roundRect">
            <a:avLst>
              <a:gd name="adj" fmla="val 2971"/>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600" dirty="0">
              <a:solidFill>
                <a:srgbClr val="0052A1"/>
              </a:solidFill>
            </a:endParaRPr>
          </a:p>
        </p:txBody>
      </p:sp>
      <p:sp>
        <p:nvSpPr>
          <p:cNvPr id="60" name="Rounded Rectangle 59">
            <a:extLst>
              <a:ext uri="{FF2B5EF4-FFF2-40B4-BE49-F238E27FC236}">
                <a16:creationId xmlns:a16="http://schemas.microsoft.com/office/drawing/2014/main" id="{36E2637E-B3FF-3947-8022-F85CFB38FB29}"/>
              </a:ext>
            </a:extLst>
          </p:cNvPr>
          <p:cNvSpPr/>
          <p:nvPr/>
        </p:nvSpPr>
        <p:spPr>
          <a:xfrm>
            <a:off x="6016550" y="3556961"/>
            <a:ext cx="4390193" cy="912470"/>
          </a:xfrm>
          <a:prstGeom prst="roundRect">
            <a:avLst>
              <a:gd name="adj" fmla="val 4232"/>
            </a:avLst>
          </a:prstGeom>
          <a:solidFill>
            <a:srgbClr val="0052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solidFill>
                  <a:schemeClr val="bg1"/>
                </a:solidFill>
              </a:rPr>
              <a:t>Spark Worker</a:t>
            </a:r>
          </a:p>
        </p:txBody>
      </p:sp>
      <p:sp>
        <p:nvSpPr>
          <p:cNvPr id="61" name="Rounded Rectangle 60">
            <a:extLst>
              <a:ext uri="{FF2B5EF4-FFF2-40B4-BE49-F238E27FC236}">
                <a16:creationId xmlns:a16="http://schemas.microsoft.com/office/drawing/2014/main" id="{0CF1FEC3-4381-1746-8050-8E730ADF4172}"/>
              </a:ext>
            </a:extLst>
          </p:cNvPr>
          <p:cNvSpPr/>
          <p:nvPr/>
        </p:nvSpPr>
        <p:spPr>
          <a:xfrm>
            <a:off x="6062016" y="3908897"/>
            <a:ext cx="1380606" cy="418212"/>
          </a:xfrm>
          <a:prstGeom prst="roundRect">
            <a:avLst>
              <a:gd name="adj" fmla="val 10189"/>
            </a:avLst>
          </a:prstGeom>
          <a:solidFill>
            <a:srgbClr val="22A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Python task</a:t>
            </a:r>
          </a:p>
        </p:txBody>
      </p:sp>
      <p:sp>
        <p:nvSpPr>
          <p:cNvPr id="62" name="Rounded Rectangle 61">
            <a:extLst>
              <a:ext uri="{FF2B5EF4-FFF2-40B4-BE49-F238E27FC236}">
                <a16:creationId xmlns:a16="http://schemas.microsoft.com/office/drawing/2014/main" id="{921A16E5-0FCB-8846-AB20-4BB3261698EF}"/>
              </a:ext>
            </a:extLst>
          </p:cNvPr>
          <p:cNvSpPr/>
          <p:nvPr/>
        </p:nvSpPr>
        <p:spPr>
          <a:xfrm>
            <a:off x="7514416" y="3914922"/>
            <a:ext cx="1380606" cy="418212"/>
          </a:xfrm>
          <a:prstGeom prst="roundRect">
            <a:avLst>
              <a:gd name="adj" fmla="val 10189"/>
            </a:avLst>
          </a:prstGeom>
          <a:solidFill>
            <a:srgbClr val="22A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Python task</a:t>
            </a:r>
          </a:p>
        </p:txBody>
      </p:sp>
      <p:sp>
        <p:nvSpPr>
          <p:cNvPr id="63" name="Rounded Rectangle 62">
            <a:extLst>
              <a:ext uri="{FF2B5EF4-FFF2-40B4-BE49-F238E27FC236}">
                <a16:creationId xmlns:a16="http://schemas.microsoft.com/office/drawing/2014/main" id="{118747D6-04C6-B146-BC85-80A89E2965A8}"/>
              </a:ext>
            </a:extLst>
          </p:cNvPr>
          <p:cNvSpPr/>
          <p:nvPr/>
        </p:nvSpPr>
        <p:spPr>
          <a:xfrm>
            <a:off x="8956769" y="3908897"/>
            <a:ext cx="1380606" cy="418212"/>
          </a:xfrm>
          <a:prstGeom prst="roundRect">
            <a:avLst>
              <a:gd name="adj" fmla="val 10189"/>
            </a:avLst>
          </a:prstGeom>
          <a:solidFill>
            <a:srgbClr val="22AD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Python task</a:t>
            </a:r>
          </a:p>
        </p:txBody>
      </p:sp>
      <p:pic>
        <p:nvPicPr>
          <p:cNvPr id="64" name="Picture 24">
            <a:extLst>
              <a:ext uri="{FF2B5EF4-FFF2-40B4-BE49-F238E27FC236}">
                <a16:creationId xmlns:a16="http://schemas.microsoft.com/office/drawing/2014/main" id="{451E45D1-649C-1547-B1EA-E8FC1E97CDA8}"/>
              </a:ext>
            </a:extLst>
          </p:cNvPr>
          <p:cNvPicPr>
            <a:picLocks noChangeAspect="1"/>
          </p:cNvPicPr>
          <p:nvPr/>
        </p:nvPicPr>
        <p:blipFill>
          <a:blip r:embed="rId3"/>
          <a:stretch>
            <a:fillRect/>
          </a:stretch>
        </p:blipFill>
        <p:spPr>
          <a:xfrm>
            <a:off x="8226878" y="4636066"/>
            <a:ext cx="1305087" cy="372538"/>
          </a:xfrm>
          <a:prstGeom prst="rect">
            <a:avLst/>
          </a:prstGeom>
        </p:spPr>
      </p:pic>
      <p:cxnSp>
        <p:nvCxnSpPr>
          <p:cNvPr id="65" name="Straight Arrow Connector 64">
            <a:extLst>
              <a:ext uri="{FF2B5EF4-FFF2-40B4-BE49-F238E27FC236}">
                <a16:creationId xmlns:a16="http://schemas.microsoft.com/office/drawing/2014/main" id="{7D04D16E-61E7-4941-B577-827D0940A3FB}"/>
              </a:ext>
            </a:extLst>
          </p:cNvPr>
          <p:cNvCxnSpPr>
            <a:cxnSpLocks/>
          </p:cNvCxnSpPr>
          <p:nvPr/>
        </p:nvCxnSpPr>
        <p:spPr>
          <a:xfrm>
            <a:off x="6740814" y="4311869"/>
            <a:ext cx="0" cy="3661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7C822F60-9877-5B4A-968D-26D16E30B60B}"/>
              </a:ext>
            </a:extLst>
          </p:cNvPr>
          <p:cNvCxnSpPr>
            <a:stCxn id="58" idx="2"/>
            <a:endCxn id="59" idx="0"/>
          </p:cNvCxnSpPr>
          <p:nvPr/>
        </p:nvCxnSpPr>
        <p:spPr>
          <a:xfrm flipH="1">
            <a:off x="8206008" y="3072183"/>
            <a:ext cx="551" cy="4340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7" name="Rounded Rectangle 66">
            <a:extLst>
              <a:ext uri="{FF2B5EF4-FFF2-40B4-BE49-F238E27FC236}">
                <a16:creationId xmlns:a16="http://schemas.microsoft.com/office/drawing/2014/main" id="{04820C2F-5B85-F341-BB4E-D0E1302BA33E}"/>
              </a:ext>
            </a:extLst>
          </p:cNvPr>
          <p:cNvSpPr/>
          <p:nvPr/>
        </p:nvSpPr>
        <p:spPr>
          <a:xfrm>
            <a:off x="5596976" y="1708485"/>
            <a:ext cx="3824116" cy="646573"/>
          </a:xfrm>
          <a:prstGeom prst="roundRect">
            <a:avLst>
              <a:gd name="adj" fmla="val 8457"/>
            </a:avLst>
          </a:prstGeom>
          <a:solidFill>
            <a:schemeClr val="bg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52A1"/>
              </a:solidFill>
            </a:endParaRPr>
          </a:p>
        </p:txBody>
      </p:sp>
      <p:pic>
        <p:nvPicPr>
          <p:cNvPr id="68" name="Picture 67">
            <a:extLst>
              <a:ext uri="{FF2B5EF4-FFF2-40B4-BE49-F238E27FC236}">
                <a16:creationId xmlns:a16="http://schemas.microsoft.com/office/drawing/2014/main" id="{8FA706D7-D76F-7B4C-A0E7-0924EAC3C5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90351" y="1836355"/>
            <a:ext cx="495135" cy="430767"/>
          </a:xfrm>
          <a:prstGeom prst="rect">
            <a:avLst/>
          </a:prstGeom>
        </p:spPr>
      </p:pic>
      <p:grpSp>
        <p:nvGrpSpPr>
          <p:cNvPr id="69" name="Group 68">
            <a:extLst>
              <a:ext uri="{FF2B5EF4-FFF2-40B4-BE49-F238E27FC236}">
                <a16:creationId xmlns:a16="http://schemas.microsoft.com/office/drawing/2014/main" id="{28F7357F-FEFA-094A-8EA2-E41163458569}"/>
              </a:ext>
            </a:extLst>
          </p:cNvPr>
          <p:cNvGrpSpPr/>
          <p:nvPr/>
        </p:nvGrpSpPr>
        <p:grpSpPr>
          <a:xfrm>
            <a:off x="7105015" y="1803337"/>
            <a:ext cx="2201983" cy="456867"/>
            <a:chOff x="7105015" y="1803337"/>
            <a:chExt cx="2201983" cy="456867"/>
          </a:xfrm>
        </p:grpSpPr>
        <p:sp>
          <p:nvSpPr>
            <p:cNvPr id="70" name="Rounded Rectangle 69">
              <a:extLst>
                <a:ext uri="{FF2B5EF4-FFF2-40B4-BE49-F238E27FC236}">
                  <a16:creationId xmlns:a16="http://schemas.microsoft.com/office/drawing/2014/main" id="{318F04A4-B12D-214E-9400-1C79489C41BC}"/>
                </a:ext>
              </a:extLst>
            </p:cNvPr>
            <p:cNvSpPr/>
            <p:nvPr/>
          </p:nvSpPr>
          <p:spPr>
            <a:xfrm>
              <a:off x="7105015" y="1803337"/>
              <a:ext cx="2201983" cy="456867"/>
            </a:xfrm>
            <a:prstGeom prst="roundRect">
              <a:avLst>
                <a:gd name="adj" fmla="val 8457"/>
              </a:avLst>
            </a:prstGeom>
            <a:noFill/>
            <a:ln>
              <a:solidFill>
                <a:srgbClr val="3399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solidFill>
                    <a:srgbClr val="3399FF"/>
                  </a:solidFill>
                </a:rPr>
                <a:t>User Notebook</a:t>
              </a:r>
            </a:p>
          </p:txBody>
        </p:sp>
        <p:pic>
          <p:nvPicPr>
            <p:cNvPr id="71" name="14 Imagen">
              <a:extLst>
                <a:ext uri="{FF2B5EF4-FFF2-40B4-BE49-F238E27FC236}">
                  <a16:creationId xmlns:a16="http://schemas.microsoft.com/office/drawing/2014/main" id="{3CE108AE-D661-6844-867F-01446F3C63F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97918" y="1883338"/>
              <a:ext cx="356796" cy="293250"/>
            </a:xfrm>
            <a:prstGeom prst="rect">
              <a:avLst/>
            </a:prstGeom>
          </p:spPr>
        </p:pic>
      </p:grpSp>
      <p:cxnSp>
        <p:nvCxnSpPr>
          <p:cNvPr id="72" name="Straight Arrow Connector 71">
            <a:extLst>
              <a:ext uri="{FF2B5EF4-FFF2-40B4-BE49-F238E27FC236}">
                <a16:creationId xmlns:a16="http://schemas.microsoft.com/office/drawing/2014/main" id="{2A144A99-E82E-2A49-8AF4-083C90A3715F}"/>
              </a:ext>
            </a:extLst>
          </p:cNvPr>
          <p:cNvCxnSpPr>
            <a:stCxn id="70" idx="2"/>
            <a:endCxn id="58" idx="0"/>
          </p:cNvCxnSpPr>
          <p:nvPr/>
        </p:nvCxnSpPr>
        <p:spPr>
          <a:xfrm>
            <a:off x="8206007" y="2260204"/>
            <a:ext cx="552" cy="4168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73" name="Picture 72">
            <a:extLst>
              <a:ext uri="{FF2B5EF4-FFF2-40B4-BE49-F238E27FC236}">
                <a16:creationId xmlns:a16="http://schemas.microsoft.com/office/drawing/2014/main" id="{A7123C61-BC24-E845-9243-232156B3673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95867" y="4659082"/>
            <a:ext cx="912904" cy="402297"/>
          </a:xfrm>
          <a:prstGeom prst="rect">
            <a:avLst/>
          </a:prstGeom>
        </p:spPr>
      </p:pic>
    </p:spTree>
    <p:extLst>
      <p:ext uri="{BB962C8B-B14F-4D97-AF65-F5344CB8AC3E}">
        <p14:creationId xmlns:p14="http://schemas.microsoft.com/office/powerpoint/2010/main" val="24258377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16</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SWAN – Spark Connector</a:t>
            </a:r>
            <a:endParaRPr lang="en-GB" dirty="0"/>
          </a:p>
        </p:txBody>
      </p:sp>
      <p:pic>
        <p:nvPicPr>
          <p:cNvPr id="7" name="Content Placeholder 15">
            <a:extLst>
              <a:ext uri="{FF2B5EF4-FFF2-40B4-BE49-F238E27FC236}">
                <a16:creationId xmlns:a16="http://schemas.microsoft.com/office/drawing/2014/main" id="{A24997BC-2A46-4548-BCC3-B69138D11598}"/>
              </a:ext>
            </a:extLst>
          </p:cNvPr>
          <p:cNvPicPr>
            <a:picLocks noGrp="1" noChangeAspect="1"/>
          </p:cNvPicPr>
          <p:nvPr>
            <p:ph sz="half" idx="1"/>
          </p:nvPr>
        </p:nvPicPr>
        <p:blipFill rotWithShape="1">
          <a:blip r:embed="rId2" cstate="screen">
            <a:extLst>
              <a:ext uri="{28A0092B-C50C-407E-A947-70E740481C1C}">
                <a14:useLocalDpi xmlns:a14="http://schemas.microsoft.com/office/drawing/2010/main"/>
              </a:ext>
            </a:extLst>
          </a:blip>
          <a:srcRect/>
          <a:stretch/>
        </p:blipFill>
        <p:spPr>
          <a:xfrm>
            <a:off x="480013" y="1670050"/>
            <a:ext cx="5524500" cy="4089400"/>
          </a:xfrm>
          <a:ln>
            <a:solidFill>
              <a:schemeClr val="bg1">
                <a:lumMod val="95000"/>
              </a:schemeClr>
            </a:solidFill>
          </a:ln>
        </p:spPr>
      </p:pic>
      <p:sp>
        <p:nvSpPr>
          <p:cNvPr id="8" name="Content Placeholder 2"/>
          <p:cNvSpPr txBox="1">
            <a:spLocks/>
          </p:cNvSpPr>
          <p:nvPr/>
        </p:nvSpPr>
        <p:spPr>
          <a:xfrm>
            <a:off x="6050230" y="1670050"/>
            <a:ext cx="6047610" cy="4089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sng" strike="noStrike" kern="1200" cap="none" spc="0" normalizeH="0" baseline="0" noProof="0" dirty="0" smtClean="0">
                <a:ln>
                  <a:noFill/>
                </a:ln>
                <a:solidFill>
                  <a:sysClr val="windowText" lastClr="000000"/>
                </a:solidFill>
                <a:effectLst/>
                <a:uLnTx/>
                <a:uFillTx/>
                <a:ea typeface="+mn-ea"/>
                <a:cs typeface="+mn-cs"/>
              </a:rPr>
              <a:t>Spark Connector</a:t>
            </a:r>
            <a:r>
              <a:rPr kumimoji="0" lang="en-US" sz="2800" b="0" i="0" u="none" strike="noStrike" kern="1200" cap="none" spc="0" normalizeH="0" baseline="0" noProof="0" dirty="0" smtClean="0">
                <a:ln>
                  <a:noFill/>
                </a:ln>
                <a:solidFill>
                  <a:sysClr val="windowText" lastClr="000000"/>
                </a:solidFill>
                <a:effectLst/>
                <a:uLnTx/>
                <a:uFillTx/>
                <a:ea typeface="+mn-ea"/>
                <a:cs typeface="+mn-cs"/>
              </a:rPr>
              <a:t> – handling the spark configuration complexity</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ysClr val="windowText" lastClr="000000"/>
                </a:solidFill>
                <a:effectLst/>
                <a:uLnTx/>
                <a:uFillTx/>
                <a:ea typeface="+mn-ea"/>
                <a:cs typeface="+mn-cs"/>
              </a:rPr>
              <a:t>User is presented with Spark Session (Spark) and Spark Context (</a:t>
            </a:r>
            <a:r>
              <a:rPr kumimoji="0" lang="en-US" sz="2400" b="0" i="0" u="none" strike="noStrike" kern="1200" cap="none" spc="0" normalizeH="0" baseline="0" noProof="0" dirty="0" err="1" smtClean="0">
                <a:ln>
                  <a:noFill/>
                </a:ln>
                <a:solidFill>
                  <a:sysClr val="windowText" lastClr="000000"/>
                </a:solidFill>
                <a:effectLst/>
                <a:uLnTx/>
                <a:uFillTx/>
                <a:ea typeface="+mn-ea"/>
                <a:cs typeface="+mn-cs"/>
              </a:rPr>
              <a:t>sc</a:t>
            </a:r>
            <a:r>
              <a:rPr kumimoji="0" lang="en-US" sz="2400" b="0" i="0" u="none" strike="noStrike" kern="1200" cap="none" spc="0" normalizeH="0" baseline="0" noProof="0" dirty="0" smtClean="0">
                <a:ln>
                  <a:noFill/>
                </a:ln>
                <a:solidFill>
                  <a:sysClr val="windowText" lastClr="000000"/>
                </a:solidFill>
                <a:effectLst/>
                <a:uLnTx/>
                <a:uFillTx/>
                <a:ea typeface="+mn-ea"/>
                <a:cs typeface="+mn-cs"/>
              </a:rPr>
              <a:t>)</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ysClr val="windowText" lastClr="000000"/>
                </a:solidFill>
                <a:effectLst/>
                <a:uLnTx/>
                <a:uFillTx/>
                <a:ea typeface="+mn-ea"/>
                <a:cs typeface="+mn-cs"/>
              </a:rPr>
              <a:t>Ability to bundle configurations specific to user communities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ysClr val="windowText" lastClr="000000"/>
                </a:solidFill>
                <a:effectLst/>
                <a:uLnTx/>
                <a:uFillTx/>
                <a:ea typeface="+mn-ea"/>
                <a:cs typeface="+mn-cs"/>
              </a:rPr>
              <a:t>Ability to specify additional configuration</a:t>
            </a:r>
          </a:p>
        </p:txBody>
      </p:sp>
    </p:spTree>
    <p:extLst>
      <p:ext uri="{BB962C8B-B14F-4D97-AF65-F5344CB8AC3E}">
        <p14:creationId xmlns:p14="http://schemas.microsoft.com/office/powerpoint/2010/main" val="11851355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17</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SWAN – Spark Monitor</a:t>
            </a:r>
            <a:endParaRPr lang="en-GB" dirty="0"/>
          </a:p>
        </p:txBody>
      </p:sp>
      <p:sp>
        <p:nvSpPr>
          <p:cNvPr id="7" name="Content Placeholder 2"/>
          <p:cNvSpPr txBox="1">
            <a:spLocks/>
          </p:cNvSpPr>
          <p:nvPr/>
        </p:nvSpPr>
        <p:spPr>
          <a:xfrm>
            <a:off x="838200" y="1417270"/>
            <a:ext cx="10515600" cy="47588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sng" strike="noStrike" kern="1200" cap="none" spc="0" normalizeH="0" baseline="0" noProof="0" dirty="0" smtClean="0">
                <a:ln>
                  <a:noFill/>
                </a:ln>
                <a:solidFill>
                  <a:sysClr val="windowText" lastClr="000000"/>
                </a:solidFill>
                <a:effectLst/>
                <a:uLnTx/>
                <a:uFillTx/>
                <a:ea typeface="+mn-ea"/>
                <a:cs typeface="+mn-cs"/>
              </a:rPr>
              <a:t>Spark Monitor</a:t>
            </a:r>
            <a:r>
              <a:rPr kumimoji="0" lang="en-US" sz="2800" b="0" i="0" u="none" strike="noStrike" kern="1200" cap="none" spc="0" normalizeH="0" baseline="0" noProof="0" dirty="0" smtClean="0">
                <a:ln>
                  <a:noFill/>
                </a:ln>
                <a:solidFill>
                  <a:sysClr val="windowText" lastClr="000000"/>
                </a:solidFill>
                <a:effectLst/>
                <a:uLnTx/>
                <a:uFillTx/>
                <a:ea typeface="+mn-ea"/>
                <a:cs typeface="+mn-cs"/>
              </a:rPr>
              <a:t> – </a:t>
            </a:r>
            <a:r>
              <a:rPr kumimoji="0" lang="en-US" sz="2800" b="0" i="0" u="none" strike="noStrike" kern="1200" cap="none" spc="0" normalizeH="0" baseline="0" noProof="0" dirty="0" err="1" smtClean="0">
                <a:ln>
                  <a:noFill/>
                </a:ln>
                <a:solidFill>
                  <a:sysClr val="windowText" lastClr="000000"/>
                </a:solidFill>
                <a:effectLst/>
                <a:uLnTx/>
                <a:uFillTx/>
                <a:ea typeface="+mn-ea"/>
                <a:cs typeface="+mn-cs"/>
              </a:rPr>
              <a:t>jupyter</a:t>
            </a:r>
            <a:r>
              <a:rPr kumimoji="0" lang="en-US" sz="2800" b="0" i="0" u="none" strike="noStrike" kern="1200" cap="none" spc="0" normalizeH="0" baseline="0" noProof="0" dirty="0" smtClean="0">
                <a:ln>
                  <a:noFill/>
                </a:ln>
                <a:solidFill>
                  <a:sysClr val="windowText" lastClr="000000"/>
                </a:solidFill>
                <a:effectLst/>
                <a:uLnTx/>
                <a:uFillTx/>
                <a:ea typeface="+mn-ea"/>
                <a:cs typeface="+mn-cs"/>
              </a:rPr>
              <a:t> notebook extension </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ysClr val="windowText" lastClr="000000"/>
                </a:solidFill>
                <a:effectLst/>
                <a:uLnTx/>
                <a:uFillTx/>
                <a:ea typeface="+mn-ea"/>
                <a:cs typeface="+mn-cs"/>
              </a:rPr>
              <a:t>For live monitoring of spark jobs spawned from the notebook</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ysClr val="windowText" lastClr="000000"/>
                </a:solidFill>
                <a:effectLst/>
                <a:uLnTx/>
                <a:uFillTx/>
                <a:ea typeface="+mn-ea"/>
                <a:cs typeface="+mn-cs"/>
              </a:rPr>
              <a:t>Access to Spark WEB UI from the notebook</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smtClean="0">
                <a:ln>
                  <a:noFill/>
                </a:ln>
                <a:solidFill>
                  <a:sysClr val="windowText" lastClr="000000"/>
                </a:solidFill>
                <a:effectLst/>
                <a:uLnTx/>
                <a:uFillTx/>
                <a:ea typeface="+mn-ea"/>
                <a:cs typeface="+mn-cs"/>
              </a:rPr>
              <a:t>Several other features to debug and troubleshoot Spark application</a:t>
            </a:r>
            <a:endParaRPr kumimoji="0" lang="en-US" sz="2800" b="0" i="0" u="none" strike="noStrike" kern="1200" cap="none" spc="0" normalizeH="0" baseline="0" noProof="0" dirty="0" smtClean="0">
              <a:ln>
                <a:noFill/>
              </a:ln>
              <a:solidFill>
                <a:sysClr val="windowText" lastClr="000000"/>
              </a:solidFill>
              <a:effectLst/>
              <a:uLnTx/>
              <a:uFillTx/>
              <a:ea typeface="+mn-ea"/>
              <a:cs typeface="+mn-cs"/>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4925" y="2622118"/>
            <a:ext cx="9582150" cy="84772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3944" y="3563357"/>
            <a:ext cx="5821824" cy="2818318"/>
          </a:xfrm>
          <a:prstGeom prst="rect">
            <a:avLst/>
          </a:prstGeom>
        </p:spPr>
      </p:pic>
    </p:spTree>
    <p:extLst>
      <p:ext uri="{BB962C8B-B14F-4D97-AF65-F5344CB8AC3E}">
        <p14:creationId xmlns:p14="http://schemas.microsoft.com/office/powerpoint/2010/main" val="3835440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18</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SWAN – Ephemeral Spark K8s clusters</a:t>
            </a:r>
            <a:endParaRPr lang="en-GB" dirty="0"/>
          </a:p>
        </p:txBody>
      </p:sp>
      <p:pic>
        <p:nvPicPr>
          <p:cNvPr id="2" name="Picture 1"/>
          <p:cNvPicPr>
            <a:picLocks noChangeAspect="1"/>
          </p:cNvPicPr>
          <p:nvPr/>
        </p:nvPicPr>
        <p:blipFill>
          <a:blip r:embed="rId2"/>
          <a:stretch>
            <a:fillRect/>
          </a:stretch>
        </p:blipFill>
        <p:spPr>
          <a:xfrm>
            <a:off x="6663281" y="1102869"/>
            <a:ext cx="4786313" cy="1802549"/>
          </a:xfrm>
          <a:prstGeom prst="rect">
            <a:avLst/>
          </a:prstGeom>
        </p:spPr>
      </p:pic>
      <p:pic>
        <p:nvPicPr>
          <p:cNvPr id="7" name="Picture 6"/>
          <p:cNvPicPr>
            <a:picLocks noChangeAspect="1"/>
          </p:cNvPicPr>
          <p:nvPr/>
        </p:nvPicPr>
        <p:blipFill>
          <a:blip r:embed="rId3"/>
          <a:stretch>
            <a:fillRect/>
          </a:stretch>
        </p:blipFill>
        <p:spPr>
          <a:xfrm>
            <a:off x="7450254" y="2179184"/>
            <a:ext cx="4298832" cy="3496628"/>
          </a:xfrm>
          <a:prstGeom prst="rect">
            <a:avLst/>
          </a:prstGeom>
        </p:spPr>
      </p:pic>
      <p:pic>
        <p:nvPicPr>
          <p:cNvPr id="10" name="Google Shape;156;p25"/>
          <p:cNvPicPr preferRelativeResize="0"/>
          <p:nvPr/>
        </p:nvPicPr>
        <p:blipFill>
          <a:blip r:embed="rId4">
            <a:alphaModFix/>
          </a:blip>
          <a:stretch>
            <a:fillRect/>
          </a:stretch>
        </p:blipFill>
        <p:spPr>
          <a:xfrm>
            <a:off x="3111997" y="4187561"/>
            <a:ext cx="4483281" cy="1795228"/>
          </a:xfrm>
          <a:prstGeom prst="rect">
            <a:avLst/>
          </a:prstGeom>
          <a:noFill/>
          <a:ln>
            <a:noFill/>
          </a:ln>
        </p:spPr>
      </p:pic>
      <p:sp>
        <p:nvSpPr>
          <p:cNvPr id="12" name="Content Placeholder 2">
            <a:extLst>
              <a:ext uri="{FF2B5EF4-FFF2-40B4-BE49-F238E27FC236}">
                <a16:creationId xmlns:a16="http://schemas.microsoft.com/office/drawing/2014/main" id="{DFB0EBE4-2EEC-4445-918A-58BCF1BE73A1}"/>
              </a:ext>
            </a:extLst>
          </p:cNvPr>
          <p:cNvSpPr>
            <a:spLocks noGrp="1"/>
          </p:cNvSpPr>
          <p:nvPr>
            <p:ph sz="half" idx="1"/>
          </p:nvPr>
        </p:nvSpPr>
        <p:spPr>
          <a:xfrm>
            <a:off x="442912" y="1456510"/>
            <a:ext cx="6062391" cy="2462348"/>
          </a:xfrm>
        </p:spPr>
        <p:txBody>
          <a:bodyPr>
            <a:normAutofit/>
          </a:bodyPr>
          <a:lstStyle/>
          <a:p>
            <a:r>
              <a:rPr lang="en-US" dirty="0" smtClean="0"/>
              <a:t>Possibility to connect to user managed Kubernetes clusters</a:t>
            </a:r>
            <a:endParaRPr lang="en-US" dirty="0"/>
          </a:p>
          <a:p>
            <a:pPr lvl="1"/>
            <a:r>
              <a:rPr lang="en-US" dirty="0" smtClean="0"/>
              <a:t>Offload Spark computations</a:t>
            </a:r>
          </a:p>
          <a:p>
            <a:pPr lvl="1"/>
            <a:r>
              <a:rPr lang="en-US" dirty="0" smtClean="0"/>
              <a:t>Control and user your own resources</a:t>
            </a:r>
          </a:p>
          <a:p>
            <a:pPr lvl="1"/>
            <a:r>
              <a:rPr lang="en-US" dirty="0" smtClean="0"/>
              <a:t>Quickly create, user and dispose</a:t>
            </a:r>
            <a:endParaRPr lang="en-US" dirty="0"/>
          </a:p>
          <a:p>
            <a:r>
              <a:rPr lang="en-US" dirty="0" smtClean="0"/>
              <a:t>Share access with other users</a:t>
            </a:r>
          </a:p>
        </p:txBody>
      </p:sp>
    </p:spTree>
    <p:extLst>
      <p:ext uri="{BB962C8B-B14F-4D97-AF65-F5344CB8AC3E}">
        <p14:creationId xmlns:p14="http://schemas.microsoft.com/office/powerpoint/2010/main" val="25774132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19</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Analytics Platform Outlook</a:t>
            </a:r>
            <a:endParaRPr lang="en-GB" dirty="0"/>
          </a:p>
        </p:txBody>
      </p:sp>
      <p:pic>
        <p:nvPicPr>
          <p:cNvPr id="7" name="Picture 6"/>
          <p:cNvPicPr>
            <a:picLocks noChangeAspect="1"/>
          </p:cNvPicPr>
          <p:nvPr/>
        </p:nvPicPr>
        <p:blipFill>
          <a:blip r:embed="rId2"/>
          <a:stretch>
            <a:fillRect/>
          </a:stretch>
        </p:blipFill>
        <p:spPr>
          <a:xfrm>
            <a:off x="7719514" y="3571046"/>
            <a:ext cx="1233985" cy="545010"/>
          </a:xfrm>
          <a:prstGeom prst="rect">
            <a:avLst/>
          </a:prstGeom>
        </p:spPr>
      </p:pic>
      <p:pic>
        <p:nvPicPr>
          <p:cNvPr id="8" name="Picture 7"/>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650347" y="5087930"/>
            <a:ext cx="1325728" cy="428790"/>
          </a:xfrm>
          <a:prstGeom prst="rect">
            <a:avLst/>
          </a:prstGeom>
        </p:spPr>
      </p:pic>
      <p:pic>
        <p:nvPicPr>
          <p:cNvPr id="9" name="Picture 8"/>
          <p:cNvPicPr>
            <a:picLocks noChangeAspect="1"/>
          </p:cNvPicPr>
          <p:nvPr/>
        </p:nvPicPr>
        <p:blipFill>
          <a:blip r:embed="rId4"/>
          <a:stretch>
            <a:fillRect/>
          </a:stretch>
        </p:blipFill>
        <p:spPr>
          <a:xfrm>
            <a:off x="4797686" y="2546594"/>
            <a:ext cx="1694001" cy="882406"/>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95206" y="1121283"/>
            <a:ext cx="898963" cy="1042797"/>
          </a:xfrm>
          <a:prstGeom prst="rect">
            <a:avLst/>
          </a:prstGeom>
        </p:spPr>
      </p:pic>
      <p:cxnSp>
        <p:nvCxnSpPr>
          <p:cNvPr id="11" name="Straight Arrow Connector 10"/>
          <p:cNvCxnSpPr>
            <a:stCxn id="10" idx="2"/>
          </p:cNvCxnSpPr>
          <p:nvPr/>
        </p:nvCxnSpPr>
        <p:spPr>
          <a:xfrm flipH="1">
            <a:off x="5644687" y="2164080"/>
            <a:ext cx="1" cy="573024"/>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2" name="Straight Arrow Connector 11"/>
          <p:cNvCxnSpPr/>
          <p:nvPr/>
        </p:nvCxnSpPr>
        <p:spPr>
          <a:xfrm flipH="1">
            <a:off x="5603340" y="3487529"/>
            <a:ext cx="1" cy="573024"/>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3" name="Straight Arrow Connector 12"/>
          <p:cNvCxnSpPr/>
          <p:nvPr/>
        </p:nvCxnSpPr>
        <p:spPr>
          <a:xfrm flipH="1">
            <a:off x="3453369" y="3429000"/>
            <a:ext cx="1300198" cy="571976"/>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cxnSp>
        <p:nvCxnSpPr>
          <p:cNvPr id="14" name="Straight Arrow Connector 13"/>
          <p:cNvCxnSpPr/>
          <p:nvPr/>
        </p:nvCxnSpPr>
        <p:spPr>
          <a:xfrm>
            <a:off x="6237027" y="3429000"/>
            <a:ext cx="1340156" cy="733568"/>
          </a:xfrm>
          <a:prstGeom prst="straightConnector1">
            <a:avLst/>
          </a:prstGeom>
          <a:ln w="38100">
            <a:solidFill>
              <a:srgbClr val="000000"/>
            </a:solidFill>
            <a:tailEnd type="triangle"/>
          </a:ln>
          <a:effectLst/>
        </p:spPr>
        <p:style>
          <a:lnRef idx="2">
            <a:schemeClr val="accent6"/>
          </a:lnRef>
          <a:fillRef idx="0">
            <a:schemeClr val="accent6"/>
          </a:fillRef>
          <a:effectRef idx="1">
            <a:schemeClr val="accent6"/>
          </a:effectRef>
          <a:fontRef idx="minor">
            <a:schemeClr val="tx1"/>
          </a:fontRef>
        </p:style>
      </p:cxnSp>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38646" y="4162568"/>
            <a:ext cx="729387" cy="729387"/>
          </a:xfrm>
          <a:prstGeom prst="rect">
            <a:avLst/>
          </a:prstGeom>
        </p:spPr>
      </p:pic>
      <p:sp>
        <p:nvSpPr>
          <p:cNvPr id="16" name="TextBox 15"/>
          <p:cNvSpPr txBox="1"/>
          <p:nvPr/>
        </p:nvSpPr>
        <p:spPr>
          <a:xfrm>
            <a:off x="4753567" y="4967785"/>
            <a:ext cx="1637731" cy="369332"/>
          </a:xfrm>
          <a:prstGeom prst="rect">
            <a:avLst/>
          </a:prstGeom>
          <a:noFill/>
        </p:spPr>
        <p:txBody>
          <a:bodyPr wrap="square" rtlCol="0">
            <a:spAutoFit/>
          </a:bodyPr>
          <a:lstStyle/>
          <a:p>
            <a:r>
              <a:rPr lang="en-US" dirty="0" smtClean="0"/>
              <a:t>HEP software</a:t>
            </a:r>
            <a:endParaRPr lang="en-GB" dirty="0"/>
          </a:p>
        </p:txBody>
      </p:sp>
      <p:sp>
        <p:nvSpPr>
          <p:cNvPr id="18" name="Rounded Rectangle 17"/>
          <p:cNvSpPr/>
          <p:nvPr/>
        </p:nvSpPr>
        <p:spPr>
          <a:xfrm>
            <a:off x="7685964" y="3524535"/>
            <a:ext cx="1301087" cy="638033"/>
          </a:xfrm>
          <a:prstGeom prst="round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ounded Rectangle 18"/>
          <p:cNvSpPr/>
          <p:nvPr/>
        </p:nvSpPr>
        <p:spPr>
          <a:xfrm>
            <a:off x="7685964" y="4253922"/>
            <a:ext cx="1301087" cy="638033"/>
          </a:xfrm>
          <a:prstGeom prst="round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ounded Rectangle 19"/>
          <p:cNvSpPr/>
          <p:nvPr/>
        </p:nvSpPr>
        <p:spPr>
          <a:xfrm>
            <a:off x="7685964" y="4983309"/>
            <a:ext cx="1301087" cy="638033"/>
          </a:xfrm>
          <a:prstGeom prst="roundRect">
            <a:avLst/>
          </a:prstGeom>
          <a:noFill/>
          <a:ln w="25400">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38861" y="4267189"/>
            <a:ext cx="1195292" cy="564028"/>
          </a:xfrm>
          <a:prstGeom prst="rect">
            <a:avLst/>
          </a:prstGeom>
        </p:spPr>
      </p:pic>
      <p:sp>
        <p:nvSpPr>
          <p:cNvPr id="22" name="TextBox 21"/>
          <p:cNvSpPr txBox="1"/>
          <p:nvPr/>
        </p:nvSpPr>
        <p:spPr>
          <a:xfrm>
            <a:off x="9343030" y="3611118"/>
            <a:ext cx="2381534" cy="369332"/>
          </a:xfrm>
          <a:prstGeom prst="rect">
            <a:avLst/>
          </a:prstGeom>
          <a:noFill/>
        </p:spPr>
        <p:txBody>
          <a:bodyPr wrap="square" rtlCol="0">
            <a:spAutoFit/>
          </a:bodyPr>
          <a:lstStyle/>
          <a:p>
            <a:r>
              <a:rPr lang="en-US" dirty="0" smtClean="0"/>
              <a:t>Experiments storage</a:t>
            </a:r>
            <a:endParaRPr lang="en-GB" dirty="0"/>
          </a:p>
        </p:txBody>
      </p:sp>
      <p:sp>
        <p:nvSpPr>
          <p:cNvPr id="23" name="TextBox 22"/>
          <p:cNvSpPr txBox="1"/>
          <p:nvPr/>
        </p:nvSpPr>
        <p:spPr>
          <a:xfrm>
            <a:off x="9376012" y="4360783"/>
            <a:ext cx="2315570" cy="369332"/>
          </a:xfrm>
          <a:prstGeom prst="rect">
            <a:avLst/>
          </a:prstGeom>
          <a:noFill/>
        </p:spPr>
        <p:txBody>
          <a:bodyPr wrap="square" rtlCol="0">
            <a:spAutoFit/>
          </a:bodyPr>
          <a:lstStyle/>
          <a:p>
            <a:r>
              <a:rPr lang="en-US" dirty="0" smtClean="0"/>
              <a:t>HDFS</a:t>
            </a:r>
            <a:endParaRPr lang="en-GB" dirty="0"/>
          </a:p>
        </p:txBody>
      </p:sp>
      <p:sp>
        <p:nvSpPr>
          <p:cNvPr id="24" name="TextBox 23"/>
          <p:cNvSpPr txBox="1"/>
          <p:nvPr/>
        </p:nvSpPr>
        <p:spPr>
          <a:xfrm>
            <a:off x="9376012" y="5117659"/>
            <a:ext cx="2315570" cy="369332"/>
          </a:xfrm>
          <a:prstGeom prst="rect">
            <a:avLst/>
          </a:prstGeom>
          <a:noFill/>
        </p:spPr>
        <p:txBody>
          <a:bodyPr wrap="square" rtlCol="0">
            <a:spAutoFit/>
          </a:bodyPr>
          <a:lstStyle/>
          <a:p>
            <a:r>
              <a:rPr lang="en-US" dirty="0" smtClean="0"/>
              <a:t>Personal storage</a:t>
            </a:r>
            <a:endParaRPr lang="en-GB" dirty="0"/>
          </a:p>
        </p:txBody>
      </p:sp>
      <p:grpSp>
        <p:nvGrpSpPr>
          <p:cNvPr id="25" name="Group 24"/>
          <p:cNvGrpSpPr/>
          <p:nvPr/>
        </p:nvGrpSpPr>
        <p:grpSpPr>
          <a:xfrm>
            <a:off x="3564701" y="4065857"/>
            <a:ext cx="876907" cy="1383493"/>
            <a:chOff x="3764888" y="4074771"/>
            <a:chExt cx="876907" cy="1383493"/>
          </a:xfrm>
        </p:grpSpPr>
        <p:sp>
          <p:nvSpPr>
            <p:cNvPr id="26" name="Rounded Rectangle 25"/>
            <p:cNvSpPr/>
            <p:nvPr/>
          </p:nvSpPr>
          <p:spPr>
            <a:xfrm>
              <a:off x="3764888" y="407477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ounded Rectangle 26"/>
            <p:cNvSpPr/>
            <p:nvPr/>
          </p:nvSpPr>
          <p:spPr>
            <a:xfrm>
              <a:off x="3836888" y="414677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ounded Rectangle 28"/>
            <p:cNvSpPr/>
            <p:nvPr/>
          </p:nvSpPr>
          <p:spPr>
            <a:xfrm>
              <a:off x="3908225" y="421877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ounded Rectangle 29"/>
            <p:cNvSpPr/>
            <p:nvPr/>
          </p:nvSpPr>
          <p:spPr>
            <a:xfrm>
              <a:off x="3979878" y="4291381"/>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ounded Rectangle 30"/>
            <p:cNvSpPr/>
            <p:nvPr/>
          </p:nvSpPr>
          <p:spPr>
            <a:xfrm>
              <a:off x="4051527" y="4379542"/>
              <a:ext cx="518615" cy="338919"/>
            </a:xfrm>
            <a:prstGeom prst="roundRect">
              <a:avLst/>
            </a:prstGeom>
            <a:no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2" name="Picture 31"/>
            <p:cNvPicPr>
              <a:picLocks noChangeAspect="1"/>
            </p:cNvPicPr>
            <p:nvPr/>
          </p:nvPicPr>
          <p:blipFill rotWithShape="1">
            <a:blip r:embed="rId8" cstate="print">
              <a:extLst>
                <a:ext uri="{28A0092B-C50C-407E-A947-70E740481C1C}">
                  <a14:useLocalDpi xmlns:a14="http://schemas.microsoft.com/office/drawing/2010/main" val="0"/>
                </a:ext>
              </a:extLst>
            </a:blip>
            <a:srcRect t="-552"/>
            <a:stretch/>
          </p:blipFill>
          <p:spPr>
            <a:xfrm>
              <a:off x="4003083" y="4874822"/>
              <a:ext cx="612775" cy="381000"/>
            </a:xfrm>
            <a:prstGeom prst="rect">
              <a:avLst/>
            </a:prstGeom>
          </p:spPr>
        </p:pic>
      </p:grpSp>
      <p:sp>
        <p:nvSpPr>
          <p:cNvPr id="33" name="TextBox 32"/>
          <p:cNvSpPr txBox="1"/>
          <p:nvPr/>
        </p:nvSpPr>
        <p:spPr>
          <a:xfrm>
            <a:off x="484496" y="1433015"/>
            <a:ext cx="3534770" cy="1938992"/>
          </a:xfrm>
          <a:prstGeom prst="rect">
            <a:avLst/>
          </a:prstGeom>
          <a:noFill/>
        </p:spPr>
        <p:txBody>
          <a:bodyPr wrap="square" rtlCol="0">
            <a:spAutoFit/>
          </a:bodyPr>
          <a:lstStyle/>
          <a:p>
            <a:r>
              <a:rPr lang="en-US" sz="2400" dirty="0" smtClean="0"/>
              <a:t>Integrating with existing infrastructure:</a:t>
            </a:r>
          </a:p>
          <a:p>
            <a:pPr marL="742950" lvl="1" indent="-285750">
              <a:buFont typeface="Arial" panose="020B0604020202020204" pitchFamily="34" charset="0"/>
              <a:buChar char="•"/>
            </a:pPr>
            <a:r>
              <a:rPr lang="en-US" sz="2400" dirty="0" smtClean="0"/>
              <a:t>Software</a:t>
            </a:r>
          </a:p>
          <a:p>
            <a:pPr marL="742950" lvl="1" indent="-285750">
              <a:buFont typeface="Arial" panose="020B0604020202020204" pitchFamily="34" charset="0"/>
              <a:buChar char="•"/>
            </a:pPr>
            <a:r>
              <a:rPr lang="en-US" sz="2400" dirty="0" smtClean="0"/>
              <a:t>Data</a:t>
            </a:r>
          </a:p>
          <a:p>
            <a:pPr marL="742950" lvl="1" indent="-285750">
              <a:buFont typeface="Arial" panose="020B0604020202020204" pitchFamily="34" charset="0"/>
              <a:buChar char="•"/>
            </a:pPr>
            <a:r>
              <a:rPr lang="en-US" sz="2400" dirty="0" smtClean="0"/>
              <a:t>Compute</a:t>
            </a:r>
            <a:endParaRPr lang="en-GB" sz="2400" dirty="0"/>
          </a:p>
        </p:txBody>
      </p:sp>
      <p:grpSp>
        <p:nvGrpSpPr>
          <p:cNvPr id="34" name="Group 33"/>
          <p:cNvGrpSpPr/>
          <p:nvPr/>
        </p:nvGrpSpPr>
        <p:grpSpPr>
          <a:xfrm>
            <a:off x="2579013" y="4026686"/>
            <a:ext cx="876907" cy="1382560"/>
            <a:chOff x="2779200" y="4035600"/>
            <a:chExt cx="876907" cy="1382560"/>
          </a:xfrm>
        </p:grpSpPr>
        <p:sp>
          <p:nvSpPr>
            <p:cNvPr id="35" name="Rounded Rectangle 34"/>
            <p:cNvSpPr/>
            <p:nvPr/>
          </p:nvSpPr>
          <p:spPr>
            <a:xfrm>
              <a:off x="2779200" y="4035600"/>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Rounded Rectangle 35"/>
            <p:cNvSpPr/>
            <p:nvPr/>
          </p:nvSpPr>
          <p:spPr>
            <a:xfrm>
              <a:off x="2851200" y="4107600"/>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Rounded Rectangle 36"/>
            <p:cNvSpPr/>
            <p:nvPr/>
          </p:nvSpPr>
          <p:spPr>
            <a:xfrm>
              <a:off x="2922537" y="4179600"/>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Rounded Rectangle 37"/>
            <p:cNvSpPr/>
            <p:nvPr/>
          </p:nvSpPr>
          <p:spPr>
            <a:xfrm>
              <a:off x="2994190" y="4251277"/>
              <a:ext cx="661917" cy="1166883"/>
            </a:xfrm>
            <a:prstGeom prst="roundRect">
              <a:avLst/>
            </a:prstGeom>
            <a:solidFill>
              <a:schemeClr val="bg1"/>
            </a:solid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Rounded Rectangle 38"/>
            <p:cNvSpPr/>
            <p:nvPr/>
          </p:nvSpPr>
          <p:spPr>
            <a:xfrm>
              <a:off x="3065839" y="4339438"/>
              <a:ext cx="518615" cy="338919"/>
            </a:xfrm>
            <a:prstGeom prst="roundRect">
              <a:avLst/>
            </a:prstGeom>
            <a:noFill/>
            <a:ln w="254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0" name="Picture 3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029805" y="4766518"/>
              <a:ext cx="590685" cy="573128"/>
            </a:xfrm>
            <a:prstGeom prst="rect">
              <a:avLst/>
            </a:prstGeom>
          </p:spPr>
        </p:pic>
      </p:grpSp>
    </p:spTree>
    <p:extLst>
      <p:ext uri="{BB962C8B-B14F-4D97-AF65-F5344CB8AC3E}">
        <p14:creationId xmlns:p14="http://schemas.microsoft.com/office/powerpoint/2010/main" val="1333020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dirty="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2</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pic>
        <p:nvPicPr>
          <p:cNvPr id="20" name="image13.jpeg" descr="image13.jpeg"/>
          <p:cNvPicPr>
            <a:picLocks noChangeAspect="1"/>
          </p:cNvPicPr>
          <p:nvPr/>
        </p:nvPicPr>
        <p:blipFill>
          <a:blip r:embed="rId2">
            <a:extLst/>
          </a:blip>
          <a:srcRect t="9272" b="11938"/>
          <a:stretch>
            <a:fillRect/>
          </a:stretch>
        </p:blipFill>
        <p:spPr>
          <a:xfrm>
            <a:off x="9449588" y="884901"/>
            <a:ext cx="2738003" cy="1348261"/>
          </a:xfrm>
          <a:prstGeom prst="rect">
            <a:avLst/>
          </a:prstGeom>
          <a:ln w="12700">
            <a:miter lim="400000"/>
          </a:ln>
        </p:spPr>
      </p:pic>
      <p:pic>
        <p:nvPicPr>
          <p:cNvPr id="21" name="image11.jpeg" descr="image11.jpeg"/>
          <p:cNvPicPr>
            <a:picLocks noChangeAspect="1"/>
          </p:cNvPicPr>
          <p:nvPr/>
        </p:nvPicPr>
        <p:blipFill>
          <a:blip r:embed="rId3">
            <a:extLst/>
          </a:blip>
          <a:srcRect t="20490" r="2023" b="15825"/>
          <a:stretch>
            <a:fillRect/>
          </a:stretch>
        </p:blipFill>
        <p:spPr>
          <a:xfrm>
            <a:off x="9449588" y="2310760"/>
            <a:ext cx="2729094" cy="1330420"/>
          </a:xfrm>
          <a:prstGeom prst="rect">
            <a:avLst/>
          </a:prstGeom>
          <a:ln w="12700">
            <a:miter lim="400000"/>
          </a:ln>
        </p:spPr>
      </p:pic>
      <p:grpSp>
        <p:nvGrpSpPr>
          <p:cNvPr id="22" name="Group"/>
          <p:cNvGrpSpPr/>
          <p:nvPr/>
        </p:nvGrpSpPr>
        <p:grpSpPr>
          <a:xfrm>
            <a:off x="10630504" y="2579366"/>
            <a:ext cx="1435791" cy="913936"/>
            <a:chOff x="0" y="0"/>
            <a:chExt cx="1435789" cy="913935"/>
          </a:xfrm>
        </p:grpSpPr>
        <p:sp>
          <p:nvSpPr>
            <p:cNvPr id="23" name="Rectangle"/>
            <p:cNvSpPr/>
            <p:nvPr/>
          </p:nvSpPr>
          <p:spPr>
            <a:xfrm>
              <a:off x="0" y="0"/>
              <a:ext cx="1435790" cy="913936"/>
            </a:xfrm>
            <a:prstGeom prst="rect">
              <a:avLst/>
            </a:prstGeom>
            <a:solidFill>
              <a:srgbClr val="EDEDED"/>
            </a:solidFill>
            <a:ln w="12700" cap="flat">
              <a:noFill/>
              <a:miter lim="400000"/>
            </a:ln>
            <a:effectLst/>
          </p:spPr>
          <p:txBody>
            <a:bodyPr wrap="square" lIns="45719" tIns="45719" rIns="45719" bIns="45719" numCol="1" anchor="ctr">
              <a:noAutofit/>
            </a:bodyPr>
            <a:lstStyle/>
            <a:p>
              <a:endParaRPr/>
            </a:p>
          </p:txBody>
        </p:sp>
        <p:pic>
          <p:nvPicPr>
            <p:cNvPr id="24" name="image12.jpeg" descr="image12.jpeg"/>
            <p:cNvPicPr>
              <a:picLocks noChangeAspect="1"/>
            </p:cNvPicPr>
            <p:nvPr/>
          </p:nvPicPr>
          <p:blipFill>
            <a:blip r:embed="rId4">
              <a:extLst/>
            </a:blip>
            <a:srcRect r="23530" b="18871"/>
            <a:stretch>
              <a:fillRect/>
            </a:stretch>
          </p:blipFill>
          <p:spPr>
            <a:xfrm>
              <a:off x="-1" y="0"/>
              <a:ext cx="1435791" cy="913936"/>
            </a:xfrm>
            <a:prstGeom prst="rect">
              <a:avLst/>
            </a:prstGeom>
            <a:ln w="76200" cap="sq">
              <a:solidFill>
                <a:srgbClr val="FFFFFF"/>
              </a:solidFill>
              <a:prstDash val="solid"/>
              <a:miter lim="400000"/>
            </a:ln>
            <a:effectLst>
              <a:outerShdw blurRad="63500" dist="50800" dir="12900000" rotWithShape="0">
                <a:srgbClr val="000000">
                  <a:alpha val="30000"/>
                </a:srgbClr>
              </a:outerShdw>
            </a:effectLst>
          </p:spPr>
        </p:pic>
      </p:grpSp>
      <p:pic>
        <p:nvPicPr>
          <p:cNvPr id="25" name="image10.jpeg" descr="image10.jpeg"/>
          <p:cNvPicPr>
            <a:picLocks noChangeAspect="1"/>
          </p:cNvPicPr>
          <p:nvPr/>
        </p:nvPicPr>
        <p:blipFill>
          <a:blip r:embed="rId5">
            <a:extLst/>
          </a:blip>
          <a:stretch>
            <a:fillRect/>
          </a:stretch>
        </p:blipFill>
        <p:spPr>
          <a:xfrm>
            <a:off x="9451917" y="3718778"/>
            <a:ext cx="2726765" cy="1225723"/>
          </a:xfrm>
          <a:prstGeom prst="rect">
            <a:avLst/>
          </a:prstGeom>
          <a:ln w="12700">
            <a:miter lim="400000"/>
          </a:ln>
        </p:spPr>
      </p:pic>
      <p:pic>
        <p:nvPicPr>
          <p:cNvPr id="26" name="image14.tif" descr="image14.tif"/>
          <p:cNvPicPr>
            <a:picLocks noChangeAspect="1"/>
          </p:cNvPicPr>
          <p:nvPr/>
        </p:nvPicPr>
        <p:blipFill>
          <a:blip r:embed="rId6">
            <a:extLst/>
          </a:blip>
          <a:stretch>
            <a:fillRect/>
          </a:stretch>
        </p:blipFill>
        <p:spPr>
          <a:xfrm>
            <a:off x="9449588" y="4944501"/>
            <a:ext cx="2726765" cy="1232138"/>
          </a:xfrm>
          <a:prstGeom prst="rect">
            <a:avLst/>
          </a:prstGeom>
          <a:ln w="12700">
            <a:miter lim="400000"/>
          </a:ln>
        </p:spPr>
      </p:pic>
      <p:sp>
        <p:nvSpPr>
          <p:cNvPr id="27" name="CERN - European Laboratory for Particle Physics…"/>
          <p:cNvSpPr txBox="1"/>
          <p:nvPr/>
        </p:nvSpPr>
        <p:spPr>
          <a:xfrm>
            <a:off x="619037" y="1306070"/>
            <a:ext cx="8718165" cy="45242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699" tIns="45699" rIns="45699" bIns="45699">
            <a:spAutoFit/>
          </a:bodyPr>
          <a:lstStyle/>
          <a:p>
            <a:pPr marL="457200" indent="-406400">
              <a:buSzPct val="100000"/>
              <a:buChar char="•"/>
              <a:defRPr sz="1800"/>
            </a:pPr>
            <a:r>
              <a:rPr sz="2400" dirty="0"/>
              <a:t>CERN - European </a:t>
            </a:r>
            <a:r>
              <a:rPr sz="2400" b="1" dirty="0"/>
              <a:t>Laboratory</a:t>
            </a:r>
            <a:r>
              <a:rPr sz="2400" dirty="0"/>
              <a:t> for Particle Physics</a:t>
            </a:r>
          </a:p>
          <a:p>
            <a:pPr marL="457200" indent="-406400">
              <a:buSzPct val="100000"/>
              <a:buChar char="•"/>
              <a:defRPr sz="1800"/>
            </a:pPr>
            <a:endParaRPr sz="2400" dirty="0"/>
          </a:p>
          <a:p>
            <a:pPr marL="457200" indent="-406400">
              <a:buSzPct val="100000"/>
              <a:buChar char="•"/>
              <a:defRPr sz="1800"/>
            </a:pPr>
            <a:r>
              <a:rPr sz="2400" dirty="0"/>
              <a:t>The place where the </a:t>
            </a:r>
            <a:r>
              <a:rPr sz="2400" b="1" dirty="0"/>
              <a:t>Web</a:t>
            </a:r>
            <a:r>
              <a:rPr sz="2400" dirty="0"/>
              <a:t> was born</a:t>
            </a:r>
          </a:p>
          <a:p>
            <a:pPr marL="457200" indent="-406400">
              <a:buSzPct val="100000"/>
              <a:buChar char="•"/>
              <a:defRPr sz="1800"/>
            </a:pPr>
            <a:endParaRPr sz="2400" dirty="0"/>
          </a:p>
          <a:p>
            <a:pPr marL="457200" indent="-406400">
              <a:buSzPct val="100000"/>
              <a:buChar char="•"/>
              <a:defRPr sz="1800"/>
            </a:pPr>
            <a:r>
              <a:rPr sz="2400" dirty="0"/>
              <a:t>Home of the </a:t>
            </a:r>
            <a:r>
              <a:rPr sz="2400" b="1" dirty="0"/>
              <a:t>Large Hadron Collider </a:t>
            </a:r>
            <a:r>
              <a:rPr sz="2400" dirty="0"/>
              <a:t>and 4 big Experiments: </a:t>
            </a:r>
          </a:p>
          <a:p>
            <a:pPr marL="914400" lvl="1" indent="-381000">
              <a:buSzPct val="100000"/>
              <a:buChar char="–"/>
              <a:defRPr sz="1800"/>
            </a:pPr>
            <a:r>
              <a:rPr sz="2400" dirty="0"/>
              <a:t>ATLAS    ~    CMS    ~    </a:t>
            </a:r>
            <a:r>
              <a:rPr sz="2400" dirty="0" err="1"/>
              <a:t>LHCb</a:t>
            </a:r>
            <a:r>
              <a:rPr sz="2400" dirty="0"/>
              <a:t>    ~    ALICE</a:t>
            </a:r>
          </a:p>
          <a:p>
            <a:pPr marL="457200" indent="-406400">
              <a:buSzPct val="100000"/>
              <a:buChar char="•"/>
              <a:defRPr sz="1800"/>
            </a:pPr>
            <a:endParaRPr sz="2400" dirty="0"/>
          </a:p>
          <a:p>
            <a:pPr marL="457200" indent="-406400">
              <a:buSzPct val="100000"/>
              <a:buChar char="•"/>
              <a:defRPr sz="1800"/>
            </a:pPr>
            <a:r>
              <a:rPr sz="2400" dirty="0"/>
              <a:t>22 member states + 6 associate members + </a:t>
            </a:r>
            <a:r>
              <a:rPr sz="2400" b="1" dirty="0"/>
              <a:t>world-wide</a:t>
            </a:r>
            <a:r>
              <a:rPr sz="2400" dirty="0"/>
              <a:t> collaborations</a:t>
            </a:r>
          </a:p>
          <a:p>
            <a:pPr indent="50800">
              <a:defRPr sz="1800"/>
            </a:pPr>
            <a:r>
              <a:rPr sz="2400" dirty="0"/>
              <a:t>	~3000 Members of Personnel</a:t>
            </a:r>
          </a:p>
          <a:p>
            <a:pPr indent="50800">
              <a:defRPr sz="1800"/>
            </a:pPr>
            <a:r>
              <a:rPr sz="2400" dirty="0"/>
              <a:t>	~12,000 users </a:t>
            </a:r>
          </a:p>
          <a:p>
            <a:pPr indent="50800">
              <a:defRPr sz="1800"/>
            </a:pPr>
            <a:r>
              <a:rPr sz="2400" dirty="0"/>
              <a:t>	~1000 MCHF yearly budget</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CERN</a:t>
            </a:r>
            <a:endParaRPr lang="en-GB" dirty="0"/>
          </a:p>
        </p:txBody>
      </p:sp>
    </p:spTree>
    <p:extLst>
      <p:ext uri="{BB962C8B-B14F-4D97-AF65-F5344CB8AC3E}">
        <p14:creationId xmlns:p14="http://schemas.microsoft.com/office/powerpoint/2010/main" val="1008722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20</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Spark as a service on CERN private cloud</a:t>
            </a:r>
            <a:endParaRPr lang="en-GB" dirty="0"/>
          </a:p>
        </p:txBody>
      </p:sp>
      <p:sp>
        <p:nvSpPr>
          <p:cNvPr id="7" name="Marcador de contenido 2"/>
          <p:cNvSpPr txBox="1">
            <a:spLocks/>
          </p:cNvSpPr>
          <p:nvPr/>
        </p:nvSpPr>
        <p:spPr>
          <a:xfrm>
            <a:off x="427907" y="1333421"/>
            <a:ext cx="11505915" cy="4924763"/>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defTabSz="1219170"/>
            <a:r>
              <a:rPr lang="en-US" sz="2400" dirty="0" smtClean="0"/>
              <a:t>Appears to be a </a:t>
            </a:r>
            <a:r>
              <a:rPr lang="en-US" sz="2400" dirty="0"/>
              <a:t>g</a:t>
            </a:r>
            <a:r>
              <a:rPr lang="en-US" sz="2400" dirty="0" smtClean="0"/>
              <a:t>ood </a:t>
            </a:r>
            <a:r>
              <a:rPr lang="en-US" sz="2400" dirty="0"/>
              <a:t>solution </a:t>
            </a:r>
            <a:r>
              <a:rPr lang="en-US" sz="2400" dirty="0" smtClean="0"/>
              <a:t>when data </a:t>
            </a:r>
            <a:r>
              <a:rPr lang="en-US" sz="2400" dirty="0" smtClean="0">
                <a:solidFill>
                  <a:srgbClr val="FF0000"/>
                </a:solidFill>
              </a:rPr>
              <a:t>locality</a:t>
            </a:r>
            <a:r>
              <a:rPr lang="en-US" sz="2400" dirty="0" smtClean="0"/>
              <a:t> </a:t>
            </a:r>
            <a:r>
              <a:rPr lang="en-US" sz="2400" dirty="0"/>
              <a:t>is not </a:t>
            </a:r>
            <a:r>
              <a:rPr lang="en-US" sz="2400" dirty="0" smtClean="0"/>
              <a:t>needed</a:t>
            </a:r>
            <a:endParaRPr lang="en-US" sz="1800" dirty="0" smtClean="0"/>
          </a:p>
          <a:p>
            <a:pPr lvl="1" defTabSz="1219170"/>
            <a:r>
              <a:rPr lang="en-US" sz="1800" dirty="0" smtClean="0"/>
              <a:t>CPU and memory intensive rather than IO intensive workloads</a:t>
            </a:r>
          </a:p>
          <a:p>
            <a:pPr lvl="1" defTabSz="1219170"/>
            <a:r>
              <a:rPr lang="en-US" sz="1800" dirty="0" smtClean="0"/>
              <a:t>Reading from external storages (CERN Disk Storage - EOS, foreign HDFS)</a:t>
            </a:r>
          </a:p>
          <a:p>
            <a:pPr lvl="1" defTabSz="1219170"/>
            <a:r>
              <a:rPr lang="en-US" sz="1800" dirty="0" smtClean="0"/>
              <a:t>Elasticity of compute resources</a:t>
            </a:r>
            <a:endParaRPr lang="en-US" sz="1800" dirty="0"/>
          </a:p>
          <a:p>
            <a:pPr lvl="2" defTabSz="1219170"/>
            <a:endParaRPr lang="en-US" sz="1600" dirty="0" smtClean="0"/>
          </a:p>
          <a:p>
            <a:pPr defTabSz="1219170"/>
            <a:r>
              <a:rPr lang="en-US" sz="2400" dirty="0" smtClean="0"/>
              <a:t>Spark </a:t>
            </a:r>
            <a:r>
              <a:rPr lang="en-US" sz="2400" dirty="0"/>
              <a:t>clusters </a:t>
            </a:r>
            <a:r>
              <a:rPr lang="en-US" sz="2400" dirty="0" smtClean="0"/>
              <a:t>- </a:t>
            </a:r>
            <a:r>
              <a:rPr lang="en-US" sz="2400" dirty="0"/>
              <a:t>on </a:t>
            </a:r>
            <a:r>
              <a:rPr lang="en-US" sz="2400" dirty="0" smtClean="0">
                <a:solidFill>
                  <a:srgbClr val="FF0000"/>
                </a:solidFill>
              </a:rPr>
              <a:t>containers </a:t>
            </a:r>
          </a:p>
          <a:p>
            <a:pPr lvl="1" defTabSz="1219170"/>
            <a:r>
              <a:rPr lang="en-US" sz="2000" dirty="0" err="1" smtClean="0"/>
              <a:t>Kubernetes</a:t>
            </a:r>
            <a:r>
              <a:rPr lang="en-US" sz="2000" dirty="0" smtClean="0"/>
              <a:t> over </a:t>
            </a:r>
            <a:r>
              <a:rPr lang="en-US" sz="2000" dirty="0" err="1" smtClean="0"/>
              <a:t>Openstack</a:t>
            </a:r>
            <a:endParaRPr lang="en-US" sz="2000" dirty="0" smtClean="0"/>
          </a:p>
          <a:p>
            <a:pPr lvl="1" defTabSz="1219170"/>
            <a:r>
              <a:rPr lang="en-US" sz="2000" dirty="0"/>
              <a:t>Leveraging the </a:t>
            </a:r>
            <a:r>
              <a:rPr lang="en-US" sz="2000" dirty="0" err="1"/>
              <a:t>Kubernetes</a:t>
            </a:r>
            <a:r>
              <a:rPr lang="en-US" sz="2000" dirty="0"/>
              <a:t> support in Spark 2.3</a:t>
            </a:r>
          </a:p>
          <a:p>
            <a:pPr defTabSz="1219170"/>
            <a:endParaRPr lang="en-US" sz="2400" dirty="0" smtClean="0"/>
          </a:p>
          <a:p>
            <a:pPr defTabSz="1219170"/>
            <a:r>
              <a:rPr lang="en-US" sz="2400" dirty="0" smtClean="0"/>
              <a:t>Use cases</a:t>
            </a:r>
          </a:p>
          <a:p>
            <a:pPr lvl="1" defTabSz="1219170"/>
            <a:r>
              <a:rPr lang="en-US" sz="2000" dirty="0" smtClean="0"/>
              <a:t>Ad-hoc users with high demand computing resource demanding workloads </a:t>
            </a:r>
          </a:p>
          <a:p>
            <a:pPr lvl="1" defTabSz="1219170"/>
            <a:r>
              <a:rPr lang="en-US" sz="2000" dirty="0" smtClean="0"/>
              <a:t>Streaming jobs (e.g. accessing Apache Kafka)</a:t>
            </a:r>
            <a:endParaRPr lang="en-US" sz="2800" dirty="0" smtClean="0"/>
          </a:p>
        </p:txBody>
      </p:sp>
      <p:grpSp>
        <p:nvGrpSpPr>
          <p:cNvPr id="8" name="Group 7"/>
          <p:cNvGrpSpPr/>
          <p:nvPr/>
        </p:nvGrpSpPr>
        <p:grpSpPr>
          <a:xfrm>
            <a:off x="9470945" y="1818752"/>
            <a:ext cx="2108278" cy="3313963"/>
            <a:chOff x="8655924" y="2475282"/>
            <a:chExt cx="2108278" cy="3313963"/>
          </a:xfrm>
        </p:grpSpPr>
        <p:pic>
          <p:nvPicPr>
            <p:cNvPr id="9"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803237" y="3651234"/>
              <a:ext cx="1796107" cy="929588"/>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944651" y="2622152"/>
              <a:ext cx="1558174" cy="82881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812611" y="4823826"/>
              <a:ext cx="1822254" cy="880756"/>
            </a:xfrm>
            <a:prstGeom prst="rect">
              <a:avLst/>
            </a:prstGeom>
          </p:spPr>
        </p:pic>
        <p:sp>
          <p:nvSpPr>
            <p:cNvPr id="12" name="Snip Same Side Corner Rectangle 11"/>
            <p:cNvSpPr/>
            <p:nvPr/>
          </p:nvSpPr>
          <p:spPr>
            <a:xfrm>
              <a:off x="8660827" y="4707358"/>
              <a:ext cx="2080928" cy="1081887"/>
            </a:xfrm>
            <a:prstGeom prst="snip2Same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Snip Same Side Corner Rectangle 12"/>
            <p:cNvSpPr/>
            <p:nvPr/>
          </p:nvSpPr>
          <p:spPr>
            <a:xfrm>
              <a:off x="8655924" y="3593000"/>
              <a:ext cx="2080928" cy="1081887"/>
            </a:xfrm>
            <a:prstGeom prst="snip2Same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Snip Same Side Corner Rectangle 13"/>
            <p:cNvSpPr/>
            <p:nvPr/>
          </p:nvSpPr>
          <p:spPr>
            <a:xfrm>
              <a:off x="8683274" y="2475282"/>
              <a:ext cx="2080928" cy="1081887"/>
            </a:xfrm>
            <a:prstGeom prst="snip2Same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9767903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7321" y="2620498"/>
            <a:ext cx="9091748" cy="940443"/>
          </a:xfrm>
        </p:spPr>
        <p:txBody>
          <a:bodyPr>
            <a:normAutofit fontScale="90000"/>
          </a:bodyPr>
          <a:lstStyle/>
          <a:p>
            <a:r>
              <a:rPr lang="en-GB" dirty="0">
                <a:latin typeface="+mn-lt"/>
              </a:rPr>
              <a:t>Selected “Big Data” Projects at CERN</a:t>
            </a:r>
          </a:p>
        </p:txBody>
      </p:sp>
    </p:spTree>
    <p:extLst>
      <p:ext uri="{BB962C8B-B14F-4D97-AF65-F5344CB8AC3E}">
        <p14:creationId xmlns:p14="http://schemas.microsoft.com/office/powerpoint/2010/main" val="36062446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22</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Next Gen. CERN Accelerator Logging</a:t>
            </a:r>
            <a:endParaRPr lang="en-GB" dirty="0"/>
          </a:p>
        </p:txBody>
      </p:sp>
      <p:sp>
        <p:nvSpPr>
          <p:cNvPr id="7" name="Rectangle 6"/>
          <p:cNvSpPr/>
          <p:nvPr/>
        </p:nvSpPr>
        <p:spPr>
          <a:xfrm>
            <a:off x="609600" y="1279037"/>
            <a:ext cx="11536417" cy="1200329"/>
          </a:xfrm>
          <a:prstGeom prst="rect">
            <a:avLst/>
          </a:prstGeom>
        </p:spPr>
        <p:txBody>
          <a:bodyPr wrap="square">
            <a:spAutoFit/>
          </a:bodyPr>
          <a:lstStyle/>
          <a:p>
            <a:pPr marL="457200" indent="-457200">
              <a:buFont typeface="Arial"/>
              <a:buChar char="•"/>
            </a:pPr>
            <a:r>
              <a:rPr lang="en-US" sz="2400" dirty="0"/>
              <a:t>A control system </a:t>
            </a:r>
            <a:r>
              <a:rPr lang="en-US" sz="2400" dirty="0" smtClean="0"/>
              <a:t>with: Streaming, Online System, API </a:t>
            </a:r>
            <a:r>
              <a:rPr lang="en-US" sz="2400" dirty="0"/>
              <a:t>for Data </a:t>
            </a:r>
            <a:r>
              <a:rPr lang="en-US" sz="2400" dirty="0" smtClean="0"/>
              <a:t>Extraction</a:t>
            </a:r>
          </a:p>
          <a:p>
            <a:pPr marL="457200" indent="-457200">
              <a:buFont typeface="Arial"/>
              <a:buChar char="•"/>
            </a:pPr>
            <a:r>
              <a:rPr lang="en-US" sz="2400" dirty="0" smtClean="0"/>
              <a:t>Critical </a:t>
            </a:r>
            <a:r>
              <a:rPr lang="en-US" sz="2400" dirty="0"/>
              <a:t>system for running </a:t>
            </a:r>
            <a:r>
              <a:rPr lang="en-US" sz="2400" dirty="0">
                <a:solidFill>
                  <a:srgbClr val="FF0000"/>
                </a:solidFill>
              </a:rPr>
              <a:t>LHC - 700 TB today, growing 200 TB/year</a:t>
            </a:r>
          </a:p>
          <a:p>
            <a:pPr marL="457200" indent="-457200">
              <a:buFont typeface="Arial"/>
              <a:buChar char="•"/>
            </a:pPr>
            <a:r>
              <a:rPr lang="en-US" sz="2400" dirty="0"/>
              <a:t>Challenge: service level for critical production </a:t>
            </a:r>
          </a:p>
        </p:txBody>
      </p:sp>
      <p:grpSp>
        <p:nvGrpSpPr>
          <p:cNvPr id="8" name="Group 7"/>
          <p:cNvGrpSpPr/>
          <p:nvPr/>
        </p:nvGrpSpPr>
        <p:grpSpPr>
          <a:xfrm>
            <a:off x="2214752" y="2428788"/>
            <a:ext cx="8535224" cy="3843217"/>
            <a:chOff x="3787181" y="2249424"/>
            <a:chExt cx="7719648" cy="3603388"/>
          </a:xfrm>
        </p:grpSpPr>
        <p:pic>
          <p:nvPicPr>
            <p:cNvPr id="9" name="Picture 8"/>
            <p:cNvPicPr>
              <a:picLocks noChangeAspect="1"/>
            </p:cNvPicPr>
            <p:nvPr/>
          </p:nvPicPr>
          <p:blipFill rotWithShape="1">
            <a:blip r:embed="rId2" cstate="print">
              <a:extLst>
                <a:ext uri="{28A0092B-C50C-407E-A947-70E740481C1C}">
                  <a14:useLocalDpi xmlns:a14="http://schemas.microsoft.com/office/drawing/2010/main"/>
                </a:ext>
              </a:extLst>
            </a:blip>
            <a:srcRect t="15064"/>
            <a:stretch/>
          </p:blipFill>
          <p:spPr>
            <a:xfrm>
              <a:off x="3787181" y="2249424"/>
              <a:ext cx="7654075" cy="3603388"/>
            </a:xfrm>
            <a:prstGeom prst="rect">
              <a:avLst/>
            </a:prstGeom>
          </p:spPr>
        </p:pic>
        <p:sp>
          <p:nvSpPr>
            <p:cNvPr id="10" name="Rectangle 9"/>
            <p:cNvSpPr/>
            <p:nvPr/>
          </p:nvSpPr>
          <p:spPr>
            <a:xfrm>
              <a:off x="3787181" y="5431536"/>
              <a:ext cx="967699" cy="42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0539130" y="5373298"/>
              <a:ext cx="967699" cy="42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90334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23</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New CERN IT Monitoring Infrastructure</a:t>
            </a:r>
            <a:endParaRPr lang="en-GB" dirty="0"/>
          </a:p>
        </p:txBody>
      </p:sp>
      <p:sp>
        <p:nvSpPr>
          <p:cNvPr id="76" name="Can 75"/>
          <p:cNvSpPr/>
          <p:nvPr/>
        </p:nvSpPr>
        <p:spPr>
          <a:xfrm rot="5400000">
            <a:off x="5673460" y="600678"/>
            <a:ext cx="727552" cy="3615567"/>
          </a:xfrm>
          <a:prstGeom prst="can">
            <a:avLst/>
          </a:prstGeom>
          <a:solidFill>
            <a:srgbClr val="FFFF99"/>
          </a:solidFill>
        </p:spPr>
        <p:style>
          <a:lnRef idx="2">
            <a:schemeClr val="dk1"/>
          </a:lnRef>
          <a:fillRef idx="1">
            <a:schemeClr val="lt1"/>
          </a:fillRef>
          <a:effectRef idx="0">
            <a:schemeClr val="dk1"/>
          </a:effectRef>
          <a:fontRef idx="minor">
            <a:schemeClr val="dk1"/>
          </a:fontRef>
        </p:style>
        <p:txBody>
          <a:bodyPr rtlCol="0" anchor="ctr"/>
          <a:lstStyle/>
          <a:p>
            <a:pPr algn="ctr" defTabSz="609585">
              <a:defRPr/>
            </a:pPr>
            <a:endParaRPr lang="en-US" sz="1600" dirty="0">
              <a:solidFill>
                <a:srgbClr val="0055A0"/>
              </a:solidFill>
              <a:latin typeface="Arial"/>
            </a:endParaRPr>
          </a:p>
        </p:txBody>
      </p:sp>
      <p:sp>
        <p:nvSpPr>
          <p:cNvPr id="77" name="TextBox 76"/>
          <p:cNvSpPr txBox="1"/>
          <p:nvPr/>
        </p:nvSpPr>
        <p:spPr>
          <a:xfrm>
            <a:off x="5270743" y="2127545"/>
            <a:ext cx="1473480" cy="584775"/>
          </a:xfrm>
          <a:prstGeom prst="rect">
            <a:avLst/>
          </a:prstGeom>
          <a:noFill/>
        </p:spPr>
        <p:txBody>
          <a:bodyPr wrap="none" rtlCol="0">
            <a:spAutoFit/>
          </a:bodyPr>
          <a:lstStyle/>
          <a:p>
            <a:pPr algn="ctr" defTabSz="609585">
              <a:defRPr/>
            </a:pPr>
            <a:r>
              <a:rPr lang="en-US" sz="1600" b="1" dirty="0">
                <a:solidFill>
                  <a:srgbClr val="0055A0"/>
                </a:solidFill>
                <a:latin typeface="Arial"/>
              </a:rPr>
              <a:t>Kafka cluster</a:t>
            </a:r>
          </a:p>
          <a:p>
            <a:pPr algn="ctr" defTabSz="609585">
              <a:defRPr/>
            </a:pPr>
            <a:r>
              <a:rPr lang="en-US" sz="1600" b="1" dirty="0">
                <a:solidFill>
                  <a:srgbClr val="0055A0"/>
                </a:solidFill>
                <a:latin typeface="Arial"/>
              </a:rPr>
              <a:t>(buffering) *</a:t>
            </a:r>
          </a:p>
        </p:txBody>
      </p:sp>
      <p:cxnSp>
        <p:nvCxnSpPr>
          <p:cNvPr id="78" name="Straight Arrow Connector 77"/>
          <p:cNvCxnSpPr/>
          <p:nvPr/>
        </p:nvCxnSpPr>
        <p:spPr>
          <a:xfrm>
            <a:off x="3902722" y="2414695"/>
            <a:ext cx="326733"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79" name="Straight Arrow Connector 78"/>
          <p:cNvCxnSpPr/>
          <p:nvPr/>
        </p:nvCxnSpPr>
        <p:spPr>
          <a:xfrm>
            <a:off x="7845019" y="2265588"/>
            <a:ext cx="326733"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80" name="Straight Arrow Connector 79"/>
          <p:cNvCxnSpPr/>
          <p:nvPr/>
        </p:nvCxnSpPr>
        <p:spPr>
          <a:xfrm>
            <a:off x="5068012" y="2814000"/>
            <a:ext cx="0" cy="550835"/>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81" name="Straight Arrow Connector 80"/>
          <p:cNvCxnSpPr/>
          <p:nvPr/>
        </p:nvCxnSpPr>
        <p:spPr>
          <a:xfrm flipV="1">
            <a:off x="6680839" y="2782375"/>
            <a:ext cx="0" cy="552063"/>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82" name="Rounded Rectangle 81"/>
          <p:cNvSpPr/>
          <p:nvPr/>
        </p:nvSpPr>
        <p:spPr>
          <a:xfrm>
            <a:off x="4422357" y="3375792"/>
            <a:ext cx="2957051" cy="1944769"/>
          </a:xfrm>
          <a:prstGeom prst="roundRect">
            <a:avLst/>
          </a:prstGeom>
          <a:solidFill>
            <a:srgbClr val="FFFF99"/>
          </a:solidFill>
        </p:spPr>
        <p:style>
          <a:lnRef idx="2">
            <a:schemeClr val="dk1"/>
          </a:lnRef>
          <a:fillRef idx="1">
            <a:schemeClr val="lt1"/>
          </a:fillRef>
          <a:effectRef idx="0">
            <a:schemeClr val="dk1"/>
          </a:effectRef>
          <a:fontRef idx="minor">
            <a:schemeClr val="dk1"/>
          </a:fontRef>
        </p:style>
        <p:txBody>
          <a:bodyPr rtlCol="0" anchor="ctr"/>
          <a:lstStyle/>
          <a:p>
            <a:pPr algn="ctr" defTabSz="609585">
              <a:defRPr/>
            </a:pPr>
            <a:endParaRPr lang="en-US" sz="1600" b="1" dirty="0">
              <a:solidFill>
                <a:srgbClr val="C00000"/>
              </a:solidFill>
              <a:latin typeface="Arial"/>
            </a:endParaRPr>
          </a:p>
          <a:p>
            <a:pPr algn="ctr" defTabSz="609585">
              <a:defRPr/>
            </a:pPr>
            <a:r>
              <a:rPr lang="en-US" sz="1600" b="1" dirty="0">
                <a:solidFill>
                  <a:srgbClr val="C00000"/>
                </a:solidFill>
                <a:latin typeface="Arial"/>
              </a:rPr>
              <a:t>Processing</a:t>
            </a:r>
            <a:br>
              <a:rPr lang="en-US" sz="1600" b="1" dirty="0">
                <a:solidFill>
                  <a:srgbClr val="C00000"/>
                </a:solidFill>
                <a:latin typeface="Arial"/>
              </a:rPr>
            </a:br>
            <a:endParaRPr lang="en-US" sz="1600" b="1" dirty="0">
              <a:solidFill>
                <a:srgbClr val="0055A0"/>
              </a:solidFill>
              <a:latin typeface="Arial"/>
            </a:endParaRPr>
          </a:p>
          <a:p>
            <a:pPr algn="ctr" defTabSz="609585">
              <a:defRPr/>
            </a:pPr>
            <a:r>
              <a:rPr lang="en-US" sz="1600" b="1" dirty="0">
                <a:solidFill>
                  <a:srgbClr val="0055A0"/>
                </a:solidFill>
                <a:latin typeface="Arial"/>
              </a:rPr>
              <a:t>Data enrichment</a:t>
            </a:r>
          </a:p>
          <a:p>
            <a:pPr algn="ctr" defTabSz="609585">
              <a:defRPr/>
            </a:pPr>
            <a:r>
              <a:rPr lang="en-US" sz="1600" b="1" dirty="0">
                <a:solidFill>
                  <a:srgbClr val="0055A0"/>
                </a:solidFill>
                <a:latin typeface="Arial"/>
              </a:rPr>
              <a:t>Data aggregation</a:t>
            </a:r>
          </a:p>
          <a:p>
            <a:pPr algn="ctr" defTabSz="609585">
              <a:defRPr/>
            </a:pPr>
            <a:r>
              <a:rPr lang="en-US" sz="1600" b="1" dirty="0">
                <a:solidFill>
                  <a:srgbClr val="0055A0"/>
                </a:solidFill>
                <a:latin typeface="Arial"/>
              </a:rPr>
              <a:t>Batch Processing</a:t>
            </a:r>
          </a:p>
          <a:p>
            <a:pPr algn="ctr" defTabSz="609585">
              <a:defRPr/>
            </a:pPr>
            <a:endParaRPr lang="en-US" sz="1600" b="1" dirty="0">
              <a:solidFill>
                <a:srgbClr val="0055A0"/>
              </a:solidFill>
              <a:latin typeface="Arial"/>
            </a:endParaRPr>
          </a:p>
          <a:p>
            <a:pPr algn="ctr" defTabSz="609585">
              <a:defRPr/>
            </a:pPr>
            <a:endParaRPr lang="en-US" sz="1600" dirty="0">
              <a:solidFill>
                <a:srgbClr val="0055A0"/>
              </a:solidFill>
              <a:latin typeface="Arial"/>
            </a:endParaRPr>
          </a:p>
          <a:p>
            <a:pPr algn="ctr" defTabSz="609585">
              <a:defRPr/>
            </a:pPr>
            <a:endParaRPr lang="en-US" sz="1600" dirty="0">
              <a:solidFill>
                <a:srgbClr val="0055A0"/>
              </a:solidFill>
              <a:latin typeface="Arial"/>
            </a:endParaRPr>
          </a:p>
        </p:txBody>
      </p:sp>
      <p:pic>
        <p:nvPicPr>
          <p:cNvPr id="83" name="Picture 82"/>
          <p:cNvPicPr>
            <a:picLocks noChangeAspect="1"/>
          </p:cNvPicPr>
          <p:nvPr/>
        </p:nvPicPr>
        <p:blipFill>
          <a:blip r:embed="rId2"/>
          <a:stretch>
            <a:fillRect/>
          </a:stretch>
        </p:blipFill>
        <p:spPr>
          <a:xfrm>
            <a:off x="5137759" y="4720490"/>
            <a:ext cx="1036816" cy="573639"/>
          </a:xfrm>
          <a:prstGeom prst="rect">
            <a:avLst/>
          </a:prstGeom>
        </p:spPr>
      </p:pic>
      <p:pic>
        <p:nvPicPr>
          <p:cNvPr id="84" name="Picture 83"/>
          <p:cNvPicPr>
            <a:picLocks noChangeAspect="1"/>
          </p:cNvPicPr>
          <p:nvPr/>
        </p:nvPicPr>
        <p:blipFill>
          <a:blip r:embed="rId3"/>
          <a:stretch>
            <a:fillRect/>
          </a:stretch>
        </p:blipFill>
        <p:spPr>
          <a:xfrm>
            <a:off x="4666190" y="2159492"/>
            <a:ext cx="344375" cy="537224"/>
          </a:xfrm>
          <a:prstGeom prst="rect">
            <a:avLst/>
          </a:prstGeom>
        </p:spPr>
      </p:pic>
      <p:sp>
        <p:nvSpPr>
          <p:cNvPr id="85" name="Rectangle 84"/>
          <p:cNvSpPr/>
          <p:nvPr/>
        </p:nvSpPr>
        <p:spPr>
          <a:xfrm>
            <a:off x="5212178" y="1388112"/>
            <a:ext cx="1249125" cy="369332"/>
          </a:xfrm>
          <a:prstGeom prst="rect">
            <a:avLst/>
          </a:prstGeom>
        </p:spPr>
        <p:txBody>
          <a:bodyPr wrap="none">
            <a:spAutoFit/>
          </a:bodyPr>
          <a:lstStyle/>
          <a:p>
            <a:pPr defTabSz="609585">
              <a:defRPr/>
            </a:pPr>
            <a:r>
              <a:rPr lang="en-US" b="1" dirty="0">
                <a:solidFill>
                  <a:srgbClr val="C00000"/>
                </a:solidFill>
                <a:latin typeface="Arial"/>
              </a:rPr>
              <a:t>Transport</a:t>
            </a:r>
            <a:endParaRPr lang="en-US" dirty="0">
              <a:solidFill>
                <a:srgbClr val="0055A0"/>
              </a:solidFill>
              <a:latin typeface="Arial"/>
            </a:endParaRPr>
          </a:p>
        </p:txBody>
      </p:sp>
      <p:pic>
        <p:nvPicPr>
          <p:cNvPr id="86" name="Picture 8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301552" y="5131515"/>
            <a:ext cx="657875" cy="589181"/>
          </a:xfrm>
          <a:prstGeom prst="rect">
            <a:avLst/>
          </a:prstGeom>
        </p:spPr>
      </p:pic>
      <p:sp>
        <p:nvSpPr>
          <p:cNvPr id="87" name="Rectangle 86"/>
          <p:cNvSpPr/>
          <p:nvPr/>
        </p:nvSpPr>
        <p:spPr>
          <a:xfrm>
            <a:off x="3437536" y="1961173"/>
            <a:ext cx="480059" cy="30194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a:solidFill>
                  <a:srgbClr val="0055A0"/>
                </a:solidFill>
                <a:latin typeface="Arial"/>
              </a:rPr>
              <a:t>Flume</a:t>
            </a:r>
            <a:br>
              <a:rPr lang="en-US" sz="800" dirty="0">
                <a:solidFill>
                  <a:srgbClr val="0055A0"/>
                </a:solidFill>
                <a:latin typeface="Arial"/>
              </a:rPr>
            </a:br>
            <a:r>
              <a:rPr lang="en-US" sz="800" dirty="0">
                <a:solidFill>
                  <a:srgbClr val="0055A0"/>
                </a:solidFill>
                <a:latin typeface="Arial"/>
              </a:rPr>
              <a:t>Kafka </a:t>
            </a:r>
          </a:p>
          <a:p>
            <a:pPr algn="ctr" defTabSz="609585">
              <a:defRPr/>
            </a:pPr>
            <a:r>
              <a:rPr lang="en-US" sz="800" dirty="0">
                <a:solidFill>
                  <a:srgbClr val="0055A0"/>
                </a:solidFill>
                <a:latin typeface="Arial"/>
              </a:rPr>
              <a:t>sink</a:t>
            </a:r>
          </a:p>
        </p:txBody>
      </p:sp>
      <p:pic>
        <p:nvPicPr>
          <p:cNvPr id="88" name="Picture 8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039504" y="5053363"/>
            <a:ext cx="657875" cy="589181"/>
          </a:xfrm>
          <a:prstGeom prst="rect">
            <a:avLst/>
          </a:prstGeom>
        </p:spPr>
      </p:pic>
      <p:sp>
        <p:nvSpPr>
          <p:cNvPr id="89" name="Rectangle 88"/>
          <p:cNvSpPr/>
          <p:nvPr/>
        </p:nvSpPr>
        <p:spPr>
          <a:xfrm>
            <a:off x="8178847" y="1882045"/>
            <a:ext cx="440692" cy="303687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700" dirty="0">
                <a:solidFill>
                  <a:srgbClr val="0055A0"/>
                </a:solidFill>
                <a:latin typeface="Arial"/>
              </a:rPr>
              <a:t>Flume</a:t>
            </a:r>
            <a:br>
              <a:rPr lang="en-US" sz="700" dirty="0">
                <a:solidFill>
                  <a:srgbClr val="0055A0"/>
                </a:solidFill>
                <a:latin typeface="Arial"/>
              </a:rPr>
            </a:br>
            <a:r>
              <a:rPr lang="en-US" sz="700" dirty="0">
                <a:solidFill>
                  <a:srgbClr val="0055A0"/>
                </a:solidFill>
                <a:latin typeface="Arial"/>
              </a:rPr>
              <a:t>sinks</a:t>
            </a:r>
          </a:p>
        </p:txBody>
      </p:sp>
      <p:cxnSp>
        <p:nvCxnSpPr>
          <p:cNvPr id="90" name="Straight Arrow Connector 89"/>
          <p:cNvCxnSpPr>
            <a:endCxn id="124" idx="2"/>
          </p:cNvCxnSpPr>
          <p:nvPr/>
        </p:nvCxnSpPr>
        <p:spPr>
          <a:xfrm>
            <a:off x="8626634" y="2366465"/>
            <a:ext cx="391001"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91" name="Straight Arrow Connector 90"/>
          <p:cNvCxnSpPr>
            <a:endCxn id="125" idx="2"/>
          </p:cNvCxnSpPr>
          <p:nvPr/>
        </p:nvCxnSpPr>
        <p:spPr>
          <a:xfrm flipV="1">
            <a:off x="8619539" y="3550685"/>
            <a:ext cx="398096" cy="11284"/>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92" name="Straight Arrow Connector 91"/>
          <p:cNvCxnSpPr/>
          <p:nvPr/>
        </p:nvCxnSpPr>
        <p:spPr>
          <a:xfrm>
            <a:off x="8606424" y="4748491"/>
            <a:ext cx="411211"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93" name="Rectangle 92"/>
          <p:cNvSpPr/>
          <p:nvPr/>
        </p:nvSpPr>
        <p:spPr>
          <a:xfrm>
            <a:off x="781285" y="2517787"/>
            <a:ext cx="591028" cy="2197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a:solidFill>
                  <a:srgbClr val="0055A0"/>
                </a:solidFill>
                <a:latin typeface="Arial"/>
              </a:rPr>
              <a:t>FTS</a:t>
            </a:r>
          </a:p>
        </p:txBody>
      </p:sp>
      <p:sp>
        <p:nvSpPr>
          <p:cNvPr id="94" name="TextBox 93"/>
          <p:cNvSpPr txBox="1"/>
          <p:nvPr/>
        </p:nvSpPr>
        <p:spPr>
          <a:xfrm>
            <a:off x="1065369" y="1207245"/>
            <a:ext cx="891591" cy="523220"/>
          </a:xfrm>
          <a:prstGeom prst="rect">
            <a:avLst/>
          </a:prstGeom>
          <a:noFill/>
        </p:spPr>
        <p:txBody>
          <a:bodyPr wrap="none" rtlCol="0">
            <a:spAutoFit/>
          </a:bodyPr>
          <a:lstStyle/>
          <a:p>
            <a:pPr algn="ctr" defTabSz="609585">
              <a:defRPr/>
            </a:pPr>
            <a:r>
              <a:rPr lang="en-US" sz="1400" b="1" dirty="0">
                <a:solidFill>
                  <a:srgbClr val="C00000"/>
                </a:solidFill>
                <a:latin typeface="Arial"/>
              </a:rPr>
              <a:t>Data </a:t>
            </a:r>
            <a:br>
              <a:rPr lang="en-US" sz="1400" b="1" dirty="0">
                <a:solidFill>
                  <a:srgbClr val="C00000"/>
                </a:solidFill>
                <a:latin typeface="Arial"/>
              </a:rPr>
            </a:br>
            <a:r>
              <a:rPr lang="en-US" sz="1400" b="1" dirty="0">
                <a:solidFill>
                  <a:srgbClr val="C00000"/>
                </a:solidFill>
                <a:latin typeface="Arial"/>
              </a:rPr>
              <a:t>Sources</a:t>
            </a:r>
          </a:p>
        </p:txBody>
      </p:sp>
      <p:sp>
        <p:nvSpPr>
          <p:cNvPr id="95" name="Rectangle 94"/>
          <p:cNvSpPr/>
          <p:nvPr/>
        </p:nvSpPr>
        <p:spPr>
          <a:xfrm>
            <a:off x="781285" y="2869710"/>
            <a:ext cx="591028" cy="2197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a:solidFill>
                  <a:srgbClr val="0055A0"/>
                </a:solidFill>
                <a:latin typeface="Arial"/>
              </a:rPr>
              <a:t>Rucio</a:t>
            </a:r>
          </a:p>
        </p:txBody>
      </p:sp>
      <p:sp>
        <p:nvSpPr>
          <p:cNvPr id="96" name="Rectangle 95"/>
          <p:cNvSpPr/>
          <p:nvPr/>
        </p:nvSpPr>
        <p:spPr>
          <a:xfrm>
            <a:off x="781285" y="3233607"/>
            <a:ext cx="591028" cy="2197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err="1">
                <a:solidFill>
                  <a:srgbClr val="0055A0"/>
                </a:solidFill>
                <a:latin typeface="Arial"/>
              </a:rPr>
              <a:t>XRootD</a:t>
            </a:r>
            <a:endParaRPr lang="en-US" sz="800" dirty="0">
              <a:solidFill>
                <a:srgbClr val="0055A0"/>
              </a:solidFill>
              <a:latin typeface="Arial"/>
            </a:endParaRPr>
          </a:p>
        </p:txBody>
      </p:sp>
      <p:sp>
        <p:nvSpPr>
          <p:cNvPr id="97" name="Rectangle 96"/>
          <p:cNvSpPr/>
          <p:nvPr/>
        </p:nvSpPr>
        <p:spPr>
          <a:xfrm>
            <a:off x="781285" y="3574349"/>
            <a:ext cx="591028" cy="2197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a:solidFill>
                  <a:srgbClr val="0055A0"/>
                </a:solidFill>
                <a:latin typeface="Arial"/>
              </a:rPr>
              <a:t>Jobs</a:t>
            </a:r>
          </a:p>
        </p:txBody>
      </p:sp>
      <p:sp>
        <p:nvSpPr>
          <p:cNvPr id="98" name="Rectangle 97"/>
          <p:cNvSpPr/>
          <p:nvPr/>
        </p:nvSpPr>
        <p:spPr>
          <a:xfrm>
            <a:off x="781285" y="3924235"/>
            <a:ext cx="591028" cy="2197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a:solidFill>
                  <a:srgbClr val="0055A0"/>
                </a:solidFill>
                <a:latin typeface="Arial"/>
              </a:rPr>
              <a:t>…</a:t>
            </a:r>
          </a:p>
        </p:txBody>
      </p:sp>
      <p:sp>
        <p:nvSpPr>
          <p:cNvPr id="99" name="Rectangle 98"/>
          <p:cNvSpPr/>
          <p:nvPr/>
        </p:nvSpPr>
        <p:spPr>
          <a:xfrm>
            <a:off x="781285" y="4326583"/>
            <a:ext cx="591028" cy="2197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a:solidFill>
                  <a:srgbClr val="0055A0"/>
                </a:solidFill>
                <a:latin typeface="Arial"/>
              </a:rPr>
              <a:t>Lemon</a:t>
            </a:r>
          </a:p>
        </p:txBody>
      </p:sp>
      <p:sp>
        <p:nvSpPr>
          <p:cNvPr id="100" name="Rectangle 99"/>
          <p:cNvSpPr/>
          <p:nvPr/>
        </p:nvSpPr>
        <p:spPr>
          <a:xfrm>
            <a:off x="781285" y="4684911"/>
            <a:ext cx="591028" cy="2197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a:solidFill>
                  <a:srgbClr val="0055A0"/>
                </a:solidFill>
                <a:latin typeface="Arial"/>
              </a:rPr>
              <a:t>syslog</a:t>
            </a:r>
          </a:p>
        </p:txBody>
      </p:sp>
      <p:sp>
        <p:nvSpPr>
          <p:cNvPr id="101" name="Rectangle 100"/>
          <p:cNvSpPr/>
          <p:nvPr/>
        </p:nvSpPr>
        <p:spPr>
          <a:xfrm>
            <a:off x="782637" y="4995697"/>
            <a:ext cx="591028" cy="21970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a:solidFill>
                  <a:srgbClr val="0055A0"/>
                </a:solidFill>
                <a:latin typeface="Arial"/>
              </a:rPr>
              <a:t>app log</a:t>
            </a:r>
          </a:p>
        </p:txBody>
      </p:sp>
      <p:sp>
        <p:nvSpPr>
          <p:cNvPr id="102" name="Can 101"/>
          <p:cNvSpPr/>
          <p:nvPr/>
        </p:nvSpPr>
        <p:spPr>
          <a:xfrm>
            <a:off x="1600283" y="2467671"/>
            <a:ext cx="566864" cy="582756"/>
          </a:xfrm>
          <a:prstGeom prst="can">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900" dirty="0">
                <a:solidFill>
                  <a:srgbClr val="0055A0"/>
                </a:solidFill>
                <a:latin typeface="Arial"/>
              </a:rPr>
              <a:t>DB</a:t>
            </a:r>
          </a:p>
        </p:txBody>
      </p:sp>
      <p:sp>
        <p:nvSpPr>
          <p:cNvPr id="103" name="Rounded Rectangle 102"/>
          <p:cNvSpPr/>
          <p:nvPr/>
        </p:nvSpPr>
        <p:spPr>
          <a:xfrm>
            <a:off x="1600284" y="3187099"/>
            <a:ext cx="566864" cy="582756"/>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900" dirty="0">
                <a:solidFill>
                  <a:srgbClr val="0055A0"/>
                </a:solidFill>
                <a:latin typeface="Arial"/>
              </a:rPr>
              <a:t>HTTP feed</a:t>
            </a:r>
          </a:p>
        </p:txBody>
      </p:sp>
      <p:sp>
        <p:nvSpPr>
          <p:cNvPr id="104" name="Can 103"/>
          <p:cNvSpPr/>
          <p:nvPr/>
        </p:nvSpPr>
        <p:spPr>
          <a:xfrm rot="5400000">
            <a:off x="1678599" y="1848896"/>
            <a:ext cx="360860" cy="601760"/>
          </a:xfrm>
          <a:prstGeom prst="can">
            <a:avLst/>
          </a:prstGeom>
          <a:ln>
            <a:prstDash val="sysDash"/>
          </a:ln>
        </p:spPr>
        <p:style>
          <a:lnRef idx="2">
            <a:schemeClr val="dk1"/>
          </a:lnRef>
          <a:fillRef idx="1">
            <a:schemeClr val="lt1"/>
          </a:fillRef>
          <a:effectRef idx="0">
            <a:schemeClr val="dk1"/>
          </a:effectRef>
          <a:fontRef idx="minor">
            <a:schemeClr val="dk1"/>
          </a:fontRef>
        </p:style>
        <p:txBody>
          <a:bodyPr vert="vert270" rtlCol="0" anchor="ctr"/>
          <a:lstStyle/>
          <a:p>
            <a:pPr algn="ctr" defTabSz="609585">
              <a:defRPr/>
            </a:pPr>
            <a:r>
              <a:rPr lang="en-US" sz="900" dirty="0">
                <a:solidFill>
                  <a:srgbClr val="0055A0"/>
                </a:solidFill>
                <a:latin typeface="Arial"/>
              </a:rPr>
              <a:t>AMQ</a:t>
            </a:r>
          </a:p>
        </p:txBody>
      </p:sp>
      <p:sp>
        <p:nvSpPr>
          <p:cNvPr id="105" name="Rectangle 104"/>
          <p:cNvSpPr/>
          <p:nvPr/>
        </p:nvSpPr>
        <p:spPr>
          <a:xfrm>
            <a:off x="2485309" y="1826928"/>
            <a:ext cx="680263" cy="55137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1051" dirty="0">
                <a:solidFill>
                  <a:srgbClr val="0055A0"/>
                </a:solidFill>
                <a:latin typeface="Arial"/>
              </a:rPr>
              <a:t>Flume</a:t>
            </a:r>
            <a:br>
              <a:rPr lang="en-US" sz="1051" dirty="0">
                <a:solidFill>
                  <a:srgbClr val="0055A0"/>
                </a:solidFill>
                <a:latin typeface="Arial"/>
              </a:rPr>
            </a:br>
            <a:r>
              <a:rPr lang="en-US" sz="1051" dirty="0">
                <a:solidFill>
                  <a:srgbClr val="0055A0"/>
                </a:solidFill>
                <a:latin typeface="Arial"/>
              </a:rPr>
              <a:t>AMQ</a:t>
            </a:r>
          </a:p>
        </p:txBody>
      </p:sp>
      <p:sp>
        <p:nvSpPr>
          <p:cNvPr id="106" name="Rectangle 105"/>
          <p:cNvSpPr/>
          <p:nvPr/>
        </p:nvSpPr>
        <p:spPr>
          <a:xfrm>
            <a:off x="2485309" y="2490373"/>
            <a:ext cx="717423" cy="55137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1051" dirty="0">
                <a:solidFill>
                  <a:srgbClr val="0055A0"/>
                </a:solidFill>
                <a:latin typeface="Arial"/>
              </a:rPr>
              <a:t>Flume</a:t>
            </a:r>
            <a:br>
              <a:rPr lang="en-US" sz="1051" dirty="0">
                <a:solidFill>
                  <a:srgbClr val="0055A0"/>
                </a:solidFill>
                <a:latin typeface="Arial"/>
              </a:rPr>
            </a:br>
            <a:r>
              <a:rPr lang="en-US" sz="1051" dirty="0">
                <a:solidFill>
                  <a:srgbClr val="0055A0"/>
                </a:solidFill>
                <a:latin typeface="Arial"/>
              </a:rPr>
              <a:t>DB</a:t>
            </a:r>
          </a:p>
        </p:txBody>
      </p:sp>
      <p:sp>
        <p:nvSpPr>
          <p:cNvPr id="107" name="Rectangle 106"/>
          <p:cNvSpPr/>
          <p:nvPr/>
        </p:nvSpPr>
        <p:spPr>
          <a:xfrm>
            <a:off x="2485309" y="3216576"/>
            <a:ext cx="717423" cy="55137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1051" dirty="0">
                <a:solidFill>
                  <a:srgbClr val="0055A0"/>
                </a:solidFill>
                <a:latin typeface="Arial"/>
              </a:rPr>
              <a:t>Flume</a:t>
            </a:r>
            <a:br>
              <a:rPr lang="en-US" sz="1051" dirty="0">
                <a:solidFill>
                  <a:srgbClr val="0055A0"/>
                </a:solidFill>
                <a:latin typeface="Arial"/>
              </a:rPr>
            </a:br>
            <a:r>
              <a:rPr lang="en-US" sz="1051" dirty="0">
                <a:solidFill>
                  <a:srgbClr val="0055A0"/>
                </a:solidFill>
                <a:latin typeface="Arial"/>
              </a:rPr>
              <a:t>HTTP</a:t>
            </a:r>
          </a:p>
        </p:txBody>
      </p:sp>
      <p:sp>
        <p:nvSpPr>
          <p:cNvPr id="108" name="Rectangle 107"/>
          <p:cNvSpPr/>
          <p:nvPr/>
        </p:nvSpPr>
        <p:spPr>
          <a:xfrm>
            <a:off x="2485309" y="4054848"/>
            <a:ext cx="717423" cy="55137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1051" dirty="0">
                <a:solidFill>
                  <a:srgbClr val="0055A0"/>
                </a:solidFill>
                <a:latin typeface="Arial"/>
              </a:rPr>
              <a:t>Flume</a:t>
            </a:r>
          </a:p>
          <a:p>
            <a:pPr algn="ctr" defTabSz="609585">
              <a:defRPr/>
            </a:pPr>
            <a:r>
              <a:rPr lang="en-US" sz="1051" dirty="0">
                <a:solidFill>
                  <a:srgbClr val="0055A0"/>
                </a:solidFill>
                <a:latin typeface="Arial"/>
              </a:rPr>
              <a:t> Log GW</a:t>
            </a:r>
          </a:p>
        </p:txBody>
      </p:sp>
      <p:sp>
        <p:nvSpPr>
          <p:cNvPr id="109" name="Rectangle 108"/>
          <p:cNvSpPr/>
          <p:nvPr/>
        </p:nvSpPr>
        <p:spPr>
          <a:xfrm>
            <a:off x="2485309" y="4776567"/>
            <a:ext cx="717423" cy="55137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1051" dirty="0">
                <a:solidFill>
                  <a:srgbClr val="0055A0"/>
                </a:solidFill>
                <a:latin typeface="Arial"/>
              </a:rPr>
              <a:t>Flume</a:t>
            </a:r>
            <a:br>
              <a:rPr lang="en-US" sz="1051" dirty="0">
                <a:solidFill>
                  <a:srgbClr val="0055A0"/>
                </a:solidFill>
                <a:latin typeface="Arial"/>
              </a:rPr>
            </a:br>
            <a:r>
              <a:rPr lang="en-US" sz="1051" dirty="0">
                <a:solidFill>
                  <a:srgbClr val="0055A0"/>
                </a:solidFill>
                <a:latin typeface="Arial"/>
              </a:rPr>
              <a:t>Metric GW</a:t>
            </a:r>
          </a:p>
        </p:txBody>
      </p:sp>
      <p:cxnSp>
        <p:nvCxnSpPr>
          <p:cNvPr id="110" name="Straight Arrow Connector 109"/>
          <p:cNvCxnSpPr>
            <a:stCxn id="105" idx="3"/>
            <a:endCxn id="87" idx="1"/>
          </p:cNvCxnSpPr>
          <p:nvPr/>
        </p:nvCxnSpPr>
        <p:spPr>
          <a:xfrm>
            <a:off x="3165571" y="2102618"/>
            <a:ext cx="271965" cy="1368284"/>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11" name="Straight Arrow Connector 110"/>
          <p:cNvCxnSpPr>
            <a:stCxn id="106" idx="3"/>
            <a:endCxn id="87" idx="1"/>
          </p:cNvCxnSpPr>
          <p:nvPr/>
        </p:nvCxnSpPr>
        <p:spPr>
          <a:xfrm>
            <a:off x="3202731" y="2766063"/>
            <a:ext cx="234805" cy="704839"/>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12" name="Straight Arrow Connector 111"/>
          <p:cNvCxnSpPr>
            <a:stCxn id="107" idx="3"/>
            <a:endCxn id="87" idx="1"/>
          </p:cNvCxnSpPr>
          <p:nvPr/>
        </p:nvCxnSpPr>
        <p:spPr>
          <a:xfrm flipV="1">
            <a:off x="3202731" y="3470902"/>
            <a:ext cx="234805" cy="21364"/>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13" name="Straight Arrow Connector 112"/>
          <p:cNvCxnSpPr>
            <a:stCxn id="108" idx="3"/>
            <a:endCxn id="87" idx="1"/>
          </p:cNvCxnSpPr>
          <p:nvPr/>
        </p:nvCxnSpPr>
        <p:spPr>
          <a:xfrm flipV="1">
            <a:off x="3202731" y="3470902"/>
            <a:ext cx="234805" cy="859636"/>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14" name="Straight Arrow Connector 113"/>
          <p:cNvCxnSpPr>
            <a:stCxn id="109" idx="3"/>
            <a:endCxn id="87" idx="1"/>
          </p:cNvCxnSpPr>
          <p:nvPr/>
        </p:nvCxnSpPr>
        <p:spPr>
          <a:xfrm flipV="1">
            <a:off x="3202731" y="3470901"/>
            <a:ext cx="234805" cy="1581355"/>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15" name="Straight Connector 114"/>
          <p:cNvCxnSpPr/>
          <p:nvPr/>
        </p:nvCxnSpPr>
        <p:spPr>
          <a:xfrm>
            <a:off x="1460111" y="2485890"/>
            <a:ext cx="0" cy="2745423"/>
          </a:xfrm>
          <a:prstGeom prst="line">
            <a:avLst/>
          </a:prstGeom>
          <a:ln>
            <a:solidFill>
              <a:srgbClr val="0055A0"/>
            </a:solidFill>
          </a:ln>
        </p:spPr>
        <p:style>
          <a:lnRef idx="2">
            <a:schemeClr val="accent1"/>
          </a:lnRef>
          <a:fillRef idx="0">
            <a:schemeClr val="accent1"/>
          </a:fillRef>
          <a:effectRef idx="1">
            <a:schemeClr val="accent1"/>
          </a:effectRef>
          <a:fontRef idx="minor">
            <a:schemeClr val="tx1"/>
          </a:fontRef>
        </p:style>
      </p:cxnSp>
      <p:sp>
        <p:nvSpPr>
          <p:cNvPr id="116" name="Rounded Rectangle 115"/>
          <p:cNvSpPr/>
          <p:nvPr/>
        </p:nvSpPr>
        <p:spPr>
          <a:xfrm>
            <a:off x="1644547" y="4021247"/>
            <a:ext cx="530205" cy="582756"/>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900" dirty="0">
                <a:solidFill>
                  <a:srgbClr val="0055A0"/>
                </a:solidFill>
                <a:latin typeface="Arial"/>
              </a:rPr>
              <a:t>Logs</a:t>
            </a:r>
          </a:p>
        </p:txBody>
      </p:sp>
      <p:sp>
        <p:nvSpPr>
          <p:cNvPr id="117" name="Rounded Rectangle 116"/>
          <p:cNvSpPr/>
          <p:nvPr/>
        </p:nvSpPr>
        <p:spPr>
          <a:xfrm>
            <a:off x="1582437" y="4775547"/>
            <a:ext cx="581647" cy="582756"/>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800" dirty="0">
                <a:solidFill>
                  <a:srgbClr val="0055A0"/>
                </a:solidFill>
                <a:latin typeface="Arial"/>
              </a:rPr>
              <a:t>Lemon metrics</a:t>
            </a:r>
          </a:p>
        </p:txBody>
      </p:sp>
      <p:sp>
        <p:nvSpPr>
          <p:cNvPr id="118" name="Rounded Rectangle 117"/>
          <p:cNvSpPr/>
          <p:nvPr/>
        </p:nvSpPr>
        <p:spPr>
          <a:xfrm>
            <a:off x="725575" y="1730467"/>
            <a:ext cx="1591156" cy="3825464"/>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defTabSz="609585">
              <a:defRPr/>
            </a:pPr>
            <a:endParaRPr lang="en-US" sz="900" dirty="0">
              <a:solidFill>
                <a:srgbClr val="0055A0"/>
              </a:solidFill>
              <a:latin typeface="Arial"/>
            </a:endParaRPr>
          </a:p>
          <a:p>
            <a:pPr algn="ctr" defTabSz="609585">
              <a:defRPr/>
            </a:pPr>
            <a:endParaRPr lang="en-US" sz="900" dirty="0">
              <a:solidFill>
                <a:srgbClr val="0055A0"/>
              </a:solidFill>
              <a:latin typeface="Arial"/>
            </a:endParaRPr>
          </a:p>
        </p:txBody>
      </p:sp>
      <p:cxnSp>
        <p:nvCxnSpPr>
          <p:cNvPr id="119" name="Straight Arrow Connector 118"/>
          <p:cNvCxnSpPr/>
          <p:nvPr/>
        </p:nvCxnSpPr>
        <p:spPr>
          <a:xfrm>
            <a:off x="2172811" y="2146879"/>
            <a:ext cx="326733"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20" name="Straight Arrow Connector 119"/>
          <p:cNvCxnSpPr/>
          <p:nvPr/>
        </p:nvCxnSpPr>
        <p:spPr>
          <a:xfrm>
            <a:off x="2172811" y="2748388"/>
            <a:ext cx="326733"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21" name="Straight Arrow Connector 120"/>
          <p:cNvCxnSpPr/>
          <p:nvPr/>
        </p:nvCxnSpPr>
        <p:spPr>
          <a:xfrm>
            <a:off x="2154712" y="3429209"/>
            <a:ext cx="326733"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22" name="Straight Arrow Connector 121"/>
          <p:cNvCxnSpPr/>
          <p:nvPr/>
        </p:nvCxnSpPr>
        <p:spPr>
          <a:xfrm>
            <a:off x="2172811" y="4325549"/>
            <a:ext cx="326733"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23" name="Straight Arrow Connector 122"/>
          <p:cNvCxnSpPr/>
          <p:nvPr/>
        </p:nvCxnSpPr>
        <p:spPr>
          <a:xfrm>
            <a:off x="2172810" y="5014039"/>
            <a:ext cx="326733"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124" name="Can 123"/>
          <p:cNvSpPr/>
          <p:nvPr/>
        </p:nvSpPr>
        <p:spPr>
          <a:xfrm>
            <a:off x="9017635" y="2127543"/>
            <a:ext cx="660095" cy="477844"/>
          </a:xfrm>
          <a:prstGeom prst="can">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1200" dirty="0">
                <a:solidFill>
                  <a:srgbClr val="0055A0"/>
                </a:solidFill>
                <a:latin typeface="Arial"/>
              </a:rPr>
              <a:t>HDFS</a:t>
            </a:r>
          </a:p>
        </p:txBody>
      </p:sp>
      <p:sp>
        <p:nvSpPr>
          <p:cNvPr id="125" name="Can 124"/>
          <p:cNvSpPr/>
          <p:nvPr/>
        </p:nvSpPr>
        <p:spPr>
          <a:xfrm>
            <a:off x="9017635" y="3165871"/>
            <a:ext cx="660095" cy="769627"/>
          </a:xfrm>
          <a:prstGeom prst="can">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1100" dirty="0">
                <a:solidFill>
                  <a:srgbClr val="0055A0"/>
                </a:solidFill>
                <a:latin typeface="Arial"/>
              </a:rPr>
              <a:t>ElasticSearch</a:t>
            </a:r>
          </a:p>
        </p:txBody>
      </p:sp>
      <p:sp>
        <p:nvSpPr>
          <p:cNvPr id="126" name="Can 125"/>
          <p:cNvSpPr/>
          <p:nvPr/>
        </p:nvSpPr>
        <p:spPr>
          <a:xfrm>
            <a:off x="9017635" y="4571107"/>
            <a:ext cx="660095" cy="477844"/>
          </a:xfrm>
          <a:prstGeom prst="can">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en-US" sz="1200" dirty="0">
                <a:solidFill>
                  <a:srgbClr val="0055A0"/>
                </a:solidFill>
                <a:latin typeface="Arial"/>
              </a:rPr>
              <a:t>…</a:t>
            </a:r>
          </a:p>
        </p:txBody>
      </p:sp>
      <p:sp>
        <p:nvSpPr>
          <p:cNvPr id="127" name="TextBox 126"/>
          <p:cNvSpPr txBox="1"/>
          <p:nvPr/>
        </p:nvSpPr>
        <p:spPr>
          <a:xfrm>
            <a:off x="8769792" y="1194963"/>
            <a:ext cx="1152880" cy="584775"/>
          </a:xfrm>
          <a:prstGeom prst="rect">
            <a:avLst/>
          </a:prstGeom>
          <a:noFill/>
        </p:spPr>
        <p:txBody>
          <a:bodyPr wrap="none" rtlCol="0">
            <a:spAutoFit/>
          </a:bodyPr>
          <a:lstStyle/>
          <a:p>
            <a:pPr algn="ctr" defTabSz="609585">
              <a:defRPr/>
            </a:pPr>
            <a:r>
              <a:rPr lang="en-US" sz="1600" b="1" dirty="0">
                <a:solidFill>
                  <a:srgbClr val="C00000"/>
                </a:solidFill>
                <a:latin typeface="Arial"/>
              </a:rPr>
              <a:t>Storage &amp;</a:t>
            </a:r>
          </a:p>
          <a:p>
            <a:pPr algn="ctr" defTabSz="609585">
              <a:defRPr/>
            </a:pPr>
            <a:r>
              <a:rPr lang="en-US" sz="1600" b="1" dirty="0">
                <a:solidFill>
                  <a:srgbClr val="C00000"/>
                </a:solidFill>
                <a:latin typeface="Arial"/>
              </a:rPr>
              <a:t> Search</a:t>
            </a:r>
          </a:p>
        </p:txBody>
      </p:sp>
      <p:sp>
        <p:nvSpPr>
          <p:cNvPr id="128" name="TextBox 127"/>
          <p:cNvSpPr txBox="1"/>
          <p:nvPr/>
        </p:nvSpPr>
        <p:spPr>
          <a:xfrm>
            <a:off x="8826588" y="5076844"/>
            <a:ext cx="897057" cy="430887"/>
          </a:xfrm>
          <a:prstGeom prst="rect">
            <a:avLst/>
          </a:prstGeom>
          <a:noFill/>
        </p:spPr>
        <p:txBody>
          <a:bodyPr wrap="square" rtlCol="0">
            <a:spAutoFit/>
          </a:bodyPr>
          <a:lstStyle/>
          <a:p>
            <a:pPr algn="ctr" defTabSz="609585">
              <a:defRPr/>
            </a:pPr>
            <a:r>
              <a:rPr lang="en-US" sz="1100" i="1" dirty="0">
                <a:solidFill>
                  <a:srgbClr val="0055A0"/>
                </a:solidFill>
                <a:latin typeface="Arial"/>
              </a:rPr>
              <a:t>Others (</a:t>
            </a:r>
            <a:r>
              <a:rPr lang="en-US" sz="1100" i="1" dirty="0" err="1">
                <a:solidFill>
                  <a:srgbClr val="0055A0"/>
                </a:solidFill>
                <a:latin typeface="Arial"/>
              </a:rPr>
              <a:t>influxdb</a:t>
            </a:r>
            <a:r>
              <a:rPr lang="en-US" sz="1100" i="1" dirty="0">
                <a:solidFill>
                  <a:srgbClr val="0055A0"/>
                </a:solidFill>
                <a:latin typeface="Arial"/>
              </a:rPr>
              <a:t>)</a:t>
            </a:r>
          </a:p>
        </p:txBody>
      </p:sp>
      <p:pic>
        <p:nvPicPr>
          <p:cNvPr id="129" name="Picture 128"/>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886076" y="2659431"/>
            <a:ext cx="860821" cy="353556"/>
          </a:xfrm>
          <a:prstGeom prst="rect">
            <a:avLst/>
          </a:prstGeom>
        </p:spPr>
      </p:pic>
      <p:pic>
        <p:nvPicPr>
          <p:cNvPr id="130" name="Picture 4" descr="https://camo.githubusercontent.com/7f7d8e67efe1cfb2a63b8024ed1e8fe66fa9b70b/68747470733a2f2f662e636c6f75642e6769746875622e636f6d2f6173736574732f31303939392f323531383832302f64626231313031612d623436382d313165332d393162662d3234326339633633326330372e504e47"/>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237827" y="3052750"/>
            <a:ext cx="838880" cy="387191"/>
          </a:xfrm>
          <a:prstGeom prst="rect">
            <a:avLst/>
          </a:prstGeom>
          <a:noFill/>
          <a:extLst>
            <a:ext uri="{909E8E84-426E-40dd-AFC4-6F175D3DCCD1}">
              <a14:hiddenFill xmlns="" xmlns:a14="http://schemas.microsoft.com/office/drawing/2010/main">
                <a:solidFill>
                  <a:srgbClr val="FFFFFF"/>
                </a:solidFill>
              </a14:hiddenFill>
            </a:ext>
          </a:extLst>
        </p:spPr>
      </p:pic>
      <p:pic>
        <p:nvPicPr>
          <p:cNvPr id="131" name="Picture 6" descr="https://i.ytimg.com/vi/juXZwjdVZGs/hqdefault.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0249787" y="3820897"/>
            <a:ext cx="786431" cy="732151"/>
          </a:xfrm>
          <a:prstGeom prst="rect">
            <a:avLst/>
          </a:prstGeom>
          <a:noFill/>
          <a:ln>
            <a:solidFill>
              <a:schemeClr val="tx1"/>
            </a:solidFill>
          </a:ln>
          <a:extLst>
            <a:ext uri="{909E8E84-426E-40dd-AFC4-6F175D3DCCD1}">
              <a14:hiddenFill xmlns="" xmlns:a14="http://schemas.microsoft.com/office/drawing/2010/main">
                <a:solidFill>
                  <a:srgbClr val="FFFFFF"/>
                </a:solidFill>
              </a14:hiddenFill>
            </a:ext>
          </a:extLst>
        </p:spPr>
      </p:pic>
      <p:sp>
        <p:nvSpPr>
          <p:cNvPr id="132" name="Rectangle 131"/>
          <p:cNvSpPr/>
          <p:nvPr/>
        </p:nvSpPr>
        <p:spPr>
          <a:xfrm>
            <a:off x="10159061" y="1267902"/>
            <a:ext cx="1009635" cy="584775"/>
          </a:xfrm>
          <a:prstGeom prst="rect">
            <a:avLst/>
          </a:prstGeom>
        </p:spPr>
        <p:txBody>
          <a:bodyPr wrap="square">
            <a:spAutoFit/>
          </a:bodyPr>
          <a:lstStyle/>
          <a:p>
            <a:pPr algn="ctr" defTabSz="609585">
              <a:defRPr/>
            </a:pPr>
            <a:r>
              <a:rPr lang="en-US" sz="1600" b="1" dirty="0">
                <a:solidFill>
                  <a:srgbClr val="C00000"/>
                </a:solidFill>
                <a:latin typeface="Arial"/>
              </a:rPr>
              <a:t>Data </a:t>
            </a:r>
            <a:br>
              <a:rPr lang="en-US" sz="1600" b="1" dirty="0">
                <a:solidFill>
                  <a:srgbClr val="C00000"/>
                </a:solidFill>
                <a:latin typeface="Arial"/>
              </a:rPr>
            </a:br>
            <a:r>
              <a:rPr lang="en-US" sz="1600" b="1" dirty="0">
                <a:solidFill>
                  <a:srgbClr val="C00000"/>
                </a:solidFill>
                <a:latin typeface="Arial"/>
              </a:rPr>
              <a:t>Access</a:t>
            </a:r>
            <a:endParaRPr lang="en-US" sz="1200" b="1" dirty="0">
              <a:solidFill>
                <a:srgbClr val="C00000"/>
              </a:solidFill>
              <a:latin typeface="Arial"/>
            </a:endParaRPr>
          </a:p>
        </p:txBody>
      </p:sp>
      <p:sp>
        <p:nvSpPr>
          <p:cNvPr id="133" name="Rounded Rectangle 132"/>
          <p:cNvSpPr/>
          <p:nvPr/>
        </p:nvSpPr>
        <p:spPr>
          <a:xfrm>
            <a:off x="10137994" y="1970050"/>
            <a:ext cx="1022783" cy="3648013"/>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defTabSz="609585">
              <a:defRPr/>
            </a:pPr>
            <a:endParaRPr lang="en-US" sz="1051" b="1" dirty="0">
              <a:solidFill>
                <a:srgbClr val="C00000"/>
              </a:solidFill>
              <a:latin typeface="Arial"/>
            </a:endParaRPr>
          </a:p>
        </p:txBody>
      </p:sp>
      <p:sp>
        <p:nvSpPr>
          <p:cNvPr id="134" name="Rounded Rectangle 133"/>
          <p:cNvSpPr/>
          <p:nvPr/>
        </p:nvSpPr>
        <p:spPr>
          <a:xfrm>
            <a:off x="8819180" y="1929566"/>
            <a:ext cx="1036272" cy="3648013"/>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defTabSz="609585">
              <a:defRPr/>
            </a:pPr>
            <a:endParaRPr lang="en-US" sz="1051" b="1" dirty="0">
              <a:solidFill>
                <a:srgbClr val="C00000"/>
              </a:solidFill>
              <a:latin typeface="Arial"/>
            </a:endParaRPr>
          </a:p>
        </p:txBody>
      </p:sp>
      <p:cxnSp>
        <p:nvCxnSpPr>
          <p:cNvPr id="135" name="Straight Arrow Connector 134"/>
          <p:cNvCxnSpPr/>
          <p:nvPr/>
        </p:nvCxnSpPr>
        <p:spPr>
          <a:xfrm>
            <a:off x="9872423" y="2456916"/>
            <a:ext cx="248599"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36" name="Straight Arrow Connector 135"/>
          <p:cNvCxnSpPr/>
          <p:nvPr/>
        </p:nvCxnSpPr>
        <p:spPr>
          <a:xfrm>
            <a:off x="9872423" y="3649841"/>
            <a:ext cx="248599"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137" name="Straight Arrow Connector 136"/>
          <p:cNvCxnSpPr/>
          <p:nvPr/>
        </p:nvCxnSpPr>
        <p:spPr>
          <a:xfrm>
            <a:off x="9872423" y="4997731"/>
            <a:ext cx="248599"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138" name="Rectangle 137"/>
          <p:cNvSpPr/>
          <p:nvPr/>
        </p:nvSpPr>
        <p:spPr>
          <a:xfrm>
            <a:off x="10249778" y="4844503"/>
            <a:ext cx="828205" cy="338637"/>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defTabSz="609585">
              <a:defRPr/>
            </a:pPr>
            <a:r>
              <a:rPr lang="fr-CH" sz="1100" dirty="0">
                <a:solidFill>
                  <a:srgbClr val="0055A0"/>
                </a:solidFill>
                <a:latin typeface="Arial"/>
              </a:rPr>
              <a:t>CLI, API</a:t>
            </a:r>
            <a:endParaRPr lang="en-GB" sz="1100" dirty="0">
              <a:solidFill>
                <a:srgbClr val="0055A0"/>
              </a:solidFill>
              <a:latin typeface="Arial"/>
            </a:endParaRPr>
          </a:p>
        </p:txBody>
      </p:sp>
      <p:pic>
        <p:nvPicPr>
          <p:cNvPr id="139" name="Picture 138"/>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8886075" y="4052713"/>
            <a:ext cx="920312" cy="253563"/>
          </a:xfrm>
          <a:prstGeom prst="rect">
            <a:avLst/>
          </a:prstGeom>
          <a:ln>
            <a:solidFill>
              <a:schemeClr val="accent6"/>
            </a:solidFill>
          </a:ln>
        </p:spPr>
      </p:pic>
      <p:pic>
        <p:nvPicPr>
          <p:cNvPr id="140" name="Picture 139"/>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0194810" y="2319833"/>
            <a:ext cx="883173" cy="353255"/>
          </a:xfrm>
          <a:prstGeom prst="rect">
            <a:avLst/>
          </a:prstGeom>
          <a:ln>
            <a:solidFill>
              <a:schemeClr val="accent2"/>
            </a:solidFill>
          </a:ln>
        </p:spPr>
      </p:pic>
      <p:sp>
        <p:nvSpPr>
          <p:cNvPr id="141" name="TextBox 140"/>
          <p:cNvSpPr txBox="1"/>
          <p:nvPr/>
        </p:nvSpPr>
        <p:spPr>
          <a:xfrm>
            <a:off x="4523345" y="5599206"/>
            <a:ext cx="6113051" cy="923330"/>
          </a:xfrm>
          <a:prstGeom prst="rect">
            <a:avLst/>
          </a:prstGeom>
          <a:noFill/>
        </p:spPr>
        <p:txBody>
          <a:bodyPr wrap="square" rtlCol="0">
            <a:spAutoFit/>
          </a:bodyPr>
          <a:lstStyle/>
          <a:p>
            <a:pPr marL="285744" indent="-285744" defTabSz="609585">
              <a:buFont typeface="Arial" panose="020B0604020202020204" pitchFamily="34" charset="0"/>
              <a:buChar char="•"/>
              <a:defRPr/>
            </a:pPr>
            <a:r>
              <a:rPr lang="en-US" dirty="0">
                <a:solidFill>
                  <a:srgbClr val="0055A0"/>
                </a:solidFill>
              </a:rPr>
              <a:t>Data now 200 GB/day, 200M events/day </a:t>
            </a:r>
          </a:p>
          <a:p>
            <a:pPr marL="285744" indent="-285744" defTabSz="609585">
              <a:buFont typeface="Arial" panose="020B0604020202020204" pitchFamily="34" charset="0"/>
              <a:buChar char="•"/>
              <a:defRPr/>
            </a:pPr>
            <a:r>
              <a:rPr lang="en-US" dirty="0">
                <a:solidFill>
                  <a:srgbClr val="0055A0"/>
                </a:solidFill>
              </a:rPr>
              <a:t>At scale </a:t>
            </a:r>
            <a:r>
              <a:rPr lang="en-US" dirty="0">
                <a:solidFill>
                  <a:srgbClr val="FF0000"/>
                </a:solidFill>
              </a:rPr>
              <a:t>500 GB/day</a:t>
            </a:r>
          </a:p>
          <a:p>
            <a:pPr marL="285744" indent="-285744" defTabSz="609585">
              <a:buFont typeface="Arial" panose="020B0604020202020204" pitchFamily="34" charset="0"/>
              <a:buChar char="•"/>
              <a:defRPr/>
            </a:pPr>
            <a:r>
              <a:rPr lang="en-US" dirty="0">
                <a:solidFill>
                  <a:srgbClr val="0055A0"/>
                </a:solidFill>
              </a:rPr>
              <a:t>Proved </a:t>
            </a:r>
            <a:r>
              <a:rPr lang="en-US" dirty="0" smtClean="0">
                <a:solidFill>
                  <a:srgbClr val="0055A0"/>
                </a:solidFill>
              </a:rPr>
              <a:t>to be effective </a:t>
            </a:r>
            <a:r>
              <a:rPr lang="en-US" dirty="0">
                <a:solidFill>
                  <a:srgbClr val="0055A0"/>
                </a:solidFill>
              </a:rPr>
              <a:t>in several occasions </a:t>
            </a:r>
          </a:p>
        </p:txBody>
      </p:sp>
      <p:sp>
        <p:nvSpPr>
          <p:cNvPr id="142" name="TextBox 141"/>
          <p:cNvSpPr txBox="1"/>
          <p:nvPr/>
        </p:nvSpPr>
        <p:spPr>
          <a:xfrm>
            <a:off x="479766" y="870002"/>
            <a:ext cx="4098813" cy="369332"/>
          </a:xfrm>
          <a:prstGeom prst="rect">
            <a:avLst/>
          </a:prstGeom>
          <a:noFill/>
        </p:spPr>
        <p:txBody>
          <a:bodyPr wrap="square" rtlCol="0">
            <a:spAutoFit/>
          </a:bodyPr>
          <a:lstStyle/>
          <a:p>
            <a:pPr defTabSz="609585">
              <a:defRPr/>
            </a:pPr>
            <a:r>
              <a:rPr lang="en-GB" dirty="0">
                <a:solidFill>
                  <a:srgbClr val="0055A0"/>
                </a:solidFill>
              </a:rPr>
              <a:t>Critical for CC operations and </a:t>
            </a:r>
            <a:r>
              <a:rPr lang="en-GB" dirty="0">
                <a:solidFill>
                  <a:srgbClr val="FF0000"/>
                </a:solidFill>
              </a:rPr>
              <a:t>WLCG </a:t>
            </a:r>
          </a:p>
        </p:txBody>
      </p:sp>
    </p:spTree>
    <p:extLst>
      <p:ext uri="{BB962C8B-B14F-4D97-AF65-F5344CB8AC3E}">
        <p14:creationId xmlns:p14="http://schemas.microsoft.com/office/powerpoint/2010/main" val="29459076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8841" y="2620498"/>
            <a:ext cx="7516020" cy="940443"/>
          </a:xfrm>
        </p:spPr>
        <p:txBody>
          <a:bodyPr>
            <a:normAutofit fontScale="90000"/>
          </a:bodyPr>
          <a:lstStyle/>
          <a:p>
            <a:r>
              <a:rPr lang="en-GB" dirty="0" smtClean="0">
                <a:latin typeface="+mn-lt"/>
              </a:rPr>
              <a:t>Spark for Physics Data Analysis</a:t>
            </a:r>
            <a:endParaRPr lang="en-GB" dirty="0">
              <a:latin typeface="+mn-lt"/>
            </a:endParaRPr>
          </a:p>
        </p:txBody>
      </p:sp>
    </p:spTree>
    <p:extLst>
      <p:ext uri="{BB962C8B-B14F-4D97-AF65-F5344CB8AC3E}">
        <p14:creationId xmlns:p14="http://schemas.microsoft.com/office/powerpoint/2010/main" val="27636700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25</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LHC Data Pipeline at CERN</a:t>
            </a:r>
            <a:endParaRPr lang="en-GB" dirty="0"/>
          </a:p>
        </p:txBody>
      </p:sp>
      <p:grpSp>
        <p:nvGrpSpPr>
          <p:cNvPr id="7" name="Group 16">
            <a:extLst>
              <a:ext uri="{FF2B5EF4-FFF2-40B4-BE49-F238E27FC236}">
                <a16:creationId xmlns:a16="http://schemas.microsoft.com/office/drawing/2014/main" id="{59172142-CF30-874D-8ED1-866A43223E2E}"/>
              </a:ext>
            </a:extLst>
          </p:cNvPr>
          <p:cNvGrpSpPr/>
          <p:nvPr/>
        </p:nvGrpSpPr>
        <p:grpSpPr>
          <a:xfrm>
            <a:off x="1779289" y="2022357"/>
            <a:ext cx="8463186" cy="3147985"/>
            <a:chOff x="344557" y="1370191"/>
            <a:chExt cx="11516517" cy="5034267"/>
          </a:xfrm>
        </p:grpSpPr>
        <p:sp>
          <p:nvSpPr>
            <p:cNvPr id="8" name="Rounded Rectangle 5">
              <a:extLst>
                <a:ext uri="{FF2B5EF4-FFF2-40B4-BE49-F238E27FC236}">
                  <a16:creationId xmlns:a16="http://schemas.microsoft.com/office/drawing/2014/main" id="{9F3A353A-8ACD-4943-AA5A-7ABDC734A3E1}"/>
                </a:ext>
              </a:extLst>
            </p:cNvPr>
            <p:cNvSpPr/>
            <p:nvPr/>
          </p:nvSpPr>
          <p:spPr>
            <a:xfrm>
              <a:off x="344557" y="1422784"/>
              <a:ext cx="5194852" cy="2369330"/>
            </a:xfrm>
            <a:prstGeom prst="roundRect">
              <a:avLst>
                <a:gd name="adj" fmla="val 1725"/>
              </a:avLst>
            </a:prstGeom>
            <a:solidFill>
              <a:sysClr val="window" lastClr="FFFFFF">
                <a:lumMod val="95000"/>
              </a:sysClr>
            </a:solidFill>
            <a:ln w="6350" cap="flat" cmpd="sng" algn="ctr">
              <a:solidFill>
                <a:sysClr val="window" lastClr="FFFFFF">
                  <a:lumMod val="75000"/>
                </a:sysClr>
              </a:solidFill>
              <a:prstDash val="solid"/>
              <a:miter lim="800000"/>
            </a:ln>
            <a:effectLst/>
          </p:spPr>
          <p:txBody>
            <a:bodyPr rtlCol="0" anchor="t"/>
            <a:lstStyle/>
            <a:p>
              <a:pPr>
                <a:defRPr/>
              </a:pPr>
              <a:r>
                <a:rPr lang="en-US" sz="1600" kern="0" dirty="0">
                  <a:solidFill>
                    <a:sysClr val="windowText" lastClr="000000">
                      <a:lumMod val="65000"/>
                      <a:lumOff val="35000"/>
                    </a:sysClr>
                  </a:solidFill>
                  <a:latin typeface="Calibri"/>
                  <a:cs typeface="Arial"/>
                  <a:sym typeface="Arial"/>
                </a:rPr>
                <a:t>Data collection</a:t>
              </a:r>
            </a:p>
          </p:txBody>
        </p:sp>
        <p:sp>
          <p:nvSpPr>
            <p:cNvPr id="9" name="Rounded Rectangle 7">
              <a:extLst>
                <a:ext uri="{FF2B5EF4-FFF2-40B4-BE49-F238E27FC236}">
                  <a16:creationId xmlns:a16="http://schemas.microsoft.com/office/drawing/2014/main" id="{D2E4DD43-CA70-F548-9C0F-D968BF163308}"/>
                </a:ext>
              </a:extLst>
            </p:cNvPr>
            <p:cNvSpPr/>
            <p:nvPr/>
          </p:nvSpPr>
          <p:spPr>
            <a:xfrm>
              <a:off x="6666222" y="1422784"/>
              <a:ext cx="5194852" cy="2369330"/>
            </a:xfrm>
            <a:prstGeom prst="roundRect">
              <a:avLst>
                <a:gd name="adj" fmla="val 1149"/>
              </a:avLst>
            </a:prstGeom>
            <a:solidFill>
              <a:sysClr val="window" lastClr="FFFFFF">
                <a:lumMod val="95000"/>
              </a:sysClr>
            </a:solidFill>
            <a:ln w="6350" cap="flat" cmpd="sng" algn="ctr">
              <a:solidFill>
                <a:sysClr val="window" lastClr="FFFFFF">
                  <a:lumMod val="75000"/>
                </a:sysClr>
              </a:solidFill>
              <a:prstDash val="solid"/>
              <a:miter lim="800000"/>
            </a:ln>
            <a:effectLst/>
          </p:spPr>
          <p:txBody>
            <a:bodyPr rtlCol="0" anchor="t"/>
            <a:lstStyle/>
            <a:p>
              <a:pPr algn="r">
                <a:defRPr/>
              </a:pPr>
              <a:r>
                <a:rPr lang="en-US" sz="1600" kern="0" dirty="0">
                  <a:solidFill>
                    <a:sysClr val="windowText" lastClr="000000">
                      <a:lumMod val="65000"/>
                      <a:lumOff val="35000"/>
                    </a:sysClr>
                  </a:solidFill>
                  <a:latin typeface="Calibri"/>
                  <a:cs typeface="Arial"/>
                  <a:sym typeface="Arial"/>
                </a:rPr>
                <a:t>Data </a:t>
              </a:r>
              <a:r>
                <a:rPr lang="en-US" sz="1600" kern="0" dirty="0" smtClean="0">
                  <a:solidFill>
                    <a:sysClr val="windowText" lastClr="000000">
                      <a:lumMod val="65000"/>
                      <a:lumOff val="35000"/>
                    </a:sysClr>
                  </a:solidFill>
                  <a:latin typeface="Calibri"/>
                  <a:cs typeface="Arial"/>
                  <a:sym typeface="Arial"/>
                </a:rPr>
                <a:t>analysis</a:t>
              </a:r>
              <a:endParaRPr lang="en-US" sz="1600" kern="0" dirty="0">
                <a:solidFill>
                  <a:sysClr val="windowText" lastClr="000000">
                    <a:lumMod val="65000"/>
                    <a:lumOff val="35000"/>
                  </a:sysClr>
                </a:solidFill>
                <a:latin typeface="Calibri"/>
                <a:cs typeface="Arial"/>
                <a:sym typeface="Arial"/>
              </a:endParaRPr>
            </a:p>
          </p:txBody>
        </p:sp>
        <p:sp>
          <p:nvSpPr>
            <p:cNvPr id="10" name="Rounded Rectangle 8">
              <a:extLst>
                <a:ext uri="{FF2B5EF4-FFF2-40B4-BE49-F238E27FC236}">
                  <a16:creationId xmlns:a16="http://schemas.microsoft.com/office/drawing/2014/main" id="{67320030-A02E-5E45-AEE9-6CE24D8639BD}"/>
                </a:ext>
              </a:extLst>
            </p:cNvPr>
            <p:cNvSpPr/>
            <p:nvPr/>
          </p:nvSpPr>
          <p:spPr>
            <a:xfrm>
              <a:off x="2174240" y="4218007"/>
              <a:ext cx="7170121" cy="2186451"/>
            </a:xfrm>
            <a:prstGeom prst="roundRect">
              <a:avLst>
                <a:gd name="adj" fmla="val 3307"/>
              </a:avLst>
            </a:prstGeom>
            <a:solidFill>
              <a:sysClr val="window" lastClr="FFFFFF">
                <a:lumMod val="95000"/>
              </a:sysClr>
            </a:solidFill>
            <a:ln w="6350" cap="flat" cmpd="sng" algn="ctr">
              <a:solidFill>
                <a:sysClr val="window" lastClr="FFFFFF">
                  <a:lumMod val="75000"/>
                </a:sysClr>
              </a:solidFill>
              <a:prstDash val="solid"/>
              <a:miter lim="800000"/>
            </a:ln>
            <a:effectLst/>
          </p:spPr>
          <p:txBody>
            <a:bodyPr rtlCol="0" anchor="b"/>
            <a:lstStyle/>
            <a:p>
              <a:pPr algn="r">
                <a:defRPr/>
              </a:pPr>
              <a:r>
                <a:rPr lang="en-US" sz="1600" kern="0" dirty="0">
                  <a:solidFill>
                    <a:sysClr val="windowText" lastClr="000000">
                      <a:lumMod val="65000"/>
                      <a:lumOff val="35000"/>
                    </a:sysClr>
                  </a:solidFill>
                  <a:latin typeface="Calibri"/>
                  <a:cs typeface="Arial"/>
                  <a:sym typeface="Arial"/>
                </a:rPr>
                <a:t>Offline processing</a:t>
              </a:r>
            </a:p>
          </p:txBody>
        </p:sp>
        <p:cxnSp>
          <p:nvCxnSpPr>
            <p:cNvPr id="11" name="Elbow Connector 9">
              <a:extLst>
                <a:ext uri="{FF2B5EF4-FFF2-40B4-BE49-F238E27FC236}">
                  <a16:creationId xmlns:a16="http://schemas.microsoft.com/office/drawing/2014/main" id="{DCD16F90-58CF-3A4B-82B5-2F0F8A90D846}"/>
                </a:ext>
              </a:extLst>
            </p:cNvPr>
            <p:cNvCxnSpPr>
              <a:cxnSpLocks/>
            </p:cNvCxnSpPr>
            <p:nvPr/>
          </p:nvCxnSpPr>
          <p:spPr>
            <a:xfrm rot="16200000" flipH="1">
              <a:off x="949416" y="4086409"/>
              <a:ext cx="1547616" cy="902032"/>
            </a:xfrm>
            <a:prstGeom prst="bentConnector2">
              <a:avLst/>
            </a:prstGeom>
            <a:noFill/>
            <a:ln w="38100" cap="flat" cmpd="sng" algn="ctr">
              <a:solidFill>
                <a:sysClr val="windowText" lastClr="000000">
                  <a:lumMod val="75000"/>
                  <a:lumOff val="25000"/>
                </a:sysClr>
              </a:solidFill>
              <a:prstDash val="solid"/>
              <a:miter lim="800000"/>
              <a:tailEnd type="triangle"/>
            </a:ln>
            <a:effectLst/>
          </p:spPr>
        </p:cxnSp>
        <p:cxnSp>
          <p:nvCxnSpPr>
            <p:cNvPr id="12" name="Elbow Connector 11">
              <a:extLst>
                <a:ext uri="{FF2B5EF4-FFF2-40B4-BE49-F238E27FC236}">
                  <a16:creationId xmlns:a16="http://schemas.microsoft.com/office/drawing/2014/main" id="{81B7D9CD-6A80-2144-BBE5-8F099FBA4F03}"/>
                </a:ext>
              </a:extLst>
            </p:cNvPr>
            <p:cNvCxnSpPr>
              <a:cxnSpLocks/>
            </p:cNvCxnSpPr>
            <p:nvPr/>
          </p:nvCxnSpPr>
          <p:spPr>
            <a:xfrm flipV="1">
              <a:off x="9344361" y="3763617"/>
              <a:ext cx="1191118" cy="1547616"/>
            </a:xfrm>
            <a:prstGeom prst="bentConnector2">
              <a:avLst/>
            </a:prstGeom>
            <a:noFill/>
            <a:ln w="38100" cap="flat" cmpd="sng" algn="ctr">
              <a:solidFill>
                <a:sysClr val="windowText" lastClr="000000">
                  <a:lumMod val="75000"/>
                  <a:lumOff val="25000"/>
                </a:sysClr>
              </a:solidFill>
              <a:prstDash val="solid"/>
              <a:miter lim="800000"/>
              <a:tailEnd type="triangle"/>
            </a:ln>
            <a:effectLst/>
          </p:spPr>
        </p:cxnSp>
        <p:grpSp>
          <p:nvGrpSpPr>
            <p:cNvPr id="13" name="Group 44">
              <a:extLst>
                <a:ext uri="{FF2B5EF4-FFF2-40B4-BE49-F238E27FC236}">
                  <a16:creationId xmlns:a16="http://schemas.microsoft.com/office/drawing/2014/main" id="{3022DB30-33D3-7740-AA07-815B45D42692}"/>
                </a:ext>
              </a:extLst>
            </p:cNvPr>
            <p:cNvGrpSpPr/>
            <p:nvPr/>
          </p:nvGrpSpPr>
          <p:grpSpPr>
            <a:xfrm>
              <a:off x="9344361" y="2277884"/>
              <a:ext cx="2226263" cy="893744"/>
              <a:chOff x="6869156" y="2037874"/>
              <a:chExt cx="2226263" cy="893744"/>
            </a:xfrm>
          </p:grpSpPr>
          <p:sp>
            <p:nvSpPr>
              <p:cNvPr id="39" name="Oval 39">
                <a:extLst>
                  <a:ext uri="{FF2B5EF4-FFF2-40B4-BE49-F238E27FC236}">
                    <a16:creationId xmlns:a16="http://schemas.microsoft.com/office/drawing/2014/main" id="{DACA9FF7-568D-8C42-AE1F-3F4A38E392C6}"/>
                  </a:ext>
                </a:extLst>
              </p:cNvPr>
              <p:cNvSpPr>
                <a:spLocks noChangeAspect="1"/>
              </p:cNvSpPr>
              <p:nvPr/>
            </p:nvSpPr>
            <p:spPr>
              <a:xfrm>
                <a:off x="6869156" y="2037874"/>
                <a:ext cx="360000" cy="360000"/>
              </a:xfrm>
              <a:prstGeom prst="ellipse">
                <a:avLst/>
              </a:prstGeom>
              <a:noFill/>
              <a:ln w="19050" cap="flat" cmpd="sng" algn="ctr">
                <a:solidFill>
                  <a:sysClr val="windowText" lastClr="000000"/>
                </a:solidFill>
                <a:prstDash val="solid"/>
                <a:miter lim="800000"/>
              </a:ln>
              <a:effectLst/>
            </p:spPr>
            <p:txBody>
              <a:bodyPr rtlCol="0" anchor="ctr"/>
              <a:lstStyle/>
              <a:p>
                <a:pPr algn="ctr">
                  <a:defRPr/>
                </a:pPr>
                <a:endParaRPr lang="en-US" sz="1600" kern="0">
                  <a:solidFill>
                    <a:sysClr val="window" lastClr="FFFFFF"/>
                  </a:solidFill>
                  <a:latin typeface="Calibri"/>
                  <a:cs typeface="Arial"/>
                  <a:sym typeface="Arial"/>
                </a:endParaRPr>
              </a:p>
            </p:txBody>
          </p:sp>
          <p:sp>
            <p:nvSpPr>
              <p:cNvPr id="40" name="Round Diagonal Corner Rectangle 14">
                <a:extLst>
                  <a:ext uri="{FF2B5EF4-FFF2-40B4-BE49-F238E27FC236}">
                    <a16:creationId xmlns:a16="http://schemas.microsoft.com/office/drawing/2014/main" id="{3685B47E-B082-9E40-B681-422D476B1B63}"/>
                  </a:ext>
                </a:extLst>
              </p:cNvPr>
              <p:cNvSpPr/>
              <p:nvPr/>
            </p:nvSpPr>
            <p:spPr>
              <a:xfrm>
                <a:off x="7046765" y="2216000"/>
                <a:ext cx="2048654" cy="715618"/>
              </a:xfrm>
              <a:prstGeom prst="round2DiagRect">
                <a:avLst/>
              </a:prstGeom>
              <a:solidFill>
                <a:srgbClr val="FD6500"/>
              </a:solidFill>
              <a:ln w="12700" cap="flat" cmpd="sng" algn="ctr">
                <a:noFill/>
                <a:prstDash val="solid"/>
                <a:miter lim="800000"/>
              </a:ln>
              <a:effectLst/>
            </p:spPr>
            <p:txBody>
              <a:bodyPr rtlCol="0" anchor="ctr"/>
              <a:lstStyle/>
              <a:p>
                <a:pPr algn="ctr">
                  <a:defRPr/>
                </a:pPr>
                <a:r>
                  <a:rPr lang="en-US" sz="1400" kern="0" dirty="0">
                    <a:solidFill>
                      <a:sysClr val="window" lastClr="FFFFFF"/>
                    </a:solidFill>
                    <a:latin typeface="Calibri"/>
                    <a:cs typeface="Arial"/>
                    <a:sym typeface="Arial"/>
                  </a:rPr>
                  <a:t>Event selection, stat. treatment…</a:t>
                </a:r>
              </a:p>
            </p:txBody>
          </p:sp>
          <p:cxnSp>
            <p:nvCxnSpPr>
              <p:cNvPr id="41" name="Straight Arrow Connector 41">
                <a:extLst>
                  <a:ext uri="{FF2B5EF4-FFF2-40B4-BE49-F238E27FC236}">
                    <a16:creationId xmlns:a16="http://schemas.microsoft.com/office/drawing/2014/main" id="{46F8D5CA-9A54-C247-8B1B-095CACBCEA8E}"/>
                  </a:ext>
                </a:extLst>
              </p:cNvPr>
              <p:cNvCxnSpPr/>
              <p:nvPr/>
            </p:nvCxnSpPr>
            <p:spPr>
              <a:xfrm>
                <a:off x="7216451" y="2158250"/>
                <a:ext cx="0" cy="92285"/>
              </a:xfrm>
              <a:prstGeom prst="straightConnector1">
                <a:avLst/>
              </a:prstGeom>
              <a:noFill/>
              <a:ln w="19050" cap="flat" cmpd="sng" algn="ctr">
                <a:solidFill>
                  <a:sysClr val="windowText" lastClr="000000"/>
                </a:solidFill>
                <a:prstDash val="solid"/>
                <a:miter lim="800000"/>
                <a:tailEnd type="triangle"/>
              </a:ln>
              <a:effectLst/>
            </p:spPr>
          </p:cxnSp>
        </p:grpSp>
        <p:sp>
          <p:nvSpPr>
            <p:cNvPr id="14" name="Round Diagonal Corner Rectangle 46">
              <a:extLst>
                <a:ext uri="{FF2B5EF4-FFF2-40B4-BE49-F238E27FC236}">
                  <a16:creationId xmlns:a16="http://schemas.microsoft.com/office/drawing/2014/main" id="{B6B4D88E-C1EA-EA42-8DD5-62B0AB701915}"/>
                </a:ext>
              </a:extLst>
            </p:cNvPr>
            <p:cNvSpPr/>
            <p:nvPr/>
          </p:nvSpPr>
          <p:spPr>
            <a:xfrm>
              <a:off x="2453449" y="4946038"/>
              <a:ext cx="1965600" cy="715618"/>
            </a:xfrm>
            <a:prstGeom prst="round2DiagRect">
              <a:avLst/>
            </a:prstGeom>
            <a:solidFill>
              <a:srgbClr val="FD6500"/>
            </a:solidFill>
            <a:ln w="12700" cap="flat" cmpd="sng" algn="ctr">
              <a:noFill/>
              <a:prstDash val="solid"/>
              <a:miter lim="800000"/>
            </a:ln>
            <a:effectLst/>
          </p:spPr>
          <p:txBody>
            <a:bodyPr rtlCol="0" anchor="ctr"/>
            <a:lstStyle/>
            <a:p>
              <a:pPr algn="ctr">
                <a:defRPr/>
              </a:pPr>
              <a:r>
                <a:rPr lang="en-US" sz="1400" kern="0" dirty="0">
                  <a:solidFill>
                    <a:sysClr val="window" lastClr="FFFFFF"/>
                  </a:solidFill>
                  <a:latin typeface="Calibri"/>
                  <a:cs typeface="Arial"/>
                  <a:sym typeface="Arial"/>
                </a:rPr>
                <a:t>Reconstruction</a:t>
              </a:r>
            </a:p>
          </p:txBody>
        </p:sp>
        <p:grpSp>
          <p:nvGrpSpPr>
            <p:cNvPr id="15" name="Group 47">
              <a:extLst>
                <a:ext uri="{FF2B5EF4-FFF2-40B4-BE49-F238E27FC236}">
                  <a16:creationId xmlns:a16="http://schemas.microsoft.com/office/drawing/2014/main" id="{45C1FC0F-8DDC-6042-8894-032470AC4BE8}"/>
                </a:ext>
              </a:extLst>
            </p:cNvPr>
            <p:cNvGrpSpPr/>
            <p:nvPr/>
          </p:nvGrpSpPr>
          <p:grpSpPr>
            <a:xfrm>
              <a:off x="6933687" y="4773080"/>
              <a:ext cx="2143209" cy="893744"/>
              <a:chOff x="6869156" y="2037874"/>
              <a:chExt cx="2143209" cy="893744"/>
            </a:xfrm>
          </p:grpSpPr>
          <p:sp>
            <p:nvSpPr>
              <p:cNvPr id="36" name="Oval 48">
                <a:extLst>
                  <a:ext uri="{FF2B5EF4-FFF2-40B4-BE49-F238E27FC236}">
                    <a16:creationId xmlns:a16="http://schemas.microsoft.com/office/drawing/2014/main" id="{4DECABE2-4DCC-8E4E-B0ED-BF6F6A36E8D7}"/>
                  </a:ext>
                </a:extLst>
              </p:cNvPr>
              <p:cNvSpPr>
                <a:spLocks noChangeAspect="1"/>
              </p:cNvSpPr>
              <p:nvPr/>
            </p:nvSpPr>
            <p:spPr>
              <a:xfrm>
                <a:off x="6869156" y="2037874"/>
                <a:ext cx="360000" cy="360000"/>
              </a:xfrm>
              <a:prstGeom prst="ellipse">
                <a:avLst/>
              </a:prstGeom>
              <a:noFill/>
              <a:ln w="19050" cap="flat" cmpd="sng" algn="ctr">
                <a:solidFill>
                  <a:sysClr val="windowText" lastClr="000000"/>
                </a:solidFill>
                <a:prstDash val="solid"/>
                <a:miter lim="800000"/>
              </a:ln>
              <a:effectLst/>
            </p:spPr>
            <p:txBody>
              <a:bodyPr rtlCol="0" anchor="ctr"/>
              <a:lstStyle/>
              <a:p>
                <a:pPr algn="ctr">
                  <a:defRPr/>
                </a:pPr>
                <a:endParaRPr lang="en-US" sz="1600" kern="0">
                  <a:solidFill>
                    <a:sysClr val="window" lastClr="FFFFFF"/>
                  </a:solidFill>
                  <a:latin typeface="Calibri"/>
                  <a:cs typeface="Arial"/>
                  <a:sym typeface="Arial"/>
                </a:endParaRPr>
              </a:p>
            </p:txBody>
          </p:sp>
          <p:sp>
            <p:nvSpPr>
              <p:cNvPr id="37" name="Round Diagonal Corner Rectangle 49">
                <a:extLst>
                  <a:ext uri="{FF2B5EF4-FFF2-40B4-BE49-F238E27FC236}">
                    <a16:creationId xmlns:a16="http://schemas.microsoft.com/office/drawing/2014/main" id="{D83B81EE-9E8A-E840-969D-944F2BA59E06}"/>
                  </a:ext>
                </a:extLst>
              </p:cNvPr>
              <p:cNvSpPr/>
              <p:nvPr/>
            </p:nvSpPr>
            <p:spPr>
              <a:xfrm>
                <a:off x="7046765" y="2216000"/>
                <a:ext cx="1965600" cy="715618"/>
              </a:xfrm>
              <a:prstGeom prst="round2DiagRect">
                <a:avLst/>
              </a:prstGeom>
              <a:solidFill>
                <a:srgbClr val="FD6500"/>
              </a:solidFill>
              <a:ln w="12700" cap="flat" cmpd="sng" algn="ctr">
                <a:noFill/>
                <a:prstDash val="solid"/>
                <a:miter lim="800000"/>
              </a:ln>
              <a:effectLst/>
            </p:spPr>
            <p:txBody>
              <a:bodyPr rtlCol="0" anchor="ctr"/>
              <a:lstStyle/>
              <a:p>
                <a:pPr algn="ctr">
                  <a:defRPr/>
                </a:pPr>
                <a:r>
                  <a:rPr lang="en-US" sz="1400" kern="0" dirty="0">
                    <a:solidFill>
                      <a:sysClr val="window" lastClr="FFFFFF"/>
                    </a:solidFill>
                    <a:latin typeface="Calibri"/>
                    <a:cs typeface="Arial"/>
                    <a:sym typeface="Arial"/>
                  </a:rPr>
                  <a:t>Processing, skimming</a:t>
                </a:r>
              </a:p>
            </p:txBody>
          </p:sp>
          <p:cxnSp>
            <p:nvCxnSpPr>
              <p:cNvPr id="38" name="Straight Arrow Connector 50">
                <a:extLst>
                  <a:ext uri="{FF2B5EF4-FFF2-40B4-BE49-F238E27FC236}">
                    <a16:creationId xmlns:a16="http://schemas.microsoft.com/office/drawing/2014/main" id="{7599E0D3-788B-5840-ACF9-1F8090C2BD14}"/>
                  </a:ext>
                </a:extLst>
              </p:cNvPr>
              <p:cNvCxnSpPr/>
              <p:nvPr/>
            </p:nvCxnSpPr>
            <p:spPr>
              <a:xfrm>
                <a:off x="7216451" y="2158250"/>
                <a:ext cx="0" cy="92285"/>
              </a:xfrm>
              <a:prstGeom prst="straightConnector1">
                <a:avLst/>
              </a:prstGeom>
              <a:noFill/>
              <a:ln w="19050" cap="flat" cmpd="sng" algn="ctr">
                <a:solidFill>
                  <a:sysClr val="windowText" lastClr="000000"/>
                </a:solidFill>
                <a:prstDash val="solid"/>
                <a:miter lim="800000"/>
                <a:tailEnd type="triangle"/>
              </a:ln>
              <a:effectLst/>
            </p:spPr>
          </p:cxnSp>
        </p:grpSp>
        <p:sp>
          <p:nvSpPr>
            <p:cNvPr id="16" name="Round Diagonal Corner Rectangle 55">
              <a:extLst>
                <a:ext uri="{FF2B5EF4-FFF2-40B4-BE49-F238E27FC236}">
                  <a16:creationId xmlns:a16="http://schemas.microsoft.com/office/drawing/2014/main" id="{97F9183D-5A6A-384A-9859-41A4F74D9A6C}"/>
                </a:ext>
              </a:extLst>
            </p:cNvPr>
            <p:cNvSpPr/>
            <p:nvPr/>
          </p:nvSpPr>
          <p:spPr>
            <a:xfrm>
              <a:off x="581839" y="2277884"/>
              <a:ext cx="1783209" cy="715618"/>
            </a:xfrm>
            <a:prstGeom prst="round2DiagRect">
              <a:avLst/>
            </a:prstGeom>
            <a:solidFill>
              <a:srgbClr val="FD6500"/>
            </a:solidFill>
            <a:ln w="12700" cap="flat" cmpd="sng" algn="ctr">
              <a:noFill/>
              <a:prstDash val="solid"/>
              <a:miter lim="800000"/>
            </a:ln>
            <a:effectLst/>
          </p:spPr>
          <p:txBody>
            <a:bodyPr rtlCol="0" anchor="ctr"/>
            <a:lstStyle/>
            <a:p>
              <a:pPr algn="ctr">
                <a:defRPr/>
              </a:pPr>
              <a:r>
                <a:rPr lang="en-US" sz="1400" kern="0" dirty="0">
                  <a:solidFill>
                    <a:sysClr val="window" lastClr="FFFFFF"/>
                  </a:solidFill>
                  <a:latin typeface="Calibri"/>
                  <a:cs typeface="Arial"/>
                  <a:sym typeface="Arial"/>
                </a:rPr>
                <a:t>Event filtering</a:t>
              </a:r>
            </a:p>
          </p:txBody>
        </p:sp>
        <p:sp>
          <p:nvSpPr>
            <p:cNvPr id="18" name="Can 54">
              <a:extLst>
                <a:ext uri="{FF2B5EF4-FFF2-40B4-BE49-F238E27FC236}">
                  <a16:creationId xmlns:a16="http://schemas.microsoft.com/office/drawing/2014/main" id="{F6FBFB93-2B99-D349-8E81-FB178B4B36C7}"/>
                </a:ext>
              </a:extLst>
            </p:cNvPr>
            <p:cNvSpPr/>
            <p:nvPr/>
          </p:nvSpPr>
          <p:spPr>
            <a:xfrm>
              <a:off x="5213518" y="4857490"/>
              <a:ext cx="999704" cy="907484"/>
            </a:xfrm>
            <a:prstGeom prst="can">
              <a:avLst/>
            </a:prstGeom>
            <a:solidFill>
              <a:srgbClr val="166399"/>
            </a:solidFill>
            <a:ln w="12700" cap="flat" cmpd="sng" algn="ctr">
              <a:solidFill>
                <a:srgbClr val="166399"/>
              </a:solidFill>
              <a:prstDash val="solid"/>
              <a:miter lim="800000"/>
            </a:ln>
            <a:effectLst/>
          </p:spPr>
          <p:txBody>
            <a:bodyPr rtlCol="0" anchor="ctr"/>
            <a:lstStyle/>
            <a:p>
              <a:pPr algn="ctr">
                <a:defRPr/>
              </a:pPr>
              <a:r>
                <a:rPr lang="en-US" sz="1400" kern="0" dirty="0" err="1" smtClean="0">
                  <a:solidFill>
                    <a:sysClr val="window" lastClr="FFFFFF"/>
                  </a:solidFill>
                  <a:latin typeface="Calibri"/>
                  <a:cs typeface="Arial"/>
                  <a:sym typeface="Arial"/>
                </a:rPr>
                <a:t>Reco</a:t>
              </a:r>
              <a:endParaRPr lang="en-US" sz="1400" kern="0" dirty="0">
                <a:solidFill>
                  <a:sysClr val="window" lastClr="FFFFFF"/>
                </a:solidFill>
                <a:latin typeface="Calibri"/>
                <a:cs typeface="Arial"/>
                <a:sym typeface="Arial"/>
              </a:endParaRPr>
            </a:p>
          </p:txBody>
        </p:sp>
        <p:sp>
          <p:nvSpPr>
            <p:cNvPr id="19" name="Can 57">
              <a:extLst>
                <a:ext uri="{FF2B5EF4-FFF2-40B4-BE49-F238E27FC236}">
                  <a16:creationId xmlns:a16="http://schemas.microsoft.com/office/drawing/2014/main" id="{C8EE0901-14D2-7D41-BAE4-0999D73AE48B}"/>
                </a:ext>
              </a:extLst>
            </p:cNvPr>
            <p:cNvSpPr/>
            <p:nvPr/>
          </p:nvSpPr>
          <p:spPr>
            <a:xfrm>
              <a:off x="7394749" y="2360077"/>
              <a:ext cx="999704" cy="907484"/>
            </a:xfrm>
            <a:prstGeom prst="can">
              <a:avLst/>
            </a:prstGeom>
            <a:solidFill>
              <a:srgbClr val="166399"/>
            </a:solidFill>
            <a:ln w="12700" cap="flat" cmpd="sng" algn="ctr">
              <a:solidFill>
                <a:srgbClr val="166399"/>
              </a:solidFill>
              <a:prstDash val="solid"/>
              <a:miter lim="800000"/>
            </a:ln>
            <a:effectLst/>
          </p:spPr>
          <p:txBody>
            <a:bodyPr rtlCol="0" anchor="ctr"/>
            <a:lstStyle/>
            <a:p>
              <a:pPr algn="ctr">
                <a:defRPr/>
              </a:pPr>
              <a:r>
                <a:rPr lang="en-US" sz="1400" kern="0" dirty="0">
                  <a:solidFill>
                    <a:sysClr val="window" lastClr="FFFFFF"/>
                  </a:solidFill>
                  <a:latin typeface="Calibri"/>
                  <a:cs typeface="Arial"/>
                  <a:sym typeface="Arial"/>
                </a:rPr>
                <a:t>Results</a:t>
              </a:r>
            </a:p>
          </p:txBody>
        </p:sp>
        <p:cxnSp>
          <p:nvCxnSpPr>
            <p:cNvPr id="20" name="Straight Arrow Connector 58">
              <a:extLst>
                <a:ext uri="{FF2B5EF4-FFF2-40B4-BE49-F238E27FC236}">
                  <a16:creationId xmlns:a16="http://schemas.microsoft.com/office/drawing/2014/main" id="{F0074A28-2E51-E443-BA6D-0D392C57C458}"/>
                </a:ext>
              </a:extLst>
            </p:cNvPr>
            <p:cNvCxnSpPr>
              <a:stCxn id="14" idx="0"/>
              <a:endCxn id="18" idx="2"/>
            </p:cNvCxnSpPr>
            <p:nvPr/>
          </p:nvCxnSpPr>
          <p:spPr>
            <a:xfrm>
              <a:off x="4419049" y="5303847"/>
              <a:ext cx="794469" cy="7385"/>
            </a:xfrm>
            <a:prstGeom prst="straightConnector1">
              <a:avLst/>
            </a:prstGeom>
            <a:noFill/>
            <a:ln w="38100" cap="flat" cmpd="sng" algn="ctr">
              <a:solidFill>
                <a:sysClr val="windowText" lastClr="000000"/>
              </a:solidFill>
              <a:prstDash val="solid"/>
              <a:miter lim="800000"/>
              <a:tailEnd type="triangle"/>
            </a:ln>
            <a:effectLst/>
          </p:spPr>
        </p:cxnSp>
        <p:cxnSp>
          <p:nvCxnSpPr>
            <p:cNvPr id="21" name="Straight Arrow Connector 60">
              <a:extLst>
                <a:ext uri="{FF2B5EF4-FFF2-40B4-BE49-F238E27FC236}">
                  <a16:creationId xmlns:a16="http://schemas.microsoft.com/office/drawing/2014/main" id="{F42EA177-D36D-994C-99C2-145A70A5C81B}"/>
                </a:ext>
              </a:extLst>
            </p:cNvPr>
            <p:cNvCxnSpPr>
              <a:cxnSpLocks/>
              <a:stCxn id="18" idx="4"/>
              <a:endCxn id="37" idx="2"/>
            </p:cNvCxnSpPr>
            <p:nvPr/>
          </p:nvCxnSpPr>
          <p:spPr>
            <a:xfrm flipV="1">
              <a:off x="6213222" y="5309015"/>
              <a:ext cx="898074" cy="2217"/>
            </a:xfrm>
            <a:prstGeom prst="straightConnector1">
              <a:avLst/>
            </a:prstGeom>
            <a:noFill/>
            <a:ln w="38100" cap="flat" cmpd="sng" algn="ctr">
              <a:solidFill>
                <a:sysClr val="windowText" lastClr="000000"/>
              </a:solidFill>
              <a:prstDash val="solid"/>
              <a:miter lim="800000"/>
              <a:tailEnd type="triangle"/>
            </a:ln>
            <a:effectLst/>
          </p:spPr>
        </p:cxnSp>
        <p:cxnSp>
          <p:nvCxnSpPr>
            <p:cNvPr id="22" name="Straight Arrow Connector 63">
              <a:extLst>
                <a:ext uri="{FF2B5EF4-FFF2-40B4-BE49-F238E27FC236}">
                  <a16:creationId xmlns:a16="http://schemas.microsoft.com/office/drawing/2014/main" id="{5EEC8126-FE59-3B4D-8DD1-DF79D20312F0}"/>
                </a:ext>
              </a:extLst>
            </p:cNvPr>
            <p:cNvCxnSpPr>
              <a:cxnSpLocks/>
              <a:stCxn id="40" idx="2"/>
              <a:endCxn id="19" idx="4"/>
            </p:cNvCxnSpPr>
            <p:nvPr/>
          </p:nvCxnSpPr>
          <p:spPr>
            <a:xfrm flipH="1">
              <a:off x="8394453" y="2813819"/>
              <a:ext cx="1127517" cy="0"/>
            </a:xfrm>
            <a:prstGeom prst="straightConnector1">
              <a:avLst/>
            </a:prstGeom>
            <a:noFill/>
            <a:ln w="38100" cap="flat" cmpd="sng" algn="ctr">
              <a:solidFill>
                <a:sysClr val="windowText" lastClr="000000"/>
              </a:solidFill>
              <a:prstDash val="solid"/>
              <a:miter lim="800000"/>
              <a:tailEnd type="triangle"/>
            </a:ln>
            <a:effectLst/>
          </p:spPr>
        </p:cxnSp>
        <p:sp>
          <p:nvSpPr>
            <p:cNvPr id="23" name="Can 70">
              <a:extLst>
                <a:ext uri="{FF2B5EF4-FFF2-40B4-BE49-F238E27FC236}">
                  <a16:creationId xmlns:a16="http://schemas.microsoft.com/office/drawing/2014/main" id="{D9B52799-E89E-E745-8DF1-C2C4F446D80E}"/>
                </a:ext>
              </a:extLst>
            </p:cNvPr>
            <p:cNvSpPr/>
            <p:nvPr/>
          </p:nvSpPr>
          <p:spPr>
            <a:xfrm>
              <a:off x="772355" y="4193472"/>
              <a:ext cx="999704" cy="907484"/>
            </a:xfrm>
            <a:prstGeom prst="can">
              <a:avLst/>
            </a:prstGeom>
            <a:solidFill>
              <a:srgbClr val="166399"/>
            </a:solidFill>
            <a:ln w="12700" cap="flat" cmpd="sng" algn="ctr">
              <a:solidFill>
                <a:srgbClr val="166399"/>
              </a:solidFill>
              <a:prstDash val="solid"/>
              <a:miter lim="800000"/>
            </a:ln>
            <a:effectLst/>
          </p:spPr>
          <p:txBody>
            <a:bodyPr rtlCol="0" anchor="ctr"/>
            <a:lstStyle/>
            <a:p>
              <a:pPr algn="ctr">
                <a:defRPr/>
              </a:pPr>
              <a:r>
                <a:rPr lang="en-US" sz="1400" kern="0" dirty="0">
                  <a:solidFill>
                    <a:sysClr val="window" lastClr="FFFFFF"/>
                  </a:solidFill>
                  <a:latin typeface="Calibri"/>
                  <a:cs typeface="Arial"/>
                  <a:sym typeface="Arial"/>
                </a:rPr>
                <a:t>Raw data</a:t>
              </a:r>
            </a:p>
          </p:txBody>
        </p:sp>
        <p:sp>
          <p:nvSpPr>
            <p:cNvPr id="24" name="Can 71">
              <a:extLst>
                <a:ext uri="{FF2B5EF4-FFF2-40B4-BE49-F238E27FC236}">
                  <a16:creationId xmlns:a16="http://schemas.microsoft.com/office/drawing/2014/main" id="{D1EF9D7D-DE99-8C42-BD87-20909B2AC0B4}"/>
                </a:ext>
              </a:extLst>
            </p:cNvPr>
            <p:cNvSpPr/>
            <p:nvPr/>
          </p:nvSpPr>
          <p:spPr>
            <a:xfrm>
              <a:off x="10004917" y="4218007"/>
              <a:ext cx="1119279" cy="907484"/>
            </a:xfrm>
            <a:prstGeom prst="can">
              <a:avLst/>
            </a:prstGeom>
            <a:solidFill>
              <a:srgbClr val="166399"/>
            </a:solidFill>
            <a:ln w="12700" cap="flat" cmpd="sng" algn="ctr">
              <a:solidFill>
                <a:srgbClr val="166399"/>
              </a:solidFill>
              <a:prstDash val="solid"/>
              <a:miter lim="800000"/>
            </a:ln>
            <a:effectLst/>
          </p:spPr>
          <p:txBody>
            <a:bodyPr rtlCol="0" anchor="ctr"/>
            <a:lstStyle/>
            <a:p>
              <a:pPr marL="0" lvl="1" algn="ctr"/>
              <a:r>
                <a:rPr lang="en-US" sz="1400" kern="0" dirty="0">
                  <a:solidFill>
                    <a:sysClr val="window" lastClr="FFFFFF"/>
                  </a:solidFill>
                  <a:latin typeface="Calibri"/>
                  <a:cs typeface="Arial"/>
                  <a:sym typeface="Arial"/>
                </a:rPr>
                <a:t>Analysis formats</a:t>
              </a:r>
            </a:p>
          </p:txBody>
        </p:sp>
        <p:pic>
          <p:nvPicPr>
            <p:cNvPr id="25" name="Picture 72">
              <a:extLst>
                <a:ext uri="{FF2B5EF4-FFF2-40B4-BE49-F238E27FC236}">
                  <a16:creationId xmlns:a16="http://schemas.microsoft.com/office/drawing/2014/main" id="{3E0CD0D4-D3EE-B64C-9C4E-F84ACA278F93}"/>
                </a:ext>
              </a:extLst>
            </p:cNvPr>
            <p:cNvPicPr>
              <a:picLocks/>
            </p:cNvPicPr>
            <p:nvPr/>
          </p:nvPicPr>
          <p:blipFill rotWithShape="1">
            <a:blip r:embed="rId3" cstate="hqprint">
              <a:extLst>
                <a:ext uri="{28A0092B-C50C-407E-A947-70E740481C1C}">
                  <a14:useLocalDpi xmlns:a14="http://schemas.microsoft.com/office/drawing/2010/main"/>
                </a:ext>
              </a:extLst>
            </a:blip>
            <a:srcRect/>
            <a:stretch/>
          </p:blipFill>
          <p:spPr>
            <a:xfrm>
              <a:off x="6019728" y="4763860"/>
              <a:ext cx="367410" cy="402999"/>
            </a:xfrm>
            <a:prstGeom prst="rect">
              <a:avLst/>
            </a:prstGeom>
          </p:spPr>
        </p:pic>
        <p:pic>
          <p:nvPicPr>
            <p:cNvPr id="26" name="Picture 2" descr="https://lh6.googleusercontent.com/n-1ArZZpLdILsqeEvfPaIwEG2_gAl3ziDT8qcSgTA7w-BN1Jt6ve_rJBvUKas8IA2_246VKeZtTVRuAD0-qcL0UiwjFwir3hqfpReDBIEdzJBpNGeEaVpVHvo6yRPQt8eRgaJrrZ3mM">
              <a:extLst>
                <a:ext uri="{FF2B5EF4-FFF2-40B4-BE49-F238E27FC236}">
                  <a16:creationId xmlns:a16="http://schemas.microsoft.com/office/drawing/2014/main" id="{17A42C19-094E-EE48-8229-B626DC622C91}"/>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a:ext>
              </a:extLst>
            </a:blip>
            <a:srcRect/>
            <a:stretch>
              <a:fillRect/>
            </a:stretch>
          </p:blipFill>
          <p:spPr bwMode="auto">
            <a:xfrm>
              <a:off x="2796099" y="1370191"/>
              <a:ext cx="1372526" cy="102806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https://lh5.googleusercontent.com/Dl-ijwLXxJDLVrfyPzffGKfiDMU7qyr3OicuRV5gJqNbx50RqJCCKRQf-K6du1N0N8JhtQ8Zv0cRitTeRCsPCddoA3liYAKRnNWI20SrH0JQVTzeuZ0afSW_pjzXB9J_8TEHeeakIAs">
              <a:extLst>
                <a:ext uri="{FF2B5EF4-FFF2-40B4-BE49-F238E27FC236}">
                  <a16:creationId xmlns:a16="http://schemas.microsoft.com/office/drawing/2014/main" id="{FB31AFFC-DFA7-2649-B239-2AD13684021C}"/>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a:ext>
              </a:extLst>
            </a:blip>
            <a:srcRect/>
            <a:stretch>
              <a:fillRect/>
            </a:stretch>
          </p:blipFill>
          <p:spPr bwMode="auto">
            <a:xfrm>
              <a:off x="3924950" y="1816526"/>
              <a:ext cx="1444512" cy="98917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8" descr="https://lh3.googleusercontent.com/zOmw51L3MJ308LD611BCmuofA1HARWCHZxc7VtfhbvYoH0uYpZrJzg0jQ7bBi_M9GZUMc4Cl81DyF6cJ--1kOd7QjNfOrCFPBLLee3tfhUN-26TisXdRIz8-8tvAAC9sFe1RbOnkvts">
              <a:extLst>
                <a:ext uri="{FF2B5EF4-FFF2-40B4-BE49-F238E27FC236}">
                  <a16:creationId xmlns:a16="http://schemas.microsoft.com/office/drawing/2014/main" id="{62C9B7A0-8BAA-C242-92B9-4DFAD964069B}"/>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160580" y="2722645"/>
              <a:ext cx="1049163" cy="824562"/>
            </a:xfrm>
            <a:prstGeom prst="rect">
              <a:avLst/>
            </a:prstGeom>
            <a:noFill/>
            <a:extLst>
              <a:ext uri="{909E8E84-426E-40DD-AFC4-6F175D3DCCD1}">
                <a14:hiddenFill xmlns:a14="http://schemas.microsoft.com/office/drawing/2010/main">
                  <a:solidFill>
                    <a:srgbClr val="FFFFFF"/>
                  </a:solidFill>
                </a14:hiddenFill>
              </a:ext>
            </a:extLst>
          </p:spPr>
        </p:pic>
        <p:cxnSp>
          <p:nvCxnSpPr>
            <p:cNvPr id="30" name="Straight Arrow Connector 33">
              <a:extLst>
                <a:ext uri="{FF2B5EF4-FFF2-40B4-BE49-F238E27FC236}">
                  <a16:creationId xmlns:a16="http://schemas.microsoft.com/office/drawing/2014/main" id="{F2174AC8-E8CE-2943-8122-10E841D20817}"/>
                </a:ext>
              </a:extLst>
            </p:cNvPr>
            <p:cNvCxnSpPr>
              <a:cxnSpLocks/>
              <a:endCxn id="16" idx="0"/>
            </p:cNvCxnSpPr>
            <p:nvPr/>
          </p:nvCxnSpPr>
          <p:spPr>
            <a:xfrm flipH="1">
              <a:off x="2365048" y="2635693"/>
              <a:ext cx="576935" cy="0"/>
            </a:xfrm>
            <a:prstGeom prst="straightConnector1">
              <a:avLst/>
            </a:prstGeom>
            <a:noFill/>
            <a:ln w="38100" cap="flat" cmpd="sng" algn="ctr">
              <a:solidFill>
                <a:sysClr val="windowText" lastClr="000000"/>
              </a:solidFill>
              <a:prstDash val="solid"/>
              <a:miter lim="800000"/>
              <a:tailEnd type="triangle"/>
            </a:ln>
            <a:effectLst/>
          </p:spPr>
        </p:cxnSp>
        <p:pic>
          <p:nvPicPr>
            <p:cNvPr id="31" name="Picture 6" descr="https://lh4.googleusercontent.com/-PQkPDOiphyCBa1LdCH9fRAMwLq-u26RbgfNYiYHwF9EZUp2_NHpnVloipWNMzh3GeqxWYhD--FfmtHDO5y4PkwqQBjJwD_EnKy_V4WFj7dhzxR-DyRGvc8evxbY5vV5yHWqJtrp3rs">
              <a:extLst>
                <a:ext uri="{FF2B5EF4-FFF2-40B4-BE49-F238E27FC236}">
                  <a16:creationId xmlns:a16="http://schemas.microsoft.com/office/drawing/2014/main" id="{0C78C03F-ADB5-2444-A155-BE67D46C511B}"/>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10000" b="90000" l="10000" r="90000">
                          <a14:backgroundMark x1="7381" y1="82155" x2="9524" y2="81481"/>
                          <a14:backgroundMark x1="4762" y1="79798" x2="23810" y2="80471"/>
                          <a14:backgroundMark x1="23810" y1="80471" x2="20000" y2="92593"/>
                          <a14:backgroundMark x1="20000" y1="92593" x2="10238" y2="92929"/>
                          <a14:backgroundMark x1="10238" y1="92929" x2="4762" y2="79798"/>
                          <a14:backgroundMark x1="19524" y1="79461" x2="29286" y2="83165"/>
                          <a14:backgroundMark x1="29286" y1="83165" x2="22857" y2="92593"/>
                          <a14:backgroundMark x1="22857" y1="92593" x2="19524" y2="80808"/>
                          <a14:backgroundMark x1="19524" y1="80808" x2="19524" y2="80471"/>
                          <a14:backgroundMark x1="29286" y1="80471" x2="38810" y2="81481"/>
                          <a14:backgroundMark x1="38810" y1="81481" x2="30238" y2="86532"/>
                          <a14:backgroundMark x1="30238" y1="86532" x2="28095" y2="81818"/>
                          <a14:backgroundMark x1="58571" y1="83838" x2="49524" y2="83165"/>
                          <a14:backgroundMark x1="49524" y1="83165" x2="55238" y2="86869"/>
                          <a14:backgroundMark x1="55952" y1="85859" x2="54524" y2="86195"/>
                          <a14:backgroundMark x1="93810" y1="84848" x2="84524" y2="84848"/>
                          <a14:backgroundMark x1="84524" y1="84848" x2="90476" y2="85859"/>
                          <a14:backgroundMark x1="15238" y1="7744" x2="14286" y2="7744"/>
                        </a14:backgroundRemoval>
                      </a14:imgEffect>
                    </a14:imgLayer>
                  </a14:imgProps>
                </a:ext>
                <a:ext uri="{28A0092B-C50C-407E-A947-70E740481C1C}">
                  <a14:useLocalDpi xmlns:a14="http://schemas.microsoft.com/office/drawing/2010/main"/>
                </a:ext>
              </a:extLst>
            </a:blip>
            <a:srcRect/>
            <a:stretch>
              <a:fillRect/>
            </a:stretch>
          </p:blipFill>
          <p:spPr bwMode="auto">
            <a:xfrm>
              <a:off x="2759677" y="2393223"/>
              <a:ext cx="1541314" cy="1089929"/>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15">
              <a:extLst>
                <a:ext uri="{FF2B5EF4-FFF2-40B4-BE49-F238E27FC236}">
                  <a16:creationId xmlns:a16="http://schemas.microsoft.com/office/drawing/2014/main" id="{1816D9C6-DAA5-4240-8C3F-BE1D8F42A210}"/>
                </a:ext>
              </a:extLst>
            </p:cNvPr>
            <p:cNvSpPr txBox="1"/>
            <p:nvPr/>
          </p:nvSpPr>
          <p:spPr>
            <a:xfrm>
              <a:off x="2911499" y="3187393"/>
              <a:ext cx="656853" cy="406063"/>
            </a:xfrm>
            <a:prstGeom prst="rect">
              <a:avLst/>
            </a:prstGeom>
            <a:noFill/>
          </p:spPr>
          <p:txBody>
            <a:bodyPr wrap="square" rtlCol="0">
              <a:spAutoFit/>
            </a:bodyPr>
            <a:lstStyle/>
            <a:p>
              <a:pPr>
                <a:defRPr/>
              </a:pPr>
              <a:r>
                <a:rPr lang="en-US" sz="1050" kern="0" dirty="0">
                  <a:solidFill>
                    <a:sysClr val="windowText" lastClr="000000"/>
                  </a:solidFill>
                  <a:latin typeface="Arial"/>
                  <a:cs typeface="Arial"/>
                  <a:sym typeface="Arial"/>
                </a:rPr>
                <a:t>CMS</a:t>
              </a:r>
            </a:p>
          </p:txBody>
        </p:sp>
        <p:sp>
          <p:nvSpPr>
            <p:cNvPr id="33" name="TextBox 42">
              <a:extLst>
                <a:ext uri="{FF2B5EF4-FFF2-40B4-BE49-F238E27FC236}">
                  <a16:creationId xmlns:a16="http://schemas.microsoft.com/office/drawing/2014/main" id="{EBA6BFF1-A82B-2044-911F-B5688B22614B}"/>
                </a:ext>
              </a:extLst>
            </p:cNvPr>
            <p:cNvSpPr txBox="1"/>
            <p:nvPr/>
          </p:nvSpPr>
          <p:spPr>
            <a:xfrm>
              <a:off x="4628172" y="1564246"/>
              <a:ext cx="803499" cy="406063"/>
            </a:xfrm>
            <a:prstGeom prst="rect">
              <a:avLst/>
            </a:prstGeom>
            <a:noFill/>
          </p:spPr>
          <p:txBody>
            <a:bodyPr wrap="square" rtlCol="0">
              <a:spAutoFit/>
            </a:bodyPr>
            <a:lstStyle/>
            <a:p>
              <a:pPr>
                <a:defRPr/>
              </a:pPr>
              <a:r>
                <a:rPr lang="en-US" sz="1050" kern="0" dirty="0">
                  <a:solidFill>
                    <a:sysClr val="windowText" lastClr="000000"/>
                  </a:solidFill>
                  <a:latin typeface="Arial"/>
                  <a:cs typeface="Arial"/>
                  <a:sym typeface="Arial"/>
                </a:rPr>
                <a:t>ALICE</a:t>
              </a:r>
            </a:p>
          </p:txBody>
        </p:sp>
        <p:sp>
          <p:nvSpPr>
            <p:cNvPr id="34" name="TextBox 43">
              <a:extLst>
                <a:ext uri="{FF2B5EF4-FFF2-40B4-BE49-F238E27FC236}">
                  <a16:creationId xmlns:a16="http://schemas.microsoft.com/office/drawing/2014/main" id="{B8E1D82A-7E10-0B42-B7DD-4A9E767E63C3}"/>
                </a:ext>
              </a:extLst>
            </p:cNvPr>
            <p:cNvSpPr txBox="1"/>
            <p:nvPr/>
          </p:nvSpPr>
          <p:spPr>
            <a:xfrm>
              <a:off x="4760243" y="3430705"/>
              <a:ext cx="755376" cy="406063"/>
            </a:xfrm>
            <a:prstGeom prst="rect">
              <a:avLst/>
            </a:prstGeom>
            <a:noFill/>
          </p:spPr>
          <p:txBody>
            <a:bodyPr wrap="square" rtlCol="0">
              <a:spAutoFit/>
            </a:bodyPr>
            <a:lstStyle/>
            <a:p>
              <a:pPr>
                <a:defRPr/>
              </a:pPr>
              <a:r>
                <a:rPr lang="en-US" sz="1050" kern="0" dirty="0">
                  <a:solidFill>
                    <a:sysClr val="windowText" lastClr="000000"/>
                  </a:solidFill>
                  <a:latin typeface="Arial"/>
                  <a:cs typeface="Arial"/>
                  <a:sym typeface="Arial"/>
                </a:rPr>
                <a:t>LHCb</a:t>
              </a:r>
            </a:p>
          </p:txBody>
        </p:sp>
        <p:sp>
          <p:nvSpPr>
            <p:cNvPr id="35" name="TextBox 45">
              <a:extLst>
                <a:ext uri="{FF2B5EF4-FFF2-40B4-BE49-F238E27FC236}">
                  <a16:creationId xmlns:a16="http://schemas.microsoft.com/office/drawing/2014/main" id="{BB31B4C5-26A3-3048-8CBB-B61AD8947204}"/>
                </a:ext>
              </a:extLst>
            </p:cNvPr>
            <p:cNvSpPr txBox="1"/>
            <p:nvPr/>
          </p:nvSpPr>
          <p:spPr>
            <a:xfrm>
              <a:off x="2952243" y="2145748"/>
              <a:ext cx="905649" cy="418367"/>
            </a:xfrm>
            <a:prstGeom prst="rect">
              <a:avLst/>
            </a:prstGeom>
            <a:noFill/>
          </p:spPr>
          <p:txBody>
            <a:bodyPr wrap="square" rtlCol="0">
              <a:spAutoFit/>
            </a:bodyPr>
            <a:lstStyle/>
            <a:p>
              <a:pPr>
                <a:defRPr/>
              </a:pPr>
              <a:r>
                <a:rPr lang="en-US" sz="1050" kern="0" dirty="0">
                  <a:solidFill>
                    <a:sysClr val="windowText" lastClr="000000"/>
                  </a:solidFill>
                  <a:latin typeface="Arial"/>
                  <a:cs typeface="Arial"/>
                  <a:sym typeface="Arial"/>
                </a:rPr>
                <a:t>ATLAS</a:t>
              </a:r>
            </a:p>
          </p:txBody>
        </p:sp>
      </p:grpSp>
      <p:pic>
        <p:nvPicPr>
          <p:cNvPr id="42" name="Picture 74">
            <a:extLst>
              <a:ext uri="{FF2B5EF4-FFF2-40B4-BE49-F238E27FC236}">
                <a16:creationId xmlns:a16="http://schemas.microsoft.com/office/drawing/2014/main" id="{279661AB-6E08-0548-8C31-04758314D5C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680832" y="4648798"/>
            <a:ext cx="1147491" cy="505674"/>
          </a:xfrm>
          <a:prstGeom prst="rect">
            <a:avLst/>
          </a:prstGeom>
        </p:spPr>
      </p:pic>
      <p:pic>
        <p:nvPicPr>
          <p:cNvPr id="43" name="Picture 72">
            <a:extLst>
              <a:ext uri="{FF2B5EF4-FFF2-40B4-BE49-F238E27FC236}">
                <a16:creationId xmlns:a16="http://schemas.microsoft.com/office/drawing/2014/main" id="{3E0CD0D4-D3EE-B64C-9C4E-F84ACA278F93}"/>
              </a:ext>
            </a:extLst>
          </p:cNvPr>
          <p:cNvPicPr>
            <a:picLocks/>
          </p:cNvPicPr>
          <p:nvPr/>
        </p:nvPicPr>
        <p:blipFill rotWithShape="1">
          <a:blip r:embed="rId3" cstate="hqprint">
            <a:extLst>
              <a:ext uri="{28A0092B-C50C-407E-A947-70E740481C1C}">
                <a14:useLocalDpi xmlns:a14="http://schemas.microsoft.com/office/drawing/2010/main"/>
              </a:ext>
            </a:extLst>
          </a:blip>
          <a:srcRect/>
          <a:stretch/>
        </p:blipFill>
        <p:spPr>
          <a:xfrm>
            <a:off x="9589015" y="3735896"/>
            <a:ext cx="270000" cy="252000"/>
          </a:xfrm>
          <a:prstGeom prst="rect">
            <a:avLst/>
          </a:prstGeom>
        </p:spPr>
      </p:pic>
      <p:pic>
        <p:nvPicPr>
          <p:cNvPr id="44" name="Picture 72">
            <a:extLst>
              <a:ext uri="{FF2B5EF4-FFF2-40B4-BE49-F238E27FC236}">
                <a16:creationId xmlns:a16="http://schemas.microsoft.com/office/drawing/2014/main" id="{3E0CD0D4-D3EE-B64C-9C4E-F84ACA278F93}"/>
              </a:ext>
            </a:extLst>
          </p:cNvPr>
          <p:cNvPicPr>
            <a:picLocks/>
          </p:cNvPicPr>
          <p:nvPr/>
        </p:nvPicPr>
        <p:blipFill rotWithShape="1">
          <a:blip r:embed="rId3" cstate="hqprint">
            <a:extLst>
              <a:ext uri="{28A0092B-C50C-407E-A947-70E740481C1C}">
                <a14:useLocalDpi xmlns:a14="http://schemas.microsoft.com/office/drawing/2010/main"/>
              </a:ext>
            </a:extLst>
          </a:blip>
          <a:srcRect/>
          <a:stretch/>
        </p:blipFill>
        <p:spPr>
          <a:xfrm>
            <a:off x="10084423" y="1922438"/>
            <a:ext cx="270000" cy="252000"/>
          </a:xfrm>
          <a:prstGeom prst="rect">
            <a:avLst/>
          </a:prstGeom>
        </p:spPr>
      </p:pic>
      <p:pic>
        <p:nvPicPr>
          <p:cNvPr id="45" name="image17.png" descr="image17.png"/>
          <p:cNvPicPr>
            <a:picLocks noChangeAspect="1"/>
          </p:cNvPicPr>
          <p:nvPr/>
        </p:nvPicPr>
        <p:blipFill>
          <a:blip r:embed="rId12">
            <a:extLst/>
          </a:blip>
          <a:stretch>
            <a:fillRect/>
          </a:stretch>
        </p:blipFill>
        <p:spPr>
          <a:xfrm>
            <a:off x="7108260" y="5189382"/>
            <a:ext cx="731923" cy="380829"/>
          </a:xfrm>
          <a:prstGeom prst="rect">
            <a:avLst/>
          </a:prstGeom>
          <a:ln w="12700">
            <a:miter lim="400000"/>
          </a:ln>
        </p:spPr>
      </p:pic>
      <p:pic>
        <p:nvPicPr>
          <p:cNvPr id="47" name="image17.png" descr="image17.png"/>
          <p:cNvPicPr>
            <a:picLocks noChangeAspect="1"/>
          </p:cNvPicPr>
          <p:nvPr/>
        </p:nvPicPr>
        <p:blipFill>
          <a:blip r:embed="rId12">
            <a:extLst/>
          </a:blip>
          <a:stretch>
            <a:fillRect/>
          </a:stretch>
        </p:blipFill>
        <p:spPr>
          <a:xfrm>
            <a:off x="10420735" y="2734659"/>
            <a:ext cx="731923" cy="380829"/>
          </a:xfrm>
          <a:prstGeom prst="rect">
            <a:avLst/>
          </a:prstGeom>
          <a:ln w="12700">
            <a:miter lim="400000"/>
          </a:ln>
        </p:spPr>
      </p:pic>
      <p:sp>
        <p:nvSpPr>
          <p:cNvPr id="2" name="TextBox 1"/>
          <p:cNvSpPr txBox="1"/>
          <p:nvPr/>
        </p:nvSpPr>
        <p:spPr>
          <a:xfrm>
            <a:off x="6539588" y="5629375"/>
            <a:ext cx="1869266" cy="307777"/>
          </a:xfrm>
          <a:prstGeom prst="rect">
            <a:avLst/>
          </a:prstGeom>
          <a:solidFill>
            <a:srgbClr val="92D050"/>
          </a:solidFill>
        </p:spPr>
        <p:txBody>
          <a:bodyPr wrap="square" rtlCol="0">
            <a:spAutoFit/>
          </a:bodyPr>
          <a:lstStyle/>
          <a:p>
            <a:r>
              <a:rPr lang="en-US" sz="1400" dirty="0" smtClean="0"/>
              <a:t>CMS Data Reduction</a:t>
            </a:r>
            <a:endParaRPr lang="en-GB" sz="1400" dirty="0"/>
          </a:p>
        </p:txBody>
      </p:sp>
      <p:sp>
        <p:nvSpPr>
          <p:cNvPr id="48" name="TextBox 47"/>
          <p:cNvSpPr txBox="1"/>
          <p:nvPr/>
        </p:nvSpPr>
        <p:spPr>
          <a:xfrm>
            <a:off x="9888686" y="3212811"/>
            <a:ext cx="1773260" cy="307777"/>
          </a:xfrm>
          <a:prstGeom prst="rect">
            <a:avLst/>
          </a:prstGeom>
          <a:solidFill>
            <a:srgbClr val="92D050"/>
          </a:solidFill>
        </p:spPr>
        <p:txBody>
          <a:bodyPr wrap="square" rtlCol="0">
            <a:spAutoFit/>
          </a:bodyPr>
          <a:lstStyle/>
          <a:p>
            <a:r>
              <a:rPr lang="en-US" sz="1400" dirty="0" smtClean="0"/>
              <a:t>ROOT </a:t>
            </a:r>
            <a:r>
              <a:rPr lang="en-US" sz="1400" dirty="0" err="1" smtClean="0"/>
              <a:t>RDataFrame</a:t>
            </a:r>
            <a:endParaRPr lang="en-GB" sz="1400" dirty="0"/>
          </a:p>
        </p:txBody>
      </p:sp>
    </p:spTree>
    <p:extLst>
      <p:ext uri="{BB962C8B-B14F-4D97-AF65-F5344CB8AC3E}">
        <p14:creationId xmlns:p14="http://schemas.microsoft.com/office/powerpoint/2010/main" val="15212241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26</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CMS Data Reduction Facility</a:t>
            </a:r>
            <a:endParaRPr lang="en-GB"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796579" y="1915791"/>
            <a:ext cx="4075820" cy="4381974"/>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283080" y="154456"/>
            <a:ext cx="1487383" cy="1659667"/>
          </a:xfrm>
          <a:prstGeom prst="rect">
            <a:avLst/>
          </a:prstGeom>
        </p:spPr>
      </p:pic>
      <p:sp>
        <p:nvSpPr>
          <p:cNvPr id="9" name="Content Placeholder 2"/>
          <p:cNvSpPr txBox="1">
            <a:spLocks/>
          </p:cNvSpPr>
          <p:nvPr/>
        </p:nvSpPr>
        <p:spPr>
          <a:xfrm>
            <a:off x="455394" y="1388963"/>
            <a:ext cx="7341185" cy="4591320"/>
          </a:xfrm>
          <a:prstGeom prst="rect">
            <a:avLst/>
          </a:prstGeom>
        </p:spPr>
        <p:txBody>
          <a:bodyPr vert="horz">
            <a:noAutofit/>
          </a:bodyPr>
          <a:lstStyle>
            <a:lvl1pPr marL="658352" indent="-609585"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a:lstStyle>
          <a:p>
            <a:pPr defTabSz="1219170"/>
            <a:r>
              <a:rPr lang="en-US" sz="2200" dirty="0" smtClean="0">
                <a:solidFill>
                  <a:srgbClr val="FF0000"/>
                </a:solidFill>
                <a:cs typeface="Calibri"/>
              </a:rPr>
              <a:t>R&amp;D,</a:t>
            </a:r>
            <a:r>
              <a:rPr lang="en-US" sz="2200" dirty="0" smtClean="0">
                <a:cs typeface="Calibri"/>
              </a:rPr>
              <a:t> CMS </a:t>
            </a:r>
            <a:r>
              <a:rPr lang="en-US" sz="2200" dirty="0" err="1" smtClean="0">
                <a:cs typeface="Calibri"/>
              </a:rPr>
              <a:t>Bigdata</a:t>
            </a:r>
            <a:r>
              <a:rPr lang="en-US" sz="2200" dirty="0" smtClean="0">
                <a:cs typeface="Calibri"/>
              </a:rPr>
              <a:t> project, CERN </a:t>
            </a:r>
            <a:r>
              <a:rPr lang="en-US" sz="2200" dirty="0" err="1" smtClean="0">
                <a:cs typeface="Calibri"/>
              </a:rPr>
              <a:t>openlab</a:t>
            </a:r>
            <a:r>
              <a:rPr lang="en-US" sz="2200" dirty="0" smtClean="0">
                <a:cs typeface="Calibri"/>
              </a:rPr>
              <a:t>, Intel:</a:t>
            </a:r>
          </a:p>
          <a:p>
            <a:pPr lvl="1" defTabSz="1219170"/>
            <a:r>
              <a:rPr lang="en-GB" sz="2200" dirty="0" smtClean="0">
                <a:cs typeface="Calibri"/>
              </a:rPr>
              <a:t>Reduce </a:t>
            </a:r>
            <a:r>
              <a:rPr lang="en-GB" sz="2200" dirty="0" smtClean="0">
                <a:solidFill>
                  <a:srgbClr val="FF0000"/>
                </a:solidFill>
                <a:cs typeface="Calibri"/>
              </a:rPr>
              <a:t>time to physics </a:t>
            </a:r>
            <a:r>
              <a:rPr lang="en-GB" sz="2200" dirty="0" smtClean="0">
                <a:cs typeface="Calibri"/>
              </a:rPr>
              <a:t>for PB-sized datasets </a:t>
            </a:r>
          </a:p>
          <a:p>
            <a:pPr lvl="1" defTabSz="1219170"/>
            <a:r>
              <a:rPr lang="en-GB" sz="2200" dirty="0" smtClean="0">
                <a:cs typeface="Calibri"/>
              </a:rPr>
              <a:t>Exploring a possible </a:t>
            </a:r>
            <a:r>
              <a:rPr lang="en-GB" sz="2200" dirty="0" smtClean="0">
                <a:solidFill>
                  <a:srgbClr val="FF0000"/>
                </a:solidFill>
                <a:cs typeface="Calibri"/>
              </a:rPr>
              <a:t>new</a:t>
            </a:r>
            <a:r>
              <a:rPr lang="en-GB" sz="2200" dirty="0" smtClean="0">
                <a:cs typeface="Calibri"/>
              </a:rPr>
              <a:t> way to do HEP </a:t>
            </a:r>
            <a:r>
              <a:rPr lang="en-GB" sz="2200" dirty="0" smtClean="0">
                <a:solidFill>
                  <a:srgbClr val="FF0000"/>
                </a:solidFill>
                <a:cs typeface="Calibri"/>
              </a:rPr>
              <a:t>analysis</a:t>
            </a:r>
            <a:r>
              <a:rPr lang="en-GB" sz="2200" dirty="0" smtClean="0">
                <a:cs typeface="Calibri"/>
              </a:rPr>
              <a:t> Improve computing resource </a:t>
            </a:r>
            <a:r>
              <a:rPr lang="en-GB" sz="2200" dirty="0" smtClean="0">
                <a:solidFill>
                  <a:srgbClr val="FF0000"/>
                </a:solidFill>
                <a:cs typeface="Calibri"/>
              </a:rPr>
              <a:t>utilization</a:t>
            </a:r>
            <a:r>
              <a:rPr lang="en-GB" sz="2200" dirty="0" smtClean="0">
                <a:cs typeface="Calibri"/>
              </a:rPr>
              <a:t> </a:t>
            </a:r>
          </a:p>
          <a:p>
            <a:pPr lvl="1" defTabSz="1219170"/>
            <a:r>
              <a:rPr lang="en-GB" sz="2200" dirty="0" smtClean="0">
                <a:cs typeface="Calibri"/>
              </a:rPr>
              <a:t>Enable physicists to use tools and methods from “Big Data” and open source communities</a:t>
            </a:r>
          </a:p>
          <a:p>
            <a:pPr defTabSz="1219170"/>
            <a:r>
              <a:rPr lang="en-US" sz="2200" dirty="0" smtClean="0">
                <a:cs typeface="Calibri"/>
              </a:rPr>
              <a:t>CMS Data Reduction Facility:</a:t>
            </a:r>
          </a:p>
          <a:p>
            <a:pPr lvl="1" defTabSz="1219170"/>
            <a:r>
              <a:rPr lang="en-US" sz="2200" dirty="0" smtClean="0">
                <a:cs typeface="Calibri"/>
              </a:rPr>
              <a:t>Goal: produce reduced data n-tuples for analysis in a more agile way than current methods</a:t>
            </a:r>
          </a:p>
          <a:p>
            <a:pPr lvl="1" defTabSz="1219170"/>
            <a:r>
              <a:rPr lang="en-US" sz="2200" dirty="0" smtClean="0">
                <a:cs typeface="Calibri"/>
              </a:rPr>
              <a:t>Full reduction of 1PB physics data was completed; still in discussion on future direction</a:t>
            </a:r>
          </a:p>
        </p:txBody>
      </p:sp>
    </p:spTree>
    <p:extLst>
      <p:ext uri="{BB962C8B-B14F-4D97-AF65-F5344CB8AC3E}">
        <p14:creationId xmlns:p14="http://schemas.microsoft.com/office/powerpoint/2010/main" val="3935468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27</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US" dirty="0" err="1" smtClean="0"/>
              <a:t>XRootD</a:t>
            </a:r>
            <a:r>
              <a:rPr lang="en-US" dirty="0" smtClean="0"/>
              <a:t> connector for Hadoop and Spark</a:t>
            </a:r>
            <a:endParaRPr lang="en-GB" dirty="0"/>
          </a:p>
        </p:txBody>
      </p:sp>
      <p:sp>
        <p:nvSpPr>
          <p:cNvPr id="7" name="Shape 178"/>
          <p:cNvSpPr txBox="1">
            <a:spLocks/>
          </p:cNvSpPr>
          <p:nvPr/>
        </p:nvSpPr>
        <p:spPr>
          <a:xfrm>
            <a:off x="456958" y="1357702"/>
            <a:ext cx="11735042" cy="45036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662E8D"/>
              </a:buClr>
              <a:buSzPct val="115000"/>
              <a:buFont typeface="Wingdings" panose="05000000000000000000" pitchFamily="2" charset="2"/>
              <a:buChar char="§"/>
              <a:defRPr sz="24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Clr>
                <a:srgbClr val="662E8D"/>
              </a:buClr>
              <a:buSzPct val="115000"/>
              <a:buFont typeface="Wingdings" panose="05000000000000000000" pitchFamily="2" charset="2"/>
              <a:buChar char="§"/>
              <a:defRPr sz="20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Clr>
                <a:srgbClr val="662E8D"/>
              </a:buClr>
              <a:buSzPct val="115000"/>
              <a:buFont typeface="Wingdings" panose="05000000000000000000" pitchFamily="2" charset="2"/>
              <a:buChar char="§"/>
              <a:defRPr sz="18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Clr>
                <a:srgbClr val="662E8D"/>
              </a:buClr>
              <a:buSzPct val="115000"/>
              <a:buFont typeface="Wingdings" panose="05000000000000000000" pitchFamily="2" charset="2"/>
              <a:buChar char="§"/>
              <a:defRPr sz="16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Clr>
                <a:srgbClr val="662E8D"/>
              </a:buClr>
              <a:buSzPct val="115000"/>
              <a:buFont typeface="Wingdings" panose="05000000000000000000" pitchFamily="2" charset="2"/>
              <a:buChar char="§"/>
              <a:defRPr sz="16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SzPct val="100000"/>
            </a:pPr>
            <a:r>
              <a:rPr lang="en-GB" dirty="0" smtClean="0"/>
              <a:t>A library that binds Hadoop-based file system API with </a:t>
            </a:r>
            <a:r>
              <a:rPr lang="en-GB" dirty="0" err="1" smtClean="0"/>
              <a:t>XRootD</a:t>
            </a:r>
            <a:r>
              <a:rPr lang="en-GB" dirty="0" smtClean="0"/>
              <a:t> native client</a:t>
            </a:r>
          </a:p>
          <a:p>
            <a:pPr marL="891526" lvl="1" indent="-342900">
              <a:buSzPct val="100000"/>
            </a:pPr>
            <a:r>
              <a:rPr lang="en-GB" sz="2400" dirty="0" smtClean="0"/>
              <a:t>Developed by CERN IT</a:t>
            </a:r>
          </a:p>
          <a:p>
            <a:pPr marL="342900" indent="-342900">
              <a:buSzPct val="100000"/>
            </a:pPr>
            <a:r>
              <a:rPr lang="en-GB" dirty="0" smtClean="0"/>
              <a:t>Allows most of components from Hadoop stack (</a:t>
            </a:r>
            <a:r>
              <a:rPr lang="en-GB" dirty="0" smtClean="0">
                <a:solidFill>
                  <a:srgbClr val="FF0000"/>
                </a:solidFill>
              </a:rPr>
              <a:t>Spark</a:t>
            </a:r>
            <a:r>
              <a:rPr lang="en-GB" dirty="0" smtClean="0"/>
              <a:t>, </a:t>
            </a:r>
            <a:r>
              <a:rPr lang="en-GB" dirty="0" err="1" smtClean="0"/>
              <a:t>MapReduce</a:t>
            </a:r>
            <a:r>
              <a:rPr lang="en-GB" dirty="0" smtClean="0"/>
              <a:t>, Hive </a:t>
            </a:r>
            <a:r>
              <a:rPr lang="en-GB" dirty="0" err="1" smtClean="0"/>
              <a:t>etc</a:t>
            </a:r>
            <a:r>
              <a:rPr lang="en-GB" dirty="0" smtClean="0"/>
              <a:t>) to read/write </a:t>
            </a:r>
            <a:r>
              <a:rPr lang="en-GB" dirty="0" smtClean="0">
                <a:solidFill>
                  <a:srgbClr val="FF0000"/>
                </a:solidFill>
              </a:rPr>
              <a:t>directly </a:t>
            </a:r>
            <a:r>
              <a:rPr lang="en-GB" dirty="0" smtClean="0">
                <a:solidFill>
                  <a:schemeClr val="tx1"/>
                </a:solidFill>
              </a:rPr>
              <a:t>from CERN storages – EOS and CASTOR</a:t>
            </a:r>
          </a:p>
          <a:p>
            <a:pPr marL="342900" indent="-342900">
              <a:buSzPct val="100000"/>
            </a:pPr>
            <a:r>
              <a:rPr lang="en-US" dirty="0" smtClean="0">
                <a:solidFill>
                  <a:schemeClr val="tx1"/>
                </a:solidFill>
              </a:rPr>
              <a:t>Also developed Spark data source to load ROOT files into DataFrames</a:t>
            </a:r>
            <a:endParaRPr lang="en-GB" dirty="0" smtClean="0">
              <a:solidFill>
                <a:schemeClr val="tx1"/>
              </a:solidFill>
            </a:endParaRPr>
          </a:p>
        </p:txBody>
      </p:sp>
      <p:grpSp>
        <p:nvGrpSpPr>
          <p:cNvPr id="8" name="Group 214" descr="Group 36"/>
          <p:cNvGrpSpPr/>
          <p:nvPr/>
        </p:nvGrpSpPr>
        <p:grpSpPr>
          <a:xfrm>
            <a:off x="2988491" y="3662915"/>
            <a:ext cx="6211353" cy="2482851"/>
            <a:chOff x="0" y="0"/>
            <a:chExt cx="6211351" cy="2482850"/>
          </a:xfrm>
        </p:grpSpPr>
        <p:grpSp>
          <p:nvGrpSpPr>
            <p:cNvPr id="9" name="Group 212" descr="Group 6"/>
            <p:cNvGrpSpPr/>
            <p:nvPr/>
          </p:nvGrpSpPr>
          <p:grpSpPr>
            <a:xfrm>
              <a:off x="-1" y="0"/>
              <a:ext cx="6211353" cy="2482850"/>
              <a:chOff x="0" y="0"/>
              <a:chExt cx="6211351" cy="2482850"/>
            </a:xfrm>
          </p:grpSpPr>
          <p:sp>
            <p:nvSpPr>
              <p:cNvPr id="11" name="Shape 179" descr="Straight Connector 7"/>
              <p:cNvSpPr/>
              <p:nvPr/>
            </p:nvSpPr>
            <p:spPr>
              <a:xfrm flipV="1">
                <a:off x="3126345" y="0"/>
                <a:ext cx="6294" cy="2482850"/>
              </a:xfrm>
              <a:prstGeom prst="line">
                <a:avLst/>
              </a:prstGeom>
              <a:noFill/>
              <a:ln w="12700" cap="flat">
                <a:solidFill>
                  <a:schemeClr val="accent6"/>
                </a:solidFill>
                <a:prstDash val="sysDash"/>
                <a:miter lim="800000"/>
              </a:ln>
              <a:effectLst/>
            </p:spPr>
            <p:txBody>
              <a:bodyPr wrap="square" lIns="45719" tIns="45719" rIns="45719" bIns="45719" numCol="1" anchor="t">
                <a:noAutofit/>
              </a:bodyPr>
              <a:lstStyle/>
              <a:p>
                <a:endParaRPr/>
              </a:p>
            </p:txBody>
          </p:sp>
          <p:grpSp>
            <p:nvGrpSpPr>
              <p:cNvPr id="12" name="Group 205" descr="Group 8"/>
              <p:cNvGrpSpPr/>
              <p:nvPr/>
            </p:nvGrpSpPr>
            <p:grpSpPr>
              <a:xfrm>
                <a:off x="0" y="615466"/>
                <a:ext cx="6211352" cy="1426766"/>
                <a:chOff x="0" y="0"/>
                <a:chExt cx="6211351" cy="1426764"/>
              </a:xfrm>
            </p:grpSpPr>
            <p:grpSp>
              <p:nvGrpSpPr>
                <p:cNvPr id="20" name="Group 182" descr="Flowchart: Alternate Process 16"/>
                <p:cNvGrpSpPr/>
                <p:nvPr/>
              </p:nvGrpSpPr>
              <p:grpSpPr>
                <a:xfrm>
                  <a:off x="6293" y="0"/>
                  <a:ext cx="1083301" cy="1426764"/>
                  <a:chOff x="0" y="0"/>
                  <a:chExt cx="1083299" cy="1426763"/>
                </a:xfrm>
              </p:grpSpPr>
              <p:sp>
                <p:nvSpPr>
                  <p:cNvPr id="44" name="Shape 180"/>
                  <p:cNvSpPr/>
                  <p:nvPr/>
                </p:nvSpPr>
                <p:spPr>
                  <a:xfrm>
                    <a:off x="0" y="0"/>
                    <a:ext cx="1083300" cy="1426764"/>
                  </a:xfrm>
                  <a:custGeom>
                    <a:avLst/>
                    <a:gdLst/>
                    <a:ahLst/>
                    <a:cxnLst>
                      <a:cxn ang="0">
                        <a:pos x="wd2" y="hd2"/>
                      </a:cxn>
                      <a:cxn ang="5400000">
                        <a:pos x="wd2" y="hd2"/>
                      </a:cxn>
                      <a:cxn ang="10800000">
                        <a:pos x="wd2" y="hd2"/>
                      </a:cxn>
                      <a:cxn ang="16200000">
                        <a:pos x="wd2" y="hd2"/>
                      </a:cxn>
                    </a:cxnLst>
                    <a:rect l="0" t="0" r="r" b="b"/>
                    <a:pathLst>
                      <a:path w="21600" h="21600" extrusionOk="0">
                        <a:moveTo>
                          <a:pt x="0" y="2733"/>
                        </a:moveTo>
                        <a:cubicBezTo>
                          <a:pt x="0" y="1224"/>
                          <a:pt x="1612" y="0"/>
                          <a:pt x="3600" y="0"/>
                        </a:cubicBezTo>
                        <a:lnTo>
                          <a:pt x="18000" y="0"/>
                        </a:lnTo>
                        <a:cubicBezTo>
                          <a:pt x="19988" y="0"/>
                          <a:pt x="21600" y="1224"/>
                          <a:pt x="21600" y="2733"/>
                        </a:cubicBezTo>
                        <a:lnTo>
                          <a:pt x="21600" y="18867"/>
                        </a:lnTo>
                        <a:cubicBezTo>
                          <a:pt x="21600" y="20376"/>
                          <a:pt x="19988" y="21600"/>
                          <a:pt x="18000" y="21600"/>
                        </a:cubicBezTo>
                        <a:lnTo>
                          <a:pt x="3600" y="21600"/>
                        </a:lnTo>
                        <a:cubicBezTo>
                          <a:pt x="1612" y="21600"/>
                          <a:pt x="0" y="20376"/>
                          <a:pt x="0" y="18867"/>
                        </a:cubicBezTo>
                        <a:close/>
                      </a:path>
                    </a:pathLst>
                  </a:custGeom>
                  <a:gradFill flip="none" rotWithShape="1">
                    <a:gsLst>
                      <a:gs pos="0">
                        <a:srgbClr val="474747"/>
                      </a:gs>
                      <a:gs pos="50000">
                        <a:srgbClr val="000000"/>
                      </a:gs>
                      <a:gs pos="100000">
                        <a:srgbClr val="000000"/>
                      </a:gs>
                    </a:gsLst>
                    <a:lin ang="5400000" scaled="0"/>
                  </a:gradFill>
                  <a:ln w="6350" cap="flat">
                    <a:solidFill>
                      <a:srgbClr val="000000"/>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45" name="Shape 181"/>
                  <p:cNvSpPr/>
                  <p:nvPr/>
                </p:nvSpPr>
                <p:spPr>
                  <a:xfrm>
                    <a:off x="90275" y="267611"/>
                    <a:ext cx="902750" cy="89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a:solidFill>
                          <a:srgbClr val="FFFFFF"/>
                        </a:solidFill>
                      </a:defRPr>
                    </a:pPr>
                    <a:r>
                      <a:t>EOS</a:t>
                    </a:r>
                  </a:p>
                  <a:p>
                    <a:pPr algn="ctr">
                      <a:defRPr>
                        <a:solidFill>
                          <a:srgbClr val="FFFFFF"/>
                        </a:solidFill>
                      </a:defRPr>
                    </a:pPr>
                    <a:r>
                      <a:t>Storage</a:t>
                    </a:r>
                  </a:p>
                  <a:p>
                    <a:pPr algn="ctr">
                      <a:defRPr>
                        <a:solidFill>
                          <a:srgbClr val="FFFFFF"/>
                        </a:solidFill>
                      </a:defRPr>
                    </a:pPr>
                    <a:r>
                      <a:t>System</a:t>
                    </a:r>
                  </a:p>
                </p:txBody>
              </p:sp>
            </p:grpSp>
            <p:grpSp>
              <p:nvGrpSpPr>
                <p:cNvPr id="21" name="Group 185" descr="Flowchart: Alternate Process 17"/>
                <p:cNvGrpSpPr/>
                <p:nvPr/>
              </p:nvGrpSpPr>
              <p:grpSpPr>
                <a:xfrm>
                  <a:off x="1004629" y="622460"/>
                  <a:ext cx="1083302" cy="804305"/>
                  <a:chOff x="0" y="0"/>
                  <a:chExt cx="1083300" cy="804304"/>
                </a:xfrm>
              </p:grpSpPr>
              <p:sp>
                <p:nvSpPr>
                  <p:cNvPr id="42" name="Shape 183"/>
                  <p:cNvSpPr/>
                  <p:nvPr/>
                </p:nvSpPr>
                <p:spPr>
                  <a:xfrm>
                    <a:off x="0" y="-1"/>
                    <a:ext cx="1083301" cy="804306"/>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1197" y="0"/>
                          <a:pt x="2673" y="0"/>
                        </a:cubicBezTo>
                        <a:lnTo>
                          <a:pt x="18927" y="0"/>
                        </a:lnTo>
                        <a:cubicBezTo>
                          <a:pt x="20403" y="0"/>
                          <a:pt x="21600" y="1612"/>
                          <a:pt x="21600" y="3600"/>
                        </a:cubicBezTo>
                        <a:lnTo>
                          <a:pt x="21600" y="18000"/>
                        </a:lnTo>
                        <a:cubicBezTo>
                          <a:pt x="21600" y="19988"/>
                          <a:pt x="20403" y="21600"/>
                          <a:pt x="18927" y="21600"/>
                        </a:cubicBezTo>
                        <a:lnTo>
                          <a:pt x="2673" y="21600"/>
                        </a:lnTo>
                        <a:cubicBezTo>
                          <a:pt x="1197" y="21600"/>
                          <a:pt x="0" y="19988"/>
                          <a:pt x="0" y="18000"/>
                        </a:cubicBezTo>
                        <a:close/>
                      </a:path>
                    </a:pathLst>
                  </a:custGeom>
                  <a:gradFill flip="none" rotWithShape="1">
                    <a:gsLst>
                      <a:gs pos="0">
                        <a:srgbClr val="F18C54"/>
                      </a:gs>
                      <a:gs pos="50000">
                        <a:srgbClr val="F67B28"/>
                      </a:gs>
                      <a:gs pos="100000">
                        <a:srgbClr val="E46B19"/>
                      </a:gs>
                    </a:gsLst>
                    <a:lin ang="5400000" scaled="0"/>
                  </a:gradFill>
                  <a:ln w="6350" cap="flat">
                    <a:solidFill>
                      <a:schemeClr val="accent2"/>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43" name="Shape 184"/>
                  <p:cNvSpPr/>
                  <p:nvPr/>
                </p:nvSpPr>
                <p:spPr>
                  <a:xfrm>
                    <a:off x="67025" y="89731"/>
                    <a:ext cx="949250" cy="624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a:solidFill>
                          <a:srgbClr val="FFFFFF"/>
                        </a:solidFill>
                      </a:defRPr>
                    </a:pPr>
                    <a:r>
                      <a:t>Xrootd</a:t>
                    </a:r>
                  </a:p>
                  <a:p>
                    <a:pPr algn="ctr">
                      <a:defRPr>
                        <a:solidFill>
                          <a:srgbClr val="FFFFFF"/>
                        </a:solidFill>
                      </a:defRPr>
                    </a:pPr>
                    <a:r>
                      <a:t>Client</a:t>
                    </a:r>
                  </a:p>
                </p:txBody>
              </p:sp>
            </p:grpSp>
            <p:grpSp>
              <p:nvGrpSpPr>
                <p:cNvPr id="22" name="Group 188" descr="Diamond 18"/>
                <p:cNvGrpSpPr/>
                <p:nvPr/>
              </p:nvGrpSpPr>
              <p:grpSpPr>
                <a:xfrm>
                  <a:off x="2636441" y="622460"/>
                  <a:ext cx="992396" cy="804304"/>
                  <a:chOff x="0" y="0"/>
                  <a:chExt cx="992394" cy="804303"/>
                </a:xfrm>
              </p:grpSpPr>
              <p:sp>
                <p:nvSpPr>
                  <p:cNvPr id="40" name="Shape 186"/>
                  <p:cNvSpPr/>
                  <p:nvPr/>
                </p:nvSpPr>
                <p:spPr>
                  <a:xfrm>
                    <a:off x="0" y="0"/>
                    <a:ext cx="992395" cy="804304"/>
                  </a:xfrm>
                  <a:prstGeom prst="diamond">
                    <a:avLst/>
                  </a:prstGeom>
                  <a:gradFill flip="none" rotWithShape="1">
                    <a:gsLst>
                      <a:gs pos="0">
                        <a:srgbClr val="474747"/>
                      </a:gs>
                      <a:gs pos="50000">
                        <a:srgbClr val="000000"/>
                      </a:gs>
                      <a:gs pos="100000">
                        <a:srgbClr val="000000"/>
                      </a:gs>
                    </a:gsLst>
                    <a:lin ang="5400000" scaled="0"/>
                  </a:gradFill>
                  <a:ln w="6350" cap="flat">
                    <a:solidFill>
                      <a:srgbClr val="000000"/>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41" name="Shape 187"/>
                  <p:cNvSpPr/>
                  <p:nvPr/>
                </p:nvSpPr>
                <p:spPr>
                  <a:xfrm>
                    <a:off x="248099" y="223081"/>
                    <a:ext cx="496197" cy="3581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JNI</a:t>
                    </a:r>
                  </a:p>
                </p:txBody>
              </p:sp>
            </p:grpSp>
            <p:grpSp>
              <p:nvGrpSpPr>
                <p:cNvPr id="23" name="Group 191" descr="Flowchart: Alternate Process 20"/>
                <p:cNvGrpSpPr/>
                <p:nvPr/>
              </p:nvGrpSpPr>
              <p:grpSpPr>
                <a:xfrm>
                  <a:off x="5128052" y="0"/>
                  <a:ext cx="1083300" cy="1426764"/>
                  <a:chOff x="0" y="0"/>
                  <a:chExt cx="1083298" cy="1426763"/>
                </a:xfrm>
              </p:grpSpPr>
              <p:sp>
                <p:nvSpPr>
                  <p:cNvPr id="38" name="Shape 189"/>
                  <p:cNvSpPr/>
                  <p:nvPr/>
                </p:nvSpPr>
                <p:spPr>
                  <a:xfrm>
                    <a:off x="0" y="0"/>
                    <a:ext cx="1083299" cy="1426764"/>
                  </a:xfrm>
                  <a:custGeom>
                    <a:avLst/>
                    <a:gdLst/>
                    <a:ahLst/>
                    <a:cxnLst>
                      <a:cxn ang="0">
                        <a:pos x="wd2" y="hd2"/>
                      </a:cxn>
                      <a:cxn ang="5400000">
                        <a:pos x="wd2" y="hd2"/>
                      </a:cxn>
                      <a:cxn ang="10800000">
                        <a:pos x="wd2" y="hd2"/>
                      </a:cxn>
                      <a:cxn ang="16200000">
                        <a:pos x="wd2" y="hd2"/>
                      </a:cxn>
                    </a:cxnLst>
                    <a:rect l="0" t="0" r="r" b="b"/>
                    <a:pathLst>
                      <a:path w="21600" h="21600" extrusionOk="0">
                        <a:moveTo>
                          <a:pt x="0" y="2733"/>
                        </a:moveTo>
                        <a:cubicBezTo>
                          <a:pt x="0" y="1224"/>
                          <a:pt x="1612" y="0"/>
                          <a:pt x="3600" y="0"/>
                        </a:cubicBezTo>
                        <a:lnTo>
                          <a:pt x="18000" y="0"/>
                        </a:lnTo>
                        <a:cubicBezTo>
                          <a:pt x="19988" y="0"/>
                          <a:pt x="21600" y="1224"/>
                          <a:pt x="21600" y="2733"/>
                        </a:cubicBezTo>
                        <a:lnTo>
                          <a:pt x="21600" y="18867"/>
                        </a:lnTo>
                        <a:cubicBezTo>
                          <a:pt x="21600" y="20376"/>
                          <a:pt x="19988" y="21600"/>
                          <a:pt x="18000" y="21600"/>
                        </a:cubicBezTo>
                        <a:lnTo>
                          <a:pt x="3600" y="21600"/>
                        </a:lnTo>
                        <a:cubicBezTo>
                          <a:pt x="1612" y="21600"/>
                          <a:pt x="0" y="20376"/>
                          <a:pt x="0" y="18867"/>
                        </a:cubicBezTo>
                        <a:close/>
                      </a:path>
                    </a:pathLst>
                  </a:custGeom>
                  <a:gradFill flip="none" rotWithShape="1">
                    <a:gsLst>
                      <a:gs pos="0">
                        <a:srgbClr val="FFB6B6"/>
                      </a:gs>
                      <a:gs pos="1000">
                        <a:srgbClr val="FF7575"/>
                      </a:gs>
                      <a:gs pos="8000">
                        <a:srgbClr val="FF6464"/>
                      </a:gs>
                      <a:gs pos="73000">
                        <a:srgbClr val="C00000"/>
                      </a:gs>
                    </a:gsLst>
                    <a:path path="circle">
                      <a:fillToRect l="37721" t="-19636" r="62278" b="119636"/>
                    </a:path>
                  </a:gradFill>
                  <a:ln w="6350" cap="flat">
                    <a:solidFill>
                      <a:srgbClr val="000000"/>
                    </a:solidFill>
                    <a:prstDash val="solid"/>
                    <a:miter lim="800000"/>
                  </a:ln>
                  <a:effectLst/>
                </p:spPr>
                <p:txBody>
                  <a:bodyPr wrap="square" lIns="45719" tIns="45719" rIns="45719" bIns="45719" numCol="1" anchor="ctr">
                    <a:noAutofit/>
                  </a:bodyPr>
                  <a:lstStyle/>
                  <a:p>
                    <a:pPr algn="ctr">
                      <a:defRPr sz="1600">
                        <a:solidFill>
                          <a:srgbClr val="FFFFFF"/>
                        </a:solidFill>
                      </a:defRPr>
                    </a:pPr>
                    <a:endParaRPr/>
                  </a:p>
                </p:txBody>
              </p:sp>
              <p:sp>
                <p:nvSpPr>
                  <p:cNvPr id="39" name="Shape 190"/>
                  <p:cNvSpPr/>
                  <p:nvPr/>
                </p:nvSpPr>
                <p:spPr>
                  <a:xfrm>
                    <a:off x="90275" y="26311"/>
                    <a:ext cx="902749" cy="13741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a:solidFill>
                          <a:srgbClr val="FFFFFF"/>
                        </a:solidFill>
                      </a:defRPr>
                    </a:pPr>
                    <a:r>
                      <a:t>Hadoop</a:t>
                    </a:r>
                  </a:p>
                  <a:p>
                    <a:pPr algn="ctr">
                      <a:defRPr>
                        <a:solidFill>
                          <a:srgbClr val="FFFFFF"/>
                        </a:solidFill>
                      </a:defRPr>
                    </a:pPr>
                    <a:r>
                      <a:t>HDFS</a:t>
                    </a:r>
                  </a:p>
                  <a:p>
                    <a:pPr algn="ctr">
                      <a:defRPr>
                        <a:solidFill>
                          <a:srgbClr val="FFFFFF"/>
                        </a:solidFill>
                      </a:defRPr>
                    </a:pPr>
                    <a:r>
                      <a:t>Spark</a:t>
                    </a:r>
                  </a:p>
                  <a:p>
                    <a:pPr algn="ctr">
                      <a:defRPr sz="1600">
                        <a:solidFill>
                          <a:srgbClr val="FFFFFF"/>
                        </a:solidFill>
                      </a:defRPr>
                    </a:pPr>
                    <a:r>
                      <a:t>(analytix)</a:t>
                    </a:r>
                  </a:p>
                </p:txBody>
              </p:sp>
            </p:grpSp>
            <p:grpSp>
              <p:nvGrpSpPr>
                <p:cNvPr id="24" name="Group 194" descr="Flowchart: Alternate Process 21"/>
                <p:cNvGrpSpPr/>
                <p:nvPr/>
              </p:nvGrpSpPr>
              <p:grpSpPr>
                <a:xfrm>
                  <a:off x="4104471" y="622460"/>
                  <a:ext cx="1083301" cy="804305"/>
                  <a:chOff x="0" y="0"/>
                  <a:chExt cx="1083300" cy="804304"/>
                </a:xfrm>
              </p:grpSpPr>
              <p:sp>
                <p:nvSpPr>
                  <p:cNvPr id="36" name="Shape 192"/>
                  <p:cNvSpPr/>
                  <p:nvPr/>
                </p:nvSpPr>
                <p:spPr>
                  <a:xfrm>
                    <a:off x="-1" y="-1"/>
                    <a:ext cx="1083302" cy="804306"/>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1197" y="0"/>
                          <a:pt x="2673" y="0"/>
                        </a:cubicBezTo>
                        <a:lnTo>
                          <a:pt x="18927" y="0"/>
                        </a:lnTo>
                        <a:cubicBezTo>
                          <a:pt x="20403" y="0"/>
                          <a:pt x="21600" y="1612"/>
                          <a:pt x="21600" y="3600"/>
                        </a:cubicBezTo>
                        <a:lnTo>
                          <a:pt x="21600" y="18000"/>
                        </a:lnTo>
                        <a:cubicBezTo>
                          <a:pt x="21600" y="19988"/>
                          <a:pt x="20403" y="21600"/>
                          <a:pt x="18927" y="21600"/>
                        </a:cubicBezTo>
                        <a:lnTo>
                          <a:pt x="2673" y="21600"/>
                        </a:lnTo>
                        <a:cubicBezTo>
                          <a:pt x="1197" y="21600"/>
                          <a:pt x="0" y="19988"/>
                          <a:pt x="0" y="18000"/>
                        </a:cubicBezTo>
                        <a:close/>
                      </a:path>
                    </a:pathLst>
                  </a:custGeom>
                  <a:gradFill flip="none" rotWithShape="1">
                    <a:gsLst>
                      <a:gs pos="0">
                        <a:srgbClr val="F8CBAD"/>
                      </a:gs>
                      <a:gs pos="46000">
                        <a:srgbClr val="EE843B"/>
                      </a:gs>
                      <a:gs pos="100000">
                        <a:srgbClr val="9E480E"/>
                      </a:gs>
                    </a:gsLst>
                    <a:path path="circle">
                      <a:fillToRect l="-19636" t="62278" r="119636" b="37721"/>
                    </a:path>
                  </a:gradFill>
                  <a:ln w="6350" cap="flat">
                    <a:solidFill>
                      <a:schemeClr val="accent6"/>
                    </a:solidFill>
                    <a:prstDash val="solid"/>
                    <a:miter lim="800000"/>
                  </a:ln>
                  <a:effectLst/>
                </p:spPr>
                <p:txBody>
                  <a:bodyPr wrap="square" lIns="45719" tIns="45719" rIns="45719" bIns="45719" numCol="1" anchor="ctr">
                    <a:noAutofit/>
                  </a:bodyPr>
                  <a:lstStyle/>
                  <a:p>
                    <a:pPr algn="ctr">
                      <a:defRPr sz="1400">
                        <a:solidFill>
                          <a:srgbClr val="FFFFFF"/>
                        </a:solidFill>
                      </a:defRPr>
                    </a:pPr>
                    <a:endParaRPr/>
                  </a:p>
                </p:txBody>
              </p:sp>
              <p:sp>
                <p:nvSpPr>
                  <p:cNvPr id="37" name="Shape 193"/>
                  <p:cNvSpPr/>
                  <p:nvPr/>
                </p:nvSpPr>
                <p:spPr>
                  <a:xfrm>
                    <a:off x="67024" y="51631"/>
                    <a:ext cx="949251" cy="701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1400">
                        <a:solidFill>
                          <a:srgbClr val="FFFFFF"/>
                        </a:solidFill>
                      </a:defRPr>
                    </a:pPr>
                    <a:r>
                      <a:t>Hadoop-XrootD</a:t>
                    </a:r>
                  </a:p>
                  <a:p>
                    <a:pPr algn="ctr">
                      <a:defRPr sz="1400">
                        <a:solidFill>
                          <a:srgbClr val="FFFFFF"/>
                        </a:solidFill>
                      </a:defRPr>
                    </a:pPr>
                    <a:r>
                      <a:t>Connector</a:t>
                    </a:r>
                  </a:p>
                </p:txBody>
              </p:sp>
            </p:grpSp>
            <p:grpSp>
              <p:nvGrpSpPr>
                <p:cNvPr id="25" name="Group 197" descr="Flowchart: Alternate Process 23"/>
                <p:cNvGrpSpPr/>
                <p:nvPr/>
              </p:nvGrpSpPr>
              <p:grpSpPr>
                <a:xfrm>
                  <a:off x="0" y="0"/>
                  <a:ext cx="1083301" cy="1426764"/>
                  <a:chOff x="0" y="0"/>
                  <a:chExt cx="1083299" cy="1426763"/>
                </a:xfrm>
              </p:grpSpPr>
              <p:sp>
                <p:nvSpPr>
                  <p:cNvPr id="34" name="Shape 195"/>
                  <p:cNvSpPr/>
                  <p:nvPr/>
                </p:nvSpPr>
                <p:spPr>
                  <a:xfrm>
                    <a:off x="0" y="0"/>
                    <a:ext cx="1083300" cy="1426764"/>
                  </a:xfrm>
                  <a:custGeom>
                    <a:avLst/>
                    <a:gdLst/>
                    <a:ahLst/>
                    <a:cxnLst>
                      <a:cxn ang="0">
                        <a:pos x="wd2" y="hd2"/>
                      </a:cxn>
                      <a:cxn ang="5400000">
                        <a:pos x="wd2" y="hd2"/>
                      </a:cxn>
                      <a:cxn ang="10800000">
                        <a:pos x="wd2" y="hd2"/>
                      </a:cxn>
                      <a:cxn ang="16200000">
                        <a:pos x="wd2" y="hd2"/>
                      </a:cxn>
                    </a:cxnLst>
                    <a:rect l="0" t="0" r="r" b="b"/>
                    <a:pathLst>
                      <a:path w="21600" h="21600" extrusionOk="0">
                        <a:moveTo>
                          <a:pt x="0" y="2733"/>
                        </a:moveTo>
                        <a:cubicBezTo>
                          <a:pt x="0" y="1224"/>
                          <a:pt x="1612" y="0"/>
                          <a:pt x="3600" y="0"/>
                        </a:cubicBezTo>
                        <a:lnTo>
                          <a:pt x="18000" y="0"/>
                        </a:lnTo>
                        <a:cubicBezTo>
                          <a:pt x="19988" y="0"/>
                          <a:pt x="21600" y="1224"/>
                          <a:pt x="21600" y="2733"/>
                        </a:cubicBezTo>
                        <a:lnTo>
                          <a:pt x="21600" y="18867"/>
                        </a:lnTo>
                        <a:cubicBezTo>
                          <a:pt x="21600" y="20376"/>
                          <a:pt x="19988" y="21600"/>
                          <a:pt x="18000" y="21600"/>
                        </a:cubicBezTo>
                        <a:lnTo>
                          <a:pt x="3600" y="21600"/>
                        </a:lnTo>
                        <a:cubicBezTo>
                          <a:pt x="1612" y="21600"/>
                          <a:pt x="0" y="20376"/>
                          <a:pt x="0" y="18867"/>
                        </a:cubicBezTo>
                        <a:close/>
                      </a:path>
                    </a:pathLst>
                  </a:custGeom>
                  <a:gradFill flip="none" rotWithShape="1">
                    <a:gsLst>
                      <a:gs pos="0">
                        <a:srgbClr val="408BCE"/>
                      </a:gs>
                      <a:gs pos="23000">
                        <a:srgbClr val="408BCE"/>
                      </a:gs>
                      <a:gs pos="69000">
                        <a:srgbClr val="2E75B6"/>
                      </a:gs>
                      <a:gs pos="97000">
                        <a:srgbClr val="2B6DA9"/>
                      </a:gs>
                    </a:gsLst>
                    <a:path path="circle">
                      <a:fillToRect l="37721" t="-19636" r="62278" b="119636"/>
                    </a:path>
                  </a:gradFill>
                  <a:ln w="6350" cap="flat">
                    <a:solidFill>
                      <a:srgbClr val="000000"/>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35" name="Shape 196"/>
                  <p:cNvSpPr/>
                  <p:nvPr/>
                </p:nvSpPr>
                <p:spPr>
                  <a:xfrm>
                    <a:off x="90275" y="267611"/>
                    <a:ext cx="902750" cy="89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a:solidFill>
                          <a:srgbClr val="FFFFFF"/>
                        </a:solidFill>
                      </a:defRPr>
                    </a:pPr>
                    <a:r>
                      <a:rPr dirty="0"/>
                      <a:t>EOS</a:t>
                    </a:r>
                  </a:p>
                  <a:p>
                    <a:pPr algn="ctr">
                      <a:defRPr>
                        <a:solidFill>
                          <a:srgbClr val="FFFFFF"/>
                        </a:solidFill>
                      </a:defRPr>
                    </a:pPr>
                    <a:r>
                      <a:rPr dirty="0"/>
                      <a:t>Storage</a:t>
                    </a:r>
                  </a:p>
                  <a:p>
                    <a:pPr algn="ctr">
                      <a:defRPr>
                        <a:solidFill>
                          <a:srgbClr val="FFFFFF"/>
                        </a:solidFill>
                      </a:defRPr>
                    </a:pPr>
                    <a:r>
                      <a:rPr dirty="0"/>
                      <a:t>System</a:t>
                    </a:r>
                  </a:p>
                </p:txBody>
              </p:sp>
            </p:grpSp>
            <p:grpSp>
              <p:nvGrpSpPr>
                <p:cNvPr id="26" name="Group 200" descr="Flowchart: Alternate Process 24"/>
                <p:cNvGrpSpPr/>
                <p:nvPr/>
              </p:nvGrpSpPr>
              <p:grpSpPr>
                <a:xfrm>
                  <a:off x="1019344" y="618965"/>
                  <a:ext cx="1083301" cy="804305"/>
                  <a:chOff x="0" y="0"/>
                  <a:chExt cx="1083300" cy="804304"/>
                </a:xfrm>
              </p:grpSpPr>
              <p:sp>
                <p:nvSpPr>
                  <p:cNvPr id="32" name="Shape 198"/>
                  <p:cNvSpPr/>
                  <p:nvPr/>
                </p:nvSpPr>
                <p:spPr>
                  <a:xfrm>
                    <a:off x="-1" y="-1"/>
                    <a:ext cx="1083302" cy="804306"/>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1197" y="0"/>
                          <a:pt x="2673" y="0"/>
                        </a:cubicBezTo>
                        <a:lnTo>
                          <a:pt x="18927" y="0"/>
                        </a:lnTo>
                        <a:cubicBezTo>
                          <a:pt x="20403" y="0"/>
                          <a:pt x="21600" y="1612"/>
                          <a:pt x="21600" y="3600"/>
                        </a:cubicBezTo>
                        <a:lnTo>
                          <a:pt x="21600" y="18000"/>
                        </a:lnTo>
                        <a:cubicBezTo>
                          <a:pt x="21600" y="19988"/>
                          <a:pt x="20403" y="21600"/>
                          <a:pt x="18927" y="21600"/>
                        </a:cubicBezTo>
                        <a:lnTo>
                          <a:pt x="2673" y="21600"/>
                        </a:lnTo>
                        <a:cubicBezTo>
                          <a:pt x="1197" y="21600"/>
                          <a:pt x="0" y="19988"/>
                          <a:pt x="0" y="18000"/>
                        </a:cubicBezTo>
                        <a:close/>
                      </a:path>
                    </a:pathLst>
                  </a:custGeom>
                  <a:gradFill flip="none" rotWithShape="1">
                    <a:gsLst>
                      <a:gs pos="0">
                        <a:srgbClr val="649A3F"/>
                      </a:gs>
                      <a:gs pos="23000">
                        <a:srgbClr val="649A3F"/>
                      </a:gs>
                      <a:gs pos="69000">
                        <a:srgbClr val="548235"/>
                      </a:gs>
                      <a:gs pos="97000">
                        <a:srgbClr val="4E7932"/>
                      </a:gs>
                    </a:gsLst>
                    <a:path path="circle">
                      <a:fillToRect l="37721" t="-19636" r="62278" b="119636"/>
                    </a:path>
                  </a:gradFill>
                  <a:ln w="6350" cap="flat">
                    <a:solidFill>
                      <a:schemeClr val="accent2"/>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33" name="Shape 199"/>
                  <p:cNvSpPr/>
                  <p:nvPr/>
                </p:nvSpPr>
                <p:spPr>
                  <a:xfrm>
                    <a:off x="67024" y="89731"/>
                    <a:ext cx="949251" cy="6248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a:solidFill>
                          <a:srgbClr val="FFFFFF"/>
                        </a:solidFill>
                      </a:defRPr>
                    </a:pPr>
                    <a:r>
                      <a:rPr dirty="0" err="1"/>
                      <a:t>XrootD</a:t>
                    </a:r>
                    <a:endParaRPr dirty="0"/>
                  </a:p>
                  <a:p>
                    <a:pPr algn="ctr">
                      <a:defRPr>
                        <a:solidFill>
                          <a:srgbClr val="FFFFFF"/>
                        </a:solidFill>
                      </a:defRPr>
                    </a:pPr>
                    <a:r>
                      <a:rPr dirty="0"/>
                      <a:t>Client</a:t>
                    </a:r>
                  </a:p>
                </p:txBody>
              </p:sp>
            </p:grpSp>
            <p:grpSp>
              <p:nvGrpSpPr>
                <p:cNvPr id="27" name="Group 203" descr="Diamond 25"/>
                <p:cNvGrpSpPr/>
                <p:nvPr/>
              </p:nvGrpSpPr>
              <p:grpSpPr>
                <a:xfrm>
                  <a:off x="2630148" y="622460"/>
                  <a:ext cx="992395" cy="804304"/>
                  <a:chOff x="0" y="0"/>
                  <a:chExt cx="992394" cy="804303"/>
                </a:xfrm>
              </p:grpSpPr>
              <p:sp>
                <p:nvSpPr>
                  <p:cNvPr id="30" name="Shape 201"/>
                  <p:cNvSpPr/>
                  <p:nvPr/>
                </p:nvSpPr>
                <p:spPr>
                  <a:xfrm>
                    <a:off x="0" y="0"/>
                    <a:ext cx="992395" cy="804304"/>
                  </a:xfrm>
                  <a:prstGeom prst="diamond">
                    <a:avLst/>
                  </a:prstGeom>
                  <a:noFill/>
                  <a:ln w="6350" cap="flat">
                    <a:solidFill>
                      <a:srgbClr val="000000"/>
                    </a:solidFill>
                    <a:prstDash val="solid"/>
                    <a:miter lim="800000"/>
                  </a:ln>
                  <a:effectLst/>
                </p:spPr>
                <p:txBody>
                  <a:bodyPr wrap="square" lIns="45719" tIns="45719" rIns="45719" bIns="45719" numCol="1" anchor="ctr">
                    <a:noAutofit/>
                  </a:bodyPr>
                  <a:lstStyle/>
                  <a:p>
                    <a:pPr algn="ctr">
                      <a:defRPr>
                        <a:solidFill>
                          <a:srgbClr val="FFFFFF"/>
                        </a:solidFill>
                      </a:defRPr>
                    </a:pPr>
                    <a:endParaRPr/>
                  </a:p>
                </p:txBody>
              </p:sp>
              <p:sp>
                <p:nvSpPr>
                  <p:cNvPr id="31" name="Shape 202"/>
                  <p:cNvSpPr/>
                  <p:nvPr/>
                </p:nvSpPr>
                <p:spPr>
                  <a:xfrm>
                    <a:off x="248099" y="223081"/>
                    <a:ext cx="496197" cy="3581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lgn="ctr">
                      <a:defRPr>
                        <a:solidFill>
                          <a:srgbClr val="FFFFFF"/>
                        </a:solidFill>
                      </a:defRPr>
                    </a:lvl1pPr>
                  </a:lstStyle>
                  <a:p>
                    <a:r>
                      <a:t>JNI</a:t>
                    </a:r>
                  </a:p>
                </p:txBody>
              </p:sp>
            </p:grpSp>
            <p:sp>
              <p:nvSpPr>
                <p:cNvPr id="29" name="Shape 204" descr="Straight Arrow Connector 26"/>
                <p:cNvSpPr/>
                <p:nvPr/>
              </p:nvSpPr>
              <p:spPr>
                <a:xfrm flipV="1">
                  <a:off x="3622541" y="1021118"/>
                  <a:ext cx="481931" cy="3494"/>
                </a:xfrm>
                <a:prstGeom prst="line">
                  <a:avLst/>
                </a:prstGeom>
                <a:noFill/>
                <a:ln w="38100" cap="flat">
                  <a:solidFill>
                    <a:srgbClr val="666666"/>
                  </a:solidFill>
                  <a:prstDash val="solid"/>
                  <a:miter lim="800000"/>
                  <a:tailEnd type="triangle" w="med" len="med"/>
                </a:ln>
                <a:effectLst/>
              </p:spPr>
              <p:txBody>
                <a:bodyPr wrap="square" lIns="45719" tIns="45719" rIns="45719" bIns="45719" numCol="1" anchor="t">
                  <a:noAutofit/>
                </a:bodyPr>
                <a:lstStyle/>
                <a:p>
                  <a:endParaRPr/>
                </a:p>
              </p:txBody>
            </p:sp>
          </p:grpSp>
          <p:pic>
            <p:nvPicPr>
              <p:cNvPr id="13" name="image3.png" descr="Picture 10"/>
              <p:cNvPicPr>
                <a:picLocks noChangeAspect="1"/>
              </p:cNvPicPr>
              <p:nvPr/>
            </p:nvPicPr>
            <p:blipFill>
              <a:blip r:embed="rId2">
                <a:extLst/>
              </a:blip>
              <a:stretch>
                <a:fillRect/>
              </a:stretch>
            </p:blipFill>
            <p:spPr>
              <a:xfrm>
                <a:off x="6293" y="1640079"/>
                <a:ext cx="439378" cy="405647"/>
              </a:xfrm>
              <a:prstGeom prst="rect">
                <a:avLst/>
              </a:prstGeom>
              <a:ln w="12700" cap="flat">
                <a:noFill/>
                <a:miter lim="400000"/>
              </a:ln>
              <a:effectLst/>
            </p:spPr>
          </p:pic>
          <p:pic>
            <p:nvPicPr>
              <p:cNvPr id="14" name="image3.tif" descr="Picture 11"/>
              <p:cNvPicPr>
                <a:picLocks noChangeAspect="1"/>
              </p:cNvPicPr>
              <p:nvPr/>
            </p:nvPicPr>
            <p:blipFill>
              <a:blip r:embed="rId2">
                <a:extLst/>
              </a:blip>
              <a:stretch>
                <a:fillRect/>
              </a:stretch>
            </p:blipFill>
            <p:spPr>
              <a:xfrm>
                <a:off x="285772" y="1640079"/>
                <a:ext cx="439379" cy="405647"/>
              </a:xfrm>
              <a:prstGeom prst="rect">
                <a:avLst/>
              </a:prstGeom>
              <a:ln w="12700" cap="flat">
                <a:noFill/>
                <a:miter lim="400000"/>
              </a:ln>
              <a:effectLst/>
            </p:spPr>
          </p:pic>
          <p:pic>
            <p:nvPicPr>
              <p:cNvPr id="15" name="image3.tif" descr="Picture 12"/>
              <p:cNvPicPr>
                <a:picLocks noChangeAspect="1"/>
              </p:cNvPicPr>
              <p:nvPr/>
            </p:nvPicPr>
            <p:blipFill>
              <a:blip r:embed="rId2">
                <a:extLst/>
              </a:blip>
              <a:stretch>
                <a:fillRect/>
              </a:stretch>
            </p:blipFill>
            <p:spPr>
              <a:xfrm>
                <a:off x="579399" y="1636584"/>
                <a:ext cx="439378" cy="405646"/>
              </a:xfrm>
              <a:prstGeom prst="rect">
                <a:avLst/>
              </a:prstGeom>
              <a:ln w="12700" cap="flat">
                <a:noFill/>
                <a:miter lim="400000"/>
              </a:ln>
              <a:effectLst/>
            </p:spPr>
          </p:pic>
          <p:pic>
            <p:nvPicPr>
              <p:cNvPr id="16" name="image4.png" descr="Picture 13"/>
              <p:cNvPicPr>
                <a:picLocks noChangeAspect="1"/>
              </p:cNvPicPr>
              <p:nvPr/>
            </p:nvPicPr>
            <p:blipFill>
              <a:blip r:embed="rId3">
                <a:extLst/>
              </a:blip>
              <a:stretch>
                <a:fillRect/>
              </a:stretch>
            </p:blipFill>
            <p:spPr>
              <a:xfrm>
                <a:off x="5124253" y="1749662"/>
                <a:ext cx="1064700" cy="351144"/>
              </a:xfrm>
              <a:prstGeom prst="rect">
                <a:avLst/>
              </a:prstGeom>
              <a:ln w="12700" cap="flat">
                <a:noFill/>
                <a:miter lim="400000"/>
              </a:ln>
              <a:effectLst/>
            </p:spPr>
          </p:pic>
          <p:sp>
            <p:nvSpPr>
              <p:cNvPr id="18" name="Shape 210" descr="TextBox 14"/>
              <p:cNvSpPr/>
              <p:nvPr/>
            </p:nvSpPr>
            <p:spPr>
              <a:xfrm>
                <a:off x="2593096" y="68354"/>
                <a:ext cx="480639" cy="3581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r>
                  <a:t>C++</a:t>
                </a:r>
              </a:p>
            </p:txBody>
          </p:sp>
          <p:sp>
            <p:nvSpPr>
              <p:cNvPr id="19" name="Shape 211" descr="TextBox 15"/>
              <p:cNvSpPr/>
              <p:nvPr/>
            </p:nvSpPr>
            <p:spPr>
              <a:xfrm>
                <a:off x="3176875" y="68354"/>
                <a:ext cx="565248" cy="3581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45719" tIns="45719" rIns="45719" bIns="45719" numCol="1" anchor="t">
                <a:spAutoFit/>
              </a:bodyPr>
              <a:lstStyle/>
              <a:p>
                <a:r>
                  <a:rPr dirty="0"/>
                  <a:t>Java</a:t>
                </a:r>
              </a:p>
            </p:txBody>
          </p:sp>
        </p:grpSp>
        <p:sp>
          <p:nvSpPr>
            <p:cNvPr id="10" name="Shape 213" descr="Straight Arrow Connector 31"/>
            <p:cNvSpPr/>
            <p:nvPr/>
          </p:nvSpPr>
          <p:spPr>
            <a:xfrm flipV="1">
              <a:off x="2098576" y="1640078"/>
              <a:ext cx="531572" cy="2"/>
            </a:xfrm>
            <a:prstGeom prst="line">
              <a:avLst/>
            </a:prstGeom>
            <a:noFill/>
            <a:ln w="38100" cap="flat">
              <a:solidFill>
                <a:srgbClr val="666666"/>
              </a:solidFill>
              <a:prstDash val="solid"/>
              <a:miter lim="800000"/>
              <a:tailEnd type="triangle" w="med" len="med"/>
            </a:ln>
            <a:effectLst/>
          </p:spPr>
          <p:txBody>
            <a:bodyPr wrap="square" lIns="45719" tIns="45719" rIns="45719" bIns="45719" numCol="1" anchor="t">
              <a:noAutofit/>
            </a:bodyPr>
            <a:lstStyle/>
            <a:p>
              <a:endParaRPr/>
            </a:p>
          </p:txBody>
        </p:sp>
      </p:grpSp>
      <p:sp>
        <p:nvSpPr>
          <p:cNvPr id="2" name="TextBox 1"/>
          <p:cNvSpPr txBox="1"/>
          <p:nvPr/>
        </p:nvSpPr>
        <p:spPr>
          <a:xfrm>
            <a:off x="442913" y="5759002"/>
            <a:ext cx="5826034" cy="369332"/>
          </a:xfrm>
          <a:prstGeom prst="rect">
            <a:avLst/>
          </a:prstGeom>
          <a:noFill/>
        </p:spPr>
        <p:txBody>
          <a:bodyPr wrap="square" rtlCol="0">
            <a:spAutoFit/>
          </a:bodyPr>
          <a:lstStyle/>
          <a:p>
            <a:r>
              <a:rPr lang="en-US" dirty="0" err="1" smtClean="0"/>
              <a:t>Git</a:t>
            </a:r>
            <a:r>
              <a:rPr lang="en-US" dirty="0" smtClean="0"/>
              <a:t> repo. - </a:t>
            </a:r>
            <a:r>
              <a:rPr lang="en-GB" dirty="0">
                <a:hlinkClick r:id="rId4"/>
              </a:rPr>
              <a:t>https://github.com/cerndb/hadoop-xrootd</a:t>
            </a:r>
            <a:endParaRPr lang="en-GB" dirty="0"/>
          </a:p>
        </p:txBody>
      </p:sp>
      <p:sp>
        <p:nvSpPr>
          <p:cNvPr id="46" name="TextBox 45"/>
          <p:cNvSpPr txBox="1"/>
          <p:nvPr/>
        </p:nvSpPr>
        <p:spPr>
          <a:xfrm>
            <a:off x="6391364" y="5759261"/>
            <a:ext cx="5800636" cy="369332"/>
          </a:xfrm>
          <a:prstGeom prst="rect">
            <a:avLst/>
          </a:prstGeom>
          <a:noFill/>
        </p:spPr>
        <p:txBody>
          <a:bodyPr wrap="square" rtlCol="0">
            <a:spAutoFit/>
          </a:bodyPr>
          <a:lstStyle/>
          <a:p>
            <a:r>
              <a:rPr lang="en-US" dirty="0" err="1" smtClean="0"/>
              <a:t>Git</a:t>
            </a:r>
            <a:r>
              <a:rPr lang="en-US" dirty="0" smtClean="0"/>
              <a:t> repo</a:t>
            </a:r>
            <a:r>
              <a:rPr lang="en-US" dirty="0"/>
              <a:t>. </a:t>
            </a:r>
            <a:r>
              <a:rPr lang="en-US" dirty="0" smtClean="0"/>
              <a:t>- </a:t>
            </a:r>
            <a:r>
              <a:rPr lang="en-US" dirty="0" smtClean="0">
                <a:hlinkClick r:id="rId5"/>
              </a:rPr>
              <a:t>https</a:t>
            </a:r>
            <a:r>
              <a:rPr lang="en-US" dirty="0">
                <a:hlinkClick r:id="rId5"/>
              </a:rPr>
              <a:t>://github.com/diana-hep/spark-root</a:t>
            </a:r>
            <a:endParaRPr lang="en-GB" dirty="0"/>
          </a:p>
        </p:txBody>
      </p:sp>
    </p:spTree>
    <p:extLst>
      <p:ext uri="{BB962C8B-B14F-4D97-AF65-F5344CB8AC3E}">
        <p14:creationId xmlns:p14="http://schemas.microsoft.com/office/powerpoint/2010/main" val="3520653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fill="hold" grpId="0" nodeType="afterEffect">
                                  <p:stCondLst>
                                    <p:cond delay="0"/>
                                  </p:stCondLst>
                                  <p:iterate>
                                    <p:tmAbs val="0"/>
                                  </p:iterate>
                                  <p:childTnLst>
                                    <p:set>
                                      <p:cBhvr>
                                        <p:cTn id="6" fill="hold"/>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28</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ROOT </a:t>
            </a:r>
            <a:r>
              <a:rPr lang="en-GB" dirty="0" err="1" smtClean="0"/>
              <a:t>RDataFrame</a:t>
            </a:r>
            <a:endParaRPr lang="en-GB" dirty="0"/>
          </a:p>
        </p:txBody>
      </p:sp>
      <p:sp>
        <p:nvSpPr>
          <p:cNvPr id="7" name="Content Placeholder 2"/>
          <p:cNvSpPr>
            <a:spLocks noGrp="1"/>
          </p:cNvSpPr>
          <p:nvPr>
            <p:ph idx="1"/>
          </p:nvPr>
        </p:nvSpPr>
        <p:spPr>
          <a:xfrm>
            <a:off x="442914" y="1397737"/>
            <a:ext cx="8060078" cy="4270860"/>
          </a:xfrm>
        </p:spPr>
        <p:txBody>
          <a:bodyPr/>
          <a:lstStyle/>
          <a:p>
            <a:r>
              <a:rPr lang="en-GB" dirty="0" err="1" smtClean="0"/>
              <a:t>RDataFrame</a:t>
            </a:r>
            <a:endParaRPr lang="en-GB" dirty="0" smtClean="0"/>
          </a:p>
          <a:p>
            <a:pPr lvl="1"/>
            <a:r>
              <a:rPr lang="en-GB" dirty="0" smtClean="0"/>
              <a:t>ROOT is tailored data analysis framework for HEP.</a:t>
            </a:r>
          </a:p>
          <a:p>
            <a:pPr lvl="1"/>
            <a:r>
              <a:rPr lang="en-GB" dirty="0" smtClean="0"/>
              <a:t>Implemented in C++, interfaced also to Python</a:t>
            </a:r>
          </a:p>
          <a:p>
            <a:pPr lvl="1"/>
            <a:r>
              <a:rPr lang="en-US" dirty="0" smtClean="0"/>
              <a:t>Declarative API to build chain of DAG operations to process ROOT files</a:t>
            </a:r>
            <a:endParaRPr lang="en-GB" dirty="0" smtClean="0"/>
          </a:p>
        </p:txBody>
      </p:sp>
      <p:sp>
        <p:nvSpPr>
          <p:cNvPr id="45" name="5 CuadroTexto"/>
          <p:cNvSpPr txBox="1"/>
          <p:nvPr/>
        </p:nvSpPr>
        <p:spPr>
          <a:xfrm>
            <a:off x="1600491" y="3383890"/>
            <a:ext cx="4202052" cy="1938992"/>
          </a:xfrm>
          <a:prstGeom prst="rect">
            <a:avLst/>
          </a:prstGeom>
          <a:solidFill>
            <a:sysClr val="window" lastClr="FFFFFF">
              <a:lumMod val="95000"/>
            </a:sysClr>
          </a:solidFill>
          <a:ln w="34925">
            <a:solidFill>
              <a:schemeClr val="accent1"/>
            </a:solidFill>
          </a:ln>
        </p:spPr>
        <p:txBody>
          <a:bodyPr wrap="square" rtlCol="0">
            <a:spAutoFit/>
          </a:bodyPr>
          <a:lstStyle/>
          <a:p>
            <a:endParaRPr lang="en-US" sz="400" dirty="0" smtClean="0">
              <a:latin typeface="Consolas" pitchFamily="49" charset="0"/>
              <a:cs typeface="Consolas" pitchFamily="49" charset="0"/>
            </a:endParaRPr>
          </a:p>
          <a:p>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df</a:t>
            </a:r>
            <a:r>
              <a:rPr lang="en-US" sz="1600" dirty="0" smtClean="0">
                <a:latin typeface="Consolas" pitchFamily="49" charset="0"/>
                <a:cs typeface="Consolas" pitchFamily="49" charset="0"/>
              </a:rPr>
              <a:t> = </a:t>
            </a:r>
            <a:r>
              <a:rPr lang="en-US" sz="1600" dirty="0" err="1" smtClean="0">
                <a:latin typeface="Consolas" pitchFamily="49" charset="0"/>
                <a:cs typeface="Consolas" pitchFamily="49" charset="0"/>
              </a:rPr>
              <a:t>RDataFrame</a:t>
            </a:r>
            <a:r>
              <a:rPr lang="en-US" sz="1600" dirty="0" smtClean="0">
                <a:latin typeface="Consolas" pitchFamily="49" charset="0"/>
                <a:cs typeface="Consolas" pitchFamily="49" charset="0"/>
              </a:rPr>
              <a:t>(dataset)</a:t>
            </a:r>
          </a:p>
          <a:p>
            <a:endParaRPr lang="en-US" sz="1600" dirty="0" smtClean="0">
              <a:latin typeface="Consolas" pitchFamily="49" charset="0"/>
              <a:cs typeface="Consolas" pitchFamily="49" charset="0"/>
            </a:endParaRPr>
          </a:p>
          <a:p>
            <a:r>
              <a:rPr lang="en-US" sz="1600" dirty="0" smtClean="0">
                <a:latin typeface="Consolas" pitchFamily="49" charset="0"/>
                <a:cs typeface="Consolas" pitchFamily="49" charset="0"/>
              </a:rPr>
              <a:t> df2 = </a:t>
            </a:r>
            <a:r>
              <a:rPr lang="en-US" sz="1600" dirty="0" err="1" smtClean="0">
                <a:latin typeface="Consolas" pitchFamily="49" charset="0"/>
                <a:cs typeface="Consolas" pitchFamily="49" charset="0"/>
              </a:rPr>
              <a:t>df.</a:t>
            </a:r>
            <a:r>
              <a:rPr lang="en-US" sz="1600" b="1" dirty="0" err="1" smtClean="0">
                <a:solidFill>
                  <a:srgbClr val="0070C0"/>
                </a:solidFill>
                <a:latin typeface="Consolas" pitchFamily="49" charset="0"/>
                <a:cs typeface="Consolas" pitchFamily="49" charset="0"/>
              </a:rPr>
              <a:t>Filter</a:t>
            </a:r>
            <a:r>
              <a:rPr lang="en-US" sz="1600" dirty="0" smtClean="0">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'x &gt; 0'</a:t>
            </a:r>
            <a:r>
              <a:rPr lang="en-US" sz="1600" dirty="0" smtClean="0">
                <a:latin typeface="Consolas" pitchFamily="49" charset="0"/>
                <a:cs typeface="Consolas" pitchFamily="49" charset="0"/>
              </a:rPr>
              <a:t>)</a:t>
            </a:r>
          </a:p>
          <a:p>
            <a:r>
              <a:rPr lang="en-US" sz="1600" dirty="0">
                <a:latin typeface="Consolas" pitchFamily="49" charset="0"/>
                <a:cs typeface="Consolas" pitchFamily="49" charset="0"/>
              </a:rPr>
              <a:t> </a:t>
            </a:r>
            <a:r>
              <a:rPr lang="en-US" sz="1600" dirty="0" smtClean="0">
                <a:latin typeface="Consolas" pitchFamily="49" charset="0"/>
                <a:cs typeface="Consolas" pitchFamily="49" charset="0"/>
              </a:rPr>
              <a:t>        .</a:t>
            </a:r>
            <a:r>
              <a:rPr lang="en-US" sz="1600" b="1" dirty="0" smtClean="0">
                <a:solidFill>
                  <a:srgbClr val="0070C0"/>
                </a:solidFill>
                <a:latin typeface="Consolas" pitchFamily="49" charset="0"/>
                <a:cs typeface="Consolas" pitchFamily="49" charset="0"/>
              </a:rPr>
              <a:t>Define</a:t>
            </a:r>
            <a:r>
              <a:rPr lang="en-US" sz="1600" dirty="0" smtClean="0">
                <a:latin typeface="Consolas" pitchFamily="49" charset="0"/>
                <a:cs typeface="Consolas" pitchFamily="49" charset="0"/>
              </a:rPr>
              <a:t>(</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r2'</a:t>
            </a:r>
            <a:r>
              <a:rPr lang="en-US" sz="1600" dirty="0" smtClean="0">
                <a:latin typeface="Consolas" pitchFamily="49" charset="0"/>
                <a:cs typeface="Consolas" pitchFamily="49" charset="0"/>
              </a:rPr>
              <a:t>, </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x*x + y*y'</a:t>
            </a:r>
            <a:r>
              <a:rPr lang="en-US" sz="1600" dirty="0" smtClean="0">
                <a:latin typeface="Consolas" pitchFamily="49" charset="0"/>
                <a:cs typeface="Consolas" pitchFamily="49" charset="0"/>
              </a:rPr>
              <a:t>)</a:t>
            </a:r>
          </a:p>
          <a:p>
            <a:endParaRPr lang="en-US" sz="1600" dirty="0" smtClean="0">
              <a:latin typeface="Consolas" pitchFamily="49" charset="0"/>
              <a:cs typeface="Consolas" pitchFamily="49" charset="0"/>
            </a:endParaRPr>
          </a:p>
          <a:p>
            <a:r>
              <a:rPr lang="en-US" sz="1600" dirty="0" smtClean="0">
                <a:latin typeface="Consolas" pitchFamily="49" charset="0"/>
                <a:cs typeface="Consolas" pitchFamily="49" charset="0"/>
              </a:rPr>
              <a:t> h = df2.</a:t>
            </a:r>
            <a:r>
              <a:rPr lang="en-US" sz="1600" b="1" dirty="0" smtClean="0">
                <a:solidFill>
                  <a:srgbClr val="0070C0"/>
                </a:solidFill>
                <a:latin typeface="Consolas" pitchFamily="49" charset="0"/>
                <a:cs typeface="Consolas" pitchFamily="49" charset="0"/>
              </a:rPr>
              <a:t>Histo1D</a:t>
            </a:r>
            <a:r>
              <a:rPr lang="en-US" sz="1600" dirty="0" smtClean="0">
                <a:latin typeface="Consolas" pitchFamily="49" charset="0"/>
                <a:cs typeface="Consolas" pitchFamily="49" charset="0"/>
              </a:rPr>
              <a:t>(</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r2'</a:t>
            </a:r>
            <a:r>
              <a:rPr lang="en-US" sz="1600" dirty="0" smtClean="0">
                <a:latin typeface="Consolas" pitchFamily="49" charset="0"/>
                <a:cs typeface="Consolas" pitchFamily="49" charset="0"/>
              </a:rPr>
              <a:t>)</a:t>
            </a:r>
            <a:endParaRPr lang="en-US" sz="1600" dirty="0">
              <a:latin typeface="Consolas" pitchFamily="49" charset="0"/>
              <a:cs typeface="Consolas" pitchFamily="49" charset="0"/>
            </a:endParaRPr>
          </a:p>
          <a:p>
            <a:r>
              <a:rPr lang="en-US" sz="1600" dirty="0" smtClean="0">
                <a:latin typeface="Consolas" pitchFamily="49" charset="0"/>
                <a:cs typeface="Consolas" pitchFamily="49" charset="0"/>
              </a:rPr>
              <a:t> g = df2.</a:t>
            </a:r>
            <a:r>
              <a:rPr lang="en-US" sz="1600" b="1" dirty="0" smtClean="0">
                <a:solidFill>
                  <a:srgbClr val="0070C0"/>
                </a:solidFill>
                <a:latin typeface="Consolas" pitchFamily="49" charset="0"/>
                <a:cs typeface="Consolas" pitchFamily="49" charset="0"/>
              </a:rPr>
              <a:t>Graph</a:t>
            </a:r>
            <a:r>
              <a:rPr lang="en-US" sz="1600" dirty="0" smtClean="0">
                <a:latin typeface="Consolas" pitchFamily="49" charset="0"/>
                <a:cs typeface="Consolas" pitchFamily="49" charset="0"/>
              </a:rPr>
              <a:t>(</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x'</a:t>
            </a:r>
            <a:r>
              <a:rPr lang="en-US" sz="1600" dirty="0" smtClean="0">
                <a:latin typeface="Consolas" pitchFamily="49" charset="0"/>
                <a:cs typeface="Consolas" pitchFamily="49" charset="0"/>
              </a:rPr>
              <a:t>, </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y'</a:t>
            </a:r>
            <a:r>
              <a:rPr lang="en-US" sz="1600" dirty="0" smtClean="0">
                <a:latin typeface="Consolas" pitchFamily="49" charset="0"/>
                <a:cs typeface="Consolas" pitchFamily="49" charset="0"/>
              </a:rPr>
              <a:t>)</a:t>
            </a:r>
          </a:p>
          <a:p>
            <a:endParaRPr lang="en-GB" sz="400" dirty="0">
              <a:latin typeface="Consolas" pitchFamily="49" charset="0"/>
              <a:cs typeface="Consolas" pitchFamily="49" charset="0"/>
            </a:endParaRPr>
          </a:p>
        </p:txBody>
      </p:sp>
      <p:sp>
        <p:nvSpPr>
          <p:cNvPr id="46" name="7 Elipse"/>
          <p:cNvSpPr/>
          <p:nvPr/>
        </p:nvSpPr>
        <p:spPr>
          <a:xfrm>
            <a:off x="9646524" y="2558647"/>
            <a:ext cx="691035" cy="684055"/>
          </a:xfrm>
          <a:prstGeom prst="ellipse">
            <a:avLst/>
          </a:prstGeom>
          <a:solidFill>
            <a:schemeClr val="accent6">
              <a:lumMod val="60000"/>
              <a:lumOff val="40000"/>
            </a:schemeClr>
          </a:solidFill>
          <a:ln w="158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rPr>
              <a:t>data</a:t>
            </a:r>
          </a:p>
          <a:p>
            <a:pPr algn="ctr"/>
            <a:r>
              <a:rPr lang="en-US" sz="1200" dirty="0" err="1" smtClean="0">
                <a:solidFill>
                  <a:schemeClr val="tx1"/>
                </a:solidFill>
              </a:rPr>
              <a:t>x,y</a:t>
            </a:r>
            <a:endParaRPr lang="en-GB" sz="1200" dirty="0">
              <a:solidFill>
                <a:schemeClr val="tx1"/>
              </a:solidFill>
            </a:endParaRPr>
          </a:p>
        </p:txBody>
      </p:sp>
      <p:sp>
        <p:nvSpPr>
          <p:cNvPr id="47" name="8 Elipse"/>
          <p:cNvSpPr/>
          <p:nvPr/>
        </p:nvSpPr>
        <p:spPr>
          <a:xfrm>
            <a:off x="9646523" y="3451457"/>
            <a:ext cx="691035" cy="684055"/>
          </a:xfrm>
          <a:prstGeom prst="ellipse">
            <a:avLst/>
          </a:prstGeom>
          <a:solidFill>
            <a:srgbClr val="FFCC66"/>
          </a:solidFill>
          <a:ln w="158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smtClean="0">
                <a:solidFill>
                  <a:schemeClr val="tx1"/>
                </a:solidFill>
              </a:rPr>
              <a:t>Filter</a:t>
            </a:r>
          </a:p>
          <a:p>
            <a:pPr algn="ctr"/>
            <a:r>
              <a:rPr lang="en-US" sz="1200" dirty="0" smtClean="0">
                <a:solidFill>
                  <a:schemeClr val="tx1"/>
                </a:solidFill>
              </a:rPr>
              <a:t>x&gt;0</a:t>
            </a:r>
            <a:endParaRPr lang="en-GB" sz="1200" dirty="0">
              <a:solidFill>
                <a:schemeClr val="tx1"/>
              </a:solidFill>
            </a:endParaRPr>
          </a:p>
        </p:txBody>
      </p:sp>
      <p:sp>
        <p:nvSpPr>
          <p:cNvPr id="48" name="9 Elipse"/>
          <p:cNvSpPr/>
          <p:nvPr/>
        </p:nvSpPr>
        <p:spPr>
          <a:xfrm>
            <a:off x="9646522" y="4331195"/>
            <a:ext cx="691035" cy="684055"/>
          </a:xfrm>
          <a:prstGeom prst="ellipse">
            <a:avLst/>
          </a:prstGeom>
          <a:solidFill>
            <a:srgbClr val="FFCC66"/>
          </a:solidFill>
          <a:ln w="158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a:solidFill>
                  <a:schemeClr val="tx1"/>
                </a:solidFill>
              </a:rPr>
              <a:t>D</a:t>
            </a:r>
            <a:r>
              <a:rPr lang="en-US" sz="1200" dirty="0" smtClean="0">
                <a:solidFill>
                  <a:schemeClr val="tx1"/>
                </a:solidFill>
              </a:rPr>
              <a:t>efine</a:t>
            </a:r>
          </a:p>
          <a:p>
            <a:pPr algn="ctr"/>
            <a:r>
              <a:rPr lang="en-GB" sz="1200" dirty="0" smtClean="0">
                <a:solidFill>
                  <a:schemeClr val="tx1"/>
                </a:solidFill>
              </a:rPr>
              <a:t>r²=x²+y²</a:t>
            </a:r>
            <a:endParaRPr lang="en-GB" sz="1200" dirty="0">
              <a:solidFill>
                <a:schemeClr val="tx1"/>
              </a:solidFill>
            </a:endParaRPr>
          </a:p>
        </p:txBody>
      </p:sp>
      <p:sp>
        <p:nvSpPr>
          <p:cNvPr id="49" name="10 Elipse"/>
          <p:cNvSpPr/>
          <p:nvPr/>
        </p:nvSpPr>
        <p:spPr>
          <a:xfrm>
            <a:off x="8844982" y="4984542"/>
            <a:ext cx="691035" cy="684055"/>
          </a:xfrm>
          <a:prstGeom prst="ellipse">
            <a:avLst/>
          </a:prstGeom>
          <a:solidFill>
            <a:schemeClr val="accent1">
              <a:lumMod val="40000"/>
              <a:lumOff val="60000"/>
            </a:schemeClr>
          </a:solid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smtClean="0">
                <a:solidFill>
                  <a:schemeClr val="tx1"/>
                </a:solidFill>
              </a:rPr>
              <a:t>Histo1D</a:t>
            </a:r>
          </a:p>
          <a:p>
            <a:pPr algn="ctr"/>
            <a:r>
              <a:rPr lang="en-GB" sz="1200" dirty="0" smtClean="0">
                <a:solidFill>
                  <a:schemeClr val="tx1"/>
                </a:solidFill>
              </a:rPr>
              <a:t>r²</a:t>
            </a:r>
            <a:endParaRPr lang="en-GB" sz="1200" dirty="0">
              <a:solidFill>
                <a:schemeClr val="tx1"/>
              </a:solidFill>
            </a:endParaRPr>
          </a:p>
        </p:txBody>
      </p:sp>
      <p:sp>
        <p:nvSpPr>
          <p:cNvPr id="50" name="11 Elipse"/>
          <p:cNvSpPr/>
          <p:nvPr/>
        </p:nvSpPr>
        <p:spPr>
          <a:xfrm>
            <a:off x="10436445" y="4984541"/>
            <a:ext cx="691035" cy="684055"/>
          </a:xfrm>
          <a:prstGeom prst="ellipse">
            <a:avLst/>
          </a:prstGeom>
          <a:solidFill>
            <a:schemeClr val="accent1">
              <a:lumMod val="40000"/>
              <a:lumOff val="60000"/>
            </a:schemeClr>
          </a:solidFill>
          <a:ln w="158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1200" dirty="0" smtClean="0">
                <a:solidFill>
                  <a:schemeClr val="tx1"/>
                </a:solidFill>
              </a:rPr>
              <a:t>Graph</a:t>
            </a:r>
          </a:p>
          <a:p>
            <a:pPr algn="ctr"/>
            <a:r>
              <a:rPr lang="en-GB" sz="1200" dirty="0" err="1">
                <a:solidFill>
                  <a:schemeClr val="tx1"/>
                </a:solidFill>
              </a:rPr>
              <a:t>x</a:t>
            </a:r>
            <a:r>
              <a:rPr lang="en-GB" sz="1200" dirty="0" err="1" smtClean="0">
                <a:solidFill>
                  <a:schemeClr val="tx1"/>
                </a:solidFill>
              </a:rPr>
              <a:t>,y</a:t>
            </a:r>
            <a:endParaRPr lang="en-GB" sz="1200" dirty="0">
              <a:solidFill>
                <a:schemeClr val="tx1"/>
              </a:solidFill>
            </a:endParaRPr>
          </a:p>
        </p:txBody>
      </p:sp>
      <p:cxnSp>
        <p:nvCxnSpPr>
          <p:cNvPr id="51" name="Straight Arrow Connector 145">
            <a:extLst>
              <a:ext uri="{FF2B5EF4-FFF2-40B4-BE49-F238E27FC236}">
                <a16:creationId xmlns:a16="http://schemas.microsoft.com/office/drawing/2014/main" id="{A821A8FE-6E9B-1B4C-B3D9-0EBF392A0883}"/>
              </a:ext>
            </a:extLst>
          </p:cNvPr>
          <p:cNvCxnSpPr>
            <a:cxnSpLocks/>
            <a:stCxn id="46" idx="4"/>
            <a:endCxn id="47" idx="0"/>
          </p:cNvCxnSpPr>
          <p:nvPr/>
        </p:nvCxnSpPr>
        <p:spPr>
          <a:xfrm flipH="1">
            <a:off x="9992041" y="3242702"/>
            <a:ext cx="1" cy="208755"/>
          </a:xfrm>
          <a:prstGeom prst="straightConnector1">
            <a:avLst/>
          </a:prstGeom>
          <a:noFill/>
          <a:ln w="6350" cap="flat" cmpd="sng" algn="ctr">
            <a:solidFill>
              <a:srgbClr val="4472C4"/>
            </a:solidFill>
            <a:prstDash val="solid"/>
            <a:miter lim="800000"/>
            <a:tailEnd type="triangle"/>
          </a:ln>
          <a:effectLst/>
        </p:spPr>
      </p:cxnSp>
      <p:cxnSp>
        <p:nvCxnSpPr>
          <p:cNvPr id="52" name="Straight Arrow Connector 145">
            <a:extLst>
              <a:ext uri="{FF2B5EF4-FFF2-40B4-BE49-F238E27FC236}">
                <a16:creationId xmlns:a16="http://schemas.microsoft.com/office/drawing/2014/main" id="{A821A8FE-6E9B-1B4C-B3D9-0EBF392A0883}"/>
              </a:ext>
            </a:extLst>
          </p:cNvPr>
          <p:cNvCxnSpPr>
            <a:cxnSpLocks/>
            <a:stCxn id="47" idx="4"/>
            <a:endCxn id="48" idx="0"/>
          </p:cNvCxnSpPr>
          <p:nvPr/>
        </p:nvCxnSpPr>
        <p:spPr>
          <a:xfrm flipH="1">
            <a:off x="9992040" y="4135512"/>
            <a:ext cx="1" cy="195683"/>
          </a:xfrm>
          <a:prstGeom prst="straightConnector1">
            <a:avLst/>
          </a:prstGeom>
          <a:noFill/>
          <a:ln w="6350" cap="flat" cmpd="sng" algn="ctr">
            <a:solidFill>
              <a:srgbClr val="4472C4"/>
            </a:solidFill>
            <a:prstDash val="solid"/>
            <a:miter lim="800000"/>
            <a:tailEnd type="triangle"/>
          </a:ln>
          <a:effectLst/>
        </p:spPr>
      </p:cxnSp>
      <p:cxnSp>
        <p:nvCxnSpPr>
          <p:cNvPr id="53" name="Straight Arrow Connector 145">
            <a:extLst>
              <a:ext uri="{FF2B5EF4-FFF2-40B4-BE49-F238E27FC236}">
                <a16:creationId xmlns:a16="http://schemas.microsoft.com/office/drawing/2014/main" id="{A821A8FE-6E9B-1B4C-B3D9-0EBF392A0883}"/>
              </a:ext>
            </a:extLst>
          </p:cNvPr>
          <p:cNvCxnSpPr>
            <a:cxnSpLocks/>
            <a:stCxn id="48" idx="3"/>
            <a:endCxn id="49" idx="7"/>
          </p:cNvCxnSpPr>
          <p:nvPr/>
        </p:nvCxnSpPr>
        <p:spPr>
          <a:xfrm flipH="1">
            <a:off x="9434817" y="4915072"/>
            <a:ext cx="312905" cy="169648"/>
          </a:xfrm>
          <a:prstGeom prst="straightConnector1">
            <a:avLst/>
          </a:prstGeom>
          <a:noFill/>
          <a:ln w="6350" cap="flat" cmpd="sng" algn="ctr">
            <a:solidFill>
              <a:srgbClr val="4472C4"/>
            </a:solidFill>
            <a:prstDash val="solid"/>
            <a:miter lim="800000"/>
            <a:tailEnd type="triangle"/>
          </a:ln>
          <a:effectLst/>
        </p:spPr>
      </p:cxnSp>
      <p:cxnSp>
        <p:nvCxnSpPr>
          <p:cNvPr id="54" name="Straight Arrow Connector 145">
            <a:extLst>
              <a:ext uri="{FF2B5EF4-FFF2-40B4-BE49-F238E27FC236}">
                <a16:creationId xmlns:a16="http://schemas.microsoft.com/office/drawing/2014/main" id="{A821A8FE-6E9B-1B4C-B3D9-0EBF392A0883}"/>
              </a:ext>
            </a:extLst>
          </p:cNvPr>
          <p:cNvCxnSpPr>
            <a:cxnSpLocks/>
            <a:stCxn id="48" idx="5"/>
            <a:endCxn id="50" idx="1"/>
          </p:cNvCxnSpPr>
          <p:nvPr/>
        </p:nvCxnSpPr>
        <p:spPr>
          <a:xfrm>
            <a:off x="10236357" y="4915072"/>
            <a:ext cx="301288" cy="169647"/>
          </a:xfrm>
          <a:prstGeom prst="straightConnector1">
            <a:avLst/>
          </a:prstGeom>
          <a:noFill/>
          <a:ln w="6350" cap="flat" cmpd="sng" algn="ctr">
            <a:solidFill>
              <a:srgbClr val="4472C4"/>
            </a:solidFill>
            <a:prstDash val="solid"/>
            <a:miter lim="800000"/>
            <a:tailEnd type="triangle"/>
          </a:ln>
          <a:effectLst/>
        </p:spPr>
      </p:cxnSp>
      <p:pic>
        <p:nvPicPr>
          <p:cNvPr id="4098" name="Picture 2" descr="Image result for root cer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8952" y="1394713"/>
            <a:ext cx="2126179" cy="54631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240539" y="1972835"/>
            <a:ext cx="1503006" cy="276999"/>
          </a:xfrm>
          <a:prstGeom prst="rect">
            <a:avLst/>
          </a:prstGeom>
          <a:noFill/>
        </p:spPr>
        <p:txBody>
          <a:bodyPr wrap="square" rtlCol="0">
            <a:spAutoFit/>
          </a:bodyPr>
          <a:lstStyle/>
          <a:p>
            <a:r>
              <a:rPr lang="en-US" sz="1200" dirty="0" smtClean="0">
                <a:hlinkClick r:id="rId3"/>
              </a:rPr>
              <a:t>https://root.cern.ch</a:t>
            </a:r>
            <a:endParaRPr lang="en-GB" sz="1200" dirty="0"/>
          </a:p>
        </p:txBody>
      </p:sp>
    </p:spTree>
    <p:extLst>
      <p:ext uri="{BB962C8B-B14F-4D97-AF65-F5344CB8AC3E}">
        <p14:creationId xmlns:p14="http://schemas.microsoft.com/office/powerpoint/2010/main" val="28076706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29</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Distributed </a:t>
            </a:r>
            <a:r>
              <a:rPr lang="en-GB" dirty="0" err="1" smtClean="0"/>
              <a:t>RDataFrame</a:t>
            </a:r>
            <a:r>
              <a:rPr lang="en-GB" dirty="0" smtClean="0"/>
              <a:t> (experimental)</a:t>
            </a:r>
            <a:endParaRPr lang="en-GB" dirty="0"/>
          </a:p>
        </p:txBody>
      </p:sp>
      <p:sp>
        <p:nvSpPr>
          <p:cNvPr id="7" name="Content Placeholder 2"/>
          <p:cNvSpPr>
            <a:spLocks noGrp="1"/>
          </p:cNvSpPr>
          <p:nvPr>
            <p:ph idx="1"/>
          </p:nvPr>
        </p:nvSpPr>
        <p:spPr>
          <a:xfrm>
            <a:off x="442914" y="1397737"/>
            <a:ext cx="8060078" cy="4270860"/>
          </a:xfrm>
        </p:spPr>
        <p:txBody>
          <a:bodyPr/>
          <a:lstStyle/>
          <a:p>
            <a:r>
              <a:rPr lang="en-GB" dirty="0" smtClean="0"/>
              <a:t>Distributed </a:t>
            </a:r>
            <a:r>
              <a:rPr lang="en-GB" dirty="0" err="1" smtClean="0"/>
              <a:t>RDataFrame</a:t>
            </a:r>
            <a:endParaRPr lang="en-GB" dirty="0" smtClean="0"/>
          </a:p>
          <a:p>
            <a:pPr lvl="1"/>
            <a:r>
              <a:rPr lang="en-GB" dirty="0" smtClean="0"/>
              <a:t>Parallelize </a:t>
            </a:r>
            <a:r>
              <a:rPr lang="en-GB" dirty="0" err="1" smtClean="0"/>
              <a:t>RDataFrame</a:t>
            </a:r>
            <a:r>
              <a:rPr lang="en-GB" dirty="0" smtClean="0"/>
              <a:t> computations with multiple </a:t>
            </a:r>
            <a:r>
              <a:rPr lang="en-GB" dirty="0" err="1" smtClean="0"/>
              <a:t>backends</a:t>
            </a:r>
            <a:endParaRPr lang="en-GB" dirty="0" smtClean="0"/>
          </a:p>
          <a:p>
            <a:pPr lvl="1"/>
            <a:r>
              <a:rPr lang="en-US" dirty="0" smtClean="0"/>
              <a:t>Allows to offload computations to spark clusters (Kubernetes or YARN) of possibly 1000s of vCPU</a:t>
            </a:r>
            <a:endParaRPr lang="en-GB" dirty="0" smtClean="0"/>
          </a:p>
        </p:txBody>
      </p:sp>
      <p:sp>
        <p:nvSpPr>
          <p:cNvPr id="45" name="5 CuadroTexto"/>
          <p:cNvSpPr txBox="1"/>
          <p:nvPr/>
        </p:nvSpPr>
        <p:spPr>
          <a:xfrm>
            <a:off x="1600491" y="3383890"/>
            <a:ext cx="4202052" cy="1938992"/>
          </a:xfrm>
          <a:prstGeom prst="rect">
            <a:avLst/>
          </a:prstGeom>
          <a:solidFill>
            <a:sysClr val="window" lastClr="FFFFFF">
              <a:lumMod val="95000"/>
            </a:sysClr>
          </a:solidFill>
          <a:ln w="34925">
            <a:solidFill>
              <a:schemeClr val="accent1"/>
            </a:solidFill>
          </a:ln>
        </p:spPr>
        <p:txBody>
          <a:bodyPr wrap="square" rtlCol="0">
            <a:spAutoFit/>
          </a:bodyPr>
          <a:lstStyle/>
          <a:p>
            <a:endParaRPr lang="en-US" sz="400" dirty="0" smtClean="0">
              <a:latin typeface="Consolas" pitchFamily="49" charset="0"/>
              <a:cs typeface="Consolas" pitchFamily="49" charset="0"/>
            </a:endParaRPr>
          </a:p>
          <a:p>
            <a:r>
              <a:rPr lang="en-US" sz="1600" dirty="0" smtClean="0">
                <a:latin typeface="Consolas" pitchFamily="49" charset="0"/>
                <a:cs typeface="Consolas" pitchFamily="49" charset="0"/>
              </a:rPr>
              <a:t> </a:t>
            </a:r>
            <a:r>
              <a:rPr lang="en-US" sz="1600" dirty="0" err="1" smtClean="0">
                <a:latin typeface="Consolas" pitchFamily="49" charset="0"/>
                <a:cs typeface="Consolas" pitchFamily="49" charset="0"/>
              </a:rPr>
              <a:t>df</a:t>
            </a:r>
            <a:r>
              <a:rPr lang="en-US" sz="1600" dirty="0" smtClean="0">
                <a:latin typeface="Consolas" pitchFamily="49" charset="0"/>
                <a:cs typeface="Consolas" pitchFamily="49" charset="0"/>
              </a:rPr>
              <a:t> = </a:t>
            </a:r>
            <a:r>
              <a:rPr lang="en-US" sz="1600" dirty="0" err="1" smtClean="0">
                <a:latin typeface="Consolas" pitchFamily="49" charset="0"/>
                <a:cs typeface="Consolas" pitchFamily="49" charset="0"/>
              </a:rPr>
              <a:t>RDataFrame</a:t>
            </a:r>
            <a:r>
              <a:rPr lang="en-US" sz="1600" dirty="0" smtClean="0">
                <a:latin typeface="Consolas" pitchFamily="49" charset="0"/>
                <a:cs typeface="Consolas" pitchFamily="49" charset="0"/>
              </a:rPr>
              <a:t>(dataset)</a:t>
            </a:r>
          </a:p>
          <a:p>
            <a:endParaRPr lang="en-US" sz="1600" dirty="0" smtClean="0">
              <a:latin typeface="Consolas" pitchFamily="49" charset="0"/>
              <a:cs typeface="Consolas" pitchFamily="49" charset="0"/>
            </a:endParaRPr>
          </a:p>
          <a:p>
            <a:r>
              <a:rPr lang="en-US" sz="1600" dirty="0" smtClean="0">
                <a:latin typeface="Consolas" pitchFamily="49" charset="0"/>
                <a:cs typeface="Consolas" pitchFamily="49" charset="0"/>
              </a:rPr>
              <a:t> df2 = </a:t>
            </a:r>
            <a:r>
              <a:rPr lang="en-US" sz="1600" dirty="0" err="1" smtClean="0">
                <a:latin typeface="Consolas" pitchFamily="49" charset="0"/>
                <a:cs typeface="Consolas" pitchFamily="49" charset="0"/>
              </a:rPr>
              <a:t>df.</a:t>
            </a:r>
            <a:r>
              <a:rPr lang="en-US" sz="1600" b="1" dirty="0" err="1" smtClean="0">
                <a:solidFill>
                  <a:srgbClr val="0070C0"/>
                </a:solidFill>
                <a:latin typeface="Consolas" pitchFamily="49" charset="0"/>
                <a:cs typeface="Consolas" pitchFamily="49" charset="0"/>
              </a:rPr>
              <a:t>Filter</a:t>
            </a:r>
            <a:r>
              <a:rPr lang="en-US" sz="1600" dirty="0" smtClean="0">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'x &gt; 0'</a:t>
            </a:r>
            <a:r>
              <a:rPr lang="en-US" sz="1600" dirty="0" smtClean="0">
                <a:latin typeface="Consolas" pitchFamily="49" charset="0"/>
                <a:cs typeface="Consolas" pitchFamily="49" charset="0"/>
              </a:rPr>
              <a:t>)</a:t>
            </a:r>
          </a:p>
          <a:p>
            <a:r>
              <a:rPr lang="en-US" sz="1600" dirty="0">
                <a:latin typeface="Consolas" pitchFamily="49" charset="0"/>
                <a:cs typeface="Consolas" pitchFamily="49" charset="0"/>
              </a:rPr>
              <a:t> </a:t>
            </a:r>
            <a:r>
              <a:rPr lang="en-US" sz="1600" dirty="0" smtClean="0">
                <a:latin typeface="Consolas" pitchFamily="49" charset="0"/>
                <a:cs typeface="Consolas" pitchFamily="49" charset="0"/>
              </a:rPr>
              <a:t>        .</a:t>
            </a:r>
            <a:r>
              <a:rPr lang="en-US" sz="1600" b="1" dirty="0" smtClean="0">
                <a:solidFill>
                  <a:srgbClr val="0070C0"/>
                </a:solidFill>
                <a:latin typeface="Consolas" pitchFamily="49" charset="0"/>
                <a:cs typeface="Consolas" pitchFamily="49" charset="0"/>
              </a:rPr>
              <a:t>Define</a:t>
            </a:r>
            <a:r>
              <a:rPr lang="en-US" sz="1600" dirty="0" smtClean="0">
                <a:latin typeface="Consolas" pitchFamily="49" charset="0"/>
                <a:cs typeface="Consolas" pitchFamily="49" charset="0"/>
              </a:rPr>
              <a:t>(</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r2'</a:t>
            </a:r>
            <a:r>
              <a:rPr lang="en-US" sz="1600" dirty="0" smtClean="0">
                <a:latin typeface="Consolas" pitchFamily="49" charset="0"/>
                <a:cs typeface="Consolas" pitchFamily="49" charset="0"/>
              </a:rPr>
              <a:t>, </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x*x + y*y'</a:t>
            </a:r>
            <a:r>
              <a:rPr lang="en-US" sz="1600" dirty="0" smtClean="0">
                <a:latin typeface="Consolas" pitchFamily="49" charset="0"/>
                <a:cs typeface="Consolas" pitchFamily="49" charset="0"/>
              </a:rPr>
              <a:t>)</a:t>
            </a:r>
          </a:p>
          <a:p>
            <a:endParaRPr lang="en-US" sz="1600" dirty="0" smtClean="0">
              <a:latin typeface="Consolas" pitchFamily="49" charset="0"/>
              <a:cs typeface="Consolas" pitchFamily="49" charset="0"/>
            </a:endParaRPr>
          </a:p>
          <a:p>
            <a:r>
              <a:rPr lang="en-US" sz="1600" dirty="0" smtClean="0">
                <a:latin typeface="Consolas" pitchFamily="49" charset="0"/>
                <a:cs typeface="Consolas" pitchFamily="49" charset="0"/>
              </a:rPr>
              <a:t> h = df2.</a:t>
            </a:r>
            <a:r>
              <a:rPr lang="en-US" sz="1600" b="1" dirty="0" smtClean="0">
                <a:solidFill>
                  <a:srgbClr val="0070C0"/>
                </a:solidFill>
                <a:latin typeface="Consolas" pitchFamily="49" charset="0"/>
                <a:cs typeface="Consolas" pitchFamily="49" charset="0"/>
              </a:rPr>
              <a:t>Histo1D</a:t>
            </a:r>
            <a:r>
              <a:rPr lang="en-US" sz="1600" dirty="0" smtClean="0">
                <a:latin typeface="Consolas" pitchFamily="49" charset="0"/>
                <a:cs typeface="Consolas" pitchFamily="49" charset="0"/>
              </a:rPr>
              <a:t>(</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r2'</a:t>
            </a:r>
            <a:r>
              <a:rPr lang="en-US" sz="1600" dirty="0" smtClean="0">
                <a:latin typeface="Consolas" pitchFamily="49" charset="0"/>
                <a:cs typeface="Consolas" pitchFamily="49" charset="0"/>
              </a:rPr>
              <a:t>)</a:t>
            </a:r>
            <a:endParaRPr lang="en-US" sz="1600" dirty="0">
              <a:latin typeface="Consolas" pitchFamily="49" charset="0"/>
              <a:cs typeface="Consolas" pitchFamily="49" charset="0"/>
            </a:endParaRPr>
          </a:p>
          <a:p>
            <a:r>
              <a:rPr lang="en-US" sz="1600" dirty="0" smtClean="0">
                <a:latin typeface="Consolas" pitchFamily="49" charset="0"/>
                <a:cs typeface="Consolas" pitchFamily="49" charset="0"/>
              </a:rPr>
              <a:t> g = df2.</a:t>
            </a:r>
            <a:r>
              <a:rPr lang="en-US" sz="1600" b="1" dirty="0" smtClean="0">
                <a:solidFill>
                  <a:srgbClr val="0070C0"/>
                </a:solidFill>
                <a:latin typeface="Consolas" pitchFamily="49" charset="0"/>
                <a:cs typeface="Consolas" pitchFamily="49" charset="0"/>
              </a:rPr>
              <a:t>Graph</a:t>
            </a:r>
            <a:r>
              <a:rPr lang="en-US" sz="1600" dirty="0" smtClean="0">
                <a:latin typeface="Consolas" pitchFamily="49" charset="0"/>
                <a:cs typeface="Consolas" pitchFamily="49" charset="0"/>
              </a:rPr>
              <a:t>(</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x'</a:t>
            </a:r>
            <a:r>
              <a:rPr lang="en-US" sz="1600" dirty="0" smtClean="0">
                <a:latin typeface="Consolas" pitchFamily="49" charset="0"/>
                <a:cs typeface="Consolas" pitchFamily="49" charset="0"/>
              </a:rPr>
              <a:t>, </a:t>
            </a:r>
            <a:r>
              <a:rPr lang="en-US" sz="1600" dirty="0">
                <a:solidFill>
                  <a:srgbClr val="C32327"/>
                </a:solidFill>
                <a:latin typeface="Consolas" pitchFamily="49" charset="0"/>
                <a:cs typeface="Consolas" pitchFamily="49" charset="0"/>
              </a:rPr>
              <a:t>'</a:t>
            </a:r>
            <a:r>
              <a:rPr lang="en-US" sz="1600" dirty="0" smtClean="0">
                <a:solidFill>
                  <a:srgbClr val="C32327"/>
                </a:solidFill>
                <a:latin typeface="Consolas" pitchFamily="49" charset="0"/>
                <a:cs typeface="Consolas" pitchFamily="49" charset="0"/>
              </a:rPr>
              <a:t>y'</a:t>
            </a:r>
            <a:r>
              <a:rPr lang="en-US" sz="1600" dirty="0" smtClean="0">
                <a:latin typeface="Consolas" pitchFamily="49" charset="0"/>
                <a:cs typeface="Consolas" pitchFamily="49" charset="0"/>
              </a:rPr>
              <a:t>)</a:t>
            </a:r>
          </a:p>
          <a:p>
            <a:endParaRPr lang="en-GB" sz="400" dirty="0">
              <a:latin typeface="Consolas" pitchFamily="49" charset="0"/>
              <a:cs typeface="Consolas" pitchFamily="49" charset="0"/>
            </a:endParaRPr>
          </a:p>
        </p:txBody>
      </p:sp>
      <p:sp>
        <p:nvSpPr>
          <p:cNvPr id="20" name="29 Nube"/>
          <p:cNvSpPr/>
          <p:nvPr/>
        </p:nvSpPr>
        <p:spPr>
          <a:xfrm>
            <a:off x="9034208" y="4070069"/>
            <a:ext cx="1935600" cy="1330043"/>
          </a:xfrm>
          <a:prstGeom prst="cloud">
            <a:avLst/>
          </a:prstGeom>
          <a:solidFill>
            <a:schemeClr val="bg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7 Rectángulo redondeado"/>
          <p:cNvSpPr/>
          <p:nvPr/>
        </p:nvSpPr>
        <p:spPr>
          <a:xfrm>
            <a:off x="7547658" y="3397327"/>
            <a:ext cx="902654" cy="603622"/>
          </a:xfrm>
          <a:prstGeom prst="roundRect">
            <a:avLst/>
          </a:prstGeom>
          <a:solidFill>
            <a:srgbClr val="FFCC6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smtClean="0">
                <a:solidFill>
                  <a:schemeClr val="tx1"/>
                </a:solidFill>
              </a:rPr>
              <a:t>Local</a:t>
            </a:r>
            <a:endParaRPr lang="en-GB" sz="1500" b="1" dirty="0">
              <a:solidFill>
                <a:schemeClr val="tx1"/>
              </a:solidFill>
            </a:endParaRPr>
          </a:p>
        </p:txBody>
      </p:sp>
      <p:grpSp>
        <p:nvGrpSpPr>
          <p:cNvPr id="22" name="21 Grupo"/>
          <p:cNvGrpSpPr/>
          <p:nvPr/>
        </p:nvGrpSpPr>
        <p:grpSpPr>
          <a:xfrm>
            <a:off x="9026984" y="3341401"/>
            <a:ext cx="729434" cy="590581"/>
            <a:chOff x="5376095" y="2456272"/>
            <a:chExt cx="729434" cy="590581"/>
          </a:xfrm>
        </p:grpSpPr>
        <p:sp>
          <p:nvSpPr>
            <p:cNvPr id="23" name="15 Rectángulo redondeado"/>
            <p:cNvSpPr/>
            <p:nvPr/>
          </p:nvSpPr>
          <p:spPr>
            <a:xfrm>
              <a:off x="5619023" y="2694339"/>
              <a:ext cx="244305" cy="23302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16 CuadroTexto"/>
            <p:cNvSpPr txBox="1"/>
            <p:nvPr/>
          </p:nvSpPr>
          <p:spPr>
            <a:xfrm>
              <a:off x="5547047" y="24562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25" name="17 CuadroTexto"/>
            <p:cNvSpPr txBox="1"/>
            <p:nvPr/>
          </p:nvSpPr>
          <p:spPr>
            <a:xfrm>
              <a:off x="5546402" y="2708299"/>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26" name="18 CuadroTexto"/>
            <p:cNvSpPr txBox="1"/>
            <p:nvPr/>
          </p:nvSpPr>
          <p:spPr>
            <a:xfrm rot="5400000">
              <a:off x="5741327" y="263659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27" name="19 CuadroTexto"/>
            <p:cNvSpPr txBox="1"/>
            <p:nvPr/>
          </p:nvSpPr>
          <p:spPr>
            <a:xfrm rot="16200000">
              <a:off x="5350447" y="26435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29" name="20 CuadroTexto"/>
            <p:cNvSpPr txBox="1"/>
            <p:nvPr/>
          </p:nvSpPr>
          <p:spPr>
            <a:xfrm>
              <a:off x="5552997" y="2715276"/>
              <a:ext cx="519744" cy="200055"/>
            </a:xfrm>
            <a:prstGeom prst="rect">
              <a:avLst/>
            </a:prstGeom>
            <a:noFill/>
          </p:spPr>
          <p:txBody>
            <a:bodyPr wrap="square" rtlCol="0">
              <a:spAutoFit/>
            </a:bodyPr>
            <a:lstStyle/>
            <a:p>
              <a:r>
                <a:rPr lang="en-US" sz="700" b="1" dirty="0" smtClean="0">
                  <a:solidFill>
                    <a:schemeClr val="bg1"/>
                  </a:solidFill>
                </a:rPr>
                <a:t>CPU</a:t>
              </a:r>
              <a:endParaRPr lang="en-GB" sz="700" b="1" dirty="0">
                <a:solidFill>
                  <a:schemeClr val="bg1"/>
                </a:solidFill>
              </a:endParaRPr>
            </a:p>
          </p:txBody>
        </p:sp>
      </p:grpSp>
      <p:grpSp>
        <p:nvGrpSpPr>
          <p:cNvPr id="30" name="22 Grupo"/>
          <p:cNvGrpSpPr/>
          <p:nvPr/>
        </p:nvGrpSpPr>
        <p:grpSpPr>
          <a:xfrm>
            <a:off x="9336506" y="4483067"/>
            <a:ext cx="729434" cy="590581"/>
            <a:chOff x="5376095" y="2456272"/>
            <a:chExt cx="729434" cy="590581"/>
          </a:xfrm>
        </p:grpSpPr>
        <p:sp>
          <p:nvSpPr>
            <p:cNvPr id="31" name="23 Rectángulo redondeado"/>
            <p:cNvSpPr/>
            <p:nvPr/>
          </p:nvSpPr>
          <p:spPr>
            <a:xfrm>
              <a:off x="5619023" y="2694339"/>
              <a:ext cx="244305" cy="23302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24 CuadroTexto"/>
            <p:cNvSpPr txBox="1"/>
            <p:nvPr/>
          </p:nvSpPr>
          <p:spPr>
            <a:xfrm>
              <a:off x="5547047" y="24562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33" name="25 CuadroTexto"/>
            <p:cNvSpPr txBox="1"/>
            <p:nvPr/>
          </p:nvSpPr>
          <p:spPr>
            <a:xfrm>
              <a:off x="5546402" y="2708299"/>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34" name="26 CuadroTexto"/>
            <p:cNvSpPr txBox="1"/>
            <p:nvPr/>
          </p:nvSpPr>
          <p:spPr>
            <a:xfrm rot="5400000">
              <a:off x="5741327" y="263659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35" name="27 CuadroTexto"/>
            <p:cNvSpPr txBox="1"/>
            <p:nvPr/>
          </p:nvSpPr>
          <p:spPr>
            <a:xfrm rot="16200000">
              <a:off x="5350447" y="26435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36" name="28 CuadroTexto"/>
            <p:cNvSpPr txBox="1"/>
            <p:nvPr/>
          </p:nvSpPr>
          <p:spPr>
            <a:xfrm>
              <a:off x="5552997" y="2715276"/>
              <a:ext cx="519744" cy="200055"/>
            </a:xfrm>
            <a:prstGeom prst="rect">
              <a:avLst/>
            </a:prstGeom>
            <a:noFill/>
          </p:spPr>
          <p:txBody>
            <a:bodyPr wrap="square" rtlCol="0">
              <a:spAutoFit/>
            </a:bodyPr>
            <a:lstStyle/>
            <a:p>
              <a:r>
                <a:rPr lang="en-US" sz="700" b="1" dirty="0" smtClean="0">
                  <a:solidFill>
                    <a:schemeClr val="bg1"/>
                  </a:solidFill>
                </a:rPr>
                <a:t>CPU</a:t>
              </a:r>
              <a:endParaRPr lang="en-GB" sz="700" b="1" dirty="0">
                <a:solidFill>
                  <a:schemeClr val="bg1"/>
                </a:solidFill>
              </a:endParaRPr>
            </a:p>
          </p:txBody>
        </p:sp>
      </p:grpSp>
      <p:grpSp>
        <p:nvGrpSpPr>
          <p:cNvPr id="37" name="30 Grupo"/>
          <p:cNvGrpSpPr/>
          <p:nvPr/>
        </p:nvGrpSpPr>
        <p:grpSpPr>
          <a:xfrm>
            <a:off x="9877980" y="4467785"/>
            <a:ext cx="729434" cy="590581"/>
            <a:chOff x="5376095" y="2456272"/>
            <a:chExt cx="729434" cy="590581"/>
          </a:xfrm>
        </p:grpSpPr>
        <p:sp>
          <p:nvSpPr>
            <p:cNvPr id="38" name="31 Rectángulo redondeado"/>
            <p:cNvSpPr/>
            <p:nvPr/>
          </p:nvSpPr>
          <p:spPr>
            <a:xfrm>
              <a:off x="5619023" y="2694339"/>
              <a:ext cx="244305" cy="23302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32 CuadroTexto"/>
            <p:cNvSpPr txBox="1"/>
            <p:nvPr/>
          </p:nvSpPr>
          <p:spPr>
            <a:xfrm>
              <a:off x="5547047" y="24562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40" name="33 CuadroTexto"/>
            <p:cNvSpPr txBox="1"/>
            <p:nvPr/>
          </p:nvSpPr>
          <p:spPr>
            <a:xfrm>
              <a:off x="5546402" y="2708299"/>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41" name="34 CuadroTexto"/>
            <p:cNvSpPr txBox="1"/>
            <p:nvPr/>
          </p:nvSpPr>
          <p:spPr>
            <a:xfrm rot="5400000">
              <a:off x="5741327" y="263659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42" name="35 CuadroTexto"/>
            <p:cNvSpPr txBox="1"/>
            <p:nvPr/>
          </p:nvSpPr>
          <p:spPr>
            <a:xfrm rot="16200000">
              <a:off x="5350447" y="26435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43" name="36 CuadroTexto"/>
            <p:cNvSpPr txBox="1"/>
            <p:nvPr/>
          </p:nvSpPr>
          <p:spPr>
            <a:xfrm>
              <a:off x="5552997" y="2715276"/>
              <a:ext cx="519744" cy="200055"/>
            </a:xfrm>
            <a:prstGeom prst="rect">
              <a:avLst/>
            </a:prstGeom>
            <a:noFill/>
          </p:spPr>
          <p:txBody>
            <a:bodyPr wrap="square" rtlCol="0">
              <a:spAutoFit/>
            </a:bodyPr>
            <a:lstStyle/>
            <a:p>
              <a:r>
                <a:rPr lang="en-US" sz="700" b="1" dirty="0" smtClean="0">
                  <a:solidFill>
                    <a:schemeClr val="bg1"/>
                  </a:solidFill>
                </a:rPr>
                <a:t>CPU</a:t>
              </a:r>
              <a:endParaRPr lang="en-GB" sz="700" b="1" dirty="0">
                <a:solidFill>
                  <a:schemeClr val="bg1"/>
                </a:solidFill>
              </a:endParaRPr>
            </a:p>
          </p:txBody>
        </p:sp>
      </p:grpSp>
      <p:grpSp>
        <p:nvGrpSpPr>
          <p:cNvPr id="44" name="37 Grupo"/>
          <p:cNvGrpSpPr/>
          <p:nvPr/>
        </p:nvGrpSpPr>
        <p:grpSpPr>
          <a:xfrm>
            <a:off x="9593606" y="4098007"/>
            <a:ext cx="729434" cy="590581"/>
            <a:chOff x="5376095" y="2456272"/>
            <a:chExt cx="729434" cy="590581"/>
          </a:xfrm>
        </p:grpSpPr>
        <p:sp>
          <p:nvSpPr>
            <p:cNvPr id="55" name="38 Rectángulo redondeado"/>
            <p:cNvSpPr/>
            <p:nvPr/>
          </p:nvSpPr>
          <p:spPr>
            <a:xfrm>
              <a:off x="5619023" y="2694339"/>
              <a:ext cx="244305" cy="23302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39 CuadroTexto"/>
            <p:cNvSpPr txBox="1"/>
            <p:nvPr/>
          </p:nvSpPr>
          <p:spPr>
            <a:xfrm>
              <a:off x="5547047" y="24562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57" name="40 CuadroTexto"/>
            <p:cNvSpPr txBox="1"/>
            <p:nvPr/>
          </p:nvSpPr>
          <p:spPr>
            <a:xfrm>
              <a:off x="5546402" y="2708299"/>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58" name="41 CuadroTexto"/>
            <p:cNvSpPr txBox="1"/>
            <p:nvPr/>
          </p:nvSpPr>
          <p:spPr>
            <a:xfrm rot="5400000">
              <a:off x="5741327" y="263659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59" name="42 CuadroTexto"/>
            <p:cNvSpPr txBox="1"/>
            <p:nvPr/>
          </p:nvSpPr>
          <p:spPr>
            <a:xfrm rot="16200000">
              <a:off x="5350447" y="26435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60" name="43 CuadroTexto"/>
            <p:cNvSpPr txBox="1"/>
            <p:nvPr/>
          </p:nvSpPr>
          <p:spPr>
            <a:xfrm>
              <a:off x="5552997" y="2715276"/>
              <a:ext cx="519744" cy="200055"/>
            </a:xfrm>
            <a:prstGeom prst="rect">
              <a:avLst/>
            </a:prstGeom>
            <a:noFill/>
          </p:spPr>
          <p:txBody>
            <a:bodyPr wrap="square" rtlCol="0">
              <a:spAutoFit/>
            </a:bodyPr>
            <a:lstStyle/>
            <a:p>
              <a:r>
                <a:rPr lang="en-US" sz="700" b="1" dirty="0" smtClean="0">
                  <a:solidFill>
                    <a:schemeClr val="bg1"/>
                  </a:solidFill>
                </a:rPr>
                <a:t>CPU</a:t>
              </a:r>
              <a:endParaRPr lang="en-GB" sz="700" b="1" dirty="0">
                <a:solidFill>
                  <a:schemeClr val="bg1"/>
                </a:solidFill>
              </a:endParaRPr>
            </a:p>
          </p:txBody>
        </p:sp>
      </p:grpSp>
      <p:grpSp>
        <p:nvGrpSpPr>
          <p:cNvPr id="61" name="44 Grupo"/>
          <p:cNvGrpSpPr/>
          <p:nvPr/>
        </p:nvGrpSpPr>
        <p:grpSpPr>
          <a:xfrm>
            <a:off x="9593606" y="4816947"/>
            <a:ext cx="729434" cy="590581"/>
            <a:chOff x="5376095" y="2456272"/>
            <a:chExt cx="729434" cy="590581"/>
          </a:xfrm>
        </p:grpSpPr>
        <p:sp>
          <p:nvSpPr>
            <p:cNvPr id="62" name="45 Rectángulo redondeado"/>
            <p:cNvSpPr/>
            <p:nvPr/>
          </p:nvSpPr>
          <p:spPr>
            <a:xfrm>
              <a:off x="5619023" y="2694339"/>
              <a:ext cx="244305" cy="23302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46 CuadroTexto"/>
            <p:cNvSpPr txBox="1"/>
            <p:nvPr/>
          </p:nvSpPr>
          <p:spPr>
            <a:xfrm>
              <a:off x="5547047" y="24562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64" name="47 CuadroTexto"/>
            <p:cNvSpPr txBox="1"/>
            <p:nvPr/>
          </p:nvSpPr>
          <p:spPr>
            <a:xfrm>
              <a:off x="5546402" y="2708299"/>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65" name="48 CuadroTexto"/>
            <p:cNvSpPr txBox="1"/>
            <p:nvPr/>
          </p:nvSpPr>
          <p:spPr>
            <a:xfrm rot="5400000">
              <a:off x="5741327" y="263659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66" name="49 CuadroTexto"/>
            <p:cNvSpPr txBox="1"/>
            <p:nvPr/>
          </p:nvSpPr>
          <p:spPr>
            <a:xfrm rot="16200000">
              <a:off x="5350447" y="26435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67" name="50 CuadroTexto"/>
            <p:cNvSpPr txBox="1"/>
            <p:nvPr/>
          </p:nvSpPr>
          <p:spPr>
            <a:xfrm>
              <a:off x="5552997" y="2715276"/>
              <a:ext cx="519744" cy="200055"/>
            </a:xfrm>
            <a:prstGeom prst="rect">
              <a:avLst/>
            </a:prstGeom>
            <a:noFill/>
          </p:spPr>
          <p:txBody>
            <a:bodyPr wrap="square" rtlCol="0">
              <a:spAutoFit/>
            </a:bodyPr>
            <a:lstStyle/>
            <a:p>
              <a:r>
                <a:rPr lang="en-US" sz="700" b="1" dirty="0" smtClean="0">
                  <a:solidFill>
                    <a:schemeClr val="bg1"/>
                  </a:solidFill>
                </a:rPr>
                <a:t>CPU</a:t>
              </a:r>
              <a:endParaRPr lang="en-GB" sz="700" b="1" dirty="0">
                <a:solidFill>
                  <a:schemeClr val="bg1"/>
                </a:solidFill>
              </a:endParaRPr>
            </a:p>
          </p:txBody>
        </p:sp>
      </p:grpSp>
      <p:grpSp>
        <p:nvGrpSpPr>
          <p:cNvPr id="68" name="51 Grupo"/>
          <p:cNvGrpSpPr/>
          <p:nvPr/>
        </p:nvGrpSpPr>
        <p:grpSpPr>
          <a:xfrm>
            <a:off x="10082206" y="4118947"/>
            <a:ext cx="729434" cy="590581"/>
            <a:chOff x="5376095" y="2456272"/>
            <a:chExt cx="729434" cy="590581"/>
          </a:xfrm>
        </p:grpSpPr>
        <p:sp>
          <p:nvSpPr>
            <p:cNvPr id="69" name="52 Rectángulo redondeado"/>
            <p:cNvSpPr/>
            <p:nvPr/>
          </p:nvSpPr>
          <p:spPr>
            <a:xfrm>
              <a:off x="5619023" y="2694339"/>
              <a:ext cx="244305" cy="23302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53 CuadroTexto"/>
            <p:cNvSpPr txBox="1"/>
            <p:nvPr/>
          </p:nvSpPr>
          <p:spPr>
            <a:xfrm>
              <a:off x="5547047" y="24562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71" name="54 CuadroTexto"/>
            <p:cNvSpPr txBox="1"/>
            <p:nvPr/>
          </p:nvSpPr>
          <p:spPr>
            <a:xfrm>
              <a:off x="5546402" y="2708299"/>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72" name="55 CuadroTexto"/>
            <p:cNvSpPr txBox="1"/>
            <p:nvPr/>
          </p:nvSpPr>
          <p:spPr>
            <a:xfrm rot="5400000">
              <a:off x="5741327" y="263659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73" name="56 CuadroTexto"/>
            <p:cNvSpPr txBox="1"/>
            <p:nvPr/>
          </p:nvSpPr>
          <p:spPr>
            <a:xfrm rot="16200000">
              <a:off x="5350447" y="26435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74" name="57 CuadroTexto"/>
            <p:cNvSpPr txBox="1"/>
            <p:nvPr/>
          </p:nvSpPr>
          <p:spPr>
            <a:xfrm>
              <a:off x="5552997" y="2715276"/>
              <a:ext cx="519744" cy="200055"/>
            </a:xfrm>
            <a:prstGeom prst="rect">
              <a:avLst/>
            </a:prstGeom>
            <a:noFill/>
          </p:spPr>
          <p:txBody>
            <a:bodyPr wrap="square" rtlCol="0">
              <a:spAutoFit/>
            </a:bodyPr>
            <a:lstStyle/>
            <a:p>
              <a:r>
                <a:rPr lang="en-US" sz="700" b="1" dirty="0" smtClean="0">
                  <a:solidFill>
                    <a:schemeClr val="bg1"/>
                  </a:solidFill>
                </a:rPr>
                <a:t>CPU</a:t>
              </a:r>
              <a:endParaRPr lang="en-GB" sz="700" b="1" dirty="0">
                <a:solidFill>
                  <a:schemeClr val="bg1"/>
                </a:solidFill>
              </a:endParaRPr>
            </a:p>
          </p:txBody>
        </p:sp>
      </p:grpSp>
      <p:grpSp>
        <p:nvGrpSpPr>
          <p:cNvPr id="75" name="58 Grupo"/>
          <p:cNvGrpSpPr/>
          <p:nvPr/>
        </p:nvGrpSpPr>
        <p:grpSpPr>
          <a:xfrm>
            <a:off x="9105006" y="4188747"/>
            <a:ext cx="729434" cy="590581"/>
            <a:chOff x="5376095" y="2456272"/>
            <a:chExt cx="729434" cy="590581"/>
          </a:xfrm>
        </p:grpSpPr>
        <p:sp>
          <p:nvSpPr>
            <p:cNvPr id="76" name="59 Rectángulo redondeado"/>
            <p:cNvSpPr/>
            <p:nvPr/>
          </p:nvSpPr>
          <p:spPr>
            <a:xfrm>
              <a:off x="5619023" y="2694339"/>
              <a:ext cx="244305" cy="23302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60 CuadroTexto"/>
            <p:cNvSpPr txBox="1"/>
            <p:nvPr/>
          </p:nvSpPr>
          <p:spPr>
            <a:xfrm>
              <a:off x="5547047" y="24562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78" name="61 CuadroTexto"/>
            <p:cNvSpPr txBox="1"/>
            <p:nvPr/>
          </p:nvSpPr>
          <p:spPr>
            <a:xfrm>
              <a:off x="5546402" y="2708299"/>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79" name="62 CuadroTexto"/>
            <p:cNvSpPr txBox="1"/>
            <p:nvPr/>
          </p:nvSpPr>
          <p:spPr>
            <a:xfrm rot="5400000">
              <a:off x="5741327" y="263659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80" name="63 CuadroTexto"/>
            <p:cNvSpPr txBox="1"/>
            <p:nvPr/>
          </p:nvSpPr>
          <p:spPr>
            <a:xfrm rot="16200000">
              <a:off x="5350447" y="2643572"/>
              <a:ext cx="389850" cy="338554"/>
            </a:xfrm>
            <a:prstGeom prst="rect">
              <a:avLst/>
            </a:prstGeom>
            <a:noFill/>
          </p:spPr>
          <p:txBody>
            <a:bodyPr wrap="none" rtlCol="0">
              <a:spAutoFit/>
            </a:bodyPr>
            <a:lstStyle/>
            <a:p>
              <a:r>
                <a:rPr lang="en-US" sz="1600" b="1" dirty="0" smtClean="0">
                  <a:solidFill>
                    <a:schemeClr val="tx1"/>
                  </a:solidFill>
                </a:rPr>
                <a:t>…</a:t>
              </a:r>
              <a:endParaRPr lang="en-GB" sz="1600" b="1" dirty="0">
                <a:solidFill>
                  <a:schemeClr val="tx1"/>
                </a:solidFill>
              </a:endParaRPr>
            </a:p>
          </p:txBody>
        </p:sp>
        <p:sp>
          <p:nvSpPr>
            <p:cNvPr id="81" name="64 CuadroTexto"/>
            <p:cNvSpPr txBox="1"/>
            <p:nvPr/>
          </p:nvSpPr>
          <p:spPr>
            <a:xfrm>
              <a:off x="5552997" y="2715276"/>
              <a:ext cx="519744" cy="200055"/>
            </a:xfrm>
            <a:prstGeom prst="rect">
              <a:avLst/>
            </a:prstGeom>
            <a:noFill/>
          </p:spPr>
          <p:txBody>
            <a:bodyPr wrap="square" rtlCol="0">
              <a:spAutoFit/>
            </a:bodyPr>
            <a:lstStyle/>
            <a:p>
              <a:r>
                <a:rPr lang="en-US" sz="700" b="1" dirty="0" smtClean="0">
                  <a:solidFill>
                    <a:schemeClr val="bg1"/>
                  </a:solidFill>
                </a:rPr>
                <a:t>CPU</a:t>
              </a:r>
              <a:endParaRPr lang="en-GB" sz="700" b="1" dirty="0">
                <a:solidFill>
                  <a:schemeClr val="bg1"/>
                </a:solidFill>
              </a:endParaRPr>
            </a:p>
          </p:txBody>
        </p:sp>
      </p:grpSp>
      <p:cxnSp>
        <p:nvCxnSpPr>
          <p:cNvPr id="82" name="Straight Arrow Connector 59">
            <a:extLst>
              <a:ext uri="{FF2B5EF4-FFF2-40B4-BE49-F238E27FC236}">
                <a16:creationId xmlns:a16="http://schemas.microsoft.com/office/drawing/2014/main" id="{7C822F60-9877-5B4A-968D-26D16E30B60B}"/>
              </a:ext>
            </a:extLst>
          </p:cNvPr>
          <p:cNvCxnSpPr>
            <a:stCxn id="21" idx="3"/>
            <a:endCxn id="27" idx="0"/>
          </p:cNvCxnSpPr>
          <p:nvPr/>
        </p:nvCxnSpPr>
        <p:spPr>
          <a:xfrm flipV="1">
            <a:off x="8450312" y="3697978"/>
            <a:ext cx="576672" cy="1160"/>
          </a:xfrm>
          <a:prstGeom prst="straightConnector1">
            <a:avLst/>
          </a:prstGeom>
          <a:noFill/>
          <a:ln w="12700" cap="flat" cmpd="sng" algn="ctr">
            <a:solidFill>
              <a:srgbClr val="4472C4"/>
            </a:solidFill>
            <a:prstDash val="solid"/>
            <a:miter lim="800000"/>
            <a:tailEnd type="triangle"/>
          </a:ln>
          <a:effectLst/>
        </p:spPr>
      </p:cxnSp>
      <p:cxnSp>
        <p:nvCxnSpPr>
          <p:cNvPr id="83" name="Straight Arrow Connector 59">
            <a:extLst>
              <a:ext uri="{FF2B5EF4-FFF2-40B4-BE49-F238E27FC236}">
                <a16:creationId xmlns:a16="http://schemas.microsoft.com/office/drawing/2014/main" id="{7C822F60-9877-5B4A-968D-26D16E30B60B}"/>
              </a:ext>
            </a:extLst>
          </p:cNvPr>
          <p:cNvCxnSpPr/>
          <p:nvPr/>
        </p:nvCxnSpPr>
        <p:spPr>
          <a:xfrm>
            <a:off x="8450312" y="4476087"/>
            <a:ext cx="456640" cy="171719"/>
          </a:xfrm>
          <a:prstGeom prst="straightConnector1">
            <a:avLst/>
          </a:prstGeom>
          <a:noFill/>
          <a:ln w="12700" cap="flat" cmpd="sng" algn="ctr">
            <a:solidFill>
              <a:srgbClr val="4472C4"/>
            </a:solidFill>
            <a:prstDash val="solid"/>
            <a:miter lim="800000"/>
            <a:tailEnd type="triangle"/>
          </a:ln>
          <a:effectLst/>
        </p:spPr>
      </p:cxnSp>
      <p:grpSp>
        <p:nvGrpSpPr>
          <p:cNvPr id="84" name="93 Grupo"/>
          <p:cNvGrpSpPr/>
          <p:nvPr/>
        </p:nvGrpSpPr>
        <p:grpSpPr>
          <a:xfrm>
            <a:off x="6427406" y="3266917"/>
            <a:ext cx="879828" cy="2157515"/>
            <a:chOff x="3266382" y="2219040"/>
            <a:chExt cx="879828" cy="2157515"/>
          </a:xfrm>
        </p:grpSpPr>
        <p:sp>
          <p:nvSpPr>
            <p:cNvPr id="85" name="6 Rectángulo redondeado"/>
            <p:cNvSpPr/>
            <p:nvPr/>
          </p:nvSpPr>
          <p:spPr>
            <a:xfrm rot="16200000">
              <a:off x="2627538" y="2857884"/>
              <a:ext cx="2157515" cy="879828"/>
            </a:xfrm>
            <a:prstGeom prst="roundRect">
              <a:avLst/>
            </a:prstGeom>
            <a:solidFill>
              <a:schemeClr val="bg1">
                <a:lumMod val="9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300" b="1" dirty="0" smtClean="0">
                  <a:solidFill>
                    <a:schemeClr val="tx1"/>
                  </a:solidFill>
                </a:rPr>
                <a:t>Computation</a:t>
              </a:r>
            </a:p>
            <a:p>
              <a:r>
                <a:rPr lang="en-US" sz="1300" b="1" dirty="0" smtClean="0">
                  <a:solidFill>
                    <a:schemeClr val="tx1"/>
                  </a:solidFill>
                </a:rPr>
                <a:t>Graph</a:t>
              </a:r>
              <a:endParaRPr lang="en-GB" sz="1300" b="1" dirty="0">
                <a:solidFill>
                  <a:schemeClr val="tx1"/>
                </a:solidFill>
              </a:endParaRPr>
            </a:p>
          </p:txBody>
        </p:sp>
        <p:sp>
          <p:nvSpPr>
            <p:cNvPr id="86" name="72 Elipse"/>
            <p:cNvSpPr/>
            <p:nvPr/>
          </p:nvSpPr>
          <p:spPr>
            <a:xfrm>
              <a:off x="3363213" y="2666900"/>
              <a:ext cx="144000" cy="144000"/>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73 Elipse"/>
            <p:cNvSpPr/>
            <p:nvPr/>
          </p:nvSpPr>
          <p:spPr>
            <a:xfrm>
              <a:off x="3541355" y="2915318"/>
              <a:ext cx="144000" cy="144000"/>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74 Elipse"/>
            <p:cNvSpPr/>
            <p:nvPr/>
          </p:nvSpPr>
          <p:spPr>
            <a:xfrm>
              <a:off x="3554333" y="2434446"/>
              <a:ext cx="144000" cy="144000"/>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75 Elipse"/>
            <p:cNvSpPr/>
            <p:nvPr/>
          </p:nvSpPr>
          <p:spPr>
            <a:xfrm>
              <a:off x="3838378" y="2440814"/>
              <a:ext cx="144000" cy="144000"/>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76 Elipse"/>
            <p:cNvSpPr/>
            <p:nvPr/>
          </p:nvSpPr>
          <p:spPr>
            <a:xfrm>
              <a:off x="3787318" y="2753984"/>
              <a:ext cx="144000" cy="144000"/>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77 Elipse"/>
            <p:cNvSpPr/>
            <p:nvPr/>
          </p:nvSpPr>
          <p:spPr>
            <a:xfrm>
              <a:off x="3785584" y="3072767"/>
              <a:ext cx="144000" cy="144000"/>
            </a:xfrm>
            <a:prstGeom prst="ellipse">
              <a:avLst/>
            </a:prstGeom>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2" name="Straight Arrow Connector 59">
              <a:extLst>
                <a:ext uri="{FF2B5EF4-FFF2-40B4-BE49-F238E27FC236}">
                  <a16:creationId xmlns:a16="http://schemas.microsoft.com/office/drawing/2014/main" id="{7C822F60-9877-5B4A-968D-26D16E30B60B}"/>
                </a:ext>
              </a:extLst>
            </p:cNvPr>
            <p:cNvCxnSpPr>
              <a:stCxn id="86" idx="7"/>
              <a:endCxn id="88" idx="3"/>
            </p:cNvCxnSpPr>
            <p:nvPr/>
          </p:nvCxnSpPr>
          <p:spPr>
            <a:xfrm flipV="1">
              <a:off x="3486125" y="2557358"/>
              <a:ext cx="89296" cy="130630"/>
            </a:xfrm>
            <a:prstGeom prst="straightConnector1">
              <a:avLst/>
            </a:prstGeom>
            <a:noFill/>
            <a:ln w="12700" cap="flat" cmpd="sng" algn="ctr">
              <a:solidFill>
                <a:srgbClr val="4472C4"/>
              </a:solidFill>
              <a:prstDash val="solid"/>
              <a:miter lim="800000"/>
              <a:tailEnd type="triangle"/>
            </a:ln>
            <a:effectLst/>
          </p:spPr>
        </p:cxnSp>
        <p:cxnSp>
          <p:nvCxnSpPr>
            <p:cNvPr id="93" name="Straight Arrow Connector 59">
              <a:extLst>
                <a:ext uri="{FF2B5EF4-FFF2-40B4-BE49-F238E27FC236}">
                  <a16:creationId xmlns:a16="http://schemas.microsoft.com/office/drawing/2014/main" id="{7C822F60-9877-5B4A-968D-26D16E30B60B}"/>
                </a:ext>
              </a:extLst>
            </p:cNvPr>
            <p:cNvCxnSpPr>
              <a:stCxn id="88" idx="6"/>
              <a:endCxn id="89" idx="2"/>
            </p:cNvCxnSpPr>
            <p:nvPr/>
          </p:nvCxnSpPr>
          <p:spPr>
            <a:xfrm>
              <a:off x="3698333" y="2506446"/>
              <a:ext cx="140045" cy="6368"/>
            </a:xfrm>
            <a:prstGeom prst="straightConnector1">
              <a:avLst/>
            </a:prstGeom>
            <a:noFill/>
            <a:ln w="12700" cap="flat" cmpd="sng" algn="ctr">
              <a:solidFill>
                <a:srgbClr val="4472C4"/>
              </a:solidFill>
              <a:prstDash val="solid"/>
              <a:miter lim="800000"/>
              <a:tailEnd type="triangle"/>
            </a:ln>
            <a:effectLst/>
          </p:spPr>
        </p:cxnSp>
        <p:cxnSp>
          <p:nvCxnSpPr>
            <p:cNvPr id="94" name="Straight Arrow Connector 59">
              <a:extLst>
                <a:ext uri="{FF2B5EF4-FFF2-40B4-BE49-F238E27FC236}">
                  <a16:creationId xmlns:a16="http://schemas.microsoft.com/office/drawing/2014/main" id="{7C822F60-9877-5B4A-968D-26D16E30B60B}"/>
                </a:ext>
              </a:extLst>
            </p:cNvPr>
            <p:cNvCxnSpPr>
              <a:stCxn id="86" idx="5"/>
              <a:endCxn id="87" idx="1"/>
            </p:cNvCxnSpPr>
            <p:nvPr/>
          </p:nvCxnSpPr>
          <p:spPr>
            <a:xfrm>
              <a:off x="3486125" y="2789812"/>
              <a:ext cx="76318" cy="146594"/>
            </a:xfrm>
            <a:prstGeom prst="straightConnector1">
              <a:avLst/>
            </a:prstGeom>
            <a:noFill/>
            <a:ln w="12700" cap="flat" cmpd="sng" algn="ctr">
              <a:solidFill>
                <a:srgbClr val="4472C4"/>
              </a:solidFill>
              <a:prstDash val="solid"/>
              <a:miter lim="800000"/>
              <a:tailEnd type="triangle"/>
            </a:ln>
            <a:effectLst/>
          </p:spPr>
        </p:cxnSp>
        <p:cxnSp>
          <p:nvCxnSpPr>
            <p:cNvPr id="95" name="Straight Arrow Connector 59">
              <a:extLst>
                <a:ext uri="{FF2B5EF4-FFF2-40B4-BE49-F238E27FC236}">
                  <a16:creationId xmlns:a16="http://schemas.microsoft.com/office/drawing/2014/main" id="{7C822F60-9877-5B4A-968D-26D16E30B60B}"/>
                </a:ext>
              </a:extLst>
            </p:cNvPr>
            <p:cNvCxnSpPr>
              <a:stCxn id="87" idx="7"/>
              <a:endCxn id="90" idx="2"/>
            </p:cNvCxnSpPr>
            <p:nvPr/>
          </p:nvCxnSpPr>
          <p:spPr>
            <a:xfrm flipV="1">
              <a:off x="3664267" y="2825984"/>
              <a:ext cx="123051" cy="110422"/>
            </a:xfrm>
            <a:prstGeom prst="straightConnector1">
              <a:avLst/>
            </a:prstGeom>
            <a:noFill/>
            <a:ln w="12700" cap="flat" cmpd="sng" algn="ctr">
              <a:solidFill>
                <a:srgbClr val="4472C4"/>
              </a:solidFill>
              <a:prstDash val="solid"/>
              <a:miter lim="800000"/>
              <a:tailEnd type="triangle"/>
            </a:ln>
            <a:effectLst/>
          </p:spPr>
        </p:cxnSp>
        <p:cxnSp>
          <p:nvCxnSpPr>
            <p:cNvPr id="96" name="Straight Arrow Connector 59">
              <a:extLst>
                <a:ext uri="{FF2B5EF4-FFF2-40B4-BE49-F238E27FC236}">
                  <a16:creationId xmlns:a16="http://schemas.microsoft.com/office/drawing/2014/main" id="{7C822F60-9877-5B4A-968D-26D16E30B60B}"/>
                </a:ext>
              </a:extLst>
            </p:cNvPr>
            <p:cNvCxnSpPr>
              <a:stCxn id="87" idx="5"/>
              <a:endCxn id="91" idx="2"/>
            </p:cNvCxnSpPr>
            <p:nvPr/>
          </p:nvCxnSpPr>
          <p:spPr>
            <a:xfrm>
              <a:off x="3664267" y="3038230"/>
              <a:ext cx="121317" cy="106537"/>
            </a:xfrm>
            <a:prstGeom prst="straightConnector1">
              <a:avLst/>
            </a:prstGeom>
            <a:noFill/>
            <a:ln w="12700" cap="flat" cmpd="sng" algn="ctr">
              <a:solidFill>
                <a:srgbClr val="4472C4"/>
              </a:solidFill>
              <a:prstDash val="solid"/>
              <a:miter lim="800000"/>
              <a:tailEnd type="triangle"/>
            </a:ln>
            <a:effectLst/>
          </p:spPr>
        </p:cxnSp>
      </p:grpSp>
      <p:pic>
        <p:nvPicPr>
          <p:cNvPr id="97" name="Picture 38">
            <a:extLst>
              <a:ext uri="{FF2B5EF4-FFF2-40B4-BE49-F238E27FC236}">
                <a16:creationId xmlns:a16="http://schemas.microsoft.com/office/drawing/2014/main" id="{293F83EF-2A3C-1B4C-896F-45B3371CBB5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654706" y="4277916"/>
            <a:ext cx="703398" cy="374148"/>
          </a:xfrm>
          <a:prstGeom prst="rect">
            <a:avLst/>
          </a:prstGeom>
        </p:spPr>
      </p:pic>
    </p:spTree>
    <p:extLst>
      <p:ext uri="{BB962C8B-B14F-4D97-AF65-F5344CB8AC3E}">
        <p14:creationId xmlns:p14="http://schemas.microsoft.com/office/powerpoint/2010/main" val="2074391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18 months of production experience with 12c"/>
          <p:cNvSpPr txBox="1"/>
          <p:nvPr/>
        </p:nvSpPr>
        <p:spPr>
          <a:xfrm>
            <a:off x="6910342" y="6356352"/>
            <a:ext cx="3860801" cy="6256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0959" rIns="60959">
            <a:spAutoFit/>
          </a:bodyPr>
          <a:lstStyle>
            <a:lvl1pPr defTabSz="685800">
              <a:defRPr sz="1300">
                <a:solidFill>
                  <a:srgbClr val="0055A0"/>
                </a:solidFill>
              </a:defRPr>
            </a:lvl1pPr>
          </a:lstStyle>
          <a:p>
            <a:r>
              <a:rPr sz="1733"/>
              <a:t>18 months of production experience with 12c</a:t>
            </a:r>
          </a:p>
        </p:txBody>
      </p:sp>
      <p:sp>
        <p:nvSpPr>
          <p:cNvPr id="362" name="Slide Number"/>
          <p:cNvSpPr txBox="1">
            <a:spLocks noGrp="1"/>
          </p:cNvSpPr>
          <p:nvPr>
            <p:ph type="sldNum" sz="quarter" idx="2"/>
          </p:nvPr>
        </p:nvSpPr>
        <p:spPr>
          <a:xfrm>
            <a:off x="11330537" y="6361114"/>
            <a:ext cx="251864" cy="3556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pic>
        <p:nvPicPr>
          <p:cNvPr id="363" name="image15.jpeg" descr="image15.jpeg"/>
          <p:cNvPicPr>
            <a:picLocks noChangeAspect="1"/>
          </p:cNvPicPr>
          <p:nvPr/>
        </p:nvPicPr>
        <p:blipFill>
          <a:blip r:embed="rId2">
            <a:extLst/>
          </a:blip>
          <a:stretch>
            <a:fillRect/>
          </a:stretch>
        </p:blipFill>
        <p:spPr>
          <a:xfrm>
            <a:off x="0" y="0"/>
            <a:ext cx="12192000" cy="6858000"/>
          </a:xfrm>
          <a:prstGeom prst="rect">
            <a:avLst/>
          </a:prstGeom>
          <a:ln w="12700">
            <a:miter lim="400000"/>
          </a:ln>
        </p:spPr>
      </p:pic>
      <p:sp>
        <p:nvSpPr>
          <p:cNvPr id="364" name="The Large Hadron Collider (LHC)"/>
          <p:cNvSpPr/>
          <p:nvPr/>
        </p:nvSpPr>
        <p:spPr>
          <a:xfrm>
            <a:off x="0" y="167047"/>
            <a:ext cx="12192000" cy="584775"/>
          </a:xfrm>
          <a:prstGeom prst="rect">
            <a:avLst/>
          </a:prstGeom>
          <a:solidFill>
            <a:srgbClr val="0055A0">
              <a:alpha val="7000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0959" rIns="60959" anchor="ctr">
            <a:spAutoFit/>
          </a:bodyPr>
          <a:lstStyle>
            <a:lvl1pPr defTabSz="685800">
              <a:defRPr sz="2400">
                <a:solidFill>
                  <a:srgbClr val="F8F8F8"/>
                </a:solidFill>
              </a:defRPr>
            </a:lvl1pPr>
          </a:lstStyle>
          <a:p>
            <a:r>
              <a:rPr sz="3200"/>
              <a:t>The Large Hadron Collider (LHC) </a:t>
            </a:r>
          </a:p>
        </p:txBody>
      </p:sp>
      <p:sp>
        <p:nvSpPr>
          <p:cNvPr id="365" name="Largest machine in the world…"/>
          <p:cNvSpPr/>
          <p:nvPr/>
        </p:nvSpPr>
        <p:spPr>
          <a:xfrm>
            <a:off x="0" y="3398782"/>
            <a:ext cx="12192000" cy="789896"/>
          </a:xfrm>
          <a:prstGeom prst="rect">
            <a:avLst/>
          </a:prstGeom>
          <a:solidFill>
            <a:srgbClr val="0055A0">
              <a:alpha val="7000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0959" rIns="60959" anchor="ctr">
            <a:spAutoFit/>
          </a:bodyPr>
          <a:lstStyle/>
          <a:p>
            <a:pPr defTabSz="914377">
              <a:defRPr sz="1600">
                <a:solidFill>
                  <a:srgbClr val="FFFB00"/>
                </a:solidFill>
              </a:defRPr>
            </a:pPr>
            <a:r>
              <a:rPr sz="2133" dirty="0"/>
              <a:t>Largest machine</a:t>
            </a:r>
            <a:r>
              <a:rPr sz="2133" dirty="0">
                <a:solidFill>
                  <a:srgbClr val="FFFFFF"/>
                </a:solidFill>
              </a:rPr>
              <a:t> in the world</a:t>
            </a:r>
          </a:p>
          <a:p>
            <a:pPr defTabSz="914377">
              <a:defRPr>
                <a:solidFill>
                  <a:srgbClr val="FFFFFF"/>
                </a:solidFill>
              </a:defRPr>
            </a:pPr>
            <a:r>
              <a:rPr sz="2400" dirty="0"/>
              <a:t>	27km, 6000+ superconducting magnets</a:t>
            </a:r>
          </a:p>
        </p:txBody>
      </p:sp>
      <p:sp>
        <p:nvSpPr>
          <p:cNvPr id="366" name="Emptiest place in the solar system…"/>
          <p:cNvSpPr/>
          <p:nvPr/>
        </p:nvSpPr>
        <p:spPr>
          <a:xfrm>
            <a:off x="0" y="5050284"/>
            <a:ext cx="12192000" cy="830997"/>
          </a:xfrm>
          <a:prstGeom prst="rect">
            <a:avLst/>
          </a:prstGeom>
          <a:solidFill>
            <a:srgbClr val="0055A0">
              <a:alpha val="7000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0959" rIns="60959" anchor="ctr">
            <a:spAutoFit/>
          </a:bodyPr>
          <a:lstStyle/>
          <a:p>
            <a:pPr defTabSz="914377">
              <a:defRPr>
                <a:solidFill>
                  <a:srgbClr val="FFFB00"/>
                </a:solidFill>
              </a:defRPr>
            </a:pPr>
            <a:r>
              <a:rPr sz="2400"/>
              <a:t>Emptiest </a:t>
            </a:r>
            <a:r>
              <a:rPr sz="2400">
                <a:solidFill>
                  <a:srgbClr val="F8F8F8"/>
                </a:solidFill>
              </a:rPr>
              <a:t>place in the solar system </a:t>
            </a:r>
          </a:p>
          <a:p>
            <a:pPr defTabSz="914377">
              <a:defRPr>
                <a:solidFill>
                  <a:srgbClr val="F8F8F8"/>
                </a:solidFill>
              </a:defRPr>
            </a:pPr>
            <a:r>
              <a:rPr sz="2400"/>
              <a:t>	High vacuum inside the magnets</a:t>
            </a:r>
          </a:p>
        </p:txBody>
      </p:sp>
      <p:sp>
        <p:nvSpPr>
          <p:cNvPr id="367" name="Hottest spot in the galaxy…"/>
          <p:cNvSpPr/>
          <p:nvPr/>
        </p:nvSpPr>
        <p:spPr>
          <a:xfrm>
            <a:off x="0" y="5936605"/>
            <a:ext cx="12192000" cy="748795"/>
          </a:xfrm>
          <a:prstGeom prst="rect">
            <a:avLst/>
          </a:prstGeom>
          <a:solidFill>
            <a:srgbClr val="0055A0">
              <a:alpha val="7000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0959" rIns="60959" anchor="ctr">
            <a:spAutoFit/>
          </a:bodyPr>
          <a:lstStyle/>
          <a:p>
            <a:pPr defTabSz="914377">
              <a:defRPr sz="1600">
                <a:solidFill>
                  <a:srgbClr val="FFFB00"/>
                </a:solidFill>
              </a:defRPr>
            </a:pPr>
            <a:r>
              <a:rPr sz="2133"/>
              <a:t>Hottest spot </a:t>
            </a:r>
            <a:r>
              <a:rPr sz="2133">
                <a:solidFill>
                  <a:srgbClr val="FFFFFF"/>
                </a:solidFill>
              </a:rPr>
              <a:t>in the galaxy </a:t>
            </a:r>
          </a:p>
          <a:p>
            <a:pPr defTabSz="914377">
              <a:defRPr sz="1600">
                <a:solidFill>
                  <a:srgbClr val="FFFFFF"/>
                </a:solidFill>
              </a:defRPr>
            </a:pPr>
            <a:r>
              <a:rPr sz="2133"/>
              <a:t>	</a:t>
            </a:r>
            <a:r>
              <a:rPr sz="1867"/>
              <a:t>During Lead ion collisions create temperatures 100 000x hotter than the heart of the sun; </a:t>
            </a:r>
          </a:p>
        </p:txBody>
      </p:sp>
      <p:sp>
        <p:nvSpPr>
          <p:cNvPr id="368" name="Fastest racetrack on Earth…"/>
          <p:cNvSpPr/>
          <p:nvPr/>
        </p:nvSpPr>
        <p:spPr>
          <a:xfrm>
            <a:off x="0" y="4253755"/>
            <a:ext cx="12192000" cy="748795"/>
          </a:xfrm>
          <a:prstGeom prst="rect">
            <a:avLst/>
          </a:prstGeom>
          <a:solidFill>
            <a:srgbClr val="0055A0">
              <a:alpha val="70000"/>
            </a:srgb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0959" rIns="60959" anchor="ctr">
            <a:spAutoFit/>
          </a:bodyPr>
          <a:lstStyle/>
          <a:p>
            <a:pPr defTabSz="914377">
              <a:defRPr sz="1600">
                <a:solidFill>
                  <a:srgbClr val="FFFB00"/>
                </a:solidFill>
              </a:defRPr>
            </a:pPr>
            <a:r>
              <a:rPr sz="2133"/>
              <a:t>Fastest racetrack </a:t>
            </a:r>
            <a:r>
              <a:rPr sz="2133">
                <a:solidFill>
                  <a:srgbClr val="F8F8F8"/>
                </a:solidFill>
              </a:rPr>
              <a:t>on Earth</a:t>
            </a:r>
          </a:p>
          <a:p>
            <a:pPr defTabSz="914377">
              <a:defRPr sz="1600">
                <a:solidFill>
                  <a:srgbClr val="F8F8F8"/>
                </a:solidFill>
              </a:defRPr>
            </a:pPr>
            <a:r>
              <a:rPr sz="2133"/>
              <a:t>	</a:t>
            </a:r>
            <a:r>
              <a:rPr sz="1867">
                <a:solidFill>
                  <a:srgbClr val="FFFFFF"/>
                </a:solidFill>
              </a:rPr>
              <a:t>Protons circulate 11245 times/s (99.9999991% the speed of light) </a:t>
            </a:r>
          </a:p>
        </p:txBody>
      </p:sp>
    </p:spTree>
    <p:extLst>
      <p:ext uri="{BB962C8B-B14F-4D97-AF65-F5344CB8AC3E}">
        <p14:creationId xmlns:p14="http://schemas.microsoft.com/office/powerpoint/2010/main" val="295554599"/>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365"/>
                                        </p:tgtEl>
                                        <p:attrNameLst>
                                          <p:attrName>style.visibility</p:attrName>
                                        </p:attrNameLst>
                                      </p:cBhvr>
                                      <p:to>
                                        <p:strVal val="visible"/>
                                      </p:to>
                                    </p:set>
                                    <p:animEffect transition="in" filter="wipe(left)">
                                      <p:cBhvr>
                                        <p:cTn id="7" dur="500"/>
                                        <p:tgtEl>
                                          <p:spTgt spid="36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iterate>
                                    <p:tmAbs val="0"/>
                                  </p:iterate>
                                  <p:childTnLst>
                                    <p:set>
                                      <p:cBhvr>
                                        <p:cTn id="11" fill="hold"/>
                                        <p:tgtEl>
                                          <p:spTgt spid="368"/>
                                        </p:tgtEl>
                                        <p:attrNameLst>
                                          <p:attrName>style.visibility</p:attrName>
                                        </p:attrNameLst>
                                      </p:cBhvr>
                                      <p:to>
                                        <p:strVal val="visible"/>
                                      </p:to>
                                    </p:set>
                                    <p:animEffect transition="in" filter="wipe(left)">
                                      <p:cBhvr>
                                        <p:cTn id="12" dur="500"/>
                                        <p:tgtEl>
                                          <p:spTgt spid="36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iterate>
                                    <p:tmAbs val="0"/>
                                  </p:iterate>
                                  <p:childTnLst>
                                    <p:set>
                                      <p:cBhvr>
                                        <p:cTn id="16" fill="hold"/>
                                        <p:tgtEl>
                                          <p:spTgt spid="366"/>
                                        </p:tgtEl>
                                        <p:attrNameLst>
                                          <p:attrName>style.visibility</p:attrName>
                                        </p:attrNameLst>
                                      </p:cBhvr>
                                      <p:to>
                                        <p:strVal val="visible"/>
                                      </p:to>
                                    </p:set>
                                    <p:animEffect transition="in" filter="wipe(left)">
                                      <p:cBhvr>
                                        <p:cTn id="17" dur="500"/>
                                        <p:tgtEl>
                                          <p:spTgt spid="36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iterate>
                                    <p:tmAbs val="0"/>
                                  </p:iterate>
                                  <p:childTnLst>
                                    <p:set>
                                      <p:cBhvr>
                                        <p:cTn id="21" fill="hold"/>
                                        <p:tgtEl>
                                          <p:spTgt spid="367"/>
                                        </p:tgtEl>
                                        <p:attrNameLst>
                                          <p:attrName>style.visibility</p:attrName>
                                        </p:attrNameLst>
                                      </p:cBhvr>
                                      <p:to>
                                        <p:strVal val="visible"/>
                                      </p:to>
                                    </p:set>
                                    <p:animEffect transition="in" filter="wipe(left)">
                                      <p:cBhvr>
                                        <p:cTn id="22" dur="500"/>
                                        <p:tgtEl>
                                          <p:spTgt spid="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5" grpId="0" animBg="1" advAuto="0"/>
      <p:bldP spid="366" grpId="0" animBg="1" advAuto="0"/>
      <p:bldP spid="367" grpId="0" animBg="1" advAuto="0"/>
      <p:bldP spid="368" grpId="0" animBg="1" advAuto="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30</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Distributed </a:t>
            </a:r>
            <a:r>
              <a:rPr lang="en-GB" dirty="0" err="1" smtClean="0"/>
              <a:t>RDataFrame</a:t>
            </a:r>
            <a:r>
              <a:rPr lang="en-GB" dirty="0" smtClean="0"/>
              <a:t> (experimental)</a:t>
            </a:r>
            <a:endParaRPr lang="en-GB" dirty="0"/>
          </a:p>
        </p:txBody>
      </p:sp>
      <p:sp>
        <p:nvSpPr>
          <p:cNvPr id="7" name="Content Placeholder 2"/>
          <p:cNvSpPr>
            <a:spLocks noGrp="1"/>
          </p:cNvSpPr>
          <p:nvPr>
            <p:ph idx="1"/>
          </p:nvPr>
        </p:nvSpPr>
        <p:spPr>
          <a:xfrm>
            <a:off x="456958" y="1394234"/>
            <a:ext cx="10797676" cy="1555385"/>
          </a:xfrm>
        </p:spPr>
        <p:txBody>
          <a:bodyPr>
            <a:normAutofit/>
          </a:bodyPr>
          <a:lstStyle/>
          <a:p>
            <a:r>
              <a:rPr lang="en-GB" dirty="0" smtClean="0"/>
              <a:t>Distributed </a:t>
            </a:r>
            <a:r>
              <a:rPr lang="en-GB" dirty="0" err="1" smtClean="0"/>
              <a:t>RDataFrame</a:t>
            </a:r>
            <a:endParaRPr lang="en-GB" dirty="0" smtClean="0"/>
          </a:p>
          <a:p>
            <a:pPr lvl="1"/>
            <a:r>
              <a:rPr lang="en-GB" dirty="0"/>
              <a:t>Map-reduce workflow where every mapper runs the </a:t>
            </a:r>
            <a:r>
              <a:rPr lang="en-GB" dirty="0" err="1"/>
              <a:t>RDataFrame</a:t>
            </a:r>
            <a:r>
              <a:rPr lang="en-GB" dirty="0"/>
              <a:t> computation graph on a range of collision </a:t>
            </a:r>
            <a:r>
              <a:rPr lang="en-GB" dirty="0" smtClean="0"/>
              <a:t>events</a:t>
            </a:r>
          </a:p>
          <a:p>
            <a:pPr lvl="1"/>
            <a:r>
              <a:rPr lang="en-US" dirty="0" smtClean="0"/>
              <a:t>Distributed computation is transparent to the user</a:t>
            </a:r>
            <a:endParaRPr lang="en-GB" dirty="0" smtClean="0"/>
          </a:p>
        </p:txBody>
      </p:sp>
      <p:sp>
        <p:nvSpPr>
          <p:cNvPr id="39" name="Rounded Rectangle 35">
            <a:extLst>
              <a:ext uri="{FF2B5EF4-FFF2-40B4-BE49-F238E27FC236}">
                <a16:creationId xmlns:a16="http://schemas.microsoft.com/office/drawing/2014/main" id="{AA0BBCF9-62D6-F947-AEE5-286DED8DB767}"/>
              </a:ext>
            </a:extLst>
          </p:cNvPr>
          <p:cNvSpPr/>
          <p:nvPr/>
        </p:nvSpPr>
        <p:spPr>
          <a:xfrm>
            <a:off x="8089625" y="2909502"/>
            <a:ext cx="1870682" cy="2214792"/>
          </a:xfrm>
          <a:prstGeom prst="roundRect">
            <a:avLst>
              <a:gd name="adj" fmla="val 1951"/>
            </a:avLst>
          </a:prstGeom>
          <a:solidFill>
            <a:sysClr val="window" lastClr="FFFFFF">
              <a:lumMod val="95000"/>
            </a:sysClr>
          </a:solidFill>
          <a:ln w="12700" cap="flat" cmpd="sng" algn="ctr">
            <a:solidFill>
              <a:sysClr val="window" lastClr="FFFFFF">
                <a:lumMod val="75000"/>
              </a:sysClr>
            </a:solidFill>
            <a:prstDash val="solid"/>
            <a:miter lim="800000"/>
          </a:ln>
          <a:effectLst/>
        </p:spPr>
        <p:txBody>
          <a:bodyPr rtlCol="0" anchor="b"/>
          <a:lstStyle/>
          <a:p>
            <a:pPr marL="0" marR="0" lvl="0" indent="0" defTabSz="914400" eaLnBrk="1" fontAlgn="auto" latinLnBrk="0" hangingPunct="1">
              <a:lnSpc>
                <a:spcPct val="100000"/>
              </a:lnSpc>
              <a:spcBef>
                <a:spcPts val="0"/>
              </a:spcBef>
              <a:spcAft>
                <a:spcPts val="0"/>
              </a:spcAft>
              <a:buClrTx/>
              <a:buSzTx/>
              <a:buFontTx/>
              <a:buNone/>
              <a:tabLst/>
              <a:defRPr/>
            </a:pPr>
            <a:r>
              <a:rPr kumimoji="0" lang="pt-PT" b="0" i="0" u="none" strike="noStrike" kern="0" cap="none" spc="0" normalizeH="0" baseline="0" noProof="0" dirty="0" err="1">
                <a:ln>
                  <a:noFill/>
                </a:ln>
                <a:solidFill>
                  <a:srgbClr val="595959"/>
                </a:solidFill>
                <a:effectLst/>
                <a:uLnTx/>
                <a:uFillTx/>
                <a:latin typeface="+mj-lt"/>
                <a:ea typeface="+mn-ea"/>
                <a:cs typeface="+mn-cs"/>
              </a:rPr>
              <a:t>Spark</a:t>
            </a:r>
            <a:r>
              <a:rPr kumimoji="0" lang="pt-PT" b="0" i="0" u="none" strike="noStrike" kern="0" cap="none" spc="0" normalizeH="0" baseline="0" noProof="0" dirty="0">
                <a:ln>
                  <a:noFill/>
                </a:ln>
                <a:solidFill>
                  <a:srgbClr val="595959"/>
                </a:solidFill>
                <a:effectLst/>
                <a:uLnTx/>
                <a:uFillTx/>
                <a:latin typeface="+mj-lt"/>
                <a:ea typeface="+mn-ea"/>
                <a:cs typeface="+mn-cs"/>
              </a:rPr>
              <a:t> Cluster</a:t>
            </a:r>
            <a:endParaRPr kumimoji="0" lang="en-US" b="0" i="0" u="none" strike="noStrike" kern="0" cap="none" spc="0" normalizeH="0" baseline="0" noProof="0" dirty="0">
              <a:ln>
                <a:noFill/>
              </a:ln>
              <a:solidFill>
                <a:srgbClr val="595959"/>
              </a:solidFill>
              <a:effectLst/>
              <a:uLnTx/>
              <a:uFillTx/>
              <a:latin typeface="+mj-lt"/>
              <a:ea typeface="+mn-ea"/>
              <a:cs typeface="+mn-cs"/>
            </a:endParaRPr>
          </a:p>
        </p:txBody>
      </p:sp>
      <p:sp>
        <p:nvSpPr>
          <p:cNvPr id="40" name="Rounded Rectangle 42">
            <a:extLst>
              <a:ext uri="{FF2B5EF4-FFF2-40B4-BE49-F238E27FC236}">
                <a16:creationId xmlns:a16="http://schemas.microsoft.com/office/drawing/2014/main" id="{36E2637E-B3FF-3947-8022-F85CFB38FB29}"/>
              </a:ext>
            </a:extLst>
          </p:cNvPr>
          <p:cNvSpPr/>
          <p:nvPr/>
        </p:nvSpPr>
        <p:spPr>
          <a:xfrm>
            <a:off x="8266271" y="2996756"/>
            <a:ext cx="1554431" cy="1762948"/>
          </a:xfrm>
          <a:prstGeom prst="roundRect">
            <a:avLst>
              <a:gd name="adj" fmla="val 4232"/>
            </a:avLst>
          </a:prstGeom>
          <a:solidFill>
            <a:srgbClr val="0052A1"/>
          </a:solidFill>
          <a:ln w="12700" cap="flat" cmpd="sng" algn="ctr">
            <a:solidFill>
              <a:schemeClr val="bg1"/>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PT" b="0" i="0" u="none" strike="noStrike" kern="0" cap="none" spc="0" normalizeH="0" baseline="0" noProof="0" dirty="0" smtClean="0">
                <a:ln>
                  <a:noFill/>
                </a:ln>
                <a:solidFill>
                  <a:sysClr val="window" lastClr="FFFFFF"/>
                </a:solidFill>
                <a:effectLst/>
                <a:uLnTx/>
                <a:uFillTx/>
                <a:latin typeface="+mj-lt"/>
                <a:ea typeface="+mn-ea"/>
                <a:cs typeface="+mn-cs"/>
              </a:rPr>
              <a:t>Executor</a:t>
            </a:r>
            <a:endParaRPr kumimoji="0" lang="en-US" b="0" i="0" u="none" strike="noStrike" kern="0" cap="none" spc="0" normalizeH="0" baseline="0" noProof="0" dirty="0">
              <a:ln>
                <a:noFill/>
              </a:ln>
              <a:solidFill>
                <a:sysClr val="window" lastClr="FFFFFF"/>
              </a:solidFill>
              <a:effectLst/>
              <a:uLnTx/>
              <a:uFillTx/>
              <a:latin typeface="+mj-lt"/>
              <a:ea typeface="+mn-ea"/>
              <a:cs typeface="+mn-cs"/>
            </a:endParaRPr>
          </a:p>
        </p:txBody>
      </p:sp>
      <p:sp>
        <p:nvSpPr>
          <p:cNvPr id="41" name="55 Rectángulo redondeado"/>
          <p:cNvSpPr/>
          <p:nvPr/>
        </p:nvSpPr>
        <p:spPr>
          <a:xfrm>
            <a:off x="1918418" y="3528545"/>
            <a:ext cx="1634107" cy="920863"/>
          </a:xfrm>
          <a:prstGeom prst="roundRect">
            <a:avLst/>
          </a:prstGeom>
          <a:solidFill>
            <a:srgbClr val="FFCC66"/>
          </a:solidFill>
          <a:ln w="1270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b="1" dirty="0" smtClean="0">
                <a:solidFill>
                  <a:schemeClr val="tx1"/>
                </a:solidFill>
              </a:rPr>
              <a:t>Spark Backend</a:t>
            </a:r>
            <a:endParaRPr lang="en-US" b="1" dirty="0">
              <a:solidFill>
                <a:schemeClr val="tx1"/>
              </a:solidFill>
            </a:endParaRPr>
          </a:p>
          <a:p>
            <a:pPr algn="ctr"/>
            <a:endParaRPr lang="en-US" b="1" dirty="0" smtClean="0">
              <a:solidFill>
                <a:schemeClr val="tx1"/>
              </a:solidFill>
            </a:endParaRPr>
          </a:p>
          <a:p>
            <a:pPr algn="ctr"/>
            <a:endParaRPr lang="en-GB" b="1" dirty="0">
              <a:solidFill>
                <a:schemeClr val="tx1"/>
              </a:solidFill>
            </a:endParaRPr>
          </a:p>
        </p:txBody>
      </p:sp>
      <p:sp>
        <p:nvSpPr>
          <p:cNvPr id="42" name="6 Disco magnético"/>
          <p:cNvSpPr/>
          <p:nvPr/>
        </p:nvSpPr>
        <p:spPr>
          <a:xfrm>
            <a:off x="4743389" y="2839700"/>
            <a:ext cx="2053661" cy="2298555"/>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43" name="Picture 25">
            <a:extLst>
              <a:ext uri="{FF2B5EF4-FFF2-40B4-BE49-F238E27FC236}">
                <a16:creationId xmlns:a16="http://schemas.microsoft.com/office/drawing/2014/main" id="{C06E22B3-EA3B-F649-82FF-FFE1D9586608}"/>
              </a:ext>
            </a:extLst>
          </p:cNvPr>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21000"/>
                    </a14:imgEffect>
                  </a14:imgLayer>
                </a14:imgProps>
              </a:ext>
              <a:ext uri="{28A0092B-C50C-407E-A947-70E740481C1C}">
                <a14:useLocalDpi xmlns:a14="http://schemas.microsoft.com/office/drawing/2010/main"/>
              </a:ext>
            </a:extLst>
          </a:blip>
          <a:stretch>
            <a:fillRect/>
          </a:stretch>
        </p:blipFill>
        <p:spPr>
          <a:xfrm>
            <a:off x="5262663" y="3007341"/>
            <a:ext cx="1008009" cy="444207"/>
          </a:xfrm>
          <a:prstGeom prst="rect">
            <a:avLst/>
          </a:prstGeom>
        </p:spPr>
      </p:pic>
      <p:sp>
        <p:nvSpPr>
          <p:cNvPr id="44" name="Rounded Rectangle 42">
            <a:extLst>
              <a:ext uri="{FF2B5EF4-FFF2-40B4-BE49-F238E27FC236}">
                <a16:creationId xmlns:a16="http://schemas.microsoft.com/office/drawing/2014/main" id="{36E2637E-B3FF-3947-8022-F85CFB38FB29}"/>
              </a:ext>
            </a:extLst>
          </p:cNvPr>
          <p:cNvSpPr/>
          <p:nvPr/>
        </p:nvSpPr>
        <p:spPr>
          <a:xfrm>
            <a:off x="8595763" y="3650310"/>
            <a:ext cx="1157957" cy="322112"/>
          </a:xfrm>
          <a:prstGeom prst="roundRect">
            <a:avLst>
              <a:gd name="adj" fmla="val 4232"/>
            </a:avLst>
          </a:prstGeom>
          <a:solidFill>
            <a:srgbClr val="22AD50"/>
          </a:solidFill>
          <a:ln w="12700" cap="flat" cmpd="sng" algn="ctr">
            <a:solidFill>
              <a:schemeClr val="bg1"/>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mj-lt"/>
              <a:ea typeface="+mn-ea"/>
              <a:cs typeface="+mn-cs"/>
            </a:endParaRPr>
          </a:p>
        </p:txBody>
      </p:sp>
      <p:sp>
        <p:nvSpPr>
          <p:cNvPr id="45" name="Rounded Rectangle 42">
            <a:extLst>
              <a:ext uri="{FF2B5EF4-FFF2-40B4-BE49-F238E27FC236}">
                <a16:creationId xmlns:a16="http://schemas.microsoft.com/office/drawing/2014/main" id="{36E2637E-B3FF-3947-8022-F85CFB38FB29}"/>
              </a:ext>
            </a:extLst>
          </p:cNvPr>
          <p:cNvSpPr/>
          <p:nvPr/>
        </p:nvSpPr>
        <p:spPr>
          <a:xfrm>
            <a:off x="8506183" y="3560730"/>
            <a:ext cx="1157957" cy="322112"/>
          </a:xfrm>
          <a:prstGeom prst="roundRect">
            <a:avLst>
              <a:gd name="adj" fmla="val 4232"/>
            </a:avLst>
          </a:prstGeom>
          <a:solidFill>
            <a:srgbClr val="22AD50"/>
          </a:solidFill>
          <a:ln w="12700" cap="flat" cmpd="sng" algn="ctr">
            <a:solidFill>
              <a:schemeClr val="bg1"/>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mj-lt"/>
              <a:ea typeface="+mn-ea"/>
              <a:cs typeface="+mn-cs"/>
            </a:endParaRPr>
          </a:p>
        </p:txBody>
      </p:sp>
      <p:sp>
        <p:nvSpPr>
          <p:cNvPr id="46" name="Rounded Rectangle 42">
            <a:extLst>
              <a:ext uri="{FF2B5EF4-FFF2-40B4-BE49-F238E27FC236}">
                <a16:creationId xmlns:a16="http://schemas.microsoft.com/office/drawing/2014/main" id="{36E2637E-B3FF-3947-8022-F85CFB38FB29}"/>
              </a:ext>
            </a:extLst>
          </p:cNvPr>
          <p:cNvSpPr/>
          <p:nvPr/>
        </p:nvSpPr>
        <p:spPr>
          <a:xfrm>
            <a:off x="8423583" y="3471150"/>
            <a:ext cx="1157957" cy="322112"/>
          </a:xfrm>
          <a:prstGeom prst="roundRect">
            <a:avLst>
              <a:gd name="adj" fmla="val 4232"/>
            </a:avLst>
          </a:prstGeom>
          <a:solidFill>
            <a:srgbClr val="22AD50"/>
          </a:solidFill>
          <a:ln w="12700" cap="flat" cmpd="sng" algn="ctr">
            <a:solidFill>
              <a:schemeClr val="bg1"/>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mj-lt"/>
              <a:ea typeface="+mn-ea"/>
              <a:cs typeface="+mn-cs"/>
            </a:endParaRPr>
          </a:p>
        </p:txBody>
      </p:sp>
      <p:sp>
        <p:nvSpPr>
          <p:cNvPr id="47" name="Rounded Rectangle 42">
            <a:extLst>
              <a:ext uri="{FF2B5EF4-FFF2-40B4-BE49-F238E27FC236}">
                <a16:creationId xmlns:a16="http://schemas.microsoft.com/office/drawing/2014/main" id="{36E2637E-B3FF-3947-8022-F85CFB38FB29}"/>
              </a:ext>
            </a:extLst>
          </p:cNvPr>
          <p:cNvSpPr/>
          <p:nvPr/>
        </p:nvSpPr>
        <p:spPr>
          <a:xfrm>
            <a:off x="8340983" y="3388552"/>
            <a:ext cx="1157957" cy="322112"/>
          </a:xfrm>
          <a:prstGeom prst="roundRect">
            <a:avLst>
              <a:gd name="adj" fmla="val 4232"/>
            </a:avLst>
          </a:prstGeom>
          <a:solidFill>
            <a:srgbClr val="22AD50"/>
          </a:solidFill>
          <a:ln w="12700" cap="flat" cmpd="sng" algn="ctr">
            <a:solidFill>
              <a:schemeClr val="bg1"/>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PT" b="0" i="0" u="none" strike="noStrike" kern="0" cap="none" spc="0" normalizeH="0" baseline="0" noProof="0" dirty="0" smtClean="0">
                <a:ln>
                  <a:noFill/>
                </a:ln>
                <a:solidFill>
                  <a:sysClr val="window" lastClr="FFFFFF"/>
                </a:solidFill>
                <a:effectLst/>
                <a:uLnTx/>
                <a:uFillTx/>
                <a:latin typeface="+mj-lt"/>
                <a:ea typeface="+mn-ea"/>
                <a:cs typeface="+mn-cs"/>
              </a:rPr>
              <a:t>Mapper</a:t>
            </a:r>
            <a:endParaRPr kumimoji="0" lang="en-US" b="0" i="0" u="none" strike="noStrike" kern="0" cap="none" spc="0" normalizeH="0" baseline="0" noProof="0" dirty="0">
              <a:ln>
                <a:noFill/>
              </a:ln>
              <a:solidFill>
                <a:sysClr val="window" lastClr="FFFFFF"/>
              </a:solidFill>
              <a:effectLst/>
              <a:uLnTx/>
              <a:uFillTx/>
              <a:latin typeface="+mj-lt"/>
              <a:ea typeface="+mn-ea"/>
              <a:cs typeface="+mn-cs"/>
            </a:endParaRPr>
          </a:p>
        </p:txBody>
      </p:sp>
      <p:sp>
        <p:nvSpPr>
          <p:cNvPr id="48" name="Rounded Rectangle 42">
            <a:extLst>
              <a:ext uri="{FF2B5EF4-FFF2-40B4-BE49-F238E27FC236}">
                <a16:creationId xmlns:a16="http://schemas.microsoft.com/office/drawing/2014/main" id="{36E2637E-B3FF-3947-8022-F85CFB38FB29}"/>
              </a:ext>
            </a:extLst>
          </p:cNvPr>
          <p:cNvSpPr/>
          <p:nvPr/>
        </p:nvSpPr>
        <p:spPr>
          <a:xfrm>
            <a:off x="2135180" y="4032639"/>
            <a:ext cx="1157957" cy="322112"/>
          </a:xfrm>
          <a:prstGeom prst="roundRect">
            <a:avLst>
              <a:gd name="adj" fmla="val 4232"/>
            </a:avLst>
          </a:prstGeom>
          <a:solidFill>
            <a:srgbClr val="0052A1"/>
          </a:solidFill>
          <a:ln w="12700" cap="flat" cmpd="sng" algn="ctr">
            <a:solidFill>
              <a:schemeClr val="bg1"/>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PT" b="0" i="0" u="none" strike="noStrike" kern="0" cap="none" spc="0" normalizeH="0" baseline="0" noProof="0" dirty="0" smtClean="0">
                <a:ln>
                  <a:noFill/>
                </a:ln>
                <a:solidFill>
                  <a:sysClr val="window" lastClr="FFFFFF"/>
                </a:solidFill>
                <a:effectLst/>
                <a:uLnTx/>
                <a:uFillTx/>
                <a:latin typeface="+mj-lt"/>
                <a:ea typeface="+mn-ea"/>
                <a:cs typeface="+mn-cs"/>
              </a:rPr>
              <a:t>Driver</a:t>
            </a:r>
            <a:endParaRPr kumimoji="0" lang="en-US" b="0" i="0" u="none" strike="noStrike" kern="0" cap="none" spc="0" normalizeH="0" baseline="0" noProof="0" dirty="0">
              <a:ln>
                <a:noFill/>
              </a:ln>
              <a:solidFill>
                <a:sysClr val="window" lastClr="FFFFFF"/>
              </a:solidFill>
              <a:effectLst/>
              <a:uLnTx/>
              <a:uFillTx/>
              <a:latin typeface="+mj-lt"/>
              <a:ea typeface="+mn-ea"/>
              <a:cs typeface="+mn-cs"/>
            </a:endParaRPr>
          </a:p>
        </p:txBody>
      </p:sp>
      <p:graphicFrame>
        <p:nvGraphicFramePr>
          <p:cNvPr id="49" name="70 Tabla"/>
          <p:cNvGraphicFramePr>
            <a:graphicFrameLocks noGrp="1"/>
          </p:cNvGraphicFramePr>
          <p:nvPr>
            <p:extLst>
              <p:ext uri="{D42A27DB-BD31-4B8C-83A1-F6EECF244321}">
                <p14:modId xmlns:p14="http://schemas.microsoft.com/office/powerpoint/2010/main" val="2707174154"/>
              </p:ext>
            </p:extLst>
          </p:nvPr>
        </p:nvGraphicFramePr>
        <p:xfrm>
          <a:off x="5027995" y="3711975"/>
          <a:ext cx="1491092" cy="1341120"/>
        </p:xfrm>
        <a:graphic>
          <a:graphicData uri="http://schemas.openxmlformats.org/drawingml/2006/table">
            <a:tbl>
              <a:tblPr firstRow="1" bandRow="1">
                <a:tableStyleId>{5C22544A-7EE6-4342-B048-85BDC9FD1C3A}</a:tableStyleId>
              </a:tblPr>
              <a:tblGrid>
                <a:gridCol w="372773">
                  <a:extLst>
                    <a:ext uri="{9D8B030D-6E8A-4147-A177-3AD203B41FA5}">
                      <a16:colId xmlns:a16="http://schemas.microsoft.com/office/drawing/2014/main" val="20000"/>
                    </a:ext>
                  </a:extLst>
                </a:gridCol>
                <a:gridCol w="372773">
                  <a:extLst>
                    <a:ext uri="{9D8B030D-6E8A-4147-A177-3AD203B41FA5}">
                      <a16:colId xmlns:a16="http://schemas.microsoft.com/office/drawing/2014/main" val="20001"/>
                    </a:ext>
                  </a:extLst>
                </a:gridCol>
                <a:gridCol w="372773">
                  <a:extLst>
                    <a:ext uri="{9D8B030D-6E8A-4147-A177-3AD203B41FA5}">
                      <a16:colId xmlns:a16="http://schemas.microsoft.com/office/drawing/2014/main" val="20002"/>
                    </a:ext>
                  </a:extLst>
                </a:gridCol>
                <a:gridCol w="372773">
                  <a:extLst>
                    <a:ext uri="{9D8B030D-6E8A-4147-A177-3AD203B41FA5}">
                      <a16:colId xmlns:a16="http://schemas.microsoft.com/office/drawing/2014/main" val="20003"/>
                    </a:ext>
                  </a:extLst>
                </a:gridCol>
              </a:tblGrid>
              <a:tr h="220714">
                <a:tc>
                  <a:txBody>
                    <a:bodyPr/>
                    <a:lstStyle/>
                    <a:p>
                      <a:pPr algn="ctr"/>
                      <a:r>
                        <a:rPr lang="en-US" sz="1000" dirty="0" err="1" smtClean="0"/>
                        <a:t>px</a:t>
                      </a:r>
                      <a:endParaRPr lang="en-GB" sz="1000" dirty="0"/>
                    </a:p>
                  </a:txBody>
                  <a:tcPr>
                    <a:solidFill>
                      <a:schemeClr val="accent2"/>
                    </a:solidFill>
                  </a:tcPr>
                </a:tc>
                <a:tc>
                  <a:txBody>
                    <a:bodyPr/>
                    <a:lstStyle/>
                    <a:p>
                      <a:pPr algn="ctr"/>
                      <a:r>
                        <a:rPr lang="en-US" sz="1000" dirty="0" err="1" smtClean="0"/>
                        <a:t>py</a:t>
                      </a:r>
                      <a:endParaRPr lang="en-GB" sz="1000" dirty="0"/>
                    </a:p>
                  </a:txBody>
                  <a:tcPr>
                    <a:solidFill>
                      <a:schemeClr val="accent2"/>
                    </a:solidFill>
                  </a:tcPr>
                </a:tc>
                <a:tc>
                  <a:txBody>
                    <a:bodyPr/>
                    <a:lstStyle/>
                    <a:p>
                      <a:pPr algn="ctr"/>
                      <a:r>
                        <a:rPr lang="en-US" sz="1000" dirty="0" err="1" smtClean="0"/>
                        <a:t>pz</a:t>
                      </a:r>
                      <a:endParaRPr lang="en-GB" sz="1000" dirty="0"/>
                    </a:p>
                  </a:txBody>
                  <a:tcPr>
                    <a:solidFill>
                      <a:schemeClr val="accent2"/>
                    </a:solidFill>
                  </a:tcPr>
                </a:tc>
                <a:tc>
                  <a:txBody>
                    <a:bodyPr/>
                    <a:lstStyle/>
                    <a:p>
                      <a:pPr algn="ctr"/>
                      <a:r>
                        <a:rPr lang="en-US" sz="1000" dirty="0" smtClean="0"/>
                        <a:t>e</a:t>
                      </a:r>
                      <a:endParaRPr lang="en-GB" sz="1000" dirty="0"/>
                    </a:p>
                  </a:txBody>
                  <a:tcPr>
                    <a:solidFill>
                      <a:schemeClr val="accent2"/>
                    </a:solidFill>
                  </a:tcPr>
                </a:tc>
                <a:extLst>
                  <a:ext uri="{0D108BD9-81ED-4DB2-BD59-A6C34878D82A}">
                    <a16:rowId xmlns:a16="http://schemas.microsoft.com/office/drawing/2014/main" val="10000"/>
                  </a:ext>
                </a:extLst>
              </a:tr>
              <a:tr h="220714">
                <a:tc>
                  <a:txBody>
                    <a:bodyPr/>
                    <a:lstStyle/>
                    <a:p>
                      <a:endParaRPr lang="en-GB" dirty="0"/>
                    </a:p>
                  </a:txBody>
                  <a:tcPr>
                    <a:solidFill>
                      <a:schemeClr val="accent2">
                        <a:lumMod val="40000"/>
                        <a:lumOff val="60000"/>
                      </a:schemeClr>
                    </a:solidFill>
                  </a:tcPr>
                </a:tc>
                <a:tc>
                  <a:txBody>
                    <a:bodyPr/>
                    <a:lstStyle/>
                    <a:p>
                      <a:endParaRPr lang="en-GB" dirty="0"/>
                    </a:p>
                  </a:txBody>
                  <a:tcPr>
                    <a:solidFill>
                      <a:schemeClr val="accent2">
                        <a:lumMod val="40000"/>
                        <a:lumOff val="60000"/>
                      </a:schemeClr>
                    </a:solidFill>
                  </a:tcPr>
                </a:tc>
                <a:tc>
                  <a:txBody>
                    <a:bodyPr/>
                    <a:lstStyle/>
                    <a:p>
                      <a:endParaRPr lang="en-GB"/>
                    </a:p>
                  </a:txBody>
                  <a:tcPr>
                    <a:solidFill>
                      <a:schemeClr val="accent2">
                        <a:lumMod val="40000"/>
                        <a:lumOff val="60000"/>
                      </a:schemeClr>
                    </a:solidFill>
                  </a:tcPr>
                </a:tc>
                <a:tc>
                  <a:txBody>
                    <a:bodyPr/>
                    <a:lstStyle/>
                    <a:p>
                      <a:endParaRPr lang="en-GB"/>
                    </a:p>
                  </a:txBody>
                  <a:tcPr>
                    <a:solidFill>
                      <a:schemeClr val="accent2">
                        <a:lumMod val="40000"/>
                        <a:lumOff val="60000"/>
                      </a:schemeClr>
                    </a:solidFill>
                  </a:tcPr>
                </a:tc>
                <a:extLst>
                  <a:ext uri="{0D108BD9-81ED-4DB2-BD59-A6C34878D82A}">
                    <a16:rowId xmlns:a16="http://schemas.microsoft.com/office/drawing/2014/main" val="10001"/>
                  </a:ext>
                </a:extLst>
              </a:tr>
              <a:tr h="220714">
                <a:tc>
                  <a:txBody>
                    <a:bodyPr/>
                    <a:lstStyle/>
                    <a:p>
                      <a:endParaRPr lang="en-GB"/>
                    </a:p>
                  </a:txBody>
                  <a:tcPr>
                    <a:solidFill>
                      <a:schemeClr val="accent2">
                        <a:lumMod val="40000"/>
                        <a:lumOff val="60000"/>
                      </a:schemeClr>
                    </a:solidFill>
                  </a:tcPr>
                </a:tc>
                <a:tc>
                  <a:txBody>
                    <a:bodyPr/>
                    <a:lstStyle/>
                    <a:p>
                      <a:endParaRPr lang="en-GB" dirty="0"/>
                    </a:p>
                  </a:txBody>
                  <a:tcPr>
                    <a:solidFill>
                      <a:schemeClr val="accent2">
                        <a:lumMod val="40000"/>
                        <a:lumOff val="60000"/>
                      </a:schemeClr>
                    </a:solidFill>
                  </a:tcPr>
                </a:tc>
                <a:tc>
                  <a:txBody>
                    <a:bodyPr/>
                    <a:lstStyle/>
                    <a:p>
                      <a:endParaRPr lang="en-GB" dirty="0"/>
                    </a:p>
                  </a:txBody>
                  <a:tcPr>
                    <a:solidFill>
                      <a:schemeClr val="accent2">
                        <a:lumMod val="40000"/>
                        <a:lumOff val="60000"/>
                      </a:schemeClr>
                    </a:solidFill>
                  </a:tcPr>
                </a:tc>
                <a:tc>
                  <a:txBody>
                    <a:bodyPr/>
                    <a:lstStyle/>
                    <a:p>
                      <a:endParaRPr lang="en-GB" dirty="0"/>
                    </a:p>
                  </a:txBody>
                  <a:tcPr>
                    <a:solidFill>
                      <a:schemeClr val="accent2">
                        <a:lumMod val="40000"/>
                        <a:lumOff val="60000"/>
                      </a:schemeClr>
                    </a:solidFill>
                  </a:tcPr>
                </a:tc>
                <a:extLst>
                  <a:ext uri="{0D108BD9-81ED-4DB2-BD59-A6C34878D82A}">
                    <a16:rowId xmlns:a16="http://schemas.microsoft.com/office/drawing/2014/main" val="10002"/>
                  </a:ext>
                </a:extLst>
              </a:tr>
              <a:tr h="220714">
                <a:tc>
                  <a:txBody>
                    <a:bodyPr/>
                    <a:lstStyle/>
                    <a:p>
                      <a:endParaRPr lang="en-GB" dirty="0"/>
                    </a:p>
                  </a:txBody>
                  <a:tcPr>
                    <a:solidFill>
                      <a:schemeClr val="accent2">
                        <a:lumMod val="40000"/>
                        <a:lumOff val="60000"/>
                      </a:schemeClr>
                    </a:solidFill>
                  </a:tcPr>
                </a:tc>
                <a:tc>
                  <a:txBody>
                    <a:bodyPr/>
                    <a:lstStyle/>
                    <a:p>
                      <a:endParaRPr lang="en-GB"/>
                    </a:p>
                  </a:txBody>
                  <a:tcPr>
                    <a:solidFill>
                      <a:schemeClr val="accent2">
                        <a:lumMod val="40000"/>
                        <a:lumOff val="60000"/>
                      </a:schemeClr>
                    </a:solidFill>
                  </a:tcPr>
                </a:tc>
                <a:tc>
                  <a:txBody>
                    <a:bodyPr/>
                    <a:lstStyle/>
                    <a:p>
                      <a:endParaRPr lang="en-GB"/>
                    </a:p>
                  </a:txBody>
                  <a:tcPr>
                    <a:solidFill>
                      <a:schemeClr val="accent2">
                        <a:lumMod val="40000"/>
                        <a:lumOff val="60000"/>
                      </a:schemeClr>
                    </a:solidFill>
                  </a:tcPr>
                </a:tc>
                <a:tc>
                  <a:txBody>
                    <a:bodyPr/>
                    <a:lstStyle/>
                    <a:p>
                      <a:endParaRPr lang="en-GB" dirty="0"/>
                    </a:p>
                  </a:txBody>
                  <a:tcPr>
                    <a:solidFill>
                      <a:schemeClr val="accent2">
                        <a:lumMod val="40000"/>
                        <a:lumOff val="60000"/>
                      </a:schemeClr>
                    </a:solidFill>
                  </a:tcPr>
                </a:tc>
                <a:extLst>
                  <a:ext uri="{0D108BD9-81ED-4DB2-BD59-A6C34878D82A}">
                    <a16:rowId xmlns:a16="http://schemas.microsoft.com/office/drawing/2014/main" val="10003"/>
                  </a:ext>
                </a:extLst>
              </a:tr>
            </a:tbl>
          </a:graphicData>
        </a:graphic>
      </p:graphicFrame>
      <p:sp>
        <p:nvSpPr>
          <p:cNvPr id="50" name="71 Abrir llave"/>
          <p:cNvSpPr/>
          <p:nvPr/>
        </p:nvSpPr>
        <p:spPr>
          <a:xfrm>
            <a:off x="4808950" y="3975017"/>
            <a:ext cx="122903" cy="247816"/>
          </a:xfrm>
          <a:prstGeom prst="leftBrace">
            <a:avLst/>
          </a:prstGeom>
          <a:ln w="38100">
            <a:solidFill>
              <a:srgbClr val="66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 name="73 Abrir llave"/>
          <p:cNvSpPr/>
          <p:nvPr/>
        </p:nvSpPr>
        <p:spPr>
          <a:xfrm>
            <a:off x="4808949" y="4279245"/>
            <a:ext cx="122903" cy="247816"/>
          </a:xfrm>
          <a:prstGeom prst="leftBrace">
            <a:avLst/>
          </a:prstGeom>
          <a:ln w="38100">
            <a:solidFill>
              <a:srgbClr val="66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2" name="74 Abrir llave"/>
          <p:cNvSpPr/>
          <p:nvPr/>
        </p:nvSpPr>
        <p:spPr>
          <a:xfrm>
            <a:off x="4808950" y="4593916"/>
            <a:ext cx="122903" cy="247816"/>
          </a:xfrm>
          <a:prstGeom prst="leftBrace">
            <a:avLst/>
          </a:prstGeom>
          <a:ln w="38100">
            <a:solidFill>
              <a:srgbClr val="66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3" name="Straight Arrow Connector 59">
            <a:extLst>
              <a:ext uri="{FF2B5EF4-FFF2-40B4-BE49-F238E27FC236}">
                <a16:creationId xmlns:a16="http://schemas.microsoft.com/office/drawing/2014/main" id="{7C822F60-9877-5B4A-968D-26D16E30B60B}"/>
              </a:ext>
            </a:extLst>
          </p:cNvPr>
          <p:cNvCxnSpPr>
            <a:stCxn id="48" idx="3"/>
          </p:cNvCxnSpPr>
          <p:nvPr/>
        </p:nvCxnSpPr>
        <p:spPr>
          <a:xfrm flipV="1">
            <a:off x="3293137" y="4099223"/>
            <a:ext cx="1443272" cy="94472"/>
          </a:xfrm>
          <a:prstGeom prst="straightConnector1">
            <a:avLst/>
          </a:prstGeom>
          <a:noFill/>
          <a:ln w="12700" cap="flat" cmpd="sng" algn="ctr">
            <a:solidFill>
              <a:srgbClr val="4472C4"/>
            </a:solidFill>
            <a:prstDash val="solid"/>
            <a:miter lim="800000"/>
            <a:tailEnd type="triangle"/>
          </a:ln>
          <a:effectLst/>
        </p:spPr>
      </p:cxnSp>
      <p:cxnSp>
        <p:nvCxnSpPr>
          <p:cNvPr id="54" name="Straight Arrow Connector 59">
            <a:extLst>
              <a:ext uri="{FF2B5EF4-FFF2-40B4-BE49-F238E27FC236}">
                <a16:creationId xmlns:a16="http://schemas.microsoft.com/office/drawing/2014/main" id="{7C822F60-9877-5B4A-968D-26D16E30B60B}"/>
              </a:ext>
            </a:extLst>
          </p:cNvPr>
          <p:cNvCxnSpPr>
            <a:stCxn id="48" idx="3"/>
          </p:cNvCxnSpPr>
          <p:nvPr/>
        </p:nvCxnSpPr>
        <p:spPr>
          <a:xfrm>
            <a:off x="3293137" y="4193695"/>
            <a:ext cx="1443272" cy="209458"/>
          </a:xfrm>
          <a:prstGeom prst="straightConnector1">
            <a:avLst/>
          </a:prstGeom>
          <a:noFill/>
          <a:ln w="12700" cap="flat" cmpd="sng" algn="ctr">
            <a:solidFill>
              <a:srgbClr val="4472C4"/>
            </a:solidFill>
            <a:prstDash val="solid"/>
            <a:miter lim="800000"/>
            <a:tailEnd type="triangle"/>
          </a:ln>
          <a:effectLst/>
        </p:spPr>
      </p:cxnSp>
      <p:cxnSp>
        <p:nvCxnSpPr>
          <p:cNvPr id="55" name="Straight Arrow Connector 59">
            <a:extLst>
              <a:ext uri="{FF2B5EF4-FFF2-40B4-BE49-F238E27FC236}">
                <a16:creationId xmlns:a16="http://schemas.microsoft.com/office/drawing/2014/main" id="{7C822F60-9877-5B4A-968D-26D16E30B60B}"/>
              </a:ext>
            </a:extLst>
          </p:cNvPr>
          <p:cNvCxnSpPr>
            <a:stCxn id="48" idx="3"/>
          </p:cNvCxnSpPr>
          <p:nvPr/>
        </p:nvCxnSpPr>
        <p:spPr>
          <a:xfrm>
            <a:off x="3293137" y="4193695"/>
            <a:ext cx="1443272" cy="524129"/>
          </a:xfrm>
          <a:prstGeom prst="straightConnector1">
            <a:avLst/>
          </a:prstGeom>
          <a:noFill/>
          <a:ln w="12700" cap="flat" cmpd="sng" algn="ctr">
            <a:solidFill>
              <a:srgbClr val="4472C4"/>
            </a:solidFill>
            <a:prstDash val="solid"/>
            <a:miter lim="800000"/>
            <a:tailEnd type="triangle"/>
          </a:ln>
          <a:effectLst/>
        </p:spPr>
      </p:cxnSp>
      <p:sp>
        <p:nvSpPr>
          <p:cNvPr id="56" name="84 Abrir llave"/>
          <p:cNvSpPr/>
          <p:nvPr/>
        </p:nvSpPr>
        <p:spPr>
          <a:xfrm flipH="1">
            <a:off x="6571025" y="3988976"/>
            <a:ext cx="108608" cy="247816"/>
          </a:xfrm>
          <a:prstGeom prst="leftBrace">
            <a:avLst/>
          </a:prstGeom>
          <a:ln w="38100">
            <a:solidFill>
              <a:srgbClr val="66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7" name="87 Abrir llave"/>
          <p:cNvSpPr/>
          <p:nvPr/>
        </p:nvSpPr>
        <p:spPr>
          <a:xfrm flipH="1">
            <a:off x="6571025" y="4298424"/>
            <a:ext cx="108608" cy="247816"/>
          </a:xfrm>
          <a:prstGeom prst="leftBrace">
            <a:avLst/>
          </a:prstGeom>
          <a:ln w="38100">
            <a:solidFill>
              <a:srgbClr val="66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 name="88 Abrir llave"/>
          <p:cNvSpPr/>
          <p:nvPr/>
        </p:nvSpPr>
        <p:spPr>
          <a:xfrm flipH="1">
            <a:off x="6571025" y="4604850"/>
            <a:ext cx="108608" cy="247816"/>
          </a:xfrm>
          <a:prstGeom prst="leftBrace">
            <a:avLst/>
          </a:prstGeom>
          <a:ln w="38100">
            <a:solidFill>
              <a:srgbClr val="66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59" name="Straight Arrow Connector 59">
            <a:extLst>
              <a:ext uri="{FF2B5EF4-FFF2-40B4-BE49-F238E27FC236}">
                <a16:creationId xmlns:a16="http://schemas.microsoft.com/office/drawing/2014/main" id="{7C822F60-9877-5B4A-968D-26D16E30B60B}"/>
              </a:ext>
            </a:extLst>
          </p:cNvPr>
          <p:cNvCxnSpPr>
            <a:stCxn id="47" idx="1"/>
          </p:cNvCxnSpPr>
          <p:nvPr/>
        </p:nvCxnSpPr>
        <p:spPr>
          <a:xfrm flipH="1">
            <a:off x="6797051" y="3549608"/>
            <a:ext cx="1543932" cy="609889"/>
          </a:xfrm>
          <a:prstGeom prst="straightConnector1">
            <a:avLst/>
          </a:prstGeom>
          <a:noFill/>
          <a:ln w="12700" cap="flat" cmpd="sng" algn="ctr">
            <a:solidFill>
              <a:srgbClr val="4472C4"/>
            </a:solidFill>
            <a:prstDash val="solid"/>
            <a:miter lim="800000"/>
            <a:tailEnd type="triangle"/>
          </a:ln>
          <a:effectLst/>
        </p:spPr>
      </p:cxnSp>
      <p:cxnSp>
        <p:nvCxnSpPr>
          <p:cNvPr id="60" name="Straight Arrow Connector 59">
            <a:extLst>
              <a:ext uri="{FF2B5EF4-FFF2-40B4-BE49-F238E27FC236}">
                <a16:creationId xmlns:a16="http://schemas.microsoft.com/office/drawing/2014/main" id="{7C822F60-9877-5B4A-968D-26D16E30B60B}"/>
              </a:ext>
            </a:extLst>
          </p:cNvPr>
          <p:cNvCxnSpPr/>
          <p:nvPr/>
        </p:nvCxnSpPr>
        <p:spPr>
          <a:xfrm flipH="1">
            <a:off x="6797051" y="3731842"/>
            <a:ext cx="1626532" cy="690490"/>
          </a:xfrm>
          <a:prstGeom prst="straightConnector1">
            <a:avLst/>
          </a:prstGeom>
          <a:noFill/>
          <a:ln w="12700" cap="flat" cmpd="sng" algn="ctr">
            <a:solidFill>
              <a:srgbClr val="4472C4"/>
            </a:solidFill>
            <a:prstDash val="solid"/>
            <a:miter lim="800000"/>
            <a:tailEnd type="triangle"/>
          </a:ln>
          <a:effectLst/>
        </p:spPr>
      </p:cxnSp>
      <p:cxnSp>
        <p:nvCxnSpPr>
          <p:cNvPr id="61" name="Straight Arrow Connector 59">
            <a:extLst>
              <a:ext uri="{FF2B5EF4-FFF2-40B4-BE49-F238E27FC236}">
                <a16:creationId xmlns:a16="http://schemas.microsoft.com/office/drawing/2014/main" id="{7C822F60-9877-5B4A-968D-26D16E30B60B}"/>
              </a:ext>
            </a:extLst>
          </p:cNvPr>
          <p:cNvCxnSpPr/>
          <p:nvPr/>
        </p:nvCxnSpPr>
        <p:spPr>
          <a:xfrm flipH="1">
            <a:off x="6797051" y="4343876"/>
            <a:ext cx="1709132" cy="887796"/>
          </a:xfrm>
          <a:prstGeom prst="straightConnector1">
            <a:avLst/>
          </a:prstGeom>
          <a:noFill/>
          <a:ln w="12700" cap="flat" cmpd="sng" algn="ctr">
            <a:solidFill>
              <a:srgbClr val="4472C4"/>
            </a:solidFill>
            <a:prstDash val="solid"/>
            <a:miter lim="800000"/>
            <a:tailEnd type="triangle"/>
          </a:ln>
          <a:effectLst/>
        </p:spPr>
      </p:cxnSp>
      <p:sp>
        <p:nvSpPr>
          <p:cNvPr id="62" name="102 CuadroTexto"/>
          <p:cNvSpPr txBox="1"/>
          <p:nvPr/>
        </p:nvSpPr>
        <p:spPr>
          <a:xfrm>
            <a:off x="3572273" y="3731842"/>
            <a:ext cx="1310719" cy="292388"/>
          </a:xfrm>
          <a:prstGeom prst="rect">
            <a:avLst/>
          </a:prstGeom>
          <a:noFill/>
        </p:spPr>
        <p:txBody>
          <a:bodyPr wrap="square" rtlCol="0">
            <a:spAutoFit/>
          </a:bodyPr>
          <a:lstStyle/>
          <a:p>
            <a:r>
              <a:rPr lang="en-US" sz="1300" dirty="0" smtClean="0"/>
              <a:t>Make ranges</a:t>
            </a:r>
            <a:endParaRPr lang="en-GB" sz="1300" dirty="0"/>
          </a:p>
        </p:txBody>
      </p:sp>
      <p:sp>
        <p:nvSpPr>
          <p:cNvPr id="63" name="103 CuadroTexto"/>
          <p:cNvSpPr txBox="1"/>
          <p:nvPr/>
        </p:nvSpPr>
        <p:spPr>
          <a:xfrm>
            <a:off x="6862194" y="3906328"/>
            <a:ext cx="1180891" cy="292388"/>
          </a:xfrm>
          <a:prstGeom prst="rect">
            <a:avLst/>
          </a:prstGeom>
          <a:noFill/>
        </p:spPr>
        <p:txBody>
          <a:bodyPr wrap="square" rtlCol="0">
            <a:spAutoFit/>
          </a:bodyPr>
          <a:lstStyle/>
          <a:p>
            <a:r>
              <a:rPr lang="en-US" sz="1300" dirty="0" smtClean="0"/>
              <a:t>Read ranges</a:t>
            </a:r>
            <a:endParaRPr lang="en-GB" sz="1300" dirty="0"/>
          </a:p>
        </p:txBody>
      </p:sp>
      <p:pic>
        <p:nvPicPr>
          <p:cNvPr id="64" name="Picture 72">
            <a:extLst>
              <a:ext uri="{FF2B5EF4-FFF2-40B4-BE49-F238E27FC236}">
                <a16:creationId xmlns:a16="http://schemas.microsoft.com/office/drawing/2014/main" id="{3E0CD0D4-D3EE-B64C-9C4E-F84ACA278F93}"/>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7338019" y="3871783"/>
            <a:ext cx="452680" cy="421868"/>
          </a:xfrm>
          <a:prstGeom prst="rect">
            <a:avLst/>
          </a:prstGeom>
        </p:spPr>
      </p:pic>
      <p:sp>
        <p:nvSpPr>
          <p:cNvPr id="65" name="105 CuadroTexto"/>
          <p:cNvSpPr txBox="1"/>
          <p:nvPr/>
        </p:nvSpPr>
        <p:spPr>
          <a:xfrm>
            <a:off x="3216354" y="4632770"/>
            <a:ext cx="1310719" cy="292388"/>
          </a:xfrm>
          <a:prstGeom prst="rect">
            <a:avLst/>
          </a:prstGeom>
          <a:noFill/>
        </p:spPr>
        <p:txBody>
          <a:bodyPr wrap="square" rtlCol="0">
            <a:spAutoFit/>
          </a:bodyPr>
          <a:lstStyle/>
          <a:p>
            <a:r>
              <a:rPr lang="en-US" sz="1300" dirty="0" smtClean="0"/>
              <a:t>Schedule tasks</a:t>
            </a:r>
            <a:endParaRPr lang="en-GB" sz="1300" dirty="0"/>
          </a:p>
        </p:txBody>
      </p:sp>
      <p:sp>
        <p:nvSpPr>
          <p:cNvPr id="66" name="Rounded Rectangle 42">
            <a:extLst>
              <a:ext uri="{FF2B5EF4-FFF2-40B4-BE49-F238E27FC236}">
                <a16:creationId xmlns:a16="http://schemas.microsoft.com/office/drawing/2014/main" id="{36E2637E-B3FF-3947-8022-F85CFB38FB29}"/>
              </a:ext>
            </a:extLst>
          </p:cNvPr>
          <p:cNvSpPr/>
          <p:nvPr/>
        </p:nvSpPr>
        <p:spPr>
          <a:xfrm>
            <a:off x="8478748" y="4305476"/>
            <a:ext cx="1157957" cy="322112"/>
          </a:xfrm>
          <a:prstGeom prst="roundRect">
            <a:avLst>
              <a:gd name="adj" fmla="val 4232"/>
            </a:avLst>
          </a:prstGeom>
          <a:solidFill>
            <a:srgbClr val="22AD50"/>
          </a:solidFill>
          <a:ln w="12700" cap="flat" cmpd="sng" algn="ctr">
            <a:solidFill>
              <a:schemeClr val="bg1"/>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mj-lt"/>
              <a:ea typeface="+mn-ea"/>
              <a:cs typeface="+mn-cs"/>
            </a:endParaRPr>
          </a:p>
        </p:txBody>
      </p:sp>
      <p:sp>
        <p:nvSpPr>
          <p:cNvPr id="67" name="Rounded Rectangle 42">
            <a:extLst>
              <a:ext uri="{FF2B5EF4-FFF2-40B4-BE49-F238E27FC236}">
                <a16:creationId xmlns:a16="http://schemas.microsoft.com/office/drawing/2014/main" id="{36E2637E-B3FF-3947-8022-F85CFB38FB29}"/>
              </a:ext>
            </a:extLst>
          </p:cNvPr>
          <p:cNvSpPr/>
          <p:nvPr/>
        </p:nvSpPr>
        <p:spPr>
          <a:xfrm>
            <a:off x="8396148" y="4222878"/>
            <a:ext cx="1157957" cy="322112"/>
          </a:xfrm>
          <a:prstGeom prst="roundRect">
            <a:avLst>
              <a:gd name="adj" fmla="val 4232"/>
            </a:avLst>
          </a:prstGeom>
          <a:solidFill>
            <a:srgbClr val="22AD50"/>
          </a:solidFill>
          <a:ln w="12700" cap="flat" cmpd="sng" algn="ctr">
            <a:solidFill>
              <a:schemeClr val="bg1"/>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pt-PT" b="0" i="0" u="none" strike="noStrike" kern="0" cap="none" spc="0" normalizeH="0" baseline="0" noProof="0" dirty="0" smtClean="0">
                <a:ln>
                  <a:noFill/>
                </a:ln>
                <a:solidFill>
                  <a:sysClr val="window" lastClr="FFFFFF"/>
                </a:solidFill>
                <a:effectLst/>
                <a:uLnTx/>
                <a:uFillTx/>
                <a:latin typeface="+mj-lt"/>
                <a:ea typeface="+mn-ea"/>
                <a:cs typeface="+mn-cs"/>
              </a:rPr>
              <a:t>Reducer</a:t>
            </a:r>
            <a:endParaRPr kumimoji="0" lang="en-US" b="0" i="0" u="none" strike="noStrike" kern="0" cap="none" spc="0" normalizeH="0" baseline="0" noProof="0" dirty="0">
              <a:ln>
                <a:noFill/>
              </a:ln>
              <a:solidFill>
                <a:sysClr val="window" lastClr="FFFFFF"/>
              </a:solidFill>
              <a:effectLst/>
              <a:uLnTx/>
              <a:uFillTx/>
              <a:latin typeface="+mj-lt"/>
              <a:ea typeface="+mn-ea"/>
              <a:cs typeface="+mn-cs"/>
            </a:endParaRPr>
          </a:p>
        </p:txBody>
      </p:sp>
      <p:sp>
        <p:nvSpPr>
          <p:cNvPr id="68" name="42 Flecha derecha"/>
          <p:cNvSpPr/>
          <p:nvPr/>
        </p:nvSpPr>
        <p:spPr>
          <a:xfrm rot="5400000">
            <a:off x="8865844" y="3919811"/>
            <a:ext cx="336300" cy="365255"/>
          </a:xfrm>
          <a:prstGeom prst="rightArrow">
            <a:avLst>
              <a:gd name="adj1" fmla="val 50000"/>
              <a:gd name="adj2" fmla="val 35246"/>
            </a:avLst>
          </a:prstGeom>
          <a:solidFill>
            <a:schemeClr val="bg2">
              <a:lumMod val="40000"/>
              <a:lumOff val="60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extBox 1"/>
          <p:cNvSpPr txBox="1"/>
          <p:nvPr/>
        </p:nvSpPr>
        <p:spPr>
          <a:xfrm>
            <a:off x="2086940" y="5478291"/>
            <a:ext cx="7806689" cy="646331"/>
          </a:xfrm>
          <a:prstGeom prst="rect">
            <a:avLst/>
          </a:prstGeom>
          <a:noFill/>
        </p:spPr>
        <p:txBody>
          <a:bodyPr wrap="none" rtlCol="0">
            <a:spAutoFit/>
          </a:bodyPr>
          <a:lstStyle/>
          <a:p>
            <a:pPr algn="ctr"/>
            <a:r>
              <a:rPr lang="en-GB" dirty="0"/>
              <a:t>Published at </a:t>
            </a:r>
            <a:r>
              <a:rPr lang="en-GB" dirty="0" err="1"/>
              <a:t>EuroPar</a:t>
            </a:r>
            <a:r>
              <a:rPr lang="en-GB" dirty="0"/>
              <a:t> 2019: </a:t>
            </a:r>
            <a:r>
              <a:rPr lang="en-GB" dirty="0" smtClean="0"/>
              <a:t/>
            </a:r>
            <a:br>
              <a:rPr lang="en-GB" dirty="0" smtClean="0"/>
            </a:br>
            <a:r>
              <a:rPr lang="en-GB" dirty="0" smtClean="0">
                <a:hlinkClick r:id="rId5"/>
              </a:rPr>
              <a:t>Declarative </a:t>
            </a:r>
            <a:r>
              <a:rPr lang="en-GB" dirty="0">
                <a:hlinkClick r:id="rId5"/>
              </a:rPr>
              <a:t>Big Data Analysis for High-Energy Physics: TOTEM Use Case</a:t>
            </a:r>
            <a:r>
              <a:rPr lang="en-GB" dirty="0"/>
              <a:t> </a:t>
            </a:r>
          </a:p>
        </p:txBody>
      </p:sp>
    </p:spTree>
    <p:extLst>
      <p:ext uri="{BB962C8B-B14F-4D97-AF65-F5344CB8AC3E}">
        <p14:creationId xmlns:p14="http://schemas.microsoft.com/office/powerpoint/2010/main" val="25857661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31</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Machine Learning</a:t>
            </a:r>
            <a:endParaRPr lang="en-GB"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38176" y="1463866"/>
            <a:ext cx="1585507" cy="732490"/>
          </a:xfrm>
          <a:prstGeom prst="rect">
            <a:avLst/>
          </a:prstGeom>
        </p:spPr>
      </p:pic>
      <p:sp>
        <p:nvSpPr>
          <p:cNvPr id="8" name="Rectangle 7"/>
          <p:cNvSpPr/>
          <p:nvPr/>
        </p:nvSpPr>
        <p:spPr>
          <a:xfrm>
            <a:off x="449356" y="1763746"/>
            <a:ext cx="1274338" cy="96450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Data and models from Physics</a:t>
            </a:r>
            <a:endParaRPr lang="en-GB" sz="1600" dirty="0">
              <a:solidFill>
                <a:schemeClr val="tx1"/>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03285" y="2245999"/>
            <a:ext cx="944438" cy="539121"/>
          </a:xfrm>
          <a:prstGeom prst="rect">
            <a:avLst/>
          </a:prstGeom>
        </p:spPr>
      </p:pic>
      <p:pic>
        <p:nvPicPr>
          <p:cNvPr id="10" name="Picture 9"/>
          <p:cNvPicPr>
            <a:picLocks noChangeAspect="1"/>
          </p:cNvPicPr>
          <p:nvPr/>
        </p:nvPicPr>
        <p:blipFill>
          <a:blip r:embed="rId4"/>
          <a:stretch>
            <a:fillRect/>
          </a:stretch>
        </p:blipFill>
        <p:spPr>
          <a:xfrm>
            <a:off x="7347964" y="1474864"/>
            <a:ext cx="574666" cy="535899"/>
          </a:xfrm>
          <a:prstGeom prst="rect">
            <a:avLst/>
          </a:prstGeom>
        </p:spPr>
      </p:pic>
      <p:sp>
        <p:nvSpPr>
          <p:cNvPr id="11" name="Right Arrow 10"/>
          <p:cNvSpPr/>
          <p:nvPr/>
        </p:nvSpPr>
        <p:spPr>
          <a:xfrm>
            <a:off x="1861159" y="2042414"/>
            <a:ext cx="365955" cy="258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13212" y="2216136"/>
            <a:ext cx="935154" cy="533821"/>
          </a:xfrm>
          <a:prstGeom prst="rect">
            <a:avLst/>
          </a:prstGeom>
        </p:spPr>
      </p:pic>
      <p:sp>
        <p:nvSpPr>
          <p:cNvPr id="13" name="Right Arrow 12"/>
          <p:cNvSpPr/>
          <p:nvPr/>
        </p:nvSpPr>
        <p:spPr>
          <a:xfrm>
            <a:off x="3417815" y="2093667"/>
            <a:ext cx="365955" cy="258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463812" y="2932618"/>
            <a:ext cx="1352541" cy="1264152"/>
          </a:xfrm>
          <a:prstGeom prst="rect">
            <a:avLst/>
          </a:prstGeom>
          <a:noFill/>
        </p:spPr>
        <p:txBody>
          <a:bodyPr wrap="square" rtlCol="0">
            <a:spAutoFit/>
          </a:bodyPr>
          <a:lstStyle/>
          <a:p>
            <a:r>
              <a:rPr lang="en-US" sz="1800" dirty="0" smtClean="0"/>
              <a:t>Input: labeled</a:t>
            </a:r>
          </a:p>
          <a:p>
            <a:r>
              <a:rPr lang="en-US" sz="1800" dirty="0" smtClean="0"/>
              <a:t>data and DL models</a:t>
            </a:r>
            <a:endParaRPr lang="en-GB" sz="1800" dirty="0"/>
          </a:p>
        </p:txBody>
      </p:sp>
      <p:sp>
        <p:nvSpPr>
          <p:cNvPr id="15" name="TextBox 14"/>
          <p:cNvSpPr txBox="1"/>
          <p:nvPr/>
        </p:nvSpPr>
        <p:spPr>
          <a:xfrm>
            <a:off x="2303285" y="3046813"/>
            <a:ext cx="1113772" cy="1264152"/>
          </a:xfrm>
          <a:prstGeom prst="rect">
            <a:avLst/>
          </a:prstGeom>
          <a:noFill/>
        </p:spPr>
        <p:txBody>
          <a:bodyPr wrap="square" rtlCol="0">
            <a:spAutoFit/>
          </a:bodyPr>
          <a:lstStyle/>
          <a:p>
            <a:r>
              <a:rPr lang="en-US" sz="1800" dirty="0" smtClean="0"/>
              <a:t>Feature engineering at scale</a:t>
            </a:r>
            <a:endParaRPr lang="en-GB" sz="1800" dirty="0"/>
          </a:p>
        </p:txBody>
      </p:sp>
      <p:sp>
        <p:nvSpPr>
          <p:cNvPr id="16" name="TextBox 15"/>
          <p:cNvSpPr txBox="1"/>
          <p:nvPr/>
        </p:nvSpPr>
        <p:spPr>
          <a:xfrm>
            <a:off x="6356418" y="3046813"/>
            <a:ext cx="1691566" cy="646331"/>
          </a:xfrm>
          <a:prstGeom prst="rect">
            <a:avLst/>
          </a:prstGeom>
          <a:noFill/>
        </p:spPr>
        <p:txBody>
          <a:bodyPr wrap="square" rtlCol="0">
            <a:spAutoFit/>
          </a:bodyPr>
          <a:lstStyle/>
          <a:p>
            <a:r>
              <a:rPr lang="en-US" sz="1800" dirty="0" smtClean="0"/>
              <a:t>Distributed model training</a:t>
            </a:r>
            <a:endParaRPr lang="en-GB" sz="1800" dirty="0"/>
          </a:p>
        </p:txBody>
      </p:sp>
      <p:sp>
        <p:nvSpPr>
          <p:cNvPr id="18" name="Right Arrow 17"/>
          <p:cNvSpPr/>
          <p:nvPr/>
        </p:nvSpPr>
        <p:spPr>
          <a:xfrm>
            <a:off x="8173224" y="2245998"/>
            <a:ext cx="365955" cy="258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9435325" y="3246310"/>
            <a:ext cx="1791813" cy="646331"/>
          </a:xfrm>
          <a:prstGeom prst="rect">
            <a:avLst/>
          </a:prstGeom>
          <a:noFill/>
        </p:spPr>
        <p:txBody>
          <a:bodyPr wrap="square" rtlCol="0">
            <a:spAutoFit/>
          </a:bodyPr>
          <a:lstStyle/>
          <a:p>
            <a:r>
              <a:rPr lang="en-US" sz="1800" dirty="0" smtClean="0"/>
              <a:t>Output: particle selector model</a:t>
            </a:r>
            <a:endParaRPr lang="en-GB" sz="1800" dirty="0"/>
          </a:p>
        </p:txBody>
      </p:sp>
      <p:sp>
        <p:nvSpPr>
          <p:cNvPr id="20" name="TextBox 19"/>
          <p:cNvSpPr txBox="1"/>
          <p:nvPr/>
        </p:nvSpPr>
        <p:spPr>
          <a:xfrm>
            <a:off x="3806199" y="3110636"/>
            <a:ext cx="1885674" cy="1200329"/>
          </a:xfrm>
          <a:prstGeom prst="rect">
            <a:avLst/>
          </a:prstGeom>
          <a:noFill/>
        </p:spPr>
        <p:txBody>
          <a:bodyPr wrap="square" rtlCol="0">
            <a:spAutoFit/>
          </a:bodyPr>
          <a:lstStyle/>
          <a:p>
            <a:r>
              <a:rPr lang="en-US" sz="1800" dirty="0" err="1" smtClean="0"/>
              <a:t>Hyperparameter</a:t>
            </a:r>
            <a:r>
              <a:rPr lang="en-US" sz="1800" dirty="0" smtClean="0"/>
              <a:t> optimization (Random/Grid search)</a:t>
            </a:r>
            <a:endParaRPr lang="en-GB" sz="1800" dirty="0"/>
          </a:p>
        </p:txBody>
      </p:sp>
      <p:pic>
        <p:nvPicPr>
          <p:cNvPr id="21" name="Pictur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08576" y="1852629"/>
            <a:ext cx="935154" cy="533821"/>
          </a:xfrm>
          <a:prstGeom prst="rect">
            <a:avLst/>
          </a:prstGeom>
        </p:spPr>
      </p:pic>
      <p:sp>
        <p:nvSpPr>
          <p:cNvPr id="22" name="Right Arrow 21"/>
          <p:cNvSpPr/>
          <p:nvPr/>
        </p:nvSpPr>
        <p:spPr>
          <a:xfrm>
            <a:off x="5437378" y="2119540"/>
            <a:ext cx="365955" cy="258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813768" y="4947684"/>
            <a:ext cx="11321626" cy="1477328"/>
          </a:xfrm>
          <a:prstGeom prst="rect">
            <a:avLst/>
          </a:prstGeom>
          <a:noFill/>
        </p:spPr>
        <p:txBody>
          <a:bodyPr wrap="square" rtlCol="0">
            <a:spAutoFit/>
          </a:bodyPr>
          <a:lstStyle/>
          <a:p>
            <a:r>
              <a:rPr lang="en-US" sz="1800" dirty="0" smtClean="0"/>
              <a:t>Machine Learning Pipelines with Apache Spark and Intel </a:t>
            </a:r>
            <a:r>
              <a:rPr lang="en-US" sz="1800" dirty="0" err="1" smtClean="0"/>
              <a:t>BigD</a:t>
            </a:r>
            <a:r>
              <a:rPr lang="en-US" dirty="0" err="1" smtClean="0"/>
              <a:t>L</a:t>
            </a:r>
            <a:r>
              <a:rPr lang="en-US" dirty="0" smtClean="0"/>
              <a:t>:</a:t>
            </a:r>
          </a:p>
          <a:p>
            <a:endParaRPr lang="en-US" dirty="0"/>
          </a:p>
          <a:p>
            <a:r>
              <a:rPr lang="en-US" dirty="0">
                <a:hlinkClick r:id="rId6"/>
              </a:rPr>
              <a:t>https://databricks.com/session/deep-learning-on-apache-spark-at-cerns-large-hadron-collider-with-intel-technologies</a:t>
            </a:r>
            <a:endParaRPr lang="en-US" dirty="0" smtClean="0"/>
          </a:p>
          <a:p>
            <a:endParaRPr lang="en-US" dirty="0" smtClean="0"/>
          </a:p>
        </p:txBody>
      </p:sp>
      <p:pic>
        <p:nvPicPr>
          <p:cNvPr id="24" name="Picture 23"/>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6052772" y="1470978"/>
            <a:ext cx="1264660" cy="581744"/>
          </a:xfrm>
          <a:prstGeom prst="rect">
            <a:avLst/>
          </a:prstGeom>
        </p:spPr>
      </p:pic>
      <p:pic>
        <p:nvPicPr>
          <p:cNvPr id="25" name="Picture 2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95487" y="1365409"/>
            <a:ext cx="1336867" cy="387691"/>
          </a:xfrm>
          <a:prstGeom prst="rect">
            <a:avLst/>
          </a:prstGeom>
        </p:spPr>
      </p:pic>
      <p:pic>
        <p:nvPicPr>
          <p:cNvPr id="26" name="Picture 25"/>
          <p:cNvPicPr>
            <a:picLocks noChangeAspect="1"/>
          </p:cNvPicPr>
          <p:nvPr/>
        </p:nvPicPr>
        <p:blipFill>
          <a:blip r:embed="rId9"/>
          <a:stretch>
            <a:fillRect/>
          </a:stretch>
        </p:blipFill>
        <p:spPr>
          <a:xfrm>
            <a:off x="8848219" y="1483256"/>
            <a:ext cx="2963530" cy="1198413"/>
          </a:xfrm>
          <a:prstGeom prst="rect">
            <a:avLst/>
          </a:prstGeom>
        </p:spPr>
      </p:pic>
    </p:spTree>
    <p:extLst>
      <p:ext uri="{BB962C8B-B14F-4D97-AF65-F5344CB8AC3E}">
        <p14:creationId xmlns:p14="http://schemas.microsoft.com/office/powerpoint/2010/main" val="7318517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32</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Conclusions</a:t>
            </a:r>
            <a:endParaRPr lang="en-GB" dirty="0"/>
          </a:p>
        </p:txBody>
      </p:sp>
      <p:sp>
        <p:nvSpPr>
          <p:cNvPr id="7" name="Marcador de contenido 2"/>
          <p:cNvSpPr txBox="1">
            <a:spLocks/>
          </p:cNvSpPr>
          <p:nvPr/>
        </p:nvSpPr>
        <p:spPr>
          <a:xfrm>
            <a:off x="462506" y="1403187"/>
            <a:ext cx="11485721" cy="4736356"/>
          </a:xfrm>
          <a:prstGeom prst="rect">
            <a:avLst/>
          </a:prstGeom>
        </p:spPr>
        <p:txBody>
          <a:bodyPr>
            <a:normAutofit fontScale="55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defTabSz="1219170"/>
            <a:r>
              <a:rPr lang="en-US" sz="4400" dirty="0"/>
              <a:t>Demand of “Big Data” platforms and tools is growing at CERN</a:t>
            </a:r>
          </a:p>
          <a:p>
            <a:pPr lvl="1" defTabSz="1219170"/>
            <a:r>
              <a:rPr lang="en-US" sz="3867" dirty="0"/>
              <a:t>Many projects </a:t>
            </a:r>
            <a:r>
              <a:rPr lang="en-US" sz="3867" dirty="0" smtClean="0"/>
              <a:t>in-production</a:t>
            </a:r>
            <a:endParaRPr lang="en-US" sz="3867" dirty="0"/>
          </a:p>
          <a:p>
            <a:pPr lvl="1" defTabSz="1219170"/>
            <a:r>
              <a:rPr lang="en-US" sz="3733" dirty="0" smtClean="0"/>
              <a:t>Projects around Monitoring, Security, Accelerators logging/controls, physics data, streaming</a:t>
            </a:r>
            <a:r>
              <a:rPr lang="is-IS" sz="3733" dirty="0" smtClean="0"/>
              <a:t>…</a:t>
            </a:r>
            <a:endParaRPr lang="en-US" sz="3733" dirty="0" smtClean="0"/>
          </a:p>
          <a:p>
            <a:pPr marL="448056" lvl="1" indent="0" defTabSz="1219170">
              <a:buNone/>
            </a:pPr>
            <a:endParaRPr lang="en-US" sz="4267" dirty="0" smtClean="0">
              <a:solidFill>
                <a:srgbClr val="FF0000"/>
              </a:solidFill>
            </a:endParaRPr>
          </a:p>
          <a:p>
            <a:pPr defTabSz="1219170"/>
            <a:r>
              <a:rPr lang="en-US" sz="4267" dirty="0" smtClean="0">
                <a:solidFill>
                  <a:srgbClr val="FF0000"/>
                </a:solidFill>
              </a:rPr>
              <a:t>Hadoop</a:t>
            </a:r>
            <a:r>
              <a:rPr lang="en-US" sz="4267" dirty="0"/>
              <a:t> </a:t>
            </a:r>
            <a:r>
              <a:rPr lang="en-US" sz="4267" dirty="0" smtClean="0"/>
              <a:t>and </a:t>
            </a:r>
            <a:r>
              <a:rPr lang="en-US" sz="4267" dirty="0" smtClean="0">
                <a:solidFill>
                  <a:srgbClr val="FF0000"/>
                </a:solidFill>
              </a:rPr>
              <a:t>Spark </a:t>
            </a:r>
            <a:r>
              <a:rPr lang="en-US" sz="4267" dirty="0" smtClean="0"/>
              <a:t>services at CERN IT</a:t>
            </a:r>
          </a:p>
          <a:p>
            <a:pPr lvl="1" defTabSz="1219170"/>
            <a:r>
              <a:rPr lang="en-US" sz="3867" dirty="0" smtClean="0"/>
              <a:t>Service is evolving: </a:t>
            </a:r>
            <a:r>
              <a:rPr lang="en-US" sz="4000" dirty="0"/>
              <a:t>High availability, security, backups, external data sources, notebooks, </a:t>
            </a:r>
            <a:r>
              <a:rPr lang="en-US" sz="4000" dirty="0" smtClean="0"/>
              <a:t>short-lived disposable clusters</a:t>
            </a:r>
            <a:endParaRPr lang="en-US" sz="3867" dirty="0" smtClean="0"/>
          </a:p>
          <a:p>
            <a:pPr marL="36576" indent="0" defTabSz="1219170">
              <a:buNone/>
            </a:pPr>
            <a:endParaRPr lang="en-US" sz="4133" dirty="0" smtClean="0">
              <a:solidFill>
                <a:srgbClr val="FF0000"/>
              </a:solidFill>
            </a:endParaRPr>
          </a:p>
          <a:p>
            <a:pPr defTabSz="1219170"/>
            <a:r>
              <a:rPr lang="en-US" sz="4400" dirty="0"/>
              <a:t>Experience and </a:t>
            </a:r>
            <a:r>
              <a:rPr lang="en-US" sz="4400" dirty="0" smtClean="0">
                <a:solidFill>
                  <a:srgbClr val="FF0000"/>
                </a:solidFill>
              </a:rPr>
              <a:t>community</a:t>
            </a:r>
            <a:endParaRPr lang="en-US" sz="4133" dirty="0" smtClean="0"/>
          </a:p>
          <a:p>
            <a:pPr lvl="1" defTabSz="1219170"/>
            <a:r>
              <a:rPr lang="en-US" sz="4000" dirty="0"/>
              <a:t>Technologies evolve rapidly and knowledge sharing very </a:t>
            </a:r>
            <a:r>
              <a:rPr lang="en-US" sz="4000" dirty="0" smtClean="0"/>
              <a:t>important</a:t>
            </a:r>
            <a:endParaRPr lang="en-US" sz="3733" dirty="0"/>
          </a:p>
          <a:p>
            <a:pPr lvl="1" defTabSz="1219170"/>
            <a:r>
              <a:rPr lang="en-US" sz="4000" dirty="0" smtClean="0"/>
              <a:t>We are happy to share/exchange our experience, tools, software with others</a:t>
            </a:r>
          </a:p>
          <a:p>
            <a:pPr lvl="1" defTabSz="1219170"/>
            <a:r>
              <a:rPr lang="en-US" sz="4000" dirty="0" smtClean="0"/>
              <a:t>Our blog - </a:t>
            </a:r>
            <a:r>
              <a:rPr lang="en-GB" sz="4000" dirty="0">
                <a:hlinkClick r:id="rId2"/>
              </a:rPr>
              <a:t>http://db-blog.web.cern.ch/</a:t>
            </a:r>
            <a:endParaRPr lang="en-US" sz="4000" dirty="0" smtClean="0"/>
          </a:p>
        </p:txBody>
      </p:sp>
    </p:spTree>
    <p:extLst>
      <p:ext uri="{BB962C8B-B14F-4D97-AF65-F5344CB8AC3E}">
        <p14:creationId xmlns:p14="http://schemas.microsoft.com/office/powerpoint/2010/main" val="16370489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descr="Ein Bild, das Wasser, draußen, Himmel, Gebäude enthält.&#10;&#10;Automatisch generierte Beschreibung">
            <a:extLst>
              <a:ext uri="{FF2B5EF4-FFF2-40B4-BE49-F238E27FC236}">
                <a16:creationId xmlns:a16="http://schemas.microsoft.com/office/drawing/2014/main" id="{DA0BC7BE-2E9B-4BCC-B116-FC9A8A0846C2}"/>
              </a:ext>
            </a:extLst>
          </p:cNvPr>
          <p:cNvPicPr>
            <a:picLocks noChangeAspect="1"/>
          </p:cNvPicPr>
          <p:nvPr/>
        </p:nvPicPr>
        <p:blipFill rotWithShape="1">
          <a:blip r:embed="rId3">
            <a:extLst>
              <a:ext uri="{28A0092B-C50C-407E-A947-70E740481C1C}">
                <a14:useLocalDpi xmlns:a14="http://schemas.microsoft.com/office/drawing/2010/main" val="0"/>
              </a:ext>
            </a:extLst>
          </a:blip>
          <a:srcRect l="40324" t="11501" r="6290" b="43455"/>
          <a:stretch/>
        </p:blipFill>
        <p:spPr>
          <a:xfrm>
            <a:off x="0" y="0"/>
            <a:ext cx="12192000" cy="6858000"/>
          </a:xfrm>
          <a:prstGeom prst="rect">
            <a:avLst/>
          </a:prstGeom>
        </p:spPr>
      </p:pic>
      <p:grpSp>
        <p:nvGrpSpPr>
          <p:cNvPr id="2" name="Gruppieren 1">
            <a:extLst>
              <a:ext uri="{FF2B5EF4-FFF2-40B4-BE49-F238E27FC236}">
                <a16:creationId xmlns:a16="http://schemas.microsoft.com/office/drawing/2014/main" id="{1240266F-5323-4784-BCE7-C54F50EA6473}"/>
              </a:ext>
            </a:extLst>
          </p:cNvPr>
          <p:cNvGrpSpPr/>
          <p:nvPr/>
        </p:nvGrpSpPr>
        <p:grpSpPr>
          <a:xfrm>
            <a:off x="330741" y="4084240"/>
            <a:ext cx="8284213" cy="2424472"/>
            <a:chOff x="248056" y="3063180"/>
            <a:chExt cx="6213160" cy="1818354"/>
          </a:xfrm>
        </p:grpSpPr>
        <p:sp>
          <p:nvSpPr>
            <p:cNvPr id="16" name="Rectangle 15"/>
            <p:cNvSpPr/>
            <p:nvPr/>
          </p:nvSpPr>
          <p:spPr bwMode="auto">
            <a:xfrm>
              <a:off x="248056" y="3063180"/>
              <a:ext cx="4247744" cy="404784"/>
            </a:xfrm>
            <a:prstGeom prst="rect">
              <a:avLst/>
            </a:prstGeom>
            <a:solidFill>
              <a:srgbClr val="3467A3">
                <a:alpha val="85000"/>
              </a:srgbClr>
            </a:solidFill>
            <a:ln w="9525">
              <a:noFill/>
              <a:round/>
              <a:headEnd/>
              <a:tailEnd/>
            </a:ln>
          </p:spPr>
          <p:txBody>
            <a:bodyPr vert="horz" wrap="square" lIns="121920" tIns="60960" rIns="121920" bIns="60960" numCol="1" rtlCol="0" anchor="ctr" anchorCtr="0" compatLnSpc="1">
              <a:prstTxWarp prst="textNoShape">
                <a:avLst/>
              </a:prstTxWarp>
            </a:bodyPr>
            <a:lstStyle/>
            <a:p>
              <a:r>
                <a:rPr lang="en-US" sz="2200" b="1" dirty="0">
                  <a:solidFill>
                    <a:schemeClr val="bg1"/>
                  </a:solidFill>
                  <a:latin typeface="+mj-lt"/>
                </a:rPr>
                <a:t>APACHE</a:t>
              </a:r>
              <a:r>
                <a:rPr lang="en-US" sz="2200" dirty="0">
                  <a:solidFill>
                    <a:schemeClr val="bg1"/>
                  </a:solidFill>
                </a:rPr>
                <a:t>CON</a:t>
              </a:r>
              <a:r>
                <a:rPr lang="en-US" sz="2200" dirty="0">
                  <a:solidFill>
                    <a:schemeClr val="bg1"/>
                  </a:solidFill>
                  <a:latin typeface="+mj-lt"/>
                </a:rPr>
                <a:t> </a:t>
              </a:r>
              <a:r>
                <a:rPr lang="en-US" sz="2200" dirty="0">
                  <a:solidFill>
                    <a:schemeClr val="bg1"/>
                  </a:solidFill>
                </a:rPr>
                <a:t>Europe, </a:t>
              </a:r>
              <a:r>
                <a:rPr lang="en-US" sz="2200" dirty="0" smtClean="0">
                  <a:solidFill>
                    <a:schemeClr val="bg1"/>
                  </a:solidFill>
                </a:rPr>
                <a:t>Oct 24</a:t>
              </a:r>
              <a:r>
                <a:rPr lang="en-US" sz="2200" baseline="30000" dirty="0" smtClean="0">
                  <a:solidFill>
                    <a:schemeClr val="bg1"/>
                  </a:solidFill>
                </a:rPr>
                <a:t>th</a:t>
              </a:r>
              <a:r>
                <a:rPr lang="en-US" sz="2200" dirty="0">
                  <a:solidFill>
                    <a:schemeClr val="bg1"/>
                  </a:solidFill>
                </a:rPr>
                <a:t>, 2019</a:t>
              </a:r>
            </a:p>
          </p:txBody>
        </p:sp>
        <p:sp>
          <p:nvSpPr>
            <p:cNvPr id="17" name="Rectangle 16"/>
            <p:cNvSpPr/>
            <p:nvPr/>
          </p:nvSpPr>
          <p:spPr bwMode="auto">
            <a:xfrm>
              <a:off x="293711" y="3570454"/>
              <a:ext cx="6000344" cy="820910"/>
            </a:xfrm>
            <a:prstGeom prst="rect">
              <a:avLst/>
            </a:prstGeom>
            <a:solidFill>
              <a:srgbClr val="921C73">
                <a:alpha val="85000"/>
              </a:srgbClr>
            </a:solidFill>
            <a:ln w="9525">
              <a:noFill/>
              <a:round/>
              <a:headEnd/>
              <a:tailEnd/>
            </a:ln>
          </p:spPr>
          <p:txBody>
            <a:bodyPr vert="horz" wrap="square" lIns="121920" tIns="60960" rIns="121920" bIns="60960" numCol="1" rtlCol="0" anchor="ctr" anchorCtr="0" compatLnSpc="1">
              <a:prstTxWarp prst="textNoShape">
                <a:avLst/>
              </a:prstTxWarp>
            </a:bodyPr>
            <a:lstStyle/>
            <a:p>
              <a:r>
                <a:rPr lang="de-DE" sz="2400" dirty="0">
                  <a:solidFill>
                    <a:schemeClr val="bg1"/>
                  </a:solidFill>
                </a:rPr>
                <a:t>OPEN SOURCE BIG DATA TOOLS ACCELERATING PHYSICS RESEARCH AT CERN</a:t>
              </a:r>
              <a:endParaRPr lang="en-US" sz="2400" b="1" dirty="0">
                <a:solidFill>
                  <a:schemeClr val="bg1"/>
                </a:solidFill>
                <a:latin typeface="+mj-lt"/>
              </a:endParaRPr>
            </a:p>
          </p:txBody>
        </p:sp>
        <p:sp>
          <p:nvSpPr>
            <p:cNvPr id="18" name="Rectangle 17"/>
            <p:cNvSpPr/>
            <p:nvPr/>
          </p:nvSpPr>
          <p:spPr bwMode="auto">
            <a:xfrm>
              <a:off x="248056" y="4476750"/>
              <a:ext cx="6213160" cy="404784"/>
            </a:xfrm>
            <a:prstGeom prst="rect">
              <a:avLst/>
            </a:prstGeom>
            <a:solidFill>
              <a:schemeClr val="tx1">
                <a:lumMod val="90000"/>
                <a:lumOff val="10000"/>
                <a:alpha val="85000"/>
              </a:schemeClr>
            </a:solidFill>
            <a:ln w="9525">
              <a:noFill/>
              <a:round/>
              <a:headEnd/>
              <a:tailEnd/>
            </a:ln>
          </p:spPr>
          <p:txBody>
            <a:bodyPr vert="horz" wrap="square" lIns="121920" tIns="60960" rIns="121920" bIns="60960" numCol="1" rtlCol="0" anchor="ctr" anchorCtr="0" compatLnSpc="1">
              <a:prstTxWarp prst="textNoShape">
                <a:avLst/>
              </a:prstTxWarp>
            </a:bodyPr>
            <a:lstStyle/>
            <a:p>
              <a:pPr lvl="0"/>
              <a:r>
                <a:rPr lang="en-US" sz="2200" b="1" dirty="0" smtClean="0">
                  <a:solidFill>
                    <a:schemeClr val="lt2"/>
                  </a:solidFill>
                  <a:latin typeface="+mj-lt"/>
                  <a:ea typeface="Montserrat Medium"/>
                  <a:cs typeface="Montserrat Medium"/>
                  <a:sym typeface="Montserrat Medium"/>
                </a:rPr>
                <a:t>Prasanth Kothuri – prasanth.Kothuri@cern.ch</a:t>
              </a:r>
              <a:endParaRPr lang="en-US" sz="2200" dirty="0">
                <a:solidFill>
                  <a:schemeClr val="bg1"/>
                </a:solidFill>
                <a:latin typeface="+mj-lt"/>
              </a:endParaRPr>
            </a:p>
          </p:txBody>
        </p:sp>
      </p:grpSp>
      <p:pic>
        <p:nvPicPr>
          <p:cNvPr id="7" name="Google Shape;200;p44">
            <a:extLst>
              <a:ext uri="{FF2B5EF4-FFF2-40B4-BE49-F238E27FC236}">
                <a16:creationId xmlns:a16="http://schemas.microsoft.com/office/drawing/2014/main" id="{CFD01F6F-4780-4A17-B290-FF0A3EBDB993}"/>
              </a:ext>
            </a:extLst>
          </p:cNvPr>
          <p:cNvPicPr preferRelativeResize="0"/>
          <p:nvPr/>
        </p:nvPicPr>
        <p:blipFill>
          <a:blip r:embed="rId4">
            <a:alphaModFix/>
          </a:blip>
          <a:stretch>
            <a:fillRect/>
          </a:stretch>
        </p:blipFill>
        <p:spPr>
          <a:xfrm>
            <a:off x="8407841" y="1600200"/>
            <a:ext cx="3484768" cy="3484768"/>
          </a:xfrm>
          <a:prstGeom prst="rect">
            <a:avLst/>
          </a:prstGeom>
          <a:noFill/>
          <a:ln>
            <a:noFill/>
          </a:ln>
        </p:spPr>
      </p:pic>
    </p:spTree>
    <p:extLst>
      <p:ext uri="{BB962C8B-B14F-4D97-AF65-F5344CB8AC3E}">
        <p14:creationId xmlns:p14="http://schemas.microsoft.com/office/powerpoint/2010/main" val="176321350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4</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CERN Data Centre</a:t>
            </a:r>
            <a:endParaRPr lang="en-GB" dirty="0"/>
          </a:p>
        </p:txBody>
      </p:sp>
      <p:sp>
        <p:nvSpPr>
          <p:cNvPr id="15" name="Physics data are aggregated in the CERN Data Centre, where initial data reconstruction of physics events is performed…"/>
          <p:cNvSpPr txBox="1"/>
          <p:nvPr/>
        </p:nvSpPr>
        <p:spPr>
          <a:xfrm>
            <a:off x="456958" y="1492392"/>
            <a:ext cx="10906070" cy="17863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pPr marL="658335" indent="-609569" hangingPunct="0">
              <a:lnSpc>
                <a:spcPct val="80000"/>
              </a:lnSpc>
              <a:spcBef>
                <a:spcPts val="400"/>
              </a:spcBef>
              <a:buSzPct val="80000"/>
              <a:buFontTx/>
              <a:buChar char="•"/>
              <a:defRPr sz="2000"/>
            </a:pPr>
            <a:r>
              <a:rPr sz="2400" kern="0" dirty="0">
                <a:solidFill>
                  <a:srgbClr val="000000"/>
                </a:solidFill>
                <a:cs typeface="Arial"/>
                <a:sym typeface="Arial"/>
              </a:rPr>
              <a:t>Physics data are aggregated in the CERN Data Centre, where initial data reconstruction of physics events is performed</a:t>
            </a:r>
          </a:p>
          <a:p>
            <a:pPr marL="658335" indent="-609569" hangingPunct="0">
              <a:lnSpc>
                <a:spcPct val="80000"/>
              </a:lnSpc>
              <a:spcBef>
                <a:spcPts val="400"/>
              </a:spcBef>
              <a:buSzPct val="80000"/>
              <a:buFontTx/>
              <a:buChar char="•"/>
              <a:defRPr sz="2000"/>
            </a:pPr>
            <a:r>
              <a:rPr sz="2400" kern="0" dirty="0">
                <a:solidFill>
                  <a:srgbClr val="000000"/>
                </a:solidFill>
                <a:cs typeface="Arial"/>
                <a:sym typeface="Arial"/>
              </a:rPr>
              <a:t>A remote extension of the CERN data centre is hosted in Budapest, Hungary. It provides the extra computing power required to cover CERN’s needs.</a:t>
            </a:r>
          </a:p>
        </p:txBody>
      </p:sp>
      <p:graphicFrame>
        <p:nvGraphicFramePr>
          <p:cNvPr id="16" name="Table"/>
          <p:cNvGraphicFramePr/>
          <p:nvPr>
            <p:extLst>
              <p:ext uri="{D42A27DB-BD31-4B8C-83A1-F6EECF244321}">
                <p14:modId xmlns:p14="http://schemas.microsoft.com/office/powerpoint/2010/main" val="3791681971"/>
              </p:ext>
            </p:extLst>
          </p:nvPr>
        </p:nvGraphicFramePr>
        <p:xfrm>
          <a:off x="4487092" y="3509510"/>
          <a:ext cx="6875936" cy="2426231"/>
        </p:xfrm>
        <a:graphic>
          <a:graphicData uri="http://schemas.openxmlformats.org/drawingml/2006/table">
            <a:tbl>
              <a:tblPr firstRow="1"/>
              <a:tblGrid>
                <a:gridCol w="1651779">
                  <a:extLst>
                    <a:ext uri="{9D8B030D-6E8A-4147-A177-3AD203B41FA5}">
                      <a16:colId xmlns:a16="http://schemas.microsoft.com/office/drawing/2014/main" val="20000"/>
                    </a:ext>
                  </a:extLst>
                </a:gridCol>
                <a:gridCol w="1843820">
                  <a:extLst>
                    <a:ext uri="{9D8B030D-6E8A-4147-A177-3AD203B41FA5}">
                      <a16:colId xmlns:a16="http://schemas.microsoft.com/office/drawing/2014/main" val="20001"/>
                    </a:ext>
                  </a:extLst>
                </a:gridCol>
                <a:gridCol w="1675299">
                  <a:extLst>
                    <a:ext uri="{9D8B030D-6E8A-4147-A177-3AD203B41FA5}">
                      <a16:colId xmlns:a16="http://schemas.microsoft.com/office/drawing/2014/main" val="20002"/>
                    </a:ext>
                  </a:extLst>
                </a:gridCol>
                <a:gridCol w="1705038">
                  <a:extLst>
                    <a:ext uri="{9D8B030D-6E8A-4147-A177-3AD203B41FA5}">
                      <a16:colId xmlns:a16="http://schemas.microsoft.com/office/drawing/2014/main" val="20003"/>
                    </a:ext>
                  </a:extLst>
                </a:gridCol>
              </a:tblGrid>
              <a:tr h="418711">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400"/>
                      </a:pPr>
                      <a:endParaRPr dirty="0">
                        <a:latin typeface="+mn-lt"/>
                      </a:endParaRP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b="0">
                          <a:solidFill>
                            <a:srgbClr val="000000"/>
                          </a:solidFill>
                        </a:defRPr>
                      </a:pPr>
                      <a:r>
                        <a:rPr sz="1400" b="1" dirty="0" err="1">
                          <a:solidFill>
                            <a:srgbClr val="FFFFFF"/>
                          </a:solidFill>
                          <a:latin typeface="+mn-lt"/>
                        </a:rPr>
                        <a:t>Meyrin</a:t>
                      </a:r>
                      <a:r>
                        <a:rPr sz="1400" b="1" dirty="0">
                          <a:solidFill>
                            <a:srgbClr val="FFFFFF"/>
                          </a:solidFill>
                          <a:latin typeface="+mn-lt"/>
                        </a:rPr>
                        <a:t> Data Centre</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606060"/>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b="0">
                          <a:solidFill>
                            <a:srgbClr val="000000"/>
                          </a:solidFill>
                        </a:defRPr>
                      </a:pPr>
                      <a:r>
                        <a:rPr sz="1400" b="1" dirty="0">
                          <a:solidFill>
                            <a:srgbClr val="FFFFFF"/>
                          </a:solidFill>
                          <a:latin typeface="+mn-lt"/>
                        </a:rPr>
                        <a:t>Wigner Extension</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606060"/>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b="0">
                          <a:solidFill>
                            <a:srgbClr val="000000"/>
                          </a:solidFill>
                        </a:defRPr>
                      </a:pPr>
                      <a:r>
                        <a:rPr sz="1400" b="1">
                          <a:solidFill>
                            <a:srgbClr val="FFFFFF"/>
                          </a:solidFill>
                          <a:latin typeface="+mn-lt"/>
                        </a:rPr>
                        <a:t>TOTAL</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606060"/>
                    </a:solidFill>
                  </a:tcPr>
                </a:tc>
                <a:extLst>
                  <a:ext uri="{0D108BD9-81ED-4DB2-BD59-A6C34878D82A}">
                    <a16:rowId xmlns:a16="http://schemas.microsoft.com/office/drawing/2014/main" val="10000"/>
                  </a:ext>
                </a:extLst>
              </a:tr>
              <a:tr h="418711">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b="1" dirty="0">
                          <a:solidFill>
                            <a:srgbClr val="FFFFFF"/>
                          </a:solidFill>
                          <a:latin typeface="+mn-lt"/>
                        </a:rPr>
                        <a:t>Servers</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dirty="0">
                          <a:latin typeface="+mn-lt"/>
                        </a:rPr>
                        <a:t>11 500</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D1D1D1"/>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dirty="0">
                          <a:latin typeface="+mn-lt"/>
                        </a:rPr>
                        <a:t>3 500</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D1D1D1"/>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a:latin typeface="+mn-lt"/>
                        </a:rPr>
                        <a:t>15 000</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D1D1D1"/>
                    </a:solidFill>
                  </a:tcPr>
                </a:tc>
                <a:extLst>
                  <a:ext uri="{0D108BD9-81ED-4DB2-BD59-A6C34878D82A}">
                    <a16:rowId xmlns:a16="http://schemas.microsoft.com/office/drawing/2014/main" val="10001"/>
                  </a:ext>
                </a:extLst>
              </a:tr>
              <a:tr h="418711">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b="1">
                          <a:solidFill>
                            <a:srgbClr val="FFFFFF"/>
                          </a:solidFill>
                          <a:latin typeface="+mn-lt"/>
                        </a:rPr>
                        <a:t>Processor cores</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dirty="0">
                          <a:latin typeface="+mn-lt"/>
                        </a:rPr>
                        <a:t>174 300</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E9E9"/>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dirty="0">
                          <a:latin typeface="+mn-lt"/>
                        </a:rPr>
                        <a:t>56 000</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E9E9"/>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a:latin typeface="+mn-lt"/>
                        </a:rPr>
                        <a:t>230 300</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10002"/>
                  </a:ext>
                </a:extLst>
              </a:tr>
              <a:tr h="585049">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b="1">
                          <a:solidFill>
                            <a:srgbClr val="FFFFFF"/>
                          </a:solidFill>
                          <a:latin typeface="+mn-lt"/>
                        </a:rPr>
                        <a:t>Disks</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707070"/>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dirty="0">
                          <a:latin typeface="+mn-lt"/>
                        </a:rPr>
                        <a:t>61 900</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D1D1D1"/>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dirty="0">
                          <a:latin typeface="+mn-lt"/>
                        </a:rPr>
                        <a:t>29 700</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D1D1D1"/>
                    </a:solidFill>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a:latin typeface="+mn-lt"/>
                        </a:rPr>
                        <a:t>91 600 (280 PB capacity)</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D1D1D1"/>
                    </a:solidFill>
                  </a:tcPr>
                </a:tc>
                <a:extLst>
                  <a:ext uri="{0D108BD9-81ED-4DB2-BD59-A6C34878D82A}">
                    <a16:rowId xmlns:a16="http://schemas.microsoft.com/office/drawing/2014/main" val="10003"/>
                  </a:ext>
                </a:extLst>
              </a:tr>
              <a:tr h="585049">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b="1">
                          <a:solidFill>
                            <a:srgbClr val="FFFFFF"/>
                          </a:solidFill>
                          <a:latin typeface="+mn-lt"/>
                        </a:rPr>
                        <a:t>Tape Cartridges</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707070"/>
                    </a:solidFill>
                  </a:tcPr>
                </a:tc>
                <a:tc gridSpan="2">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400"/>
                      </a:pPr>
                      <a:endParaRPr dirty="0">
                        <a:latin typeface="+mn-lt"/>
                      </a:endParaRP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E9E9"/>
                    </a:solidFill>
                  </a:tcPr>
                </a:tc>
                <a:tc hMerge="1">
                  <a:txBody>
                    <a:bodyPr/>
                    <a:lstStyle/>
                    <a:p>
                      <a:endParaRPr lang="en-US"/>
                    </a:p>
                  </a:txBody>
                  <a:tcPr/>
                </a:tc>
                <a:tc>
                  <a:txBody>
                    <a:bodyPr/>
                    <a:lstStyle>
                      <a:lvl1pPr marL="0" algn="l" defTabSz="914400" rtl="0" eaLnBrk="1" latinLnBrk="0" hangingPunct="1">
                        <a:defRPr sz="1800" kern="1200">
                          <a:solidFill>
                            <a:schemeClr val="tx1"/>
                          </a:solidFill>
                          <a:latin typeface="Arial"/>
                          <a:ea typeface="Arial"/>
                          <a:cs typeface="Arial"/>
                        </a:defRPr>
                      </a:lvl1pPr>
                      <a:lvl2pPr marL="457200" algn="l" defTabSz="914400" rtl="0" eaLnBrk="1" latinLnBrk="0" hangingPunct="1">
                        <a:defRPr sz="1800" kern="1200">
                          <a:solidFill>
                            <a:schemeClr val="tx1"/>
                          </a:solidFill>
                          <a:latin typeface="Arial"/>
                          <a:ea typeface="Arial"/>
                          <a:cs typeface="Arial"/>
                        </a:defRPr>
                      </a:lvl2pPr>
                      <a:lvl3pPr marL="914400" algn="l" defTabSz="914400" rtl="0" eaLnBrk="1" latinLnBrk="0" hangingPunct="1">
                        <a:defRPr sz="1800" kern="1200">
                          <a:solidFill>
                            <a:schemeClr val="tx1"/>
                          </a:solidFill>
                          <a:latin typeface="Arial"/>
                          <a:ea typeface="Arial"/>
                          <a:cs typeface="Arial"/>
                        </a:defRPr>
                      </a:lvl3pPr>
                      <a:lvl4pPr marL="1371600" algn="l" defTabSz="914400" rtl="0" eaLnBrk="1" latinLnBrk="0" hangingPunct="1">
                        <a:defRPr sz="1800" kern="1200">
                          <a:solidFill>
                            <a:schemeClr val="tx1"/>
                          </a:solidFill>
                          <a:latin typeface="Arial"/>
                          <a:ea typeface="Arial"/>
                          <a:cs typeface="Arial"/>
                        </a:defRPr>
                      </a:lvl4pPr>
                      <a:lvl5pPr marL="1828800" algn="l" defTabSz="914400" rtl="0" eaLnBrk="1" latinLnBrk="0" hangingPunct="1">
                        <a:defRPr sz="1800" kern="1200">
                          <a:solidFill>
                            <a:schemeClr val="tx1"/>
                          </a:solidFill>
                          <a:latin typeface="Arial"/>
                          <a:ea typeface="Arial"/>
                          <a:cs typeface="Arial"/>
                        </a:defRPr>
                      </a:lvl5pPr>
                      <a:lvl6pPr marL="2286000" algn="l" defTabSz="914400" rtl="0" eaLnBrk="1" latinLnBrk="0" hangingPunct="1">
                        <a:defRPr sz="1800" kern="1200">
                          <a:solidFill>
                            <a:schemeClr val="tx1"/>
                          </a:solidFill>
                          <a:latin typeface="Arial"/>
                          <a:ea typeface="Arial"/>
                          <a:cs typeface="Arial"/>
                        </a:defRPr>
                      </a:lvl6pPr>
                      <a:lvl7pPr marL="2743200" algn="l" defTabSz="914400" rtl="0" eaLnBrk="1" latinLnBrk="0" hangingPunct="1">
                        <a:defRPr sz="1800" kern="1200">
                          <a:solidFill>
                            <a:schemeClr val="tx1"/>
                          </a:solidFill>
                          <a:latin typeface="Arial"/>
                          <a:ea typeface="Arial"/>
                          <a:cs typeface="Arial"/>
                        </a:defRPr>
                      </a:lvl7pPr>
                      <a:lvl8pPr marL="3200400" algn="l" defTabSz="914400" rtl="0" eaLnBrk="1" latinLnBrk="0" hangingPunct="1">
                        <a:defRPr sz="1800" kern="1200">
                          <a:solidFill>
                            <a:schemeClr val="tx1"/>
                          </a:solidFill>
                          <a:latin typeface="Arial"/>
                          <a:ea typeface="Arial"/>
                          <a:cs typeface="Arial"/>
                        </a:defRPr>
                      </a:lvl8pPr>
                      <a:lvl9pPr marL="3657600" algn="l" defTabSz="914400" rtl="0" eaLnBrk="1" latinLnBrk="0" hangingPunct="1">
                        <a:defRPr sz="1800" kern="1200">
                          <a:solidFill>
                            <a:schemeClr val="tx1"/>
                          </a:solidFill>
                          <a:latin typeface="Arial"/>
                          <a:ea typeface="Arial"/>
                          <a:cs typeface="Arial"/>
                        </a:defRPr>
                      </a:lvl9pPr>
                    </a:lstStyle>
                    <a:p>
                      <a:pPr algn="l">
                        <a:defRPr sz="1800"/>
                      </a:pPr>
                      <a:r>
                        <a:rPr sz="1400" dirty="0">
                          <a:latin typeface="+mn-lt"/>
                        </a:rPr>
                        <a:t>32 200 (~ 400 PB capacity)</a:t>
                      </a:r>
                    </a:p>
                  </a:txBody>
                  <a:tcPr marL="45720" marR="45720" horzOverflow="overflow">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rgbClr val="E9E9E9"/>
                    </a:solidFill>
                  </a:tcPr>
                </a:tc>
                <a:extLst>
                  <a:ext uri="{0D108BD9-81ED-4DB2-BD59-A6C34878D82A}">
                    <a16:rowId xmlns:a16="http://schemas.microsoft.com/office/drawing/2014/main" val="10004"/>
                  </a:ext>
                </a:extLst>
              </a:tr>
            </a:tbl>
          </a:graphicData>
        </a:graphic>
      </p:graphicFrame>
      <p:sp>
        <p:nvSpPr>
          <p:cNvPr id="18" name="~ 12.5 PB per month…"/>
          <p:cNvSpPr txBox="1"/>
          <p:nvPr/>
        </p:nvSpPr>
        <p:spPr>
          <a:xfrm>
            <a:off x="1373234" y="3832037"/>
            <a:ext cx="2241925" cy="17811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pPr indent="48766" hangingPunct="0">
              <a:lnSpc>
                <a:spcPct val="80000"/>
              </a:lnSpc>
              <a:spcBef>
                <a:spcPts val="400"/>
              </a:spcBef>
              <a:defRPr sz="1800"/>
            </a:pPr>
            <a:r>
              <a:rPr kern="0" dirty="0">
                <a:solidFill>
                  <a:srgbClr val="000000"/>
                </a:solidFill>
                <a:cs typeface="Arial"/>
                <a:sym typeface="Arial"/>
              </a:rPr>
              <a:t>~ </a:t>
            </a:r>
            <a:r>
              <a:rPr b="1" kern="0" dirty="0">
                <a:solidFill>
                  <a:srgbClr val="000000"/>
                </a:solidFill>
                <a:cs typeface="Arial"/>
                <a:sym typeface="Arial"/>
              </a:rPr>
              <a:t>12.5 PB per month</a:t>
            </a:r>
            <a:endParaRPr sz="2800" kern="0" dirty="0">
              <a:solidFill>
                <a:srgbClr val="000000"/>
              </a:solidFill>
              <a:cs typeface="Arial"/>
              <a:sym typeface="Arial"/>
            </a:endParaRPr>
          </a:p>
          <a:p>
            <a:pPr indent="48766" hangingPunct="0">
              <a:lnSpc>
                <a:spcPct val="80000"/>
              </a:lnSpc>
              <a:spcBef>
                <a:spcPts val="400"/>
              </a:spcBef>
              <a:defRPr sz="1800"/>
            </a:pPr>
            <a:r>
              <a:rPr kern="0" dirty="0">
                <a:solidFill>
                  <a:srgbClr val="000000"/>
                </a:solidFill>
                <a:cs typeface="Arial"/>
                <a:sym typeface="Arial"/>
              </a:rPr>
              <a:t>~ </a:t>
            </a:r>
            <a:r>
              <a:rPr b="1" kern="0" dirty="0">
                <a:solidFill>
                  <a:srgbClr val="000000"/>
                </a:solidFill>
                <a:cs typeface="Arial"/>
                <a:sym typeface="Arial"/>
              </a:rPr>
              <a:t>2 PB accessed every day</a:t>
            </a:r>
            <a:endParaRPr sz="2800" kern="0" dirty="0">
              <a:solidFill>
                <a:srgbClr val="000000"/>
              </a:solidFill>
              <a:cs typeface="Arial"/>
              <a:sym typeface="Arial"/>
            </a:endParaRPr>
          </a:p>
          <a:p>
            <a:pPr indent="48766" hangingPunct="0">
              <a:lnSpc>
                <a:spcPct val="80000"/>
              </a:lnSpc>
              <a:spcBef>
                <a:spcPts val="400"/>
              </a:spcBef>
              <a:defRPr sz="1800"/>
            </a:pPr>
            <a:r>
              <a:rPr kern="0" dirty="0">
                <a:solidFill>
                  <a:srgbClr val="000000"/>
                </a:solidFill>
                <a:cs typeface="Arial"/>
                <a:sym typeface="Arial"/>
              </a:rPr>
              <a:t>~ 4 megawatt of electricity</a:t>
            </a:r>
          </a:p>
        </p:txBody>
      </p:sp>
    </p:spTree>
    <p:extLst>
      <p:ext uri="{BB962C8B-B14F-4D97-AF65-F5344CB8AC3E}">
        <p14:creationId xmlns:p14="http://schemas.microsoft.com/office/powerpoint/2010/main" val="41477967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5</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Data at Scale @ CERN</a:t>
            </a:r>
            <a:endParaRPr lang="en-GB" dirty="0"/>
          </a:p>
        </p:txBody>
      </p:sp>
      <p:sp>
        <p:nvSpPr>
          <p:cNvPr id="10" name="Physics data – Today we use WLCG to handle it…"/>
          <p:cNvSpPr txBox="1"/>
          <p:nvPr/>
        </p:nvSpPr>
        <p:spPr>
          <a:xfrm>
            <a:off x="463428" y="1392857"/>
            <a:ext cx="11285658" cy="477934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pPr marL="493776" indent="-457200">
              <a:lnSpc>
                <a:spcPct val="90000"/>
              </a:lnSpc>
              <a:spcBef>
                <a:spcPts val="500"/>
              </a:spcBef>
              <a:buSzPct val="80000"/>
              <a:buChar char="•"/>
              <a:defRPr sz="2300" u="sng"/>
            </a:pPr>
            <a:r>
              <a:rPr sz="2400" b="1" u="none" dirty="0"/>
              <a:t>Physics data </a:t>
            </a:r>
            <a:r>
              <a:rPr sz="2400" u="none" dirty="0"/>
              <a:t>– Today we use WLCG to handle it</a:t>
            </a:r>
            <a:endParaRPr sz="2800" dirty="0"/>
          </a:p>
          <a:p>
            <a:pPr marL="905255" lvl="1" indent="-457200">
              <a:lnSpc>
                <a:spcPct val="90000"/>
              </a:lnSpc>
              <a:spcBef>
                <a:spcPts val="400"/>
              </a:spcBef>
              <a:buSzPct val="90000"/>
              <a:buChar char="•"/>
              <a:defRPr sz="2000"/>
            </a:pPr>
            <a:r>
              <a:rPr sz="2400" dirty="0" err="1"/>
              <a:t>Optimised</a:t>
            </a:r>
            <a:r>
              <a:rPr sz="2400" dirty="0"/>
              <a:t> for physics analysis and concurrent access</a:t>
            </a:r>
          </a:p>
          <a:p>
            <a:pPr marL="905255" lvl="1" indent="-457200">
              <a:lnSpc>
                <a:spcPct val="90000"/>
              </a:lnSpc>
              <a:spcBef>
                <a:spcPts val="400"/>
              </a:spcBef>
              <a:buSzPct val="90000"/>
              <a:buChar char="•"/>
              <a:defRPr sz="2000"/>
            </a:pPr>
            <a:r>
              <a:rPr sz="2400" dirty="0"/>
              <a:t>ROOT framework - custom software and data format</a:t>
            </a:r>
          </a:p>
          <a:p>
            <a:pPr marL="905255" lvl="1" indent="-457200">
              <a:lnSpc>
                <a:spcPct val="90000"/>
              </a:lnSpc>
              <a:spcBef>
                <a:spcPts val="400"/>
              </a:spcBef>
              <a:buSzPct val="90000"/>
              <a:buChar char="•"/>
              <a:defRPr sz="2000"/>
            </a:pPr>
            <a:r>
              <a:rPr sz="2400" dirty="0"/>
              <a:t>Early stage experimental work ongoing to use Spark for physics analysis</a:t>
            </a:r>
            <a:endParaRPr sz="2800" dirty="0"/>
          </a:p>
          <a:p>
            <a:pPr lvl="1" indent="448055">
              <a:lnSpc>
                <a:spcPct val="90000"/>
              </a:lnSpc>
              <a:spcBef>
                <a:spcPts val="500"/>
              </a:spcBef>
              <a:defRPr sz="2400"/>
            </a:pPr>
            <a:endParaRPr sz="2800" dirty="0"/>
          </a:p>
          <a:p>
            <a:pPr marL="493776" indent="-457200">
              <a:lnSpc>
                <a:spcPct val="90000"/>
              </a:lnSpc>
              <a:spcBef>
                <a:spcPts val="500"/>
              </a:spcBef>
              <a:buSzPct val="80000"/>
              <a:buChar char="•"/>
              <a:defRPr sz="2300" b="1"/>
            </a:pPr>
            <a:r>
              <a:rPr sz="2400" dirty="0"/>
              <a:t>Infrastructure data</a:t>
            </a:r>
            <a:endParaRPr sz="3200" u="sng" dirty="0"/>
          </a:p>
          <a:p>
            <a:pPr marL="905255" lvl="1" indent="-457200">
              <a:lnSpc>
                <a:spcPct val="90000"/>
              </a:lnSpc>
              <a:spcBef>
                <a:spcPts val="400"/>
              </a:spcBef>
              <a:buSzPct val="90000"/>
              <a:buChar char="•"/>
              <a:defRPr sz="2000"/>
            </a:pPr>
            <a:r>
              <a:rPr sz="2400" dirty="0"/>
              <a:t>Accelerators and detector controllers </a:t>
            </a:r>
          </a:p>
          <a:p>
            <a:pPr marL="905255" lvl="1" indent="-457200">
              <a:lnSpc>
                <a:spcPct val="90000"/>
              </a:lnSpc>
              <a:spcBef>
                <a:spcPts val="400"/>
              </a:spcBef>
              <a:buSzPct val="90000"/>
              <a:buChar char="•"/>
              <a:defRPr sz="2000"/>
            </a:pPr>
            <a:r>
              <a:rPr sz="2400" dirty="0"/>
              <a:t>Experiments Data catalogues (collisions, files etc.)</a:t>
            </a:r>
            <a:endParaRPr sz="2800" dirty="0"/>
          </a:p>
          <a:p>
            <a:pPr marL="905255" lvl="1" indent="-457200">
              <a:lnSpc>
                <a:spcPct val="90000"/>
              </a:lnSpc>
              <a:spcBef>
                <a:spcPts val="400"/>
              </a:spcBef>
              <a:buSzPct val="90000"/>
              <a:buChar char="•"/>
              <a:defRPr sz="2000"/>
            </a:pPr>
            <a:r>
              <a:rPr sz="2400" dirty="0"/>
              <a:t>Monitoring of the WLCG and CERN data </a:t>
            </a:r>
            <a:r>
              <a:rPr sz="2400" dirty="0" err="1"/>
              <a:t>centres</a:t>
            </a:r>
            <a:endParaRPr sz="2400" dirty="0"/>
          </a:p>
          <a:p>
            <a:pPr marL="905255" lvl="1" indent="-457200">
              <a:lnSpc>
                <a:spcPct val="90000"/>
              </a:lnSpc>
              <a:spcBef>
                <a:spcPts val="400"/>
              </a:spcBef>
              <a:buSzPct val="90000"/>
              <a:buChar char="•"/>
              <a:defRPr sz="2000"/>
            </a:pPr>
            <a:r>
              <a:rPr sz="2400" dirty="0"/>
              <a:t>Systems logs</a:t>
            </a:r>
          </a:p>
        </p:txBody>
      </p:sp>
      <p:pic>
        <p:nvPicPr>
          <p:cNvPr id="11" name="image16.png" descr="image16.png"/>
          <p:cNvPicPr>
            <a:picLocks noChangeAspect="1"/>
          </p:cNvPicPr>
          <p:nvPr/>
        </p:nvPicPr>
        <p:blipFill>
          <a:blip r:embed="rId2">
            <a:extLst/>
          </a:blip>
          <a:stretch>
            <a:fillRect/>
          </a:stretch>
        </p:blipFill>
        <p:spPr>
          <a:xfrm>
            <a:off x="9166049" y="5275866"/>
            <a:ext cx="1846760" cy="689390"/>
          </a:xfrm>
          <a:prstGeom prst="rect">
            <a:avLst/>
          </a:prstGeom>
          <a:ln w="12700">
            <a:miter lim="400000"/>
          </a:ln>
        </p:spPr>
      </p:pic>
      <p:pic>
        <p:nvPicPr>
          <p:cNvPr id="12" name="image17.png" descr="image17.png"/>
          <p:cNvPicPr>
            <a:picLocks noChangeAspect="1"/>
          </p:cNvPicPr>
          <p:nvPr/>
        </p:nvPicPr>
        <p:blipFill>
          <a:blip r:embed="rId3">
            <a:extLst/>
          </a:blip>
          <a:stretch>
            <a:fillRect/>
          </a:stretch>
        </p:blipFill>
        <p:spPr>
          <a:xfrm>
            <a:off x="9622500" y="4234029"/>
            <a:ext cx="1318297" cy="685927"/>
          </a:xfrm>
          <a:prstGeom prst="rect">
            <a:avLst/>
          </a:prstGeom>
          <a:ln w="12700">
            <a:miter lim="400000"/>
          </a:ln>
        </p:spPr>
      </p:pic>
      <p:pic>
        <p:nvPicPr>
          <p:cNvPr id="13" name="image18.png" descr="image18.png"/>
          <p:cNvPicPr>
            <a:picLocks noChangeAspect="1"/>
          </p:cNvPicPr>
          <p:nvPr/>
        </p:nvPicPr>
        <p:blipFill>
          <a:blip r:embed="rId4">
            <a:extLst/>
          </a:blip>
          <a:stretch>
            <a:fillRect/>
          </a:stretch>
        </p:blipFill>
        <p:spPr>
          <a:xfrm>
            <a:off x="11274400" y="5032801"/>
            <a:ext cx="668551" cy="1029355"/>
          </a:xfrm>
          <a:prstGeom prst="rect">
            <a:avLst/>
          </a:prstGeom>
          <a:ln w="12700">
            <a:miter lim="400000"/>
          </a:ln>
        </p:spPr>
      </p:pic>
      <p:pic>
        <p:nvPicPr>
          <p:cNvPr id="14" name="image19.png" descr="image19.png"/>
          <p:cNvPicPr>
            <a:picLocks noChangeAspect="1"/>
          </p:cNvPicPr>
          <p:nvPr/>
        </p:nvPicPr>
        <p:blipFill>
          <a:blip r:embed="rId5">
            <a:extLst/>
          </a:blip>
          <a:stretch>
            <a:fillRect/>
          </a:stretch>
        </p:blipFill>
        <p:spPr>
          <a:xfrm>
            <a:off x="9274631" y="1971362"/>
            <a:ext cx="1629597" cy="463531"/>
          </a:xfrm>
          <a:prstGeom prst="rect">
            <a:avLst/>
          </a:prstGeom>
          <a:ln w="12700">
            <a:miter lim="400000"/>
          </a:ln>
        </p:spPr>
      </p:pic>
      <p:pic>
        <p:nvPicPr>
          <p:cNvPr id="1028" name="Picture 4" descr="Image result for jupyter notebook"/>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1274400" y="4185340"/>
            <a:ext cx="657003" cy="761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3766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6</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Hadoop and Spark for big data analytics</a:t>
            </a:r>
            <a:endParaRPr lang="en-GB" dirty="0"/>
          </a:p>
        </p:txBody>
      </p:sp>
      <p:sp>
        <p:nvSpPr>
          <p:cNvPr id="15" name="Marcador de contenido 2"/>
          <p:cNvSpPr txBox="1">
            <a:spLocks/>
          </p:cNvSpPr>
          <p:nvPr/>
        </p:nvSpPr>
        <p:spPr>
          <a:xfrm>
            <a:off x="460257" y="1412111"/>
            <a:ext cx="11667260" cy="3770952"/>
          </a:xfrm>
          <a:prstGeom prst="rect">
            <a:avLst/>
          </a:prstGeom>
        </p:spPr>
        <p:txBody>
          <a:bodyPr>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93776" lvl="1">
              <a:buSzPct val="80000"/>
            </a:pPr>
            <a:r>
              <a:rPr lang="en-US" dirty="0" smtClean="0"/>
              <a:t>Distributed </a:t>
            </a:r>
            <a:r>
              <a:rPr lang="en-US" dirty="0"/>
              <a:t>systems for data </a:t>
            </a:r>
            <a:r>
              <a:rPr lang="en-US" dirty="0" smtClean="0"/>
              <a:t>processing</a:t>
            </a:r>
            <a:endParaRPr lang="en-US" dirty="0"/>
          </a:p>
          <a:p>
            <a:pPr lvl="2"/>
            <a:r>
              <a:rPr lang="en-US" sz="2600" dirty="0" smtClean="0"/>
              <a:t>Storage and multiple data processing interfaces</a:t>
            </a:r>
          </a:p>
          <a:p>
            <a:pPr lvl="2"/>
            <a:r>
              <a:rPr lang="en-US" sz="2600" dirty="0" smtClean="0"/>
              <a:t>Can </a:t>
            </a:r>
            <a:r>
              <a:rPr lang="en-US" sz="2600" dirty="0"/>
              <a:t>operate </a:t>
            </a:r>
            <a:r>
              <a:rPr lang="en-US" sz="2600" dirty="0" smtClean="0"/>
              <a:t>at </a:t>
            </a:r>
            <a:r>
              <a:rPr lang="en-US" sz="2600" dirty="0" smtClean="0">
                <a:solidFill>
                  <a:srgbClr val="FF0000"/>
                </a:solidFill>
              </a:rPr>
              <a:t>scale</a:t>
            </a:r>
            <a:r>
              <a:rPr lang="en-US" sz="2600" dirty="0" smtClean="0"/>
              <a:t> by design (shared nothing)</a:t>
            </a:r>
            <a:endParaRPr lang="en-US" sz="2600" dirty="0"/>
          </a:p>
          <a:p>
            <a:pPr lvl="2"/>
            <a:r>
              <a:rPr lang="en-US" sz="2600" dirty="0"/>
              <a:t>Typically on clusters of </a:t>
            </a:r>
            <a:r>
              <a:rPr lang="en-US" sz="2600" dirty="0">
                <a:solidFill>
                  <a:srgbClr val="FF0000"/>
                </a:solidFill>
              </a:rPr>
              <a:t>commodity-type</a:t>
            </a:r>
            <a:r>
              <a:rPr lang="en-US" sz="2600" dirty="0"/>
              <a:t> servers/</a:t>
            </a:r>
            <a:r>
              <a:rPr lang="en-US" sz="2600" dirty="0">
                <a:solidFill>
                  <a:srgbClr val="FF0000"/>
                </a:solidFill>
              </a:rPr>
              <a:t>cloud</a:t>
            </a:r>
          </a:p>
          <a:p>
            <a:pPr lvl="2"/>
            <a:r>
              <a:rPr lang="en-US" sz="2600" dirty="0"/>
              <a:t>Many solutions target data </a:t>
            </a:r>
            <a:r>
              <a:rPr lang="en-US" sz="2600" dirty="0">
                <a:solidFill>
                  <a:srgbClr val="FF0000"/>
                </a:solidFill>
              </a:rPr>
              <a:t>analytics</a:t>
            </a:r>
            <a:r>
              <a:rPr lang="en-US" sz="2600" dirty="0"/>
              <a:t> and data warehousing</a:t>
            </a:r>
          </a:p>
          <a:p>
            <a:pPr lvl="2"/>
            <a:r>
              <a:rPr lang="en-US" sz="2600" dirty="0"/>
              <a:t>Can do much more: </a:t>
            </a:r>
            <a:r>
              <a:rPr lang="en-US" sz="2600" dirty="0" smtClean="0">
                <a:solidFill>
                  <a:srgbClr val="FF0000"/>
                </a:solidFill>
              </a:rPr>
              <a:t>stream </a:t>
            </a:r>
            <a:r>
              <a:rPr lang="en-US" sz="2600" dirty="0" smtClean="0"/>
              <a:t>processing, </a:t>
            </a:r>
            <a:r>
              <a:rPr lang="en-US" sz="2600" dirty="0">
                <a:solidFill>
                  <a:srgbClr val="FF0000"/>
                </a:solidFill>
              </a:rPr>
              <a:t>machine </a:t>
            </a:r>
            <a:r>
              <a:rPr lang="en-US" sz="2600" dirty="0" smtClean="0">
                <a:solidFill>
                  <a:srgbClr val="FF0000"/>
                </a:solidFill>
              </a:rPr>
              <a:t>learning</a:t>
            </a:r>
            <a:endParaRPr lang="en-US" sz="2600" dirty="0" smtClean="0"/>
          </a:p>
          <a:p>
            <a:r>
              <a:rPr lang="en-US" sz="2600" dirty="0" smtClean="0"/>
              <a:t>Already </a:t>
            </a:r>
            <a:r>
              <a:rPr lang="en-US" sz="2600" dirty="0"/>
              <a:t>well </a:t>
            </a:r>
            <a:r>
              <a:rPr lang="en-US" sz="2600" dirty="0" smtClean="0"/>
              <a:t>established </a:t>
            </a:r>
            <a:r>
              <a:rPr lang="en-US" sz="2600" dirty="0"/>
              <a:t>in the industry and open </a:t>
            </a:r>
            <a:r>
              <a:rPr lang="en-US" sz="2600" dirty="0" smtClean="0"/>
              <a:t>source</a:t>
            </a:r>
            <a:endParaRPr lang="en-US" sz="2600" dirty="0"/>
          </a:p>
        </p:txBody>
      </p:sp>
      <p:pic>
        <p:nvPicPr>
          <p:cNvPr id="16" name="Picture 15"/>
          <p:cNvPicPr>
            <a:picLocks noChangeAspect="1"/>
          </p:cNvPicPr>
          <p:nvPr/>
        </p:nvPicPr>
        <p:blipFill>
          <a:blip r:embed="rId2"/>
          <a:stretch>
            <a:fillRect/>
          </a:stretch>
        </p:blipFill>
        <p:spPr>
          <a:xfrm>
            <a:off x="9646696" y="661814"/>
            <a:ext cx="2363025" cy="882110"/>
          </a:xfrm>
          <a:prstGeom prst="rect">
            <a:avLst/>
          </a:prstGeom>
        </p:spPr>
      </p:pic>
      <p:pic>
        <p:nvPicPr>
          <p:cNvPr id="18" name="Picture 1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978641" y="1508857"/>
            <a:ext cx="1699134" cy="884081"/>
          </a:xfrm>
          <a:prstGeom prst="rect">
            <a:avLst/>
          </a:prstGeom>
        </p:spPr>
      </p:pic>
      <p:pic>
        <p:nvPicPr>
          <p:cNvPr id="19" name="Picture 18"/>
          <p:cNvPicPr>
            <a:picLocks noChangeAspect="1"/>
          </p:cNvPicPr>
          <p:nvPr/>
        </p:nvPicPr>
        <p:blipFill>
          <a:blip r:embed="rId4"/>
          <a:stretch>
            <a:fillRect/>
          </a:stretch>
        </p:blipFill>
        <p:spPr>
          <a:xfrm>
            <a:off x="4749645" y="4741898"/>
            <a:ext cx="4470245" cy="1603612"/>
          </a:xfrm>
          <a:prstGeom prst="rect">
            <a:avLst/>
          </a:prstGeom>
        </p:spPr>
      </p:pic>
      <p:sp>
        <p:nvSpPr>
          <p:cNvPr id="20" name="TextBox 19"/>
          <p:cNvSpPr txBox="1"/>
          <p:nvPr/>
        </p:nvSpPr>
        <p:spPr>
          <a:xfrm>
            <a:off x="1755795" y="5220537"/>
            <a:ext cx="2127925" cy="646331"/>
          </a:xfrm>
          <a:prstGeom prst="rect">
            <a:avLst/>
          </a:prstGeom>
          <a:noFill/>
        </p:spPr>
        <p:txBody>
          <a:bodyPr wrap="square" rtlCol="0">
            <a:spAutoFit/>
          </a:bodyPr>
          <a:lstStyle/>
          <a:p>
            <a:r>
              <a:rPr lang="en-US" dirty="0" smtClean="0">
                <a:cs typeface="Calibri"/>
              </a:rPr>
              <a:t>Scale-out data processing</a:t>
            </a:r>
            <a:endParaRPr lang="en-GB" dirty="0">
              <a:cs typeface="Calibri"/>
            </a:endParaRPr>
          </a:p>
        </p:txBody>
      </p:sp>
      <p:sp>
        <p:nvSpPr>
          <p:cNvPr id="21" name="Right Arrow 20"/>
          <p:cNvSpPr/>
          <p:nvPr/>
        </p:nvSpPr>
        <p:spPr>
          <a:xfrm>
            <a:off x="3479533" y="5386406"/>
            <a:ext cx="1131216" cy="31459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03252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7</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CERN Hadoop and Spark Service - Timeline</a:t>
            </a:r>
            <a:endParaRPr lang="en-GB" dirty="0"/>
          </a:p>
        </p:txBody>
      </p:sp>
      <p:sp>
        <p:nvSpPr>
          <p:cNvPr id="7" name="Right Arrow 10"/>
          <p:cNvSpPr/>
          <p:nvPr/>
        </p:nvSpPr>
        <p:spPr>
          <a:xfrm>
            <a:off x="137583" y="1586188"/>
            <a:ext cx="11937999" cy="2982044"/>
          </a:xfrm>
          <a:prstGeom prst="rightArrow">
            <a:avLst>
              <a:gd name="adj1" fmla="val 50000"/>
              <a:gd name="adj2" fmla="val 29103"/>
            </a:avLst>
          </a:prstGeom>
          <a:solidFill>
            <a:srgbClr val="727CA3">
              <a:lumMod val="40000"/>
              <a:lumOff val="60000"/>
            </a:srgbClr>
          </a:solidFill>
          <a:ln w="9525" cap="flat" cmpd="sng" algn="ctr">
            <a:solidFill>
              <a:srgbClr val="727CA3"/>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100000"/>
                <a:shade val="100000"/>
                <a:hueMod val="100000"/>
                <a:satMod val="1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smtClean="0">
              <a:ln>
                <a:noFill/>
              </a:ln>
              <a:solidFill>
                <a:prstClr val="white"/>
              </a:solidFill>
              <a:effectLst/>
              <a:uLnTx/>
              <a:uFillTx/>
              <a:latin typeface="Gill Sans MT"/>
              <a:ea typeface="+mn-ea"/>
              <a:cs typeface="+mn-cs"/>
            </a:endParaRPr>
          </a:p>
        </p:txBody>
      </p:sp>
      <p:sp>
        <p:nvSpPr>
          <p:cNvPr id="8" name="Rounded Rectangle 7"/>
          <p:cNvSpPr/>
          <p:nvPr/>
        </p:nvSpPr>
        <p:spPr>
          <a:xfrm>
            <a:off x="2277266" y="2482997"/>
            <a:ext cx="1373983" cy="1108873"/>
          </a:xfrm>
          <a:prstGeom prst="roundRect">
            <a:avLst/>
          </a:prstGeom>
          <a:gradFill rotWithShape="1">
            <a:gsLst>
              <a:gs pos="0">
                <a:srgbClr val="727CA3">
                  <a:shade val="63000"/>
                </a:srgbClr>
              </a:gs>
              <a:gs pos="30000">
                <a:srgbClr val="727CA3">
                  <a:shade val="90000"/>
                  <a:satMod val="110000"/>
                </a:srgbClr>
              </a:gs>
              <a:gs pos="45000">
                <a:srgbClr val="727CA3">
                  <a:shade val="100000"/>
                  <a:satMod val="118000"/>
                </a:srgbClr>
              </a:gs>
              <a:gs pos="55000">
                <a:srgbClr val="727CA3">
                  <a:shade val="100000"/>
                  <a:satMod val="118000"/>
                </a:srgbClr>
              </a:gs>
              <a:gs pos="73000">
                <a:srgbClr val="727CA3">
                  <a:shade val="90000"/>
                  <a:satMod val="110000"/>
                </a:srgbClr>
              </a:gs>
              <a:gs pos="100000">
                <a:srgbClr val="727CA3">
                  <a:shade val="63000"/>
                </a:srgbClr>
              </a:gs>
            </a:gsLst>
            <a:lin ang="950000" scaled="1"/>
          </a:gradFill>
          <a:ln w="9525" cap="flat" cmpd="sng" algn="ctr">
            <a:solidFill>
              <a:srgbClr val="727CA3"/>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100000"/>
                <a:shade val="100000"/>
                <a:hueMod val="100000"/>
                <a:satMod val="100000"/>
              </a:srgbClr>
            </a:contourClr>
          </a:sp3d>
        </p:spPr>
        <p:txBody>
          <a:bodyPr rtlCol="0" anchor="ctr"/>
          <a:lstStyle/>
          <a:p>
            <a:pPr marR="0" lvl="0" defTabSz="914400" eaLnBrk="1" fontAlgn="auto" latinLnBrk="0" hangingPunct="1">
              <a:lnSpc>
                <a:spcPct val="100000"/>
              </a:lnSpc>
              <a:spcBef>
                <a:spcPts val="0"/>
              </a:spcBef>
              <a:spcAft>
                <a:spcPts val="0"/>
              </a:spcAft>
              <a:buClrTx/>
              <a:buSzTx/>
              <a:tabLst/>
              <a:defRPr/>
            </a:pPr>
            <a:r>
              <a:rPr kumimoji="0" lang="en-GB" sz="1400" b="0" i="0" u="none" strike="noStrike" kern="0" cap="none" spc="0" normalizeH="0" baseline="0" noProof="0" dirty="0" smtClean="0">
                <a:ln>
                  <a:noFill/>
                </a:ln>
                <a:solidFill>
                  <a:prstClr val="white"/>
                </a:solidFill>
                <a:effectLst/>
                <a:uLnTx/>
                <a:uFillTx/>
                <a:latin typeface="Calibri" panose="020F0502020204030204" pitchFamily="34" charset="0"/>
              </a:rPr>
              <a:t>Adoption of Hadoop 2 (YARN)</a:t>
            </a:r>
            <a:r>
              <a:rPr kumimoji="0" lang="en-GB" sz="1400" b="0" i="0" u="none" strike="noStrike" kern="0" cap="none" spc="0" normalizeH="0" noProof="0" dirty="0" smtClean="0">
                <a:ln>
                  <a:noFill/>
                </a:ln>
                <a:solidFill>
                  <a:prstClr val="white"/>
                </a:solidFill>
                <a:effectLst/>
                <a:uLnTx/>
                <a:uFillTx/>
                <a:latin typeface="Calibri" panose="020F0502020204030204" pitchFamily="34" charset="0"/>
              </a:rPr>
              <a:t> and </a:t>
            </a:r>
            <a:r>
              <a:rPr kumimoji="0" lang="en-GB" sz="1400" b="1" i="0" u="none" strike="noStrike" kern="0" cap="none" spc="0" normalizeH="0" noProof="0" dirty="0" smtClean="0">
                <a:ln>
                  <a:noFill/>
                </a:ln>
                <a:solidFill>
                  <a:prstClr val="white"/>
                </a:solidFill>
                <a:effectLst/>
                <a:uLnTx/>
                <a:uFillTx/>
                <a:latin typeface="Calibri" panose="020F0502020204030204" pitchFamily="34" charset="0"/>
              </a:rPr>
              <a:t>Apache </a:t>
            </a:r>
            <a:r>
              <a:rPr lang="en-GB" sz="1400" b="1" kern="0" noProof="0" dirty="0" smtClean="0">
                <a:solidFill>
                  <a:prstClr val="white"/>
                </a:solidFill>
                <a:latin typeface="Calibri" panose="020F0502020204030204" pitchFamily="34" charset="0"/>
              </a:rPr>
              <a:t>Spark</a:t>
            </a:r>
            <a:endParaRPr kumimoji="0" lang="en-GB" sz="1400" b="1" i="0" u="none" strike="noStrike" kern="0" cap="none" spc="0" normalizeH="0" baseline="0" noProof="0" dirty="0" smtClean="0">
              <a:ln>
                <a:noFill/>
              </a:ln>
              <a:solidFill>
                <a:prstClr val="white"/>
              </a:solidFill>
              <a:effectLst/>
              <a:uLnTx/>
              <a:uFillTx/>
              <a:latin typeface="Calibri" panose="020F0502020204030204" pitchFamily="34" charset="0"/>
            </a:endParaRPr>
          </a:p>
        </p:txBody>
      </p:sp>
      <p:sp>
        <p:nvSpPr>
          <p:cNvPr id="9" name="Rounded Rectangle 6"/>
          <p:cNvSpPr/>
          <p:nvPr/>
        </p:nvSpPr>
        <p:spPr>
          <a:xfrm>
            <a:off x="630178" y="2490584"/>
            <a:ext cx="1274821" cy="1073480"/>
          </a:xfrm>
          <a:prstGeom prst="roundRect">
            <a:avLst/>
          </a:prstGeom>
          <a:gradFill rotWithShape="1">
            <a:gsLst>
              <a:gs pos="0">
                <a:srgbClr val="727CA3">
                  <a:shade val="63000"/>
                </a:srgbClr>
              </a:gs>
              <a:gs pos="30000">
                <a:srgbClr val="727CA3">
                  <a:shade val="90000"/>
                  <a:satMod val="110000"/>
                </a:srgbClr>
              </a:gs>
              <a:gs pos="45000">
                <a:srgbClr val="727CA3">
                  <a:shade val="100000"/>
                  <a:satMod val="118000"/>
                </a:srgbClr>
              </a:gs>
              <a:gs pos="55000">
                <a:srgbClr val="727CA3">
                  <a:shade val="100000"/>
                  <a:satMod val="118000"/>
                </a:srgbClr>
              </a:gs>
              <a:gs pos="73000">
                <a:srgbClr val="727CA3">
                  <a:shade val="90000"/>
                  <a:satMod val="110000"/>
                </a:srgbClr>
              </a:gs>
              <a:gs pos="100000">
                <a:srgbClr val="727CA3">
                  <a:shade val="63000"/>
                </a:srgbClr>
              </a:gs>
            </a:gsLst>
            <a:lin ang="950000" scaled="1"/>
          </a:gradFill>
          <a:ln w="9525" cap="flat" cmpd="sng" algn="ctr">
            <a:solidFill>
              <a:srgbClr val="727CA3"/>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100000"/>
                <a:shade val="100000"/>
                <a:hueMod val="100000"/>
                <a:satMod val="1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smtClean="0">
                <a:ln>
                  <a:noFill/>
                </a:ln>
                <a:solidFill>
                  <a:prstClr val="white"/>
                </a:solidFill>
                <a:effectLst/>
                <a:uLnTx/>
                <a:uFillTx/>
                <a:latin typeface="Calibri" panose="020F0502020204030204" pitchFamily="34" charset="0"/>
              </a:rPr>
              <a:t>Start of Hadoop pilot service</a:t>
            </a:r>
          </a:p>
        </p:txBody>
      </p:sp>
      <p:grpSp>
        <p:nvGrpSpPr>
          <p:cNvPr id="10" name="Group 42"/>
          <p:cNvGrpSpPr/>
          <p:nvPr/>
        </p:nvGrpSpPr>
        <p:grpSpPr>
          <a:xfrm>
            <a:off x="420628" y="1327872"/>
            <a:ext cx="1295400" cy="1603782"/>
            <a:chOff x="1981200" y="1295400"/>
            <a:chExt cx="1295400" cy="1501324"/>
          </a:xfrm>
        </p:grpSpPr>
        <p:cxnSp>
          <p:nvCxnSpPr>
            <p:cNvPr id="11" name="Straight Connector 12"/>
            <p:cNvCxnSpPr/>
            <p:nvPr/>
          </p:nvCxnSpPr>
          <p:spPr>
            <a:xfrm flipH="1">
              <a:off x="2055018" y="1410494"/>
              <a:ext cx="1588" cy="1386230"/>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sp>
          <p:nvSpPr>
            <p:cNvPr id="12" name="Content Placeholder 2"/>
            <p:cNvSpPr txBox="1">
              <a:spLocks/>
            </p:cNvSpPr>
            <p:nvPr/>
          </p:nvSpPr>
          <p:spPr>
            <a:xfrm>
              <a:off x="1981200" y="1295400"/>
              <a:ext cx="1295400" cy="381000"/>
            </a:xfrm>
            <a:prstGeom prst="rect">
              <a:avLst/>
            </a:prstGeom>
          </p:spPr>
          <p:txBody>
            <a:bodyPr vert="horz">
              <a:noAutofit/>
            </a:bodyPr>
            <a:lstStyle/>
            <a:p>
              <a:pPr marL="274320" marR="0" lvl="0" indent="-274320" defTabSz="914400" eaLnBrk="1" fontAlgn="auto" latinLnBrk="0" hangingPunct="1">
                <a:lnSpc>
                  <a:spcPct val="100000"/>
                </a:lnSpc>
                <a:spcBef>
                  <a:spcPts val="300"/>
                </a:spcBef>
                <a:spcAft>
                  <a:spcPts val="0"/>
                </a:spcAft>
                <a:buClr>
                  <a:srgbClr val="727CA3"/>
                </a:buClr>
                <a:buSzPct val="76000"/>
                <a:buFont typeface="Wingdings 3"/>
                <a:buChar char=""/>
                <a:tabLst/>
                <a:defRPr/>
              </a:pPr>
              <a:r>
                <a:rPr kumimoji="0" lang="en-GB" sz="2000" b="0" i="0" u="none" strike="noStrike" kern="0" cap="none" spc="0" normalizeH="0" baseline="0" noProof="0" dirty="0" smtClean="0">
                  <a:ln>
                    <a:noFill/>
                  </a:ln>
                  <a:solidFill>
                    <a:srgbClr val="00B050"/>
                  </a:solidFill>
                  <a:effectLst/>
                  <a:uLnTx/>
                  <a:uFillTx/>
                  <a:latin typeface="Gill Sans MT"/>
                </a:rPr>
                <a:t>2013</a:t>
              </a:r>
              <a:endParaRPr kumimoji="0" lang="en-GB" sz="2000" b="0" i="0" u="none" strike="noStrike" kern="0" cap="none" spc="0" normalizeH="0" baseline="0" noProof="0" dirty="0">
                <a:ln>
                  <a:noFill/>
                </a:ln>
                <a:solidFill>
                  <a:srgbClr val="00B050"/>
                </a:solidFill>
                <a:effectLst/>
                <a:uLnTx/>
                <a:uFillTx/>
                <a:latin typeface="Gill Sans MT"/>
              </a:endParaRPr>
            </a:p>
          </p:txBody>
        </p:sp>
      </p:grpSp>
      <p:grpSp>
        <p:nvGrpSpPr>
          <p:cNvPr id="13" name="Group 57"/>
          <p:cNvGrpSpPr/>
          <p:nvPr/>
        </p:nvGrpSpPr>
        <p:grpSpPr>
          <a:xfrm>
            <a:off x="336808" y="3776145"/>
            <a:ext cx="1463040" cy="1507376"/>
            <a:chOff x="1707167" y="3429001"/>
            <a:chExt cx="1982402" cy="1336406"/>
          </a:xfrm>
        </p:grpSpPr>
        <p:sp>
          <p:nvSpPr>
            <p:cNvPr id="14" name="Content Placeholder 2"/>
            <p:cNvSpPr txBox="1">
              <a:spLocks/>
            </p:cNvSpPr>
            <p:nvPr/>
          </p:nvSpPr>
          <p:spPr>
            <a:xfrm>
              <a:off x="1707167" y="4040559"/>
              <a:ext cx="1982402" cy="724848"/>
            </a:xfrm>
            <a:prstGeom prst="rect">
              <a:avLst/>
            </a:prstGeom>
          </p:spPr>
          <p:txBody>
            <a:bodyPr vert="horz">
              <a:noAutofit/>
            </a:bodyPr>
            <a:lstStyle/>
            <a:p>
              <a:pPr marL="274320" lvl="0" indent="-274320" algn="ctr">
                <a:spcBef>
                  <a:spcPts val="300"/>
                </a:spcBef>
                <a:buClr>
                  <a:srgbClr val="727CA3"/>
                </a:buClr>
                <a:buSzPct val="76000"/>
                <a:defRPr/>
              </a:pPr>
              <a:r>
                <a:rPr lang="en-GB" kern="0" dirty="0">
                  <a:solidFill>
                    <a:prstClr val="black"/>
                  </a:solidFill>
                  <a:latin typeface="Calibri" panose="020F0502020204030204" pitchFamily="34" charset="0"/>
                </a:rPr>
                <a:t>First </a:t>
              </a:r>
              <a:r>
                <a:rPr lang="en-GB" kern="0" dirty="0" smtClean="0">
                  <a:solidFill>
                    <a:prstClr val="black"/>
                  </a:solidFill>
                  <a:latin typeface="Calibri" panose="020F0502020204030204" pitchFamily="34" charset="0"/>
                </a:rPr>
                <a:t>secured</a:t>
              </a:r>
            </a:p>
            <a:p>
              <a:pPr marL="274320" lvl="0" indent="-274320" algn="ctr">
                <a:spcBef>
                  <a:spcPts val="300"/>
                </a:spcBef>
                <a:buClr>
                  <a:srgbClr val="727CA3"/>
                </a:buClr>
                <a:buSzPct val="76000"/>
                <a:defRPr/>
              </a:pPr>
              <a:r>
                <a:rPr lang="en-GB" kern="0" dirty="0" smtClean="0">
                  <a:solidFill>
                    <a:prstClr val="black"/>
                  </a:solidFill>
                  <a:latin typeface="Calibri" panose="020F0502020204030204" pitchFamily="34" charset="0"/>
                </a:rPr>
                <a:t>cluster</a:t>
              </a:r>
            </a:p>
            <a:p>
              <a:pPr marL="274320" lvl="0" indent="-274320" algn="ctr">
                <a:spcBef>
                  <a:spcPts val="300"/>
                </a:spcBef>
                <a:buClr>
                  <a:srgbClr val="727CA3"/>
                </a:buClr>
                <a:buSzPct val="76000"/>
                <a:defRPr/>
              </a:pPr>
              <a:r>
                <a:rPr lang="en-GB" kern="0" dirty="0" smtClean="0">
                  <a:solidFill>
                    <a:prstClr val="black"/>
                  </a:solidFill>
                  <a:latin typeface="Calibri" panose="020F0502020204030204" pitchFamily="34" charset="0"/>
                </a:rPr>
                <a:t>deployed</a:t>
              </a:r>
              <a:endParaRPr lang="en-GB" kern="0" dirty="0">
                <a:solidFill>
                  <a:prstClr val="black"/>
                </a:solidFill>
                <a:latin typeface="Calibri" panose="020F0502020204030204" pitchFamily="34" charset="0"/>
              </a:endParaRPr>
            </a:p>
          </p:txBody>
        </p:sp>
        <p:cxnSp>
          <p:nvCxnSpPr>
            <p:cNvPr id="15" name="Straight Connector 26"/>
            <p:cNvCxnSpPr/>
            <p:nvPr/>
          </p:nvCxnSpPr>
          <p:spPr>
            <a:xfrm>
              <a:off x="2667001" y="3429001"/>
              <a:ext cx="0" cy="517378"/>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grpSp>
      <p:grpSp>
        <p:nvGrpSpPr>
          <p:cNvPr id="20" name="Group 42"/>
          <p:cNvGrpSpPr/>
          <p:nvPr/>
        </p:nvGrpSpPr>
        <p:grpSpPr>
          <a:xfrm>
            <a:off x="2097718" y="1333142"/>
            <a:ext cx="1295400" cy="1603782"/>
            <a:chOff x="1981200" y="1295400"/>
            <a:chExt cx="1295400" cy="1501324"/>
          </a:xfrm>
        </p:grpSpPr>
        <p:cxnSp>
          <p:nvCxnSpPr>
            <p:cNvPr id="21" name="Straight Connector 12"/>
            <p:cNvCxnSpPr/>
            <p:nvPr/>
          </p:nvCxnSpPr>
          <p:spPr>
            <a:xfrm flipH="1">
              <a:off x="2055018" y="1410494"/>
              <a:ext cx="1588" cy="1386230"/>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sp>
          <p:nvSpPr>
            <p:cNvPr id="22" name="Content Placeholder 2"/>
            <p:cNvSpPr txBox="1">
              <a:spLocks/>
            </p:cNvSpPr>
            <p:nvPr/>
          </p:nvSpPr>
          <p:spPr>
            <a:xfrm>
              <a:off x="1981200" y="1295400"/>
              <a:ext cx="1295400" cy="381000"/>
            </a:xfrm>
            <a:prstGeom prst="rect">
              <a:avLst/>
            </a:prstGeom>
          </p:spPr>
          <p:txBody>
            <a:bodyPr vert="horz">
              <a:noAutofit/>
            </a:bodyPr>
            <a:lstStyle/>
            <a:p>
              <a:pPr marL="274320" marR="0" lvl="0" indent="-274320" defTabSz="914400" eaLnBrk="1" fontAlgn="auto" latinLnBrk="0" hangingPunct="1">
                <a:lnSpc>
                  <a:spcPct val="100000"/>
                </a:lnSpc>
                <a:spcBef>
                  <a:spcPts val="300"/>
                </a:spcBef>
                <a:spcAft>
                  <a:spcPts val="0"/>
                </a:spcAft>
                <a:buClr>
                  <a:srgbClr val="727CA3"/>
                </a:buClr>
                <a:buSzPct val="76000"/>
                <a:buFont typeface="Wingdings 3"/>
                <a:buChar char=""/>
                <a:tabLst/>
                <a:defRPr/>
              </a:pPr>
              <a:r>
                <a:rPr kumimoji="0" lang="en-GB" sz="2000" b="0" i="0" u="none" strike="noStrike" kern="0" cap="none" spc="0" normalizeH="0" baseline="0" noProof="0" dirty="0" smtClean="0">
                  <a:ln>
                    <a:noFill/>
                  </a:ln>
                  <a:solidFill>
                    <a:prstClr val="black"/>
                  </a:solidFill>
                  <a:effectLst/>
                  <a:uLnTx/>
                  <a:uFillTx/>
                  <a:latin typeface="Gill Sans MT"/>
                </a:rPr>
                <a:t>2014</a:t>
              </a:r>
              <a:endParaRPr kumimoji="0" lang="en-GB" sz="2000" b="0" i="0" u="none" strike="noStrike" kern="0" cap="none" spc="0" normalizeH="0" baseline="0" noProof="0" dirty="0">
                <a:ln>
                  <a:noFill/>
                </a:ln>
                <a:solidFill>
                  <a:prstClr val="black"/>
                </a:solidFill>
                <a:effectLst/>
                <a:uLnTx/>
                <a:uFillTx/>
                <a:latin typeface="Gill Sans MT"/>
              </a:endParaRPr>
            </a:p>
          </p:txBody>
        </p:sp>
      </p:grpSp>
      <p:grpSp>
        <p:nvGrpSpPr>
          <p:cNvPr id="23" name="Group 57"/>
          <p:cNvGrpSpPr/>
          <p:nvPr/>
        </p:nvGrpSpPr>
        <p:grpSpPr>
          <a:xfrm>
            <a:off x="1980886" y="3744394"/>
            <a:ext cx="1670363" cy="2216426"/>
            <a:chOff x="1146386" y="2399266"/>
            <a:chExt cx="2598241" cy="7223866"/>
          </a:xfrm>
        </p:grpSpPr>
        <p:sp>
          <p:nvSpPr>
            <p:cNvPr id="24" name="Content Placeholder 2"/>
            <p:cNvSpPr txBox="1">
              <a:spLocks/>
            </p:cNvSpPr>
            <p:nvPr/>
          </p:nvSpPr>
          <p:spPr>
            <a:xfrm>
              <a:off x="1146386" y="4726400"/>
              <a:ext cx="2598241" cy="4896732"/>
            </a:xfrm>
            <a:prstGeom prst="rect">
              <a:avLst/>
            </a:prstGeom>
          </p:spPr>
          <p:txBody>
            <a:bodyPr vert="horz">
              <a:noAutofit/>
            </a:bodyPr>
            <a:lstStyle/>
            <a:p>
              <a:pPr marL="274320" marR="0" lvl="0" indent="-274320" defTabSz="914400" eaLnBrk="1" fontAlgn="auto" latinLnBrk="0" hangingPunct="1">
                <a:lnSpc>
                  <a:spcPct val="100000"/>
                </a:lnSpc>
                <a:spcBef>
                  <a:spcPts val="300"/>
                </a:spcBef>
                <a:spcAft>
                  <a:spcPts val="0"/>
                </a:spcAft>
                <a:buClr>
                  <a:srgbClr val="727CA3"/>
                </a:buClr>
                <a:buSzPct val="76000"/>
                <a:buFontTx/>
                <a:buNone/>
                <a:tabLst/>
                <a:defRPr/>
              </a:pPr>
              <a:r>
                <a:rPr kumimoji="0" lang="en-GB" sz="1800" b="0" i="0" u="none" strike="noStrike" kern="0" cap="none" spc="0" normalizeH="0" baseline="0" noProof="0" dirty="0" smtClean="0">
                  <a:ln>
                    <a:noFill/>
                  </a:ln>
                  <a:solidFill>
                    <a:prstClr val="black"/>
                  </a:solidFill>
                  <a:effectLst/>
                  <a:uLnTx/>
                  <a:uFillTx/>
                  <a:latin typeface="Calibri" panose="020F0502020204030204" pitchFamily="34" charset="0"/>
                </a:rPr>
                <a:t>Central IT Monitoring project commits to Hadoop</a:t>
              </a:r>
            </a:p>
          </p:txBody>
        </p:sp>
        <p:cxnSp>
          <p:nvCxnSpPr>
            <p:cNvPr id="25" name="Straight Connector 26"/>
            <p:cNvCxnSpPr/>
            <p:nvPr/>
          </p:nvCxnSpPr>
          <p:spPr>
            <a:xfrm>
              <a:off x="2243819" y="2399266"/>
              <a:ext cx="4842" cy="1496434"/>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grpSp>
      <p:sp>
        <p:nvSpPr>
          <p:cNvPr id="26" name="Rounded Rectangle 25"/>
          <p:cNvSpPr/>
          <p:nvPr/>
        </p:nvSpPr>
        <p:spPr>
          <a:xfrm>
            <a:off x="3956105" y="2477728"/>
            <a:ext cx="1524000" cy="1108873"/>
          </a:xfrm>
          <a:prstGeom prst="roundRect">
            <a:avLst/>
          </a:prstGeom>
          <a:gradFill rotWithShape="1">
            <a:gsLst>
              <a:gs pos="0">
                <a:srgbClr val="727CA3">
                  <a:shade val="63000"/>
                </a:srgbClr>
              </a:gs>
              <a:gs pos="30000">
                <a:srgbClr val="727CA3">
                  <a:shade val="90000"/>
                  <a:satMod val="110000"/>
                </a:srgbClr>
              </a:gs>
              <a:gs pos="45000">
                <a:srgbClr val="727CA3">
                  <a:shade val="100000"/>
                  <a:satMod val="118000"/>
                </a:srgbClr>
              </a:gs>
              <a:gs pos="55000">
                <a:srgbClr val="727CA3">
                  <a:shade val="100000"/>
                  <a:satMod val="118000"/>
                </a:srgbClr>
              </a:gs>
              <a:gs pos="73000">
                <a:srgbClr val="727CA3">
                  <a:shade val="90000"/>
                  <a:satMod val="110000"/>
                </a:srgbClr>
              </a:gs>
              <a:gs pos="100000">
                <a:srgbClr val="727CA3">
                  <a:shade val="63000"/>
                </a:srgbClr>
              </a:gs>
            </a:gsLst>
            <a:lin ang="950000" scaled="1"/>
          </a:gradFill>
          <a:ln w="9525" cap="flat" cmpd="sng" algn="ctr">
            <a:solidFill>
              <a:srgbClr val="727CA3"/>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100000"/>
                <a:shade val="100000"/>
                <a:hueMod val="100000"/>
                <a:satMod val="1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i="0" u="none" strike="noStrike" kern="0" cap="none" spc="0" normalizeH="0" baseline="0" noProof="0" dirty="0" err="1" smtClean="0">
                <a:ln>
                  <a:noFill/>
                </a:ln>
                <a:solidFill>
                  <a:prstClr val="white"/>
                </a:solidFill>
                <a:effectLst/>
                <a:uLnTx/>
                <a:uFillTx/>
                <a:latin typeface="Calibri" panose="020F0502020204030204" pitchFamily="34" charset="0"/>
              </a:rPr>
              <a:t>Adoptio</a:t>
            </a:r>
            <a:r>
              <a:rPr lang="en-GB" sz="1400" kern="0" dirty="0" smtClean="0">
                <a:solidFill>
                  <a:prstClr val="white"/>
                </a:solidFill>
                <a:latin typeface="Calibri" panose="020F0502020204030204" pitchFamily="34" charset="0"/>
              </a:rPr>
              <a:t>n of SQL-based solutions (Hive, Impala)</a:t>
            </a:r>
            <a:endParaRPr kumimoji="0" lang="en-GB" sz="1400" i="0" u="none" strike="noStrike" kern="0" cap="none" spc="0" normalizeH="0" baseline="0" noProof="0" dirty="0" smtClean="0">
              <a:ln>
                <a:noFill/>
              </a:ln>
              <a:solidFill>
                <a:prstClr val="white"/>
              </a:solidFill>
              <a:effectLst/>
              <a:uLnTx/>
              <a:uFillTx/>
              <a:latin typeface="Calibri" panose="020F0502020204030204" pitchFamily="34" charset="0"/>
            </a:endParaRPr>
          </a:p>
        </p:txBody>
      </p:sp>
      <p:grpSp>
        <p:nvGrpSpPr>
          <p:cNvPr id="27" name="Group 42"/>
          <p:cNvGrpSpPr/>
          <p:nvPr/>
        </p:nvGrpSpPr>
        <p:grpSpPr>
          <a:xfrm>
            <a:off x="3744806" y="1338455"/>
            <a:ext cx="1295400" cy="1603782"/>
            <a:chOff x="1981200" y="1295400"/>
            <a:chExt cx="1295400" cy="1501324"/>
          </a:xfrm>
        </p:grpSpPr>
        <p:cxnSp>
          <p:nvCxnSpPr>
            <p:cNvPr id="29" name="Straight Connector 12"/>
            <p:cNvCxnSpPr/>
            <p:nvPr/>
          </p:nvCxnSpPr>
          <p:spPr>
            <a:xfrm flipH="1">
              <a:off x="2055018" y="1410494"/>
              <a:ext cx="1588" cy="1386230"/>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sp>
          <p:nvSpPr>
            <p:cNvPr id="30" name="Content Placeholder 2"/>
            <p:cNvSpPr txBox="1">
              <a:spLocks/>
            </p:cNvSpPr>
            <p:nvPr/>
          </p:nvSpPr>
          <p:spPr>
            <a:xfrm>
              <a:off x="1981200" y="1295400"/>
              <a:ext cx="1295400" cy="381000"/>
            </a:xfrm>
            <a:prstGeom prst="rect">
              <a:avLst/>
            </a:prstGeom>
          </p:spPr>
          <p:txBody>
            <a:bodyPr vert="horz">
              <a:noAutofit/>
            </a:bodyPr>
            <a:lstStyle/>
            <a:p>
              <a:pPr marL="274320" marR="0" lvl="0" indent="-274320" defTabSz="914400" eaLnBrk="1" fontAlgn="auto" latinLnBrk="0" hangingPunct="1">
                <a:lnSpc>
                  <a:spcPct val="100000"/>
                </a:lnSpc>
                <a:spcBef>
                  <a:spcPts val="300"/>
                </a:spcBef>
                <a:spcAft>
                  <a:spcPts val="0"/>
                </a:spcAft>
                <a:buClr>
                  <a:srgbClr val="727CA3"/>
                </a:buClr>
                <a:buSzPct val="76000"/>
                <a:buFont typeface="Wingdings 3"/>
                <a:buChar char=""/>
                <a:tabLst/>
                <a:defRPr/>
              </a:pPr>
              <a:r>
                <a:rPr kumimoji="0" lang="en-GB" sz="2000" b="0" i="0" u="none" strike="noStrike" kern="0" cap="none" spc="0" normalizeH="0" baseline="0" noProof="0" dirty="0" smtClean="0">
                  <a:ln>
                    <a:noFill/>
                  </a:ln>
                  <a:solidFill>
                    <a:prstClr val="black"/>
                  </a:solidFill>
                  <a:effectLst/>
                  <a:uLnTx/>
                  <a:uFillTx/>
                  <a:latin typeface="Gill Sans MT"/>
                </a:rPr>
                <a:t>2015</a:t>
              </a:r>
              <a:endParaRPr kumimoji="0" lang="en-GB" sz="2000" b="0" i="0" u="none" strike="noStrike" kern="0" cap="none" spc="0" normalizeH="0" baseline="0" noProof="0" dirty="0">
                <a:ln>
                  <a:noFill/>
                </a:ln>
                <a:solidFill>
                  <a:prstClr val="black"/>
                </a:solidFill>
                <a:effectLst/>
                <a:uLnTx/>
                <a:uFillTx/>
                <a:latin typeface="Gill Sans MT"/>
              </a:endParaRPr>
            </a:p>
          </p:txBody>
        </p:sp>
      </p:grpSp>
      <p:grpSp>
        <p:nvGrpSpPr>
          <p:cNvPr id="37" name="Group 57"/>
          <p:cNvGrpSpPr/>
          <p:nvPr/>
        </p:nvGrpSpPr>
        <p:grpSpPr>
          <a:xfrm>
            <a:off x="3794266" y="3776143"/>
            <a:ext cx="1463040" cy="1528361"/>
            <a:chOff x="1671641" y="3429000"/>
            <a:chExt cx="1982402" cy="1355011"/>
          </a:xfrm>
        </p:grpSpPr>
        <p:sp>
          <p:nvSpPr>
            <p:cNvPr id="38" name="Content Placeholder 2"/>
            <p:cNvSpPr txBox="1">
              <a:spLocks/>
            </p:cNvSpPr>
            <p:nvPr/>
          </p:nvSpPr>
          <p:spPr>
            <a:xfrm>
              <a:off x="1671641" y="4059163"/>
              <a:ext cx="1982402" cy="724848"/>
            </a:xfrm>
            <a:prstGeom prst="rect">
              <a:avLst/>
            </a:prstGeom>
          </p:spPr>
          <p:txBody>
            <a:bodyPr vert="horz">
              <a:noAutofit/>
            </a:bodyPr>
            <a:lstStyle/>
            <a:p>
              <a:pPr marL="274320" lvl="0" indent="-274320" algn="ctr">
                <a:spcBef>
                  <a:spcPts val="300"/>
                </a:spcBef>
                <a:buClr>
                  <a:srgbClr val="727CA3"/>
                </a:buClr>
                <a:buSzPct val="76000"/>
                <a:defRPr/>
              </a:pPr>
              <a:r>
                <a:rPr lang="en-GB" kern="0" dirty="0" smtClean="0">
                  <a:latin typeface="Calibri" panose="020F0502020204030204" pitchFamily="34" charset="0"/>
                </a:rPr>
                <a:t>R&amp;D of SQL on Hadoop</a:t>
              </a:r>
            </a:p>
          </p:txBody>
        </p:sp>
        <p:cxnSp>
          <p:nvCxnSpPr>
            <p:cNvPr id="39" name="Straight Connector 26"/>
            <p:cNvCxnSpPr/>
            <p:nvPr/>
          </p:nvCxnSpPr>
          <p:spPr>
            <a:xfrm>
              <a:off x="2667001" y="3429000"/>
              <a:ext cx="0" cy="517377"/>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grpSp>
      <p:sp>
        <p:nvSpPr>
          <p:cNvPr id="40" name="Rounded Rectangle 39"/>
          <p:cNvSpPr/>
          <p:nvPr/>
        </p:nvSpPr>
        <p:spPr>
          <a:xfrm>
            <a:off x="5698443" y="2451247"/>
            <a:ext cx="1585809" cy="1108873"/>
          </a:xfrm>
          <a:prstGeom prst="roundRect">
            <a:avLst/>
          </a:prstGeom>
          <a:gradFill rotWithShape="1">
            <a:gsLst>
              <a:gs pos="0">
                <a:srgbClr val="727CA3">
                  <a:shade val="63000"/>
                </a:srgbClr>
              </a:gs>
              <a:gs pos="30000">
                <a:srgbClr val="727CA3">
                  <a:shade val="90000"/>
                  <a:satMod val="110000"/>
                </a:srgbClr>
              </a:gs>
              <a:gs pos="45000">
                <a:srgbClr val="727CA3">
                  <a:shade val="100000"/>
                  <a:satMod val="118000"/>
                </a:srgbClr>
              </a:gs>
              <a:gs pos="55000">
                <a:srgbClr val="727CA3">
                  <a:shade val="100000"/>
                  <a:satMod val="118000"/>
                </a:srgbClr>
              </a:gs>
              <a:gs pos="73000">
                <a:srgbClr val="727CA3">
                  <a:shade val="90000"/>
                  <a:satMod val="110000"/>
                </a:srgbClr>
              </a:gs>
              <a:gs pos="100000">
                <a:srgbClr val="727CA3">
                  <a:shade val="63000"/>
                </a:srgbClr>
              </a:gs>
            </a:gsLst>
            <a:lin ang="950000" scaled="1"/>
          </a:gradFill>
          <a:ln w="9525" cap="flat" cmpd="sng" algn="ctr">
            <a:solidFill>
              <a:srgbClr val="727CA3"/>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100000"/>
                <a:shade val="100000"/>
                <a:hueMod val="100000"/>
                <a:satMod val="100000"/>
              </a:srgbClr>
            </a:contourClr>
          </a:sp3d>
        </p:spPr>
        <p:txBody>
          <a:bodyPr rtlCol="0" anchor="ctr"/>
          <a:lstStyle/>
          <a:p>
            <a:pPr marL="171450" indent="-171450">
              <a:buFont typeface="Arial" panose="020B0604020202020204" pitchFamily="34" charset="0"/>
              <a:buChar char="•"/>
              <a:defRPr/>
            </a:pPr>
            <a:r>
              <a:rPr lang="en-GB" sz="1200" kern="0" dirty="0">
                <a:solidFill>
                  <a:prstClr val="white"/>
                </a:solidFill>
                <a:latin typeface="Calibri" panose="020F0502020204030204" pitchFamily="34" charset="0"/>
              </a:rPr>
              <a:t>Starting Kafka </a:t>
            </a:r>
            <a:r>
              <a:rPr lang="en-GB" sz="1200" kern="0" dirty="0" smtClean="0">
                <a:solidFill>
                  <a:prstClr val="white"/>
                </a:solidFill>
                <a:latin typeface="Calibri" panose="020F0502020204030204" pitchFamily="34" charset="0"/>
              </a:rPr>
              <a:t>pilot</a:t>
            </a:r>
            <a:endParaRPr kumimoji="0" lang="en-GB" sz="1200" i="0" u="none" strike="noStrike" kern="0" cap="none" spc="0" normalizeH="0" baseline="0" noProof="0" dirty="0" smtClean="0">
              <a:ln>
                <a:noFill/>
              </a:ln>
              <a:solidFill>
                <a:prstClr val="white"/>
              </a:solidFill>
              <a:effectLst/>
              <a:uLnTx/>
              <a:uFillTx/>
              <a:latin typeface="Calibri" panose="020F0502020204030204" pitchFamily="34" charset="0"/>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i="0" u="none" strike="noStrike" kern="0" cap="none" spc="0" normalizeH="0" baseline="0" noProof="0" dirty="0" smtClean="0">
                <a:ln>
                  <a:noFill/>
                </a:ln>
                <a:solidFill>
                  <a:prstClr val="white"/>
                </a:solidFill>
                <a:effectLst/>
                <a:uLnTx/>
                <a:uFillTx/>
                <a:latin typeface="Calibri" panose="020F0502020204030204" pitchFamily="34" charset="0"/>
              </a:rPr>
              <a:t>Rolling out HDFS backups</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i="0" u="none" strike="noStrike" kern="0" cap="none" spc="0" normalizeH="0" baseline="0" noProof="0" dirty="0" smtClean="0">
                <a:ln>
                  <a:noFill/>
                </a:ln>
                <a:solidFill>
                  <a:prstClr val="white"/>
                </a:solidFill>
                <a:effectLst/>
                <a:uLnTx/>
                <a:uFillTx/>
                <a:latin typeface="Calibri" panose="020F0502020204030204" pitchFamily="34" charset="0"/>
              </a:rPr>
              <a:t>XRD connector and monitoring</a:t>
            </a:r>
          </a:p>
        </p:txBody>
      </p:sp>
      <p:grpSp>
        <p:nvGrpSpPr>
          <p:cNvPr id="41" name="Group 42"/>
          <p:cNvGrpSpPr/>
          <p:nvPr/>
        </p:nvGrpSpPr>
        <p:grpSpPr>
          <a:xfrm>
            <a:off x="5561229" y="1311975"/>
            <a:ext cx="1295400" cy="1603782"/>
            <a:chOff x="1981200" y="1295400"/>
            <a:chExt cx="1295400" cy="1501324"/>
          </a:xfrm>
        </p:grpSpPr>
        <p:cxnSp>
          <p:nvCxnSpPr>
            <p:cNvPr id="42" name="Straight Connector 12"/>
            <p:cNvCxnSpPr/>
            <p:nvPr/>
          </p:nvCxnSpPr>
          <p:spPr>
            <a:xfrm flipH="1">
              <a:off x="2055018" y="1410494"/>
              <a:ext cx="1588" cy="1386230"/>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sp>
          <p:nvSpPr>
            <p:cNvPr id="43" name="Content Placeholder 2"/>
            <p:cNvSpPr txBox="1">
              <a:spLocks/>
            </p:cNvSpPr>
            <p:nvPr/>
          </p:nvSpPr>
          <p:spPr>
            <a:xfrm>
              <a:off x="1981200" y="1295400"/>
              <a:ext cx="1295400" cy="381000"/>
            </a:xfrm>
            <a:prstGeom prst="rect">
              <a:avLst/>
            </a:prstGeom>
          </p:spPr>
          <p:txBody>
            <a:bodyPr vert="horz">
              <a:noAutofit/>
            </a:bodyPr>
            <a:lstStyle/>
            <a:p>
              <a:pPr marL="274320" marR="0" lvl="0" indent="-274320" defTabSz="914400" eaLnBrk="1" fontAlgn="auto" latinLnBrk="0" hangingPunct="1">
                <a:lnSpc>
                  <a:spcPct val="100000"/>
                </a:lnSpc>
                <a:spcBef>
                  <a:spcPts val="300"/>
                </a:spcBef>
                <a:spcAft>
                  <a:spcPts val="0"/>
                </a:spcAft>
                <a:buClr>
                  <a:srgbClr val="727CA3"/>
                </a:buClr>
                <a:buSzPct val="76000"/>
                <a:buFont typeface="Wingdings 3"/>
                <a:buChar char=""/>
                <a:tabLst/>
                <a:defRPr/>
              </a:pPr>
              <a:r>
                <a:rPr kumimoji="0" lang="en-GB" sz="2000" b="0" i="0" u="none" strike="noStrike" kern="0" cap="none" spc="0" normalizeH="0" baseline="0" noProof="0" dirty="0" smtClean="0">
                  <a:ln>
                    <a:noFill/>
                  </a:ln>
                  <a:solidFill>
                    <a:prstClr val="black"/>
                  </a:solidFill>
                  <a:effectLst/>
                  <a:uLnTx/>
                  <a:uFillTx/>
                  <a:latin typeface="Gill Sans MT"/>
                </a:rPr>
                <a:t>2016</a:t>
              </a:r>
              <a:endParaRPr kumimoji="0" lang="en-GB" sz="2000" b="0" i="0" u="none" strike="noStrike" kern="0" cap="none" spc="0" normalizeH="0" baseline="0" noProof="0" dirty="0">
                <a:ln>
                  <a:noFill/>
                </a:ln>
                <a:solidFill>
                  <a:prstClr val="black"/>
                </a:solidFill>
                <a:effectLst/>
                <a:uLnTx/>
                <a:uFillTx/>
                <a:latin typeface="Gill Sans MT"/>
              </a:endParaRPr>
            </a:p>
          </p:txBody>
        </p:sp>
      </p:grpSp>
      <p:grpSp>
        <p:nvGrpSpPr>
          <p:cNvPr id="44" name="Group 57"/>
          <p:cNvGrpSpPr/>
          <p:nvPr/>
        </p:nvGrpSpPr>
        <p:grpSpPr>
          <a:xfrm>
            <a:off x="5454899" y="3776145"/>
            <a:ext cx="1463040" cy="1536314"/>
            <a:chOff x="1317449" y="3156302"/>
            <a:chExt cx="1982402" cy="1362062"/>
          </a:xfrm>
        </p:grpSpPr>
        <p:sp>
          <p:nvSpPr>
            <p:cNvPr id="45" name="Content Placeholder 2"/>
            <p:cNvSpPr txBox="1">
              <a:spLocks/>
            </p:cNvSpPr>
            <p:nvPr/>
          </p:nvSpPr>
          <p:spPr>
            <a:xfrm>
              <a:off x="1317449" y="3793516"/>
              <a:ext cx="1982402" cy="724848"/>
            </a:xfrm>
            <a:prstGeom prst="rect">
              <a:avLst/>
            </a:prstGeom>
          </p:spPr>
          <p:txBody>
            <a:bodyPr vert="horz">
              <a:noAutofit/>
            </a:bodyPr>
            <a:lstStyle/>
            <a:p>
              <a:pPr marL="274320" lvl="0" indent="-274320" algn="ctr">
                <a:spcBef>
                  <a:spcPts val="300"/>
                </a:spcBef>
                <a:buClr>
                  <a:srgbClr val="727CA3"/>
                </a:buClr>
                <a:buSzPct val="76000"/>
                <a:defRPr/>
              </a:pPr>
              <a:r>
                <a:rPr lang="en-GB" kern="0" dirty="0" smtClean="0">
                  <a:latin typeface="Calibri" panose="020F0502020204030204" pitchFamily="34" charset="0"/>
                  <a:cs typeface="Calibri" panose="020F0502020204030204" pitchFamily="34" charset="0"/>
                </a:rPr>
                <a:t>LHC critical projects commits to use the service</a:t>
              </a:r>
              <a:endParaRPr lang="en-GB" kern="0" dirty="0">
                <a:latin typeface="Calibri" panose="020F0502020204030204" pitchFamily="34" charset="0"/>
                <a:cs typeface="Calibri" panose="020F0502020204030204" pitchFamily="34" charset="0"/>
              </a:endParaRPr>
            </a:p>
          </p:txBody>
        </p:sp>
        <p:cxnSp>
          <p:nvCxnSpPr>
            <p:cNvPr id="46" name="Straight Connector 26"/>
            <p:cNvCxnSpPr/>
            <p:nvPr/>
          </p:nvCxnSpPr>
          <p:spPr>
            <a:xfrm>
              <a:off x="2343976" y="3156302"/>
              <a:ext cx="0" cy="498720"/>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grpSp>
      <p:sp>
        <p:nvSpPr>
          <p:cNvPr id="47" name="Rounded Rectangle 46"/>
          <p:cNvSpPr/>
          <p:nvPr/>
        </p:nvSpPr>
        <p:spPr>
          <a:xfrm>
            <a:off x="7409906" y="2439289"/>
            <a:ext cx="1511844" cy="1108873"/>
          </a:xfrm>
          <a:prstGeom prst="roundRect">
            <a:avLst/>
          </a:prstGeom>
          <a:gradFill rotWithShape="1">
            <a:gsLst>
              <a:gs pos="0">
                <a:srgbClr val="727CA3">
                  <a:shade val="63000"/>
                </a:srgbClr>
              </a:gs>
              <a:gs pos="30000">
                <a:srgbClr val="727CA3">
                  <a:shade val="90000"/>
                  <a:satMod val="110000"/>
                </a:srgbClr>
              </a:gs>
              <a:gs pos="45000">
                <a:srgbClr val="727CA3">
                  <a:shade val="100000"/>
                  <a:satMod val="118000"/>
                </a:srgbClr>
              </a:gs>
              <a:gs pos="55000">
                <a:srgbClr val="727CA3">
                  <a:shade val="100000"/>
                  <a:satMod val="118000"/>
                </a:srgbClr>
              </a:gs>
              <a:gs pos="73000">
                <a:srgbClr val="727CA3">
                  <a:shade val="90000"/>
                  <a:satMod val="110000"/>
                </a:srgbClr>
              </a:gs>
              <a:gs pos="100000">
                <a:srgbClr val="727CA3">
                  <a:shade val="63000"/>
                </a:srgbClr>
              </a:gs>
            </a:gsLst>
            <a:lin ang="950000" scaled="1"/>
          </a:gradFill>
          <a:ln w="9525" cap="flat" cmpd="sng" algn="ctr">
            <a:solidFill>
              <a:srgbClr val="727CA3"/>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100000"/>
                <a:shade val="100000"/>
                <a:hueMod val="100000"/>
                <a:satMod val="1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smtClean="0">
                <a:ln>
                  <a:noFill/>
                </a:ln>
                <a:solidFill>
                  <a:prstClr val="white"/>
                </a:solidFill>
                <a:effectLst/>
                <a:uLnTx/>
                <a:uFillTx/>
                <a:latin typeface="Calibri" panose="020F0502020204030204" pitchFamily="34" charset="0"/>
              </a:rPr>
              <a:t>Production</a:t>
            </a:r>
            <a:r>
              <a:rPr kumimoji="0" lang="en-GB" sz="1400" b="1" i="0" u="none" strike="noStrike" kern="0" cap="none" spc="0" normalizeH="0" noProof="0" dirty="0" smtClean="0">
                <a:ln>
                  <a:noFill/>
                </a:ln>
                <a:solidFill>
                  <a:prstClr val="white"/>
                </a:solidFill>
                <a:effectLst/>
                <a:uLnTx/>
                <a:uFillTx/>
                <a:latin typeface="Calibri" panose="020F0502020204030204" pitchFamily="34" charset="0"/>
              </a:rPr>
              <a:t> ready</a:t>
            </a:r>
            <a:endParaRPr kumimoji="0" lang="en-GB" sz="1400" b="1" i="0" u="none" strike="noStrike" kern="0" cap="none" spc="0" normalizeH="0" baseline="0" noProof="0" dirty="0" smtClean="0">
              <a:ln>
                <a:noFill/>
              </a:ln>
              <a:solidFill>
                <a:prstClr val="white"/>
              </a:solidFill>
              <a:effectLst/>
              <a:uLnTx/>
              <a:uFillTx/>
              <a:latin typeface="Calibri" panose="020F050202020403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i="0" u="none" strike="noStrike" kern="0" cap="none" spc="0" normalizeH="0" baseline="0" noProof="0" dirty="0" smtClean="0">
                <a:ln>
                  <a:noFill/>
                </a:ln>
                <a:solidFill>
                  <a:prstClr val="white"/>
                </a:solidFill>
                <a:effectLst/>
                <a:uLnTx/>
                <a:uFillTx/>
                <a:latin typeface="Calibri" panose="020F0502020204030204" pitchFamily="34" charset="0"/>
              </a:rPr>
              <a:t>High availability, Custom CERN</a:t>
            </a:r>
            <a:r>
              <a:rPr kumimoji="0" lang="en-GB" sz="1400" i="0" u="none" strike="noStrike" kern="0" cap="none" spc="0" normalizeH="0" noProof="0" dirty="0" smtClean="0">
                <a:ln>
                  <a:noFill/>
                </a:ln>
                <a:solidFill>
                  <a:prstClr val="white"/>
                </a:solidFill>
                <a:effectLst/>
                <a:uLnTx/>
                <a:uFillTx/>
                <a:latin typeface="Calibri" panose="020F0502020204030204" pitchFamily="34" charset="0"/>
              </a:rPr>
              <a:t> distribution</a:t>
            </a:r>
            <a:endParaRPr kumimoji="0" lang="en-GB" sz="1400" i="0" u="none" strike="noStrike" kern="0" cap="none" spc="0" normalizeH="0" baseline="0" noProof="0" dirty="0" smtClean="0">
              <a:ln>
                <a:noFill/>
              </a:ln>
              <a:solidFill>
                <a:prstClr val="white"/>
              </a:solidFill>
              <a:effectLst/>
              <a:uLnTx/>
              <a:uFillTx/>
              <a:latin typeface="Calibri" panose="020F0502020204030204" pitchFamily="34" charset="0"/>
            </a:endParaRPr>
          </a:p>
        </p:txBody>
      </p:sp>
      <p:grpSp>
        <p:nvGrpSpPr>
          <p:cNvPr id="48" name="Group 42"/>
          <p:cNvGrpSpPr/>
          <p:nvPr/>
        </p:nvGrpSpPr>
        <p:grpSpPr>
          <a:xfrm>
            <a:off x="7272691" y="1300017"/>
            <a:ext cx="1295400" cy="1603782"/>
            <a:chOff x="1981200" y="1295400"/>
            <a:chExt cx="1295400" cy="1501324"/>
          </a:xfrm>
        </p:grpSpPr>
        <p:cxnSp>
          <p:nvCxnSpPr>
            <p:cNvPr id="49" name="Straight Connector 12"/>
            <p:cNvCxnSpPr/>
            <p:nvPr/>
          </p:nvCxnSpPr>
          <p:spPr>
            <a:xfrm flipH="1">
              <a:off x="2055018" y="1410494"/>
              <a:ext cx="1588" cy="1386230"/>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sp>
          <p:nvSpPr>
            <p:cNvPr id="50" name="Content Placeholder 2"/>
            <p:cNvSpPr txBox="1">
              <a:spLocks/>
            </p:cNvSpPr>
            <p:nvPr/>
          </p:nvSpPr>
          <p:spPr>
            <a:xfrm>
              <a:off x="1981200" y="1295400"/>
              <a:ext cx="1295400" cy="381000"/>
            </a:xfrm>
            <a:prstGeom prst="rect">
              <a:avLst/>
            </a:prstGeom>
          </p:spPr>
          <p:txBody>
            <a:bodyPr vert="horz">
              <a:noAutofit/>
            </a:bodyPr>
            <a:lstStyle/>
            <a:p>
              <a:pPr marL="274320" marR="0" lvl="0" indent="-274320" defTabSz="914400" eaLnBrk="1" fontAlgn="auto" latinLnBrk="0" hangingPunct="1">
                <a:lnSpc>
                  <a:spcPct val="100000"/>
                </a:lnSpc>
                <a:spcBef>
                  <a:spcPts val="300"/>
                </a:spcBef>
                <a:spcAft>
                  <a:spcPts val="0"/>
                </a:spcAft>
                <a:buClr>
                  <a:srgbClr val="727CA3"/>
                </a:buClr>
                <a:buSzPct val="76000"/>
                <a:buFont typeface="Wingdings 3"/>
                <a:buChar char=""/>
                <a:tabLst/>
                <a:defRPr/>
              </a:pPr>
              <a:r>
                <a:rPr kumimoji="0" lang="en-GB" sz="2000" b="0" i="0" u="none" strike="noStrike" kern="0" cap="none" spc="0" normalizeH="0" baseline="0" noProof="0" dirty="0" smtClean="0">
                  <a:ln>
                    <a:noFill/>
                  </a:ln>
                  <a:solidFill>
                    <a:srgbClr val="00B050"/>
                  </a:solidFill>
                  <a:effectLst/>
                  <a:uLnTx/>
                  <a:uFillTx/>
                  <a:latin typeface="Gill Sans MT"/>
                </a:rPr>
                <a:t>2017</a:t>
              </a:r>
              <a:endParaRPr kumimoji="0" lang="en-GB" sz="2000" b="0" i="0" u="none" strike="noStrike" kern="0" cap="none" spc="0" normalizeH="0" baseline="0" noProof="0" dirty="0">
                <a:ln>
                  <a:noFill/>
                </a:ln>
                <a:solidFill>
                  <a:srgbClr val="00B050"/>
                </a:solidFill>
                <a:effectLst/>
                <a:uLnTx/>
                <a:uFillTx/>
                <a:latin typeface="Gill Sans MT"/>
              </a:endParaRPr>
            </a:p>
          </p:txBody>
        </p:sp>
      </p:grpSp>
      <p:sp>
        <p:nvSpPr>
          <p:cNvPr id="53" name="Rounded Rectangle 52"/>
          <p:cNvSpPr/>
          <p:nvPr/>
        </p:nvSpPr>
        <p:spPr>
          <a:xfrm>
            <a:off x="9076748" y="2439289"/>
            <a:ext cx="1093836" cy="1114192"/>
          </a:xfrm>
          <a:prstGeom prst="roundRect">
            <a:avLst/>
          </a:prstGeom>
          <a:gradFill rotWithShape="1">
            <a:gsLst>
              <a:gs pos="0">
                <a:srgbClr val="727CA3">
                  <a:shade val="63000"/>
                </a:srgbClr>
              </a:gs>
              <a:gs pos="30000">
                <a:srgbClr val="727CA3">
                  <a:shade val="90000"/>
                  <a:satMod val="110000"/>
                </a:srgbClr>
              </a:gs>
              <a:gs pos="45000">
                <a:srgbClr val="727CA3">
                  <a:shade val="100000"/>
                  <a:satMod val="118000"/>
                </a:srgbClr>
              </a:gs>
              <a:gs pos="55000">
                <a:srgbClr val="727CA3">
                  <a:shade val="100000"/>
                  <a:satMod val="118000"/>
                </a:srgbClr>
              </a:gs>
              <a:gs pos="73000">
                <a:srgbClr val="727CA3">
                  <a:shade val="90000"/>
                  <a:satMod val="110000"/>
                </a:srgbClr>
              </a:gs>
              <a:gs pos="100000">
                <a:srgbClr val="727CA3">
                  <a:shade val="63000"/>
                </a:srgbClr>
              </a:gs>
            </a:gsLst>
            <a:lin ang="950000" scaled="1"/>
          </a:gradFill>
          <a:ln w="9525" cap="flat" cmpd="sng" algn="ctr">
            <a:solidFill>
              <a:srgbClr val="727CA3"/>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100000"/>
                <a:shade val="100000"/>
                <a:hueMod val="100000"/>
                <a:satMod val="100000"/>
              </a:srgbClr>
            </a:contourClr>
          </a:sp3d>
        </p:spPr>
        <p:txBody>
          <a:bodyPr rtlCol="0" anchor="ctr"/>
          <a:lstStyle/>
          <a:p>
            <a:pPr algn="ctr">
              <a:defRPr/>
            </a:pPr>
            <a:r>
              <a:rPr kumimoji="0" lang="en-GB" sz="1400" i="0" u="none" strike="noStrike" kern="0" cap="none" spc="0" normalizeH="0" baseline="0" noProof="0" dirty="0" smtClean="0">
                <a:ln>
                  <a:noFill/>
                </a:ln>
                <a:solidFill>
                  <a:prstClr val="white"/>
                </a:solidFill>
                <a:effectLst/>
                <a:uLnTx/>
                <a:uFillTx/>
                <a:latin typeface="Calibri" panose="020F0502020204030204" pitchFamily="34" charset="0"/>
              </a:rPr>
              <a:t>Adoption</a:t>
            </a:r>
            <a:r>
              <a:rPr kumimoji="0" lang="en-GB" sz="1400" i="0" u="none" strike="noStrike" kern="0" cap="none" spc="0" normalizeH="0" noProof="0" dirty="0" smtClean="0">
                <a:ln>
                  <a:noFill/>
                </a:ln>
                <a:solidFill>
                  <a:prstClr val="white"/>
                </a:solidFill>
                <a:effectLst/>
                <a:uLnTx/>
                <a:uFillTx/>
                <a:latin typeface="Calibri" panose="020F0502020204030204" pitchFamily="34" charset="0"/>
              </a:rPr>
              <a:t> of </a:t>
            </a:r>
            <a:r>
              <a:rPr kumimoji="0" lang="en-GB" sz="1400" i="0" u="none" strike="noStrike" kern="0" cap="none" spc="0" normalizeH="0" noProof="0" dirty="0" err="1" smtClean="0">
                <a:ln>
                  <a:noFill/>
                </a:ln>
                <a:solidFill>
                  <a:prstClr val="white"/>
                </a:solidFill>
                <a:effectLst/>
                <a:uLnTx/>
                <a:uFillTx/>
                <a:latin typeface="Calibri" panose="020F0502020204030204" pitchFamily="34" charset="0"/>
              </a:rPr>
              <a:t>Jupyter</a:t>
            </a:r>
            <a:r>
              <a:rPr kumimoji="0" lang="en-GB" sz="1400" i="0" u="none" strike="noStrike" kern="0" cap="none" spc="0" normalizeH="0" noProof="0" dirty="0" smtClean="0">
                <a:ln>
                  <a:noFill/>
                </a:ln>
                <a:solidFill>
                  <a:prstClr val="white"/>
                </a:solidFill>
                <a:effectLst/>
                <a:uLnTx/>
                <a:uFillTx/>
                <a:latin typeface="Calibri" panose="020F0502020204030204" pitchFamily="34" charset="0"/>
              </a:rPr>
              <a:t> Notebooks (SWAN)</a:t>
            </a:r>
            <a:endParaRPr kumimoji="0" lang="en-GB" sz="1400" i="0" u="none" strike="noStrike" kern="0" cap="none" spc="0" normalizeH="0" baseline="0" noProof="0" dirty="0" smtClean="0">
              <a:ln>
                <a:noFill/>
              </a:ln>
              <a:solidFill>
                <a:prstClr val="white"/>
              </a:solidFill>
              <a:effectLst/>
              <a:uLnTx/>
              <a:uFillTx/>
              <a:latin typeface="Calibri" panose="020F0502020204030204" pitchFamily="34" charset="0"/>
            </a:endParaRPr>
          </a:p>
        </p:txBody>
      </p:sp>
      <p:grpSp>
        <p:nvGrpSpPr>
          <p:cNvPr id="54" name="Group 42"/>
          <p:cNvGrpSpPr/>
          <p:nvPr/>
        </p:nvGrpSpPr>
        <p:grpSpPr>
          <a:xfrm>
            <a:off x="8939533" y="1300017"/>
            <a:ext cx="1295400" cy="1603782"/>
            <a:chOff x="1981200" y="1295400"/>
            <a:chExt cx="1295400" cy="1501324"/>
          </a:xfrm>
        </p:grpSpPr>
        <p:cxnSp>
          <p:nvCxnSpPr>
            <p:cNvPr id="55" name="Straight Connector 12"/>
            <p:cNvCxnSpPr/>
            <p:nvPr/>
          </p:nvCxnSpPr>
          <p:spPr>
            <a:xfrm flipH="1">
              <a:off x="2055018" y="1410494"/>
              <a:ext cx="1588" cy="1386230"/>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sp>
          <p:nvSpPr>
            <p:cNvPr id="56" name="Content Placeholder 2"/>
            <p:cNvSpPr txBox="1">
              <a:spLocks/>
            </p:cNvSpPr>
            <p:nvPr/>
          </p:nvSpPr>
          <p:spPr>
            <a:xfrm>
              <a:off x="1981200" y="1295400"/>
              <a:ext cx="1295400" cy="381000"/>
            </a:xfrm>
            <a:prstGeom prst="rect">
              <a:avLst/>
            </a:prstGeom>
          </p:spPr>
          <p:txBody>
            <a:bodyPr vert="horz">
              <a:noAutofit/>
            </a:bodyPr>
            <a:lstStyle/>
            <a:p>
              <a:pPr marL="274320" marR="0" lvl="0" indent="-274320" defTabSz="914400" eaLnBrk="1" fontAlgn="auto" latinLnBrk="0" hangingPunct="1">
                <a:lnSpc>
                  <a:spcPct val="100000"/>
                </a:lnSpc>
                <a:spcBef>
                  <a:spcPts val="300"/>
                </a:spcBef>
                <a:spcAft>
                  <a:spcPts val="0"/>
                </a:spcAft>
                <a:buClr>
                  <a:srgbClr val="727CA3"/>
                </a:buClr>
                <a:buSzPct val="76000"/>
                <a:buFont typeface="Wingdings 3"/>
                <a:buChar char=""/>
                <a:tabLst/>
                <a:defRPr/>
              </a:pPr>
              <a:r>
                <a:rPr kumimoji="0" lang="en-GB" sz="2000" b="0" i="0" u="none" strike="noStrike" kern="0" cap="none" spc="0" normalizeH="0" baseline="0" noProof="0" dirty="0" smtClean="0">
                  <a:ln>
                    <a:noFill/>
                  </a:ln>
                  <a:solidFill>
                    <a:prstClr val="black"/>
                  </a:solidFill>
                  <a:effectLst/>
                  <a:uLnTx/>
                  <a:uFillTx/>
                  <a:latin typeface="Gill Sans MT"/>
                </a:rPr>
                <a:t>2018</a:t>
              </a:r>
              <a:endParaRPr kumimoji="0" lang="en-GB" sz="2000" b="0" i="0" u="none" strike="noStrike" kern="0" cap="none" spc="0" normalizeH="0" baseline="0" noProof="0" dirty="0">
                <a:ln>
                  <a:noFill/>
                </a:ln>
                <a:solidFill>
                  <a:prstClr val="black"/>
                </a:solidFill>
                <a:effectLst/>
                <a:uLnTx/>
                <a:uFillTx/>
                <a:latin typeface="Gill Sans MT"/>
              </a:endParaRPr>
            </a:p>
          </p:txBody>
        </p:sp>
      </p:grpSp>
      <p:sp>
        <p:nvSpPr>
          <p:cNvPr id="62" name="Content Placeholder 2"/>
          <p:cNvSpPr txBox="1">
            <a:spLocks/>
          </p:cNvSpPr>
          <p:nvPr/>
        </p:nvSpPr>
        <p:spPr>
          <a:xfrm>
            <a:off x="9280391" y="4497041"/>
            <a:ext cx="1780386" cy="881731"/>
          </a:xfrm>
          <a:prstGeom prst="rect">
            <a:avLst/>
          </a:prstGeom>
        </p:spPr>
        <p:txBody>
          <a:bodyPr vert="horz">
            <a:noAutofit/>
          </a:bodyPr>
          <a:lstStyle/>
          <a:p>
            <a:pPr marL="274320" lvl="0" indent="-274320" algn="ctr">
              <a:spcBef>
                <a:spcPts val="300"/>
              </a:spcBef>
              <a:buClr>
                <a:srgbClr val="727CA3"/>
              </a:buClr>
              <a:buSzPct val="76000"/>
              <a:defRPr/>
            </a:pPr>
            <a:r>
              <a:rPr lang="en-GB" kern="0" dirty="0" smtClean="0">
                <a:solidFill>
                  <a:prstClr val="black"/>
                </a:solidFill>
                <a:latin typeface="Calibri" panose="020F0502020204030204" pitchFamily="34" charset="0"/>
              </a:rPr>
              <a:t>Spark cluster on </a:t>
            </a:r>
            <a:r>
              <a:rPr lang="en-GB" kern="0" dirty="0" err="1" smtClean="0">
                <a:solidFill>
                  <a:prstClr val="black"/>
                </a:solidFill>
                <a:latin typeface="Calibri" panose="020F0502020204030204" pitchFamily="34" charset="0"/>
              </a:rPr>
              <a:t>Kubernetes</a:t>
            </a:r>
            <a:endParaRPr lang="en-GB" kern="0" dirty="0">
              <a:solidFill>
                <a:prstClr val="black"/>
              </a:solidFill>
              <a:latin typeface="Calibri" panose="020F0502020204030204" pitchFamily="34" charset="0"/>
            </a:endParaRPr>
          </a:p>
        </p:txBody>
      </p:sp>
      <p:cxnSp>
        <p:nvCxnSpPr>
          <p:cNvPr id="63" name="Straight Connector 26"/>
          <p:cNvCxnSpPr/>
          <p:nvPr/>
        </p:nvCxnSpPr>
        <p:spPr>
          <a:xfrm>
            <a:off x="10137095" y="3743527"/>
            <a:ext cx="0" cy="714878"/>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sp>
        <p:nvSpPr>
          <p:cNvPr id="64" name="Content Placeholder 2"/>
          <p:cNvSpPr txBox="1">
            <a:spLocks/>
          </p:cNvSpPr>
          <p:nvPr/>
        </p:nvSpPr>
        <p:spPr>
          <a:xfrm>
            <a:off x="7125983" y="4497426"/>
            <a:ext cx="1745829" cy="881731"/>
          </a:xfrm>
          <a:prstGeom prst="rect">
            <a:avLst/>
          </a:prstGeom>
        </p:spPr>
        <p:txBody>
          <a:bodyPr vert="horz">
            <a:noAutofit/>
          </a:bodyPr>
          <a:lstStyle/>
          <a:p>
            <a:pPr marL="274320" lvl="0" indent="-274320" algn="ctr">
              <a:spcBef>
                <a:spcPts val="300"/>
              </a:spcBef>
              <a:buClr>
                <a:srgbClr val="727CA3"/>
              </a:buClr>
              <a:buSzPct val="76000"/>
              <a:defRPr/>
            </a:pPr>
            <a:r>
              <a:rPr lang="en-GB" kern="0" dirty="0" smtClean="0">
                <a:latin typeface="Calibri" panose="020F0502020204030204" pitchFamily="34" charset="0"/>
              </a:rPr>
              <a:t>Training CERN staff on Hadoop and Spark</a:t>
            </a:r>
            <a:endParaRPr lang="en-GB" kern="0" dirty="0">
              <a:latin typeface="Calibri" panose="020F0502020204030204" pitchFamily="34" charset="0"/>
            </a:endParaRPr>
          </a:p>
        </p:txBody>
      </p:sp>
      <p:cxnSp>
        <p:nvCxnSpPr>
          <p:cNvPr id="65" name="Straight Connector 26"/>
          <p:cNvCxnSpPr/>
          <p:nvPr/>
        </p:nvCxnSpPr>
        <p:spPr>
          <a:xfrm flipH="1">
            <a:off x="7921112" y="3734005"/>
            <a:ext cx="8983" cy="674324"/>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grpSp>
        <p:nvGrpSpPr>
          <p:cNvPr id="66" name="Group 42"/>
          <p:cNvGrpSpPr/>
          <p:nvPr/>
        </p:nvGrpSpPr>
        <p:grpSpPr>
          <a:xfrm>
            <a:off x="10213766" y="1314833"/>
            <a:ext cx="1295400" cy="1603782"/>
            <a:chOff x="1981200" y="1295400"/>
            <a:chExt cx="1295400" cy="1501324"/>
          </a:xfrm>
        </p:grpSpPr>
        <p:cxnSp>
          <p:nvCxnSpPr>
            <p:cNvPr id="67" name="Straight Connector 12"/>
            <p:cNvCxnSpPr/>
            <p:nvPr/>
          </p:nvCxnSpPr>
          <p:spPr>
            <a:xfrm flipH="1">
              <a:off x="2055018" y="1410494"/>
              <a:ext cx="1588" cy="1386230"/>
            </a:xfrm>
            <a:prstGeom prst="line">
              <a:avLst/>
            </a:prstGeom>
            <a:noFill/>
            <a:ln w="19050" cap="flat" cmpd="sng" algn="ctr">
              <a:solidFill>
                <a:srgbClr val="727CA3"/>
              </a:solidFill>
              <a:prstDash val="solid"/>
            </a:ln>
            <a:effectLst>
              <a:outerShdw blurRad="38100" dist="25400" dir="5400000" rotWithShape="0">
                <a:srgbClr val="000000">
                  <a:alpha val="40000"/>
                </a:srgbClr>
              </a:outerShdw>
            </a:effectLst>
          </p:spPr>
        </p:cxnSp>
        <p:sp>
          <p:nvSpPr>
            <p:cNvPr id="68" name="Content Placeholder 2"/>
            <p:cNvSpPr txBox="1">
              <a:spLocks/>
            </p:cNvSpPr>
            <p:nvPr/>
          </p:nvSpPr>
          <p:spPr>
            <a:xfrm>
              <a:off x="1981200" y="1295400"/>
              <a:ext cx="1295400" cy="381000"/>
            </a:xfrm>
            <a:prstGeom prst="rect">
              <a:avLst/>
            </a:prstGeom>
          </p:spPr>
          <p:txBody>
            <a:bodyPr vert="horz">
              <a:noAutofit/>
            </a:bodyPr>
            <a:lstStyle/>
            <a:p>
              <a:pPr marL="274320" marR="0" lvl="0" indent="-274320" defTabSz="914400" eaLnBrk="1" fontAlgn="auto" latinLnBrk="0" hangingPunct="1">
                <a:lnSpc>
                  <a:spcPct val="100000"/>
                </a:lnSpc>
                <a:spcBef>
                  <a:spcPts val="300"/>
                </a:spcBef>
                <a:spcAft>
                  <a:spcPts val="0"/>
                </a:spcAft>
                <a:buClr>
                  <a:srgbClr val="727CA3"/>
                </a:buClr>
                <a:buSzPct val="76000"/>
                <a:buFont typeface="Wingdings 3"/>
                <a:buChar char=""/>
                <a:tabLst/>
                <a:defRPr/>
              </a:pPr>
              <a:r>
                <a:rPr kumimoji="0" lang="en-GB" sz="2000" b="0" i="0" u="none" strike="noStrike" kern="0" cap="none" spc="0" normalizeH="0" baseline="0" noProof="0" dirty="0" smtClean="0">
                  <a:ln>
                    <a:noFill/>
                  </a:ln>
                  <a:solidFill>
                    <a:prstClr val="black"/>
                  </a:solidFill>
                  <a:effectLst/>
                  <a:uLnTx/>
                  <a:uFillTx/>
                  <a:latin typeface="Gill Sans MT"/>
                </a:rPr>
                <a:t>2019</a:t>
              </a:r>
              <a:endParaRPr kumimoji="0" lang="en-GB" sz="2000" b="0" i="0" u="none" strike="noStrike" kern="0" cap="none" spc="0" normalizeH="0" baseline="0" noProof="0" dirty="0">
                <a:ln>
                  <a:noFill/>
                </a:ln>
                <a:solidFill>
                  <a:prstClr val="black"/>
                </a:solidFill>
                <a:effectLst/>
                <a:uLnTx/>
                <a:uFillTx/>
                <a:latin typeface="Gill Sans MT"/>
              </a:endParaRPr>
            </a:p>
          </p:txBody>
        </p:sp>
      </p:grpSp>
      <p:sp>
        <p:nvSpPr>
          <p:cNvPr id="69" name="Rounded Rectangle 68"/>
          <p:cNvSpPr/>
          <p:nvPr/>
        </p:nvSpPr>
        <p:spPr>
          <a:xfrm>
            <a:off x="10382731" y="2443522"/>
            <a:ext cx="1093836" cy="1114192"/>
          </a:xfrm>
          <a:prstGeom prst="roundRect">
            <a:avLst/>
          </a:prstGeom>
          <a:gradFill rotWithShape="1">
            <a:gsLst>
              <a:gs pos="0">
                <a:srgbClr val="727CA3">
                  <a:shade val="63000"/>
                </a:srgbClr>
              </a:gs>
              <a:gs pos="30000">
                <a:srgbClr val="727CA3">
                  <a:shade val="90000"/>
                  <a:satMod val="110000"/>
                </a:srgbClr>
              </a:gs>
              <a:gs pos="45000">
                <a:srgbClr val="727CA3">
                  <a:shade val="100000"/>
                  <a:satMod val="118000"/>
                </a:srgbClr>
              </a:gs>
              <a:gs pos="55000">
                <a:srgbClr val="727CA3">
                  <a:shade val="100000"/>
                  <a:satMod val="118000"/>
                </a:srgbClr>
              </a:gs>
              <a:gs pos="73000">
                <a:srgbClr val="727CA3">
                  <a:shade val="90000"/>
                  <a:satMod val="110000"/>
                </a:srgbClr>
              </a:gs>
              <a:gs pos="100000">
                <a:srgbClr val="727CA3">
                  <a:shade val="63000"/>
                </a:srgbClr>
              </a:gs>
            </a:gsLst>
            <a:lin ang="950000" scaled="1"/>
          </a:gradFill>
          <a:ln w="9525" cap="flat" cmpd="sng" algn="ctr">
            <a:solidFill>
              <a:srgbClr val="727CA3"/>
            </a:solidFill>
            <a:prstDash val="solid"/>
          </a:ln>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rgbClr val="727CA3">
                <a:tint val="100000"/>
                <a:shade val="100000"/>
                <a:hueMod val="100000"/>
                <a:satMod val="100000"/>
              </a:srgbClr>
            </a:contourClr>
          </a:sp3d>
        </p:spPr>
        <p:txBody>
          <a:bodyPr rtlCol="0" anchor="ctr"/>
          <a:lstStyle/>
          <a:p>
            <a:pPr algn="ctr">
              <a:defRPr/>
            </a:pPr>
            <a:r>
              <a:rPr kumimoji="0" lang="en-GB" sz="1400" i="0" u="none" strike="noStrike" kern="0" cap="none" spc="0" normalizeH="0" baseline="0" noProof="0" dirty="0" err="1" smtClean="0">
                <a:ln>
                  <a:noFill/>
                </a:ln>
                <a:solidFill>
                  <a:prstClr val="white"/>
                </a:solidFill>
                <a:effectLst/>
                <a:uLnTx/>
                <a:uFillTx/>
                <a:latin typeface="Calibri" panose="020F0502020204030204" pitchFamily="34" charset="0"/>
              </a:rPr>
              <a:t>Hadoop</a:t>
            </a:r>
            <a:r>
              <a:rPr kumimoji="0" lang="en-GB" sz="1400" i="0" u="none" strike="noStrike" kern="0" cap="none" spc="0" normalizeH="0" baseline="0" noProof="0" dirty="0" smtClean="0">
                <a:ln>
                  <a:noFill/>
                </a:ln>
                <a:solidFill>
                  <a:prstClr val="white"/>
                </a:solidFill>
                <a:effectLst/>
                <a:uLnTx/>
                <a:uFillTx/>
                <a:latin typeface="Calibri" panose="020F0502020204030204" pitchFamily="34" charset="0"/>
              </a:rPr>
              <a:t> 3 production ready</a:t>
            </a:r>
          </a:p>
        </p:txBody>
      </p:sp>
    </p:spTree>
    <p:extLst>
      <p:ext uri="{BB962C8B-B14F-4D97-AF65-F5344CB8AC3E}">
        <p14:creationId xmlns:p14="http://schemas.microsoft.com/office/powerpoint/2010/main" val="2379259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8</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Hadoop and Spark Service at CERN IT</a:t>
            </a:r>
            <a:endParaRPr lang="en-GB" dirty="0"/>
          </a:p>
        </p:txBody>
      </p:sp>
      <p:sp>
        <p:nvSpPr>
          <p:cNvPr id="7" name="Marcador de contenido 2"/>
          <p:cNvSpPr txBox="1">
            <a:spLocks/>
          </p:cNvSpPr>
          <p:nvPr/>
        </p:nvSpPr>
        <p:spPr>
          <a:xfrm>
            <a:off x="442913" y="1377142"/>
            <a:ext cx="6727251" cy="4858040"/>
          </a:xfrm>
          <a:prstGeom prst="rect">
            <a:avLst/>
          </a:prstGeom>
        </p:spPr>
        <p:txBody>
          <a:bodyPr>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defTabSz="1219170"/>
            <a:r>
              <a:rPr lang="en-US" sz="3200" dirty="0"/>
              <a:t>Setup and run the </a:t>
            </a:r>
            <a:r>
              <a:rPr lang="en-US" sz="3200" dirty="0" smtClean="0"/>
              <a:t>infrastructure</a:t>
            </a:r>
            <a:endParaRPr lang="en-US" sz="3200" dirty="0"/>
          </a:p>
          <a:p>
            <a:pPr defTabSz="1219170"/>
            <a:r>
              <a:rPr lang="en-US" sz="3200" dirty="0"/>
              <a:t>Support user </a:t>
            </a:r>
            <a:r>
              <a:rPr lang="en-US" sz="3200" dirty="0" smtClean="0"/>
              <a:t>community</a:t>
            </a:r>
            <a:endParaRPr lang="en-US" sz="3067" dirty="0" smtClean="0"/>
          </a:p>
          <a:p>
            <a:pPr lvl="1" defTabSz="1219170"/>
            <a:r>
              <a:rPr lang="en-US" sz="2800" dirty="0" smtClean="0"/>
              <a:t>Provide consultancy</a:t>
            </a:r>
            <a:endParaRPr lang="en-US" sz="3200" dirty="0" smtClean="0"/>
          </a:p>
          <a:p>
            <a:pPr lvl="1" defTabSz="1219170"/>
            <a:r>
              <a:rPr lang="en-US" sz="2800" dirty="0" smtClean="0"/>
              <a:t>Train on the technologies</a:t>
            </a:r>
          </a:p>
          <a:p>
            <a:pPr lvl="1" defTabSz="1219170"/>
            <a:endParaRPr lang="en-US" sz="2800" dirty="0"/>
          </a:p>
          <a:p>
            <a:pPr defTabSz="1219170"/>
            <a:r>
              <a:rPr lang="en-US" sz="2667" dirty="0" smtClean="0"/>
              <a:t>Facilitate use</a:t>
            </a:r>
          </a:p>
          <a:p>
            <a:pPr lvl="1" defTabSz="1219170"/>
            <a:r>
              <a:rPr lang="en-US" sz="2267" dirty="0" smtClean="0"/>
              <a:t>Notebook service</a:t>
            </a:r>
          </a:p>
          <a:p>
            <a:pPr lvl="1" defTabSz="1219170"/>
            <a:r>
              <a:rPr lang="en-US" sz="2267" dirty="0" smtClean="0"/>
              <a:t>Docker clients</a:t>
            </a:r>
          </a:p>
          <a:p>
            <a:pPr lvl="1" defTabSz="1219170"/>
            <a:r>
              <a:rPr lang="en-US" sz="2267" dirty="0"/>
              <a:t>Package libraries and </a:t>
            </a:r>
            <a:r>
              <a:rPr lang="en-US" sz="2267" dirty="0" smtClean="0"/>
              <a:t>configuration</a:t>
            </a:r>
            <a:endParaRPr lang="en-US" sz="2267" dirty="0"/>
          </a:p>
          <a:p>
            <a:pPr lvl="1" defTabSz="1219170"/>
            <a:endParaRPr lang="en-US" sz="2267" dirty="0" smtClean="0"/>
          </a:p>
        </p:txBody>
      </p:sp>
      <p:pic>
        <p:nvPicPr>
          <p:cNvPr id="8" name="Picture 7" descr="IMG_1394.JPG"/>
          <p:cNvPicPr>
            <a:picLocks noChangeAspect="1"/>
          </p:cNvPicPr>
          <p:nvPr/>
        </p:nvPicPr>
        <p:blipFill rotWithShape="1">
          <a:blip r:embed="rId2" cstate="print">
            <a:extLst>
              <a:ext uri="{28A0092B-C50C-407E-A947-70E740481C1C}">
                <a14:useLocalDpi xmlns:a14="http://schemas.microsoft.com/office/drawing/2010/main" val="0"/>
              </a:ext>
            </a:extLst>
          </a:blip>
          <a:srcRect t="-750"/>
          <a:stretch/>
        </p:blipFill>
        <p:spPr>
          <a:xfrm rot="10800000">
            <a:off x="7425930" y="1409967"/>
            <a:ext cx="4293942" cy="4822711"/>
          </a:xfrm>
          <a:prstGeom prst="rect">
            <a:avLst/>
          </a:prstGeom>
        </p:spPr>
      </p:pic>
    </p:spTree>
    <p:extLst>
      <p:ext uri="{BB962C8B-B14F-4D97-AF65-F5344CB8AC3E}">
        <p14:creationId xmlns:p14="http://schemas.microsoft.com/office/powerpoint/2010/main" val="3702370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9C6F0F6-5D91-490F-9207-2CB2B77D6CE5}"/>
              </a:ext>
            </a:extLst>
          </p:cNvPr>
          <p:cNvSpPr>
            <a:spLocks noGrp="1"/>
          </p:cNvSpPr>
          <p:nvPr>
            <p:ph type="dt" sz="half" idx="10"/>
          </p:nvPr>
        </p:nvSpPr>
        <p:spPr/>
        <p:txBody>
          <a:bodyPr/>
          <a:lstStyle/>
          <a:p>
            <a:r>
              <a:rPr lang="en-US" noProof="0" smtClean="0"/>
              <a:t>24.Oct. 2019</a:t>
            </a:r>
            <a:endParaRPr lang="en-GB" noProof="0"/>
          </a:p>
        </p:txBody>
      </p:sp>
      <p:sp>
        <p:nvSpPr>
          <p:cNvPr id="5" name="Fußzeilenplatzhalter 4">
            <a:extLst>
              <a:ext uri="{FF2B5EF4-FFF2-40B4-BE49-F238E27FC236}">
                <a16:creationId xmlns:a16="http://schemas.microsoft.com/office/drawing/2014/main" id="{D7E824BD-3DFC-4482-B21D-18A9B73F2281}"/>
              </a:ext>
            </a:extLst>
          </p:cNvPr>
          <p:cNvSpPr>
            <a:spLocks noGrp="1"/>
          </p:cNvSpPr>
          <p:nvPr>
            <p:ph type="ftr" sz="quarter" idx="11"/>
          </p:nvPr>
        </p:nvSpPr>
        <p:spPr/>
        <p:txBody>
          <a:bodyPr/>
          <a:lstStyle/>
          <a:p>
            <a:r>
              <a:rPr lang="en-GB" noProof="0"/>
              <a:t>© APACECON EUROPE 2019</a:t>
            </a:r>
          </a:p>
        </p:txBody>
      </p:sp>
      <p:sp>
        <p:nvSpPr>
          <p:cNvPr id="6" name="Foliennummernplatzhalter 5">
            <a:extLst>
              <a:ext uri="{FF2B5EF4-FFF2-40B4-BE49-F238E27FC236}">
                <a16:creationId xmlns:a16="http://schemas.microsoft.com/office/drawing/2014/main" id="{553FEF53-876A-402A-A42F-C717EA509751}"/>
              </a:ext>
            </a:extLst>
          </p:cNvPr>
          <p:cNvSpPr>
            <a:spLocks noGrp="1"/>
          </p:cNvSpPr>
          <p:nvPr>
            <p:ph type="sldNum" sz="quarter" idx="12"/>
          </p:nvPr>
        </p:nvSpPr>
        <p:spPr/>
        <p:txBody>
          <a:bodyPr/>
          <a:lstStyle/>
          <a:p>
            <a:fld id="{F750496F-2DBE-4893-B58D-E379ED051D81}" type="slidenum">
              <a:rPr lang="en-GB" noProof="0" smtClean="0"/>
              <a:pPr/>
              <a:t>9</a:t>
            </a:fld>
            <a:endParaRPr lang="en-GB" noProof="0"/>
          </a:p>
        </p:txBody>
      </p:sp>
      <p:sp>
        <p:nvSpPr>
          <p:cNvPr id="17" name="Answering questions…"/>
          <p:cNvSpPr txBox="1"/>
          <p:nvPr/>
        </p:nvSpPr>
        <p:spPr>
          <a:xfrm>
            <a:off x="7921112" y="1102869"/>
            <a:ext cx="1222888" cy="203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800">
                <a:solidFill>
                  <a:srgbClr val="FFFFFF"/>
                </a:solidFill>
              </a:defRPr>
            </a:lvl1pPr>
          </a:lstStyle>
          <a:p>
            <a:r>
              <a:t>Answering questions…</a:t>
            </a:r>
          </a:p>
        </p:txBody>
      </p:sp>
      <p:sp>
        <p:nvSpPr>
          <p:cNvPr id="28" name="Titel 1">
            <a:extLst>
              <a:ext uri="{FF2B5EF4-FFF2-40B4-BE49-F238E27FC236}">
                <a16:creationId xmlns:a16="http://schemas.microsoft.com/office/drawing/2014/main" id="{14E22F8B-A394-4F01-8245-8D0AD8209A86}"/>
              </a:ext>
            </a:extLst>
          </p:cNvPr>
          <p:cNvSpPr>
            <a:spLocks noGrp="1"/>
          </p:cNvSpPr>
          <p:nvPr>
            <p:ph type="title"/>
          </p:nvPr>
        </p:nvSpPr>
        <p:spPr>
          <a:xfrm>
            <a:off x="442913" y="152401"/>
            <a:ext cx="11306173" cy="528636"/>
          </a:xfrm>
        </p:spPr>
        <p:txBody>
          <a:bodyPr>
            <a:normAutofit fontScale="90000"/>
          </a:bodyPr>
          <a:lstStyle/>
          <a:p>
            <a:r>
              <a:rPr lang="en-GB" dirty="0" smtClean="0"/>
              <a:t>Hadoop and Spark service in numbers</a:t>
            </a:r>
            <a:endParaRPr lang="en-GB" dirty="0"/>
          </a:p>
        </p:txBody>
      </p:sp>
      <p:sp>
        <p:nvSpPr>
          <p:cNvPr id="7" name="Content Placeholder 8"/>
          <p:cNvSpPr>
            <a:spLocks noGrp="1"/>
          </p:cNvSpPr>
          <p:nvPr>
            <p:ph sz="quarter" idx="4294967295"/>
          </p:nvPr>
        </p:nvSpPr>
        <p:spPr>
          <a:xfrm>
            <a:off x="1137012" y="1345385"/>
            <a:ext cx="4693194" cy="4607222"/>
          </a:xfrm>
          <a:prstGeom prst="rect">
            <a:avLst/>
          </a:prstGeom>
        </p:spPr>
        <p:txBody>
          <a:bodyPr/>
          <a:lstStyle/>
          <a:p>
            <a:pPr>
              <a:buFont typeface="Wingdings" charset="2"/>
              <a:buChar char="²"/>
            </a:pPr>
            <a:r>
              <a:rPr lang="en-GB" dirty="0" smtClean="0"/>
              <a:t>6 clusters</a:t>
            </a:r>
          </a:p>
          <a:p>
            <a:pPr lvl="1">
              <a:buFont typeface="Wingdings" charset="2"/>
              <a:buChar char="²"/>
            </a:pPr>
            <a:r>
              <a:rPr lang="en-GB" dirty="0" smtClean="0"/>
              <a:t>4 production (bare-metal)</a:t>
            </a:r>
          </a:p>
          <a:p>
            <a:pPr lvl="1">
              <a:buFont typeface="Wingdings" charset="2"/>
              <a:buChar char="²"/>
            </a:pPr>
            <a:r>
              <a:rPr lang="en-GB" dirty="0" smtClean="0"/>
              <a:t>2 QA clusters (VMs)</a:t>
            </a:r>
          </a:p>
          <a:p>
            <a:pPr>
              <a:buFont typeface="Wingdings" charset="2"/>
              <a:buChar char="²"/>
            </a:pPr>
            <a:endParaRPr lang="en-GB" dirty="0"/>
          </a:p>
          <a:p>
            <a:pPr>
              <a:buFont typeface="Wingdings" charset="2"/>
              <a:buChar char="²"/>
            </a:pPr>
            <a:r>
              <a:rPr lang="en-GB" dirty="0" smtClean="0"/>
              <a:t>65 physical servers</a:t>
            </a:r>
          </a:p>
          <a:p>
            <a:pPr>
              <a:buFont typeface="Wingdings" charset="2"/>
              <a:buChar char="²"/>
            </a:pPr>
            <a:endParaRPr lang="en-GB" dirty="0" smtClean="0"/>
          </a:p>
          <a:p>
            <a:pPr>
              <a:buFont typeface="Wingdings" charset="2"/>
              <a:buChar char="²"/>
            </a:pPr>
            <a:r>
              <a:rPr lang="en-GB" dirty="0" smtClean="0"/>
              <a:t>40+ virtual machines</a:t>
            </a:r>
          </a:p>
          <a:p>
            <a:pPr>
              <a:buFont typeface="Wingdings" charset="2"/>
              <a:buChar char="²"/>
            </a:pPr>
            <a:endParaRPr lang="en-GB" dirty="0"/>
          </a:p>
          <a:p>
            <a:pPr>
              <a:buFont typeface="Wingdings" charset="2"/>
              <a:buChar char="²"/>
            </a:pPr>
            <a:r>
              <a:rPr lang="en-GB" dirty="0" smtClean="0"/>
              <a:t>18+ PBs of </a:t>
            </a:r>
            <a:r>
              <a:rPr lang="en-GB" dirty="0"/>
              <a:t>S</a:t>
            </a:r>
            <a:r>
              <a:rPr lang="en-GB" dirty="0" smtClean="0"/>
              <a:t>torage</a:t>
            </a:r>
          </a:p>
          <a:p>
            <a:endParaRPr lang="en-GB" dirty="0" smtClean="0"/>
          </a:p>
          <a:p>
            <a:endParaRPr lang="en-GB" dirty="0"/>
          </a:p>
        </p:txBody>
      </p:sp>
      <p:sp>
        <p:nvSpPr>
          <p:cNvPr id="8" name="Content Placeholder 10"/>
          <p:cNvSpPr>
            <a:spLocks noGrp="1"/>
          </p:cNvSpPr>
          <p:nvPr>
            <p:ph sz="quarter" idx="4294967295"/>
          </p:nvPr>
        </p:nvSpPr>
        <p:spPr>
          <a:xfrm>
            <a:off x="6730515" y="1378346"/>
            <a:ext cx="5389033" cy="4293249"/>
          </a:xfrm>
          <a:prstGeom prst="rect">
            <a:avLst/>
          </a:prstGeom>
        </p:spPr>
        <p:txBody>
          <a:bodyPr/>
          <a:lstStyle/>
          <a:p>
            <a:pPr>
              <a:buFont typeface="Wingdings" charset="2"/>
              <a:buChar char="²"/>
            </a:pPr>
            <a:r>
              <a:rPr lang="en-GB" dirty="0" smtClean="0"/>
              <a:t>20+ TB of Memory</a:t>
            </a:r>
          </a:p>
          <a:p>
            <a:pPr marL="48763" indent="0">
              <a:buNone/>
            </a:pPr>
            <a:endParaRPr lang="en-GB" dirty="0"/>
          </a:p>
          <a:p>
            <a:pPr>
              <a:buFont typeface="Wingdings" charset="2"/>
              <a:buChar char="²"/>
            </a:pPr>
            <a:r>
              <a:rPr lang="en-GB" dirty="0" smtClean="0"/>
              <a:t>1500+ physical cores</a:t>
            </a:r>
          </a:p>
          <a:p>
            <a:pPr>
              <a:buFont typeface="Wingdings" charset="2"/>
              <a:buChar char="²"/>
            </a:pPr>
            <a:endParaRPr lang="en-GB" dirty="0"/>
          </a:p>
          <a:p>
            <a:pPr>
              <a:buFont typeface="Wingdings" charset="2"/>
              <a:buChar char="²"/>
            </a:pPr>
            <a:r>
              <a:rPr lang="en-GB" dirty="0" smtClean="0"/>
              <a:t>HDDs and SSDs</a:t>
            </a:r>
          </a:p>
          <a:p>
            <a:pPr>
              <a:buFont typeface="Wingdings" charset="2"/>
              <a:buChar char="²"/>
            </a:pPr>
            <a:endParaRPr lang="en-GB" dirty="0"/>
          </a:p>
          <a:p>
            <a:pPr>
              <a:buFont typeface="Wingdings" charset="2"/>
              <a:buChar char="²"/>
            </a:pPr>
            <a:r>
              <a:rPr lang="en-GB" dirty="0" smtClean="0"/>
              <a:t>Data growth: 4 TB per day</a:t>
            </a:r>
            <a:endParaRPr lang="en-GB" dirty="0"/>
          </a:p>
        </p:txBody>
      </p:sp>
      <p:pic>
        <p:nvPicPr>
          <p:cNvPr id="9" name="Picture 8"/>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14452" y="1678137"/>
            <a:ext cx="831502" cy="831502"/>
          </a:xfrm>
          <a:prstGeom prst="rect">
            <a:avLst/>
          </a:prstGeom>
        </p:spPr>
      </p:pic>
      <p:pic>
        <p:nvPicPr>
          <p:cNvPr id="10" name="Picture 2" descr="Ram, Chip, Computer, Hardwar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954475" y="1361836"/>
            <a:ext cx="866660" cy="578676"/>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5959684" y="2273099"/>
            <a:ext cx="937430" cy="920995"/>
            <a:chOff x="7287962" y="2253471"/>
            <a:chExt cx="386078" cy="352643"/>
          </a:xfrm>
        </p:grpSpPr>
        <p:pic>
          <p:nvPicPr>
            <p:cNvPr id="12" name="Picture 8" descr="Cpu, Processor, Intel, Amd, Chip"/>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287962" y="2253471"/>
              <a:ext cx="352643" cy="352643"/>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TextBox 12"/>
            <p:cNvSpPr txBox="1"/>
            <p:nvPr/>
          </p:nvSpPr>
          <p:spPr>
            <a:xfrm>
              <a:off x="7309992" y="2403983"/>
              <a:ext cx="364048" cy="129630"/>
            </a:xfrm>
            <a:prstGeom prst="rect">
              <a:avLst/>
            </a:prstGeom>
            <a:noFill/>
          </p:spPr>
          <p:txBody>
            <a:bodyPr wrap="square" rtlCol="0">
              <a:spAutoFit/>
            </a:bodyPr>
            <a:lstStyle/>
            <a:p>
              <a:r>
                <a:rPr lang="en-GB" sz="1600" b="1" dirty="0" smtClean="0">
                  <a:solidFill>
                    <a:srgbClr val="000000"/>
                  </a:solidFill>
                </a:rPr>
                <a:t>CPU</a:t>
              </a:r>
              <a:endParaRPr lang="en-GB" sz="500" b="1" dirty="0">
                <a:solidFill>
                  <a:srgbClr val="000000"/>
                </a:solidFill>
              </a:endParaRPr>
            </a:p>
          </p:txBody>
        </p:sp>
      </p:grpSp>
      <p:pic>
        <p:nvPicPr>
          <p:cNvPr id="14" name="Picture 1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77033" y="3120894"/>
            <a:ext cx="859979" cy="595535"/>
          </a:xfrm>
          <a:prstGeom prst="rect">
            <a:avLst/>
          </a:prstGeom>
        </p:spPr>
      </p:pic>
      <p:pic>
        <p:nvPicPr>
          <p:cNvPr id="15" name="Picture 4" descr="Hard Disk, Technology, Electronics, Disk, Storage"/>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77033" y="5159186"/>
            <a:ext cx="862846" cy="793421"/>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15"/>
          <p:cNvPicPr>
            <a:picLocks noChangeAspect="1"/>
          </p:cNvPicPr>
          <p:nvPr/>
        </p:nvPicPr>
        <p:blipFill>
          <a:blip r:embed="rId7"/>
          <a:stretch>
            <a:fillRect/>
          </a:stretch>
        </p:blipFill>
        <p:spPr>
          <a:xfrm>
            <a:off x="5830206" y="3434706"/>
            <a:ext cx="985725" cy="700961"/>
          </a:xfrm>
          <a:prstGeom prst="rect">
            <a:avLst/>
          </a:prstGeom>
        </p:spPr>
      </p:pic>
      <p:pic>
        <p:nvPicPr>
          <p:cNvPr id="18" name="Picture 17"/>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23393" y="4030998"/>
            <a:ext cx="813619" cy="813619"/>
          </a:xfrm>
          <a:prstGeom prst="rect">
            <a:avLst/>
          </a:prstGeom>
        </p:spPr>
      </p:pic>
      <p:pic>
        <p:nvPicPr>
          <p:cNvPr id="19" name="Picture 18"/>
          <p:cNvPicPr>
            <a:picLocks noChangeAspect="1"/>
          </p:cNvPicPr>
          <p:nvPr/>
        </p:nvPicPr>
        <p:blipFill>
          <a:blip r:embed="rId9"/>
          <a:stretch>
            <a:fillRect/>
          </a:stretch>
        </p:blipFill>
        <p:spPr>
          <a:xfrm>
            <a:off x="5898400" y="4437808"/>
            <a:ext cx="922735" cy="635662"/>
          </a:xfrm>
          <a:prstGeom prst="rect">
            <a:avLst/>
          </a:prstGeom>
        </p:spPr>
      </p:pic>
    </p:spTree>
    <p:extLst>
      <p:ext uri="{BB962C8B-B14F-4D97-AF65-F5344CB8AC3E}">
        <p14:creationId xmlns:p14="http://schemas.microsoft.com/office/powerpoint/2010/main" val="19785915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apaconeur">
      <a:dk1>
        <a:srgbClr val="000000"/>
      </a:dk1>
      <a:lt1>
        <a:srgbClr val="FFFFFF"/>
      </a:lt1>
      <a:dk2>
        <a:srgbClr val="44546A"/>
      </a:dk2>
      <a:lt2>
        <a:srgbClr val="E7E6E6"/>
      </a:lt2>
      <a:accent1>
        <a:srgbClr val="3D2970"/>
      </a:accent1>
      <a:accent2>
        <a:srgbClr val="752C85"/>
      </a:accent2>
      <a:accent3>
        <a:srgbClr val="9F2065"/>
      </a:accent3>
      <a:accent4>
        <a:srgbClr val="BA224B"/>
      </a:accent4>
      <a:accent5>
        <a:srgbClr val="E3662E"/>
      </a:accent5>
      <a:accent6>
        <a:srgbClr val="F69824"/>
      </a:accent6>
      <a:hlink>
        <a:srgbClr val="0563C1"/>
      </a:hlink>
      <a:folHlink>
        <a:srgbClr val="954F72"/>
      </a:folHlink>
    </a:clrScheme>
    <a:fontScheme name="apaconeur">
      <a:majorFont>
        <a:latin typeface="Montserrat SemiBold"/>
        <a:ea typeface=""/>
        <a:cs typeface=""/>
      </a:majorFont>
      <a:minorFont>
        <a:latin typeface="Montserrat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Custom Color 1">
      <a:srgbClr val="F2F2F2"/>
    </a:custClr>
    <a:custClr name="Custom Color 2">
      <a:srgbClr val="808080"/>
    </a:custClr>
    <a:custClr name="Custom Color 3">
      <a:srgbClr val="D0CECE"/>
    </a:custClr>
    <a:custClr name="Custom Color 4">
      <a:srgbClr val="D6DCE5"/>
    </a:custClr>
    <a:custClr name="Custom Color 5">
      <a:srgbClr val="D4CBEC"/>
    </a:custClr>
    <a:custClr name="Custom Color 6">
      <a:srgbClr val="E8CDEE"/>
    </a:custClr>
    <a:custClr name="Custom Color 7">
      <a:srgbClr val="F4CAE1"/>
    </a:custClr>
    <a:custClr name="Custom Color 8">
      <a:srgbClr val="F6CED9"/>
    </a:custClr>
    <a:custClr name="Custom Color 9">
      <a:srgbClr val="F9E0D5"/>
    </a:custClr>
    <a:custClr name="Custom Color 10">
      <a:srgbClr val="FDEAD3"/>
    </a:custClr>
    <a:custClr name="Custom Color 11">
      <a:srgbClr val="D9D9D9"/>
    </a:custClr>
    <a:custClr name="Custom Color 12">
      <a:srgbClr val="595959"/>
    </a:custClr>
    <a:custClr name="Custom Color 13">
      <a:srgbClr val="AFABAB"/>
    </a:custClr>
    <a:custClr name="Custom Color 14">
      <a:srgbClr val="ADB9CA"/>
    </a:custClr>
    <a:custClr name="Custom Color 15">
      <a:srgbClr val="A996D9"/>
    </a:custClr>
    <a:custClr name="Custom Color 16">
      <a:srgbClr val="D29BDE"/>
    </a:custClr>
    <a:custClr name="Custom Color 17">
      <a:srgbClr val="EA95C3"/>
    </a:custClr>
    <a:custClr name="Custom Color 18">
      <a:srgbClr val="ED9DB3"/>
    </a:custClr>
    <a:custClr name="Custom Color 19">
      <a:srgbClr val="F4C2AB"/>
    </a:custClr>
    <a:custClr name="Custom Color 20">
      <a:srgbClr val="FBD6A7"/>
    </a:custClr>
    <a:custClr name="Custom Color 21">
      <a:srgbClr val="BFBFBF"/>
    </a:custClr>
    <a:custClr name="Custom Color 22">
      <a:srgbClr val="404040"/>
    </a:custClr>
    <a:custClr name="Custom Color 23">
      <a:srgbClr val="767171"/>
    </a:custClr>
    <a:custClr name="Custom Color 24">
      <a:srgbClr val="8497B0"/>
    </a:custClr>
    <a:custClr name="Custom Color 25">
      <a:srgbClr val="7E62C6"/>
    </a:custClr>
    <a:custClr name="Custom Color 26">
      <a:srgbClr val="BB69CD"/>
    </a:custClr>
    <a:custClr name="Custom Color 27">
      <a:srgbClr val="DF60A5"/>
    </a:custClr>
    <a:custClr name="Custom Color 28">
      <a:srgbClr val="E46C8C"/>
    </a:custClr>
    <a:custClr name="Custom Color 29">
      <a:srgbClr val="EEA382"/>
    </a:custClr>
    <a:custClr name="Custom Color 30">
      <a:srgbClr val="FAC17C"/>
    </a:custClr>
    <a:custClr name="Custom Color 31">
      <a:srgbClr val="A6A6A6"/>
    </a:custClr>
    <a:custClr name="Custom Color 32">
      <a:srgbClr val="262626"/>
    </a:custClr>
    <a:custClr name="Custom Color 33">
      <a:srgbClr val="3B3838"/>
    </a:custClr>
    <a:custClr name="Custom Color 34">
      <a:srgbClr val="333F50"/>
    </a:custClr>
    <a:custClr name="Custom Color 35">
      <a:srgbClr val="2E1F54"/>
    </a:custClr>
    <a:custClr name="Custom Color 36">
      <a:srgbClr val="582164"/>
    </a:custClr>
    <a:custClr name="Custom Color 37">
      <a:srgbClr val="77184C"/>
    </a:custClr>
    <a:custClr name="Custom Color 38">
      <a:srgbClr val="8B1938"/>
    </a:custClr>
    <a:custClr name="Custom Color 39">
      <a:srgbClr val="B54918"/>
    </a:custClr>
    <a:custClr name="Custom Color 40">
      <a:srgbClr val="CB7408"/>
    </a:custClr>
    <a:custClr name="Custom Color 41">
      <a:srgbClr val="808080"/>
    </a:custClr>
    <a:custClr name="Custom Color 42">
      <a:srgbClr val="0D0D0D"/>
    </a:custClr>
    <a:custClr name="Custom Color 43">
      <a:srgbClr val="181717"/>
    </a:custClr>
    <a:custClr name="Custom Color 44">
      <a:srgbClr val="222A35"/>
    </a:custClr>
    <a:custClr name="Custom Color 45">
      <a:srgbClr val="1E1438"/>
    </a:custClr>
    <a:custClr name="Custom Color 46">
      <a:srgbClr val="3A1642"/>
    </a:custClr>
    <a:custClr name="Custom Color 47">
      <a:srgbClr val="501032"/>
    </a:custClr>
    <a:custClr name="Custom Color 48">
      <a:srgbClr val="5D1126"/>
    </a:custClr>
    <a:custClr name="Custom Color 49">
      <a:srgbClr val="783010"/>
    </a:custClr>
    <a:custClr name="Custom Color 50">
      <a:srgbClr val="874D06"/>
    </a:custClr>
  </a:custClrLst>
  <a:extLst>
    <a:ext uri="{05A4C25C-085E-4340-85A3-A5531E510DB2}">
      <thm15:themeFamily xmlns:thm15="http://schemas.microsoft.com/office/thememl/2012/main" name="ApacheCon-EUR-DEV-VERS-v1" id="{91D6230F-0994-45B2-8565-6630E461B1CC}" vid="{8678DCD3-353D-441D-AD7B-4CFD69527143}"/>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ApacheCon-EUR-DEV-VERS-v1</Template>
  <TotalTime>4361</TotalTime>
  <Words>2351</Words>
  <Application>Microsoft Office PowerPoint</Application>
  <PresentationFormat>Widescreen</PresentationFormat>
  <Paragraphs>589</Paragraphs>
  <Slides>33</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Arial</vt:lpstr>
      <vt:lpstr>Calibri</vt:lpstr>
      <vt:lpstr>Consolas</vt:lpstr>
      <vt:lpstr>Gill Sans</vt:lpstr>
      <vt:lpstr>Gill Sans MT</vt:lpstr>
      <vt:lpstr>Montserrat Medium</vt:lpstr>
      <vt:lpstr>Montserrat SemiBold</vt:lpstr>
      <vt:lpstr>Roboto</vt:lpstr>
      <vt:lpstr>Wingdings</vt:lpstr>
      <vt:lpstr>Wingdings 3</vt:lpstr>
      <vt:lpstr>Office</vt:lpstr>
      <vt:lpstr>OPEN SOURCE BIG DATA TOOLS ACCELERATING PHYSICS RESEARCH AT CERN</vt:lpstr>
      <vt:lpstr>CERN</vt:lpstr>
      <vt:lpstr>PowerPoint Presentation</vt:lpstr>
      <vt:lpstr>CERN Data Centre</vt:lpstr>
      <vt:lpstr>Data at Scale @ CERN</vt:lpstr>
      <vt:lpstr>Hadoop and Spark for big data analytics</vt:lpstr>
      <vt:lpstr>CERN Hadoop and Spark Service - Timeline</vt:lpstr>
      <vt:lpstr>Hadoop and Spark Service at CERN IT</vt:lpstr>
      <vt:lpstr>Hadoop and Spark service in numbers</vt:lpstr>
      <vt:lpstr>Overview of Hadoop components used</vt:lpstr>
      <vt:lpstr>Hadoop and Spark production deployment</vt:lpstr>
      <vt:lpstr>Moving to Apache Hadoop distribution </vt:lpstr>
      <vt:lpstr>SWAN – Jupyter Notebooks On Demand</vt:lpstr>
      <vt:lpstr>PowerPoint Presentation</vt:lpstr>
      <vt:lpstr>SWAN – Integration with Spark</vt:lpstr>
      <vt:lpstr>SWAN – Spark Connector</vt:lpstr>
      <vt:lpstr>SWAN – Spark Monitor</vt:lpstr>
      <vt:lpstr>SWAN – Ephemeral Spark K8s clusters</vt:lpstr>
      <vt:lpstr>Analytics Platform Outlook</vt:lpstr>
      <vt:lpstr>Spark as a service on CERN private cloud</vt:lpstr>
      <vt:lpstr>Selected “Big Data” Projects at CERN</vt:lpstr>
      <vt:lpstr>Next Gen. CERN Accelerator Logging</vt:lpstr>
      <vt:lpstr>New CERN IT Monitoring Infrastructure</vt:lpstr>
      <vt:lpstr>Spark for Physics Data Analysis</vt:lpstr>
      <vt:lpstr>LHC Data Pipeline at CERN</vt:lpstr>
      <vt:lpstr>CMS Data Reduction Facility</vt:lpstr>
      <vt:lpstr>XRootD connector for Hadoop and Spark</vt:lpstr>
      <vt:lpstr>ROOT RDataFrame</vt:lpstr>
      <vt:lpstr>Distributed RDataFrame (experimental)</vt:lpstr>
      <vt:lpstr>Distributed RDataFrame (experimental)</vt:lpstr>
      <vt:lpstr>Machine Learning</vt:lpstr>
      <vt:lpstr>Conclusions</vt:lpstr>
      <vt:lpstr>PowerPoint Presentation</vt:lpstr>
    </vt:vector>
  </TitlesOfParts>
  <Company>PPTWORX.DE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Matthias Bauch</dc:creator>
  <cp:lastModifiedBy>Prasanth Kothuri</cp:lastModifiedBy>
  <cp:revision>103</cp:revision>
  <dcterms:created xsi:type="dcterms:W3CDTF">2019-10-15T15:10:08Z</dcterms:created>
  <dcterms:modified xsi:type="dcterms:W3CDTF">2019-10-24T10:32:09Z</dcterms:modified>
</cp:coreProperties>
</file>