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7" r:id="rId13"/>
    <p:sldId id="268" r:id="rId14"/>
    <p:sldId id="266" r:id="rId15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 Ulmer" initials="SU" lastIdx="1" clrIdx="0">
    <p:extLst>
      <p:ext uri="{19B8F6BF-5375-455C-9EA6-DF929625EA0E}">
        <p15:presenceInfo xmlns:p15="http://schemas.microsoft.com/office/powerpoint/2012/main" userId="S-1-5-21-1526224874-1540688658-1361462980-11199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884E"/>
    <a:srgbClr val="0000FF"/>
    <a:srgbClr val="00FF00"/>
    <a:srgbClr val="4A66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422" y="53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B5CEF-641E-4C0B-A980-E1825B89B7F6}" type="datetimeFigureOut">
              <a:rPr lang="en-GB" smtClean="0"/>
              <a:t>24/01/2020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EDB7D-3A3A-4D22-9A93-82725A2B94D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462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2945660" cy="498135"/>
          </a:xfrm>
          <a:prstGeom prst="rect">
            <a:avLst/>
          </a:prstGeom>
        </p:spPr>
        <p:txBody>
          <a:bodyPr vert="horz" lIns="92068" tIns="46034" rIns="92068" bIns="46034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5"/>
            <a:ext cx="2945660" cy="498135"/>
          </a:xfrm>
          <a:prstGeom prst="rect">
            <a:avLst/>
          </a:prstGeom>
        </p:spPr>
        <p:txBody>
          <a:bodyPr vert="horz" lIns="92068" tIns="46034" rIns="92068" bIns="46034" rtlCol="0"/>
          <a:lstStyle>
            <a:lvl1pPr algn="r">
              <a:defRPr sz="1200"/>
            </a:lvl1pPr>
          </a:lstStyle>
          <a:p>
            <a:fld id="{697DC4EA-AF9D-44D9-BF92-EBA3190D092C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68" tIns="46034" rIns="92068" bIns="46034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70"/>
            <a:ext cx="5438140" cy="3909239"/>
          </a:xfrm>
          <a:prstGeom prst="rect">
            <a:avLst/>
          </a:prstGeom>
        </p:spPr>
        <p:txBody>
          <a:bodyPr vert="horz" lIns="92068" tIns="46034" rIns="92068" bIns="4603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60" cy="498134"/>
          </a:xfrm>
          <a:prstGeom prst="rect">
            <a:avLst/>
          </a:prstGeom>
        </p:spPr>
        <p:txBody>
          <a:bodyPr vert="horz" lIns="92068" tIns="46034" rIns="92068" bIns="46034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30092"/>
            <a:ext cx="2945660" cy="498134"/>
          </a:xfrm>
          <a:prstGeom prst="rect">
            <a:avLst/>
          </a:prstGeom>
        </p:spPr>
        <p:txBody>
          <a:bodyPr vert="horz" lIns="92068" tIns="46034" rIns="92068" bIns="46034" rtlCol="0" anchor="b"/>
          <a:lstStyle>
            <a:lvl1pPr algn="r">
              <a:defRPr sz="1200"/>
            </a:lvl1pPr>
          </a:lstStyle>
          <a:p>
            <a:fld id="{CE15BABA-DA57-4666-A8E9-C8AF012405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636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829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998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330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35" y="275321"/>
            <a:ext cx="10352315" cy="61458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5131934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5" y="145211"/>
            <a:ext cx="1047617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44" y="900900"/>
            <a:ext cx="45719" cy="570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sulmer\AppData\Local\Microsoft\Windows\Temporary Internet Files\Content.Outlook\DI0AC1Z7\BASELOGO (9)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88" y="157312"/>
            <a:ext cx="1209814" cy="75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59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340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064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882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3023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620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665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451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DFF01-10EC-408E-A801-C7F971D17B23}" type="datetimeFigureOut">
              <a:rPr lang="de-CH" smtClean="0"/>
              <a:t>24.01.2020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59743-E926-4F9C-9055-BA16EC7FB0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939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Cooling trap development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Startup Meeting 2020/01/24</a:t>
            </a:r>
          </a:p>
          <a:p>
            <a:r>
              <a:rPr lang="en-US" i="1" dirty="0"/>
              <a:t>Markus Fleck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922529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D81AC8-06FE-454C-8785-347B921C5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Q </a:t>
            </a:r>
            <a:r>
              <a:rPr lang="de-AT" dirty="0" err="1"/>
              <a:t>factors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reference</a:t>
            </a:r>
            <a:r>
              <a:rPr lang="de-AT" dirty="0"/>
              <a:t> </a:t>
            </a:r>
            <a:r>
              <a:rPr lang="de-AT" dirty="0" err="1"/>
              <a:t>resonator</a:t>
            </a:r>
            <a:endParaRPr lang="en-US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4805ADB4-1CBA-47A8-8F9E-3D23AAC597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079" y="889911"/>
            <a:ext cx="10054259" cy="5968090"/>
          </a:xfrm>
        </p:spPr>
      </p:pic>
    </p:spTree>
    <p:extLst>
      <p:ext uri="{BB962C8B-B14F-4D97-AF65-F5344CB8AC3E}">
        <p14:creationId xmlns:p14="http://schemas.microsoft.com/office/powerpoint/2010/main" val="1399081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C3A393-33E9-45E1-8F3A-03771243F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Q </a:t>
            </a:r>
            <a:r>
              <a:rPr lang="de-AT" dirty="0" err="1"/>
              <a:t>factors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proton</a:t>
            </a:r>
            <a:r>
              <a:rPr lang="de-AT" dirty="0"/>
              <a:t> </a:t>
            </a:r>
            <a:r>
              <a:rPr lang="de-AT" dirty="0" err="1"/>
              <a:t>resonator</a:t>
            </a:r>
            <a:endParaRPr lang="en-US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4E9B5680-4B02-431D-AE49-1FF51409A1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074" y="889910"/>
            <a:ext cx="9987851" cy="5962748"/>
          </a:xfrm>
        </p:spPr>
      </p:pic>
    </p:spTree>
    <p:extLst>
      <p:ext uri="{BB962C8B-B14F-4D97-AF65-F5344CB8AC3E}">
        <p14:creationId xmlns:p14="http://schemas.microsoft.com/office/powerpoint/2010/main" val="3797246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B803-2947-49A8-894F-34D16B979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Off-</a:t>
            </a:r>
            <a:r>
              <a:rPr lang="de-AT" dirty="0" err="1"/>
              <a:t>resonance</a:t>
            </a:r>
            <a:r>
              <a:rPr lang="de-AT" dirty="0"/>
              <a:t> </a:t>
            </a:r>
            <a:r>
              <a:rPr lang="de-AT" dirty="0" err="1"/>
              <a:t>cooling</a:t>
            </a:r>
            <a:r>
              <a:rPr lang="de-AT" dirty="0"/>
              <a:t> time </a:t>
            </a:r>
            <a:r>
              <a:rPr lang="de-AT" dirty="0" err="1"/>
              <a:t>constant</a:t>
            </a:r>
            <a:endParaRPr lang="en-US" dirty="0"/>
          </a:p>
        </p:txBody>
      </p:sp>
      <p:pic>
        <p:nvPicPr>
          <p:cNvPr id="5" name="Inhaltsplatzhalter 4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EBE64254-30C2-4FF3-B962-BDE97398A8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59" y="898697"/>
            <a:ext cx="9982082" cy="5959303"/>
          </a:xfrm>
        </p:spPr>
      </p:pic>
    </p:spTree>
    <p:extLst>
      <p:ext uri="{BB962C8B-B14F-4D97-AF65-F5344CB8AC3E}">
        <p14:creationId xmlns:p14="http://schemas.microsoft.com/office/powerpoint/2010/main" val="2746501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2D3E6C-BDF4-4139-AE2B-77682990A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Off-</a:t>
            </a:r>
            <a:r>
              <a:rPr lang="de-AT" dirty="0" err="1"/>
              <a:t>resonance</a:t>
            </a:r>
            <a:r>
              <a:rPr lang="de-AT" dirty="0"/>
              <a:t> </a:t>
            </a:r>
            <a:r>
              <a:rPr lang="de-AT" dirty="0" err="1"/>
              <a:t>cooling</a:t>
            </a:r>
            <a:r>
              <a:rPr lang="de-AT" dirty="0"/>
              <a:t> time </a:t>
            </a:r>
            <a:r>
              <a:rPr lang="de-AT" dirty="0" err="1"/>
              <a:t>constant</a:t>
            </a:r>
            <a:endParaRPr lang="en-US" dirty="0"/>
          </a:p>
        </p:txBody>
      </p:sp>
      <p:pic>
        <p:nvPicPr>
          <p:cNvPr id="5" name="Inhaltsplatzhalter 4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A322AAB5-AD0D-4676-B28E-2E970DAA7C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41" y="889910"/>
            <a:ext cx="11828508" cy="5968090"/>
          </a:xfrm>
        </p:spPr>
      </p:pic>
    </p:spTree>
    <p:extLst>
      <p:ext uri="{BB962C8B-B14F-4D97-AF65-F5344CB8AC3E}">
        <p14:creationId xmlns:p14="http://schemas.microsoft.com/office/powerpoint/2010/main" val="151756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F42E1E-4863-4DF3-8317-5F9DE8B15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Outlook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8C4275-18B0-4670-A054-F72EEB547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Next </a:t>
            </a:r>
            <a:r>
              <a:rPr lang="de-AT" dirty="0" err="1"/>
              <a:t>steps</a:t>
            </a:r>
            <a:r>
              <a:rPr lang="de-AT" dirty="0"/>
              <a:t>:</a:t>
            </a:r>
          </a:p>
          <a:p>
            <a:pPr lvl="1"/>
            <a:r>
              <a:rPr lang="de-AT" dirty="0" err="1"/>
              <a:t>Minimise</a:t>
            </a:r>
            <a:r>
              <a:rPr lang="de-AT" dirty="0"/>
              <a:t> </a:t>
            </a:r>
            <a:r>
              <a:rPr lang="de-AT" dirty="0" err="1"/>
              <a:t>losses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test</a:t>
            </a:r>
            <a:r>
              <a:rPr lang="de-AT" dirty="0"/>
              <a:t> </a:t>
            </a:r>
            <a:r>
              <a:rPr lang="de-AT" dirty="0" err="1"/>
              <a:t>setup</a:t>
            </a:r>
            <a:endParaRPr lang="de-AT" dirty="0"/>
          </a:p>
          <a:p>
            <a:pPr lvl="2"/>
            <a:r>
              <a:rPr lang="de-AT" dirty="0"/>
              <a:t>Further </a:t>
            </a:r>
            <a:r>
              <a:rPr lang="de-AT" dirty="0" err="1"/>
              <a:t>reduce</a:t>
            </a:r>
            <a:r>
              <a:rPr lang="de-AT" dirty="0"/>
              <a:t> </a:t>
            </a:r>
            <a:r>
              <a:rPr lang="de-AT" dirty="0" err="1"/>
              <a:t>wire</a:t>
            </a:r>
            <a:r>
              <a:rPr lang="de-AT" dirty="0"/>
              <a:t> </a:t>
            </a:r>
            <a:r>
              <a:rPr lang="de-AT" dirty="0" err="1"/>
              <a:t>lengths</a:t>
            </a:r>
            <a:endParaRPr lang="de-AT" dirty="0"/>
          </a:p>
          <a:p>
            <a:pPr lvl="2"/>
            <a:r>
              <a:rPr lang="de-AT" dirty="0"/>
              <a:t>Pin-point </a:t>
            </a:r>
            <a:r>
              <a:rPr lang="de-AT" dirty="0" err="1"/>
              <a:t>causes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limitations</a:t>
            </a:r>
            <a:endParaRPr lang="de-AT" dirty="0"/>
          </a:p>
          <a:p>
            <a:pPr lvl="2"/>
            <a:r>
              <a:rPr lang="de-AT" dirty="0" err="1"/>
              <a:t>If</a:t>
            </a:r>
            <a:r>
              <a:rPr lang="de-AT" dirty="0"/>
              <a:t> </a:t>
            </a:r>
            <a:r>
              <a:rPr lang="de-AT" dirty="0" err="1"/>
              <a:t>necessary</a:t>
            </a:r>
            <a:r>
              <a:rPr lang="de-AT" dirty="0"/>
              <a:t> </a:t>
            </a:r>
            <a:r>
              <a:rPr lang="de-AT" dirty="0" err="1"/>
              <a:t>redesign</a:t>
            </a:r>
            <a:r>
              <a:rPr lang="de-AT" dirty="0"/>
              <a:t> </a:t>
            </a:r>
            <a:r>
              <a:rPr lang="de-AT" dirty="0" err="1"/>
              <a:t>electronics</a:t>
            </a:r>
            <a:r>
              <a:rPr lang="de-AT" dirty="0"/>
              <a:t> </a:t>
            </a:r>
            <a:r>
              <a:rPr lang="de-AT" dirty="0" err="1"/>
              <a:t>boards</a:t>
            </a:r>
            <a:endParaRPr lang="de-AT" dirty="0"/>
          </a:p>
          <a:p>
            <a:pPr lvl="1"/>
            <a:r>
              <a:rPr lang="de-AT" dirty="0" err="1"/>
              <a:t>Measure</a:t>
            </a:r>
            <a:r>
              <a:rPr lang="de-AT" dirty="0"/>
              <a:t> </a:t>
            </a:r>
            <a:r>
              <a:rPr lang="de-AT" dirty="0" err="1"/>
              <a:t>varactor</a:t>
            </a:r>
            <a:r>
              <a:rPr lang="de-AT" dirty="0"/>
              <a:t> </a:t>
            </a:r>
            <a:r>
              <a:rPr lang="de-AT" dirty="0" err="1"/>
              <a:t>diodes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increasing</a:t>
            </a:r>
            <a:r>
              <a:rPr lang="de-AT" dirty="0"/>
              <a:t> </a:t>
            </a:r>
            <a:r>
              <a:rPr lang="de-AT" dirty="0" err="1"/>
              <a:t>couplings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characterise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upper</a:t>
            </a:r>
            <a:r>
              <a:rPr lang="de-AT" dirty="0"/>
              <a:t> Q and </a:t>
            </a:r>
            <a:r>
              <a:rPr lang="de-AT" dirty="0" err="1"/>
              <a:t>tuning</a:t>
            </a:r>
            <a:r>
              <a:rPr lang="de-AT" dirty="0"/>
              <a:t> </a:t>
            </a:r>
            <a:r>
              <a:rPr lang="de-AT" dirty="0" err="1"/>
              <a:t>range</a:t>
            </a:r>
            <a:r>
              <a:rPr lang="de-AT" dirty="0"/>
              <a:t> </a:t>
            </a:r>
            <a:r>
              <a:rPr lang="de-AT" dirty="0" err="1"/>
              <a:t>limits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diode</a:t>
            </a:r>
            <a:endParaRPr lang="de-AT" dirty="0"/>
          </a:p>
          <a:p>
            <a:r>
              <a:rPr lang="de-AT" dirty="0" err="1"/>
              <a:t>If</a:t>
            </a:r>
            <a:r>
              <a:rPr lang="de-AT" dirty="0"/>
              <a:t> </a:t>
            </a:r>
            <a:r>
              <a:rPr lang="de-AT" dirty="0" err="1"/>
              <a:t>everything</a:t>
            </a:r>
            <a:r>
              <a:rPr lang="de-AT" dirty="0"/>
              <a:t> </a:t>
            </a:r>
            <a:r>
              <a:rPr lang="de-AT" dirty="0" err="1"/>
              <a:t>proceeds</a:t>
            </a:r>
            <a:r>
              <a:rPr lang="de-AT" dirty="0"/>
              <a:t> </a:t>
            </a:r>
            <a:r>
              <a:rPr lang="de-AT" dirty="0" err="1"/>
              <a:t>smoothly</a:t>
            </a:r>
            <a:r>
              <a:rPr lang="de-AT" dirty="0"/>
              <a:t>, </a:t>
            </a:r>
            <a:r>
              <a:rPr lang="de-AT" dirty="0" err="1"/>
              <a:t>these</a:t>
            </a:r>
            <a:r>
              <a:rPr lang="de-AT" dirty="0"/>
              <a:t> </a:t>
            </a:r>
            <a:r>
              <a:rPr lang="de-AT" dirty="0" err="1"/>
              <a:t>measurements</a:t>
            </a:r>
            <a:r>
              <a:rPr lang="de-AT" dirty="0"/>
              <a:t> </a:t>
            </a:r>
            <a:r>
              <a:rPr lang="de-AT" dirty="0" err="1"/>
              <a:t>should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done</a:t>
            </a:r>
            <a:r>
              <a:rPr lang="de-AT" dirty="0"/>
              <a:t> </a:t>
            </a:r>
            <a:r>
              <a:rPr lang="de-AT" dirty="0" err="1"/>
              <a:t>within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next</a:t>
            </a:r>
            <a:r>
              <a:rPr lang="de-AT" dirty="0"/>
              <a:t> </a:t>
            </a:r>
            <a:r>
              <a:rPr lang="de-AT" dirty="0" err="1"/>
              <a:t>week</a:t>
            </a:r>
            <a:endParaRPr lang="de-AT" dirty="0"/>
          </a:p>
          <a:p>
            <a:r>
              <a:rPr lang="de-AT" dirty="0"/>
              <a:t>Next </a:t>
            </a:r>
            <a:r>
              <a:rPr lang="de-AT" dirty="0" err="1"/>
              <a:t>next</a:t>
            </a:r>
            <a:r>
              <a:rPr lang="de-AT" dirty="0"/>
              <a:t> </a:t>
            </a:r>
            <a:r>
              <a:rPr lang="de-AT" dirty="0" err="1"/>
              <a:t>steps</a:t>
            </a:r>
            <a:r>
              <a:rPr lang="de-AT" dirty="0"/>
              <a:t>:</a:t>
            </a:r>
          </a:p>
          <a:p>
            <a:pPr lvl="1"/>
            <a:r>
              <a:rPr lang="de-AT" dirty="0"/>
              <a:t>Analyse </a:t>
            </a:r>
            <a:r>
              <a:rPr lang="de-AT" dirty="0" err="1"/>
              <a:t>data</a:t>
            </a:r>
            <a:r>
              <a:rPr lang="de-AT" dirty="0"/>
              <a:t> and </a:t>
            </a:r>
            <a:r>
              <a:rPr lang="de-AT" dirty="0" err="1"/>
              <a:t>understand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fundamental </a:t>
            </a:r>
            <a:r>
              <a:rPr lang="de-AT" dirty="0" err="1"/>
              <a:t>limitations</a:t>
            </a:r>
            <a:r>
              <a:rPr lang="de-AT" dirty="0"/>
              <a:t> –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next</a:t>
            </a:r>
            <a:r>
              <a:rPr lang="de-AT" dirty="0"/>
              <a:t> </a:t>
            </a:r>
            <a:r>
              <a:rPr lang="de-AT" dirty="0" err="1"/>
              <a:t>stay</a:t>
            </a:r>
            <a:r>
              <a:rPr lang="de-AT" dirty="0"/>
              <a:t> at RIKEN</a:t>
            </a:r>
          </a:p>
          <a:p>
            <a:pPr lvl="1"/>
            <a:r>
              <a:rPr lang="de-AT" dirty="0"/>
              <a:t>Design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electronics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cyclotron</a:t>
            </a:r>
            <a:r>
              <a:rPr lang="de-AT" dirty="0"/>
              <a:t> </a:t>
            </a:r>
            <a:r>
              <a:rPr lang="de-AT" dirty="0" err="1"/>
              <a:t>detector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requirements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CT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what</a:t>
            </a:r>
            <a:r>
              <a:rPr lang="de-AT" dirty="0"/>
              <a:t> was </a:t>
            </a:r>
            <a:r>
              <a:rPr lang="de-AT" dirty="0" err="1"/>
              <a:t>learned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current</a:t>
            </a:r>
            <a:r>
              <a:rPr lang="de-AT" dirty="0"/>
              <a:t> </a:t>
            </a:r>
            <a:r>
              <a:rPr lang="de-AT" dirty="0" err="1"/>
              <a:t>measurement</a:t>
            </a:r>
            <a:r>
              <a:rPr lang="de-AT" dirty="0"/>
              <a:t> </a:t>
            </a:r>
            <a:r>
              <a:rPr lang="de-AT" dirty="0" err="1"/>
              <a:t>phase</a:t>
            </a:r>
            <a:r>
              <a:rPr lang="de-AT" dirty="0"/>
              <a:t> - </a:t>
            </a:r>
            <a:r>
              <a:rPr lang="de-AT" dirty="0" err="1"/>
              <a:t>February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78390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Synopsis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Reminder on the cooling trap &amp;  motivation</a:t>
            </a:r>
          </a:p>
          <a:p>
            <a:r>
              <a:rPr lang="en-US" dirty="0"/>
              <a:t>Construction of a room-temperature high-Q reference resonator</a:t>
            </a:r>
          </a:p>
          <a:p>
            <a:r>
              <a:rPr lang="en-US" dirty="0"/>
              <a:t>Measurements of different </a:t>
            </a:r>
            <a:r>
              <a:rPr lang="en-US" dirty="0" err="1"/>
              <a:t>varactor</a:t>
            </a:r>
            <a:r>
              <a:rPr lang="en-US" dirty="0"/>
              <a:t> diodes</a:t>
            </a:r>
          </a:p>
          <a:p>
            <a:r>
              <a:rPr lang="en-US" dirty="0"/>
              <a:t>Outlook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765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7A5B328-4C26-4849-BE1E-F8431696B6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53892" y="3544204"/>
            <a:ext cx="5400675" cy="3038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Reminder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8"/>
            <a:ext cx="11389179" cy="563097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Why a cooling trap?</a:t>
            </a:r>
          </a:p>
          <a:p>
            <a:pPr lvl="1"/>
            <a:r>
              <a:rPr lang="en-US" dirty="0"/>
              <a:t>While spin-flips cause shifts in the axial frequency in the AT, so do changes in the quantum levels of the particle</a:t>
            </a:r>
          </a:p>
          <a:p>
            <a:pPr lvl="1"/>
            <a:r>
              <a:rPr lang="en-US" dirty="0"/>
              <a:t>The heating rate of said quantum states is proportional to the quantum states, so a low quantum state, resp. energy is crucial for achieving low heating rates</a:t>
            </a:r>
          </a:p>
          <a:p>
            <a:pPr lvl="1"/>
            <a:r>
              <a:rPr lang="en-US" dirty="0"/>
              <a:t>So far, cooling of the cyclotron mode has been done in the PT</a:t>
            </a:r>
          </a:p>
          <a:p>
            <a:pPr lvl="1"/>
            <a:r>
              <a:rPr lang="en-US" dirty="0"/>
              <a:t>However, the PT does not have a magnetic                                                                      bottle, so the energy can only be measured                                                                         in the AT</a:t>
            </a:r>
          </a:p>
          <a:p>
            <a:pPr lvl="1"/>
            <a:r>
              <a:rPr lang="en-US" dirty="0"/>
              <a:t>Such cooling cycles consume rather large                                                                           parts of the time budget for a g-factor                                                                  measurement</a:t>
            </a:r>
          </a:p>
          <a:p>
            <a:pPr lvl="1"/>
            <a:r>
              <a:rPr lang="en-US" dirty="0"/>
              <a:t>Some numbers: PT cooling time constant:                                                                          380 s, transport time: 3 min, ~70 cycles                                                                               needed =&gt; total cooling time for one                                                                                  particle ~10 h </a:t>
            </a:r>
          </a:p>
        </p:txBody>
      </p:sp>
    </p:spTree>
    <p:extLst>
      <p:ext uri="{BB962C8B-B14F-4D97-AF65-F5344CB8AC3E}">
        <p14:creationId xmlns:p14="http://schemas.microsoft.com/office/powerpoint/2010/main" val="297442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F00EAE-A080-4800-B955-0A0EBD577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Reminder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A62E30-576D-4630-A696-FCC46B0AC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Key design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CT: </a:t>
            </a:r>
          </a:p>
          <a:p>
            <a:pPr lvl="1"/>
            <a:r>
              <a:rPr lang="de-AT" dirty="0" err="1"/>
              <a:t>smaller</a:t>
            </a:r>
            <a:r>
              <a:rPr lang="de-AT" dirty="0"/>
              <a:t> </a:t>
            </a:r>
            <a:r>
              <a:rPr lang="de-AT" dirty="0" err="1"/>
              <a:t>diameter</a:t>
            </a:r>
            <a:r>
              <a:rPr lang="de-AT" dirty="0"/>
              <a:t>, </a:t>
            </a:r>
            <a:r>
              <a:rPr lang="de-AT" dirty="0" err="1"/>
              <a:t>resulting</a:t>
            </a:r>
            <a:r>
              <a:rPr lang="de-AT" dirty="0"/>
              <a:t> in a </a:t>
            </a:r>
            <a:r>
              <a:rPr lang="de-AT" dirty="0" err="1"/>
              <a:t>smaller</a:t>
            </a:r>
            <a:r>
              <a:rPr lang="de-AT" dirty="0"/>
              <a:t> </a:t>
            </a:r>
            <a:r>
              <a:rPr lang="de-AT" dirty="0" err="1"/>
              <a:t>pickup</a:t>
            </a:r>
            <a:r>
              <a:rPr lang="de-AT" dirty="0"/>
              <a:t> </a:t>
            </a:r>
            <a:r>
              <a:rPr lang="de-AT" dirty="0" err="1"/>
              <a:t>length</a:t>
            </a:r>
            <a:endParaRPr lang="de-AT" dirty="0"/>
          </a:p>
          <a:p>
            <a:pPr lvl="1"/>
            <a:r>
              <a:rPr lang="de-AT" dirty="0" err="1"/>
              <a:t>Magnetic</a:t>
            </a:r>
            <a:r>
              <a:rPr lang="de-AT" dirty="0"/>
              <a:t> </a:t>
            </a:r>
            <a:r>
              <a:rPr lang="de-AT" dirty="0" err="1"/>
              <a:t>bottle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allow</a:t>
            </a:r>
            <a:r>
              <a:rPr lang="de-AT" dirty="0"/>
              <a:t> </a:t>
            </a:r>
            <a:r>
              <a:rPr lang="de-AT" dirty="0" err="1"/>
              <a:t>energy</a:t>
            </a:r>
            <a:r>
              <a:rPr lang="de-AT" dirty="0"/>
              <a:t> </a:t>
            </a:r>
            <a:r>
              <a:rPr lang="de-AT" dirty="0" err="1"/>
              <a:t>measurements</a:t>
            </a:r>
            <a:endParaRPr lang="de-AT" dirty="0"/>
          </a:p>
          <a:p>
            <a:pPr lvl="1"/>
            <a:r>
              <a:rPr lang="de-AT" dirty="0"/>
              <a:t>Both axial and </a:t>
            </a:r>
            <a:r>
              <a:rPr lang="de-AT" dirty="0" err="1"/>
              <a:t>cyclotron</a:t>
            </a:r>
            <a:r>
              <a:rPr lang="de-AT" dirty="0"/>
              <a:t> </a:t>
            </a:r>
            <a:r>
              <a:rPr lang="de-AT" dirty="0" err="1"/>
              <a:t>detectors</a:t>
            </a:r>
            <a:endParaRPr lang="de-AT" dirty="0"/>
          </a:p>
          <a:p>
            <a:r>
              <a:rPr lang="de-AT" dirty="0"/>
              <a:t>In total, a </a:t>
            </a:r>
            <a:r>
              <a:rPr lang="de-AT" dirty="0" err="1"/>
              <a:t>reduction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cooling</a:t>
            </a:r>
            <a:r>
              <a:rPr lang="de-AT" dirty="0"/>
              <a:t> time </a:t>
            </a:r>
            <a:r>
              <a:rPr lang="de-AT" dirty="0" err="1"/>
              <a:t>by</a:t>
            </a:r>
            <a:r>
              <a:rPr lang="de-AT" dirty="0"/>
              <a:t> a </a:t>
            </a:r>
            <a:r>
              <a:rPr lang="de-AT" dirty="0" err="1"/>
              <a:t>factor</a:t>
            </a:r>
            <a:r>
              <a:rPr lang="de-AT" dirty="0"/>
              <a:t>                                   </a:t>
            </a:r>
            <a:r>
              <a:rPr lang="de-AT" dirty="0" err="1"/>
              <a:t>of</a:t>
            </a:r>
            <a:r>
              <a:rPr lang="de-AT" dirty="0"/>
              <a:t> ~50-70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expected</a:t>
            </a:r>
            <a:r>
              <a:rPr lang="de-AT" dirty="0"/>
              <a:t>, </a:t>
            </a:r>
            <a:r>
              <a:rPr lang="de-AT" dirty="0" err="1"/>
              <a:t>cutting</a:t>
            </a:r>
            <a:r>
              <a:rPr lang="de-AT" dirty="0"/>
              <a:t> down 10h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several</a:t>
            </a:r>
            <a:r>
              <a:rPr lang="de-AT" dirty="0"/>
              <a:t> </a:t>
            </a:r>
            <a:r>
              <a:rPr lang="de-AT" dirty="0" err="1"/>
              <a:t>minutes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E8DDD08-F8E9-4160-A11E-881BBBB8DD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8459267" y="3290817"/>
            <a:ext cx="3837288" cy="274643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F893DAF-10FF-4E69-B041-69548DAC2E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71" y="3539827"/>
            <a:ext cx="5409513" cy="304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906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B4EE0-8FD5-4E25-9CAE-FBBEF7DD7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High-Q </a:t>
            </a:r>
            <a:r>
              <a:rPr lang="de-AT" dirty="0" err="1"/>
              <a:t>reference</a:t>
            </a:r>
            <a:r>
              <a:rPr lang="de-AT" dirty="0"/>
              <a:t> </a:t>
            </a:r>
            <a:r>
              <a:rPr lang="de-AT" dirty="0" err="1"/>
              <a:t>resonator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90719E-2D37-4F24-B648-80BEC80D4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The CT </a:t>
            </a:r>
            <a:r>
              <a:rPr lang="de-AT" dirty="0" err="1"/>
              <a:t>cyclotron</a:t>
            </a:r>
            <a:r>
              <a:rPr lang="de-AT" dirty="0"/>
              <a:t> </a:t>
            </a:r>
            <a:r>
              <a:rPr lang="de-AT" dirty="0" err="1"/>
              <a:t>detector</a:t>
            </a:r>
            <a:r>
              <a:rPr lang="de-AT" dirty="0"/>
              <a:t> </a:t>
            </a:r>
            <a:r>
              <a:rPr lang="de-AT" dirty="0" err="1"/>
              <a:t>has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fulfill</a:t>
            </a:r>
            <a:r>
              <a:rPr lang="de-AT" dirty="0"/>
              <a:t> </a:t>
            </a:r>
            <a:r>
              <a:rPr lang="de-AT" dirty="0" err="1"/>
              <a:t>two</a:t>
            </a:r>
            <a:r>
              <a:rPr lang="de-AT" dirty="0"/>
              <a:t> </a:t>
            </a:r>
            <a:r>
              <a:rPr lang="de-AT" dirty="0" err="1"/>
              <a:t>criteria</a:t>
            </a:r>
            <a:r>
              <a:rPr lang="de-AT" dirty="0"/>
              <a:t>:</a:t>
            </a:r>
          </a:p>
          <a:p>
            <a:pPr marL="914400" lvl="1" indent="-457200">
              <a:buFont typeface="+mj-lt"/>
              <a:buAutoNum type="alphaLcParenR"/>
            </a:pPr>
            <a:r>
              <a:rPr lang="de-AT" dirty="0"/>
              <a:t>High Q </a:t>
            </a:r>
            <a:r>
              <a:rPr lang="de-AT" dirty="0" err="1"/>
              <a:t>factor</a:t>
            </a:r>
            <a:r>
              <a:rPr lang="de-AT" dirty="0"/>
              <a:t> </a:t>
            </a:r>
            <a:r>
              <a:rPr lang="de-AT" dirty="0" err="1"/>
              <a:t>resulting</a:t>
            </a:r>
            <a:r>
              <a:rPr lang="de-AT" dirty="0"/>
              <a:t> in a high parallel </a:t>
            </a:r>
            <a:r>
              <a:rPr lang="de-AT" dirty="0" err="1"/>
              <a:t>resistance</a:t>
            </a:r>
            <a:r>
              <a:rPr lang="de-AT" dirty="0"/>
              <a:t> and </a:t>
            </a:r>
            <a:r>
              <a:rPr lang="de-AT" dirty="0" err="1"/>
              <a:t>therefore</a:t>
            </a:r>
            <a:r>
              <a:rPr lang="de-AT" dirty="0"/>
              <a:t> a </a:t>
            </a:r>
            <a:r>
              <a:rPr lang="de-AT" dirty="0" err="1"/>
              <a:t>short</a:t>
            </a:r>
            <a:r>
              <a:rPr lang="de-AT" dirty="0"/>
              <a:t> </a:t>
            </a:r>
            <a:r>
              <a:rPr lang="de-AT" dirty="0" err="1"/>
              <a:t>cooling</a:t>
            </a:r>
            <a:r>
              <a:rPr lang="de-AT" dirty="0"/>
              <a:t> time</a:t>
            </a:r>
          </a:p>
          <a:p>
            <a:pPr marL="914400" lvl="1" indent="-457200">
              <a:buFont typeface="+mj-lt"/>
              <a:buAutoNum type="alphaLcParenR"/>
            </a:pPr>
            <a:r>
              <a:rPr lang="de-AT" dirty="0"/>
              <a:t>Wide </a:t>
            </a:r>
            <a:r>
              <a:rPr lang="de-AT" dirty="0" err="1"/>
              <a:t>tuning</a:t>
            </a:r>
            <a:r>
              <a:rPr lang="de-AT" dirty="0"/>
              <a:t> </a:t>
            </a:r>
            <a:r>
              <a:rPr lang="de-AT" dirty="0" err="1"/>
              <a:t>range</a:t>
            </a:r>
            <a:r>
              <a:rPr lang="de-AT" dirty="0"/>
              <a:t> </a:t>
            </a:r>
            <a:r>
              <a:rPr lang="de-AT" dirty="0" err="1"/>
              <a:t>allowing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a </a:t>
            </a:r>
            <a:r>
              <a:rPr lang="de-AT" dirty="0" err="1"/>
              <a:t>far</a:t>
            </a:r>
            <a:r>
              <a:rPr lang="de-AT" dirty="0"/>
              <a:t> </a:t>
            </a:r>
            <a:r>
              <a:rPr lang="de-AT" dirty="0" err="1"/>
              <a:t>detune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cyclotron</a:t>
            </a:r>
            <a:r>
              <a:rPr lang="de-AT" dirty="0"/>
              <a:t> </a:t>
            </a:r>
            <a:r>
              <a:rPr lang="de-AT" dirty="0" err="1"/>
              <a:t>detector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reduce</a:t>
            </a:r>
            <a:r>
              <a:rPr lang="de-AT" dirty="0"/>
              <a:t> </a:t>
            </a:r>
            <a:r>
              <a:rPr lang="de-AT" dirty="0" err="1"/>
              <a:t>its</a:t>
            </a:r>
            <a:r>
              <a:rPr lang="de-AT" dirty="0"/>
              <a:t> residual </a:t>
            </a:r>
            <a:r>
              <a:rPr lang="de-AT" dirty="0" err="1"/>
              <a:t>influence</a:t>
            </a:r>
            <a:r>
              <a:rPr lang="de-AT" dirty="0"/>
              <a:t> on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particle</a:t>
            </a:r>
            <a:endParaRPr lang="de-AT" dirty="0"/>
          </a:p>
          <a:p>
            <a:r>
              <a:rPr lang="en-US" dirty="0"/>
              <a:t>The dominant limit on the resonator’s unloaded Q stems from the varactor diodes</a:t>
            </a:r>
          </a:p>
          <a:p>
            <a:r>
              <a:rPr lang="en-US" dirty="0"/>
              <a:t>In order to explore that limit, a new resonator with a high unloaded Q at room temperature was constructed</a:t>
            </a:r>
          </a:p>
          <a:p>
            <a:r>
              <a:rPr lang="en-US" dirty="0"/>
              <a:t>Setup is still being </a:t>
            </a:r>
            <a:r>
              <a:rPr lang="en-US" dirty="0" err="1"/>
              <a:t>optimised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811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3D5861-129E-45F8-8D26-FAD028801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Resonator </a:t>
            </a:r>
            <a:r>
              <a:rPr lang="de-AT" dirty="0" err="1"/>
              <a:t>shield</a:t>
            </a:r>
            <a:endParaRPr lang="en-US" dirty="0"/>
          </a:p>
        </p:txBody>
      </p:sp>
      <p:pic>
        <p:nvPicPr>
          <p:cNvPr id="5" name="Inhaltsplatzhalter 4" descr="Ein Bild, das Tasse, Tisch, Essen, drinnen enthält.&#10;&#10;Automatisch generierte Beschreibung">
            <a:extLst>
              <a:ext uri="{FF2B5EF4-FFF2-40B4-BE49-F238E27FC236}">
                <a16:creationId xmlns:a16="http://schemas.microsoft.com/office/drawing/2014/main" id="{8245B949-CC1B-492A-8B64-334C6E2002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510" y="1017942"/>
            <a:ext cx="3849291" cy="5132388"/>
          </a:xfrm>
        </p:spPr>
      </p:pic>
      <p:pic>
        <p:nvPicPr>
          <p:cNvPr id="7" name="Grafik 6" descr="Ein Bild, das Tisch, drinnen, sitzend, Tasse enthält.&#10;&#10;Automatisch generierte Beschreibung">
            <a:extLst>
              <a:ext uri="{FF2B5EF4-FFF2-40B4-BE49-F238E27FC236}">
                <a16:creationId xmlns:a16="http://schemas.microsoft.com/office/drawing/2014/main" id="{B48C8496-2C48-4B86-A3CA-13C801D151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041" y="1017942"/>
            <a:ext cx="3849291" cy="513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994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2FE71-B17E-43C4-AD89-728A1982E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Setup</a:t>
            </a:r>
            <a:endParaRPr lang="en-US" dirty="0"/>
          </a:p>
        </p:txBody>
      </p:sp>
      <p:pic>
        <p:nvPicPr>
          <p:cNvPr id="5" name="Inhaltsplatzhalter 4" descr="Ein Bild, das Tisch, drinnen, Fenster, sitzend enthält.&#10;&#10;Automatisch generierte Beschreibung">
            <a:extLst>
              <a:ext uri="{FF2B5EF4-FFF2-40B4-BE49-F238E27FC236}">
                <a16:creationId xmlns:a16="http://schemas.microsoft.com/office/drawing/2014/main" id="{1C3EE28D-4E23-496B-BDF3-3B40D96BC6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18" y="1134027"/>
            <a:ext cx="6841206" cy="5132388"/>
          </a:xfrm>
        </p:spPr>
      </p:pic>
      <p:pic>
        <p:nvPicPr>
          <p:cNvPr id="7" name="Grafik 6" descr="Ein Bild, das drinnen, Tisch, sitzend, Essen enthält.&#10;&#10;Automatisch generierte Beschreibung">
            <a:extLst>
              <a:ext uri="{FF2B5EF4-FFF2-40B4-BE49-F238E27FC236}">
                <a16:creationId xmlns:a16="http://schemas.microsoft.com/office/drawing/2014/main" id="{26BBDF15-5F69-45C9-AFF0-95AC769E6F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365" y="1134027"/>
            <a:ext cx="3850774" cy="513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83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DF5B67-C21D-4085-BBC5-055308A95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Q </a:t>
            </a:r>
            <a:r>
              <a:rPr lang="de-AT" dirty="0" err="1"/>
              <a:t>factor</a:t>
            </a:r>
            <a:r>
              <a:rPr lang="de-AT" dirty="0"/>
              <a:t> </a:t>
            </a:r>
            <a:r>
              <a:rPr lang="de-AT" dirty="0" err="1"/>
              <a:t>evaluation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different </a:t>
            </a:r>
            <a:r>
              <a:rPr lang="de-AT" dirty="0" err="1"/>
              <a:t>setups</a:t>
            </a:r>
            <a:endParaRPr lang="en-US" dirty="0"/>
          </a:p>
        </p:txBody>
      </p:sp>
      <p:pic>
        <p:nvPicPr>
          <p:cNvPr id="5" name="Inhaltsplatzhalter 4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04865447-9239-459E-B00E-7289B41D23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600" y="889910"/>
            <a:ext cx="9996800" cy="5968090"/>
          </a:xfrm>
        </p:spPr>
      </p:pic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B0F6BA2C-0396-4593-9301-9366DBA5FBD4}"/>
              </a:ext>
            </a:extLst>
          </p:cNvPr>
          <p:cNvCxnSpPr>
            <a:cxnSpLocks/>
          </p:cNvCxnSpPr>
          <p:nvPr/>
        </p:nvCxnSpPr>
        <p:spPr>
          <a:xfrm flipV="1">
            <a:off x="9664019" y="3773010"/>
            <a:ext cx="0" cy="10375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1B11DCE4-1C66-4461-9293-D5EC220B0BB8}"/>
              </a:ext>
            </a:extLst>
          </p:cNvPr>
          <p:cNvSpPr txBox="1"/>
          <p:nvPr/>
        </p:nvSpPr>
        <p:spPr>
          <a:xfrm>
            <a:off x="8220724" y="4101483"/>
            <a:ext cx="1376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~120mOhm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254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2123EC-892A-401E-8F84-564DEBD72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Q </a:t>
            </a:r>
            <a:r>
              <a:rPr lang="de-AT" dirty="0" err="1"/>
              <a:t>factor</a:t>
            </a:r>
            <a:r>
              <a:rPr lang="de-AT" dirty="0"/>
              <a:t> </a:t>
            </a:r>
            <a:r>
              <a:rPr lang="de-AT" dirty="0" err="1"/>
              <a:t>limitations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varactor</a:t>
            </a:r>
            <a:r>
              <a:rPr lang="de-AT" dirty="0"/>
              <a:t> </a:t>
            </a:r>
            <a:r>
              <a:rPr lang="de-AT" dirty="0" err="1"/>
              <a:t>diodes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A6625B-741E-4A59-AA12-31C65A467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Even high-Q </a:t>
            </a:r>
            <a:r>
              <a:rPr lang="de-AT" dirty="0" err="1"/>
              <a:t>varactors</a:t>
            </a:r>
            <a:r>
              <a:rPr lang="de-AT" dirty="0"/>
              <a:t> </a:t>
            </a:r>
            <a:r>
              <a:rPr lang="de-AT" dirty="0" err="1"/>
              <a:t>limit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totally</a:t>
            </a:r>
            <a:r>
              <a:rPr lang="de-AT" dirty="0"/>
              <a:t> </a:t>
            </a:r>
            <a:r>
              <a:rPr lang="de-AT" dirty="0" err="1"/>
              <a:t>achievable</a:t>
            </a:r>
            <a:r>
              <a:rPr lang="de-AT" dirty="0"/>
              <a:t> Q </a:t>
            </a:r>
            <a:r>
              <a:rPr lang="de-AT" dirty="0" err="1"/>
              <a:t>factor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detection</a:t>
            </a:r>
            <a:r>
              <a:rPr lang="de-AT" dirty="0"/>
              <a:t> </a:t>
            </a:r>
            <a:r>
              <a:rPr lang="de-AT" dirty="0" err="1"/>
              <a:t>system</a:t>
            </a:r>
            <a:endParaRPr lang="de-AT" dirty="0"/>
          </a:p>
          <a:p>
            <a:r>
              <a:rPr lang="de-AT" dirty="0" err="1"/>
              <a:t>Effect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regulated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varying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coupling</a:t>
            </a:r>
            <a:r>
              <a:rPr lang="de-AT" dirty="0"/>
              <a:t> </a:t>
            </a:r>
            <a:r>
              <a:rPr lang="de-AT" dirty="0" err="1"/>
              <a:t>strength</a:t>
            </a:r>
            <a:r>
              <a:rPr lang="de-AT" dirty="0"/>
              <a:t> </a:t>
            </a:r>
            <a:r>
              <a:rPr lang="de-AT" dirty="0" err="1"/>
              <a:t>between</a:t>
            </a:r>
            <a:r>
              <a:rPr lang="de-AT" dirty="0"/>
              <a:t> </a:t>
            </a:r>
            <a:r>
              <a:rPr lang="de-AT" dirty="0" err="1"/>
              <a:t>resonator</a:t>
            </a:r>
            <a:r>
              <a:rPr lang="de-AT" dirty="0"/>
              <a:t>/</a:t>
            </a:r>
            <a:r>
              <a:rPr lang="de-AT" dirty="0" err="1"/>
              <a:t>trap</a:t>
            </a:r>
            <a:r>
              <a:rPr lang="de-AT" dirty="0"/>
              <a:t> and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varactor</a:t>
            </a:r>
            <a:r>
              <a:rPr lang="de-AT" dirty="0"/>
              <a:t> network</a:t>
            </a:r>
          </a:p>
          <a:p>
            <a:r>
              <a:rPr lang="de-AT" dirty="0"/>
              <a:t>Strong </a:t>
            </a:r>
            <a:r>
              <a:rPr lang="de-AT" dirty="0" err="1"/>
              <a:t>coupling</a:t>
            </a:r>
            <a:r>
              <a:rPr lang="de-AT" dirty="0"/>
              <a:t> </a:t>
            </a:r>
            <a:r>
              <a:rPr lang="de-AT" dirty="0" err="1"/>
              <a:t>has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side-effect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increasing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attainable</a:t>
            </a:r>
            <a:r>
              <a:rPr lang="de-AT" dirty="0"/>
              <a:t> </a:t>
            </a:r>
            <a:r>
              <a:rPr lang="de-AT" dirty="0" err="1"/>
              <a:t>tuning</a:t>
            </a:r>
            <a:r>
              <a:rPr lang="de-AT" dirty="0"/>
              <a:t> </a:t>
            </a:r>
            <a:r>
              <a:rPr lang="de-AT" dirty="0" err="1"/>
              <a:t>range</a:t>
            </a:r>
            <a:endParaRPr lang="en-US" dirty="0"/>
          </a:p>
          <a:p>
            <a:r>
              <a:rPr lang="en-US" dirty="0"/>
              <a:t>So far, coupling capacitances up to 5.6 pF were tested with four different varactor diodes</a:t>
            </a:r>
          </a:p>
          <a:p>
            <a:r>
              <a:rPr lang="en-US" dirty="0"/>
              <a:t>Out of these, three show no limitation so far, while one model (MA46477) was sorted out due to strong effects even at weak couplings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1699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</Words>
  <Application>Microsoft Office PowerPoint</Application>
  <PresentationFormat>Breitbild</PresentationFormat>
  <Paragraphs>54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Cooling trap development</vt:lpstr>
      <vt:lpstr>Synopsis</vt:lpstr>
      <vt:lpstr>Reminder</vt:lpstr>
      <vt:lpstr>Reminder</vt:lpstr>
      <vt:lpstr>High-Q reference resonator</vt:lpstr>
      <vt:lpstr>Resonator shield</vt:lpstr>
      <vt:lpstr>Setup</vt:lpstr>
      <vt:lpstr>Q factor evaluation of different setups</vt:lpstr>
      <vt:lpstr>Q factor limitations by varactor diodes</vt:lpstr>
      <vt:lpstr>Q factors using the reference resonator</vt:lpstr>
      <vt:lpstr>Q factors using the proton resonator</vt:lpstr>
      <vt:lpstr>Off-resonance cooling time constant</vt:lpstr>
      <vt:lpstr>Off-resonance cooling time constant</vt:lpstr>
      <vt:lpstr>Outlook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Ulmer</dc:creator>
  <cp:lastModifiedBy>フレック　マルクス</cp:lastModifiedBy>
  <cp:revision>647</cp:revision>
  <cp:lastPrinted>2019-01-21T10:54:04Z</cp:lastPrinted>
  <dcterms:created xsi:type="dcterms:W3CDTF">2016-08-02T08:42:32Z</dcterms:created>
  <dcterms:modified xsi:type="dcterms:W3CDTF">2020-01-24T10:02:04Z</dcterms:modified>
</cp:coreProperties>
</file>