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ppt/_rels/presentation.xml.rels" ContentType="application/vnd.openxmlformats-package.relationships+xml"/>
  <Override PartName="/ppt/media/image20.png" ContentType="image/png"/>
  <Override PartName="/ppt/media/image19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11.png" ContentType="image/png"/>
  <Override PartName="/ppt/media/image1.wmf" ContentType="image/x-wmf"/>
  <Override PartName="/ppt/media/image2.wmf" ContentType="image/x-wmf"/>
  <Override PartName="/ppt/media/image3.wmf" ContentType="image/x-wmf"/>
  <Override PartName="/ppt/media/image4.wmf" ContentType="image/x-wmf"/>
  <Override PartName="/ppt/media/image5.wmf" ContentType="image/x-wmf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5.wmf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1042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4" descr=""/>
          <p:cNvPicPr/>
          <p:nvPr/>
        </p:nvPicPr>
        <p:blipFill>
          <a:blip r:embed="rId2"/>
          <a:stretch/>
        </p:blipFill>
        <p:spPr>
          <a:xfrm>
            <a:off x="0" y="6157800"/>
            <a:ext cx="9142560" cy="705600"/>
          </a:xfrm>
          <a:prstGeom prst="rect">
            <a:avLst/>
          </a:prstGeom>
          <a:ln>
            <a:noFill/>
          </a:ln>
        </p:spPr>
      </p:pic>
      <p:pic>
        <p:nvPicPr>
          <p:cNvPr id="1" name="Image 4" descr=""/>
          <p:cNvPicPr/>
          <p:nvPr/>
        </p:nvPicPr>
        <p:blipFill>
          <a:blip r:embed="rId3"/>
          <a:stretch/>
        </p:blipFill>
        <p:spPr>
          <a:xfrm>
            <a:off x="3312000" y="2181600"/>
            <a:ext cx="2518560" cy="24933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4" descr=""/>
          <p:cNvPicPr/>
          <p:nvPr/>
        </p:nvPicPr>
        <p:blipFill>
          <a:blip r:embed="rId2"/>
          <a:stretch/>
        </p:blipFill>
        <p:spPr>
          <a:xfrm>
            <a:off x="0" y="6157800"/>
            <a:ext cx="9142560" cy="705600"/>
          </a:xfrm>
          <a:prstGeom prst="rect">
            <a:avLst/>
          </a:prstGeom>
          <a:ln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 4" descr=""/>
          <p:cNvPicPr/>
          <p:nvPr/>
        </p:nvPicPr>
        <p:blipFill>
          <a:blip r:embed="rId2"/>
          <a:stretch/>
        </p:blipFill>
        <p:spPr>
          <a:xfrm>
            <a:off x="0" y="6157800"/>
            <a:ext cx="9142560" cy="705600"/>
          </a:xfrm>
          <a:prstGeom prst="rect">
            <a:avLst/>
          </a:prstGeom>
          <a:ln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 4" descr=""/>
          <p:cNvPicPr/>
          <p:nvPr/>
        </p:nvPicPr>
        <p:blipFill>
          <a:blip r:embed="rId2"/>
          <a:stretch/>
        </p:blipFill>
        <p:spPr>
          <a:xfrm>
            <a:off x="0" y="6157800"/>
            <a:ext cx="9142560" cy="705600"/>
          </a:xfrm>
          <a:prstGeom prst="rect">
            <a:avLst/>
          </a:prstGeom>
          <a:ln>
            <a:noFill/>
          </a:ln>
        </p:spPr>
      </p:pic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457200" y="2444760"/>
            <a:ext cx="8225280" cy="93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en-GB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Current status of the</a:t>
            </a:r>
            <a:br/>
            <a:r>
              <a:rPr b="0" lang="en-GB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Offline Analysis Framework (OAF)</a:t>
            </a:r>
            <a:endParaRPr b="0" lang="en-GB" sz="4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658800" y="6075720"/>
            <a:ext cx="7824960" cy="55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b"/>
          <a:p>
            <a:pPr>
              <a:lnSpc>
                <a:spcPct val="100000"/>
              </a:lnSpc>
              <a:spcBef>
                <a:spcPts val="281"/>
              </a:spcBef>
            </a:pPr>
            <a:r>
              <a:rPr b="0" lang="en-GB" sz="1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Manuel GONZALEZ BERGES, Jean Jacques GRAS, Aleksander MOELLER, Sara ZANZOTTERA 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281"/>
              </a:spcBef>
            </a:pP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457200" y="233640"/>
            <a:ext cx="8225280" cy="93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Offline Analysis Framework (OAF)</a:t>
            </a:r>
            <a:endParaRPr b="0" lang="en-GB" sz="4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457200" y="1312920"/>
            <a:ext cx="8589600" cy="489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6720">
              <a:lnSpc>
                <a:spcPct val="100000"/>
              </a:lnSpc>
              <a:spcBef>
                <a:spcPts val="601"/>
              </a:spcBef>
            </a:pPr>
            <a:r>
              <a:rPr b="1" i="1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BI centralized tool that aims to simplify and homogenize the data analysis workflow</a:t>
            </a:r>
            <a:endParaRPr b="0" lang="en-GB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720">
              <a:lnSpc>
                <a:spcPct val="100000"/>
              </a:lnSpc>
              <a:spcBef>
                <a:spcPts val="360"/>
              </a:spcBef>
            </a:pPr>
            <a:endParaRPr b="0" lang="en-GB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57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Automatic </a:t>
            </a:r>
            <a:r>
              <a:rPr b="1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daily reports </a:t>
            </a: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based on analysis of logging data (</a:t>
            </a:r>
            <a:r>
              <a:rPr b="1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CALS</a:t>
            </a: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)</a:t>
            </a:r>
            <a:endParaRPr b="0" lang="en-GB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57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About 50 reports generated per day</a:t>
            </a:r>
            <a:endParaRPr b="0" lang="en-GB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57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Allows expert to focus on the </a:t>
            </a:r>
            <a:r>
              <a:rPr b="1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interpretation of results </a:t>
            </a: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rather than the implementation</a:t>
            </a:r>
            <a:endParaRPr b="0" lang="en-GB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57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Processing based on </a:t>
            </a:r>
            <a:r>
              <a:rPr b="1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configuration files </a:t>
            </a: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(no code)</a:t>
            </a:r>
            <a:endParaRPr b="0" lang="en-GB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05400" indent="-45576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GB" sz="2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possible extension with custom Python code (5% of cases today)</a:t>
            </a:r>
            <a:endParaRPr b="0" lang="en-GB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57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b="0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Implemented in </a:t>
            </a:r>
            <a:r>
              <a:rPr b="1" lang="en-GB" sz="3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Python</a:t>
            </a:r>
            <a:endParaRPr b="0" lang="en-GB" sz="3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05400" indent="-45576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GB" sz="2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Relies on CALS </a:t>
            </a:r>
            <a:r>
              <a:rPr b="1" lang="en-GB" sz="2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snapshots</a:t>
            </a:r>
            <a:endParaRPr b="0" lang="en-GB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05400" indent="-45576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GB" sz="2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Use of CALS Java API (through Jpype)</a:t>
            </a:r>
            <a:endParaRPr b="0" lang="en-GB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905400" indent="-45576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b="0" lang="en-GB" sz="2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Use of </a:t>
            </a:r>
            <a:r>
              <a:rPr b="1" lang="en-GB" sz="2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standard libraries for analysis </a:t>
            </a:r>
            <a:r>
              <a:rPr b="0" lang="en-GB" sz="2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(e.g. pandas, numpy, etc)</a:t>
            </a:r>
            <a:endParaRPr b="0" lang="en-GB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8185320" y="6356520"/>
            <a:ext cx="500040" cy="36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325D7FD-4E0C-48F8-A191-DB4CC21155C4}" type="slidenum">
              <a:rPr b="0" lang="en-GB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fld>
            <a:endParaRPr b="0" lang="en-GB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457200" y="233640"/>
            <a:ext cx="8225280" cy="93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>
              <a:lnSpc>
                <a:spcPct val="100000"/>
              </a:lnSpc>
            </a:pPr>
            <a:r>
              <a:rPr b="0" lang="en-GB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Previous Architecture</a:t>
            </a:r>
            <a:endParaRPr b="0" lang="en-GB" sz="4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8185320" y="6356520"/>
            <a:ext cx="500040" cy="36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E5A39083-DBA8-4DE3-AC1B-CA7591D40DD2}" type="slidenum">
              <a:rPr b="0" lang="en-GB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fld>
            <a:endParaRPr b="0" lang="en-GB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239760" y="2721240"/>
            <a:ext cx="1024560" cy="892800"/>
          </a:xfrm>
          <a:prstGeom prst="can">
            <a:avLst>
              <a:gd name="adj" fmla="val 25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4"/>
          <p:cNvSpPr/>
          <p:nvPr/>
        </p:nvSpPr>
        <p:spPr>
          <a:xfrm>
            <a:off x="2256120" y="1877040"/>
            <a:ext cx="4175280" cy="274176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Analysis</a:t>
            </a:r>
            <a:r>
              <a:rPr b="1" lang="en-GB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Run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Extraction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PreProcessing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Standard Analysis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Custom Analysis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PDF Report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Line 5"/>
          <p:cNvSpPr/>
          <p:nvPr/>
        </p:nvSpPr>
        <p:spPr>
          <a:xfrm>
            <a:off x="1274400" y="3261960"/>
            <a:ext cx="981360" cy="360"/>
          </a:xfrm>
          <a:prstGeom prst="line">
            <a:avLst/>
          </a:prstGeom>
          <a:ln w="50760">
            <a:solidFill>
              <a:srgbClr val="b0b0b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6"/>
          <p:cNvSpPr/>
          <p:nvPr/>
        </p:nvSpPr>
        <p:spPr>
          <a:xfrm>
            <a:off x="241920" y="3092760"/>
            <a:ext cx="1031400" cy="33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CALS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CustomShape 7"/>
          <p:cNvSpPr/>
          <p:nvPr/>
        </p:nvSpPr>
        <p:spPr>
          <a:xfrm>
            <a:off x="2300760" y="5373720"/>
            <a:ext cx="4090680" cy="394200"/>
          </a:xfrm>
          <a:prstGeom prst="rect">
            <a:avLst/>
          </a:prstGeom>
          <a:solidFill>
            <a:srgbClr val="ffe593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Analysis Configuration (Excel file)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8"/>
          <p:cNvSpPr/>
          <p:nvPr/>
        </p:nvSpPr>
        <p:spPr>
          <a:xfrm flipV="1" rot="16200000">
            <a:off x="3981960" y="5009040"/>
            <a:ext cx="725040" cy="1080"/>
          </a:xfrm>
          <a:prstGeom prst="bentConnector3">
            <a:avLst>
              <a:gd name="adj1" fmla="val 50000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0" name="Line 9"/>
          <p:cNvSpPr/>
          <p:nvPr/>
        </p:nvSpPr>
        <p:spPr>
          <a:xfrm>
            <a:off x="6432480" y="3261960"/>
            <a:ext cx="722520" cy="360"/>
          </a:xfrm>
          <a:prstGeom prst="line">
            <a:avLst/>
          </a:prstGeom>
          <a:ln w="50760">
            <a:solidFill>
              <a:srgbClr val="b0b0b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1" name="Picture 34" descr=""/>
          <p:cNvPicPr/>
          <p:nvPr/>
        </p:nvPicPr>
        <p:blipFill>
          <a:blip r:embed="rId1"/>
          <a:stretch/>
        </p:blipFill>
        <p:spPr>
          <a:xfrm>
            <a:off x="7155000" y="2586600"/>
            <a:ext cx="1349640" cy="1349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1441440" y="1442160"/>
            <a:ext cx="4065840" cy="338112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Analysis Run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457200" y="233640"/>
            <a:ext cx="8225280" cy="93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>
              <a:lnSpc>
                <a:spcPct val="100000"/>
              </a:lnSpc>
            </a:pPr>
            <a:r>
              <a:rPr b="0" lang="en-GB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Target Architecture</a:t>
            </a:r>
            <a:endParaRPr b="0" lang="en-GB" sz="4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8185320" y="6364800"/>
            <a:ext cx="500040" cy="36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42A386B-3ED0-4908-B59E-8816B08E77FB}" type="slidenum">
              <a:rPr b="0" lang="en-GB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fld>
            <a:endParaRPr b="0" lang="en-GB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180720" y="2805840"/>
            <a:ext cx="1057320" cy="917280"/>
          </a:xfrm>
          <a:prstGeom prst="can">
            <a:avLst>
              <a:gd name="adj" fmla="val 25000"/>
            </a:avLst>
          </a:prstGeom>
          <a:solidFill>
            <a:srgbClr val="8ba3e5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5"/>
          <p:cNvSpPr/>
          <p:nvPr/>
        </p:nvSpPr>
        <p:spPr>
          <a:xfrm rot="16200000">
            <a:off x="5140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Extraction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CustomShape 6"/>
          <p:cNvSpPr/>
          <p:nvPr/>
        </p:nvSpPr>
        <p:spPr>
          <a:xfrm rot="16200000">
            <a:off x="11638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PreProcessing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CustomShape 7"/>
          <p:cNvSpPr/>
          <p:nvPr/>
        </p:nvSpPr>
        <p:spPr>
          <a:xfrm rot="16200000">
            <a:off x="18136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Standard Analysis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CustomShape 8"/>
          <p:cNvSpPr/>
          <p:nvPr/>
        </p:nvSpPr>
        <p:spPr>
          <a:xfrm rot="16200000">
            <a:off x="24634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Custom Analysis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CustomShape 9"/>
          <p:cNvSpPr/>
          <p:nvPr/>
        </p:nvSpPr>
        <p:spPr>
          <a:xfrm rot="16200000">
            <a:off x="31132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PostProcessing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10"/>
          <p:cNvSpPr/>
          <p:nvPr/>
        </p:nvSpPr>
        <p:spPr>
          <a:xfrm rot="16200000">
            <a:off x="37630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Formatting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CustomShape 11"/>
          <p:cNvSpPr/>
          <p:nvPr/>
        </p:nvSpPr>
        <p:spPr>
          <a:xfrm>
            <a:off x="5700960" y="2867400"/>
            <a:ext cx="1101960" cy="848520"/>
          </a:xfrm>
          <a:prstGeom prst="can">
            <a:avLst>
              <a:gd name="adj" fmla="val 31191"/>
            </a:avLst>
          </a:prstGeom>
          <a:solidFill>
            <a:srgbClr val="92d05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CustomShape 12"/>
          <p:cNvSpPr/>
          <p:nvPr/>
        </p:nvSpPr>
        <p:spPr>
          <a:xfrm>
            <a:off x="5738760" y="3082680"/>
            <a:ext cx="1029240" cy="57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Results 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Storage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13"/>
          <p:cNvSpPr/>
          <p:nvPr/>
        </p:nvSpPr>
        <p:spPr>
          <a:xfrm>
            <a:off x="7418880" y="2235600"/>
            <a:ext cx="1577160" cy="332640"/>
          </a:xfrm>
          <a:prstGeom prst="rect">
            <a:avLst/>
          </a:prstGeom>
          <a:solidFill>
            <a:srgbClr val="ff7c80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Web Viewer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Line 14"/>
          <p:cNvSpPr/>
          <p:nvPr/>
        </p:nvSpPr>
        <p:spPr>
          <a:xfrm flipV="1">
            <a:off x="1230480" y="3299040"/>
            <a:ext cx="426600" cy="324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Line 15"/>
          <p:cNvSpPr/>
          <p:nvPr/>
        </p:nvSpPr>
        <p:spPr>
          <a:xfrm>
            <a:off x="21142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Line 16"/>
          <p:cNvSpPr/>
          <p:nvPr/>
        </p:nvSpPr>
        <p:spPr>
          <a:xfrm>
            <a:off x="27640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Line 17"/>
          <p:cNvSpPr/>
          <p:nvPr/>
        </p:nvSpPr>
        <p:spPr>
          <a:xfrm flipV="1">
            <a:off x="3413880" y="3299040"/>
            <a:ext cx="192600" cy="324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Line 18"/>
          <p:cNvSpPr/>
          <p:nvPr/>
        </p:nvSpPr>
        <p:spPr>
          <a:xfrm>
            <a:off x="40636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Line 19"/>
          <p:cNvSpPr/>
          <p:nvPr/>
        </p:nvSpPr>
        <p:spPr>
          <a:xfrm>
            <a:off x="47134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Line 20"/>
          <p:cNvSpPr/>
          <p:nvPr/>
        </p:nvSpPr>
        <p:spPr>
          <a:xfrm flipV="1">
            <a:off x="5363280" y="3292200"/>
            <a:ext cx="337680" cy="684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Line 21"/>
          <p:cNvSpPr/>
          <p:nvPr/>
        </p:nvSpPr>
        <p:spPr>
          <a:xfrm flipV="1">
            <a:off x="6804360" y="1288080"/>
            <a:ext cx="614160" cy="200412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Line 22"/>
          <p:cNvSpPr/>
          <p:nvPr/>
        </p:nvSpPr>
        <p:spPr>
          <a:xfrm flipV="1">
            <a:off x="6804360" y="2404800"/>
            <a:ext cx="614160" cy="88740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Line 23"/>
          <p:cNvSpPr/>
          <p:nvPr/>
        </p:nvSpPr>
        <p:spPr>
          <a:xfrm>
            <a:off x="6804360" y="3292200"/>
            <a:ext cx="614160" cy="22932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24"/>
          <p:cNvSpPr/>
          <p:nvPr/>
        </p:nvSpPr>
        <p:spPr>
          <a:xfrm>
            <a:off x="197640" y="3133080"/>
            <a:ext cx="1031400" cy="33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NXCALS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25"/>
          <p:cNvSpPr/>
          <p:nvPr/>
        </p:nvSpPr>
        <p:spPr>
          <a:xfrm>
            <a:off x="2300760" y="5578200"/>
            <a:ext cx="2824200" cy="394200"/>
          </a:xfrm>
          <a:prstGeom prst="rect">
            <a:avLst/>
          </a:prstGeom>
          <a:solidFill>
            <a:srgbClr val="ffc819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Online Configuration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26"/>
          <p:cNvSpPr/>
          <p:nvPr/>
        </p:nvSpPr>
        <p:spPr>
          <a:xfrm flipV="1" rot="16200000">
            <a:off x="2346120" y="4210560"/>
            <a:ext cx="905760" cy="1826280"/>
          </a:xfrm>
          <a:prstGeom prst="bentConnector3">
            <a:avLst>
              <a:gd name="adj1" fmla="val 50000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8" name="CustomShape 27"/>
          <p:cNvSpPr/>
          <p:nvPr/>
        </p:nvSpPr>
        <p:spPr>
          <a:xfrm flipV="1" rot="16200000">
            <a:off x="2671200" y="4535640"/>
            <a:ext cx="905760" cy="1176480"/>
          </a:xfrm>
          <a:prstGeom prst="bentConnector3">
            <a:avLst>
              <a:gd name="adj1" fmla="val 50000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9" name="CustomShape 28"/>
          <p:cNvSpPr/>
          <p:nvPr/>
        </p:nvSpPr>
        <p:spPr>
          <a:xfrm flipV="1" rot="16200000">
            <a:off x="2995920" y="4860360"/>
            <a:ext cx="905760" cy="526680"/>
          </a:xfrm>
          <a:prstGeom prst="bentConnector3">
            <a:avLst>
              <a:gd name="adj1" fmla="val 50000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200" name="Picture 92" descr=""/>
          <p:cNvPicPr/>
          <p:nvPr/>
        </p:nvPicPr>
        <p:blipFill>
          <a:blip r:embed="rId1"/>
          <a:stretch/>
        </p:blipFill>
        <p:spPr>
          <a:xfrm>
            <a:off x="8027640" y="1584360"/>
            <a:ext cx="360000" cy="360000"/>
          </a:xfrm>
          <a:prstGeom prst="rect">
            <a:avLst/>
          </a:prstGeom>
          <a:ln>
            <a:noFill/>
          </a:ln>
        </p:spPr>
      </p:pic>
      <p:pic>
        <p:nvPicPr>
          <p:cNvPr id="201" name="Picture 97" descr=""/>
          <p:cNvPicPr/>
          <p:nvPr/>
        </p:nvPicPr>
        <p:blipFill>
          <a:blip r:embed="rId2"/>
          <a:stretch/>
        </p:blipFill>
        <p:spPr>
          <a:xfrm>
            <a:off x="8054280" y="3729960"/>
            <a:ext cx="359640" cy="417240"/>
          </a:xfrm>
          <a:prstGeom prst="rect">
            <a:avLst/>
          </a:prstGeom>
          <a:ln>
            <a:noFill/>
          </a:ln>
        </p:spPr>
      </p:pic>
      <p:sp>
        <p:nvSpPr>
          <p:cNvPr id="202" name="Line 29"/>
          <p:cNvSpPr/>
          <p:nvPr/>
        </p:nvSpPr>
        <p:spPr>
          <a:xfrm>
            <a:off x="6804360" y="3292200"/>
            <a:ext cx="614160" cy="134640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30"/>
          <p:cNvSpPr/>
          <p:nvPr/>
        </p:nvSpPr>
        <p:spPr>
          <a:xfrm flipH="1" flipV="1" rot="5400000">
            <a:off x="3321000" y="5062320"/>
            <a:ext cx="905760" cy="120240"/>
          </a:xfrm>
          <a:prstGeom prst="bentConnector3">
            <a:avLst>
              <a:gd name="adj1" fmla="val 50000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4" name="CustomShape 31"/>
          <p:cNvSpPr/>
          <p:nvPr/>
        </p:nvSpPr>
        <p:spPr>
          <a:xfrm flipH="1" flipV="1" rot="5400000">
            <a:off x="3645720" y="4737240"/>
            <a:ext cx="905760" cy="770040"/>
          </a:xfrm>
          <a:prstGeom prst="bentConnector3">
            <a:avLst>
              <a:gd name="adj1" fmla="val 50000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5" name="CustomShape 32"/>
          <p:cNvSpPr/>
          <p:nvPr/>
        </p:nvSpPr>
        <p:spPr>
          <a:xfrm flipH="1" flipV="1" rot="5400000">
            <a:off x="3970800" y="4412520"/>
            <a:ext cx="905760" cy="1419840"/>
          </a:xfrm>
          <a:prstGeom prst="bentConnector3">
            <a:avLst>
              <a:gd name="adj1" fmla="val 50000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6" name="CustomShape 33"/>
          <p:cNvSpPr/>
          <p:nvPr/>
        </p:nvSpPr>
        <p:spPr>
          <a:xfrm flipH="1" flipV="1" rot="5400000">
            <a:off x="4052880" y="3376800"/>
            <a:ext cx="1859400" cy="2537640"/>
          </a:xfrm>
          <a:prstGeom prst="bentConnector3">
            <a:avLst>
              <a:gd name="adj1" fmla="val 24064"/>
            </a:avLst>
          </a:prstGeom>
          <a:noFill/>
          <a:ln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207" name="Picture 224" descr=""/>
          <p:cNvPicPr/>
          <p:nvPr/>
        </p:nvPicPr>
        <p:blipFill>
          <a:blip r:embed="rId3"/>
          <a:stretch/>
        </p:blipFill>
        <p:spPr>
          <a:xfrm>
            <a:off x="7678440" y="4872960"/>
            <a:ext cx="347760" cy="347760"/>
          </a:xfrm>
          <a:prstGeom prst="rect">
            <a:avLst/>
          </a:prstGeom>
          <a:ln>
            <a:noFill/>
          </a:ln>
        </p:spPr>
      </p:pic>
      <p:sp>
        <p:nvSpPr>
          <p:cNvPr id="208" name="CustomShape 34"/>
          <p:cNvSpPr/>
          <p:nvPr/>
        </p:nvSpPr>
        <p:spPr>
          <a:xfrm>
            <a:off x="7418880" y="4469400"/>
            <a:ext cx="1577160" cy="332640"/>
          </a:xfrm>
          <a:prstGeom prst="rect">
            <a:avLst/>
          </a:prstGeom>
          <a:solidFill>
            <a:srgbClr val="ff7c80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Export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9" name="Picture 226" descr=""/>
          <p:cNvPicPr/>
          <p:nvPr/>
        </p:nvPicPr>
        <p:blipFill>
          <a:blip r:embed="rId4"/>
          <a:stretch/>
        </p:blipFill>
        <p:spPr>
          <a:xfrm>
            <a:off x="8045640" y="4872960"/>
            <a:ext cx="376920" cy="376920"/>
          </a:xfrm>
          <a:prstGeom prst="rect">
            <a:avLst/>
          </a:prstGeom>
          <a:ln>
            <a:noFill/>
          </a:ln>
        </p:spPr>
      </p:pic>
      <p:sp>
        <p:nvSpPr>
          <p:cNvPr id="210" name="CustomShape 35"/>
          <p:cNvSpPr/>
          <p:nvPr/>
        </p:nvSpPr>
        <p:spPr>
          <a:xfrm>
            <a:off x="7418880" y="1245960"/>
            <a:ext cx="1577160" cy="332640"/>
          </a:xfrm>
          <a:prstGeom prst="rect">
            <a:avLst/>
          </a:prstGeom>
          <a:solidFill>
            <a:srgbClr val="ff7c80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Reports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36"/>
          <p:cNvSpPr/>
          <p:nvPr/>
        </p:nvSpPr>
        <p:spPr>
          <a:xfrm>
            <a:off x="7418880" y="3352680"/>
            <a:ext cx="1577160" cy="332640"/>
          </a:xfrm>
          <a:prstGeom prst="rect">
            <a:avLst/>
          </a:prstGeom>
          <a:solidFill>
            <a:srgbClr val="ff7c80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Notebooks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2" name="Picture 285" descr=""/>
          <p:cNvPicPr/>
          <p:nvPr/>
        </p:nvPicPr>
        <p:blipFill>
          <a:blip r:embed="rId5"/>
          <a:stretch/>
        </p:blipFill>
        <p:spPr>
          <a:xfrm>
            <a:off x="7691760" y="2612520"/>
            <a:ext cx="327240" cy="327240"/>
          </a:xfrm>
          <a:prstGeom prst="rect">
            <a:avLst/>
          </a:prstGeom>
          <a:ln>
            <a:noFill/>
          </a:ln>
        </p:spPr>
      </p:pic>
      <p:pic>
        <p:nvPicPr>
          <p:cNvPr id="213" name="Picture 31" descr=""/>
          <p:cNvPicPr/>
          <p:nvPr/>
        </p:nvPicPr>
        <p:blipFill>
          <a:blip r:embed="rId6"/>
          <a:stretch/>
        </p:blipFill>
        <p:spPr>
          <a:xfrm>
            <a:off x="8039520" y="2586960"/>
            <a:ext cx="388800" cy="364320"/>
          </a:xfrm>
          <a:prstGeom prst="rect">
            <a:avLst/>
          </a:prstGeom>
          <a:ln>
            <a:noFill/>
          </a:ln>
        </p:spPr>
      </p:pic>
      <p:pic>
        <p:nvPicPr>
          <p:cNvPr id="214" name="Picture 33" descr=""/>
          <p:cNvPicPr/>
          <p:nvPr/>
        </p:nvPicPr>
        <p:blipFill>
          <a:blip r:embed="rId7"/>
          <a:stretch/>
        </p:blipFill>
        <p:spPr>
          <a:xfrm>
            <a:off x="8449200" y="2586960"/>
            <a:ext cx="365760" cy="364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457200" y="233640"/>
            <a:ext cx="8225280" cy="93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>
              <a:lnSpc>
                <a:spcPct val="100000"/>
              </a:lnSpc>
            </a:pPr>
            <a:r>
              <a:rPr b="0" lang="en-GB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Current Architecture Status</a:t>
            </a:r>
            <a:endParaRPr b="0" lang="en-GB" sz="4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8185320" y="6364800"/>
            <a:ext cx="500040" cy="36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D5E18C09-EC7C-4301-B3E9-18747D889AA3}" type="slidenum">
              <a:rPr b="0" lang="en-GB" sz="1200" spc="-1" strike="noStrike">
                <a:solidFill>
                  <a:srgbClr val="b2b9d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 rot="16200000">
            <a:off x="5140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Extraction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 rot="16200000">
            <a:off x="11638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PreProcessing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5"/>
          <p:cNvSpPr/>
          <p:nvPr/>
        </p:nvSpPr>
        <p:spPr>
          <a:xfrm rot="16200000">
            <a:off x="18136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Standard Analysis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CustomShape 6"/>
          <p:cNvSpPr/>
          <p:nvPr/>
        </p:nvSpPr>
        <p:spPr>
          <a:xfrm rot="16200000">
            <a:off x="24634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Custom Analysis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7"/>
          <p:cNvSpPr/>
          <p:nvPr/>
        </p:nvSpPr>
        <p:spPr>
          <a:xfrm rot="16200000">
            <a:off x="31132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PostProcessing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2" name="CustomShape 8"/>
          <p:cNvSpPr/>
          <p:nvPr/>
        </p:nvSpPr>
        <p:spPr>
          <a:xfrm rot="16200000">
            <a:off x="3763080" y="3072600"/>
            <a:ext cx="2741760" cy="45504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Formatting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CustomShape 9"/>
          <p:cNvSpPr/>
          <p:nvPr/>
        </p:nvSpPr>
        <p:spPr>
          <a:xfrm>
            <a:off x="5700960" y="2867400"/>
            <a:ext cx="1101960" cy="848520"/>
          </a:xfrm>
          <a:prstGeom prst="can">
            <a:avLst>
              <a:gd name="adj" fmla="val 31191"/>
            </a:avLst>
          </a:prstGeom>
          <a:solidFill>
            <a:srgbClr val="92d05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4" name="CustomShape 10"/>
          <p:cNvSpPr/>
          <p:nvPr/>
        </p:nvSpPr>
        <p:spPr>
          <a:xfrm>
            <a:off x="5738760" y="3194280"/>
            <a:ext cx="1029240" cy="33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EOS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CustomShape 11"/>
          <p:cNvSpPr/>
          <p:nvPr/>
        </p:nvSpPr>
        <p:spPr>
          <a:xfrm>
            <a:off x="7418880" y="2235600"/>
            <a:ext cx="1577160" cy="332640"/>
          </a:xfrm>
          <a:prstGeom prst="rect">
            <a:avLst/>
          </a:prstGeom>
          <a:solidFill>
            <a:srgbClr val="ff7c80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Web Viewer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6" name="Line 12"/>
          <p:cNvSpPr/>
          <p:nvPr/>
        </p:nvSpPr>
        <p:spPr>
          <a:xfrm flipV="1">
            <a:off x="1230480" y="3299040"/>
            <a:ext cx="426600" cy="324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7" name="Line 13"/>
          <p:cNvSpPr/>
          <p:nvPr/>
        </p:nvSpPr>
        <p:spPr>
          <a:xfrm>
            <a:off x="21142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8" name="Line 14"/>
          <p:cNvSpPr/>
          <p:nvPr/>
        </p:nvSpPr>
        <p:spPr>
          <a:xfrm>
            <a:off x="27640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9" name="Line 15"/>
          <p:cNvSpPr/>
          <p:nvPr/>
        </p:nvSpPr>
        <p:spPr>
          <a:xfrm flipV="1">
            <a:off x="3413880" y="3299040"/>
            <a:ext cx="192600" cy="324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0" name="Line 16"/>
          <p:cNvSpPr/>
          <p:nvPr/>
        </p:nvSpPr>
        <p:spPr>
          <a:xfrm>
            <a:off x="40636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1" name="Line 17"/>
          <p:cNvSpPr/>
          <p:nvPr/>
        </p:nvSpPr>
        <p:spPr>
          <a:xfrm>
            <a:off x="4713480" y="3299040"/>
            <a:ext cx="192600" cy="36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2" name="Line 18"/>
          <p:cNvSpPr/>
          <p:nvPr/>
        </p:nvSpPr>
        <p:spPr>
          <a:xfrm flipV="1">
            <a:off x="5363280" y="3292200"/>
            <a:ext cx="337680" cy="6840"/>
          </a:xfrm>
          <a:prstGeom prst="line">
            <a:avLst/>
          </a:prstGeom>
          <a:ln w="50760">
            <a:solidFill>
              <a:srgbClr val="ff0000"/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3" name="Line 19"/>
          <p:cNvSpPr/>
          <p:nvPr/>
        </p:nvSpPr>
        <p:spPr>
          <a:xfrm flipV="1">
            <a:off x="5362560" y="1288080"/>
            <a:ext cx="2055960" cy="123192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4" name="Line 20"/>
          <p:cNvSpPr/>
          <p:nvPr/>
        </p:nvSpPr>
        <p:spPr>
          <a:xfrm flipV="1">
            <a:off x="6804360" y="2404800"/>
            <a:ext cx="614160" cy="887400"/>
          </a:xfrm>
          <a:prstGeom prst="line">
            <a:avLst/>
          </a:prstGeom>
          <a:ln w="50760">
            <a:solidFill>
              <a:srgbClr val="b0b0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Line 21"/>
          <p:cNvSpPr/>
          <p:nvPr/>
        </p:nvSpPr>
        <p:spPr>
          <a:xfrm>
            <a:off x="6804360" y="3292200"/>
            <a:ext cx="614160" cy="229320"/>
          </a:xfrm>
          <a:prstGeom prst="line">
            <a:avLst/>
          </a:prstGeom>
          <a:ln w="50760">
            <a:solidFill>
              <a:srgbClr val="ff0000"/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6" name="CustomShape 22"/>
          <p:cNvSpPr/>
          <p:nvPr/>
        </p:nvSpPr>
        <p:spPr>
          <a:xfrm>
            <a:off x="197640" y="3133080"/>
            <a:ext cx="1031400" cy="33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NXCALS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7" name="Picture 92" descr=""/>
          <p:cNvPicPr/>
          <p:nvPr/>
        </p:nvPicPr>
        <p:blipFill>
          <a:blip r:embed="rId1"/>
          <a:stretch/>
        </p:blipFill>
        <p:spPr>
          <a:xfrm>
            <a:off x="8027640" y="1584360"/>
            <a:ext cx="360000" cy="360000"/>
          </a:xfrm>
          <a:prstGeom prst="rect">
            <a:avLst/>
          </a:prstGeom>
          <a:ln>
            <a:noFill/>
          </a:ln>
        </p:spPr>
      </p:pic>
      <p:pic>
        <p:nvPicPr>
          <p:cNvPr id="238" name="Picture 97" descr=""/>
          <p:cNvPicPr/>
          <p:nvPr/>
        </p:nvPicPr>
        <p:blipFill>
          <a:blip r:embed="rId2"/>
          <a:stretch/>
        </p:blipFill>
        <p:spPr>
          <a:xfrm>
            <a:off x="8054280" y="3729960"/>
            <a:ext cx="359640" cy="417240"/>
          </a:xfrm>
          <a:prstGeom prst="rect">
            <a:avLst/>
          </a:prstGeom>
          <a:ln>
            <a:noFill/>
          </a:ln>
        </p:spPr>
      </p:pic>
      <p:sp>
        <p:nvSpPr>
          <p:cNvPr id="239" name="Line 23"/>
          <p:cNvSpPr/>
          <p:nvPr/>
        </p:nvSpPr>
        <p:spPr>
          <a:xfrm>
            <a:off x="6804360" y="3292200"/>
            <a:ext cx="614160" cy="1346400"/>
          </a:xfrm>
          <a:prstGeom prst="line">
            <a:avLst/>
          </a:prstGeom>
          <a:ln w="50760">
            <a:solidFill>
              <a:srgbClr val="ff0000"/>
            </a:solidFill>
            <a:custDash>
              <a:ds d="100000" sp="1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0" name="Picture 224" descr=""/>
          <p:cNvPicPr/>
          <p:nvPr/>
        </p:nvPicPr>
        <p:blipFill>
          <a:blip r:embed="rId3"/>
          <a:stretch/>
        </p:blipFill>
        <p:spPr>
          <a:xfrm>
            <a:off x="7678440" y="4872960"/>
            <a:ext cx="347760" cy="347760"/>
          </a:xfrm>
          <a:prstGeom prst="rect">
            <a:avLst/>
          </a:prstGeom>
          <a:ln>
            <a:noFill/>
          </a:ln>
        </p:spPr>
      </p:pic>
      <p:sp>
        <p:nvSpPr>
          <p:cNvPr id="241" name="CustomShape 24"/>
          <p:cNvSpPr/>
          <p:nvPr/>
        </p:nvSpPr>
        <p:spPr>
          <a:xfrm>
            <a:off x="7418880" y="4469400"/>
            <a:ext cx="1577160" cy="332640"/>
          </a:xfrm>
          <a:prstGeom prst="rect">
            <a:avLst/>
          </a:prstGeom>
          <a:solidFill>
            <a:srgbClr val="dddddd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Export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2" name="Picture 226" descr=""/>
          <p:cNvPicPr/>
          <p:nvPr/>
        </p:nvPicPr>
        <p:blipFill>
          <a:blip r:embed="rId4"/>
          <a:stretch/>
        </p:blipFill>
        <p:spPr>
          <a:xfrm>
            <a:off x="8045640" y="4872960"/>
            <a:ext cx="376920" cy="376920"/>
          </a:xfrm>
          <a:prstGeom prst="rect">
            <a:avLst/>
          </a:prstGeom>
          <a:ln>
            <a:noFill/>
          </a:ln>
        </p:spPr>
      </p:pic>
      <p:sp>
        <p:nvSpPr>
          <p:cNvPr id="243" name="CustomShape 25"/>
          <p:cNvSpPr/>
          <p:nvPr/>
        </p:nvSpPr>
        <p:spPr>
          <a:xfrm>
            <a:off x="7418880" y="1245960"/>
            <a:ext cx="1577160" cy="332640"/>
          </a:xfrm>
          <a:prstGeom prst="rect">
            <a:avLst/>
          </a:prstGeom>
          <a:solidFill>
            <a:srgbClr val="ff7c80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Reports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CustomShape 26"/>
          <p:cNvSpPr/>
          <p:nvPr/>
        </p:nvSpPr>
        <p:spPr>
          <a:xfrm>
            <a:off x="7418880" y="3352680"/>
            <a:ext cx="1577160" cy="332640"/>
          </a:xfrm>
          <a:prstGeom prst="rect">
            <a:avLst/>
          </a:prstGeom>
          <a:solidFill>
            <a:srgbClr val="dddddd"/>
          </a:solidFill>
          <a:ln w="12600">
            <a:solidFill>
              <a:schemeClr val="tx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Notebooks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5" name="Picture 285" descr=""/>
          <p:cNvPicPr/>
          <p:nvPr/>
        </p:nvPicPr>
        <p:blipFill>
          <a:blip r:embed="rId5"/>
          <a:stretch/>
        </p:blipFill>
        <p:spPr>
          <a:xfrm>
            <a:off x="7691760" y="2612520"/>
            <a:ext cx="327240" cy="327240"/>
          </a:xfrm>
          <a:prstGeom prst="rect">
            <a:avLst/>
          </a:prstGeom>
          <a:ln>
            <a:noFill/>
          </a:ln>
        </p:spPr>
      </p:pic>
      <p:pic>
        <p:nvPicPr>
          <p:cNvPr id="246" name="Picture 31" descr=""/>
          <p:cNvPicPr/>
          <p:nvPr/>
        </p:nvPicPr>
        <p:blipFill>
          <a:blip r:embed="rId6"/>
          <a:stretch/>
        </p:blipFill>
        <p:spPr>
          <a:xfrm>
            <a:off x="8039520" y="2586960"/>
            <a:ext cx="388800" cy="364320"/>
          </a:xfrm>
          <a:prstGeom prst="rect">
            <a:avLst/>
          </a:prstGeom>
          <a:ln>
            <a:noFill/>
          </a:ln>
        </p:spPr>
      </p:pic>
      <p:pic>
        <p:nvPicPr>
          <p:cNvPr id="247" name="Picture 33" descr=""/>
          <p:cNvPicPr/>
          <p:nvPr/>
        </p:nvPicPr>
        <p:blipFill>
          <a:blip r:embed="rId7"/>
          <a:stretch/>
        </p:blipFill>
        <p:spPr>
          <a:xfrm>
            <a:off x="8449200" y="2586960"/>
            <a:ext cx="365760" cy="364320"/>
          </a:xfrm>
          <a:prstGeom prst="rect">
            <a:avLst/>
          </a:prstGeom>
          <a:ln>
            <a:noFill/>
          </a:ln>
        </p:spPr>
      </p:pic>
      <p:sp>
        <p:nvSpPr>
          <p:cNvPr id="248" name="CustomShape 27"/>
          <p:cNvSpPr/>
          <p:nvPr/>
        </p:nvSpPr>
        <p:spPr>
          <a:xfrm>
            <a:off x="1439640" y="1442160"/>
            <a:ext cx="4067640" cy="335088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Analysis</a:t>
            </a:r>
            <a:r>
              <a:rPr b="1" lang="en-GB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Run</a:t>
            </a: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Extraction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PreProcessing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Standard Analysis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Custom Analysis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PDF Report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640">
              <a:lnSpc>
                <a:spcPct val="100000"/>
              </a:lnSpc>
              <a:buClr>
                <a:srgbClr val="0055a0"/>
              </a:buClr>
              <a:buFont typeface="Arial"/>
              <a:buAutoNum type="arabicPeriod"/>
            </a:pPr>
            <a:r>
              <a:rPr b="1" lang="en-GB" sz="2000" spc="-1" strike="noStrike" u="sng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HDF5 file generation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8"/>
          <p:cNvSpPr/>
          <p:nvPr/>
        </p:nvSpPr>
        <p:spPr>
          <a:xfrm>
            <a:off x="216000" y="2808000"/>
            <a:ext cx="1024560" cy="892800"/>
          </a:xfrm>
          <a:prstGeom prst="can">
            <a:avLst>
              <a:gd name="adj" fmla="val 25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0" name="CustomShape 29"/>
          <p:cNvSpPr/>
          <p:nvPr/>
        </p:nvSpPr>
        <p:spPr>
          <a:xfrm>
            <a:off x="218160" y="3179520"/>
            <a:ext cx="1031400" cy="33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GB" sz="1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CALS</a:t>
            </a:r>
            <a:endParaRPr b="0" lang="en-GB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CustomShape 30"/>
          <p:cNvSpPr/>
          <p:nvPr/>
        </p:nvSpPr>
        <p:spPr>
          <a:xfrm>
            <a:off x="1440000" y="5508720"/>
            <a:ext cx="4090680" cy="394200"/>
          </a:xfrm>
          <a:prstGeom prst="rect">
            <a:avLst/>
          </a:prstGeom>
          <a:solidFill>
            <a:srgbClr val="ffe593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20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Analysis Configuration (Excel file)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CustomShape 31"/>
          <p:cNvSpPr/>
          <p:nvPr/>
        </p:nvSpPr>
        <p:spPr>
          <a:xfrm flipV="1" rot="16200000">
            <a:off x="3091680" y="5155920"/>
            <a:ext cx="725040" cy="108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b2b2b2"/>
            </a:solidFill>
            <a:round/>
            <a:tailEnd len="med" type="triangle" w="med"/>
          </a:ln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timing>
    <p:tnLst>
      <p:par>
        <p:cTn id="11" dur="indefinite" restart="never" nodeType="tmRoot">
          <p:childTnLst>
            <p:seq>
              <p:cTn id="12" nodeType="mainSeq">
                <p:childTnLst>
                  <p:par>
                    <p:cTn id="13" fill="freeze">
                      <p:stCondLst>
                        <p:cond delay="0"/>
                      </p:stCondLst>
                      <p:childTnLst>
                        <p:par>
                          <p:cTn id="14" fill="freeze">
                            <p:stCondLst>
                              <p:cond delay="0"/>
                            </p:stCondLst>
                            <p:childTnLst>
                              <p:par>
                                <p:cTn id="1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1728000" y="2664000"/>
            <a:ext cx="6047280" cy="269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GB" sz="4600" spc="-1" strike="noStrike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test-oaf.web.cern.ch</a:t>
            </a:r>
            <a:endParaRPr b="0" lang="en-GB" sz="4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8" dur="indefinite" restart="never" nodeType="tmRoot">
          <p:childTnLst>
            <p:seq>
              <p:cTn id="1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4012</TotalTime>
  <Application>LibreOffice/5.3.6.1$Linux_X86_64 LibreOffice_project/30$Build-1</Application>
  <Words>937</Words>
  <Paragraphs>258</Paragraphs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2012-11-30T11:04:26Z</dcterms:created>
  <dc:creator>Manuel Gonzalez Berges</dc:creator>
  <dc:description/>
  <dc:language>en-GB</dc:language>
  <cp:lastModifiedBy/>
  <dcterms:modified xsi:type="dcterms:W3CDTF">2020-01-24T09:34:12Z</dcterms:modified>
  <cp:revision>209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21</vt:i4>
  </property>
</Properties>
</file>