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8" r:id="rId2"/>
  </p:sldMasterIdLst>
  <p:notesMasterIdLst>
    <p:notesMasterId r:id="rId11"/>
  </p:notesMasterIdLst>
  <p:handoutMasterIdLst>
    <p:handoutMasterId r:id="rId12"/>
  </p:handoutMasterIdLst>
  <p:sldIdLst>
    <p:sldId id="407" r:id="rId3"/>
    <p:sldId id="414" r:id="rId4"/>
    <p:sldId id="419" r:id="rId5"/>
    <p:sldId id="420" r:id="rId6"/>
    <p:sldId id="423" r:id="rId7"/>
    <p:sldId id="422" r:id="rId8"/>
    <p:sldId id="424" r:id="rId9"/>
    <p:sldId id="421" r:id="rId10"/>
  </p:sldIdLst>
  <p:sldSz cx="9144000" cy="6858000" type="screen4x3"/>
  <p:notesSz cx="6797675" cy="98726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  <a:srgbClr val="0000FF"/>
    <a:srgbClr val="CCFFCC"/>
    <a:srgbClr val="00FFFF"/>
    <a:srgbClr val="33CCFF"/>
    <a:srgbClr val="000000"/>
    <a:srgbClr val="000042"/>
    <a:srgbClr val="000048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92" autoAdjust="0"/>
    <p:restoredTop sz="94639" autoAdjust="0"/>
  </p:normalViewPr>
  <p:slideViewPr>
    <p:cSldViewPr snapToGrid="0">
      <p:cViewPr varScale="1">
        <p:scale>
          <a:sx n="109" d="100"/>
          <a:sy n="109" d="100"/>
        </p:scale>
        <p:origin x="12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50" y="108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FB58C-C64F-4247-B566-CF103E6771DD}" type="datetimeFigureOut">
              <a:rPr lang="en-GB" smtClean="0"/>
              <a:t>23/01/2020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33DA6-3957-478A-8EF6-0F4902B64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08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515"/>
            <a:ext cx="543814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34F4E4E-1EBD-49BC-A3CE-3911BB186D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12" name="Picture 17" descr="CERNLog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1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Date Placeholder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9C280C6-54D8-44EA-A6A7-F9BDACDA87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6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4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06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964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65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899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subtitle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63EAB-20B3-427A-89D1-D56BA37D0AB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98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23226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419062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EAB-20B3-427A-89D1-D56BA37D0AB7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8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2A9F-6909-4E35-9A22-93045B7EC68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57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44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84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4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48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25563"/>
            <a:ext cx="8229600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05588"/>
            <a:ext cx="9144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              Rhodri Jones (CERN) - DIPAC09 , May 2009                                                LHC Beam Instrumentation</a:t>
            </a:r>
          </a:p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7" descr="CERNLogo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8439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80000"/>
        <a:buFont typeface="Arial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CCFF"/>
        </a:buClr>
        <a:buSzPct val="80000"/>
        <a:buFont typeface="Arial" pitchFamily="34" charset="0"/>
        <a:buChar char="●"/>
        <a:defRPr sz="2400">
          <a:solidFill>
            <a:srgbClr val="FFC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80000"/>
        <a:buFont typeface="Arial" pitchFamily="34" charset="0"/>
        <a:buChar char="●"/>
        <a:defRPr sz="2000">
          <a:solidFill>
            <a:srgbClr val="33CC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itchFamily="34" charset="0"/>
        <a:buChar char="●"/>
        <a:defRPr>
          <a:solidFill>
            <a:srgbClr val="FF99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7" name="Connecteur droit 19"/>
          <p:cNvCxnSpPr>
            <a:cxnSpLocks noChangeShapeType="1"/>
          </p:cNvCxnSpPr>
          <p:nvPr userDrawn="1"/>
        </p:nvCxnSpPr>
        <p:spPr bwMode="auto">
          <a:xfrm>
            <a:off x="152400" y="6593954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1900362" y="6589468"/>
            <a:ext cx="72436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en-GB" sz="1200" dirty="0" smtClean="0">
                <a:solidFill>
                  <a:srgbClr val="7F7F7F"/>
                </a:solidFill>
              </a:rPr>
              <a:t>Stephen Jackson – CERN Beam Instrumentation Software</a:t>
            </a:r>
            <a:r>
              <a:rPr lang="en-GB" sz="1200" baseline="0" dirty="0" smtClean="0">
                <a:solidFill>
                  <a:srgbClr val="7F7F7F"/>
                </a:solidFill>
              </a:rPr>
              <a:t> Section</a:t>
            </a:r>
            <a:r>
              <a:rPr lang="en-GB" sz="1200" dirty="0" smtClean="0">
                <a:solidFill>
                  <a:srgbClr val="7F7F7F"/>
                </a:solidFill>
              </a:rPr>
              <a:t>            	Section Meeting</a:t>
            </a:r>
          </a:p>
          <a:p>
            <a:pPr algn="l">
              <a:spcBef>
                <a:spcPct val="50000"/>
              </a:spcBef>
              <a:defRPr/>
            </a:pPr>
            <a:endParaRPr lang="en-GB" sz="1200" dirty="0" smtClean="0">
              <a:solidFill>
                <a:srgbClr val="7F7F7F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GB" sz="1200" dirty="0" smtClean="0">
              <a:solidFill>
                <a:srgbClr val="7F7F7F"/>
              </a:solidFill>
            </a:endParaRPr>
          </a:p>
        </p:txBody>
      </p:sp>
      <p:cxnSp>
        <p:nvCxnSpPr>
          <p:cNvPr id="9" name="Connecteur droit 7"/>
          <p:cNvCxnSpPr>
            <a:cxnSpLocks noChangeShapeType="1"/>
          </p:cNvCxnSpPr>
          <p:nvPr userDrawn="1"/>
        </p:nvCxnSpPr>
        <p:spPr bwMode="auto">
          <a:xfrm>
            <a:off x="1011779" y="880529"/>
            <a:ext cx="7848600" cy="1588"/>
          </a:xfrm>
          <a:prstGeom prst="line">
            <a:avLst/>
          </a:prstGeom>
          <a:noFill/>
          <a:ln w="25400">
            <a:solidFill>
              <a:srgbClr val="C4D0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Picture 9" descr="CERN_logo_400x400[1]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6286" y="31448"/>
            <a:ext cx="729343" cy="7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3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6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993" y="2631881"/>
            <a:ext cx="8077200" cy="889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BISW Section meeting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sz="2000" dirty="0" smtClean="0"/>
              <a:t>24th 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endParaRPr lang="en-US" dirty="0" smtClean="0"/>
          </a:p>
          <a:p>
            <a:pPr fontAlgn="ctr"/>
            <a:r>
              <a:rPr lang="en-US" dirty="0" smtClean="0"/>
              <a:t>New technical student chosen for LIU </a:t>
            </a:r>
            <a:r>
              <a:rPr lang="en-US" dirty="0" err="1" smtClean="0"/>
              <a:t>wirescanners</a:t>
            </a:r>
            <a:endParaRPr lang="en-US" dirty="0" smtClean="0"/>
          </a:p>
          <a:p>
            <a:pPr lvl="1" fontAlgn="ctr"/>
            <a:r>
              <a:rPr lang="en-US" sz="1600" dirty="0" smtClean="0"/>
              <a:t>Finally, we take a student from Poland</a:t>
            </a:r>
          </a:p>
          <a:p>
            <a:pPr lvl="1" fontAlgn="ctr"/>
            <a:r>
              <a:rPr lang="en-US" sz="1600" dirty="0" smtClean="0"/>
              <a:t>Starts in March</a:t>
            </a:r>
          </a:p>
          <a:p>
            <a:pPr lvl="1" fontAlgn="ctr"/>
            <a:endParaRPr lang="en-US" sz="1600" dirty="0"/>
          </a:p>
          <a:p>
            <a:pPr lvl="1" fontAlgn="ctr"/>
            <a:endParaRPr lang="en-US" dirty="0"/>
          </a:p>
          <a:p>
            <a:pPr fontAlgn="ctr"/>
            <a:r>
              <a:rPr lang="en-US" dirty="0" smtClean="0"/>
              <a:t>Reminder </a:t>
            </a:r>
            <a:r>
              <a:rPr lang="en-US" dirty="0" smtClean="0"/>
              <a:t>– I propose </a:t>
            </a:r>
            <a:r>
              <a:rPr lang="en-US" dirty="0" smtClean="0"/>
              <a:t>to request a 2</a:t>
            </a:r>
            <a:r>
              <a:rPr lang="en-US" baseline="30000" dirty="0" smtClean="0"/>
              <a:t>nd</a:t>
            </a:r>
            <a:r>
              <a:rPr lang="en-US" dirty="0" smtClean="0"/>
              <a:t> technical student next May’s committee for BLM GUI renovation or general (</a:t>
            </a:r>
            <a:r>
              <a:rPr lang="en-US" dirty="0" err="1" smtClean="0"/>
              <a:t>Fx</a:t>
            </a:r>
            <a:r>
              <a:rPr lang="en-US" dirty="0" smtClean="0"/>
              <a:t>?) GUI renovation</a:t>
            </a:r>
          </a:p>
          <a:p>
            <a:pPr lvl="1" fontAlgn="ctr"/>
            <a:r>
              <a:rPr lang="en-US" dirty="0" smtClean="0"/>
              <a:t>Let me know if any other interesting proposals</a:t>
            </a:r>
          </a:p>
          <a:p>
            <a:pPr fontAlgn="ctr"/>
            <a:endParaRPr lang="en-US" dirty="0"/>
          </a:p>
          <a:p>
            <a:pPr fontAlgn="ctr"/>
            <a:endParaRPr lang="en-US" dirty="0" smtClean="0"/>
          </a:p>
          <a:p>
            <a:pPr lvl="1" fontAlgn="ctr"/>
            <a:endParaRPr lang="en-US" dirty="0" smtClean="0"/>
          </a:p>
          <a:p>
            <a:pPr lvl="2" fontAlgn="ctr"/>
            <a:endParaRPr lang="en-US" dirty="0"/>
          </a:p>
          <a:p>
            <a:pPr lvl="2" fontAlgn="ctr"/>
            <a:endParaRPr lang="en-US" dirty="0"/>
          </a:p>
          <a:p>
            <a:pPr lvl="2" fontAlgn="ctr"/>
            <a:endParaRPr lang="en-US" sz="155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/>
            <a:r>
              <a:rPr lang="en-US" dirty="0" err="1"/>
              <a:t>Centralised</a:t>
            </a:r>
            <a:r>
              <a:rPr lang="en-US" dirty="0"/>
              <a:t> machines</a:t>
            </a:r>
          </a:p>
          <a:p>
            <a:pPr lvl="1" fontAlgn="ctr"/>
            <a:r>
              <a:rPr lang="en-US" dirty="0"/>
              <a:t>Windows Terminal Servers BITS03, BITS04, BITSDEV03, BITSDEV03 </a:t>
            </a:r>
          </a:p>
          <a:p>
            <a:pPr lvl="2" fontAlgn="ctr"/>
            <a:r>
              <a:rPr lang="en-US" dirty="0" smtClean="0"/>
              <a:t>Gone</a:t>
            </a:r>
          </a:p>
          <a:p>
            <a:pPr lvl="2" fontAlgn="ctr"/>
            <a:r>
              <a:rPr lang="en-US" dirty="0" smtClean="0"/>
              <a:t>We should no longer support Windows for our Expert GUIs</a:t>
            </a:r>
          </a:p>
          <a:p>
            <a:pPr lvl="3" fontAlgn="ctr"/>
            <a:r>
              <a:rPr lang="en-US" dirty="0" smtClean="0"/>
              <a:t>As there’s no more direct CO support for TN trusted Windows VMs</a:t>
            </a:r>
          </a:p>
          <a:p>
            <a:pPr fontAlgn="ctr"/>
            <a:endParaRPr lang="en-US" dirty="0"/>
          </a:p>
          <a:p>
            <a:pPr fontAlgn="ctr"/>
            <a:r>
              <a:rPr lang="en-US" dirty="0" smtClean="0"/>
              <a:t>Java 11</a:t>
            </a:r>
          </a:p>
          <a:p>
            <a:pPr lvl="1" fontAlgn="ctr"/>
            <a:r>
              <a:rPr lang="en-US" dirty="0" smtClean="0"/>
              <a:t>Seems to break all our Java stuff</a:t>
            </a:r>
          </a:p>
          <a:p>
            <a:pPr lvl="2" fontAlgn="ctr"/>
            <a:r>
              <a:rPr lang="en-US" dirty="0" smtClean="0"/>
              <a:t>Workaround is to replace 1.6+, 1.7+, 1.8+ with 1.8 as </a:t>
            </a:r>
            <a:r>
              <a:rPr lang="en-US" dirty="0" err="1" smtClean="0"/>
              <a:t>jre</a:t>
            </a:r>
            <a:endParaRPr lang="en-US" dirty="0" smtClean="0"/>
          </a:p>
          <a:p>
            <a:pPr lvl="2" fontAlgn="ctr"/>
            <a:r>
              <a:rPr lang="en-US" dirty="0" smtClean="0"/>
              <a:t>Still other problems though, as many apps didn’t make the CCDA changes</a:t>
            </a:r>
          </a:p>
          <a:p>
            <a:pPr lvl="3" fontAlgn="ctr"/>
            <a:r>
              <a:rPr lang="en-US" dirty="0" smtClean="0"/>
              <a:t>Announced by SBP last Autumn!</a:t>
            </a:r>
          </a:p>
          <a:p>
            <a:pPr lvl="2" fontAlgn="ctr"/>
            <a:r>
              <a:rPr lang="en-US" dirty="0" smtClean="0"/>
              <a:t>Work ongoing</a:t>
            </a:r>
            <a:endParaRPr lang="en-US" dirty="0"/>
          </a:p>
          <a:p>
            <a:pPr marL="342900" lvl="1" indent="0" fontAlgn="ctr">
              <a:buNone/>
            </a:pPr>
            <a:endParaRPr lang="en-US" dirty="0"/>
          </a:p>
          <a:p>
            <a:pPr lvl="1" fontAlgn="ctr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Intergroup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CERN travel reimbursement still a bit vague</a:t>
            </a:r>
          </a:p>
          <a:p>
            <a:pPr lvl="1"/>
            <a:r>
              <a:rPr lang="en-US" dirty="0" smtClean="0"/>
              <a:t>Need to select accommodation from predefined tool</a:t>
            </a:r>
          </a:p>
          <a:p>
            <a:pPr lvl="2"/>
            <a:r>
              <a:rPr lang="en-US" dirty="0" smtClean="0"/>
              <a:t>But still need to get a receipt from hotel to get reimbursement</a:t>
            </a:r>
          </a:p>
          <a:p>
            <a:pPr lvl="1"/>
            <a:r>
              <a:rPr lang="en-US" dirty="0" smtClean="0"/>
              <a:t>Possibility to claim back less than daily allowance but not more</a:t>
            </a:r>
          </a:p>
          <a:p>
            <a:pPr lvl="2"/>
            <a:r>
              <a:rPr lang="en-US" dirty="0" smtClean="0"/>
              <a:t>+ the hotel can’t exceed predefined limits (</a:t>
            </a:r>
            <a:r>
              <a:rPr lang="en-US" dirty="0" err="1" smtClean="0"/>
              <a:t>eg</a:t>
            </a:r>
            <a:r>
              <a:rPr lang="en-US" dirty="0" smtClean="0"/>
              <a:t> 60%) even though overall amount &lt; daily allowance</a:t>
            </a:r>
          </a:p>
          <a:p>
            <a:pPr lvl="1"/>
            <a:r>
              <a:rPr lang="en-US" dirty="0" smtClean="0"/>
              <a:t>Will be clarified by Madeleine again in coming weeks</a:t>
            </a:r>
          </a:p>
          <a:p>
            <a:pPr lvl="0" fontAlgn="ctr"/>
            <a:endParaRPr lang="en-US" sz="2400" dirty="0" smtClean="0"/>
          </a:p>
          <a:p>
            <a:pPr lvl="0" fontAlgn="ctr"/>
            <a:r>
              <a:rPr lang="en-US" sz="2400" dirty="0" smtClean="0"/>
              <a:t>Staff Association -- New </a:t>
            </a:r>
            <a:r>
              <a:rPr lang="en-US" sz="2400" dirty="0"/>
              <a:t>executive committee elected</a:t>
            </a:r>
          </a:p>
          <a:p>
            <a:pPr lvl="1" fontAlgn="ctr"/>
            <a:r>
              <a:rPr lang="en-US" dirty="0"/>
              <a:t>Isabelle </a:t>
            </a:r>
            <a:r>
              <a:rPr lang="en-US" dirty="0" err="1"/>
              <a:t>Mardirossian</a:t>
            </a:r>
            <a:r>
              <a:rPr lang="en-US" dirty="0"/>
              <a:t> the new SA president</a:t>
            </a:r>
          </a:p>
          <a:p>
            <a:pPr lvl="1" fontAlgn="ctr"/>
            <a:r>
              <a:rPr lang="en-US" dirty="0" smtClean="0">
                <a:solidFill>
                  <a:srgbClr val="FF0000"/>
                </a:solidFill>
              </a:rPr>
              <a:t>Thibaut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err="1"/>
              <a:t>Almudena</a:t>
            </a:r>
            <a:r>
              <a:rPr lang="en-US" dirty="0"/>
              <a:t> </a:t>
            </a:r>
            <a:r>
              <a:rPr lang="en-US" dirty="0" err="1"/>
              <a:t>Solero</a:t>
            </a:r>
            <a:r>
              <a:rPr lang="en-US" dirty="0"/>
              <a:t> are the vice presidents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55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Intergroup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2019 BE Workshop Follow-up</a:t>
            </a:r>
            <a:endParaRPr lang="en-US" dirty="0"/>
          </a:p>
          <a:p>
            <a:pPr lvl="1"/>
            <a:r>
              <a:rPr lang="en-US" dirty="0" smtClean="0"/>
              <a:t>Mentors suggested </a:t>
            </a:r>
            <a:r>
              <a:rPr lang="en-US" dirty="0"/>
              <a:t>for new staff during first </a:t>
            </a:r>
            <a:r>
              <a:rPr lang="en-US" dirty="0" smtClean="0"/>
              <a:t>year</a:t>
            </a:r>
          </a:p>
          <a:p>
            <a:pPr lvl="1" fontAlgn="ctr"/>
            <a:r>
              <a:rPr lang="en-US" dirty="0"/>
              <a:t>Documentation - needs to be improved</a:t>
            </a:r>
          </a:p>
          <a:p>
            <a:pPr lvl="2" fontAlgn="ctr"/>
            <a:r>
              <a:rPr lang="en-US" dirty="0"/>
              <a:t>Too many choices of where to store documents with no global overview </a:t>
            </a:r>
          </a:p>
          <a:p>
            <a:pPr lvl="3" fontAlgn="ctr"/>
            <a:r>
              <a:rPr lang="en-US" sz="1450" dirty="0" smtClean="0"/>
              <a:t>CDS </a:t>
            </a:r>
            <a:r>
              <a:rPr lang="en-US" sz="1450" dirty="0"/>
              <a:t>for public publications</a:t>
            </a:r>
          </a:p>
          <a:p>
            <a:pPr lvl="3" fontAlgn="ctr"/>
            <a:r>
              <a:rPr lang="en-US" sz="1450" dirty="0"/>
              <a:t>EDMS for engineering documents</a:t>
            </a:r>
          </a:p>
          <a:p>
            <a:pPr lvl="2" fontAlgn="ctr"/>
            <a:r>
              <a:rPr lang="en-US" dirty="0"/>
              <a:t>Discussion</a:t>
            </a:r>
          </a:p>
          <a:p>
            <a:pPr lvl="3" fontAlgn="ctr"/>
            <a:r>
              <a:rPr lang="en-US" sz="1450" dirty="0"/>
              <a:t>Need to push that everything is put in EDMS &amp; cross linked if possible</a:t>
            </a:r>
          </a:p>
          <a:p>
            <a:pPr lvl="3" fontAlgn="ctr"/>
            <a:r>
              <a:rPr lang="en-US" sz="1450" dirty="0"/>
              <a:t>All personnel leaving should provide bibliography with what is stored </a:t>
            </a:r>
            <a:r>
              <a:rPr lang="en-US" sz="1450" dirty="0" smtClean="0"/>
              <a:t>where</a:t>
            </a:r>
          </a:p>
          <a:p>
            <a:pPr lvl="1" fontAlgn="ctr"/>
            <a:r>
              <a:rPr lang="en-US" dirty="0" smtClean="0"/>
              <a:t>New BE </a:t>
            </a:r>
            <a:r>
              <a:rPr lang="en-US" dirty="0"/>
              <a:t>Technical forum</a:t>
            </a:r>
          </a:p>
          <a:p>
            <a:pPr lvl="2" fontAlgn="ctr"/>
            <a:r>
              <a:rPr lang="en-US" dirty="0"/>
              <a:t>To allow engineers to present their ideas at an early stage</a:t>
            </a:r>
          </a:p>
          <a:p>
            <a:pPr lvl="2" fontAlgn="ctr"/>
            <a:r>
              <a:rPr lang="en-US" dirty="0"/>
              <a:t>Rhodri asked to look into a possible test case - would be </a:t>
            </a:r>
            <a:r>
              <a:rPr lang="en-US" dirty="0" err="1"/>
              <a:t>organised</a:t>
            </a:r>
            <a:r>
              <a:rPr lang="en-US" dirty="0"/>
              <a:t> instead of a seminar</a:t>
            </a:r>
          </a:p>
          <a:p>
            <a:pPr fontAlgn="ctr"/>
            <a:r>
              <a:rPr lang="en-US" dirty="0" smtClean="0"/>
              <a:t>Hiring </a:t>
            </a:r>
            <a:r>
              <a:rPr lang="en-US" dirty="0"/>
              <a:t>of 4 </a:t>
            </a:r>
            <a:r>
              <a:rPr lang="en-US" dirty="0" smtClean="0"/>
              <a:t>new operators </a:t>
            </a:r>
            <a:r>
              <a:rPr lang="en-US" dirty="0"/>
              <a:t>and 2 EICs to start in </a:t>
            </a:r>
            <a:r>
              <a:rPr lang="en-US" dirty="0" smtClean="0"/>
              <a:t>2020</a:t>
            </a:r>
          </a:p>
          <a:p>
            <a:pPr lvl="1" fontAlgn="ctr"/>
            <a:r>
              <a:rPr lang="en-US" sz="1900" dirty="0" smtClean="0"/>
              <a:t>Expect some (not so?) new faces</a:t>
            </a:r>
            <a:endParaRPr lang="en-US" sz="19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30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Workshop (a few relevant bits)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55263"/>
            <a:ext cx="8202736" cy="509563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PS </a:t>
            </a:r>
            <a:r>
              <a:rPr lang="en-US" dirty="0"/>
              <a:t>Switchyard in beam mode from 2nd June</a:t>
            </a:r>
          </a:p>
          <a:p>
            <a:pPr lvl="1"/>
            <a:r>
              <a:rPr lang="en-US" dirty="0" smtClean="0"/>
              <a:t>Make </a:t>
            </a:r>
            <a:r>
              <a:rPr lang="en-US" dirty="0"/>
              <a:t>sure all </a:t>
            </a:r>
            <a:r>
              <a:rPr lang="en-US" dirty="0" smtClean="0"/>
              <a:t>equipment </a:t>
            </a:r>
            <a:r>
              <a:rPr lang="en-US" dirty="0"/>
              <a:t>for </a:t>
            </a:r>
            <a:r>
              <a:rPr lang="en-US" dirty="0" smtClean="0"/>
              <a:t>LEIR,L3,L4,TT2,PS </a:t>
            </a:r>
            <a:r>
              <a:rPr lang="en-US" dirty="0"/>
              <a:t>Ring in switchyard is fully </a:t>
            </a:r>
            <a:r>
              <a:rPr lang="en-US" dirty="0" err="1" smtClean="0"/>
              <a:t>hw</a:t>
            </a:r>
            <a:r>
              <a:rPr lang="en-US" dirty="0" smtClean="0"/>
              <a:t> </a:t>
            </a:r>
            <a:r>
              <a:rPr lang="en-US" dirty="0"/>
              <a:t>commissioned</a:t>
            </a:r>
          </a:p>
          <a:p>
            <a:r>
              <a:rPr lang="en-US" dirty="0" smtClean="0"/>
              <a:t>PS BGI requested to have </a:t>
            </a:r>
            <a:r>
              <a:rPr lang="en-US" dirty="0" err="1" smtClean="0"/>
              <a:t>TbyT</a:t>
            </a:r>
            <a:r>
              <a:rPr lang="en-US" dirty="0" smtClean="0"/>
              <a:t> functionality from very early on</a:t>
            </a:r>
          </a:p>
          <a:p>
            <a:pPr lvl="1"/>
            <a:r>
              <a:rPr lang="en-GB" dirty="0" smtClean="0"/>
              <a:t>Summarised </a:t>
            </a:r>
            <a:r>
              <a:rPr lang="en-GB" dirty="0"/>
              <a:t>by OP in a </a:t>
            </a:r>
            <a:r>
              <a:rPr lang="en-GB" dirty="0" smtClean="0"/>
              <a:t>future TB </a:t>
            </a:r>
            <a:r>
              <a:rPr lang="en-GB" dirty="0"/>
              <a:t>(could also include the injection SEM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LEIR supervisors needed - Call for </a:t>
            </a:r>
            <a:r>
              <a:rPr lang="en-GB" dirty="0"/>
              <a:t>volunteers from the </a:t>
            </a:r>
            <a:r>
              <a:rPr lang="en-GB" dirty="0" smtClean="0"/>
              <a:t>groups</a:t>
            </a:r>
          </a:p>
          <a:p>
            <a:r>
              <a:rPr lang="en-US" dirty="0" smtClean="0"/>
              <a:t>UCAP </a:t>
            </a:r>
            <a:r>
              <a:rPr lang="en-US" dirty="0"/>
              <a:t>- Unified Controls Acquisition and </a:t>
            </a:r>
            <a:r>
              <a:rPr lang="en-US" dirty="0" smtClean="0"/>
              <a:t>Processing</a:t>
            </a:r>
          </a:p>
          <a:p>
            <a:pPr lvl="1"/>
            <a:r>
              <a:rPr lang="en-US" dirty="0" smtClean="0"/>
              <a:t>Vito presented something close to OAF (only machine stats though, and no daily reporting etc.)</a:t>
            </a:r>
          </a:p>
          <a:p>
            <a:pPr lvl="2"/>
            <a:r>
              <a:rPr lang="en-US" dirty="0" smtClean="0"/>
              <a:t>To follow-up on possible synergies</a:t>
            </a:r>
          </a:p>
          <a:p>
            <a:r>
              <a:rPr lang="en-US" dirty="0" smtClean="0"/>
              <a:t>L4 </a:t>
            </a:r>
            <a:r>
              <a:rPr lang="en-US" dirty="0" err="1" smtClean="0"/>
              <a:t>wirescanners</a:t>
            </a:r>
            <a:r>
              <a:rPr lang="en-US" dirty="0" smtClean="0"/>
              <a:t> - </a:t>
            </a:r>
            <a:r>
              <a:rPr lang="en-GB" dirty="0"/>
              <a:t>Request for faster acquisition - currently </a:t>
            </a:r>
            <a:r>
              <a:rPr lang="en-GB" dirty="0" smtClean="0"/>
              <a:t>4 </a:t>
            </a:r>
            <a:r>
              <a:rPr lang="en-GB" dirty="0"/>
              <a:t>cycles for 1 position</a:t>
            </a:r>
            <a:endParaRPr lang="en-US" dirty="0"/>
          </a:p>
          <a:p>
            <a:r>
              <a:rPr lang="en-GB" dirty="0" smtClean="0"/>
              <a:t>Quick 2021 restart desired - Needs presence of experts by end of 1</a:t>
            </a:r>
            <a:r>
              <a:rPr lang="en-GB" baseline="30000" dirty="0" smtClean="0"/>
              <a:t>st</a:t>
            </a:r>
            <a:r>
              <a:rPr lang="en-GB" dirty="0" smtClean="0"/>
              <a:t> week in Jan</a:t>
            </a:r>
          </a:p>
          <a:p>
            <a:r>
              <a:rPr lang="en-GB" dirty="0"/>
              <a:t>Checkout/Commissioning </a:t>
            </a:r>
            <a:r>
              <a:rPr lang="en-GB" dirty="0" smtClean="0"/>
              <a:t>Procedures: Lars </a:t>
            </a:r>
            <a:r>
              <a:rPr lang="en-GB" dirty="0"/>
              <a:t>(injectors)/Enrico (LHC) to </a:t>
            </a:r>
            <a:r>
              <a:rPr lang="en-GB" dirty="0" smtClean="0"/>
              <a:t>coordinate</a:t>
            </a:r>
            <a:endParaRPr lang="en-US" dirty="0"/>
          </a:p>
          <a:p>
            <a:pPr lvl="1" fontAlgn="ctr"/>
            <a:r>
              <a:rPr lang="en-GB" sz="2100" dirty="0"/>
              <a:t>All systems should have </a:t>
            </a:r>
            <a:r>
              <a:rPr lang="en-GB" sz="2100" dirty="0" smtClean="0"/>
              <a:t>checkout </a:t>
            </a:r>
            <a:r>
              <a:rPr lang="en-GB" sz="2100" dirty="0"/>
              <a:t>&amp; beam commissioning procedures in place and inserted into OP tools</a:t>
            </a:r>
            <a:endParaRPr lang="en-US" sz="2500" dirty="0"/>
          </a:p>
          <a:p>
            <a:pPr lvl="2" fontAlgn="ctr"/>
            <a:r>
              <a:rPr lang="en-GB" dirty="0" smtClean="0"/>
              <a:t>Documents </a:t>
            </a:r>
            <a:r>
              <a:rPr lang="en-GB" dirty="0"/>
              <a:t>for OP being produced by many BI experts</a:t>
            </a:r>
            <a:endParaRPr lang="en-US" sz="1700" dirty="0"/>
          </a:p>
          <a:p>
            <a:pPr lvl="2" fontAlgn="ctr"/>
            <a:r>
              <a:rPr lang="en-GB" dirty="0"/>
              <a:t>Should also have more detailed documents for BI</a:t>
            </a:r>
            <a:endParaRPr lang="en-US" sz="1700" dirty="0"/>
          </a:p>
          <a:p>
            <a:pPr lvl="1" fontAlgn="ctr"/>
            <a:r>
              <a:rPr lang="en-GB" sz="2100" dirty="0"/>
              <a:t>Expert lists </a:t>
            </a:r>
            <a:r>
              <a:rPr lang="en-GB" sz="2100" dirty="0" smtClean="0"/>
              <a:t>to be </a:t>
            </a:r>
            <a:r>
              <a:rPr lang="en-GB" sz="2100" dirty="0"/>
              <a:t>updated</a:t>
            </a:r>
            <a:endParaRPr lang="en-US" sz="2500" dirty="0"/>
          </a:p>
          <a:p>
            <a:pPr lvl="1" fontAlgn="ctr"/>
            <a:r>
              <a:rPr lang="en-GB" sz="2100" dirty="0" smtClean="0"/>
              <a:t>Possible BI </a:t>
            </a:r>
            <a:r>
              <a:rPr lang="en-GB" sz="2100" dirty="0"/>
              <a:t>commissioning committee in </a:t>
            </a:r>
            <a:r>
              <a:rPr lang="en-GB" sz="2100" dirty="0" smtClean="0"/>
              <a:t>parallel/as </a:t>
            </a:r>
            <a:r>
              <a:rPr lang="en-GB" sz="2100" dirty="0"/>
              <a:t>part of LS2 shutdown </a:t>
            </a:r>
            <a:r>
              <a:rPr lang="en-GB" sz="2100" dirty="0" smtClean="0"/>
              <a:t>coordination</a:t>
            </a:r>
            <a:endParaRPr lang="en-US" sz="2500" dirty="0"/>
          </a:p>
          <a:p>
            <a:pPr lvl="2" fontAlgn="ctr"/>
            <a:r>
              <a:rPr lang="en-GB" dirty="0"/>
              <a:t>Would follow-up readiness before &amp; during </a:t>
            </a:r>
            <a:r>
              <a:rPr lang="en-GB" dirty="0" smtClean="0"/>
              <a:t>commissioning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37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Workshop (a few relevant bits)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/>
            <a:r>
              <a:rPr lang="en-US" dirty="0" smtClean="0"/>
              <a:t>LINAC4 </a:t>
            </a:r>
            <a:r>
              <a:rPr lang="en-US" dirty="0"/>
              <a:t>RFQ investigated with endoscope</a:t>
            </a:r>
          </a:p>
          <a:p>
            <a:pPr lvl="1" fontAlgn="ctr"/>
            <a:r>
              <a:rPr lang="en-US" dirty="0"/>
              <a:t>Found that it is damaged much more than normal – Not understood</a:t>
            </a:r>
          </a:p>
          <a:p>
            <a:pPr lvl="1" fontAlgn="ctr"/>
            <a:r>
              <a:rPr lang="en-US" dirty="0" smtClean="0"/>
              <a:t>Being </a:t>
            </a:r>
            <a:r>
              <a:rPr lang="en-US" dirty="0"/>
              <a:t>investigated </a:t>
            </a:r>
            <a:r>
              <a:rPr lang="en-US" dirty="0" smtClean="0"/>
              <a:t>by dedicated working group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Slip stacking proposed for ions from SPS</a:t>
            </a:r>
          </a:p>
          <a:p>
            <a:pPr lvl="1"/>
            <a:r>
              <a:rPr lang="en-US" dirty="0"/>
              <a:t>Increase the number of bunches in the </a:t>
            </a:r>
            <a:r>
              <a:rPr lang="en-US" dirty="0" smtClean="0"/>
              <a:t>LHC</a:t>
            </a:r>
          </a:p>
          <a:p>
            <a:pPr lvl="2"/>
            <a:r>
              <a:rPr lang="en-GB" dirty="0" smtClean="0"/>
              <a:t>“Two </a:t>
            </a:r>
            <a:r>
              <a:rPr lang="en-GB" dirty="0"/>
              <a:t>beams of slightly different momenta (frequency) slip azimuthally, relative to each other, in the same beam pipe. </a:t>
            </a:r>
          </a:p>
          <a:p>
            <a:pPr lvl="2"/>
            <a:r>
              <a:rPr lang="en-GB" dirty="0"/>
              <a:t>The beams can be then interleaved reducing the bunch spacing by half and thus doubling the number of </a:t>
            </a:r>
            <a:r>
              <a:rPr lang="en-GB" dirty="0" smtClean="0"/>
              <a:t>bunches” : </a:t>
            </a:r>
            <a:r>
              <a:rPr lang="en-GB" dirty="0"/>
              <a:t>T. </a:t>
            </a:r>
            <a:r>
              <a:rPr lang="en-GB" dirty="0" err="1"/>
              <a:t>Argyropoulos</a:t>
            </a:r>
            <a:endParaRPr lang="en-GB" dirty="0"/>
          </a:p>
          <a:p>
            <a:pPr lvl="1"/>
            <a:r>
              <a:rPr lang="en-GB" dirty="0" smtClean="0"/>
              <a:t>Poses problems for some BI</a:t>
            </a:r>
          </a:p>
          <a:p>
            <a:pPr lvl="2"/>
            <a:r>
              <a:rPr lang="en-GB" dirty="0" smtClean="0"/>
              <a:t>BPM, BCT, WS, etc.</a:t>
            </a:r>
          </a:p>
          <a:p>
            <a:pPr lvl="2"/>
            <a:r>
              <a:rPr lang="en-GB" dirty="0" smtClean="0"/>
              <a:t>Some meetings planned for ALPS soon</a:t>
            </a:r>
            <a:endParaRPr lang="en-GB" dirty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600309" y="2310108"/>
            <a:ext cx="5697196" cy="3657600"/>
            <a:chOff x="2909372" y="1749060"/>
            <a:chExt cx="5697196" cy="435357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9372" y="1749060"/>
              <a:ext cx="5678576" cy="435357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378540" y="5624321"/>
              <a:ext cx="1228028" cy="402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 i="1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D. Quartullo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425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0800"/>
            <a:ext cx="7886700" cy="4856163"/>
          </a:xfrm>
        </p:spPr>
        <p:txBody>
          <a:bodyPr>
            <a:normAutofit fontScale="92500" lnSpcReduction="20000"/>
          </a:bodyPr>
          <a:lstStyle/>
          <a:p>
            <a:pPr marL="685800" lvl="2" indent="0">
              <a:buNone/>
            </a:pPr>
            <a:endParaRPr lang="en-US" dirty="0"/>
          </a:p>
          <a:p>
            <a:r>
              <a:rPr lang="en-US" dirty="0" smtClean="0"/>
              <a:t>BI-TB</a:t>
            </a:r>
          </a:p>
          <a:p>
            <a:pPr lvl="1"/>
            <a:r>
              <a:rPr lang="en-US" dirty="0" smtClean="0"/>
              <a:t>SharePoint </a:t>
            </a:r>
            <a:r>
              <a:rPr lang="en-US" dirty="0"/>
              <a:t>Survey being planned for users of the BI-TB (JJ Gras asked for input)</a:t>
            </a:r>
          </a:p>
          <a:p>
            <a:pPr lvl="1"/>
            <a:r>
              <a:rPr lang="en-US" dirty="0" smtClean="0"/>
              <a:t>Ask </a:t>
            </a:r>
            <a:r>
              <a:rPr lang="en-US" dirty="0"/>
              <a:t>BI students to present technical details for projects 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Follow-up </a:t>
            </a:r>
            <a:r>
              <a:rPr lang="en-US" dirty="0"/>
              <a:t>topics (not to discuss today</a:t>
            </a:r>
            <a:r>
              <a:rPr lang="en-US" dirty="0" smtClean="0"/>
              <a:t>) – Kept as a reminder!</a:t>
            </a:r>
            <a:endParaRPr lang="en-US" dirty="0"/>
          </a:p>
          <a:p>
            <a:pPr lvl="1"/>
            <a:r>
              <a:rPr lang="en-US" dirty="0" smtClean="0"/>
              <a:t>BISW </a:t>
            </a:r>
            <a:r>
              <a:rPr lang="en-US" dirty="0"/>
              <a:t>Portal reloaded</a:t>
            </a:r>
          </a:p>
          <a:p>
            <a:pPr lvl="1"/>
            <a:r>
              <a:rPr lang="en-US" dirty="0"/>
              <a:t>Strategy as a section for current and future Expert </a:t>
            </a:r>
            <a:r>
              <a:rPr lang="en-US" dirty="0" smtClean="0"/>
              <a:t>GUIs</a:t>
            </a:r>
          </a:p>
          <a:p>
            <a:pPr lvl="1"/>
            <a:endParaRPr lang="en-US" dirty="0"/>
          </a:p>
          <a:p>
            <a:r>
              <a:rPr lang="en-US" dirty="0" smtClean="0"/>
              <a:t>Summer student requests</a:t>
            </a:r>
          </a:p>
          <a:p>
            <a:pPr lvl="1"/>
            <a:r>
              <a:rPr lang="en-US" dirty="0" smtClean="0"/>
              <a:t>None from BISW</a:t>
            </a:r>
          </a:p>
          <a:p>
            <a:pPr lvl="1"/>
            <a:r>
              <a:rPr lang="en-US" dirty="0" smtClean="0"/>
              <a:t>Possibly a request </a:t>
            </a:r>
            <a:r>
              <a:rPr lang="en-US" smtClean="0"/>
              <a:t>from </a:t>
            </a:r>
            <a:r>
              <a:rPr lang="en-US" smtClean="0"/>
              <a:t>Stefano </a:t>
            </a:r>
            <a:r>
              <a:rPr lang="en-US" dirty="0" smtClean="0"/>
              <a:t>for AWAKE SW tasks</a:t>
            </a:r>
          </a:p>
          <a:p>
            <a:pPr lvl="2"/>
            <a:r>
              <a:rPr lang="en-US" dirty="0" smtClean="0"/>
              <a:t>Not sure what though!</a:t>
            </a:r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 smtClean="0"/>
              <a:t>Section ski?</a:t>
            </a:r>
          </a:p>
          <a:p>
            <a:pPr lvl="1"/>
            <a:r>
              <a:rPr lang="en-US" dirty="0" smtClean="0"/>
              <a:t>Morning ski on the Jura?</a:t>
            </a:r>
          </a:p>
          <a:p>
            <a:pPr lvl="1"/>
            <a:r>
              <a:rPr lang="en-US" dirty="0" smtClean="0"/>
              <a:t>… or ski de fond / </a:t>
            </a:r>
            <a:r>
              <a:rPr lang="en-US" dirty="0" err="1" smtClean="0"/>
              <a:t>raquetting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… or pizza and bowling?</a:t>
            </a:r>
          </a:p>
          <a:p>
            <a:pPr lvl="1"/>
            <a:r>
              <a:rPr lang="en-US" dirty="0" smtClean="0"/>
              <a:t>… 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6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18920</TotalTime>
  <Words>759</Words>
  <Application>Microsoft Office PowerPoint</Application>
  <PresentationFormat>On-screen Show (4:3)</PresentationFormat>
  <Paragraphs>108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Orbit</vt:lpstr>
      <vt:lpstr>Office Theme</vt:lpstr>
      <vt:lpstr>BISW Section meeting  24th January 2020</vt:lpstr>
      <vt:lpstr>Personnel News</vt:lpstr>
      <vt:lpstr>Infrastructure News</vt:lpstr>
      <vt:lpstr>Intergroup News</vt:lpstr>
      <vt:lpstr>Intergroup News</vt:lpstr>
      <vt:lpstr>LIU Workshop (a few relevant bits)</vt:lpstr>
      <vt:lpstr>LIU Workshop (a few relevant bits)</vt:lpstr>
      <vt:lpstr>News ++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ojones</dc:creator>
  <cp:lastModifiedBy>Stephen Jackson</cp:lastModifiedBy>
  <cp:revision>541</cp:revision>
  <cp:lastPrinted>2017-10-26T12:05:07Z</cp:lastPrinted>
  <dcterms:created xsi:type="dcterms:W3CDTF">2008-08-06T09:03:04Z</dcterms:created>
  <dcterms:modified xsi:type="dcterms:W3CDTF">2020-01-23T20:20:39Z</dcterms:modified>
</cp:coreProperties>
</file>