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73" r:id="rId11"/>
    <p:sldId id="274" r:id="rId12"/>
    <p:sldId id="268" r:id="rId13"/>
    <p:sldId id="270" r:id="rId14"/>
    <p:sldId id="271" r:id="rId15"/>
    <p:sldId id="276" r:id="rId16"/>
    <p:sldId id="277" r:id="rId17"/>
    <p:sldId id="272" r:id="rId18"/>
    <p:sldId id="26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1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D2D211-41E9-4D38-9BCD-B3D77B978B92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30CC9E-4429-48B0-BEE3-DE094157939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56629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009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2868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9296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191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429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4439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4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2121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3804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3016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5497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A7B7B2-EA3A-46B0-A986-34C0BDB95848}" type="datetimeFigureOut">
              <a:rPr lang="en-GB" smtClean="0"/>
              <a:t>27/01/2020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44712-6798-4992-800B-E38B9EC172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367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tmp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mp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mp"/><Relationship Id="rId2" Type="http://schemas.openxmlformats.org/officeDocument/2006/relationships/image" Target="../media/image14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m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7770" y="1137039"/>
            <a:ext cx="5663979" cy="194011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Speckles at FCC</a:t>
            </a:r>
            <a:br>
              <a:rPr lang="en-US" dirty="0" smtClean="0"/>
            </a:br>
            <a:r>
              <a:rPr lang="en-US" sz="2000" dirty="0" smtClean="0"/>
              <a:t>January update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086943" y="3711272"/>
            <a:ext cx="103867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Topics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A semi-analytic </a:t>
            </a:r>
            <a:r>
              <a:rPr lang="en-US" sz="2000" dirty="0" smtClean="0"/>
              <a:t>method </a:t>
            </a:r>
            <a:r>
              <a:rPr lang="en-US" sz="2000" dirty="0" smtClean="0"/>
              <a:t>to simulate the speckle pattern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Analysis of the impact of polychromatic </a:t>
            </a:r>
            <a:r>
              <a:rPr lang="en-US" sz="2000" dirty="0" smtClean="0"/>
              <a:t>light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000" dirty="0" smtClean="0"/>
              <a:t>An idea to measure the transfer function of a 20x magnification and the BASLER </a:t>
            </a:r>
            <a:r>
              <a:rPr lang="en-GB" sz="2000" dirty="0" smtClean="0"/>
              <a:t>acA1600-20gm</a:t>
            </a:r>
            <a:endParaRPr lang="en-GB" sz="2000" dirty="0"/>
          </a:p>
          <a:p>
            <a:pPr marL="342900" indent="-342900">
              <a:buFont typeface="+mj-lt"/>
              <a:buAutoNum type="arabicPeriod"/>
            </a:pPr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85502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75" y="425530"/>
            <a:ext cx="10865277" cy="62933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48644" y="56198"/>
            <a:ext cx="6356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Binning down to 2048x2048px, FOV 4mmx4mm (no magnification)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675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6851" y="103366"/>
            <a:ext cx="6095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Notes on </a:t>
            </a:r>
            <a:r>
              <a:rPr lang="en-US" sz="3200" dirty="0" smtClean="0"/>
              <a:t>the </a:t>
            </a:r>
            <a:r>
              <a:rPr lang="en-US" sz="3200" dirty="0" smtClean="0"/>
              <a:t>extension and the FFT</a:t>
            </a:r>
            <a:endParaRPr lang="en-GB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913980" y="755593"/>
            <a:ext cx="9981194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/>
              <a:t>s</a:t>
            </a:r>
            <a:r>
              <a:rPr lang="en-US" dirty="0" smtClean="0"/>
              <a:t>igma of the combined decay (decay due to coherence loss and due to scattering efficiency) = 0.5 [1/um]</a:t>
            </a:r>
            <a:endParaRPr lang="en-US" dirty="0"/>
          </a:p>
          <a:p>
            <a:r>
              <a:rPr lang="en-US" dirty="0" smtClean="0"/>
              <a:t>3 times this sigma = 1.5 [1/um]</a:t>
            </a:r>
          </a:p>
          <a:p>
            <a:endParaRPr lang="en-US" dirty="0"/>
          </a:p>
          <a:p>
            <a:r>
              <a:rPr lang="en-US" dirty="0" smtClean="0"/>
              <a:t>resolution i</a:t>
            </a:r>
            <a:r>
              <a:rPr lang="en-US" dirty="0"/>
              <a:t>n</a:t>
            </a:r>
            <a:r>
              <a:rPr lang="en-US" dirty="0" smtClean="0"/>
              <a:t> FFT = 1/extension *2*pi </a:t>
            </a:r>
            <a:endParaRPr lang="en-US" dirty="0"/>
          </a:p>
          <a:p>
            <a:r>
              <a:rPr lang="en-US" dirty="0" smtClean="0"/>
              <a:t>maximum </a:t>
            </a:r>
            <a:r>
              <a:rPr lang="en-US" dirty="0" smtClean="0"/>
              <a:t>frequency in FFT = pixel/extension/2 *2*pi</a:t>
            </a:r>
          </a:p>
          <a:p>
            <a:endParaRPr lang="en-US" dirty="0"/>
          </a:p>
          <a:p>
            <a:r>
              <a:rPr lang="en-US" dirty="0" smtClean="0"/>
              <a:t>using 2048 pixel on 4mm =&gt; 1.6 [1/um]</a:t>
            </a:r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395396" y="3410903"/>
            <a:ext cx="3749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Notes on the method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843743" y="3995678"/>
            <a:ext cx="946230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Advantages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Feasible CPU time and storage consumption (10min on 4 cores and 100MB per particle)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Realistic </a:t>
            </a:r>
            <a:r>
              <a:rPr lang="en-US" dirty="0" err="1" smtClean="0"/>
              <a:t>wavefront</a:t>
            </a:r>
            <a:r>
              <a:rPr lang="en-US" dirty="0" smtClean="0"/>
              <a:t> using SRW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Disadvantages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Scattering efficiency imposed by approximated theory (might be not physical, but its not important in the end because we divide by it)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078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49248" y="-25381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Analysis of energy spread in direct space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13516" y="576149"/>
            <a:ext cx="110087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Using point emitters as source particles and one single scattering particle -&gt; one speckle pattern!</a:t>
            </a:r>
          </a:p>
          <a:p>
            <a:pPr algn="ctr"/>
            <a:r>
              <a:rPr lang="en-US" dirty="0" smtClean="0"/>
              <a:t>z1=100, z2=20, colloids=2um, energy=20keV, extension=1mm, pixel=2e4, source particles = 8000, different </a:t>
            </a:r>
            <a:r>
              <a:rPr lang="en-US" dirty="0" err="1" smtClean="0"/>
              <a:t>DeltaE</a:t>
            </a:r>
            <a:r>
              <a:rPr lang="en-US" dirty="0" smtClean="0"/>
              <a:t>/E</a:t>
            </a: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248" y="1222480"/>
            <a:ext cx="9954460" cy="5609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469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04872" y="6092668"/>
            <a:ext cx="75682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 particles distributed by a Gaussian in beam position (sigma of 5um, x0=0)</a:t>
            </a:r>
          </a:p>
          <a:p>
            <a:r>
              <a:rPr lang="en-US" dirty="0" smtClean="0"/>
              <a:t>and a Gaussian in energy (20keV with FWHM/energy=0.05)</a:t>
            </a:r>
            <a:endParaRPr lang="en-GB" dirty="0"/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8952" y="0"/>
            <a:ext cx="10569189" cy="6092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61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3968" y="72517"/>
            <a:ext cx="4474464" cy="741299"/>
          </a:xfrm>
        </p:spPr>
        <p:txBody>
          <a:bodyPr>
            <a:normAutofit/>
          </a:bodyPr>
          <a:lstStyle/>
          <a:p>
            <a:r>
              <a:rPr lang="en-US" sz="4000" dirty="0" smtClean="0"/>
              <a:t>What is the limit?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59236" y="5863695"/>
            <a:ext cx="110761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Below </a:t>
            </a:r>
            <a:r>
              <a:rPr lang="en-US" dirty="0"/>
              <a:t>FWHM/energy &lt; </a:t>
            </a:r>
            <a:r>
              <a:rPr lang="en-US" dirty="0" smtClean="0"/>
              <a:t>0.4 the second Talbot oscillation is suppressed by more than 50% (for the given parameters).</a:t>
            </a:r>
          </a:p>
          <a:p>
            <a:r>
              <a:rPr lang="en-US" dirty="0" smtClean="0"/>
              <a:t>Energy spread effect will be a major player =&gt; I(q)=H(q)*S(q)*C(q)*T(q)*</a:t>
            </a:r>
            <a:r>
              <a:rPr lang="en-US" dirty="0" err="1" smtClean="0">
                <a:solidFill>
                  <a:srgbClr val="FF0000"/>
                </a:solidFill>
              </a:rPr>
              <a:t>DeltaE</a:t>
            </a:r>
            <a:r>
              <a:rPr lang="en-US" dirty="0" smtClean="0">
                <a:solidFill>
                  <a:srgbClr val="FF0000"/>
                </a:solidFill>
              </a:rPr>
              <a:t>(q)+..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20" y="749808"/>
            <a:ext cx="9079992" cy="5113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849248" y="-25381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 smtClean="0"/>
              <a:t>Transfer Function of the BASLER + 23x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2369489" y="671566"/>
            <a:ext cx="77647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</a:t>
            </a:r>
            <a:r>
              <a:rPr lang="en-US" dirty="0" smtClean="0"/>
              <a:t>ed LED -&gt; diffraction plate -&gt; 23x -&gt; </a:t>
            </a:r>
            <a:r>
              <a:rPr lang="en-US" dirty="0"/>
              <a:t>BASLER </a:t>
            </a:r>
            <a:r>
              <a:rPr lang="en-GB" dirty="0"/>
              <a:t>acA1600-20gm</a:t>
            </a:r>
          </a:p>
          <a:p>
            <a:pPr algn="ctr"/>
            <a:r>
              <a:rPr lang="en-US" dirty="0" smtClean="0"/>
              <a:t> </a:t>
            </a:r>
            <a:endParaRPr lang="en-US" dirty="0" smtClean="0"/>
          </a:p>
        </p:txBody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2" y="1380496"/>
            <a:ext cx="11743293" cy="2224701"/>
          </a:xfrm>
          <a:prstGeom prst="rect">
            <a:avLst/>
          </a:prstGeom>
        </p:spPr>
      </p:pic>
      <p:pic>
        <p:nvPicPr>
          <p:cNvPr id="5" name="Picture 4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9071" y="3749572"/>
            <a:ext cx="3371353" cy="2560292"/>
          </a:xfrm>
          <a:prstGeom prst="rect">
            <a:avLst/>
          </a:prstGeom>
        </p:spPr>
      </p:pic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1905" y="3788742"/>
            <a:ext cx="3336205" cy="2481952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1131163" y="3797266"/>
            <a:ext cx="1122675" cy="12324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172567" y="4982597"/>
            <a:ext cx="1741336" cy="159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823562" y="466038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2d FFT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776938" y="4990548"/>
            <a:ext cx="481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cut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5898879" y="6438498"/>
            <a:ext cx="2837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w=2*pi*10/(0.001) = 62,831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011063" y="1010159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lines/mm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853199" y="1051368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60 lines/mm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576723" y="1051368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130 lines/mm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9575903" y="1032467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200 lines/mm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34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813" y="336483"/>
            <a:ext cx="10612699" cy="600322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06854" y="32155"/>
            <a:ext cx="7764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Summing up all the crosscuts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368355" y="6459367"/>
            <a:ext cx="7343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frequencies and more images per frequency necessary for a good fit…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7964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7886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61688" y="6281929"/>
            <a:ext cx="3584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Illustrated by abs(E)*phase(E)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203038" y="652075"/>
            <a:ext cx="3480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SRW </a:t>
            </a:r>
            <a:r>
              <a:rPr lang="en-US" dirty="0" err="1" smtClean="0"/>
              <a:t>wavefront</a:t>
            </a:r>
            <a:r>
              <a:rPr lang="en-US" dirty="0" smtClean="0"/>
              <a:t> of an FCC </a:t>
            </a:r>
            <a:r>
              <a:rPr lang="en-US" dirty="0" err="1" smtClean="0"/>
              <a:t>arcdipole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153912" y="1021407"/>
            <a:ext cx="1825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Theoretical airy shaped scattered wave</a:t>
            </a:r>
            <a:endParaRPr lang="en-GB" dirty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1" y="931714"/>
            <a:ext cx="5499685" cy="5160269"/>
          </a:xfrm>
          <a:prstGeom prst="rect">
            <a:avLst/>
          </a:prstGeom>
        </p:spPr>
      </p:pic>
      <p:pic>
        <p:nvPicPr>
          <p:cNvPr id="10" name="Picture 9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3839" y="-155394"/>
            <a:ext cx="4057440" cy="376180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247400" y="3916276"/>
            <a:ext cx="18253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Intensity of interference</a:t>
            </a:r>
            <a:endParaRPr lang="en-GB" dirty="0"/>
          </a:p>
        </p:txBody>
      </p:sp>
      <p:pic>
        <p:nvPicPr>
          <p:cNvPr id="12" name="Picture 11" descr="Screen Clippi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795" y="3283249"/>
            <a:ext cx="3968484" cy="3535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6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88056" y="548638"/>
            <a:ext cx="45719" cy="37609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owchart: Connector 4"/>
          <p:cNvSpPr/>
          <p:nvPr/>
        </p:nvSpPr>
        <p:spPr>
          <a:xfrm>
            <a:off x="699715" y="2329731"/>
            <a:ext cx="190831" cy="1987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280160" y="5669278"/>
            <a:ext cx="8913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1) simulating the </a:t>
            </a:r>
            <a:r>
              <a:rPr lang="en-US" dirty="0" err="1" smtClean="0"/>
              <a:t>wavefront</a:t>
            </a:r>
            <a:r>
              <a:rPr lang="en-US" dirty="0" smtClean="0"/>
              <a:t> of one electron passing through the FCC </a:t>
            </a:r>
            <a:r>
              <a:rPr lang="en-US" dirty="0" err="1" smtClean="0"/>
              <a:t>arcdipole</a:t>
            </a:r>
            <a:r>
              <a:rPr lang="en-US" dirty="0" smtClean="0"/>
              <a:t> with SRW at the position of the YAG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555269" y="4435443"/>
            <a:ext cx="557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YAG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13524" y="2695490"/>
            <a:ext cx="96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816448" y="2020682"/>
            <a:ext cx="30457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chemeClr val="accent6"/>
                </a:solidFill>
              </a:rPr>
              <a:t>--(SRW)--</a:t>
            </a:r>
            <a:endParaRPr lang="en-GB" sz="60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619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88056" y="548638"/>
            <a:ext cx="45719" cy="37609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owchart: Connector 4"/>
          <p:cNvSpPr/>
          <p:nvPr/>
        </p:nvSpPr>
        <p:spPr>
          <a:xfrm>
            <a:off x="699715" y="2329731"/>
            <a:ext cx="190831" cy="1987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280160" y="5669278"/>
            <a:ext cx="8913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2) For each of the colloid (</a:t>
            </a:r>
            <a:r>
              <a:rPr lang="en-US" dirty="0" err="1" smtClean="0"/>
              <a:t>i</a:t>
            </a:r>
            <a:r>
              <a:rPr lang="en-US" dirty="0" smtClean="0"/>
              <a:t>) calculate the position where the center of the speckle will appear on the YAG. Save the value of the electric field at that point.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555269" y="4435443"/>
            <a:ext cx="557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YAG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13524" y="2695490"/>
            <a:ext cx="96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</a:t>
            </a:r>
            <a:endParaRPr lang="en-GB" dirty="0"/>
          </a:p>
        </p:txBody>
      </p:sp>
      <p:sp>
        <p:nvSpPr>
          <p:cNvPr id="7" name="Flowchart: Connector 6"/>
          <p:cNvSpPr/>
          <p:nvPr/>
        </p:nvSpPr>
        <p:spPr>
          <a:xfrm>
            <a:off x="5845534" y="1793423"/>
            <a:ext cx="190831" cy="1987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459343" y="2159182"/>
            <a:ext cx="973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colloid_i</a:t>
            </a:r>
            <a:endParaRPr lang="en-GB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985962" y="1510748"/>
            <a:ext cx="8651019" cy="874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915066" y="1326082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E_i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1889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88056" y="548638"/>
            <a:ext cx="45719" cy="37609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owchart: Connector 4"/>
          <p:cNvSpPr/>
          <p:nvPr/>
        </p:nvSpPr>
        <p:spPr>
          <a:xfrm>
            <a:off x="699715" y="2329731"/>
            <a:ext cx="190831" cy="1987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280160" y="5669278"/>
            <a:ext cx="8913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3) Emit a spherical wave from the colloid. Adding the phase of </a:t>
            </a:r>
            <a:r>
              <a:rPr lang="en-US" dirty="0" err="1" smtClean="0"/>
              <a:t>E_i</a:t>
            </a:r>
            <a:r>
              <a:rPr lang="en-US" dirty="0" smtClean="0"/>
              <a:t> and subtracting the phase difference of the distance r. Shaping this spherical wave by the airy function.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555269" y="4435443"/>
            <a:ext cx="557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YAG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13524" y="2695490"/>
            <a:ext cx="96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</a:t>
            </a:r>
            <a:endParaRPr lang="en-GB" dirty="0"/>
          </a:p>
        </p:txBody>
      </p:sp>
      <p:sp>
        <p:nvSpPr>
          <p:cNvPr id="7" name="Flowchart: Connector 6"/>
          <p:cNvSpPr/>
          <p:nvPr/>
        </p:nvSpPr>
        <p:spPr>
          <a:xfrm>
            <a:off x="5845534" y="1793423"/>
            <a:ext cx="190831" cy="1987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459343" y="2159182"/>
            <a:ext cx="9730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colloid_i</a:t>
            </a:r>
            <a:endParaRPr lang="en-GB" dirty="0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985962" y="1510748"/>
            <a:ext cx="8651019" cy="874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915066" y="1326082"/>
            <a:ext cx="465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E_i</a:t>
            </a:r>
            <a:endParaRPr lang="en-GB" dirty="0"/>
          </a:p>
        </p:txBody>
      </p:sp>
      <p:sp>
        <p:nvSpPr>
          <p:cNvPr id="2" name="Right Brace 1"/>
          <p:cNvSpPr/>
          <p:nvPr/>
        </p:nvSpPr>
        <p:spPr>
          <a:xfrm rot="15840000">
            <a:off x="7556305" y="-530373"/>
            <a:ext cx="324000" cy="3660108"/>
          </a:xfrm>
          <a:prstGeom prst="rightBrac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85897" y="712987"/>
            <a:ext cx="264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GB" dirty="0"/>
          </a:p>
        </p:txBody>
      </p:sp>
      <p:sp>
        <p:nvSpPr>
          <p:cNvPr id="6" name="Arc 5"/>
          <p:cNvSpPr/>
          <p:nvPr/>
        </p:nvSpPr>
        <p:spPr>
          <a:xfrm rot="2100000">
            <a:off x="5466505" y="1443161"/>
            <a:ext cx="970059" cy="100981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 rot="2100000">
            <a:off x="4612396" y="800570"/>
            <a:ext cx="2374465" cy="21844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/>
          <p:cNvSpPr/>
          <p:nvPr/>
        </p:nvSpPr>
        <p:spPr>
          <a:xfrm rot="2100000">
            <a:off x="4119265" y="310607"/>
            <a:ext cx="3452537" cy="276961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5915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88056" y="548638"/>
            <a:ext cx="45719" cy="37609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lowchart: Connector 4"/>
          <p:cNvSpPr/>
          <p:nvPr/>
        </p:nvSpPr>
        <p:spPr>
          <a:xfrm>
            <a:off x="699715" y="2329731"/>
            <a:ext cx="190831" cy="1987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280160" y="5669278"/>
            <a:ext cx="89134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4) Loop for all the colloids adding their electric fields and the </a:t>
            </a:r>
            <a:r>
              <a:rPr lang="en-US" dirty="0" smtClean="0"/>
              <a:t>electric </a:t>
            </a:r>
            <a:r>
              <a:rPr lang="en-US" dirty="0" smtClean="0"/>
              <a:t>field of the initial wave. Calculating the intensity and adding those intensities from all the other electrons.</a:t>
            </a:r>
          </a:p>
          <a:p>
            <a:r>
              <a:rPr lang="en-US" dirty="0" smtClean="0"/>
              <a:t>The electrons are randomly distributed on a </a:t>
            </a:r>
            <a:r>
              <a:rPr lang="en-US" dirty="0" smtClean="0"/>
              <a:t>Gaussian </a:t>
            </a:r>
            <a:r>
              <a:rPr lang="en-US" dirty="0" smtClean="0"/>
              <a:t>shape with a sigma of 5um.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9555269" y="4435443"/>
            <a:ext cx="557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YAG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13524" y="2695490"/>
            <a:ext cx="96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electron</a:t>
            </a:r>
            <a:endParaRPr lang="en-GB" dirty="0"/>
          </a:p>
        </p:txBody>
      </p:sp>
      <p:sp>
        <p:nvSpPr>
          <p:cNvPr id="7" name="Flowchart: Connector 6"/>
          <p:cNvSpPr/>
          <p:nvPr/>
        </p:nvSpPr>
        <p:spPr>
          <a:xfrm>
            <a:off x="5845534" y="1793423"/>
            <a:ext cx="190831" cy="1987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Arrow Connector 2"/>
          <p:cNvCxnSpPr/>
          <p:nvPr/>
        </p:nvCxnSpPr>
        <p:spPr>
          <a:xfrm flipV="1">
            <a:off x="1005840" y="1510749"/>
            <a:ext cx="8631141" cy="9183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Arc 5"/>
          <p:cNvSpPr/>
          <p:nvPr/>
        </p:nvSpPr>
        <p:spPr>
          <a:xfrm rot="2100000">
            <a:off x="5466505" y="1443161"/>
            <a:ext cx="970059" cy="100981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 rot="2100000">
            <a:off x="4612396" y="800570"/>
            <a:ext cx="2374465" cy="21844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c 20"/>
          <p:cNvSpPr/>
          <p:nvPr/>
        </p:nvSpPr>
        <p:spPr>
          <a:xfrm rot="2100000">
            <a:off x="4119265" y="310607"/>
            <a:ext cx="3452537" cy="276961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lowchart: Connector 15"/>
          <p:cNvSpPr/>
          <p:nvPr/>
        </p:nvSpPr>
        <p:spPr>
          <a:xfrm>
            <a:off x="699714" y="1935785"/>
            <a:ext cx="190831" cy="1987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lowchart: Connector 16"/>
          <p:cNvSpPr/>
          <p:nvPr/>
        </p:nvSpPr>
        <p:spPr>
          <a:xfrm>
            <a:off x="699714" y="1496631"/>
            <a:ext cx="190831" cy="1987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lowchart: Connector 17"/>
          <p:cNvSpPr/>
          <p:nvPr/>
        </p:nvSpPr>
        <p:spPr>
          <a:xfrm>
            <a:off x="5845533" y="1380425"/>
            <a:ext cx="190831" cy="1987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lowchart: Connector 18"/>
          <p:cNvSpPr/>
          <p:nvPr/>
        </p:nvSpPr>
        <p:spPr>
          <a:xfrm>
            <a:off x="5856118" y="2866039"/>
            <a:ext cx="190831" cy="198783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Arc 24"/>
          <p:cNvSpPr/>
          <p:nvPr/>
        </p:nvSpPr>
        <p:spPr>
          <a:xfrm rot="2100000">
            <a:off x="5522994" y="2506455"/>
            <a:ext cx="970059" cy="100981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c 25"/>
          <p:cNvSpPr/>
          <p:nvPr/>
        </p:nvSpPr>
        <p:spPr>
          <a:xfrm rot="2100000">
            <a:off x="4668885" y="1863864"/>
            <a:ext cx="2374465" cy="21844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Arc 26"/>
          <p:cNvSpPr/>
          <p:nvPr/>
        </p:nvSpPr>
        <p:spPr>
          <a:xfrm rot="2100000">
            <a:off x="4175754" y="1373901"/>
            <a:ext cx="3452537" cy="276961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Arc 27"/>
          <p:cNvSpPr/>
          <p:nvPr/>
        </p:nvSpPr>
        <p:spPr>
          <a:xfrm rot="2100000">
            <a:off x="5454606" y="1050061"/>
            <a:ext cx="970059" cy="1009815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Arc 28"/>
          <p:cNvSpPr/>
          <p:nvPr/>
        </p:nvSpPr>
        <p:spPr>
          <a:xfrm rot="2100000">
            <a:off x="4600497" y="407470"/>
            <a:ext cx="2374465" cy="218448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Arc 29"/>
          <p:cNvSpPr/>
          <p:nvPr/>
        </p:nvSpPr>
        <p:spPr>
          <a:xfrm rot="2100000">
            <a:off x="4107366" y="-82493"/>
            <a:ext cx="3452537" cy="2769614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985962" y="2423160"/>
            <a:ext cx="8651019" cy="8865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1005840" y="782551"/>
            <a:ext cx="8631141" cy="16406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1616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93393" y="44622"/>
            <a:ext cx="518815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Using the following parameters:</a:t>
            </a:r>
          </a:p>
          <a:p>
            <a:r>
              <a:rPr lang="en-US" dirty="0" smtClean="0"/>
              <a:t>Distance from source to colloids=100m</a:t>
            </a:r>
          </a:p>
          <a:p>
            <a:r>
              <a:rPr lang="en-US" dirty="0" smtClean="0"/>
              <a:t>Distance from colloids to YAG=20m</a:t>
            </a:r>
          </a:p>
          <a:p>
            <a:r>
              <a:rPr lang="en-US" dirty="0" smtClean="0"/>
              <a:t>Extension of the </a:t>
            </a:r>
            <a:r>
              <a:rPr lang="en-US" dirty="0" smtClean="0"/>
              <a:t>mesh=4mmx4mm</a:t>
            </a:r>
            <a:endParaRPr lang="en-US" dirty="0" smtClean="0"/>
          </a:p>
          <a:p>
            <a:r>
              <a:rPr lang="en-US" dirty="0" smtClean="0"/>
              <a:t>Pixels=4096x4096</a:t>
            </a:r>
          </a:p>
          <a:p>
            <a:r>
              <a:rPr lang="en-US" dirty="0" smtClean="0"/>
              <a:t>Size of colloids=2um diameter</a:t>
            </a:r>
          </a:p>
          <a:p>
            <a:r>
              <a:rPr lang="en-US" dirty="0" smtClean="0"/>
              <a:t>Number of colloids=1000 (distributed on 3mmx3mm)</a:t>
            </a:r>
          </a:p>
          <a:p>
            <a:r>
              <a:rPr lang="en-US" dirty="0" smtClean="0"/>
              <a:t>Sigma of the beam=5um (radially symmetric)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004066" y="6468320"/>
            <a:ext cx="1877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direct space [mm]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8448102" y="6283654"/>
            <a:ext cx="1180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dual space</a:t>
            </a:r>
            <a:endParaRPr lang="en-GB" dirty="0"/>
          </a:p>
        </p:txBody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99" y="2438683"/>
            <a:ext cx="4220164" cy="3943900"/>
          </a:xfrm>
          <a:prstGeom prst="rect">
            <a:avLst/>
          </a:prstGeom>
        </p:spPr>
      </p:pic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8622" y="297336"/>
            <a:ext cx="6000412" cy="584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9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40377" y="197878"/>
            <a:ext cx="8124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Radially averaged square modulus of 2d-FFT of interference pattern of ~500 particles</a:t>
            </a:r>
            <a:endParaRPr lang="en-GB" dirty="0"/>
          </a:p>
        </p:txBody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673" y="567210"/>
            <a:ext cx="10798146" cy="629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980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40377" y="197878"/>
            <a:ext cx="7721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Radially averaged square modulus of 2d-FFT of interference pattern of 1 particle</a:t>
            </a:r>
            <a:endParaRPr lang="en-GB" dirty="0"/>
          </a:p>
        </p:txBody>
      </p:sp>
      <p:pic>
        <p:nvPicPr>
          <p:cNvPr id="2" name="Picture 1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366" y="456417"/>
            <a:ext cx="11014386" cy="640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2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024" y="390212"/>
            <a:ext cx="11236168" cy="64677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41326" y="143783"/>
            <a:ext cx="4583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FFT of 500 particles divided by FFT of 1 particle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178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592</Words>
  <Application>Microsoft Office PowerPoint</Application>
  <PresentationFormat>Widescreen</PresentationFormat>
  <Paragraphs>78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Speckles at FCC January update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limit?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Speckles at FCC January update</dc:title>
  <dc:creator>Alexander Goetz</dc:creator>
  <cp:lastModifiedBy>Alexander Goetz</cp:lastModifiedBy>
  <cp:revision>38</cp:revision>
  <dcterms:created xsi:type="dcterms:W3CDTF">2020-01-23T15:45:25Z</dcterms:created>
  <dcterms:modified xsi:type="dcterms:W3CDTF">2020-01-27T12:38:27Z</dcterms:modified>
</cp:coreProperties>
</file>