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58" r:id="rId10"/>
    <p:sldId id="260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70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27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500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37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628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9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075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248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11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53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839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26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201EB-692B-4C9A-8B0A-2A02CF855C6A}" type="datetimeFigureOut">
              <a:rPr lang="en-GB" smtClean="0"/>
              <a:t>22/01/2020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D7500-D7C7-4111-8F20-822FF91D7C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795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Refractive index for speckles mask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SM, 15/1/2020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047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few numbers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34168418"/>
                  </p:ext>
                </p:extLst>
              </p:nvPr>
            </p:nvGraphicFramePr>
            <p:xfrm>
              <a:off x="628650" y="1825625"/>
              <a:ext cx="7845744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5355">
                      <a:extLst>
                        <a:ext uri="{9D8B030D-6E8A-4147-A177-3AD203B41FA5}">
                          <a16:colId xmlns:a16="http://schemas.microsoft.com/office/drawing/2014/main" val="1267972887"/>
                        </a:ext>
                      </a:extLst>
                    </a:gridCol>
                    <a:gridCol w="1958277">
                      <a:extLst>
                        <a:ext uri="{9D8B030D-6E8A-4147-A177-3AD203B41FA5}">
                          <a16:colId xmlns:a16="http://schemas.microsoft.com/office/drawing/2014/main" val="1212877125"/>
                        </a:ext>
                      </a:extLst>
                    </a:gridCol>
                    <a:gridCol w="936943">
                      <a:extLst>
                        <a:ext uri="{9D8B030D-6E8A-4147-A177-3AD203B41FA5}">
                          <a16:colId xmlns:a16="http://schemas.microsoft.com/office/drawing/2014/main" val="2869082834"/>
                        </a:ext>
                      </a:extLst>
                    </a:gridCol>
                    <a:gridCol w="2745169">
                      <a:extLst>
                        <a:ext uri="{9D8B030D-6E8A-4147-A177-3AD203B41FA5}">
                          <a16:colId xmlns:a16="http://schemas.microsoft.com/office/drawing/2014/main" val="271297381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material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𝜹</m:t>
                              </m:r>
                            </m:oMath>
                          </a14:m>
                          <a:r>
                            <a:rPr lang="en-GB" dirty="0" smtClean="0"/>
                            <a:t> @ 12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𝝆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37462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500nm SiO2 particles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3.18E-06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4.8E-02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Order 1E06 (200x200 um2)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3439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Water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1.6E-06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0125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Si, 10 um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3.39E-06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Order 1E03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11883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Au, 10 um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1.79E-05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8847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Air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 I assume</a:t>
                          </a:r>
                          <a:r>
                            <a:rPr lang="en-US" baseline="0" dirty="0" smtClean="0"/>
                            <a:t> 0 (n=1)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92429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334168418"/>
                  </p:ext>
                </p:extLst>
              </p:nvPr>
            </p:nvGraphicFramePr>
            <p:xfrm>
              <a:off x="628650" y="1825625"/>
              <a:ext cx="7845744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205355">
                      <a:extLst>
                        <a:ext uri="{9D8B030D-6E8A-4147-A177-3AD203B41FA5}">
                          <a16:colId xmlns:a16="http://schemas.microsoft.com/office/drawing/2014/main" val="1267972887"/>
                        </a:ext>
                      </a:extLst>
                    </a:gridCol>
                    <a:gridCol w="1958277">
                      <a:extLst>
                        <a:ext uri="{9D8B030D-6E8A-4147-A177-3AD203B41FA5}">
                          <a16:colId xmlns:a16="http://schemas.microsoft.com/office/drawing/2014/main" val="1212877125"/>
                        </a:ext>
                      </a:extLst>
                    </a:gridCol>
                    <a:gridCol w="936943">
                      <a:extLst>
                        <a:ext uri="{9D8B030D-6E8A-4147-A177-3AD203B41FA5}">
                          <a16:colId xmlns:a16="http://schemas.microsoft.com/office/drawing/2014/main" val="2869082834"/>
                        </a:ext>
                      </a:extLst>
                    </a:gridCol>
                    <a:gridCol w="2745169">
                      <a:extLst>
                        <a:ext uri="{9D8B030D-6E8A-4147-A177-3AD203B41FA5}">
                          <a16:colId xmlns:a16="http://schemas.microsoft.com/office/drawing/2014/main" val="271297381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material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12733" t="-8197" r="-18882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47712" t="-8197" r="-297386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N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37462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500nm SiO2 particles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3.18E-06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4.8E-02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Order 1E06 (200x200 um2)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753439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Water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1.6E-06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1401258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Si, 10 um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3.39E-06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2.1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Order 1E03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0118833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Au, 10 um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1.79E-05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10.9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188475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Air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? I assume</a:t>
                          </a:r>
                          <a:r>
                            <a:rPr lang="en-US" baseline="0" dirty="0" smtClean="0"/>
                            <a:t> 0 (n=1)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N/A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924291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628650" y="4261337"/>
                <a:ext cx="7886700" cy="19156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dirty="0" smtClean="0"/>
                  <a:t>Increase of signal per </a:t>
                </a:r>
                <a:r>
                  <a:rPr lang="en-US" sz="2000" dirty="0" err="1" smtClean="0"/>
                  <a:t>scatterer</a:t>
                </a:r>
                <a:r>
                  <a:rPr lang="en-US" sz="2000" dirty="0" smtClean="0"/>
                  <a:t> (x40 increase with 500 nm holes in 10 um Si slab).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  <m:d>
                              <m:d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?</a:t>
                </a:r>
              </a:p>
              <a:p>
                <a:r>
                  <a:rPr lang="en-US" sz="2000" dirty="0" smtClean="0"/>
                  <a:t>However, surface density of </a:t>
                </a:r>
                <a:r>
                  <a:rPr lang="en-US" sz="2000" dirty="0" err="1" smtClean="0"/>
                  <a:t>scatterers</a:t>
                </a:r>
                <a:r>
                  <a:rPr lang="en-US" sz="2000" dirty="0" smtClean="0"/>
                  <a:t> WAY lower for mask. As a result, overall signal might be lower for mask. This can be compensated by increase of exposure time (static pattern).</a:t>
                </a:r>
                <a:endParaRPr lang="en-US" sz="2000" dirty="0"/>
              </a:p>
            </p:txBody>
          </p:sp>
        </mc:Choice>
        <mc:Fallback xmlns=""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4261337"/>
                <a:ext cx="7886700" cy="1915625"/>
              </a:xfrm>
              <a:prstGeom prst="rect">
                <a:avLst/>
              </a:prstGeom>
              <a:blipFill>
                <a:blip r:embed="rId3"/>
                <a:stretch>
                  <a:fillRect l="-696" t="-31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8036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6667" t="16851" r="56249" b="15000"/>
          <a:stretch/>
        </p:blipFill>
        <p:spPr>
          <a:xfrm>
            <a:off x="1113017" y="787650"/>
            <a:ext cx="6912046" cy="489160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736123" y="4448908"/>
            <a:ext cx="468923" cy="65649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419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Our case: </a:t>
                </a:r>
              </a:p>
              <a:p>
                <a:pPr lvl="1"/>
                <a:r>
                  <a:rPr lang="en-US" sz="1800" dirty="0" smtClean="0"/>
                  <a:t>big particles: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𝑘𝑎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US" sz="1800" dirty="0" smtClean="0"/>
                  <a:t> where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1800" dirty="0" smtClean="0"/>
                  <a:t> radius of particle,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  <m: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den>
                    </m:f>
                  </m:oMath>
                </a14:m>
                <a:r>
                  <a:rPr lang="en-US" sz="1800" dirty="0" smtClean="0"/>
                  <a:t> Low refractive index: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≪1</m:t>
                    </m:r>
                  </m:oMath>
                </a14:m>
                <a:r>
                  <a:rPr lang="en-GB" sz="1800" dirty="0" smtClean="0"/>
                  <a:t>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=1−</m:t>
                    </m:r>
                    <m:r>
                      <a:rPr lang="en-US" sz="1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</m:t>
                    </m:r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endParaRPr lang="en-GB" sz="1800" dirty="0" smtClean="0"/>
              </a:p>
              <a:p>
                <a:r>
                  <a:rPr lang="en-US" sz="2000" dirty="0" smtClean="0"/>
                  <a:t>This is the so-called ‘anomalous diffraction‘ case. Scattering is result of:</a:t>
                </a:r>
              </a:p>
              <a:p>
                <a:pPr lvl="1"/>
                <a:r>
                  <a:rPr lang="en-US" sz="1600" dirty="0" smtClean="0"/>
                  <a:t>Reflection and refraction of light inside the particle (negligible)</a:t>
                </a:r>
              </a:p>
              <a:p>
                <a:pPr lvl="1"/>
                <a:r>
                  <a:rPr lang="en-US" sz="1600" dirty="0" smtClean="0"/>
                  <a:t>Diffraction from particle shape (dominant)</a:t>
                </a:r>
              </a:p>
              <a:p>
                <a:r>
                  <a:rPr lang="en-US" sz="2000" dirty="0" smtClean="0"/>
                  <a:t>Purpose is to calculate the scattering efficiency as a function of the refractive index. All equations are taken from Van de </a:t>
                </a:r>
                <a:r>
                  <a:rPr lang="en-US" sz="2000" dirty="0" err="1" smtClean="0"/>
                  <a:t>Hulst</a:t>
                </a:r>
                <a:r>
                  <a:rPr lang="en-US" sz="2000" dirty="0" smtClean="0"/>
                  <a:t>, “Light scattering by small particles”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96" t="-1401" r="-9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6487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Extinction and scattering function </a:t>
            </a:r>
            <a:br>
              <a:rPr lang="en-US" dirty="0" smtClean="0"/>
            </a:br>
            <a:r>
              <a:rPr lang="en-US" dirty="0" smtClean="0"/>
              <a:t>(single particle)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sz="2000" b="1" dirty="0" smtClean="0"/>
                  <a:t>Extinction</a:t>
                </a:r>
                <a:r>
                  <a:rPr lang="en-US" sz="2000" dirty="0" smtClean="0"/>
                  <a:t> is the optical power removed from transmitted by scattering and absorption. In our case: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 smtClean="0"/>
                  <a:t> </a:t>
                </a:r>
              </a:p>
              <a:p>
                <a:pPr marL="0" indent="0">
                  <a:buNone/>
                </a:pPr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2000" dirty="0" smtClean="0"/>
                  <a:t>.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 smtClean="0"/>
                  <a:t>is the max variation of optical path (“ray” crossing the centre of the particle). Under the assumption that absorption is negligible (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≫</m:t>
                    </m:r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 dirty="0" smtClean="0"/>
                  <a:t>) this is entirely due to scattering. </a:t>
                </a:r>
              </a:p>
              <a:p>
                <a:pPr marL="0" indent="0">
                  <a:buNone/>
                </a:pPr>
                <a:endParaRPr lang="en-US" sz="2000" dirty="0" smtClean="0"/>
              </a:p>
              <a:p>
                <a:r>
                  <a:rPr lang="en-US" sz="2000" b="1" dirty="0" smtClean="0"/>
                  <a:t>Scattering function</a:t>
                </a:r>
                <a:r>
                  <a:rPr lang="en-US" sz="2000" dirty="0" smtClean="0"/>
                  <a:t>. Our case is at the border between the anomalous diffraction case (very big particles) and the Rayleigh-</a:t>
                </a:r>
                <a:r>
                  <a:rPr lang="en-US" sz="2000" dirty="0" err="1" smtClean="0"/>
                  <a:t>Gans</a:t>
                </a:r>
                <a:r>
                  <a:rPr lang="en-US" sz="2000" dirty="0" smtClean="0"/>
                  <a:t> approximation (very low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sz="2000" dirty="0" smtClean="0"/>
                  <a:t>). In this case the scattering field amplitude is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type m:val="li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p>
                      </m:sSup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lang="en-US" sz="2000" b="0" dirty="0" smtClean="0"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en-US" sz="2000" dirty="0" smtClean="0"/>
                  <a:t>Where </a:t>
                </a: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𝑘𝑎</m:t>
                    </m:r>
                  </m:oMath>
                </a14:m>
                <a:r>
                  <a:rPr lang="en-US" sz="2000" dirty="0" smtClean="0"/>
                  <a:t> That </a:t>
                </a:r>
                <a:r>
                  <a:rPr lang="en-US" sz="2000" dirty="0" smtClean="0"/>
                  <a:t>is </a:t>
                </a:r>
                <a:r>
                  <a:rPr lang="en-US" sz="2000" u="sng" dirty="0" smtClean="0"/>
                  <a:t>linearly</a:t>
                </a:r>
                <a:r>
                  <a:rPr lang="en-US" sz="2000" dirty="0" smtClean="0"/>
                  <a:t> proportional to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2000" dirty="0" smtClean="0"/>
                  <a:t>. 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73" t="-1961" r="-3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60827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pure diffraction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00" y="16290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5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pure diffraction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00" y="16290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50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pure diffraction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00" y="16290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16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pure diffraction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00" y="16290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56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pure diffraction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000" y="162900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09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Exploiting </a:t>
                </a:r>
                <a:r>
                  <a:rPr lang="en-US" sz="2000" dirty="0" err="1" smtClean="0"/>
                  <a:t>Babinet</a:t>
                </a:r>
                <a:r>
                  <a:rPr lang="en-US" sz="2000" dirty="0" smtClean="0"/>
                  <a:t>’ s principle, a spherical particle of radius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000" dirty="0" smtClean="0"/>
                  <a:t> and refractive index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2000" dirty="0" smtClean="0"/>
                  <a:t> is equivalent to (except sign of field amplitude) a hole of same radius in slab of refractive index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 </m:t>
                    </m:r>
                  </m:oMath>
                </a14:m>
                <a:endParaRPr lang="en-US" sz="2000" dirty="0" smtClean="0"/>
              </a:p>
              <a:p>
                <a:r>
                  <a:rPr lang="en-US" sz="2000" dirty="0"/>
                  <a:t>For N particles, scattering amplitudes </a:t>
                </a:r>
                <a:r>
                  <a:rPr lang="en-US" sz="2000" dirty="0" smtClean="0"/>
                  <a:t>(and extinction) add </a:t>
                </a:r>
                <a:r>
                  <a:rPr lang="en-US" sz="2000" dirty="0"/>
                  <a:t>linearly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𝑁𝑆</m:t>
                    </m:r>
                    <m:d>
                      <m:d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d>
                  </m:oMath>
                </a14:m>
                <a:r>
                  <a:rPr lang="en-US" sz="2000" dirty="0"/>
                  <a:t>). </a:t>
                </a:r>
                <a:r>
                  <a:rPr lang="en-US" sz="2000" dirty="0" smtClean="0"/>
                  <a:t>In the case of a mask, amplitude proportional to the number of holes per unit surface </a:t>
                </a:r>
                <a:endParaRPr lang="en-GB" sz="2000" dirty="0"/>
              </a:p>
              <a:p>
                <a:endParaRPr lang="en-US" sz="2000" dirty="0"/>
              </a:p>
              <a:p>
                <a:pPr marL="0" indent="0" algn="ctr">
                  <a:buNone/>
                </a:pPr>
                <a:endParaRPr lang="en-US" sz="2000" dirty="0" smtClean="0"/>
              </a:p>
              <a:p>
                <a:pPr marL="0" indent="0" algn="ctr">
                  <a:buNone/>
                </a:pPr>
                <a:endParaRPr lang="en-US" sz="2000" dirty="0"/>
              </a:p>
              <a:p>
                <a:pPr marL="0" indent="0" algn="ctr">
                  <a:buNone/>
                </a:pPr>
                <a:r>
                  <a:rPr lang="en-US" sz="2000" dirty="0" smtClean="0"/>
                  <a:t>In order to maximize the extinction (=scattering), the mask should have a maximum of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𝑘𝑑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2000" dirty="0" smtClean="0"/>
                  <a:t>, where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GB" sz="2000" dirty="0" smtClean="0"/>
                  <a:t> is the thickness. That is: </a:t>
                </a:r>
              </a:p>
              <a:p>
                <a:pPr marL="0" indent="0" algn="ctr">
                  <a:buNone/>
                </a:pPr>
                <a:r>
                  <a:rPr lang="en-GB" sz="2000" u="sng" dirty="0" smtClean="0"/>
                  <a:t>max thickness, max </a:t>
                </a:r>
                <a14:m>
                  <m:oMath xmlns:m="http://schemas.openxmlformats.org/officeDocument/2006/math">
                    <m:r>
                      <a:rPr lang="en-US" sz="2000" i="1" u="sng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GB" sz="2000" u="sng" dirty="0" smtClean="0"/>
                  <a:t> and max N</a:t>
                </a:r>
              </a:p>
              <a:p>
                <a:pPr marL="0" indent="0" algn="ctr">
                  <a:buNone/>
                </a:pPr>
                <a:endParaRPr lang="en-US" sz="2000" u="sn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96" t="-1401" r="-1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 vs particles</a:t>
            </a:r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>
            <a:off x="3780692" y="3862754"/>
            <a:ext cx="1582615" cy="744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024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7304</TotalTime>
  <Words>556</Words>
  <Application>Microsoft Office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Refractive index for speckles mask</vt:lpstr>
      <vt:lpstr>Intro</vt:lpstr>
      <vt:lpstr>Extinction and scattering function  (single particle)</vt:lpstr>
      <vt:lpstr>Comparison with pure diffraction</vt:lpstr>
      <vt:lpstr>Comparison with pure diffraction</vt:lpstr>
      <vt:lpstr>Comparison with pure diffraction</vt:lpstr>
      <vt:lpstr>Comparison with pure diffraction</vt:lpstr>
      <vt:lpstr>Comparison with pure diffraction</vt:lpstr>
      <vt:lpstr>Mask vs particles</vt:lpstr>
      <vt:lpstr>A few numbers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Refractive index for speckles mask</dc:title>
  <dc:creator>Stefano Mazzoni</dc:creator>
  <cp:lastModifiedBy>Stefano Mazzoni</cp:lastModifiedBy>
  <cp:revision>33</cp:revision>
  <dcterms:created xsi:type="dcterms:W3CDTF">2020-01-15T13:52:21Z</dcterms:created>
  <dcterms:modified xsi:type="dcterms:W3CDTF">2020-01-27T13:07:26Z</dcterms:modified>
</cp:coreProperties>
</file>