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40" r:id="rId1"/>
  </p:sldMasterIdLst>
  <p:notesMasterIdLst>
    <p:notesMasterId r:id="rId7"/>
  </p:notesMasterIdLst>
  <p:handoutMasterIdLst>
    <p:handoutMasterId r:id="rId8"/>
  </p:handoutMasterIdLst>
  <p:sldIdLst>
    <p:sldId id="347" r:id="rId2"/>
    <p:sldId id="262" r:id="rId3"/>
    <p:sldId id="349" r:id="rId4"/>
    <p:sldId id="348" r:id="rId5"/>
    <p:sldId id="350" r:id="rId6"/>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90" autoAdjust="0"/>
    <p:restoredTop sz="96148" autoAdjust="0"/>
  </p:normalViewPr>
  <p:slideViewPr>
    <p:cSldViewPr snapToGrid="0" snapToObjects="1">
      <p:cViewPr varScale="1">
        <p:scale>
          <a:sx n="121" d="100"/>
          <a:sy n="121" d="100"/>
        </p:scale>
        <p:origin x="129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E1EB53C-DAC2-7345-833C-0B5CDDAE02BD}" type="datetime1">
              <a:rPr lang="en-US" smtClean="0"/>
              <a:pPr/>
              <a:t>1/23/20</a:t>
            </a:fld>
            <a:endParaRPr lang="en-GB"/>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0411284-D447-254C-A754-614572A464D4}" type="slidenum">
              <a:rPr lang="en-GB" smtClean="0"/>
              <a:pPr/>
              <a:t>‹N›</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6AD29E-F142-1849-A8B9-9018F357E811}" type="datetime1">
              <a:rPr lang="en-US" smtClean="0"/>
              <a:pPr/>
              <a:t>1/23/20</a:t>
            </a:fld>
            <a:endParaRPr lang="en-GB"/>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1134A2-C68F-E14B-BA06-DB02E3A7A4FD}" type="slidenum">
              <a:rPr lang="en-GB" smtClean="0"/>
              <a:pPr/>
              <a:t>‹N›</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a:p>
        </p:txBody>
      </p:sp>
      <p:sp>
        <p:nvSpPr>
          <p:cNvPr id="4" name="Segnaposto numero diapositiva 3"/>
          <p:cNvSpPr>
            <a:spLocks noGrp="1"/>
          </p:cNvSpPr>
          <p:nvPr>
            <p:ph type="sldNum" sz="quarter" idx="10"/>
          </p:nvPr>
        </p:nvSpPr>
        <p:spPr/>
        <p:txBody>
          <a:bodyPr/>
          <a:lstStyle/>
          <a:p>
            <a:fld id="{071134A2-C68F-E14B-BA06-DB02E3A7A4FD}"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userDrawn="1"/>
        </p:nvSpPr>
        <p:spPr>
          <a:xfrm>
            <a:off x="269059" y="228600"/>
            <a:ext cx="5012777" cy="31185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2002118" y="3665537"/>
            <a:ext cx="6837082" cy="1504203"/>
          </a:xfrm>
        </p:spPr>
        <p:txBody>
          <a:bodyPr anchor="ctr">
            <a:normAutofit/>
          </a:bodyPr>
          <a:lstStyle>
            <a:lvl1pPr>
              <a:defRPr sz="2800"/>
            </a:lvl1pPr>
          </a:lstStyle>
          <a:p>
            <a:r>
              <a:rPr lang="it-IT" dirty="0"/>
              <a:t>Fare clic per modificare stile</a:t>
            </a:r>
            <a:endParaRPr dirty="0"/>
          </a:p>
        </p:txBody>
      </p:sp>
      <p:sp>
        <p:nvSpPr>
          <p:cNvPr id="3" name="Subtitle 2"/>
          <p:cNvSpPr>
            <a:spLocks noGrp="1"/>
          </p:cNvSpPr>
          <p:nvPr>
            <p:ph type="subTitle" idx="1"/>
          </p:nvPr>
        </p:nvSpPr>
        <p:spPr>
          <a:xfrm>
            <a:off x="2002118" y="5368366"/>
            <a:ext cx="6837082" cy="748553"/>
          </a:xfrm>
        </p:spPr>
        <p:txBody>
          <a:bodyPr anchor="ctr">
            <a:normAutofit/>
          </a:bodyPr>
          <a:lstStyle>
            <a:lvl1pPr marL="0" indent="0" algn="l">
              <a:spcBef>
                <a:spcPts val="300"/>
              </a:spcBef>
              <a:buNone/>
              <a:defRPr sz="14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Fare clic per modificare lo stile del sottotitolo dello schema</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solidFill>
                  <a:srgbClr val="000000"/>
                </a:solidFill>
              </a:defRPr>
            </a:lvl1pPr>
          </a:lstStyle>
          <a:p>
            <a:r>
              <a:rPr lang="it-IT"/>
              <a:t>R. Santoro</a:t>
            </a:r>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solidFill>
                  <a:srgbClr val="000000"/>
                </a:solidFill>
              </a:defRPr>
            </a:lvl1pPr>
          </a:lstStyle>
          <a:p>
            <a:r>
              <a:rPr lang="en-US"/>
              <a:t>CEPC Physics and Detector Plenary Meeting, 6-11-2019</a:t>
            </a:r>
          </a:p>
        </p:txBody>
      </p:sp>
      <p:sp>
        <p:nvSpPr>
          <p:cNvPr id="8" name="Rectangle 7"/>
          <p:cNvSpPr/>
          <p:nvPr/>
        </p:nvSpPr>
        <p:spPr>
          <a:xfrm>
            <a:off x="7240520" y="228600"/>
            <a:ext cx="1598680" cy="14973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5492966" y="1849824"/>
            <a:ext cx="1598680" cy="14973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5492966" y="228600"/>
            <a:ext cx="1598680" cy="149735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7240520" y="1849824"/>
            <a:ext cx="1598680" cy="14973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3" name="Immagine 12" descr="logo.png">
            <a:extLst>
              <a:ext uri="{FF2B5EF4-FFF2-40B4-BE49-F238E27FC236}">
                <a16:creationId xmlns:a16="http://schemas.microsoft.com/office/drawing/2014/main" id="{A0667B03-BB01-6A47-AFAF-0C9CBF8652FE}"/>
              </a:ext>
            </a:extLst>
          </p:cNvPr>
          <p:cNvPicPr>
            <a:picLocks noChangeAspect="1"/>
          </p:cNvPicPr>
          <p:nvPr userDrawn="1"/>
        </p:nvPicPr>
        <p:blipFill>
          <a:blip r:embed="rId2"/>
          <a:stretch>
            <a:fillRect/>
          </a:stretch>
        </p:blipFill>
        <p:spPr>
          <a:xfrm>
            <a:off x="457200" y="3665537"/>
            <a:ext cx="1201762" cy="120176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7" name="Rectangle 6"/>
          <p:cNvSpPr/>
          <p:nvPr/>
        </p:nvSpPr>
        <p:spPr>
          <a:xfrm>
            <a:off x="8210550" y="383585"/>
            <a:ext cx="642097" cy="571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383585"/>
            <a:ext cx="7556313" cy="573123"/>
          </a:xfrm>
        </p:spPr>
        <p:txBody>
          <a:bodyPr anchor="ctr"/>
          <a:lstStyle>
            <a:lvl1pPr>
              <a:defRPr sz="3200"/>
            </a:lvl1pPr>
          </a:lstStyle>
          <a:p>
            <a:r>
              <a:rPr lang="it-IT" dirty="0"/>
              <a:t>Fare clic per modificare stile</a:t>
            </a:r>
            <a:endParaRPr dirty="0"/>
          </a:p>
        </p:txBody>
      </p:sp>
      <p:sp>
        <p:nvSpPr>
          <p:cNvPr id="3" name="Content Placeholder 2"/>
          <p:cNvSpPr>
            <a:spLocks noGrp="1"/>
          </p:cNvSpPr>
          <p:nvPr>
            <p:ph idx="1"/>
          </p:nvPr>
        </p:nvSpPr>
        <p:spPr>
          <a:xfrm>
            <a:off x="498474" y="1137274"/>
            <a:ext cx="7556313" cy="5136688"/>
          </a:xfrm>
        </p:spPr>
        <p:txBody>
          <a:bodyPr/>
          <a:lstStyle>
            <a:lvl1pPr>
              <a:defRPr>
                <a:solidFill>
                  <a:srgbClr val="000000"/>
                </a:solidFill>
              </a:defRPr>
            </a:lvl1pPr>
            <a:lvl3pPr>
              <a:buClr>
                <a:srgbClr val="008000"/>
              </a:buClr>
              <a:defRPr/>
            </a:lvl3pPr>
            <a:lvl4pPr>
              <a:buClr>
                <a:srgbClr val="3366FF"/>
              </a:buClr>
              <a:defRPr/>
            </a:lvl4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p:txBody>
      </p:sp>
      <p:sp>
        <p:nvSpPr>
          <p:cNvPr id="4" name="Date Placeholder 3"/>
          <p:cNvSpPr>
            <a:spLocks noGrp="1"/>
          </p:cNvSpPr>
          <p:nvPr>
            <p:ph type="dt" sz="half" idx="10"/>
          </p:nvPr>
        </p:nvSpPr>
        <p:spPr>
          <a:xfrm>
            <a:off x="498474" y="6400333"/>
            <a:ext cx="1106391" cy="365125"/>
          </a:xfrm>
        </p:spPr>
        <p:txBody>
          <a:bodyPr/>
          <a:lstStyle>
            <a:lvl1pPr algn="l">
              <a:defRPr sz="1200">
                <a:solidFill>
                  <a:schemeClr val="tx1"/>
                </a:solidFill>
              </a:defRPr>
            </a:lvl1pPr>
          </a:lstStyle>
          <a:p>
            <a:r>
              <a:rPr lang="it-IT"/>
              <a:t>R. Santoro</a:t>
            </a:r>
            <a:endParaRPr lang="en-GB"/>
          </a:p>
        </p:txBody>
      </p:sp>
      <p:sp>
        <p:nvSpPr>
          <p:cNvPr id="5" name="Footer Placeholder 4"/>
          <p:cNvSpPr>
            <a:spLocks noGrp="1"/>
          </p:cNvSpPr>
          <p:nvPr>
            <p:ph type="ftr" sz="quarter" idx="11"/>
          </p:nvPr>
        </p:nvSpPr>
        <p:spPr>
          <a:xfrm>
            <a:off x="1847461" y="6400333"/>
            <a:ext cx="6976324" cy="365125"/>
          </a:xfrm>
        </p:spPr>
        <p:txBody>
          <a:bodyPr/>
          <a:lstStyle>
            <a:lvl1pPr algn="l">
              <a:defRPr sz="1200">
                <a:solidFill>
                  <a:schemeClr val="tx1"/>
                </a:solidFill>
              </a:defRPr>
            </a:lvl1pPr>
          </a:lstStyle>
          <a:p>
            <a:r>
              <a:rPr lang="en-GB"/>
              <a:t>CEPC Physics and Detector Plenary Meeting, 6-11-2019</a:t>
            </a:r>
            <a:endParaRPr lang="en-GB" dirty="0"/>
          </a:p>
        </p:txBody>
      </p:sp>
      <p:sp>
        <p:nvSpPr>
          <p:cNvPr id="10" name="Rectangle 9"/>
          <p:cNvSpPr/>
          <p:nvPr/>
        </p:nvSpPr>
        <p:spPr>
          <a:xfrm>
            <a:off x="8068235" y="383585"/>
            <a:ext cx="91440" cy="5715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cxnSp>
        <p:nvCxnSpPr>
          <p:cNvPr id="12" name="Connettore 1 11"/>
          <p:cNvCxnSpPr/>
          <p:nvPr userDrawn="1"/>
        </p:nvCxnSpPr>
        <p:spPr>
          <a:xfrm>
            <a:off x="498474" y="6400333"/>
            <a:ext cx="8354173" cy="1588"/>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cxnSp>
        <p:nvCxnSpPr>
          <p:cNvPr id="13" name="Connettore 1 12"/>
          <p:cNvCxnSpPr/>
          <p:nvPr userDrawn="1"/>
        </p:nvCxnSpPr>
        <p:spPr>
          <a:xfrm>
            <a:off x="498474" y="955121"/>
            <a:ext cx="6933619" cy="1588"/>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15" name="Slide Number Placeholder 5"/>
          <p:cNvSpPr txBox="1">
            <a:spLocks/>
          </p:cNvSpPr>
          <p:nvPr userDrawn="1"/>
        </p:nvSpPr>
        <p:spPr>
          <a:xfrm>
            <a:off x="8269747" y="514814"/>
            <a:ext cx="554038" cy="251860"/>
          </a:xfrm>
          <a:prstGeom prst="rect">
            <a:avLst/>
          </a:prstGeom>
        </p:spPr>
        <p:txBody>
          <a:bodyPr vert="horz" lIns="91440" tIns="45720" rIns="91440" bIns="45720" rtlCol="0" anchor="ctr"/>
          <a:lstStyle>
            <a:lvl1pPr algn="r">
              <a:defRPr sz="1400">
                <a:solidFill>
                  <a:schemeClr val="bg1"/>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fld id="{0906BE2D-4DF2-7940-ADC5-343B1CC5E2CD}" type="slidenum">
              <a:rPr kumimoji="0" lang="en-GB" sz="1600" b="0" i="0" u="none" strike="noStrike" kern="1200" cap="none" spc="0" normalizeH="0" baseline="0" noProof="0" smtClean="0">
                <a:ln>
                  <a:noFill/>
                </a:ln>
                <a:solidFill>
                  <a:schemeClr val="accent4">
                    <a:lumMod val="20000"/>
                    <a:lumOff val="80000"/>
                  </a:schemeClr>
                </a:solidFill>
                <a:effectLst/>
                <a:uLnTx/>
                <a:uFillTx/>
                <a:latin typeface="+mn-lt"/>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‹N›</a:t>
            </a:fld>
            <a:endParaRPr kumimoji="0" lang="en-GB" sz="1600" b="0" i="0" u="none" strike="noStrike" kern="1200" cap="none" spc="0" normalizeH="0" baseline="0" noProof="0" dirty="0">
              <a:ln>
                <a:noFill/>
              </a:ln>
              <a:solidFill>
                <a:schemeClr val="accent4">
                  <a:lumMod val="20000"/>
                  <a:lumOff val="80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it-IT"/>
              <a:t>Fare clic per modificare stile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r>
              <a:rPr lang="it-IT"/>
              <a:t>R. Santoro</a:t>
            </a:r>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r>
              <a:rPr lang="it-IT"/>
              <a:t>CEPC Physics and Detector Plenary Meeting, 6-11-2019</a:t>
            </a:r>
          </a:p>
        </p:txBody>
      </p:sp>
      <p:sp>
        <p:nvSpPr>
          <p:cNvPr id="6" name="Slide Number Placeholder 5"/>
          <p:cNvSpPr>
            <a:spLocks noGrp="1"/>
          </p:cNvSpPr>
          <p:nvPr>
            <p:ph type="sldNum" sz="quarter" idx="12"/>
          </p:nvPr>
        </p:nvSpPr>
        <p:spPr>
          <a:xfrm>
            <a:off x="8305800" y="6248774"/>
            <a:ext cx="554038" cy="365125"/>
          </a:xfrm>
        </p:spPr>
        <p:txBody>
          <a:bodyPr/>
          <a:lstStyle/>
          <a:p>
            <a:fld id="{8AF02B71-8991-4516-A01E-F1A9ACD28BDC}" type="slidenum">
              <a:rPr lang="it-IT" smtClean="0"/>
              <a:pPr/>
              <a:t>‹N›</a:t>
            </a:fld>
            <a:endParaRPr lang="it-IT"/>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it-IT"/>
              <a:t>Fare clic per modificare stile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a:xfrm>
            <a:off x="7391399" y="6423585"/>
            <a:ext cx="1537447" cy="365125"/>
          </a:xfrm>
        </p:spPr>
        <p:txBody>
          <a:bodyPr/>
          <a:lstStyle/>
          <a:p>
            <a:r>
              <a:rPr lang="it-IT"/>
              <a:t>R. Santoro</a:t>
            </a:r>
            <a:endParaRPr lang="en-GB"/>
          </a:p>
        </p:txBody>
      </p:sp>
      <p:sp>
        <p:nvSpPr>
          <p:cNvPr id="6" name="Footer Placeholder 5"/>
          <p:cNvSpPr>
            <a:spLocks noGrp="1"/>
          </p:cNvSpPr>
          <p:nvPr>
            <p:ph type="ftr" sz="quarter" idx="11"/>
          </p:nvPr>
        </p:nvSpPr>
        <p:spPr>
          <a:xfrm>
            <a:off x="3859305" y="6423585"/>
            <a:ext cx="3316941" cy="365125"/>
          </a:xfrm>
        </p:spPr>
        <p:txBody>
          <a:bodyPr/>
          <a:lstStyle/>
          <a:p>
            <a:r>
              <a:rPr lang="en-GB"/>
              <a:t>CEPC Physics and Detector Plenary Meeting, 6-11-2019</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Immagine sopra didascalia">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it-IT"/>
              <a:t>Fare clic per modificare stile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r>
              <a:rPr lang="it-IT"/>
              <a:t>R. Santoro</a:t>
            </a:r>
            <a:endParaRPr lang="en-GB"/>
          </a:p>
        </p:txBody>
      </p:sp>
      <p:sp>
        <p:nvSpPr>
          <p:cNvPr id="6" name="Footer Placeholder 5"/>
          <p:cNvSpPr>
            <a:spLocks noGrp="1"/>
          </p:cNvSpPr>
          <p:nvPr>
            <p:ph type="ftr" sz="quarter" idx="11"/>
          </p:nvPr>
        </p:nvSpPr>
        <p:spPr/>
        <p:txBody>
          <a:bodyPr/>
          <a:lstStyle/>
          <a:p>
            <a:r>
              <a:rPr lang="en-GB"/>
              <a:t>CEPC Physics and Detector Plenary Meeting, 6-11-2019</a:t>
            </a:r>
          </a:p>
        </p:txBody>
      </p:sp>
      <p:sp>
        <p:nvSpPr>
          <p:cNvPr id="7" name="Slide Number Placeholder 6"/>
          <p:cNvSpPr>
            <a:spLocks noGrp="1"/>
          </p:cNvSpPr>
          <p:nvPr>
            <p:ph type="sldNum" sz="quarter" idx="12"/>
          </p:nvPr>
        </p:nvSpPr>
        <p:spPr/>
        <p:txBody>
          <a:bodyPr/>
          <a:lstStyle/>
          <a:p>
            <a:fld id="{0906BE2D-4DF2-7940-ADC5-343B1CC5E2CD}" type="slidenum">
              <a:rPr lang="en-GB" smtClean="0"/>
              <a:pPr/>
              <a:t>‹N›</a:t>
            </a:fld>
            <a:endParaRPr lang="en-GB"/>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Immagini con didascalia">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it-IT"/>
              <a:t>Fare clic per modificare stile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r>
              <a:rPr lang="it-IT"/>
              <a:t>R. Santoro</a:t>
            </a:r>
            <a:endParaRPr lang="en-GB"/>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r>
              <a:rPr lang="en-GB"/>
              <a:t>CEPC Physics and Detector Plenary Meeting, 6-11-2019</a:t>
            </a:r>
          </a:p>
        </p:txBody>
      </p:sp>
      <p:sp>
        <p:nvSpPr>
          <p:cNvPr id="7" name="Slide Number Placeholder 6"/>
          <p:cNvSpPr>
            <a:spLocks noGrp="1"/>
          </p:cNvSpPr>
          <p:nvPr>
            <p:ph type="sldNum" sz="quarter" idx="12"/>
          </p:nvPr>
        </p:nvSpPr>
        <p:spPr/>
        <p:txBody>
          <a:bodyPr/>
          <a:lstStyle/>
          <a:p>
            <a:fld id="{0906BE2D-4DF2-7940-ADC5-343B1CC5E2CD}" type="slidenum">
              <a:rPr lang="en-GB" smtClean="0"/>
              <a:pPr/>
              <a:t>‹N›</a:t>
            </a:fld>
            <a:endParaRPr lang="en-GB"/>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it-IT"/>
              <a:t>Fare clic sull'icona per inserire un'immagine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it-IT"/>
              <a:t>Fare clic sull'icona per inserire un'immagine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Immagini con didascalia">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it-IT"/>
              <a:t>Fare clic per modificare stile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r>
              <a:rPr lang="it-IT"/>
              <a:t>R. Santoro</a:t>
            </a:r>
            <a:endParaRPr lang="en-GB"/>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r>
              <a:rPr lang="en-GB"/>
              <a:t>CEPC Physics and Detector Plenary Meeting, 6-11-2019</a:t>
            </a:r>
          </a:p>
        </p:txBody>
      </p:sp>
      <p:sp>
        <p:nvSpPr>
          <p:cNvPr id="7" name="Slide Number Placeholder 6"/>
          <p:cNvSpPr>
            <a:spLocks noGrp="1"/>
          </p:cNvSpPr>
          <p:nvPr>
            <p:ph type="sldNum" sz="quarter" idx="12"/>
          </p:nvPr>
        </p:nvSpPr>
        <p:spPr/>
        <p:txBody>
          <a:bodyPr/>
          <a:lstStyle/>
          <a:p>
            <a:fld id="{0906BE2D-4DF2-7940-ADC5-343B1CC5E2CD}" type="slidenum">
              <a:rPr lang="en-GB" smtClean="0"/>
              <a:pPr/>
              <a:t>‹N›</a:t>
            </a:fld>
            <a:endParaRPr lang="en-GB"/>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it-IT"/>
              <a:t>Fare clic sull'icona per inserire un'immagine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it-IT"/>
              <a:t>Fare clic sull'icona per inserire un'immagine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it-IT"/>
              <a:t>Fare clic sull'icona per inserire un'immagine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923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it-IT"/>
              <a:t>Fare clic per modificare stile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r>
              <a:rPr lang="it-IT"/>
              <a:t>R. Santoro</a:t>
            </a:r>
            <a:endParaRPr lang="en-GB"/>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r>
              <a:rPr lang="en-GB"/>
              <a:t>CEPC Physics and Detector Plenary Meeting, 6-11-2019</a:t>
            </a:r>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906BE2D-4DF2-7940-ADC5-343B1CC5E2CD}" type="slidenum">
              <a:rPr lang="en-GB" smtClean="0"/>
              <a:pPr/>
              <a:t>‹N›</a:t>
            </a:fld>
            <a:endParaRPr lang="en-GB" dirty="0"/>
          </a:p>
        </p:txBody>
      </p:sp>
    </p:spTree>
  </p:cSld>
  <p:clrMap bg1="lt1" tx1="dk1" bg2="lt2" tx2="dk2" accent1="accent1" accent2="accent2" accent3="accent3" accent4="accent4" accent5="accent5" accent6="accent6" hlink="hlink" folHlink="folHlink"/>
  <p:sldLayoutIdLst>
    <p:sldLayoutId id="2147484441" r:id="rId1"/>
    <p:sldLayoutId id="2147484442" r:id="rId2"/>
    <p:sldLayoutId id="2147484445" r:id="rId3"/>
    <p:sldLayoutId id="2147484453" r:id="rId4"/>
    <p:sldLayoutId id="2147484455" r:id="rId5"/>
    <p:sldLayoutId id="2147484456" r:id="rId6"/>
    <p:sldLayoutId id="2147484457" r:id="rId7"/>
    <p:sldLayoutId id="2147484458" r:id="rId8"/>
  </p:sldLayoutIdLst>
  <p:hf hdr="0"/>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ctrTitle"/>
          </p:nvPr>
        </p:nvSpPr>
        <p:spPr>
          <a:xfrm>
            <a:off x="2002118" y="3531725"/>
            <a:ext cx="6837082" cy="984522"/>
          </a:xfrm>
        </p:spPr>
        <p:txBody>
          <a:bodyPr anchor="ctr"/>
          <a:lstStyle/>
          <a:p>
            <a:r>
              <a:rPr lang="en-GB" b="1" dirty="0"/>
              <a:t>FEE - assembly</a:t>
            </a:r>
            <a:endParaRPr lang="en-GB" dirty="0"/>
          </a:p>
        </p:txBody>
      </p:sp>
      <p:sp>
        <p:nvSpPr>
          <p:cNvPr id="7" name="Sottotitolo 6"/>
          <p:cNvSpPr>
            <a:spLocks noGrp="1"/>
          </p:cNvSpPr>
          <p:nvPr>
            <p:ph type="subTitle" idx="1"/>
          </p:nvPr>
        </p:nvSpPr>
        <p:spPr>
          <a:xfrm>
            <a:off x="2002118" y="4204810"/>
            <a:ext cx="6837082" cy="1316015"/>
          </a:xfrm>
        </p:spPr>
        <p:txBody>
          <a:bodyPr>
            <a:normAutofit/>
          </a:bodyPr>
          <a:lstStyle/>
          <a:p>
            <a:r>
              <a:rPr lang="en-GB" dirty="0"/>
              <a:t>R. Santoro and N. </a:t>
            </a:r>
            <a:r>
              <a:rPr lang="en-GB" dirty="0" err="1"/>
              <a:t>Ampilogov</a:t>
            </a:r>
            <a:endParaRPr lang="en-GB" dirty="0"/>
          </a:p>
          <a:p>
            <a:endParaRPr lang="en-GB" dirty="0"/>
          </a:p>
          <a:p>
            <a:r>
              <a:rPr lang="en-US" dirty="0" err="1"/>
              <a:t>Università</a:t>
            </a:r>
            <a:r>
              <a:rPr lang="en-US" dirty="0"/>
              <a:t> </a:t>
            </a:r>
            <a:r>
              <a:rPr lang="en-US" dirty="0" err="1"/>
              <a:t>degli</a:t>
            </a:r>
            <a:r>
              <a:rPr lang="en-US" dirty="0"/>
              <a:t> </a:t>
            </a:r>
            <a:r>
              <a:rPr lang="en-US" dirty="0" err="1"/>
              <a:t>Studi</a:t>
            </a:r>
            <a:r>
              <a:rPr lang="en-US" dirty="0"/>
              <a:t> </a:t>
            </a:r>
            <a:r>
              <a:rPr lang="en-US" dirty="0" err="1"/>
              <a:t>dell’Insubria</a:t>
            </a:r>
            <a:r>
              <a:rPr lang="en-US" dirty="0"/>
              <a:t> (COMO) and INFN (Milano)</a:t>
            </a:r>
          </a:p>
        </p:txBody>
      </p:sp>
      <p:pic>
        <p:nvPicPr>
          <p:cNvPr id="5" name="Immagine 4">
            <a:extLst>
              <a:ext uri="{FF2B5EF4-FFF2-40B4-BE49-F238E27FC236}">
                <a16:creationId xmlns:a16="http://schemas.microsoft.com/office/drawing/2014/main" id="{8E94D109-1889-FA46-9041-D25D378731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912" y="5144068"/>
            <a:ext cx="1084202" cy="54803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TextShape 1"/>
          <p:cNvSpPr txBox="1"/>
          <p:nvPr/>
        </p:nvSpPr>
        <p:spPr>
          <a:xfrm>
            <a:off x="498600" y="383760"/>
            <a:ext cx="7556040" cy="572760"/>
          </a:xfrm>
          <a:prstGeom prst="rect">
            <a:avLst/>
          </a:prstGeom>
          <a:noFill/>
          <a:ln>
            <a:noFill/>
          </a:ln>
        </p:spPr>
        <p:txBody>
          <a:bodyPr anchor="ctr"/>
          <a:lstStyle/>
          <a:p>
            <a:pPr>
              <a:lnSpc>
                <a:spcPct val="100000"/>
              </a:lnSpc>
            </a:pPr>
            <a:r>
              <a:rPr lang="it-IT" sz="3200" b="0" strike="noStrike" spc="-1" dirty="0" err="1">
                <a:solidFill>
                  <a:srgbClr val="990000"/>
                </a:solidFill>
                <a:latin typeface="Rockwell"/>
              </a:rPr>
              <a:t>Starting</a:t>
            </a:r>
            <a:r>
              <a:rPr lang="it-IT" sz="3200" b="0" strike="noStrike" spc="-1" dirty="0">
                <a:solidFill>
                  <a:srgbClr val="990000"/>
                </a:solidFill>
                <a:latin typeface="Rockwell"/>
              </a:rPr>
              <a:t> Point </a:t>
            </a:r>
            <a:endParaRPr lang="it-IT" sz="3200" b="0" strike="noStrike" spc="-1" dirty="0">
              <a:solidFill>
                <a:srgbClr val="000000"/>
              </a:solidFill>
              <a:latin typeface="Rockwell"/>
            </a:endParaRPr>
          </a:p>
        </p:txBody>
      </p:sp>
      <p:sp>
        <p:nvSpPr>
          <p:cNvPr id="116" name="TextShape 2"/>
          <p:cNvSpPr txBox="1"/>
          <p:nvPr/>
        </p:nvSpPr>
        <p:spPr>
          <a:xfrm>
            <a:off x="498600" y="6400440"/>
            <a:ext cx="1105920" cy="364680"/>
          </a:xfrm>
          <a:prstGeom prst="rect">
            <a:avLst/>
          </a:prstGeom>
          <a:noFill/>
          <a:ln>
            <a:noFill/>
          </a:ln>
        </p:spPr>
        <p:txBody>
          <a:bodyPr anchor="ctr"/>
          <a:lstStyle/>
          <a:p>
            <a:pPr>
              <a:lnSpc>
                <a:spcPct val="100000"/>
              </a:lnSpc>
            </a:pPr>
            <a:r>
              <a:rPr lang="en-US" sz="1200" b="0" strike="noStrike" spc="-1">
                <a:solidFill>
                  <a:srgbClr val="595959"/>
                </a:solidFill>
                <a:latin typeface="Rockwell"/>
              </a:rPr>
              <a:t>R. Santoro</a:t>
            </a:r>
            <a:endParaRPr lang="en-US" sz="1200" b="0" strike="noStrike" spc="-1">
              <a:latin typeface="Times New Roman"/>
            </a:endParaRPr>
          </a:p>
        </p:txBody>
      </p:sp>
      <p:pic>
        <p:nvPicPr>
          <p:cNvPr id="117" name="Immagine 5"/>
          <p:cNvPicPr/>
          <p:nvPr/>
        </p:nvPicPr>
        <p:blipFill>
          <a:blip r:embed="rId2"/>
          <a:srcRect t="2406"/>
          <a:stretch/>
        </p:blipFill>
        <p:spPr>
          <a:xfrm>
            <a:off x="401760" y="1139760"/>
            <a:ext cx="7143480" cy="3496680"/>
          </a:xfrm>
          <a:prstGeom prst="rect">
            <a:avLst/>
          </a:prstGeom>
          <a:ln>
            <a:noFill/>
          </a:ln>
        </p:spPr>
      </p:pic>
      <p:sp>
        <p:nvSpPr>
          <p:cNvPr id="118" name="CustomShape 3"/>
          <p:cNvSpPr/>
          <p:nvPr/>
        </p:nvSpPr>
        <p:spPr>
          <a:xfrm flipH="1">
            <a:off x="5302800" y="3106080"/>
            <a:ext cx="1118520" cy="1874160"/>
          </a:xfrm>
          <a:custGeom>
            <a:avLst/>
            <a:gdLst/>
            <a:ahLst/>
            <a:cxnLst/>
            <a:rect l="l" t="t" r="r" b="b"/>
            <a:pathLst>
              <a:path w="21600" h="21600">
                <a:moveTo>
                  <a:pt x="0" y="0"/>
                </a:moveTo>
                <a:lnTo>
                  <a:pt x="21600" y="21600"/>
                </a:lnTo>
              </a:path>
            </a:pathLst>
          </a:custGeom>
          <a:noFill/>
          <a:ln>
            <a:round/>
            <a:tailEnd type="triangle" w="med" len="med"/>
          </a:ln>
        </p:spPr>
        <p:style>
          <a:lnRef idx="2">
            <a:schemeClr val="accent1"/>
          </a:lnRef>
          <a:fillRef idx="0">
            <a:schemeClr val="accent1"/>
          </a:fillRef>
          <a:effectRef idx="1">
            <a:schemeClr val="accent1"/>
          </a:effectRef>
          <a:fontRef idx="minor"/>
        </p:style>
      </p:sp>
      <p:sp>
        <p:nvSpPr>
          <p:cNvPr id="119" name="CustomShape 4"/>
          <p:cNvSpPr/>
          <p:nvPr/>
        </p:nvSpPr>
        <p:spPr>
          <a:xfrm>
            <a:off x="528480" y="5056920"/>
            <a:ext cx="701640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latin typeface="Rockwell"/>
              </a:rPr>
              <a:t>Here there will be a unique FEE board equipped with all SiPMs.</a:t>
            </a:r>
            <a:endParaRPr lang="en-US" sz="1800" b="0" strike="noStrike" spc="-1">
              <a:latin typeface="Arial"/>
            </a:endParaRPr>
          </a:p>
          <a:p>
            <a:pPr>
              <a:lnSpc>
                <a:spcPct val="100000"/>
              </a:lnSpc>
            </a:pPr>
            <a:r>
              <a:rPr lang="en-US" sz="1800" b="0" strike="noStrike" spc="-1">
                <a:solidFill>
                  <a:srgbClr val="000000"/>
                </a:solidFill>
                <a:latin typeface="Rockwell"/>
              </a:rPr>
              <a:t>The board will be fixed to the mechanical support in one go and from the back (or from the side) there will be flat cables running towards to the FERS system</a:t>
            </a:r>
            <a:endParaRPr lang="en-US" sz="1800" b="0" strike="noStrike" spc="-1">
              <a:latin typeface="Arial"/>
            </a:endParaRPr>
          </a:p>
        </p:txBody>
      </p:sp>
      <p:sp>
        <p:nvSpPr>
          <p:cNvPr id="120" name="CustomShape 5"/>
          <p:cNvSpPr/>
          <p:nvPr/>
        </p:nvSpPr>
        <p:spPr>
          <a:xfrm>
            <a:off x="5246280" y="475560"/>
            <a:ext cx="20754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400" b="0" strike="noStrike" spc="-1">
                <a:solidFill>
                  <a:srgbClr val="000000"/>
                </a:solidFill>
                <a:latin typeface="Rockwell"/>
              </a:rPr>
              <a:t>Calorimeter rear part</a:t>
            </a:r>
            <a:endParaRPr lang="en-US" sz="1400" b="0" strike="noStrike" spc="-1">
              <a:latin typeface="Arial"/>
            </a:endParaRPr>
          </a:p>
        </p:txBody>
      </p:sp>
      <p:sp>
        <p:nvSpPr>
          <p:cNvPr id="121" name="CustomShape 6"/>
          <p:cNvSpPr/>
          <p:nvPr/>
        </p:nvSpPr>
        <p:spPr>
          <a:xfrm flipV="1">
            <a:off x="6284160" y="783360"/>
            <a:ext cx="360" cy="388800"/>
          </a:xfrm>
          <a:custGeom>
            <a:avLst/>
            <a:gdLst/>
            <a:ahLst/>
            <a:cxnLst/>
            <a:rect l="l" t="t" r="r" b="b"/>
            <a:pathLst>
              <a:path w="21600" h="21600">
                <a:moveTo>
                  <a:pt x="0" y="0"/>
                </a:moveTo>
                <a:lnTo>
                  <a:pt x="21600" y="21600"/>
                </a:lnTo>
              </a:path>
            </a:pathLst>
          </a:custGeom>
          <a:noFill/>
          <a:ln>
            <a:round/>
            <a:tailEnd type="triangle" w="med" len="med"/>
          </a:ln>
        </p:spPr>
        <p:style>
          <a:lnRef idx="2">
            <a:schemeClr val="accent1"/>
          </a:lnRef>
          <a:fillRef idx="0">
            <a:schemeClr val="accent1"/>
          </a:fillRef>
          <a:effectRef idx="1">
            <a:schemeClr val="accent1"/>
          </a:effectRef>
          <a:fontRef idx="minor"/>
        </p:style>
      </p:sp>
      <p:sp>
        <p:nvSpPr>
          <p:cNvPr id="122" name="CustomShape 7"/>
          <p:cNvSpPr/>
          <p:nvPr/>
        </p:nvSpPr>
        <p:spPr>
          <a:xfrm>
            <a:off x="5354640" y="2439720"/>
            <a:ext cx="122976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b="0" strike="noStrike" spc="-1">
                <a:solidFill>
                  <a:srgbClr val="FFFF00"/>
                </a:solidFill>
                <a:latin typeface="Rockwell"/>
              </a:rPr>
              <a:t>Scintillating</a:t>
            </a:r>
            <a:endParaRPr lang="en-US" sz="1400" b="0" strike="noStrike" spc="-1">
              <a:latin typeface="Arial"/>
            </a:endParaRPr>
          </a:p>
          <a:p>
            <a:pPr algn="ctr">
              <a:lnSpc>
                <a:spcPct val="100000"/>
              </a:lnSpc>
            </a:pPr>
            <a:r>
              <a:rPr lang="en-US" sz="1400" b="0" strike="noStrike" spc="-1">
                <a:solidFill>
                  <a:srgbClr val="FFFF00"/>
                </a:solidFill>
                <a:latin typeface="Rockwell"/>
              </a:rPr>
              <a:t>fibres</a:t>
            </a:r>
            <a:endParaRPr lang="en-US" sz="1400" b="0" strike="noStrike" spc="-1">
              <a:latin typeface="Arial"/>
            </a:endParaRPr>
          </a:p>
        </p:txBody>
      </p:sp>
      <p:sp>
        <p:nvSpPr>
          <p:cNvPr id="123" name="CustomShape 8"/>
          <p:cNvSpPr/>
          <p:nvPr/>
        </p:nvSpPr>
        <p:spPr>
          <a:xfrm>
            <a:off x="6541920" y="2439720"/>
            <a:ext cx="703800" cy="5166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400" b="0" strike="noStrike" spc="-1">
                <a:solidFill>
                  <a:srgbClr val="FFFF00"/>
                </a:solidFill>
                <a:latin typeface="Rockwell"/>
              </a:rPr>
              <a:t>Clear </a:t>
            </a:r>
            <a:endParaRPr lang="en-US" sz="1400" b="0" strike="noStrike" spc="-1">
              <a:latin typeface="Arial"/>
            </a:endParaRPr>
          </a:p>
          <a:p>
            <a:pPr>
              <a:lnSpc>
                <a:spcPct val="100000"/>
              </a:lnSpc>
            </a:pPr>
            <a:r>
              <a:rPr lang="en-US" sz="1400" b="0" strike="noStrike" spc="-1">
                <a:solidFill>
                  <a:srgbClr val="FFFF00"/>
                </a:solidFill>
                <a:latin typeface="Rockwell"/>
              </a:rPr>
              <a:t>fibres</a:t>
            </a:r>
            <a:endParaRPr lang="en-US" sz="1400" b="0" strike="noStrike" spc="-1">
              <a:latin typeface="Arial"/>
            </a:endParaRPr>
          </a:p>
        </p:txBody>
      </p:sp>
    </p:spTree>
    <p:extLst>
      <p:ext uri="{BB962C8B-B14F-4D97-AF65-F5344CB8AC3E}">
        <p14:creationId xmlns:p14="http://schemas.microsoft.com/office/powerpoint/2010/main" val="3534973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A6B7A4-5D03-214D-9159-0772A300930B}"/>
              </a:ext>
            </a:extLst>
          </p:cNvPr>
          <p:cNvSpPr>
            <a:spLocks noGrp="1"/>
          </p:cNvSpPr>
          <p:nvPr>
            <p:ph type="title"/>
          </p:nvPr>
        </p:nvSpPr>
        <p:spPr/>
        <p:txBody>
          <a:bodyPr/>
          <a:lstStyle/>
          <a:p>
            <a:r>
              <a:rPr lang="en-GB" dirty="0"/>
              <a:t>New Proposal</a:t>
            </a:r>
          </a:p>
        </p:txBody>
      </p:sp>
      <p:sp>
        <p:nvSpPr>
          <p:cNvPr id="4" name="Segnaposto data 3">
            <a:extLst>
              <a:ext uri="{FF2B5EF4-FFF2-40B4-BE49-F238E27FC236}">
                <a16:creationId xmlns:a16="http://schemas.microsoft.com/office/drawing/2014/main" id="{851E19B4-6278-034A-8BA9-4D1B66DAF46D}"/>
              </a:ext>
            </a:extLst>
          </p:cNvPr>
          <p:cNvSpPr>
            <a:spLocks noGrp="1"/>
          </p:cNvSpPr>
          <p:nvPr>
            <p:ph type="dt" sz="half" idx="10"/>
          </p:nvPr>
        </p:nvSpPr>
        <p:spPr/>
        <p:txBody>
          <a:bodyPr/>
          <a:lstStyle/>
          <a:p>
            <a:r>
              <a:rPr lang="it-IT"/>
              <a:t>R. Santoro</a:t>
            </a:r>
            <a:endParaRPr lang="en-GB"/>
          </a:p>
        </p:txBody>
      </p:sp>
      <p:sp>
        <p:nvSpPr>
          <p:cNvPr id="5" name="Segnaposto piè di pagina 4">
            <a:extLst>
              <a:ext uri="{FF2B5EF4-FFF2-40B4-BE49-F238E27FC236}">
                <a16:creationId xmlns:a16="http://schemas.microsoft.com/office/drawing/2014/main" id="{FB8495A5-6697-E846-921E-7C419C87EE76}"/>
              </a:ext>
            </a:extLst>
          </p:cNvPr>
          <p:cNvSpPr>
            <a:spLocks noGrp="1"/>
          </p:cNvSpPr>
          <p:nvPr>
            <p:ph type="ftr" sz="quarter" idx="11"/>
          </p:nvPr>
        </p:nvSpPr>
        <p:spPr/>
        <p:txBody>
          <a:bodyPr/>
          <a:lstStyle/>
          <a:p>
            <a:r>
              <a:rPr lang="en-GB"/>
              <a:t>CEPC Physics and Detector Plenary Meeting, 6-11-2019</a:t>
            </a:r>
            <a:endParaRPr lang="en-GB" dirty="0"/>
          </a:p>
        </p:txBody>
      </p:sp>
      <p:pic>
        <p:nvPicPr>
          <p:cNvPr id="7" name="Immagine 6">
            <a:extLst>
              <a:ext uri="{FF2B5EF4-FFF2-40B4-BE49-F238E27FC236}">
                <a16:creationId xmlns:a16="http://schemas.microsoft.com/office/drawing/2014/main" id="{D3F89ABD-B1DF-7944-94B2-7AAEFB2FB395}"/>
              </a:ext>
            </a:extLst>
          </p:cNvPr>
          <p:cNvPicPr>
            <a:picLocks noChangeAspect="1"/>
          </p:cNvPicPr>
          <p:nvPr/>
        </p:nvPicPr>
        <p:blipFill>
          <a:blip r:embed="rId2"/>
          <a:stretch>
            <a:fillRect/>
          </a:stretch>
        </p:blipFill>
        <p:spPr>
          <a:xfrm>
            <a:off x="4583504" y="1534510"/>
            <a:ext cx="4560496" cy="4533511"/>
          </a:xfrm>
          <a:prstGeom prst="rect">
            <a:avLst/>
          </a:prstGeom>
        </p:spPr>
      </p:pic>
      <p:pic>
        <p:nvPicPr>
          <p:cNvPr id="9" name="Immagine 8">
            <a:extLst>
              <a:ext uri="{FF2B5EF4-FFF2-40B4-BE49-F238E27FC236}">
                <a16:creationId xmlns:a16="http://schemas.microsoft.com/office/drawing/2014/main" id="{09D87931-A044-0947-A4F6-C91C3D6E41E7}"/>
              </a:ext>
            </a:extLst>
          </p:cNvPr>
          <p:cNvPicPr>
            <a:picLocks noChangeAspect="1"/>
          </p:cNvPicPr>
          <p:nvPr/>
        </p:nvPicPr>
        <p:blipFill>
          <a:blip r:embed="rId3"/>
          <a:stretch>
            <a:fillRect/>
          </a:stretch>
        </p:blipFill>
        <p:spPr>
          <a:xfrm>
            <a:off x="-3218" y="1534510"/>
            <a:ext cx="4515697" cy="4533511"/>
          </a:xfrm>
          <a:prstGeom prst="rect">
            <a:avLst/>
          </a:prstGeom>
        </p:spPr>
      </p:pic>
      <p:sp>
        <p:nvSpPr>
          <p:cNvPr id="10" name="CasellaDiTesto 9">
            <a:extLst>
              <a:ext uri="{FF2B5EF4-FFF2-40B4-BE49-F238E27FC236}">
                <a16:creationId xmlns:a16="http://schemas.microsoft.com/office/drawing/2014/main" id="{CFF9BB09-7186-7942-933A-5FC2DB64B553}"/>
              </a:ext>
            </a:extLst>
          </p:cNvPr>
          <p:cNvSpPr txBox="1"/>
          <p:nvPr/>
        </p:nvSpPr>
        <p:spPr>
          <a:xfrm>
            <a:off x="3967982" y="1018902"/>
            <a:ext cx="1481303" cy="369332"/>
          </a:xfrm>
          <a:prstGeom prst="rect">
            <a:avLst/>
          </a:prstGeom>
          <a:noFill/>
        </p:spPr>
        <p:txBody>
          <a:bodyPr wrap="none" rtlCol="0">
            <a:spAutoFit/>
          </a:bodyPr>
          <a:lstStyle/>
          <a:p>
            <a:r>
              <a:rPr lang="en-GB" dirty="0">
                <a:solidFill>
                  <a:schemeClr val="accent2"/>
                </a:solidFill>
              </a:rPr>
              <a:t>Calorimeter</a:t>
            </a:r>
          </a:p>
        </p:txBody>
      </p:sp>
      <p:cxnSp>
        <p:nvCxnSpPr>
          <p:cNvPr id="12" name="Connettore 2 11">
            <a:extLst>
              <a:ext uri="{FF2B5EF4-FFF2-40B4-BE49-F238E27FC236}">
                <a16:creationId xmlns:a16="http://schemas.microsoft.com/office/drawing/2014/main" id="{3E8BAA53-1D12-D849-9397-21E4F60160FE}"/>
              </a:ext>
            </a:extLst>
          </p:cNvPr>
          <p:cNvCxnSpPr/>
          <p:nvPr/>
        </p:nvCxnSpPr>
        <p:spPr>
          <a:xfrm flipH="1">
            <a:off x="4276630" y="1450428"/>
            <a:ext cx="432004" cy="3888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CasellaDiTesto 12">
            <a:extLst>
              <a:ext uri="{FF2B5EF4-FFF2-40B4-BE49-F238E27FC236}">
                <a16:creationId xmlns:a16="http://schemas.microsoft.com/office/drawing/2014/main" id="{3A02F731-C0E6-FB44-9A9E-1250AAAEE0B5}"/>
              </a:ext>
            </a:extLst>
          </p:cNvPr>
          <p:cNvSpPr txBox="1"/>
          <p:nvPr/>
        </p:nvSpPr>
        <p:spPr>
          <a:xfrm>
            <a:off x="2723564" y="4318515"/>
            <a:ext cx="1409040" cy="646331"/>
          </a:xfrm>
          <a:prstGeom prst="rect">
            <a:avLst/>
          </a:prstGeom>
          <a:noFill/>
        </p:spPr>
        <p:txBody>
          <a:bodyPr wrap="none" rtlCol="0">
            <a:spAutoFit/>
          </a:bodyPr>
          <a:lstStyle/>
          <a:p>
            <a:pPr algn="ctr"/>
            <a:r>
              <a:rPr lang="en-GB" dirty="0">
                <a:solidFill>
                  <a:schemeClr val="accent2"/>
                </a:solidFill>
              </a:rPr>
              <a:t>Cherenkov </a:t>
            </a:r>
          </a:p>
          <a:p>
            <a:pPr algn="ctr"/>
            <a:r>
              <a:rPr lang="en-GB" dirty="0">
                <a:solidFill>
                  <a:schemeClr val="accent2"/>
                </a:solidFill>
              </a:rPr>
              <a:t>Fibres</a:t>
            </a:r>
          </a:p>
        </p:txBody>
      </p:sp>
      <p:cxnSp>
        <p:nvCxnSpPr>
          <p:cNvPr id="14" name="Connettore 2 13">
            <a:extLst>
              <a:ext uri="{FF2B5EF4-FFF2-40B4-BE49-F238E27FC236}">
                <a16:creationId xmlns:a16="http://schemas.microsoft.com/office/drawing/2014/main" id="{0B55DDAF-8EAD-5147-8672-CA29CA3B8A9B}"/>
              </a:ext>
            </a:extLst>
          </p:cNvPr>
          <p:cNvCxnSpPr>
            <a:cxnSpLocks/>
          </p:cNvCxnSpPr>
          <p:nvPr/>
        </p:nvCxnSpPr>
        <p:spPr>
          <a:xfrm flipH="1" flipV="1">
            <a:off x="1776437" y="4964846"/>
            <a:ext cx="947127" cy="4568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CasellaDiTesto 17">
            <a:extLst>
              <a:ext uri="{FF2B5EF4-FFF2-40B4-BE49-F238E27FC236}">
                <a16:creationId xmlns:a16="http://schemas.microsoft.com/office/drawing/2014/main" id="{000F2B00-7BFC-3E47-96BF-6F83E86F5F6B}"/>
              </a:ext>
            </a:extLst>
          </p:cNvPr>
          <p:cNvSpPr txBox="1"/>
          <p:nvPr/>
        </p:nvSpPr>
        <p:spPr>
          <a:xfrm>
            <a:off x="2042017" y="5421690"/>
            <a:ext cx="2090587" cy="369332"/>
          </a:xfrm>
          <a:prstGeom prst="rect">
            <a:avLst/>
          </a:prstGeom>
          <a:noFill/>
        </p:spPr>
        <p:txBody>
          <a:bodyPr wrap="square" rtlCol="0">
            <a:spAutoFit/>
          </a:bodyPr>
          <a:lstStyle/>
          <a:p>
            <a:pPr algn="ctr"/>
            <a:r>
              <a:rPr lang="en-GB" dirty="0">
                <a:solidFill>
                  <a:schemeClr val="accent2"/>
                </a:solidFill>
              </a:rPr>
              <a:t>Optical insulation </a:t>
            </a:r>
          </a:p>
        </p:txBody>
      </p:sp>
      <p:cxnSp>
        <p:nvCxnSpPr>
          <p:cNvPr id="20" name="Connettore 2 19">
            <a:extLst>
              <a:ext uri="{FF2B5EF4-FFF2-40B4-BE49-F238E27FC236}">
                <a16:creationId xmlns:a16="http://schemas.microsoft.com/office/drawing/2014/main" id="{06E8FA3E-2548-3849-8E74-036CE51958F4}"/>
              </a:ext>
            </a:extLst>
          </p:cNvPr>
          <p:cNvCxnSpPr>
            <a:cxnSpLocks/>
          </p:cNvCxnSpPr>
          <p:nvPr/>
        </p:nvCxnSpPr>
        <p:spPr>
          <a:xfrm flipH="1" flipV="1">
            <a:off x="2498724" y="3636579"/>
            <a:ext cx="759483" cy="6819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CasellaDiTesto 22">
            <a:extLst>
              <a:ext uri="{FF2B5EF4-FFF2-40B4-BE49-F238E27FC236}">
                <a16:creationId xmlns:a16="http://schemas.microsoft.com/office/drawing/2014/main" id="{2C5B59D6-0215-1B46-9023-14CD56908F7A}"/>
              </a:ext>
            </a:extLst>
          </p:cNvPr>
          <p:cNvSpPr txBox="1"/>
          <p:nvPr/>
        </p:nvSpPr>
        <p:spPr>
          <a:xfrm>
            <a:off x="1356469" y="1617356"/>
            <a:ext cx="1491114" cy="646331"/>
          </a:xfrm>
          <a:prstGeom prst="rect">
            <a:avLst/>
          </a:prstGeom>
          <a:noFill/>
        </p:spPr>
        <p:txBody>
          <a:bodyPr wrap="none" rtlCol="0">
            <a:spAutoFit/>
          </a:bodyPr>
          <a:lstStyle/>
          <a:p>
            <a:pPr algn="ctr"/>
            <a:r>
              <a:rPr lang="en-GB" dirty="0">
                <a:solidFill>
                  <a:schemeClr val="accent2"/>
                </a:solidFill>
              </a:rPr>
              <a:t>Scintillating </a:t>
            </a:r>
          </a:p>
          <a:p>
            <a:pPr algn="ctr"/>
            <a:r>
              <a:rPr lang="en-GB" dirty="0">
                <a:solidFill>
                  <a:schemeClr val="accent2"/>
                </a:solidFill>
              </a:rPr>
              <a:t>Fibres</a:t>
            </a:r>
          </a:p>
        </p:txBody>
      </p:sp>
      <p:sp>
        <p:nvSpPr>
          <p:cNvPr id="27" name="CasellaDiTesto 26">
            <a:extLst>
              <a:ext uri="{FF2B5EF4-FFF2-40B4-BE49-F238E27FC236}">
                <a16:creationId xmlns:a16="http://schemas.microsoft.com/office/drawing/2014/main" id="{E771F531-8155-FC43-AD79-D9A2DF338E22}"/>
              </a:ext>
            </a:extLst>
          </p:cNvPr>
          <p:cNvSpPr txBox="1"/>
          <p:nvPr/>
        </p:nvSpPr>
        <p:spPr>
          <a:xfrm>
            <a:off x="-20373" y="5680179"/>
            <a:ext cx="1850679" cy="369332"/>
          </a:xfrm>
          <a:prstGeom prst="rect">
            <a:avLst/>
          </a:prstGeom>
          <a:noFill/>
        </p:spPr>
        <p:txBody>
          <a:bodyPr wrap="square" rtlCol="0">
            <a:spAutoFit/>
          </a:bodyPr>
          <a:lstStyle/>
          <a:p>
            <a:pPr algn="ctr"/>
            <a:r>
              <a:rPr lang="en-GB" dirty="0">
                <a:solidFill>
                  <a:schemeClr val="accent2"/>
                </a:solidFill>
              </a:rPr>
              <a:t>5 FEE - Boards</a:t>
            </a:r>
          </a:p>
        </p:txBody>
      </p:sp>
      <p:cxnSp>
        <p:nvCxnSpPr>
          <p:cNvPr id="28" name="Connettore 2 27">
            <a:extLst>
              <a:ext uri="{FF2B5EF4-FFF2-40B4-BE49-F238E27FC236}">
                <a16:creationId xmlns:a16="http://schemas.microsoft.com/office/drawing/2014/main" id="{2D424DED-6DFA-E445-9E16-43EE5A2F11CE}"/>
              </a:ext>
            </a:extLst>
          </p:cNvPr>
          <p:cNvCxnSpPr>
            <a:cxnSpLocks/>
          </p:cNvCxnSpPr>
          <p:nvPr/>
        </p:nvCxnSpPr>
        <p:spPr>
          <a:xfrm flipV="1">
            <a:off x="498475" y="4964846"/>
            <a:ext cx="405415" cy="7014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Connettore 2 29">
            <a:extLst>
              <a:ext uri="{FF2B5EF4-FFF2-40B4-BE49-F238E27FC236}">
                <a16:creationId xmlns:a16="http://schemas.microsoft.com/office/drawing/2014/main" id="{95B59588-9AC2-E841-B828-A6ADDA6397FC}"/>
              </a:ext>
            </a:extLst>
          </p:cNvPr>
          <p:cNvCxnSpPr>
            <a:cxnSpLocks/>
          </p:cNvCxnSpPr>
          <p:nvPr/>
        </p:nvCxnSpPr>
        <p:spPr>
          <a:xfrm>
            <a:off x="2250000" y="2323986"/>
            <a:ext cx="1" cy="3938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CasellaDiTesto 31">
            <a:extLst>
              <a:ext uri="{FF2B5EF4-FFF2-40B4-BE49-F238E27FC236}">
                <a16:creationId xmlns:a16="http://schemas.microsoft.com/office/drawing/2014/main" id="{05EE55ED-EBE1-D048-8A6F-875B5E67CA0C}"/>
              </a:ext>
            </a:extLst>
          </p:cNvPr>
          <p:cNvSpPr txBox="1"/>
          <p:nvPr/>
        </p:nvSpPr>
        <p:spPr>
          <a:xfrm>
            <a:off x="7441651" y="2533143"/>
            <a:ext cx="1481303" cy="369332"/>
          </a:xfrm>
          <a:prstGeom prst="rect">
            <a:avLst/>
          </a:prstGeom>
          <a:noFill/>
        </p:spPr>
        <p:txBody>
          <a:bodyPr wrap="none" rtlCol="0">
            <a:spAutoFit/>
          </a:bodyPr>
          <a:lstStyle/>
          <a:p>
            <a:r>
              <a:rPr lang="en-GB" dirty="0">
                <a:solidFill>
                  <a:schemeClr val="accent2"/>
                </a:solidFill>
              </a:rPr>
              <a:t>Calorimeter</a:t>
            </a:r>
          </a:p>
        </p:txBody>
      </p:sp>
      <p:cxnSp>
        <p:nvCxnSpPr>
          <p:cNvPr id="33" name="Connettore 2 32">
            <a:extLst>
              <a:ext uri="{FF2B5EF4-FFF2-40B4-BE49-F238E27FC236}">
                <a16:creationId xmlns:a16="http://schemas.microsoft.com/office/drawing/2014/main" id="{383B8D85-4661-2342-B1C3-5F67C5B4B86D}"/>
              </a:ext>
            </a:extLst>
          </p:cNvPr>
          <p:cNvCxnSpPr>
            <a:cxnSpLocks/>
          </p:cNvCxnSpPr>
          <p:nvPr/>
        </p:nvCxnSpPr>
        <p:spPr>
          <a:xfrm>
            <a:off x="8182303" y="2964669"/>
            <a:ext cx="530773" cy="808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5" name="CasellaDiTesto 34">
            <a:extLst>
              <a:ext uri="{FF2B5EF4-FFF2-40B4-BE49-F238E27FC236}">
                <a16:creationId xmlns:a16="http://schemas.microsoft.com/office/drawing/2014/main" id="{BA42D8B4-8E33-0443-9A54-883B53719BC4}"/>
              </a:ext>
            </a:extLst>
          </p:cNvPr>
          <p:cNvSpPr txBox="1"/>
          <p:nvPr/>
        </p:nvSpPr>
        <p:spPr>
          <a:xfrm>
            <a:off x="7273334" y="4726268"/>
            <a:ext cx="908968" cy="369332"/>
          </a:xfrm>
          <a:prstGeom prst="rect">
            <a:avLst/>
          </a:prstGeom>
          <a:noFill/>
        </p:spPr>
        <p:txBody>
          <a:bodyPr wrap="none" rtlCol="0">
            <a:spAutoFit/>
          </a:bodyPr>
          <a:lstStyle/>
          <a:p>
            <a:pPr algn="ctr"/>
            <a:r>
              <a:rPr lang="en-GB" dirty="0">
                <a:solidFill>
                  <a:schemeClr val="accent2"/>
                </a:solidFill>
              </a:rPr>
              <a:t> Fibres</a:t>
            </a:r>
          </a:p>
        </p:txBody>
      </p:sp>
      <p:cxnSp>
        <p:nvCxnSpPr>
          <p:cNvPr id="36" name="Connettore 2 35">
            <a:extLst>
              <a:ext uri="{FF2B5EF4-FFF2-40B4-BE49-F238E27FC236}">
                <a16:creationId xmlns:a16="http://schemas.microsoft.com/office/drawing/2014/main" id="{528D46A7-CB14-9842-9792-59C59F9A13A5}"/>
              </a:ext>
            </a:extLst>
          </p:cNvPr>
          <p:cNvCxnSpPr>
            <a:cxnSpLocks/>
          </p:cNvCxnSpPr>
          <p:nvPr/>
        </p:nvCxnSpPr>
        <p:spPr>
          <a:xfrm flipH="1" flipV="1">
            <a:off x="7441652" y="4249858"/>
            <a:ext cx="158651" cy="5071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CasellaDiTesto 38">
            <a:extLst>
              <a:ext uri="{FF2B5EF4-FFF2-40B4-BE49-F238E27FC236}">
                <a16:creationId xmlns:a16="http://schemas.microsoft.com/office/drawing/2014/main" id="{26AC9F5F-06E6-4D4D-829A-449CE509B25D}"/>
              </a:ext>
            </a:extLst>
          </p:cNvPr>
          <p:cNvSpPr txBox="1"/>
          <p:nvPr/>
        </p:nvSpPr>
        <p:spPr>
          <a:xfrm>
            <a:off x="6859651" y="1770675"/>
            <a:ext cx="2149948" cy="369332"/>
          </a:xfrm>
          <a:prstGeom prst="rect">
            <a:avLst/>
          </a:prstGeom>
          <a:noFill/>
        </p:spPr>
        <p:txBody>
          <a:bodyPr wrap="none" rtlCol="0">
            <a:spAutoFit/>
          </a:bodyPr>
          <a:lstStyle/>
          <a:p>
            <a:r>
              <a:rPr lang="en-GB" dirty="0">
                <a:solidFill>
                  <a:schemeClr val="accent2"/>
                </a:solidFill>
              </a:rPr>
              <a:t>Optical - Collector</a:t>
            </a:r>
          </a:p>
        </p:txBody>
      </p:sp>
      <p:cxnSp>
        <p:nvCxnSpPr>
          <p:cNvPr id="40" name="Connettore 2 39">
            <a:extLst>
              <a:ext uri="{FF2B5EF4-FFF2-40B4-BE49-F238E27FC236}">
                <a16:creationId xmlns:a16="http://schemas.microsoft.com/office/drawing/2014/main" id="{B5D90407-3505-8447-A92B-B47615FB6813}"/>
              </a:ext>
            </a:extLst>
          </p:cNvPr>
          <p:cNvCxnSpPr>
            <a:cxnSpLocks/>
          </p:cNvCxnSpPr>
          <p:nvPr/>
        </p:nvCxnSpPr>
        <p:spPr>
          <a:xfrm flipH="1">
            <a:off x="6632028" y="2201927"/>
            <a:ext cx="983989" cy="41449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Rettangolo 2">
            <a:extLst>
              <a:ext uri="{FF2B5EF4-FFF2-40B4-BE49-F238E27FC236}">
                <a16:creationId xmlns:a16="http://schemas.microsoft.com/office/drawing/2014/main" id="{C6D2E11C-F813-A545-A244-FA5B5515E67F}"/>
              </a:ext>
            </a:extLst>
          </p:cNvPr>
          <p:cNvSpPr/>
          <p:nvPr/>
        </p:nvSpPr>
        <p:spPr>
          <a:xfrm>
            <a:off x="5332827" y="4531225"/>
            <a:ext cx="1238901" cy="57780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CasellaDiTesto 23">
            <a:extLst>
              <a:ext uri="{FF2B5EF4-FFF2-40B4-BE49-F238E27FC236}">
                <a16:creationId xmlns:a16="http://schemas.microsoft.com/office/drawing/2014/main" id="{8958C558-394F-6C48-A33F-F2306D6C41E3}"/>
              </a:ext>
            </a:extLst>
          </p:cNvPr>
          <p:cNvSpPr txBox="1"/>
          <p:nvPr/>
        </p:nvSpPr>
        <p:spPr>
          <a:xfrm>
            <a:off x="4662050" y="5544801"/>
            <a:ext cx="1574470" cy="523220"/>
          </a:xfrm>
          <a:prstGeom prst="rect">
            <a:avLst/>
          </a:prstGeom>
          <a:noFill/>
        </p:spPr>
        <p:txBody>
          <a:bodyPr wrap="none" rtlCol="0">
            <a:spAutoFit/>
          </a:bodyPr>
          <a:lstStyle/>
          <a:p>
            <a:r>
              <a:rPr lang="en-GB" sz="1400" dirty="0">
                <a:solidFill>
                  <a:schemeClr val="accent2"/>
                </a:solidFill>
              </a:rPr>
              <a:t>64 holes:</a:t>
            </a:r>
          </a:p>
          <a:p>
            <a:r>
              <a:rPr lang="en-GB" sz="1400" dirty="0">
                <a:solidFill>
                  <a:schemeClr val="accent2"/>
                </a:solidFill>
              </a:rPr>
              <a:t>32 – Ch / 32 – Sc </a:t>
            </a:r>
          </a:p>
        </p:txBody>
      </p:sp>
      <p:cxnSp>
        <p:nvCxnSpPr>
          <p:cNvPr id="25" name="Connettore 2 24">
            <a:extLst>
              <a:ext uri="{FF2B5EF4-FFF2-40B4-BE49-F238E27FC236}">
                <a16:creationId xmlns:a16="http://schemas.microsoft.com/office/drawing/2014/main" id="{7EBFC7FC-DEAA-F54C-B212-2C18583C52A2}"/>
              </a:ext>
            </a:extLst>
          </p:cNvPr>
          <p:cNvCxnSpPr>
            <a:cxnSpLocks/>
          </p:cNvCxnSpPr>
          <p:nvPr/>
        </p:nvCxnSpPr>
        <p:spPr>
          <a:xfrm flipV="1">
            <a:off x="5114014" y="5131105"/>
            <a:ext cx="365933" cy="4395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479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9180BF-501E-CF47-AE44-E57B1821A77B}"/>
              </a:ext>
            </a:extLst>
          </p:cNvPr>
          <p:cNvSpPr>
            <a:spLocks noGrp="1"/>
          </p:cNvSpPr>
          <p:nvPr>
            <p:ph type="title"/>
          </p:nvPr>
        </p:nvSpPr>
        <p:spPr/>
        <p:txBody>
          <a:bodyPr/>
          <a:lstStyle/>
          <a:p>
            <a:r>
              <a:rPr lang="en-GB" dirty="0"/>
              <a:t>FEE - Board</a:t>
            </a:r>
          </a:p>
        </p:txBody>
      </p:sp>
      <p:sp>
        <p:nvSpPr>
          <p:cNvPr id="4" name="Segnaposto data 3">
            <a:extLst>
              <a:ext uri="{FF2B5EF4-FFF2-40B4-BE49-F238E27FC236}">
                <a16:creationId xmlns:a16="http://schemas.microsoft.com/office/drawing/2014/main" id="{9B600BA7-6CD8-164E-ACFF-A1F52BCD73BF}"/>
              </a:ext>
            </a:extLst>
          </p:cNvPr>
          <p:cNvSpPr>
            <a:spLocks noGrp="1"/>
          </p:cNvSpPr>
          <p:nvPr>
            <p:ph type="dt" sz="half" idx="10"/>
          </p:nvPr>
        </p:nvSpPr>
        <p:spPr/>
        <p:txBody>
          <a:bodyPr/>
          <a:lstStyle/>
          <a:p>
            <a:r>
              <a:rPr lang="it-IT"/>
              <a:t>R. Santoro</a:t>
            </a:r>
            <a:endParaRPr lang="en-GB"/>
          </a:p>
        </p:txBody>
      </p:sp>
      <p:sp>
        <p:nvSpPr>
          <p:cNvPr id="5" name="Segnaposto piè di pagina 4">
            <a:extLst>
              <a:ext uri="{FF2B5EF4-FFF2-40B4-BE49-F238E27FC236}">
                <a16:creationId xmlns:a16="http://schemas.microsoft.com/office/drawing/2014/main" id="{C1C42823-9F8D-1345-87B2-6A090B89AF24}"/>
              </a:ext>
            </a:extLst>
          </p:cNvPr>
          <p:cNvSpPr>
            <a:spLocks noGrp="1"/>
          </p:cNvSpPr>
          <p:nvPr>
            <p:ph type="ftr" sz="quarter" idx="11"/>
          </p:nvPr>
        </p:nvSpPr>
        <p:spPr/>
        <p:txBody>
          <a:bodyPr/>
          <a:lstStyle/>
          <a:p>
            <a:r>
              <a:rPr lang="en-GB"/>
              <a:t>CEPC Physics and Detector Plenary Meeting, 6-11-2019</a:t>
            </a:r>
            <a:endParaRPr lang="en-GB" dirty="0"/>
          </a:p>
        </p:txBody>
      </p:sp>
      <p:pic>
        <p:nvPicPr>
          <p:cNvPr id="9" name="Immagine 8">
            <a:extLst>
              <a:ext uri="{FF2B5EF4-FFF2-40B4-BE49-F238E27FC236}">
                <a16:creationId xmlns:a16="http://schemas.microsoft.com/office/drawing/2014/main" id="{095CD09B-A7E3-1E45-B96E-D664270BB294}"/>
              </a:ext>
            </a:extLst>
          </p:cNvPr>
          <p:cNvPicPr>
            <a:picLocks noChangeAspect="1"/>
          </p:cNvPicPr>
          <p:nvPr/>
        </p:nvPicPr>
        <p:blipFill>
          <a:blip r:embed="rId2"/>
          <a:stretch>
            <a:fillRect/>
          </a:stretch>
        </p:blipFill>
        <p:spPr>
          <a:xfrm>
            <a:off x="4949409" y="2495695"/>
            <a:ext cx="3968969" cy="3819197"/>
          </a:xfrm>
          <a:prstGeom prst="rect">
            <a:avLst/>
          </a:prstGeom>
        </p:spPr>
      </p:pic>
      <p:pic>
        <p:nvPicPr>
          <p:cNvPr id="11" name="Immagine 10">
            <a:extLst>
              <a:ext uri="{FF2B5EF4-FFF2-40B4-BE49-F238E27FC236}">
                <a16:creationId xmlns:a16="http://schemas.microsoft.com/office/drawing/2014/main" id="{A7F41C00-7BED-784B-A9CD-B5B18FB25670}"/>
              </a:ext>
            </a:extLst>
          </p:cNvPr>
          <p:cNvPicPr>
            <a:picLocks noChangeAspect="1"/>
          </p:cNvPicPr>
          <p:nvPr/>
        </p:nvPicPr>
        <p:blipFill>
          <a:blip r:embed="rId3"/>
          <a:stretch>
            <a:fillRect/>
          </a:stretch>
        </p:blipFill>
        <p:spPr>
          <a:xfrm>
            <a:off x="105103" y="1122664"/>
            <a:ext cx="4714653" cy="2461364"/>
          </a:xfrm>
          <a:prstGeom prst="rect">
            <a:avLst/>
          </a:prstGeom>
        </p:spPr>
      </p:pic>
      <p:pic>
        <p:nvPicPr>
          <p:cNvPr id="6" name="Immagine 5">
            <a:extLst>
              <a:ext uri="{FF2B5EF4-FFF2-40B4-BE49-F238E27FC236}">
                <a16:creationId xmlns:a16="http://schemas.microsoft.com/office/drawing/2014/main" id="{35733C9C-A63D-1743-94EE-79B5DBC5B7CA}"/>
              </a:ext>
            </a:extLst>
          </p:cNvPr>
          <p:cNvPicPr>
            <a:picLocks noChangeAspect="1"/>
          </p:cNvPicPr>
          <p:nvPr/>
        </p:nvPicPr>
        <p:blipFill>
          <a:blip r:embed="rId4"/>
          <a:stretch>
            <a:fillRect/>
          </a:stretch>
        </p:blipFill>
        <p:spPr>
          <a:xfrm>
            <a:off x="234756" y="3685975"/>
            <a:ext cx="4714653" cy="2671637"/>
          </a:xfrm>
          <a:prstGeom prst="rect">
            <a:avLst/>
          </a:prstGeom>
        </p:spPr>
      </p:pic>
      <p:sp>
        <p:nvSpPr>
          <p:cNvPr id="7" name="Rettangolo 6">
            <a:extLst>
              <a:ext uri="{FF2B5EF4-FFF2-40B4-BE49-F238E27FC236}">
                <a16:creationId xmlns:a16="http://schemas.microsoft.com/office/drawing/2014/main" id="{3C495A81-72AB-3546-B044-D00DF231316C}"/>
              </a:ext>
            </a:extLst>
          </p:cNvPr>
          <p:cNvSpPr/>
          <p:nvPr/>
        </p:nvSpPr>
        <p:spPr>
          <a:xfrm>
            <a:off x="5812221" y="4099034"/>
            <a:ext cx="1387365" cy="151349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CasellaDiTesto 9">
            <a:extLst>
              <a:ext uri="{FF2B5EF4-FFF2-40B4-BE49-F238E27FC236}">
                <a16:creationId xmlns:a16="http://schemas.microsoft.com/office/drawing/2014/main" id="{85A272FA-DFAF-FF4A-BF97-84C0FF675A36}"/>
              </a:ext>
            </a:extLst>
          </p:cNvPr>
          <p:cNvSpPr txBox="1"/>
          <p:nvPr/>
        </p:nvSpPr>
        <p:spPr>
          <a:xfrm>
            <a:off x="5079062" y="3429000"/>
            <a:ext cx="1582484" cy="369332"/>
          </a:xfrm>
          <a:prstGeom prst="rect">
            <a:avLst/>
          </a:prstGeom>
          <a:noFill/>
        </p:spPr>
        <p:txBody>
          <a:bodyPr wrap="none" rtlCol="0">
            <a:spAutoFit/>
          </a:bodyPr>
          <a:lstStyle/>
          <a:p>
            <a:r>
              <a:rPr lang="en-GB" dirty="0">
                <a:solidFill>
                  <a:schemeClr val="accent2"/>
                </a:solidFill>
              </a:rPr>
              <a:t>32 Sc - SIPMS</a:t>
            </a:r>
          </a:p>
        </p:txBody>
      </p:sp>
      <p:cxnSp>
        <p:nvCxnSpPr>
          <p:cNvPr id="12" name="Connettore 2 11">
            <a:extLst>
              <a:ext uri="{FF2B5EF4-FFF2-40B4-BE49-F238E27FC236}">
                <a16:creationId xmlns:a16="http://schemas.microsoft.com/office/drawing/2014/main" id="{6F3099D5-F8FA-EA49-8717-C6F5231876B5}"/>
              </a:ext>
            </a:extLst>
          </p:cNvPr>
          <p:cNvCxnSpPr>
            <a:cxnSpLocks/>
          </p:cNvCxnSpPr>
          <p:nvPr/>
        </p:nvCxnSpPr>
        <p:spPr>
          <a:xfrm>
            <a:off x="5812221" y="3760634"/>
            <a:ext cx="294289" cy="5380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Rettangolo 12">
            <a:extLst>
              <a:ext uri="{FF2B5EF4-FFF2-40B4-BE49-F238E27FC236}">
                <a16:creationId xmlns:a16="http://schemas.microsoft.com/office/drawing/2014/main" id="{66EEF2FA-79EB-8744-8F72-7E1F1A0AA7F0}"/>
              </a:ext>
            </a:extLst>
          </p:cNvPr>
          <p:cNvSpPr/>
          <p:nvPr/>
        </p:nvSpPr>
        <p:spPr>
          <a:xfrm>
            <a:off x="7329239" y="3429000"/>
            <a:ext cx="1387365" cy="151349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CasellaDiTesto 13">
            <a:extLst>
              <a:ext uri="{FF2B5EF4-FFF2-40B4-BE49-F238E27FC236}">
                <a16:creationId xmlns:a16="http://schemas.microsoft.com/office/drawing/2014/main" id="{BC7CABFB-FD9C-814D-8C51-40D044D15DC9}"/>
              </a:ext>
            </a:extLst>
          </p:cNvPr>
          <p:cNvSpPr txBox="1"/>
          <p:nvPr/>
        </p:nvSpPr>
        <p:spPr>
          <a:xfrm>
            <a:off x="6596080" y="2758966"/>
            <a:ext cx="1648208" cy="369332"/>
          </a:xfrm>
          <a:prstGeom prst="rect">
            <a:avLst/>
          </a:prstGeom>
          <a:noFill/>
        </p:spPr>
        <p:txBody>
          <a:bodyPr wrap="none" rtlCol="0">
            <a:spAutoFit/>
          </a:bodyPr>
          <a:lstStyle/>
          <a:p>
            <a:r>
              <a:rPr lang="en-GB" dirty="0">
                <a:solidFill>
                  <a:schemeClr val="accent2"/>
                </a:solidFill>
              </a:rPr>
              <a:t>32 Ch - SIPMS</a:t>
            </a:r>
          </a:p>
        </p:txBody>
      </p:sp>
      <p:cxnSp>
        <p:nvCxnSpPr>
          <p:cNvPr id="15" name="Connettore 2 14">
            <a:extLst>
              <a:ext uri="{FF2B5EF4-FFF2-40B4-BE49-F238E27FC236}">
                <a16:creationId xmlns:a16="http://schemas.microsoft.com/office/drawing/2014/main" id="{7E5482D3-4D20-084F-9111-95ACCDF29619}"/>
              </a:ext>
            </a:extLst>
          </p:cNvPr>
          <p:cNvCxnSpPr>
            <a:cxnSpLocks/>
          </p:cNvCxnSpPr>
          <p:nvPr/>
        </p:nvCxnSpPr>
        <p:spPr>
          <a:xfrm>
            <a:off x="7329239" y="3090600"/>
            <a:ext cx="294289" cy="5380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CasellaDiTesto 15">
            <a:extLst>
              <a:ext uri="{FF2B5EF4-FFF2-40B4-BE49-F238E27FC236}">
                <a16:creationId xmlns:a16="http://schemas.microsoft.com/office/drawing/2014/main" id="{7AC9659F-EE61-9544-83C9-848F223A9DA2}"/>
              </a:ext>
            </a:extLst>
          </p:cNvPr>
          <p:cNvSpPr txBox="1"/>
          <p:nvPr/>
        </p:nvSpPr>
        <p:spPr>
          <a:xfrm>
            <a:off x="1051669" y="1250731"/>
            <a:ext cx="2009268" cy="369332"/>
          </a:xfrm>
          <a:prstGeom prst="rect">
            <a:avLst/>
          </a:prstGeom>
          <a:noFill/>
        </p:spPr>
        <p:txBody>
          <a:bodyPr wrap="none" rtlCol="0">
            <a:spAutoFit/>
          </a:bodyPr>
          <a:lstStyle/>
          <a:p>
            <a:r>
              <a:rPr lang="en-GB" dirty="0">
                <a:solidFill>
                  <a:schemeClr val="accent2"/>
                </a:solidFill>
              </a:rPr>
              <a:t>1 FERS per Board</a:t>
            </a:r>
          </a:p>
        </p:txBody>
      </p:sp>
      <p:sp>
        <p:nvSpPr>
          <p:cNvPr id="18" name="CasellaDiTesto 17">
            <a:extLst>
              <a:ext uri="{FF2B5EF4-FFF2-40B4-BE49-F238E27FC236}">
                <a16:creationId xmlns:a16="http://schemas.microsoft.com/office/drawing/2014/main" id="{FF01F252-1F83-6948-86E8-C0D19F259287}"/>
              </a:ext>
            </a:extLst>
          </p:cNvPr>
          <p:cNvSpPr txBox="1"/>
          <p:nvPr/>
        </p:nvSpPr>
        <p:spPr>
          <a:xfrm>
            <a:off x="105103" y="3190570"/>
            <a:ext cx="1433149" cy="369332"/>
          </a:xfrm>
          <a:prstGeom prst="rect">
            <a:avLst/>
          </a:prstGeom>
          <a:noFill/>
        </p:spPr>
        <p:txBody>
          <a:bodyPr wrap="none" rtlCol="0">
            <a:spAutoFit/>
          </a:bodyPr>
          <a:lstStyle/>
          <a:p>
            <a:r>
              <a:rPr lang="en-GB" b="1" dirty="0">
                <a:solidFill>
                  <a:schemeClr val="bg1"/>
                </a:solidFill>
              </a:rPr>
              <a:t>Back - Side</a:t>
            </a:r>
          </a:p>
        </p:txBody>
      </p:sp>
      <p:sp>
        <p:nvSpPr>
          <p:cNvPr id="19" name="CasellaDiTesto 18">
            <a:extLst>
              <a:ext uri="{FF2B5EF4-FFF2-40B4-BE49-F238E27FC236}">
                <a16:creationId xmlns:a16="http://schemas.microsoft.com/office/drawing/2014/main" id="{DC21FDE0-044B-FA43-B195-2B8CB0F9D3DB}"/>
              </a:ext>
            </a:extLst>
          </p:cNvPr>
          <p:cNvSpPr txBox="1"/>
          <p:nvPr/>
        </p:nvSpPr>
        <p:spPr>
          <a:xfrm>
            <a:off x="7413202" y="5904031"/>
            <a:ext cx="1471878" cy="369332"/>
          </a:xfrm>
          <a:prstGeom prst="rect">
            <a:avLst/>
          </a:prstGeom>
          <a:noFill/>
        </p:spPr>
        <p:txBody>
          <a:bodyPr wrap="none" rtlCol="0">
            <a:spAutoFit/>
          </a:bodyPr>
          <a:lstStyle/>
          <a:p>
            <a:r>
              <a:rPr lang="en-GB" b="1" dirty="0">
                <a:solidFill>
                  <a:schemeClr val="bg1"/>
                </a:solidFill>
              </a:rPr>
              <a:t>Front - Side</a:t>
            </a:r>
          </a:p>
        </p:txBody>
      </p:sp>
    </p:spTree>
    <p:extLst>
      <p:ext uri="{BB962C8B-B14F-4D97-AF65-F5344CB8AC3E}">
        <p14:creationId xmlns:p14="http://schemas.microsoft.com/office/powerpoint/2010/main" val="1873916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B96FD2-91F9-D24D-A620-489456002CBB}"/>
              </a:ext>
            </a:extLst>
          </p:cNvPr>
          <p:cNvSpPr>
            <a:spLocks noGrp="1"/>
          </p:cNvSpPr>
          <p:nvPr>
            <p:ph type="title"/>
          </p:nvPr>
        </p:nvSpPr>
        <p:spPr/>
        <p:txBody>
          <a:bodyPr/>
          <a:lstStyle/>
          <a:p>
            <a:r>
              <a:rPr lang="en-GB" dirty="0"/>
              <a:t>FEE - Board routing</a:t>
            </a:r>
          </a:p>
        </p:txBody>
      </p:sp>
      <p:sp>
        <p:nvSpPr>
          <p:cNvPr id="4" name="Segnaposto data 3">
            <a:extLst>
              <a:ext uri="{FF2B5EF4-FFF2-40B4-BE49-F238E27FC236}">
                <a16:creationId xmlns:a16="http://schemas.microsoft.com/office/drawing/2014/main" id="{5628A667-664A-6940-9EBA-EA053DC8E8C7}"/>
              </a:ext>
            </a:extLst>
          </p:cNvPr>
          <p:cNvSpPr>
            <a:spLocks noGrp="1"/>
          </p:cNvSpPr>
          <p:nvPr>
            <p:ph type="dt" sz="half" idx="10"/>
          </p:nvPr>
        </p:nvSpPr>
        <p:spPr/>
        <p:txBody>
          <a:bodyPr/>
          <a:lstStyle/>
          <a:p>
            <a:r>
              <a:rPr lang="it-IT"/>
              <a:t>R. Santoro</a:t>
            </a:r>
            <a:endParaRPr lang="en-GB"/>
          </a:p>
        </p:txBody>
      </p:sp>
      <p:sp>
        <p:nvSpPr>
          <p:cNvPr id="5" name="Segnaposto piè di pagina 4">
            <a:extLst>
              <a:ext uri="{FF2B5EF4-FFF2-40B4-BE49-F238E27FC236}">
                <a16:creationId xmlns:a16="http://schemas.microsoft.com/office/drawing/2014/main" id="{C6760F54-DEAE-4245-894B-D3D2A3362073}"/>
              </a:ext>
            </a:extLst>
          </p:cNvPr>
          <p:cNvSpPr>
            <a:spLocks noGrp="1"/>
          </p:cNvSpPr>
          <p:nvPr>
            <p:ph type="ftr" sz="quarter" idx="11"/>
          </p:nvPr>
        </p:nvSpPr>
        <p:spPr/>
        <p:txBody>
          <a:bodyPr/>
          <a:lstStyle/>
          <a:p>
            <a:r>
              <a:rPr lang="en-GB"/>
              <a:t>CEPC Physics and Detector Plenary Meeting, 6-11-2019</a:t>
            </a:r>
            <a:endParaRPr lang="en-GB" dirty="0"/>
          </a:p>
        </p:txBody>
      </p:sp>
      <p:pic>
        <p:nvPicPr>
          <p:cNvPr id="11" name="Immagine 10">
            <a:extLst>
              <a:ext uri="{FF2B5EF4-FFF2-40B4-BE49-F238E27FC236}">
                <a16:creationId xmlns:a16="http://schemas.microsoft.com/office/drawing/2014/main" id="{F044CCD8-21B9-624E-9116-DF2CAB11D4BC}"/>
              </a:ext>
            </a:extLst>
          </p:cNvPr>
          <p:cNvPicPr>
            <a:picLocks noChangeAspect="1"/>
          </p:cNvPicPr>
          <p:nvPr/>
        </p:nvPicPr>
        <p:blipFill>
          <a:blip r:embed="rId2"/>
          <a:stretch>
            <a:fillRect/>
          </a:stretch>
        </p:blipFill>
        <p:spPr>
          <a:xfrm>
            <a:off x="604695" y="2244826"/>
            <a:ext cx="8219090" cy="2668656"/>
          </a:xfrm>
          <a:prstGeom prst="rect">
            <a:avLst/>
          </a:prstGeom>
        </p:spPr>
      </p:pic>
    </p:spTree>
    <p:extLst>
      <p:ext uri="{BB962C8B-B14F-4D97-AF65-F5344CB8AC3E}">
        <p14:creationId xmlns:p14="http://schemas.microsoft.com/office/powerpoint/2010/main" val="925635182"/>
      </p:ext>
    </p:extLst>
  </p:cSld>
  <p:clrMapOvr>
    <a:masterClrMapping/>
  </p:clrMapOvr>
</p:sld>
</file>

<file path=ppt/theme/theme1.xml><?xml version="1.0" encoding="utf-8"?>
<a:theme xmlns:a="http://schemas.openxmlformats.org/drawingml/2006/main" name="Vantaggio">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Vantaggio">
      <a:majorFont>
        <a:latin typeface="Rockwell"/>
        <a:ea typeface=""/>
        <a:cs typeface=""/>
        <a:font script="Jpan" typeface="ＭＳ ゴシック"/>
      </a:majorFont>
      <a:minorFont>
        <a:latin typeface="Rockwell"/>
        <a:ea typeface=""/>
        <a:cs typeface=""/>
        <a:font script="Jpan" typeface="ＭＳ ゴシック"/>
      </a:minorFont>
    </a:fontScheme>
    <a:fmtScheme name="Vantaggio">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24573</TotalTime>
  <Words>168</Words>
  <Application>Microsoft Macintosh PowerPoint</Application>
  <PresentationFormat>Presentazione su schermo (4:3)</PresentationFormat>
  <Paragraphs>40</Paragraphs>
  <Slides>5</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vt:i4>
      </vt:variant>
    </vt:vector>
  </HeadingPairs>
  <TitlesOfParts>
    <vt:vector size="11" baseType="lpstr">
      <vt:lpstr>Arial</vt:lpstr>
      <vt:lpstr>Calibri</vt:lpstr>
      <vt:lpstr>Rockwell</vt:lpstr>
      <vt:lpstr>Times New Roman</vt:lpstr>
      <vt:lpstr>Wingdings</vt:lpstr>
      <vt:lpstr>Vantaggio</vt:lpstr>
      <vt:lpstr>FEE - assembly</vt:lpstr>
      <vt:lpstr>Presentazione standard di PowerPoint</vt:lpstr>
      <vt:lpstr>New Proposal</vt:lpstr>
      <vt:lpstr>FEE - Board</vt:lpstr>
      <vt:lpstr>FEE - Board routing</vt:lpstr>
    </vt:vector>
  </TitlesOfParts>
  <Company>Università Insubria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Romualdo Santoro</dc:creator>
  <cp:lastModifiedBy>Santoro Romualdo</cp:lastModifiedBy>
  <cp:revision>1639</cp:revision>
  <dcterms:created xsi:type="dcterms:W3CDTF">2018-02-28T06:03:58Z</dcterms:created>
  <dcterms:modified xsi:type="dcterms:W3CDTF">2020-01-23T21:28:30Z</dcterms:modified>
</cp:coreProperties>
</file>