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9" r:id="rId2"/>
    <p:sldId id="339" r:id="rId3"/>
    <p:sldId id="355" r:id="rId4"/>
    <p:sldId id="365" r:id="rId5"/>
    <p:sldId id="366" r:id="rId6"/>
    <p:sldId id="359" r:id="rId7"/>
    <p:sldId id="361" r:id="rId8"/>
    <p:sldId id="362" r:id="rId9"/>
    <p:sldId id="363" r:id="rId10"/>
    <p:sldId id="3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A1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57" autoAdjust="0"/>
    <p:restoredTop sz="94660"/>
  </p:normalViewPr>
  <p:slideViewPr>
    <p:cSldViewPr snapToGrid="0">
      <p:cViewPr varScale="1">
        <p:scale>
          <a:sx n="88" d="100"/>
          <a:sy n="88" d="100"/>
        </p:scale>
        <p:origin x="1502" y="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378057-6FC9-4DCD-9BD8-3A99985CCB99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E02F1-9515-4FD7-8939-91BEFFEC2E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4749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E02F1-9515-4FD7-8939-91BEFFEC2E6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590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 Internal Dumps &amp; Decelerator - Updade on Assembly and qualification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363-D6C2-4BA5-BBF6-61C792785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70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 Internal Dumps &amp; Decelerator - Updade on Assembly and qualification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363-D6C2-4BA5-BBF6-61C792785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640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 Internal Dumps &amp; Decelerator - Updade on Assembly and qualification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363-D6C2-4BA5-BBF6-61C792785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0288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1"/>
            <a:ext cx="9144000" cy="79086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0"/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" y="9029"/>
            <a:ext cx="1966142" cy="781843"/>
          </a:xfrm>
          <a:prstGeom prst="rect">
            <a:avLst/>
          </a:prstGeom>
        </p:spPr>
      </p:pic>
      <p:pic>
        <p:nvPicPr>
          <p:cNvPr id="6" name="Picture 2" descr="G:\Users\l\losito\Public\EN-STI-LOGO\EN-STI-LOGO_small_mathieu.gif"/>
          <p:cNvPicPr>
            <a:picLocks noChangeAspect="1" noChangeArrowheads="1" noCrop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5869" y="105185"/>
            <a:ext cx="710686" cy="597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0" y="6388553"/>
            <a:ext cx="9144000" cy="47871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342900" y="6440321"/>
            <a:ext cx="2057400" cy="365125"/>
          </a:xfrm>
        </p:spPr>
        <p:txBody>
          <a:bodyPr/>
          <a:lstStyle>
            <a:lvl1pPr>
              <a:defRPr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4/10/2017</a:t>
            </a:r>
            <a:endParaRPr lang="en-GB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440321"/>
            <a:ext cx="3086100" cy="365125"/>
          </a:xfrm>
        </p:spPr>
        <p:txBody>
          <a:bodyPr/>
          <a:lstStyle>
            <a:lvl1pPr>
              <a:defRPr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GB" smtClean="0"/>
              <a:t>PS Internal Dumps &amp; Decelerator - Updade on Assembly and qualification</a:t>
            </a:r>
            <a:endParaRPr lang="en-GB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38950" y="6440321"/>
            <a:ext cx="2057400" cy="365125"/>
          </a:xfrm>
        </p:spPr>
        <p:txBody>
          <a:bodyPr/>
          <a:lstStyle>
            <a:lvl1pPr>
              <a:defRPr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fld id="{BEF52363-D6C2-4BA5-BBF6-61C79278575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896037" y="149941"/>
            <a:ext cx="6301292" cy="507980"/>
          </a:xfrm>
        </p:spPr>
        <p:txBody>
          <a:bodyPr>
            <a:noAutofit/>
          </a:bodyPr>
          <a:lstStyle>
            <a:lvl1pPr algn="r">
              <a:defRPr sz="2400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2173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 Internal Dumps &amp; Decelerator - Updade on Assembly and qualification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363-D6C2-4BA5-BBF6-61C792785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 Internal Dumps &amp; Decelerator - Updade on Assembly and qualification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363-D6C2-4BA5-BBF6-61C792785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78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 Internal Dumps &amp; Decelerator - Updade on Assembly and qualification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363-D6C2-4BA5-BBF6-61C792785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162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 Internal Dumps &amp; Decelerator - Updade on Assembly and qualification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363-D6C2-4BA5-BBF6-61C792785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503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 Internal Dumps &amp; Decelerator - Updade on Assembly and qualification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363-D6C2-4BA5-BBF6-61C792785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4061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 Internal Dumps &amp; Decelerator - Updade on Assembly and qualification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363-D6C2-4BA5-BBF6-61C792785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398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 Internal Dumps &amp; Decelerator - Updade on Assembly and qualification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363-D6C2-4BA5-BBF6-61C792785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791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4/10/2017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 Internal Dumps &amp; Decelerator - Updade on Assembly and qualification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363-D6C2-4BA5-BBF6-61C792785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044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4/10/2017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PS Internal Dumps &amp; Decelerator - Updade on Assembly and qualification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52363-D6C2-4BA5-BBF6-61C792785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467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2015-01-13_CERN_ENdept 36% h32mm 300dpi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44111"/>
            <a:ext cx="3163331" cy="118507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07831" y="2022478"/>
            <a:ext cx="75506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accent5">
                    <a:lumMod val="75000"/>
                  </a:schemeClr>
                </a:solidFill>
              </a:rPr>
              <a:t>PS Internal </a:t>
            </a:r>
            <a:r>
              <a:rPr lang="en-GB" sz="3200" b="1" dirty="0" smtClean="0">
                <a:solidFill>
                  <a:schemeClr val="accent5">
                    <a:lumMod val="75000"/>
                  </a:schemeClr>
                </a:solidFill>
              </a:rPr>
              <a:t>Dumps &amp; </a:t>
            </a:r>
            <a:r>
              <a:rPr lang="en-GB" sz="3200" b="1" dirty="0" err="1" smtClean="0">
                <a:solidFill>
                  <a:schemeClr val="accent5">
                    <a:lumMod val="75000"/>
                  </a:schemeClr>
                </a:solidFill>
              </a:rPr>
              <a:t>Ralentisseur</a:t>
            </a:r>
            <a:r>
              <a:rPr lang="en-GB" sz="3200" b="1" dirty="0" smtClean="0">
                <a:solidFill>
                  <a:schemeClr val="accent5">
                    <a:lumMod val="75000"/>
                  </a:schemeClr>
                </a:solidFill>
              </a:rPr>
              <a:t>: Assembly and qualification progress</a:t>
            </a:r>
          </a:p>
          <a:p>
            <a:endParaRPr lang="en-GB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8080" y="4337916"/>
            <a:ext cx="80367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5">
                    <a:lumMod val="75000"/>
                  </a:schemeClr>
                </a:solidFill>
              </a:rPr>
              <a:t>François-Xavier Nuiry</a:t>
            </a:r>
            <a:endParaRPr lang="en-GB" sz="1200" u="sng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en-GB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86050" y="3423658"/>
            <a:ext cx="2835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28</a:t>
            </a:r>
            <a:r>
              <a:rPr lang="en-GB" baseline="30000" dirty="0" smtClean="0"/>
              <a:t>th</a:t>
            </a:r>
            <a:r>
              <a:rPr lang="en-GB" dirty="0" smtClean="0"/>
              <a:t> January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PS Internal Dumps &amp; Decelerator - </a:t>
            </a:r>
            <a:r>
              <a:rPr lang="en-GB" dirty="0" err="1" smtClean="0"/>
              <a:t>Updade</a:t>
            </a:r>
            <a:r>
              <a:rPr lang="en-GB" dirty="0" smtClean="0"/>
              <a:t> on Assembly and qualification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363-D6C2-4BA5-BBF6-61C792785753}" type="slidenum">
              <a:rPr lang="en-GB" smtClean="0"/>
              <a:t>1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1967" y="41450"/>
            <a:ext cx="952033" cy="83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22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 Internal Dumps &amp; Decelerator - Updade on Assembly and qualification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363-D6C2-4BA5-BBF6-61C792785753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PS Decelerator (</a:t>
            </a:r>
            <a:r>
              <a:rPr lang="en-GB" dirty="0" err="1"/>
              <a:t>Ralentisseur</a:t>
            </a:r>
            <a:r>
              <a:rPr lang="en-GB" dirty="0"/>
              <a:t>) </a:t>
            </a:r>
            <a:r>
              <a:rPr lang="en-GB" dirty="0" smtClean="0"/>
              <a:t>IST summary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0" y="1476921"/>
            <a:ext cx="894763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endParaRPr lang="en-US" sz="1400" i="1" u="sng" dirty="0" smtClean="0"/>
          </a:p>
          <a:p>
            <a:pPr lvl="0">
              <a:spcAft>
                <a:spcPts val="0"/>
              </a:spcAft>
            </a:pPr>
            <a:r>
              <a:rPr lang="en-US" sz="1400" i="1" u="sng" dirty="0" smtClean="0"/>
              <a:t>WHEN IN THE MACHINE:</a:t>
            </a:r>
            <a:endParaRPr lang="en-GB" sz="1400" i="1" u="sng" dirty="0" smtClean="0"/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 smtClean="0"/>
              <a:t>Check electrical grounding of the system;</a:t>
            </a:r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System under vacuum: leak </a:t>
            </a:r>
            <a:r>
              <a:rPr lang="en-GB" sz="1400" dirty="0" smtClean="0"/>
              <a:t>test.</a:t>
            </a:r>
            <a:endParaRPr lang="en-GB" sz="1400" dirty="0"/>
          </a:p>
          <a:p>
            <a:r>
              <a:rPr lang="en-GB" sz="1400" dirty="0" smtClean="0"/>
              <a:t>Vacuum </a:t>
            </a:r>
            <a:r>
              <a:rPr lang="en-GB" sz="1400" dirty="0"/>
              <a:t>sector </a:t>
            </a:r>
            <a:r>
              <a:rPr lang="en-GB" sz="1400" dirty="0" smtClean="0"/>
              <a:t>PR20</a:t>
            </a:r>
            <a:r>
              <a:rPr lang="en-GB" sz="1400" dirty="0"/>
              <a:t> </a:t>
            </a:r>
            <a:r>
              <a:rPr lang="en-GB" sz="1400" dirty="0" smtClean="0"/>
              <a:t>is validated when all equipment are</a:t>
            </a:r>
          </a:p>
          <a:p>
            <a:r>
              <a:rPr lang="en-US" sz="1400" dirty="0" smtClean="0"/>
              <a:t>approved, including d</a:t>
            </a:r>
            <a:r>
              <a:rPr lang="en-GB" sz="1400" dirty="0" err="1" smtClean="0"/>
              <a:t>ummy</a:t>
            </a:r>
            <a:r>
              <a:rPr lang="en-GB" sz="1400" dirty="0" smtClean="0"/>
              <a:t> </a:t>
            </a:r>
            <a:r>
              <a:rPr lang="en-GB" sz="1400" dirty="0"/>
              <a:t>septum in SS15 and </a:t>
            </a:r>
            <a:r>
              <a:rPr lang="en-GB" sz="1400" dirty="0" smtClean="0"/>
              <a:t>SMH16.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Check of the good signal of all </a:t>
            </a:r>
            <a:r>
              <a:rPr lang="en-GB" sz="1400" dirty="0" smtClean="0"/>
              <a:t>sensors:</a:t>
            </a:r>
          </a:p>
          <a:p>
            <a:pPr lvl="1"/>
            <a:r>
              <a:rPr lang="en-GB" sz="1400" dirty="0" smtClean="0"/>
              <a:t>(Temp. </a:t>
            </a:r>
            <a:r>
              <a:rPr lang="en-GB" sz="1400" dirty="0"/>
              <a:t>sensors, switches</a:t>
            </a:r>
            <a:r>
              <a:rPr lang="en-GB" sz="1400" dirty="0" smtClean="0"/>
              <a:t>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Powering distribution box</a:t>
            </a:r>
            <a:r>
              <a:rPr lang="en-GB" sz="1400" dirty="0" smtClean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Few mechanical cycles tests (in-out beam); and check of the system behaviour (switches actuation</a:t>
            </a:r>
            <a:r>
              <a:rPr lang="en-GB" sz="1400" dirty="0" smtClean="0"/>
              <a:t>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10 working days of access in SS12 following the installation.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</a:rPr>
              <a:t>When is the vacuum expected in SS12?? 17/02/2020 </a:t>
            </a:r>
            <a:r>
              <a:rPr lang="en-US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according to VSC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</a:rPr>
              <a:t>The </a:t>
            </a:r>
            <a:r>
              <a:rPr lang="en-US" sz="1400" b="1" dirty="0" smtClean="0">
                <a:solidFill>
                  <a:srgbClr val="FF0000"/>
                </a:solidFill>
              </a:rPr>
              <a:t>10 days IST period shall start from the 17/02 onwards</a:t>
            </a:r>
            <a:endParaRPr lang="en-GB" sz="1400" b="1" dirty="0">
              <a:solidFill>
                <a:srgbClr val="FF0000"/>
              </a:solidFill>
            </a:endParaRPr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91259" y="1374798"/>
            <a:ext cx="4556379" cy="29125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36312" y="1029073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Pneumatic piston</a:t>
            </a:r>
            <a:endParaRPr lang="en-GB" sz="1200" i="1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090121" y="1249829"/>
            <a:ext cx="54236" cy="404463"/>
          </a:xfrm>
          <a:prstGeom prst="straightConnector1">
            <a:avLst/>
          </a:prstGeom>
          <a:ln w="9525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284112" y="387778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Temp. sensors</a:t>
            </a:r>
            <a:endParaRPr lang="en-GB" sz="1200" i="1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4947121" y="2328368"/>
            <a:ext cx="2438417" cy="1598863"/>
          </a:xfrm>
          <a:prstGeom prst="straightConnector1">
            <a:avLst/>
          </a:prstGeom>
          <a:ln w="9525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5429234" y="2146322"/>
            <a:ext cx="1956304" cy="1780909"/>
          </a:xfrm>
          <a:prstGeom prst="straightConnector1">
            <a:avLst/>
          </a:prstGeom>
          <a:ln w="9525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7931812" y="2207334"/>
            <a:ext cx="9588" cy="1123289"/>
          </a:xfrm>
          <a:prstGeom prst="straightConnector1">
            <a:avLst/>
          </a:prstGeom>
          <a:ln w="9525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7931812" y="2178269"/>
            <a:ext cx="512707" cy="1152354"/>
          </a:xfrm>
          <a:prstGeom prst="straightConnector1">
            <a:avLst/>
          </a:prstGeom>
          <a:ln w="9525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518888" y="3258422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Switches</a:t>
            </a:r>
            <a:endParaRPr lang="en-GB" sz="1200" i="1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3794"/>
          <a:stretch/>
        </p:blipFill>
        <p:spPr>
          <a:xfrm>
            <a:off x="6090121" y="4898550"/>
            <a:ext cx="3014162" cy="1316136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7838323" y="571755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Pressurized air distribution box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1907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 Internal Dumps &amp; Decelerator - Updade on Assembly and qualification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363-D6C2-4BA5-BBF6-61C792785753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Outlines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93785" y="1490770"/>
            <a:ext cx="772879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PS DUMP STATUS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PS DUMP IST REMINDER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PS DECELERATOR (RALENTISSEUR) STATUS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PS </a:t>
            </a:r>
            <a:r>
              <a:rPr lang="en-GB" dirty="0"/>
              <a:t>DECELERATOR (RALENTISSEUR</a:t>
            </a:r>
            <a:r>
              <a:rPr lang="en-GB" dirty="0" smtClean="0"/>
              <a:t>) </a:t>
            </a:r>
            <a:r>
              <a:rPr lang="en-GB" dirty="0"/>
              <a:t>IST </a:t>
            </a:r>
            <a:r>
              <a:rPr lang="en-GB" dirty="0" smtClean="0"/>
              <a:t>REMINDER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9073" y="4295609"/>
            <a:ext cx="2825262" cy="1241403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658" y="3761275"/>
            <a:ext cx="2537225" cy="231006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81686" y="53026"/>
            <a:ext cx="798653" cy="69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48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 Internal Dumps &amp; Decelerator - Updade on Assembly and qualification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363-D6C2-4BA5-BBF6-61C792785753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PS dump #1 status</a:t>
            </a:r>
            <a:endParaRPr lang="en-GB" dirty="0"/>
          </a:p>
        </p:txBody>
      </p:sp>
      <p:pic>
        <p:nvPicPr>
          <p:cNvPr id="7" name="20191115_152716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1233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662246" y="977168"/>
            <a:ext cx="3326430" cy="18711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62246" y="2901461"/>
            <a:ext cx="3326430" cy="33523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954147" y="2995123"/>
            <a:ext cx="1034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1646 kg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3986" y="2901461"/>
            <a:ext cx="3854269" cy="335230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2385" y="897063"/>
            <a:ext cx="522587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PS DUMP #1 : </a:t>
            </a:r>
            <a:r>
              <a:rPr lang="en-US" dirty="0" smtClean="0"/>
              <a:t>	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Assembly: 	Finished</a:t>
            </a:r>
          </a:p>
          <a:p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smtClean="0">
                <a:sym typeface="Wingdings" panose="05000000000000000000" pitchFamily="2" charset="2"/>
              </a:rPr>
              <a:t>Control system: 	Operational</a:t>
            </a:r>
            <a:endParaRPr lang="en-US" dirty="0" smtClean="0"/>
          </a:p>
          <a:p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	Impedance Test: 	Done</a:t>
            </a:r>
          </a:p>
          <a:p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	UHV: 		Accepted</a:t>
            </a:r>
          </a:p>
          <a:p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	Running-in test: 	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Ongoing 					31000 cycles</a:t>
            </a:r>
            <a:endParaRPr lang="en-US" b="1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Expected readiness: End March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6961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7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 Internal Dumps &amp; Decelerator - Updade on Assembly and qualification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363-D6C2-4BA5-BBF6-61C792785753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PS dump #2 status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22384" y="977168"/>
            <a:ext cx="543364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PS DUMP #2 : </a:t>
            </a:r>
            <a:r>
              <a:rPr lang="en-US" dirty="0" smtClean="0"/>
              <a:t>	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Assembly: 	Ongoing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Control system: 	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Shared with Dump#1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Impedance Test: 	Planned		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UHV: 		Planned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Running-in test: 	Only 2-3 weeks in March (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very tight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  <a:endParaRPr lang="en-US" b="1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Expected readiness: 6/04/2020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99" y="3072911"/>
            <a:ext cx="4351215" cy="32634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752492" y="1131275"/>
            <a:ext cx="2203939" cy="165295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1090" y="3072910"/>
            <a:ext cx="4351215" cy="3263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72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 Internal Dumps &amp; Decelerator - Updade on Assembly and qualification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363-D6C2-4BA5-BBF6-61C792785753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 DUMP #2 planning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2546230"/>
            <a:ext cx="9144000" cy="10497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2345545"/>
            <a:ext cx="9144001" cy="20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016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 Internal Dumps &amp; Decelerator - Updade on Assembly and qualification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363-D6C2-4BA5-BBF6-61C792785753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PS dump </a:t>
            </a:r>
            <a:r>
              <a:rPr lang="en-GB" dirty="0" smtClean="0"/>
              <a:t>installation overview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-14825" y="993123"/>
            <a:ext cx="4704056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u="sng" dirty="0" smtClean="0"/>
              <a:t>Machine installation (2 dumps)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Transport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Services connection (Water, control cables)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Alignment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u="sng" dirty="0" smtClean="0"/>
              <a:t>Installation tests = IST</a:t>
            </a:r>
            <a:r>
              <a:rPr lang="en-GB" sz="1400" dirty="0" smtClean="0"/>
              <a:t> (oscillations, sensors check)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Vacuum commissioning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Shielding closing</a:t>
            </a: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r>
              <a:rPr lang="en-GB" sz="1400" dirty="0" smtClean="0"/>
              <a:t>+ Control system installation in surface building.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r>
              <a:rPr lang="en-GB" sz="1600" b="1" dirty="0" smtClean="0">
                <a:sym typeface="Wingdings" panose="05000000000000000000" pitchFamily="2" charset="2"/>
              </a:rPr>
              <a:t> </a:t>
            </a:r>
            <a:r>
              <a:rPr lang="en-GB" sz="1600" b="1" dirty="0" smtClean="0"/>
              <a:t>Followed by beam commissioning</a:t>
            </a:r>
            <a:endParaRPr lang="en-GB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47622" y="993123"/>
            <a:ext cx="3848728" cy="317291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99869" y="4307644"/>
            <a:ext cx="2197460" cy="19792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7712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 Internal Dumps &amp; Decelerator - Updade on Assembly and qualification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363-D6C2-4BA5-BBF6-61C792785753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PS dump </a:t>
            </a:r>
            <a:r>
              <a:rPr lang="en-GB" dirty="0" smtClean="0"/>
              <a:t>IST Summary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69631" y="1183757"/>
            <a:ext cx="872783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endParaRPr lang="en-US" sz="1400" i="1" u="sng" dirty="0" smtClean="0"/>
          </a:p>
          <a:p>
            <a:pPr lvl="0">
              <a:spcAft>
                <a:spcPts val="0"/>
              </a:spcAft>
            </a:pPr>
            <a:r>
              <a:rPr lang="en-US" sz="1400" i="1" u="sng" dirty="0" smtClean="0"/>
              <a:t>WHEN IN THE MACHINE:</a:t>
            </a:r>
            <a:endParaRPr lang="en-GB" sz="1400" i="1" u="sng" dirty="0" smtClean="0"/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 smtClean="0"/>
              <a:t>Check electrical grounding of the system;</a:t>
            </a:r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System under </a:t>
            </a:r>
            <a:r>
              <a:rPr lang="en-GB" sz="1400" dirty="0" smtClean="0"/>
              <a:t>vacuum: </a:t>
            </a:r>
            <a:r>
              <a:rPr lang="en-GB" sz="1400" dirty="0"/>
              <a:t>leak </a:t>
            </a:r>
            <a:r>
              <a:rPr lang="en-GB" sz="1400" dirty="0" smtClean="0"/>
              <a:t>test. </a:t>
            </a:r>
          </a:p>
          <a:p>
            <a:r>
              <a:rPr lang="en-GB" sz="1400" dirty="0" smtClean="0"/>
              <a:t>Vacuum </a:t>
            </a:r>
            <a:r>
              <a:rPr lang="en-GB" sz="1400" dirty="0"/>
              <a:t>sector PR20 is validated when all equipment are</a:t>
            </a:r>
          </a:p>
          <a:p>
            <a:r>
              <a:rPr lang="en-US" sz="1400" dirty="0"/>
              <a:t>approved, including </a:t>
            </a:r>
            <a:r>
              <a:rPr lang="en-GB" sz="1400" dirty="0" smtClean="0"/>
              <a:t>KFA45</a:t>
            </a:r>
            <a:r>
              <a:rPr lang="en-GB" sz="1400" dirty="0"/>
              <a:t>, SMH42, </a:t>
            </a:r>
            <a:r>
              <a:rPr lang="en-GB" sz="1400" dirty="0" err="1"/>
              <a:t>SEMgrid</a:t>
            </a:r>
            <a:r>
              <a:rPr lang="en-GB" sz="1400" dirty="0"/>
              <a:t> in 43 and </a:t>
            </a:r>
            <a:endParaRPr lang="en-GB" sz="1400" dirty="0" smtClean="0"/>
          </a:p>
          <a:p>
            <a:r>
              <a:rPr lang="en-GB" sz="1400" dirty="0" smtClean="0"/>
              <a:t>new </a:t>
            </a:r>
            <a:r>
              <a:rPr lang="en-GB" sz="1400" dirty="0"/>
              <a:t>bumper magnets in 40, </a:t>
            </a:r>
            <a:r>
              <a:rPr lang="en-GB" sz="1400" dirty="0" smtClean="0"/>
              <a:t>41, 43 </a:t>
            </a:r>
            <a:r>
              <a:rPr lang="en-GB" sz="1400" dirty="0"/>
              <a:t>and </a:t>
            </a:r>
            <a:r>
              <a:rPr lang="en-GB" sz="1400" dirty="0" smtClean="0"/>
              <a:t>44.</a:t>
            </a:r>
            <a:endParaRPr lang="en-GB" sz="1400" dirty="0"/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Check of the good signal of all </a:t>
            </a:r>
            <a:r>
              <a:rPr lang="en-GB" sz="1400" dirty="0" smtClean="0"/>
              <a:t>sensors: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Switches,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Temp </a:t>
            </a:r>
            <a:r>
              <a:rPr lang="en-GB" sz="1400" dirty="0"/>
              <a:t>sensors, </a:t>
            </a:r>
            <a:endParaRPr lang="en-GB" sz="1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Water flow meters (on the patch panel),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P</a:t>
            </a:r>
            <a:r>
              <a:rPr lang="en-GB" sz="1400" dirty="0" smtClean="0"/>
              <a:t>ressure </a:t>
            </a:r>
            <a:r>
              <a:rPr lang="en-GB" sz="1400" dirty="0"/>
              <a:t>extracted from the Ion </a:t>
            </a:r>
            <a:r>
              <a:rPr lang="en-GB" sz="1400" dirty="0" smtClean="0"/>
              <a:t>pump;</a:t>
            </a:r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33546" y="2274277"/>
            <a:ext cx="4285655" cy="3602984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6307015" y="2098430"/>
            <a:ext cx="531935" cy="1072662"/>
          </a:xfrm>
          <a:prstGeom prst="straightConnector1">
            <a:avLst/>
          </a:prstGeom>
          <a:ln w="9525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838950" y="2098430"/>
            <a:ext cx="234897" cy="1072662"/>
          </a:xfrm>
          <a:prstGeom prst="straightConnector1">
            <a:avLst/>
          </a:prstGeom>
          <a:ln w="9525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838950" y="2098430"/>
            <a:ext cx="469794" cy="600719"/>
          </a:xfrm>
          <a:prstGeom prst="straightConnector1">
            <a:avLst/>
          </a:prstGeom>
          <a:ln w="9525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838950" y="2098430"/>
            <a:ext cx="853151" cy="536331"/>
          </a:xfrm>
          <a:prstGeom prst="straightConnector1">
            <a:avLst/>
          </a:prstGeom>
          <a:ln w="9525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307015" y="1872860"/>
            <a:ext cx="16177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Temp. sensors</a:t>
            </a:r>
            <a:endParaRPr lang="en-GB" sz="1200" i="1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7115907" y="3725282"/>
            <a:ext cx="497202" cy="2276397"/>
          </a:xfrm>
          <a:prstGeom prst="straightConnector1">
            <a:avLst/>
          </a:prstGeom>
          <a:ln w="9525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793523" y="5955915"/>
            <a:ext cx="1318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Switches</a:t>
            </a:r>
            <a:endParaRPr lang="en-GB" sz="1200" i="1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7115907" y="3725283"/>
            <a:ext cx="1385086" cy="2276396"/>
          </a:xfrm>
          <a:prstGeom prst="straightConnector1">
            <a:avLst/>
          </a:prstGeom>
          <a:ln w="9525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7115907" y="2873834"/>
            <a:ext cx="1370478" cy="3127845"/>
          </a:xfrm>
          <a:prstGeom prst="straightConnector1">
            <a:avLst/>
          </a:prstGeom>
          <a:ln w="9525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7122416" y="4732514"/>
            <a:ext cx="484831" cy="1269165"/>
          </a:xfrm>
          <a:prstGeom prst="straightConnector1">
            <a:avLst/>
          </a:prstGeom>
          <a:ln w="9525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7115907" y="4608097"/>
            <a:ext cx="1365911" cy="1393582"/>
          </a:xfrm>
          <a:prstGeom prst="straightConnector1">
            <a:avLst/>
          </a:prstGeom>
          <a:ln w="9525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234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 Internal Dumps &amp; Decelerator - Updade on Assembly and qualification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363-D6C2-4BA5-BBF6-61C792785753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PS dump </a:t>
            </a:r>
            <a:r>
              <a:rPr lang="en-GB" dirty="0" smtClean="0"/>
              <a:t>IST Summary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68520" y="868329"/>
            <a:ext cx="872783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 smtClean="0"/>
              <a:t>Powering </a:t>
            </a:r>
            <a:r>
              <a:rPr lang="en-GB" sz="1400" dirty="0"/>
              <a:t>of the electro-magnet</a:t>
            </a:r>
            <a:r>
              <a:rPr lang="en-GB" sz="1400" dirty="0" smtClean="0"/>
              <a:t>;</a:t>
            </a:r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Motor powering and test over the full stroke</a:t>
            </a:r>
            <a:r>
              <a:rPr lang="en-GB" sz="1400" dirty="0" smtClean="0"/>
              <a:t>;</a:t>
            </a:r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Simulation of a dump lost due to magnet power off and motor actuation</a:t>
            </a:r>
            <a:r>
              <a:rPr lang="en-GB" sz="1400" dirty="0" smtClean="0"/>
              <a:t>;</a:t>
            </a:r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Few hundreds mechanical cycles tests; and check of the system behaviour </a:t>
            </a:r>
            <a:r>
              <a:rPr lang="en-GB" sz="1400" dirty="0" smtClean="0"/>
              <a:t>(noise </a:t>
            </a:r>
            <a:r>
              <a:rPr lang="en-GB" sz="1400" dirty="0"/>
              <a:t>when back to the magnet, switches actuation</a:t>
            </a:r>
            <a:r>
              <a:rPr lang="en-GB" sz="1400" dirty="0" smtClean="0"/>
              <a:t>).</a:t>
            </a:r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 smtClean="0"/>
              <a:t>IST Plan: 22/05 </a:t>
            </a:r>
            <a:r>
              <a:rPr lang="en-US" b="1" dirty="0" smtClean="0">
                <a:sym typeface="Wingdings" panose="05000000000000000000" pitchFamily="2" charset="2"/>
              </a:rPr>
              <a:t></a:t>
            </a:r>
            <a:r>
              <a:rPr lang="en-US" b="1" dirty="0" smtClean="0"/>
              <a:t> 12/06</a:t>
            </a:r>
            <a:endParaRPr lang="en-GB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2074" y="2756668"/>
            <a:ext cx="3590507" cy="30185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33836" y="2438526"/>
            <a:ext cx="16177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Electromagnet</a:t>
            </a:r>
            <a:endParaRPr lang="en-GB" sz="1200" i="1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979313" y="2667198"/>
            <a:ext cx="121330" cy="373784"/>
          </a:xfrm>
          <a:prstGeom prst="straightConnector1">
            <a:avLst/>
          </a:prstGeom>
          <a:ln w="9525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935959" y="5076206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Motor</a:t>
            </a:r>
            <a:endParaRPr lang="en-GB" sz="1200" i="1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6182144" y="4731600"/>
            <a:ext cx="118993" cy="391872"/>
          </a:xfrm>
          <a:prstGeom prst="straightConnector1">
            <a:avLst/>
          </a:prstGeom>
          <a:ln w="9525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5320" y="2886779"/>
            <a:ext cx="2386500" cy="288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80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PS Internal Dumps &amp; Decelerator - Updade on Assembly and qualification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363-D6C2-4BA5-BBF6-61C792785753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PS </a:t>
            </a:r>
            <a:r>
              <a:rPr lang="en-GB" dirty="0" smtClean="0"/>
              <a:t>Decelerator (</a:t>
            </a:r>
            <a:r>
              <a:rPr lang="en-GB" dirty="0" err="1" smtClean="0"/>
              <a:t>Ralentisseur</a:t>
            </a:r>
            <a:r>
              <a:rPr lang="en-GB" dirty="0" smtClean="0"/>
              <a:t>) status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73" b="14787"/>
          <a:stretch/>
        </p:blipFill>
        <p:spPr>
          <a:xfrm>
            <a:off x="4823338" y="1113692"/>
            <a:ext cx="4031224" cy="16822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338" y="2832321"/>
            <a:ext cx="4031224" cy="30234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60" y="977168"/>
            <a:ext cx="548729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PS </a:t>
            </a:r>
            <a:r>
              <a:rPr lang="en-US" u="sng" dirty="0" err="1" smtClean="0"/>
              <a:t>Ralentisseur</a:t>
            </a:r>
            <a:r>
              <a:rPr lang="en-US" u="sng" dirty="0" smtClean="0"/>
              <a:t> #1 :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Assembly: 	Finished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Control system: 	Operational</a:t>
            </a:r>
            <a:endParaRPr lang="en-US" dirty="0" smtClean="0"/>
          </a:p>
          <a:p>
            <a:r>
              <a:rPr lang="en-US" dirty="0" smtClean="0">
                <a:sym typeface="Wingdings" panose="05000000000000000000" pitchFamily="2" charset="2"/>
              </a:rPr>
              <a:t>Impedance Test: 	No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UHV: 		Accepted</a:t>
            </a:r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Leak tightness of the main flange to vacuum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vessel to be checked in situ.</a:t>
            </a:r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Expected installation date: </a:t>
            </a:r>
            <a:r>
              <a:rPr lang="en-US" dirty="0" smtClean="0">
                <a:sym typeface="Wingdings" panose="05000000000000000000" pitchFamily="2" charset="2"/>
              </a:rPr>
              <a:t>30/01/2020</a:t>
            </a:r>
            <a:endParaRPr lang="en-US" dirty="0" smtClean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u="sng" dirty="0"/>
              <a:t>PS </a:t>
            </a:r>
            <a:r>
              <a:rPr lang="en-US" u="sng" dirty="0" err="1"/>
              <a:t>Ralentisseur</a:t>
            </a:r>
            <a:r>
              <a:rPr lang="en-US" u="sng" dirty="0"/>
              <a:t> </a:t>
            </a:r>
            <a:r>
              <a:rPr lang="en-US" u="sng" dirty="0" smtClean="0"/>
              <a:t>#2 (SPARE):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Assembly to be </a:t>
            </a:r>
            <a:r>
              <a:rPr lang="en-US" dirty="0" smtClean="0"/>
              <a:t>finalized (all components ready)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093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21836</TotalTime>
  <Words>680</Words>
  <Application>Microsoft Office PowerPoint</Application>
  <PresentationFormat>On-screen Show (4:3)</PresentationFormat>
  <Paragraphs>158</Paragraphs>
  <Slides>10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 Theme</vt:lpstr>
      <vt:lpstr>PowerPoint Presentation</vt:lpstr>
      <vt:lpstr>Outlines</vt:lpstr>
      <vt:lpstr>PS dump #1 status</vt:lpstr>
      <vt:lpstr>PS dump #2 status</vt:lpstr>
      <vt:lpstr>PS DUMP #2 planning</vt:lpstr>
      <vt:lpstr>PS dump installation overview</vt:lpstr>
      <vt:lpstr>PS dump IST Summary</vt:lpstr>
      <vt:lpstr>PS dump IST Summary</vt:lpstr>
      <vt:lpstr>PS Decelerator (Ralentisseur) status</vt:lpstr>
      <vt:lpstr>PS Decelerator (Ralentisseur) IST 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Giulia Romagnoli</dc:creator>
  <cp:lastModifiedBy>Francois-Xavier Nuiry</cp:lastModifiedBy>
  <cp:revision>333</cp:revision>
  <dcterms:created xsi:type="dcterms:W3CDTF">2016-02-10T07:48:10Z</dcterms:created>
  <dcterms:modified xsi:type="dcterms:W3CDTF">2020-01-28T14:26:23Z</dcterms:modified>
</cp:coreProperties>
</file>