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292" r:id="rId3"/>
    <p:sldId id="409" r:id="rId4"/>
    <p:sldId id="297" r:id="rId5"/>
    <p:sldId id="293" r:id="rId6"/>
    <p:sldId id="294" r:id="rId7"/>
    <p:sldId id="295" r:id="rId8"/>
    <p:sldId id="296" r:id="rId9"/>
    <p:sldId id="411" r:id="rId10"/>
    <p:sldId id="298" r:id="rId11"/>
    <p:sldId id="408" r:id="rId12"/>
    <p:sldId id="301" r:id="rId13"/>
    <p:sldId id="300" r:id="rId14"/>
    <p:sldId id="306" r:id="rId15"/>
    <p:sldId id="304" r:id="rId16"/>
    <p:sldId id="307" r:id="rId17"/>
    <p:sldId id="410" r:id="rId18"/>
    <p:sldId id="328" r:id="rId19"/>
    <p:sldId id="323" r:id="rId20"/>
    <p:sldId id="324" r:id="rId21"/>
    <p:sldId id="326" r:id="rId22"/>
    <p:sldId id="412" r:id="rId23"/>
    <p:sldId id="413" r:id="rId24"/>
    <p:sldId id="414" r:id="rId25"/>
  </p:sldIdLst>
  <p:sldSz cx="9144000" cy="6858000" type="screen4x3"/>
  <p:notesSz cx="7099300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CC"/>
    <a:srgbClr val="FF0066"/>
    <a:srgbClr val="0F0FDB"/>
    <a:srgbClr val="885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58" autoAdjust="0"/>
    <p:restoredTop sz="94660"/>
  </p:normalViewPr>
  <p:slideViewPr>
    <p:cSldViewPr snapToGrid="0">
      <p:cViewPr varScale="1">
        <p:scale>
          <a:sx n="89" d="100"/>
          <a:sy n="89" d="100"/>
        </p:scale>
        <p:origin x="48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artel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251014641720758E-2"/>
          <c:y val="5.521575083638857E-2"/>
          <c:w val="0.92378252541173456"/>
          <c:h val="0.89877112346662513"/>
        </c:manualLayout>
      </c:layout>
      <c:scatterChart>
        <c:scatterStyle val="smoothMarker"/>
        <c:varyColors val="0"/>
        <c:ser>
          <c:idx val="1"/>
          <c:order val="0"/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Foglio1!$A$1:$A$26</c:f>
              <c:numCache>
                <c:formatCode>General</c:formatCode>
                <c:ptCount val="26"/>
                <c:pt idx="0">
                  <c:v>0</c:v>
                </c:pt>
                <c:pt idx="1">
                  <c:v>2.0000000000000052E-2</c:v>
                </c:pt>
                <c:pt idx="2">
                  <c:v>4.0000000000000112E-2</c:v>
                </c:pt>
                <c:pt idx="3">
                  <c:v>6.0000000000000338E-2</c:v>
                </c:pt>
                <c:pt idx="4">
                  <c:v>8.0000000000000224E-2</c:v>
                </c:pt>
                <c:pt idx="5">
                  <c:v>0.1</c:v>
                </c:pt>
                <c:pt idx="6">
                  <c:v>0.12000000000000002</c:v>
                </c:pt>
                <c:pt idx="7">
                  <c:v>0.14000000000000001</c:v>
                </c:pt>
                <c:pt idx="8">
                  <c:v>0.16000000000000075</c:v>
                </c:pt>
                <c:pt idx="9">
                  <c:v>0.18000000000000024</c:v>
                </c:pt>
                <c:pt idx="10">
                  <c:v>0.20000000000000004</c:v>
                </c:pt>
                <c:pt idx="11">
                  <c:v>0.22000000000000075</c:v>
                </c:pt>
                <c:pt idx="12">
                  <c:v>0.24000000000000021</c:v>
                </c:pt>
                <c:pt idx="13">
                  <c:v>0.26</c:v>
                </c:pt>
                <c:pt idx="14">
                  <c:v>0.28000000000000008</c:v>
                </c:pt>
                <c:pt idx="15">
                  <c:v>0.30000000000000032</c:v>
                </c:pt>
                <c:pt idx="16">
                  <c:v>0.32000000000000173</c:v>
                </c:pt>
                <c:pt idx="17">
                  <c:v>0.34000000000000186</c:v>
                </c:pt>
                <c:pt idx="18">
                  <c:v>0.36000000000000032</c:v>
                </c:pt>
                <c:pt idx="19">
                  <c:v>0.38000000000000184</c:v>
                </c:pt>
                <c:pt idx="20">
                  <c:v>0.40000000000000008</c:v>
                </c:pt>
                <c:pt idx="21">
                  <c:v>0.42000000000000032</c:v>
                </c:pt>
                <c:pt idx="22">
                  <c:v>0.4400000000000015</c:v>
                </c:pt>
                <c:pt idx="23">
                  <c:v>0.4600000000000003</c:v>
                </c:pt>
                <c:pt idx="24">
                  <c:v>0.48000000000000032</c:v>
                </c:pt>
                <c:pt idx="25">
                  <c:v>0.50000000000000011</c:v>
                </c:pt>
              </c:numCache>
            </c:numRef>
          </c:xVal>
          <c:yVal>
            <c:numRef>
              <c:f>Foglio1!$C$1:$C$26</c:f>
              <c:numCache>
                <c:formatCode>General</c:formatCode>
                <c:ptCount val="26"/>
                <c:pt idx="0">
                  <c:v>0</c:v>
                </c:pt>
                <c:pt idx="1">
                  <c:v>4.0004801248382914E-4</c:v>
                </c:pt>
                <c:pt idx="2">
                  <c:v>1.6007687997010693E-3</c:v>
                </c:pt>
                <c:pt idx="3">
                  <c:v>3.6038971231050886E-3</c:v>
                </c:pt>
                <c:pt idx="4">
                  <c:v>6.4123393702310719E-3</c:v>
                </c:pt>
                <c:pt idx="5">
                  <c:v>1.0030196507440758E-2</c:v>
                </c:pt>
                <c:pt idx="6">
                  <c:v>1.44627967724316E-2</c:v>
                </c:pt>
                <c:pt idx="7">
                  <c:v>1.9716738685445441E-2</c:v>
                </c:pt>
                <c:pt idx="8">
                  <c:v>2.5799945153538451E-2</c:v>
                </c:pt>
                <c:pt idx="9">
                  <c:v>3.2721729662138391E-2</c:v>
                </c:pt>
                <c:pt idx="10">
                  <c:v>4.0492875800148931E-2</c:v>
                </c:pt>
                <c:pt idx="11">
                  <c:v>4.9125731658420144E-2</c:v>
                </c:pt>
                <c:pt idx="12">
                  <c:v>5.8634320988013924E-2</c:v>
                </c:pt>
                <c:pt idx="13">
                  <c:v>6.9034473418697298E-2</c:v>
                </c:pt>
                <c:pt idx="14">
                  <c:v>8.0343976537745693E-2</c:v>
                </c:pt>
                <c:pt idx="15">
                  <c:v>9.2582753237611379E-2</c:v>
                </c:pt>
                <c:pt idx="16">
                  <c:v>0.10577306848822118</c:v>
                </c:pt>
                <c:pt idx="17">
                  <c:v>0.119939770614678</c:v>
                </c:pt>
                <c:pt idx="18">
                  <c:v>0.13511057331489038</c:v>
                </c:pt>
                <c:pt idx="19">
                  <c:v>0.15131638610180481</c:v>
                </c:pt>
                <c:pt idx="20">
                  <c:v>0.16859170269165691</c:v>
                </c:pt>
                <c:pt idx="21">
                  <c:v>0.18697505920442994</c:v>
                </c:pt>
                <c:pt idx="22">
                  <c:v>0.20650957706037146</c:v>
                </c:pt>
                <c:pt idx="23">
                  <c:v>0.22724360937390994</c:v>
                </c:pt>
                <c:pt idx="24">
                  <c:v>0.24923151477734182</c:v>
                </c:pt>
                <c:pt idx="25">
                  <c:v>0.27253458939233788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111008"/>
        <c:axId val="165111568"/>
      </c:scatterChart>
      <c:valAx>
        <c:axId val="16511100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165111568"/>
        <c:crosses val="autoZero"/>
        <c:crossBetween val="midCat"/>
      </c:valAx>
      <c:valAx>
        <c:axId val="165111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1651110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3" Type="http://schemas.openxmlformats.org/officeDocument/2006/relationships/image" Target="../media/image66.wmf"/><Relationship Id="rId7" Type="http://schemas.openxmlformats.org/officeDocument/2006/relationships/image" Target="../media/image69.wmf"/><Relationship Id="rId2" Type="http://schemas.openxmlformats.org/officeDocument/2006/relationships/image" Target="../media/image65.wmf"/><Relationship Id="rId1" Type="http://schemas.openxmlformats.org/officeDocument/2006/relationships/image" Target="../media/image64.wmf"/><Relationship Id="rId6" Type="http://schemas.openxmlformats.org/officeDocument/2006/relationships/image" Target="../media/image68.wmf"/><Relationship Id="rId5" Type="http://schemas.openxmlformats.org/officeDocument/2006/relationships/image" Target="../media/image58.wmf"/><Relationship Id="rId4" Type="http://schemas.openxmlformats.org/officeDocument/2006/relationships/image" Target="../media/image6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8.wmf"/><Relationship Id="rId2" Type="http://schemas.openxmlformats.org/officeDocument/2006/relationships/image" Target="../media/image77.wmf"/><Relationship Id="rId1" Type="http://schemas.openxmlformats.org/officeDocument/2006/relationships/image" Target="../media/image76.w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8.wmf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13" Type="http://schemas.openxmlformats.org/officeDocument/2006/relationships/image" Target="../media/image100.wmf"/><Relationship Id="rId3" Type="http://schemas.openxmlformats.org/officeDocument/2006/relationships/image" Target="../media/image91.wmf"/><Relationship Id="rId7" Type="http://schemas.openxmlformats.org/officeDocument/2006/relationships/image" Target="../media/image94.wmf"/><Relationship Id="rId12" Type="http://schemas.openxmlformats.org/officeDocument/2006/relationships/image" Target="../media/image99.wmf"/><Relationship Id="rId2" Type="http://schemas.openxmlformats.org/officeDocument/2006/relationships/image" Target="../media/image90.wmf"/><Relationship Id="rId1" Type="http://schemas.openxmlformats.org/officeDocument/2006/relationships/image" Target="../media/image89.wmf"/><Relationship Id="rId6" Type="http://schemas.openxmlformats.org/officeDocument/2006/relationships/image" Target="../media/image93.wmf"/><Relationship Id="rId11" Type="http://schemas.openxmlformats.org/officeDocument/2006/relationships/image" Target="../media/image98.wmf"/><Relationship Id="rId5" Type="http://schemas.openxmlformats.org/officeDocument/2006/relationships/image" Target="../media/image12.wmf"/><Relationship Id="rId15" Type="http://schemas.openxmlformats.org/officeDocument/2006/relationships/image" Target="../media/image102.wmf"/><Relationship Id="rId10" Type="http://schemas.openxmlformats.org/officeDocument/2006/relationships/image" Target="../media/image97.wmf"/><Relationship Id="rId4" Type="http://schemas.openxmlformats.org/officeDocument/2006/relationships/image" Target="../media/image92.wmf"/><Relationship Id="rId9" Type="http://schemas.openxmlformats.org/officeDocument/2006/relationships/image" Target="../media/image96.wmf"/><Relationship Id="rId14" Type="http://schemas.openxmlformats.org/officeDocument/2006/relationships/image" Target="../media/image101.wmf"/></Relationships>
</file>

<file path=ppt/drawings/_rels/vmlDrawing1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wmf"/><Relationship Id="rId13" Type="http://schemas.openxmlformats.org/officeDocument/2006/relationships/image" Target="../media/image115.wmf"/><Relationship Id="rId18" Type="http://schemas.openxmlformats.org/officeDocument/2006/relationships/image" Target="../media/image119.wmf"/><Relationship Id="rId3" Type="http://schemas.openxmlformats.org/officeDocument/2006/relationships/image" Target="../media/image105.wmf"/><Relationship Id="rId7" Type="http://schemas.openxmlformats.org/officeDocument/2006/relationships/image" Target="../media/image109.wmf"/><Relationship Id="rId12" Type="http://schemas.openxmlformats.org/officeDocument/2006/relationships/image" Target="../media/image114.wmf"/><Relationship Id="rId17" Type="http://schemas.openxmlformats.org/officeDocument/2006/relationships/image" Target="../media/image118.wmf"/><Relationship Id="rId2" Type="http://schemas.openxmlformats.org/officeDocument/2006/relationships/image" Target="../media/image104.wmf"/><Relationship Id="rId16" Type="http://schemas.openxmlformats.org/officeDocument/2006/relationships/image" Target="../media/image117.wmf"/><Relationship Id="rId1" Type="http://schemas.openxmlformats.org/officeDocument/2006/relationships/image" Target="../media/image103.wmf"/><Relationship Id="rId6" Type="http://schemas.openxmlformats.org/officeDocument/2006/relationships/image" Target="../media/image108.wmf"/><Relationship Id="rId11" Type="http://schemas.openxmlformats.org/officeDocument/2006/relationships/image" Target="../media/image113.wmf"/><Relationship Id="rId5" Type="http://schemas.openxmlformats.org/officeDocument/2006/relationships/image" Target="../media/image107.wmf"/><Relationship Id="rId15" Type="http://schemas.openxmlformats.org/officeDocument/2006/relationships/image" Target="../media/image116.wmf"/><Relationship Id="rId10" Type="http://schemas.openxmlformats.org/officeDocument/2006/relationships/image" Target="../media/image112.wmf"/><Relationship Id="rId4" Type="http://schemas.openxmlformats.org/officeDocument/2006/relationships/image" Target="../media/image106.wmf"/><Relationship Id="rId9" Type="http://schemas.openxmlformats.org/officeDocument/2006/relationships/image" Target="../media/image111.wmf"/><Relationship Id="rId14" Type="http://schemas.openxmlformats.org/officeDocument/2006/relationships/image" Target="../media/image12.wmf"/></Relationships>
</file>

<file path=ppt/drawings/_rels/vmlDrawing19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wmf"/><Relationship Id="rId3" Type="http://schemas.openxmlformats.org/officeDocument/2006/relationships/image" Target="../media/image124.wmf"/><Relationship Id="rId7" Type="http://schemas.openxmlformats.org/officeDocument/2006/relationships/image" Target="../media/image128.wmf"/><Relationship Id="rId2" Type="http://schemas.openxmlformats.org/officeDocument/2006/relationships/image" Target="../media/image123.wmf"/><Relationship Id="rId1" Type="http://schemas.openxmlformats.org/officeDocument/2006/relationships/image" Target="../media/image122.wmf"/><Relationship Id="rId6" Type="http://schemas.openxmlformats.org/officeDocument/2006/relationships/image" Target="../media/image127.wmf"/><Relationship Id="rId5" Type="http://schemas.openxmlformats.org/officeDocument/2006/relationships/image" Target="../media/image126.wmf"/><Relationship Id="rId10" Type="http://schemas.openxmlformats.org/officeDocument/2006/relationships/image" Target="../media/image131.wmf"/><Relationship Id="rId4" Type="http://schemas.openxmlformats.org/officeDocument/2006/relationships/image" Target="../media/image125.wmf"/><Relationship Id="rId9" Type="http://schemas.openxmlformats.org/officeDocument/2006/relationships/image" Target="../media/image130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7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12" Type="http://schemas.openxmlformats.org/officeDocument/2006/relationships/image" Target="../media/image16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11" Type="http://schemas.openxmlformats.org/officeDocument/2006/relationships/image" Target="../media/image15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18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2" Type="http://schemas.openxmlformats.org/officeDocument/2006/relationships/image" Target="../media/image134.wmf"/><Relationship Id="rId1" Type="http://schemas.openxmlformats.org/officeDocument/2006/relationships/image" Target="../media/image133.wmf"/><Relationship Id="rId5" Type="http://schemas.openxmlformats.org/officeDocument/2006/relationships/image" Target="../media/image137.wmf"/><Relationship Id="rId4" Type="http://schemas.openxmlformats.org/officeDocument/2006/relationships/image" Target="../media/image136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wmf"/><Relationship Id="rId2" Type="http://schemas.openxmlformats.org/officeDocument/2006/relationships/image" Target="../media/image139.wmf"/><Relationship Id="rId1" Type="http://schemas.openxmlformats.org/officeDocument/2006/relationships/image" Target="../media/image138.wmf"/><Relationship Id="rId6" Type="http://schemas.openxmlformats.org/officeDocument/2006/relationships/image" Target="../media/image58.wmf"/><Relationship Id="rId5" Type="http://schemas.openxmlformats.org/officeDocument/2006/relationships/image" Target="../media/image142.wmf"/><Relationship Id="rId4" Type="http://schemas.openxmlformats.org/officeDocument/2006/relationships/image" Target="../media/image14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image" Target="../media/image43.wmf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4" Type="http://schemas.openxmlformats.org/officeDocument/2006/relationships/image" Target="../media/image25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wmf"/><Relationship Id="rId1" Type="http://schemas.openxmlformats.org/officeDocument/2006/relationships/image" Target="../media/image51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7" Type="http://schemas.openxmlformats.org/officeDocument/2006/relationships/image" Target="../media/image23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065430C-3303-47FC-9BBC-97F07FD0F7E0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F779CF6C-B2FD-47FE-85EF-95DF02F0E006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5652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6377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7686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7291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791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48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4216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058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535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437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382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5661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8157D-E9E3-4576-BF66-995DD2FB08F5}" type="datetimeFigureOut">
              <a:rPr lang="it-IT" smtClean="0"/>
              <a:pPr/>
              <a:t>24/09/2020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E6FEF-670B-4722-AA6C-8F13CB5974D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599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3" Type="http://schemas.openxmlformats.org/officeDocument/2006/relationships/image" Target="../media/image61.png"/><Relationship Id="rId7" Type="http://schemas.openxmlformats.org/officeDocument/2006/relationships/image" Target="../media/image6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1.xml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9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wmf"/><Relationship Id="rId13" Type="http://schemas.openxmlformats.org/officeDocument/2006/relationships/image" Target="../media/image58.wmf"/><Relationship Id="rId18" Type="http://schemas.openxmlformats.org/officeDocument/2006/relationships/oleObject" Target="../embeddings/oleObject67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2.bin"/><Relationship Id="rId12" Type="http://schemas.openxmlformats.org/officeDocument/2006/relationships/oleObject" Target="../embeddings/oleObject64.bin"/><Relationship Id="rId17" Type="http://schemas.openxmlformats.org/officeDocument/2006/relationships/image" Target="../media/image6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66.bin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5.wmf"/><Relationship Id="rId11" Type="http://schemas.openxmlformats.org/officeDocument/2006/relationships/image" Target="../media/image71.png"/><Relationship Id="rId5" Type="http://schemas.openxmlformats.org/officeDocument/2006/relationships/oleObject" Target="../embeddings/oleObject61.bin"/><Relationship Id="rId15" Type="http://schemas.openxmlformats.org/officeDocument/2006/relationships/image" Target="../media/image68.wmf"/><Relationship Id="rId10" Type="http://schemas.openxmlformats.org/officeDocument/2006/relationships/image" Target="../media/image67.wmf"/><Relationship Id="rId19" Type="http://schemas.openxmlformats.org/officeDocument/2006/relationships/image" Target="../media/image70.wmf"/><Relationship Id="rId4" Type="http://schemas.openxmlformats.org/officeDocument/2006/relationships/image" Target="../media/image64.wmf"/><Relationship Id="rId9" Type="http://schemas.openxmlformats.org/officeDocument/2006/relationships/oleObject" Target="../embeddings/oleObject63.bin"/><Relationship Id="rId14" Type="http://schemas.openxmlformats.org/officeDocument/2006/relationships/oleObject" Target="../embeddings/oleObject65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image" Target="../media/image75.png"/><Relationship Id="rId7" Type="http://schemas.openxmlformats.org/officeDocument/2006/relationships/image" Target="../media/image73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69.bin"/><Relationship Id="rId5" Type="http://schemas.openxmlformats.org/officeDocument/2006/relationships/image" Target="../media/image72.wmf"/><Relationship Id="rId4" Type="http://schemas.openxmlformats.org/officeDocument/2006/relationships/oleObject" Target="../embeddings/oleObject68.bin"/><Relationship Id="rId9" Type="http://schemas.openxmlformats.org/officeDocument/2006/relationships/image" Target="../media/image7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wmf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76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75.bin"/><Relationship Id="rId5" Type="http://schemas.openxmlformats.org/officeDocument/2006/relationships/image" Target="../media/image81.wmf"/><Relationship Id="rId4" Type="http://schemas.openxmlformats.org/officeDocument/2006/relationships/oleObject" Target="../embeddings/oleObject7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6.bin"/><Relationship Id="rId7" Type="http://schemas.openxmlformats.org/officeDocument/2006/relationships/image" Target="../media/image8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86.wmf"/><Relationship Id="rId5" Type="http://schemas.openxmlformats.org/officeDocument/2006/relationships/oleObject" Target="../embeddings/oleObject77.bin"/><Relationship Id="rId4" Type="http://schemas.openxmlformats.org/officeDocument/2006/relationships/image" Target="../media/image85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88.wmf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84.bin"/><Relationship Id="rId18" Type="http://schemas.openxmlformats.org/officeDocument/2006/relationships/image" Target="../media/image95.wmf"/><Relationship Id="rId26" Type="http://schemas.openxmlformats.org/officeDocument/2006/relationships/image" Target="../media/image98.wmf"/><Relationship Id="rId3" Type="http://schemas.openxmlformats.org/officeDocument/2006/relationships/oleObject" Target="../embeddings/oleObject79.bin"/><Relationship Id="rId21" Type="http://schemas.openxmlformats.org/officeDocument/2006/relationships/image" Target="../media/image96.wmf"/><Relationship Id="rId34" Type="http://schemas.openxmlformats.org/officeDocument/2006/relationships/image" Target="../media/image101.wmf"/><Relationship Id="rId7" Type="http://schemas.openxmlformats.org/officeDocument/2006/relationships/oleObject" Target="../embeddings/oleObject81.bin"/><Relationship Id="rId12" Type="http://schemas.openxmlformats.org/officeDocument/2006/relationships/image" Target="../media/image12.wmf"/><Relationship Id="rId17" Type="http://schemas.openxmlformats.org/officeDocument/2006/relationships/oleObject" Target="../embeddings/oleObject86.bin"/><Relationship Id="rId25" Type="http://schemas.openxmlformats.org/officeDocument/2006/relationships/oleObject" Target="../embeddings/oleObject90.bin"/><Relationship Id="rId33" Type="http://schemas.openxmlformats.org/officeDocument/2006/relationships/oleObject" Target="../embeddings/oleObject9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4.wmf"/><Relationship Id="rId20" Type="http://schemas.openxmlformats.org/officeDocument/2006/relationships/oleObject" Target="../embeddings/oleObject88.bin"/><Relationship Id="rId29" Type="http://schemas.openxmlformats.org/officeDocument/2006/relationships/oleObject" Target="../embeddings/oleObject91.bin"/><Relationship Id="rId1" Type="http://schemas.openxmlformats.org/officeDocument/2006/relationships/vmlDrawing" Target="../drawings/vmlDrawing17.vml"/><Relationship Id="rId6" Type="http://schemas.openxmlformats.org/officeDocument/2006/relationships/image" Target="../media/image90.wmf"/><Relationship Id="rId11" Type="http://schemas.openxmlformats.org/officeDocument/2006/relationships/oleObject" Target="../embeddings/oleObject83.bin"/><Relationship Id="rId24" Type="http://schemas.openxmlformats.org/officeDocument/2006/relationships/image" Target="../media/image97.wmf"/><Relationship Id="rId32" Type="http://schemas.openxmlformats.org/officeDocument/2006/relationships/image" Target="../media/image100.wmf"/><Relationship Id="rId5" Type="http://schemas.openxmlformats.org/officeDocument/2006/relationships/oleObject" Target="../embeddings/oleObject80.bin"/><Relationship Id="rId15" Type="http://schemas.openxmlformats.org/officeDocument/2006/relationships/oleObject" Target="../embeddings/oleObject85.bin"/><Relationship Id="rId23" Type="http://schemas.openxmlformats.org/officeDocument/2006/relationships/oleObject" Target="../embeddings/oleObject89.bin"/><Relationship Id="rId28" Type="http://schemas.openxmlformats.org/officeDocument/2006/relationships/image" Target="../media/image20.png"/><Relationship Id="rId36" Type="http://schemas.openxmlformats.org/officeDocument/2006/relationships/image" Target="../media/image102.wmf"/><Relationship Id="rId10" Type="http://schemas.openxmlformats.org/officeDocument/2006/relationships/image" Target="../media/image92.wmf"/><Relationship Id="rId19" Type="http://schemas.openxmlformats.org/officeDocument/2006/relationships/oleObject" Target="../embeddings/oleObject87.bin"/><Relationship Id="rId31" Type="http://schemas.openxmlformats.org/officeDocument/2006/relationships/oleObject" Target="../embeddings/oleObject92.bin"/><Relationship Id="rId4" Type="http://schemas.openxmlformats.org/officeDocument/2006/relationships/image" Target="../media/image89.wmf"/><Relationship Id="rId9" Type="http://schemas.openxmlformats.org/officeDocument/2006/relationships/oleObject" Target="../embeddings/oleObject82.bin"/><Relationship Id="rId14" Type="http://schemas.openxmlformats.org/officeDocument/2006/relationships/image" Target="../media/image93.wmf"/><Relationship Id="rId22" Type="http://schemas.openxmlformats.org/officeDocument/2006/relationships/image" Target="../media/image95.png"/><Relationship Id="rId27" Type="http://schemas.openxmlformats.org/officeDocument/2006/relationships/image" Target="../media/image19.png"/><Relationship Id="rId30" Type="http://schemas.openxmlformats.org/officeDocument/2006/relationships/image" Target="../media/image99.wmf"/><Relationship Id="rId35" Type="http://schemas.openxmlformats.org/officeDocument/2006/relationships/oleObject" Target="../embeddings/oleObject94.bin"/><Relationship Id="rId8" Type="http://schemas.openxmlformats.org/officeDocument/2006/relationships/image" Target="../media/image91.wmf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7.bin"/><Relationship Id="rId18" Type="http://schemas.openxmlformats.org/officeDocument/2006/relationships/image" Target="../media/image11.wmf"/><Relationship Id="rId26" Type="http://schemas.openxmlformats.org/officeDocument/2006/relationships/oleObject" Target="../embeddings/oleObject15.bin"/><Relationship Id="rId3" Type="http://schemas.openxmlformats.org/officeDocument/2006/relationships/oleObject" Target="../embeddings/oleObject2.bin"/><Relationship Id="rId21" Type="http://schemas.openxmlformats.org/officeDocument/2006/relationships/image" Target="../media/image12.wmf"/><Relationship Id="rId34" Type="http://schemas.openxmlformats.org/officeDocument/2006/relationships/oleObject" Target="../embeddings/oleObject18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9.wmf"/><Relationship Id="rId17" Type="http://schemas.openxmlformats.org/officeDocument/2006/relationships/oleObject" Target="../embeddings/oleObject10.bin"/><Relationship Id="rId25" Type="http://schemas.openxmlformats.org/officeDocument/2006/relationships/image" Target="../media/image14.wmf"/><Relationship Id="rId33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9.bin"/><Relationship Id="rId20" Type="http://schemas.openxmlformats.org/officeDocument/2006/relationships/oleObject" Target="../embeddings/oleObject12.bin"/><Relationship Id="rId29" Type="http://schemas.openxmlformats.org/officeDocument/2006/relationships/image" Target="../media/image16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6.bin"/><Relationship Id="rId24" Type="http://schemas.openxmlformats.org/officeDocument/2006/relationships/oleObject" Target="../embeddings/oleObject14.bin"/><Relationship Id="rId32" Type="http://schemas.openxmlformats.org/officeDocument/2006/relationships/image" Target="../media/image19.png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23" Type="http://schemas.openxmlformats.org/officeDocument/2006/relationships/image" Target="../media/image13.wmf"/><Relationship Id="rId28" Type="http://schemas.openxmlformats.org/officeDocument/2006/relationships/oleObject" Target="../embeddings/oleObject16.bin"/><Relationship Id="rId10" Type="http://schemas.openxmlformats.org/officeDocument/2006/relationships/image" Target="../media/image8.wmf"/><Relationship Id="rId19" Type="http://schemas.openxmlformats.org/officeDocument/2006/relationships/oleObject" Target="../embeddings/oleObject11.bin"/><Relationship Id="rId31" Type="http://schemas.openxmlformats.org/officeDocument/2006/relationships/image" Target="../media/image17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10.wmf"/><Relationship Id="rId22" Type="http://schemas.openxmlformats.org/officeDocument/2006/relationships/oleObject" Target="../embeddings/oleObject13.bin"/><Relationship Id="rId27" Type="http://schemas.openxmlformats.org/officeDocument/2006/relationships/image" Target="../media/image15.wmf"/><Relationship Id="rId30" Type="http://schemas.openxmlformats.org/officeDocument/2006/relationships/oleObject" Target="../embeddings/oleObject17.bin"/><Relationship Id="rId35" Type="http://schemas.openxmlformats.org/officeDocument/2006/relationships/image" Target="../media/image18.wmf"/><Relationship Id="rId8" Type="http://schemas.openxmlformats.org/officeDocument/2006/relationships/image" Target="../media/image7.wmf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7.wmf"/><Relationship Id="rId18" Type="http://schemas.openxmlformats.org/officeDocument/2006/relationships/oleObject" Target="../embeddings/oleObject102.bin"/><Relationship Id="rId26" Type="http://schemas.openxmlformats.org/officeDocument/2006/relationships/image" Target="../media/image113.wmf"/><Relationship Id="rId39" Type="http://schemas.openxmlformats.org/officeDocument/2006/relationships/oleObject" Target="../embeddings/oleObject114.bin"/><Relationship Id="rId21" Type="http://schemas.openxmlformats.org/officeDocument/2006/relationships/image" Target="../media/image111.wmf"/><Relationship Id="rId34" Type="http://schemas.openxmlformats.org/officeDocument/2006/relationships/image" Target="../media/image12.wmf"/><Relationship Id="rId42" Type="http://schemas.openxmlformats.org/officeDocument/2006/relationships/image" Target="../media/image119.wmf"/><Relationship Id="rId7" Type="http://schemas.openxmlformats.org/officeDocument/2006/relationships/image" Target="../media/image104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01.bin"/><Relationship Id="rId20" Type="http://schemas.openxmlformats.org/officeDocument/2006/relationships/oleObject" Target="../embeddings/oleObject103.bin"/><Relationship Id="rId29" Type="http://schemas.openxmlformats.org/officeDocument/2006/relationships/image" Target="../media/image114.wmf"/><Relationship Id="rId41" Type="http://schemas.openxmlformats.org/officeDocument/2006/relationships/oleObject" Target="../embeddings/oleObject115.bin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96.bin"/><Relationship Id="rId11" Type="http://schemas.openxmlformats.org/officeDocument/2006/relationships/image" Target="../media/image106.wmf"/><Relationship Id="rId24" Type="http://schemas.openxmlformats.org/officeDocument/2006/relationships/image" Target="../media/image112.wmf"/><Relationship Id="rId32" Type="http://schemas.openxmlformats.org/officeDocument/2006/relationships/image" Target="../media/image115.wmf"/><Relationship Id="rId37" Type="http://schemas.openxmlformats.org/officeDocument/2006/relationships/oleObject" Target="../embeddings/oleObject113.bin"/><Relationship Id="rId40" Type="http://schemas.openxmlformats.org/officeDocument/2006/relationships/image" Target="../media/image118.wmf"/><Relationship Id="rId5" Type="http://schemas.openxmlformats.org/officeDocument/2006/relationships/image" Target="../media/image103.wmf"/><Relationship Id="rId15" Type="http://schemas.openxmlformats.org/officeDocument/2006/relationships/image" Target="../media/image108.wmf"/><Relationship Id="rId23" Type="http://schemas.openxmlformats.org/officeDocument/2006/relationships/oleObject" Target="../embeddings/oleObject105.bin"/><Relationship Id="rId28" Type="http://schemas.openxmlformats.org/officeDocument/2006/relationships/oleObject" Target="../embeddings/oleObject108.bin"/><Relationship Id="rId36" Type="http://schemas.openxmlformats.org/officeDocument/2006/relationships/image" Target="../media/image116.wmf"/><Relationship Id="rId10" Type="http://schemas.openxmlformats.org/officeDocument/2006/relationships/oleObject" Target="../embeddings/oleObject98.bin"/><Relationship Id="rId19" Type="http://schemas.openxmlformats.org/officeDocument/2006/relationships/image" Target="../media/image110.wmf"/><Relationship Id="rId31" Type="http://schemas.openxmlformats.org/officeDocument/2006/relationships/oleObject" Target="../embeddings/oleObject110.bin"/><Relationship Id="rId4" Type="http://schemas.openxmlformats.org/officeDocument/2006/relationships/oleObject" Target="../embeddings/oleObject95.bin"/><Relationship Id="rId9" Type="http://schemas.openxmlformats.org/officeDocument/2006/relationships/image" Target="../media/image105.wmf"/><Relationship Id="rId14" Type="http://schemas.openxmlformats.org/officeDocument/2006/relationships/oleObject" Target="../embeddings/oleObject100.bin"/><Relationship Id="rId22" Type="http://schemas.openxmlformats.org/officeDocument/2006/relationships/oleObject" Target="../embeddings/oleObject104.bin"/><Relationship Id="rId27" Type="http://schemas.openxmlformats.org/officeDocument/2006/relationships/oleObject" Target="../embeddings/oleObject107.bin"/><Relationship Id="rId30" Type="http://schemas.openxmlformats.org/officeDocument/2006/relationships/oleObject" Target="../embeddings/oleObject109.bin"/><Relationship Id="rId35" Type="http://schemas.openxmlformats.org/officeDocument/2006/relationships/oleObject" Target="../embeddings/oleObject112.bin"/><Relationship Id="rId43" Type="http://schemas.openxmlformats.org/officeDocument/2006/relationships/image" Target="../media/image121.png"/><Relationship Id="rId8" Type="http://schemas.openxmlformats.org/officeDocument/2006/relationships/oleObject" Target="../embeddings/oleObject97.bin"/><Relationship Id="rId3" Type="http://schemas.openxmlformats.org/officeDocument/2006/relationships/image" Target="../media/image120.png"/><Relationship Id="rId12" Type="http://schemas.openxmlformats.org/officeDocument/2006/relationships/oleObject" Target="../embeddings/oleObject99.bin"/><Relationship Id="rId17" Type="http://schemas.openxmlformats.org/officeDocument/2006/relationships/image" Target="../media/image109.wmf"/><Relationship Id="rId25" Type="http://schemas.openxmlformats.org/officeDocument/2006/relationships/oleObject" Target="../embeddings/oleObject106.bin"/><Relationship Id="rId33" Type="http://schemas.openxmlformats.org/officeDocument/2006/relationships/oleObject" Target="../embeddings/oleObject111.bin"/><Relationship Id="rId38" Type="http://schemas.openxmlformats.org/officeDocument/2006/relationships/image" Target="../media/image117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8.bin"/><Relationship Id="rId13" Type="http://schemas.openxmlformats.org/officeDocument/2006/relationships/image" Target="../media/image126.wmf"/><Relationship Id="rId18" Type="http://schemas.openxmlformats.org/officeDocument/2006/relationships/oleObject" Target="../embeddings/oleObject123.bin"/><Relationship Id="rId3" Type="http://schemas.openxmlformats.org/officeDocument/2006/relationships/oleObject" Target="../embeddings/oleObject116.bin"/><Relationship Id="rId21" Type="http://schemas.openxmlformats.org/officeDocument/2006/relationships/image" Target="../media/image130.wmf"/><Relationship Id="rId7" Type="http://schemas.openxmlformats.org/officeDocument/2006/relationships/image" Target="../media/image123.wmf"/><Relationship Id="rId12" Type="http://schemas.openxmlformats.org/officeDocument/2006/relationships/oleObject" Target="../embeddings/oleObject120.bin"/><Relationship Id="rId17" Type="http://schemas.openxmlformats.org/officeDocument/2006/relationships/image" Target="../media/image128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122.bin"/><Relationship Id="rId20" Type="http://schemas.openxmlformats.org/officeDocument/2006/relationships/oleObject" Target="../embeddings/oleObject124.bin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117.bin"/><Relationship Id="rId11" Type="http://schemas.openxmlformats.org/officeDocument/2006/relationships/image" Target="../media/image125.wmf"/><Relationship Id="rId5" Type="http://schemas.openxmlformats.org/officeDocument/2006/relationships/image" Target="../media/image132.png"/><Relationship Id="rId15" Type="http://schemas.openxmlformats.org/officeDocument/2006/relationships/image" Target="../media/image127.wmf"/><Relationship Id="rId23" Type="http://schemas.openxmlformats.org/officeDocument/2006/relationships/image" Target="../media/image131.wmf"/><Relationship Id="rId10" Type="http://schemas.openxmlformats.org/officeDocument/2006/relationships/oleObject" Target="../embeddings/oleObject119.bin"/><Relationship Id="rId19" Type="http://schemas.openxmlformats.org/officeDocument/2006/relationships/image" Target="../media/image129.wmf"/><Relationship Id="rId4" Type="http://schemas.openxmlformats.org/officeDocument/2006/relationships/image" Target="../media/image122.wmf"/><Relationship Id="rId9" Type="http://schemas.openxmlformats.org/officeDocument/2006/relationships/image" Target="../media/image124.wmf"/><Relationship Id="rId14" Type="http://schemas.openxmlformats.org/officeDocument/2006/relationships/oleObject" Target="../embeddings/oleObject121.bin"/><Relationship Id="rId22" Type="http://schemas.openxmlformats.org/officeDocument/2006/relationships/oleObject" Target="../embeddings/oleObject125.bin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wmf"/><Relationship Id="rId3" Type="http://schemas.openxmlformats.org/officeDocument/2006/relationships/oleObject" Target="../embeddings/oleObject126.bin"/><Relationship Id="rId7" Type="http://schemas.openxmlformats.org/officeDocument/2006/relationships/oleObject" Target="../embeddings/oleObject128.bin"/><Relationship Id="rId12" Type="http://schemas.openxmlformats.org/officeDocument/2006/relationships/image" Target="../media/image1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34.wmf"/><Relationship Id="rId11" Type="http://schemas.openxmlformats.org/officeDocument/2006/relationships/oleObject" Target="../embeddings/oleObject130.bin"/><Relationship Id="rId5" Type="http://schemas.openxmlformats.org/officeDocument/2006/relationships/oleObject" Target="../embeddings/oleObject127.bin"/><Relationship Id="rId10" Type="http://schemas.openxmlformats.org/officeDocument/2006/relationships/image" Target="../media/image136.wmf"/><Relationship Id="rId4" Type="http://schemas.openxmlformats.org/officeDocument/2006/relationships/image" Target="../media/image133.wmf"/><Relationship Id="rId9" Type="http://schemas.openxmlformats.org/officeDocument/2006/relationships/oleObject" Target="../embeddings/oleObject129.bin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wmf"/><Relationship Id="rId13" Type="http://schemas.openxmlformats.org/officeDocument/2006/relationships/oleObject" Target="../embeddings/oleObject136.bin"/><Relationship Id="rId3" Type="http://schemas.openxmlformats.org/officeDocument/2006/relationships/oleObject" Target="../embeddings/oleObject131.bin"/><Relationship Id="rId7" Type="http://schemas.openxmlformats.org/officeDocument/2006/relationships/oleObject" Target="../embeddings/oleObject133.bin"/><Relationship Id="rId12" Type="http://schemas.openxmlformats.org/officeDocument/2006/relationships/image" Target="../media/image14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39.wmf"/><Relationship Id="rId11" Type="http://schemas.openxmlformats.org/officeDocument/2006/relationships/oleObject" Target="../embeddings/oleObject135.bin"/><Relationship Id="rId5" Type="http://schemas.openxmlformats.org/officeDocument/2006/relationships/oleObject" Target="../embeddings/oleObject132.bin"/><Relationship Id="rId10" Type="http://schemas.openxmlformats.org/officeDocument/2006/relationships/image" Target="../media/image141.wmf"/><Relationship Id="rId4" Type="http://schemas.openxmlformats.org/officeDocument/2006/relationships/image" Target="../media/image138.wmf"/><Relationship Id="rId9" Type="http://schemas.openxmlformats.org/officeDocument/2006/relationships/oleObject" Target="../embeddings/oleObject134.bin"/><Relationship Id="rId14" Type="http://schemas.openxmlformats.org/officeDocument/2006/relationships/image" Target="../media/image5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7.bin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5.wmf"/><Relationship Id="rId18" Type="http://schemas.openxmlformats.org/officeDocument/2006/relationships/oleObject" Target="../embeddings/oleObject26.bin"/><Relationship Id="rId3" Type="http://schemas.openxmlformats.org/officeDocument/2006/relationships/image" Target="../media/image29.png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23.bin"/><Relationship Id="rId17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5.bin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0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22.bin"/><Relationship Id="rId19" Type="http://schemas.openxmlformats.org/officeDocument/2006/relationships/image" Target="../media/image28.wmf"/><Relationship Id="rId4" Type="http://schemas.openxmlformats.org/officeDocument/2006/relationships/oleObject" Target="../embeddings/oleObject19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2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5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6.bin"/><Relationship Id="rId13" Type="http://schemas.openxmlformats.org/officeDocument/2006/relationships/image" Target="../media/image41.wmf"/><Relationship Id="rId3" Type="http://schemas.openxmlformats.org/officeDocument/2006/relationships/image" Target="../media/image42.png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5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4.bin"/><Relationship Id="rId9" Type="http://schemas.openxmlformats.org/officeDocument/2006/relationships/image" Target="../media/image39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wmf"/><Relationship Id="rId13" Type="http://schemas.openxmlformats.org/officeDocument/2006/relationships/oleObject" Target="../embeddings/oleObject44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1.bin"/><Relationship Id="rId12" Type="http://schemas.openxmlformats.org/officeDocument/2006/relationships/image" Target="../media/image4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4.wmf"/><Relationship Id="rId11" Type="http://schemas.openxmlformats.org/officeDocument/2006/relationships/oleObject" Target="../embeddings/oleObject43.bin"/><Relationship Id="rId5" Type="http://schemas.openxmlformats.org/officeDocument/2006/relationships/oleObject" Target="../embeddings/oleObject40.bin"/><Relationship Id="rId10" Type="http://schemas.openxmlformats.org/officeDocument/2006/relationships/image" Target="../media/image46.wmf"/><Relationship Id="rId4" Type="http://schemas.openxmlformats.org/officeDocument/2006/relationships/image" Target="../media/image43.wmf"/><Relationship Id="rId9" Type="http://schemas.openxmlformats.org/officeDocument/2006/relationships/oleObject" Target="../embeddings/oleObject42.bin"/><Relationship Id="rId14" Type="http://schemas.openxmlformats.org/officeDocument/2006/relationships/image" Target="../media/image4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45.bin"/><Relationship Id="rId7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0.wmf"/><Relationship Id="rId5" Type="http://schemas.openxmlformats.org/officeDocument/2006/relationships/oleObject" Target="../embeddings/oleObject46.bin"/><Relationship Id="rId10" Type="http://schemas.openxmlformats.org/officeDocument/2006/relationships/image" Target="../media/image25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4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3" Type="http://schemas.openxmlformats.org/officeDocument/2006/relationships/oleObject" Target="../embeddings/oleObject49.bin"/><Relationship Id="rId7" Type="http://schemas.openxmlformats.org/officeDocument/2006/relationships/oleObject" Target="../embeddings/oleObject5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2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51.wmf"/><Relationship Id="rId9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4.bin"/><Relationship Id="rId12" Type="http://schemas.openxmlformats.org/officeDocument/2006/relationships/image" Target="../media/image58.wmf"/><Relationship Id="rId17" Type="http://schemas.openxmlformats.org/officeDocument/2006/relationships/image" Target="../media/image23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58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55.wmf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3.bin"/><Relationship Id="rId15" Type="http://schemas.openxmlformats.org/officeDocument/2006/relationships/image" Target="../media/image60.png"/><Relationship Id="rId10" Type="http://schemas.openxmlformats.org/officeDocument/2006/relationships/image" Target="../media/image57.wmf"/><Relationship Id="rId4" Type="http://schemas.openxmlformats.org/officeDocument/2006/relationships/image" Target="../media/image54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5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0" y="0"/>
          <a:ext cx="1042988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" name="Fotografia Photo Editor" r:id="rId3" imgW="7914286" imgH="7914286" progId="">
                  <p:embed/>
                </p:oleObj>
              </mc:Choice>
              <mc:Fallback>
                <p:oleObj name="Fotografia Photo Editor" r:id="rId3" imgW="7914286" imgH="7914286" progId="">
                  <p:embed/>
                  <p:pic>
                    <p:nvPicPr>
                      <p:cNvPr id="0" name="Picture 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contras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042988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1116013" y="188913"/>
            <a:ext cx="158432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1200" b="1">
                <a:solidFill>
                  <a:srgbClr val="000066"/>
                </a:solidFill>
              </a:rPr>
              <a:t>Istituto SPIN-CNR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it-IT" altLang="it-IT" sz="1000" b="1">
              <a:solidFill>
                <a:srgbClr val="000066"/>
              </a:solidFill>
            </a:endParaRPr>
          </a:p>
        </p:txBody>
      </p:sp>
      <p:pic>
        <p:nvPicPr>
          <p:cNvPr id="2052" name="Picture 8" descr="logo_cnr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76250"/>
            <a:ext cx="5048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2913063" y="666750"/>
            <a:ext cx="31686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1200" b="1">
                <a:solidFill>
                  <a:srgbClr val="002060"/>
                </a:solidFill>
              </a:rPr>
              <a:t>Universita’ di Napoli Federico II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1200" b="1">
                <a:solidFill>
                  <a:srgbClr val="002060"/>
                </a:solidFill>
              </a:rPr>
              <a:t>Dipartimento di Fisica “Ettore Pancini”</a:t>
            </a:r>
          </a:p>
        </p:txBody>
      </p:sp>
      <p:pic>
        <p:nvPicPr>
          <p:cNvPr id="2054" name="Picture 4" descr="Università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31763"/>
            <a:ext cx="569912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Immagin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775" y="34925"/>
            <a:ext cx="828675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ext Box 7"/>
          <p:cNvSpPr txBox="1">
            <a:spLocks noChangeArrowheads="1"/>
          </p:cNvSpPr>
          <p:nvPr/>
        </p:nvSpPr>
        <p:spPr bwMode="auto">
          <a:xfrm>
            <a:off x="6654800" y="96838"/>
            <a:ext cx="22733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1200" b="1">
                <a:solidFill>
                  <a:srgbClr val="000066"/>
                </a:solidFill>
              </a:rPr>
              <a:t>INFN Sezione di Napoli</a:t>
            </a:r>
          </a:p>
        </p:txBody>
      </p:sp>
      <p:sp>
        <p:nvSpPr>
          <p:cNvPr id="2058" name="CasellaDiTesto 3"/>
          <p:cNvSpPr txBox="1">
            <a:spLocks noChangeArrowheads="1"/>
          </p:cNvSpPr>
          <p:nvPr/>
        </p:nvSpPr>
        <p:spPr bwMode="auto">
          <a:xfrm>
            <a:off x="3222812" y="2932051"/>
            <a:ext cx="24399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sz="2400" b="1" dirty="0">
                <a:solidFill>
                  <a:srgbClr val="FF3399"/>
                </a:solidFill>
              </a:rPr>
              <a:t>Ruggero Vaglio</a:t>
            </a:r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403879" y="4198478"/>
            <a:ext cx="819308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b="1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3200" b="1" dirty="0" smtClean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BASIC PRINCIPLES OF RF SUPERCONDUCTIVITY</a:t>
            </a:r>
            <a:endParaRPr lang="it-IT" sz="3200" b="1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403879" y="1509929"/>
            <a:ext cx="81930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b="1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2400" b="1" dirty="0" err="1" smtClean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EASISchool</a:t>
            </a:r>
            <a:r>
              <a:rPr lang="en-US" sz="2400" b="1" dirty="0" smtClean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3, Genova Sept. 28, 2020</a:t>
            </a:r>
            <a:endParaRPr lang="it-IT" sz="3200" b="1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49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177" y="1384291"/>
            <a:ext cx="4584589" cy="3572566"/>
          </a:xfrm>
          <a:prstGeom prst="rect">
            <a:avLst/>
          </a:prstGeom>
        </p:spPr>
      </p:pic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908309"/>
              </p:ext>
            </p:extLst>
          </p:nvPr>
        </p:nvGraphicFramePr>
        <p:xfrm>
          <a:off x="4569115" y="4590638"/>
          <a:ext cx="512341" cy="326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199" name="Equazione" r:id="rId4" imgW="342720" imgH="228600" progId="Equation.3">
                  <p:embed/>
                </p:oleObj>
              </mc:Choice>
              <mc:Fallback>
                <p:oleObj name="Equazione" r:id="rId4" imgW="342720" imgH="228600" progId="Equation.3">
                  <p:embed/>
                  <p:pic>
                    <p:nvPicPr>
                      <p:cNvPr id="0" name="Picture 3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69115" y="4590638"/>
                        <a:ext cx="512341" cy="32610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CasellaDiTesto 3"/>
          <p:cNvSpPr txBox="1"/>
          <p:nvPr/>
        </p:nvSpPr>
        <p:spPr>
          <a:xfrm>
            <a:off x="1109702" y="1551043"/>
            <a:ext cx="9124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i="1" dirty="0" err="1" smtClean="0"/>
              <a:t>R</a:t>
            </a:r>
            <a:r>
              <a:rPr lang="it-IT" i="1" baseline="-25000" dirty="0" err="1" smtClean="0"/>
              <a:t>s</a:t>
            </a:r>
            <a:r>
              <a:rPr lang="it-IT" i="1" dirty="0" smtClean="0"/>
              <a:t> (</a:t>
            </a:r>
            <a:r>
              <a:rPr lang="it-IT" i="1" dirty="0" err="1" smtClean="0"/>
              <a:t>a.u</a:t>
            </a:r>
            <a:r>
              <a:rPr lang="it-IT" i="1" dirty="0" smtClean="0"/>
              <a:t>.)</a:t>
            </a:r>
            <a:endParaRPr lang="it-IT" i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869660" y="3827186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BCS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762751" y="3153054"/>
            <a:ext cx="1062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Two-fluid</a:t>
            </a:r>
            <a:endParaRPr lang="it-IT" dirty="0"/>
          </a:p>
        </p:txBody>
      </p:sp>
      <p:cxnSp>
        <p:nvCxnSpPr>
          <p:cNvPr id="7" name="Connettore 2 6"/>
          <p:cNvCxnSpPr>
            <a:stCxn id="5" idx="1"/>
          </p:cNvCxnSpPr>
          <p:nvPr/>
        </p:nvCxnSpPr>
        <p:spPr>
          <a:xfrm flipH="1" flipV="1">
            <a:off x="3182950" y="3827188"/>
            <a:ext cx="686710" cy="1846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H="1">
            <a:off x="3504510" y="3446186"/>
            <a:ext cx="516482" cy="152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Grafico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7847107"/>
              </p:ext>
            </p:extLst>
          </p:nvPr>
        </p:nvGraphicFramePr>
        <p:xfrm>
          <a:off x="1058395" y="1952155"/>
          <a:ext cx="3665826" cy="2760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2285806" y="3489654"/>
            <a:ext cx="54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HTS</a:t>
            </a:r>
            <a:endParaRPr lang="it-IT" dirty="0"/>
          </a:p>
        </p:txBody>
      </p:sp>
      <p:cxnSp>
        <p:nvCxnSpPr>
          <p:cNvPr id="19" name="Connettore 2 18"/>
          <p:cNvCxnSpPr>
            <a:stCxn id="15" idx="3"/>
          </p:cNvCxnSpPr>
          <p:nvPr/>
        </p:nvCxnSpPr>
        <p:spPr>
          <a:xfrm>
            <a:off x="2831596" y="3674320"/>
            <a:ext cx="14712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magin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74613" y="1768958"/>
            <a:ext cx="3099374" cy="1367939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5509560" y="1384291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BCS</a:t>
            </a:r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09560" y="3598586"/>
            <a:ext cx="3329349" cy="1382147"/>
          </a:xfrm>
          <a:prstGeom prst="rect">
            <a:avLst/>
          </a:prstGeom>
        </p:spPr>
      </p:pic>
      <p:sp>
        <p:nvSpPr>
          <p:cNvPr id="26" name="CasellaDiTesto 25"/>
          <p:cNvSpPr txBox="1"/>
          <p:nvPr/>
        </p:nvSpPr>
        <p:spPr>
          <a:xfrm>
            <a:off x="5536215" y="3263469"/>
            <a:ext cx="54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HTS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7064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2296223" y="52254"/>
            <a:ext cx="44326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it-IT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Non-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local</a:t>
            </a:r>
            <a:r>
              <a:rPr lang="it-IT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theory</a:t>
            </a:r>
            <a:r>
              <a:rPr lang="it-IT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altLang="it-IT" sz="24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(</a:t>
            </a:r>
            <a:r>
              <a:rPr lang="en-US" alt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</a:rPr>
              <a:t>Pippard</a:t>
            </a:r>
            <a:r>
              <a:rPr lang="en-US" alt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</a:rPr>
              <a:t> 1950)</a:t>
            </a:r>
            <a:endParaRPr lang="en-US" altLang="it-IT" sz="2400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277080" y="307993"/>
            <a:ext cx="995359" cy="959171"/>
            <a:chOff x="1104" y="1392"/>
            <a:chExt cx="528" cy="528"/>
          </a:xfrm>
        </p:grpSpPr>
        <p:sp>
          <p:nvSpPr>
            <p:cNvPr id="5" name="Oval 11"/>
            <p:cNvSpPr>
              <a:spLocks noChangeArrowheads="1"/>
            </p:cNvSpPr>
            <p:nvPr/>
          </p:nvSpPr>
          <p:spPr bwMode="auto">
            <a:xfrm>
              <a:off x="1104" y="1392"/>
              <a:ext cx="52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altLang="it-IT" sz="1800"/>
            </a:p>
          </p:txBody>
        </p:sp>
        <p:sp>
          <p:nvSpPr>
            <p:cNvPr id="6" name="Line 12"/>
            <p:cNvSpPr>
              <a:spLocks noChangeShapeType="1"/>
            </p:cNvSpPr>
            <p:nvPr/>
          </p:nvSpPr>
          <p:spPr bwMode="auto">
            <a:xfrm flipV="1">
              <a:off x="1173" y="1473"/>
              <a:ext cx="388" cy="3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7" name="Text Box 13"/>
            <p:cNvSpPr txBox="1">
              <a:spLocks noChangeArrowheads="1"/>
            </p:cNvSpPr>
            <p:nvPr/>
          </p:nvSpPr>
          <p:spPr bwMode="auto">
            <a:xfrm>
              <a:off x="1278" y="1524"/>
              <a:ext cx="192" cy="17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it-IT" altLang="it-IT" sz="1800">
                  <a:latin typeface="Times New Roman" panose="02020603050405020304" pitchFamily="18" charset="0"/>
                  <a:sym typeface="Symbol" panose="05050102010706020507" pitchFamily="18" charset="2"/>
                </a:rPr>
                <a:t></a:t>
              </a:r>
              <a:endParaRPr lang="it-IT" altLang="it-IT" sz="2400">
                <a:latin typeface="Times New Roman" panose="02020603050405020304" pitchFamily="18" charset="0"/>
              </a:endParaRPr>
            </a:p>
          </p:txBody>
        </p:sp>
      </p:grpSp>
      <p:graphicFrame>
        <p:nvGraphicFramePr>
          <p:cNvPr id="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025092"/>
              </p:ext>
            </p:extLst>
          </p:nvPr>
        </p:nvGraphicFramePr>
        <p:xfrm>
          <a:off x="1354134" y="769278"/>
          <a:ext cx="1098550" cy="606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09" name="Equazione" r:id="rId3" imgW="672808" imgH="431613" progId="Equation.3">
                  <p:embed/>
                </p:oleObj>
              </mc:Choice>
              <mc:Fallback>
                <p:oleObj name="Equazione" r:id="rId3" imgW="672808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4134" y="769278"/>
                        <a:ext cx="1098550" cy="606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390219"/>
              </p:ext>
            </p:extLst>
          </p:nvPr>
        </p:nvGraphicFramePr>
        <p:xfrm>
          <a:off x="2996657" y="753696"/>
          <a:ext cx="3822508" cy="637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10" name="Equazione" r:id="rId5" imgW="2286000" imgH="457200" progId="Equation.3">
                  <p:embed/>
                </p:oleObj>
              </mc:Choice>
              <mc:Fallback>
                <p:oleObj name="Equazione" r:id="rId5" imgW="2286000" imgH="45720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6657" y="753696"/>
                        <a:ext cx="3822508" cy="63759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1815504"/>
              </p:ext>
            </p:extLst>
          </p:nvPr>
        </p:nvGraphicFramePr>
        <p:xfrm>
          <a:off x="7363138" y="1105486"/>
          <a:ext cx="1144588" cy="296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11" name="Equation" r:id="rId7" imgW="622080" imgH="203040" progId="Equation.DSMT4">
                  <p:embed/>
                </p:oleObj>
              </mc:Choice>
              <mc:Fallback>
                <p:oleObj name="Equation" r:id="rId7" imgW="622080" imgH="2030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3138" y="1105486"/>
                        <a:ext cx="1144588" cy="2968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4928522"/>
              </p:ext>
            </p:extLst>
          </p:nvPr>
        </p:nvGraphicFramePr>
        <p:xfrm>
          <a:off x="7363138" y="584217"/>
          <a:ext cx="1049468" cy="6351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12" name="Equation" r:id="rId9" imgW="596880" imgH="419040" progId="Equation.DSMT4">
                  <p:embed/>
                </p:oleObj>
              </mc:Choice>
              <mc:Fallback>
                <p:oleObj name="Equation" r:id="rId9" imgW="5968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3138" y="584217"/>
                        <a:ext cx="1049468" cy="63515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ttangolo 12"/>
          <p:cNvSpPr/>
          <p:nvPr/>
        </p:nvSpPr>
        <p:spPr>
          <a:xfrm>
            <a:off x="2799943" y="591301"/>
            <a:ext cx="5969483" cy="87882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427694" y="1838219"/>
            <a:ext cx="80800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T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he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local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limit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applies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always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well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enough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in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superconducting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compounds</a:t>
            </a:r>
            <a:r>
              <a:rPr lang="it-IT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endParaRPr lang="it-IT" sz="2000" b="1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and </a:t>
            </a:r>
            <a:r>
              <a:rPr lang="it-IT" sz="20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alloys</a:t>
            </a:r>
            <a:r>
              <a:rPr lang="it-IT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(</a:t>
            </a:r>
            <a:r>
              <a:rPr lang="it-IT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small </a:t>
            </a:r>
            <a:r>
              <a:rPr lang="it-IT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compared</a:t>
            </a:r>
            <a:r>
              <a:rPr lang="it-IT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l-GR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it-IT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it-IT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dirthy</a:t>
            </a:r>
            <a:r>
              <a:rPr lang="it-IT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it-IT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) and HTS (</a:t>
            </a:r>
            <a:r>
              <a:rPr lang="el-GR" sz="2000" b="1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ξ</a:t>
            </a:r>
            <a:r>
              <a:rPr lang="it-IT" sz="2000" b="1" i="1" baseline="-250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o </a:t>
            </a:r>
            <a:r>
              <a:rPr lang="it-IT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small </a:t>
            </a:r>
            <a:endParaRPr lang="it-IT" sz="2000" b="1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r>
              <a:rPr lang="it-IT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compared</a:t>
            </a:r>
            <a:r>
              <a:rPr lang="it-IT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l-GR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it-IT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«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local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clean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limit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»),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but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not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for high </a:t>
            </a:r>
            <a:r>
              <a:rPr lang="it-IT" sz="2000" b="1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purity</a:t>
            </a:r>
            <a:r>
              <a:rPr lang="it-IT" sz="20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bulk Nb !</a:t>
            </a:r>
            <a:endParaRPr lang="it-IT" sz="20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pic>
        <p:nvPicPr>
          <p:cNvPr id="15" name="Picture 1029" descr="Cernb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12" y="3199456"/>
            <a:ext cx="5144222" cy="3865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5531152" y="3218524"/>
            <a:ext cx="25760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Nb, T=4.2K, f=1.5GHz</a:t>
            </a:r>
          </a:p>
          <a:p>
            <a:r>
              <a:rPr lang="it-IT" dirty="0" smtClean="0"/>
              <a:t>Benvenuti et al, </a:t>
            </a:r>
            <a:r>
              <a:rPr lang="it-IT" dirty="0" err="1" smtClean="0"/>
              <a:t>Physica</a:t>
            </a:r>
            <a:r>
              <a:rPr lang="it-IT" dirty="0" smtClean="0"/>
              <a:t> C</a:t>
            </a:r>
          </a:p>
          <a:p>
            <a:r>
              <a:rPr lang="it-IT" dirty="0" err="1"/>
              <a:t>Physica</a:t>
            </a:r>
            <a:r>
              <a:rPr lang="it-IT" dirty="0"/>
              <a:t> C 316 </a:t>
            </a:r>
            <a:r>
              <a:rPr lang="it-IT" dirty="0" smtClean="0"/>
              <a:t>,153 (1999)</a:t>
            </a:r>
            <a:endParaRPr lang="it-IT" dirty="0"/>
          </a:p>
        </p:txBody>
      </p:sp>
      <p:cxnSp>
        <p:nvCxnSpPr>
          <p:cNvPr id="17" name="Connettore 1 16"/>
          <p:cNvCxnSpPr/>
          <p:nvPr/>
        </p:nvCxnSpPr>
        <p:spPr>
          <a:xfrm flipH="1">
            <a:off x="2834958" y="3315851"/>
            <a:ext cx="53296" cy="331456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2995262" y="3507566"/>
            <a:ext cx="2373663" cy="92333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002060"/>
                </a:solidFill>
              </a:rPr>
              <a:t>l</a:t>
            </a:r>
            <a:r>
              <a:rPr lang="it-IT" b="1" dirty="0" err="1" smtClean="0">
                <a:solidFill>
                  <a:srgbClr val="002060"/>
                </a:solidFill>
              </a:rPr>
              <a:t>ocal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limit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validity</a:t>
            </a:r>
            <a:r>
              <a:rPr lang="it-IT" b="1" dirty="0" smtClean="0">
                <a:solidFill>
                  <a:srgbClr val="002060"/>
                </a:solidFill>
              </a:rPr>
              <a:t> zone</a:t>
            </a:r>
          </a:p>
          <a:p>
            <a:r>
              <a:rPr lang="it-IT" b="1" dirty="0" smtClean="0">
                <a:solidFill>
                  <a:srgbClr val="002060"/>
                </a:solidFill>
              </a:rPr>
              <a:t>(</a:t>
            </a:r>
            <a:r>
              <a:rPr lang="it-IT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it-IT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&lt; </a:t>
            </a:r>
            <a:r>
              <a:rPr lang="el-GR" b="1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ξ</a:t>
            </a:r>
            <a:r>
              <a:rPr lang="it-IT" b="1" i="1" baseline="-25000" dirty="0">
                <a:solidFill>
                  <a:srgbClr val="002060"/>
                </a:solidFill>
                <a:cs typeface="Times New Roman" panose="02020603050405020304" pitchFamily="18" charset="0"/>
              </a:rPr>
              <a:t>o </a:t>
            </a:r>
            <a:r>
              <a:rPr lang="it-IT" b="1" i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, RRR&lt;20</a:t>
            </a:r>
            <a:r>
              <a:rPr lang="it-IT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  <a:endParaRPr lang="it-IT" b="1" dirty="0" smtClean="0">
              <a:solidFill>
                <a:srgbClr val="002060"/>
              </a:solidFill>
            </a:endParaRPr>
          </a:p>
          <a:p>
            <a:endParaRPr lang="it-IT" b="1" dirty="0">
              <a:solidFill>
                <a:srgbClr val="002060"/>
              </a:solidFill>
            </a:endParaRPr>
          </a:p>
        </p:txBody>
      </p:sp>
      <p:cxnSp>
        <p:nvCxnSpPr>
          <p:cNvPr id="21" name="Connettore 2 20"/>
          <p:cNvCxnSpPr/>
          <p:nvPr/>
        </p:nvCxnSpPr>
        <p:spPr>
          <a:xfrm flipV="1">
            <a:off x="1646458" y="4477955"/>
            <a:ext cx="301214" cy="1828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 rot="16200000">
            <a:off x="-216578" y="4645685"/>
            <a:ext cx="32659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rgbClr val="FF0000"/>
                </a:solidFill>
              </a:rPr>
              <a:t>Full non-</a:t>
            </a:r>
            <a:r>
              <a:rPr lang="it-IT" sz="1600" b="1" dirty="0" err="1" smtClean="0">
                <a:solidFill>
                  <a:srgbClr val="FF0000"/>
                </a:solidFill>
              </a:rPr>
              <a:t>local</a:t>
            </a:r>
            <a:r>
              <a:rPr lang="it-IT" sz="16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</a:rPr>
              <a:t>theoretical</a:t>
            </a:r>
            <a:r>
              <a:rPr lang="it-IT" sz="1600" b="1" dirty="0" smtClean="0">
                <a:solidFill>
                  <a:srgbClr val="FF0000"/>
                </a:solidFill>
              </a:rPr>
              <a:t> </a:t>
            </a:r>
            <a:r>
              <a:rPr lang="it-IT" sz="1600" b="1" dirty="0" err="1" smtClean="0">
                <a:solidFill>
                  <a:srgbClr val="FF0000"/>
                </a:solidFill>
              </a:rPr>
              <a:t>calculation</a:t>
            </a:r>
            <a:endParaRPr lang="it-IT" sz="1600" b="1" dirty="0" smtClean="0">
              <a:solidFill>
                <a:srgbClr val="FF0000"/>
              </a:solidFill>
            </a:endParaRPr>
          </a:p>
          <a:p>
            <a:r>
              <a:rPr lang="it-IT" sz="1600" b="1" dirty="0" smtClean="0">
                <a:solidFill>
                  <a:srgbClr val="FF0000"/>
                </a:solidFill>
              </a:rPr>
              <a:t>                    (</a:t>
            </a:r>
            <a:r>
              <a:rPr lang="it-IT" sz="1600" b="1" dirty="0" err="1" smtClean="0">
                <a:solidFill>
                  <a:srgbClr val="FF0000"/>
                </a:solidFill>
              </a:rPr>
              <a:t>Halbritter</a:t>
            </a:r>
            <a:r>
              <a:rPr lang="it-IT" sz="1600" b="1" dirty="0" smtClean="0">
                <a:solidFill>
                  <a:srgbClr val="FF0000"/>
                </a:solidFill>
              </a:rPr>
              <a:t> code)</a:t>
            </a:r>
            <a:endParaRPr lang="it-IT" sz="1600" b="1" dirty="0">
              <a:solidFill>
                <a:srgbClr val="FF0000"/>
              </a:solidFill>
            </a:endParaRPr>
          </a:p>
        </p:txBody>
      </p:sp>
      <p:graphicFrame>
        <p:nvGraphicFramePr>
          <p:cNvPr id="19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5351867"/>
              </p:ext>
            </p:extLst>
          </p:nvPr>
        </p:nvGraphicFramePr>
        <p:xfrm>
          <a:off x="7220176" y="660015"/>
          <a:ext cx="360363" cy="8249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13" name="Equazione" r:id="rId12" imgW="164880" imgH="215640" progId="Equation.3">
                  <p:embed/>
                </p:oleObj>
              </mc:Choice>
              <mc:Fallback>
                <p:oleObj name="Equazione" r:id="rId12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0176" y="660015"/>
                        <a:ext cx="360363" cy="8249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043279"/>
              </p:ext>
            </p:extLst>
          </p:nvPr>
        </p:nvGraphicFramePr>
        <p:xfrm>
          <a:off x="6550313" y="4817657"/>
          <a:ext cx="190500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14" name="Equation" r:id="rId14" imgW="1028520" imgH="228600" progId="Equation.DSMT4">
                  <p:embed/>
                </p:oleObj>
              </mc:Choice>
              <mc:Fallback>
                <p:oleObj name="Equation" r:id="rId14" imgW="10285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0313" y="4817657"/>
                        <a:ext cx="1905000" cy="3667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asellaDiTesto 10"/>
          <p:cNvSpPr txBox="1"/>
          <p:nvPr/>
        </p:nvSpPr>
        <p:spPr>
          <a:xfrm>
            <a:off x="5536892" y="4185814"/>
            <a:ext cx="95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Setting</a:t>
            </a:r>
            <a:r>
              <a:rPr lang="it-IT" dirty="0" smtClean="0"/>
              <a:t> :</a:t>
            </a:r>
            <a:endParaRPr lang="it-IT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5774457" y="4792829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w</a:t>
            </a:r>
            <a:r>
              <a:rPr lang="it-IT" dirty="0" smtClean="0"/>
              <a:t>ith :</a:t>
            </a:r>
            <a:endParaRPr lang="it-IT" dirty="0"/>
          </a:p>
        </p:txBody>
      </p:sp>
      <p:graphicFrame>
        <p:nvGraphicFramePr>
          <p:cNvPr id="24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4908437"/>
              </p:ext>
            </p:extLst>
          </p:nvPr>
        </p:nvGraphicFramePr>
        <p:xfrm>
          <a:off x="6528631" y="4106141"/>
          <a:ext cx="2236788" cy="633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15" name="Equation" r:id="rId16" imgW="1422360" imgH="431640" progId="Equation.DSMT4">
                  <p:embed/>
                </p:oleObj>
              </mc:Choice>
              <mc:Fallback>
                <p:oleObj name="Equation" r:id="rId16" imgW="1422360" imgH="4316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8631" y="4106141"/>
                        <a:ext cx="2236788" cy="633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CasellaDiTesto 24"/>
          <p:cNvSpPr txBox="1"/>
          <p:nvPr/>
        </p:nvSpPr>
        <p:spPr>
          <a:xfrm>
            <a:off x="5549241" y="5254326"/>
            <a:ext cx="3477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/>
              <a:t>e</a:t>
            </a:r>
            <a:r>
              <a:rPr lang="it-IT" dirty="0" err="1" smtClean="0"/>
              <a:t>xtends</a:t>
            </a:r>
            <a:r>
              <a:rPr lang="it-IT" dirty="0" smtClean="0"/>
              <a:t> the </a:t>
            </a:r>
            <a:r>
              <a:rPr lang="it-IT" dirty="0" err="1" smtClean="0"/>
              <a:t>validity</a:t>
            </a:r>
            <a:r>
              <a:rPr lang="it-IT" dirty="0" smtClean="0"/>
              <a:t> of the BCS </a:t>
            </a:r>
            <a:r>
              <a:rPr lang="it-IT" dirty="0" err="1" smtClean="0"/>
              <a:t>low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frequency</a:t>
            </a:r>
            <a:r>
              <a:rPr lang="it-IT" dirty="0" smtClean="0"/>
              <a:t>, </a:t>
            </a:r>
            <a:r>
              <a:rPr lang="it-IT" dirty="0" err="1" smtClean="0"/>
              <a:t>low</a:t>
            </a:r>
            <a:r>
              <a:rPr lang="it-IT" dirty="0" smtClean="0"/>
              <a:t> </a:t>
            </a:r>
            <a:r>
              <a:rPr lang="it-IT" dirty="0" err="1" smtClean="0"/>
              <a:t>temperature,dirthy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limit</a:t>
            </a:r>
            <a:r>
              <a:rPr lang="it-IT" dirty="0" smtClean="0"/>
              <a:t>  </a:t>
            </a:r>
            <a:r>
              <a:rPr lang="it-IT" dirty="0" err="1" smtClean="0"/>
              <a:t>approximate</a:t>
            </a:r>
            <a:r>
              <a:rPr lang="it-IT" dirty="0" smtClean="0"/>
              <a:t> </a:t>
            </a:r>
            <a:r>
              <a:rPr lang="it-IT" dirty="0" err="1" smtClean="0"/>
              <a:t>formulas</a:t>
            </a:r>
            <a:r>
              <a:rPr lang="it-IT" dirty="0" smtClean="0"/>
              <a:t> up to </a:t>
            </a:r>
            <a:endParaRPr lang="it-IT" dirty="0"/>
          </a:p>
        </p:txBody>
      </p:sp>
      <p:graphicFrame>
        <p:nvGraphicFramePr>
          <p:cNvPr id="2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0527523"/>
              </p:ext>
            </p:extLst>
          </p:nvPr>
        </p:nvGraphicFramePr>
        <p:xfrm>
          <a:off x="6264385" y="6194487"/>
          <a:ext cx="7127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9916" name="Equation" r:id="rId18" imgW="368280" imgH="228600" progId="Equation.DSMT4">
                  <p:embed/>
                </p:oleObj>
              </mc:Choice>
              <mc:Fallback>
                <p:oleObj name="Equation" r:id="rId18" imgW="3682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64385" y="6194487"/>
                        <a:ext cx="712787" cy="3810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8" name="Connettore 1 27"/>
          <p:cNvCxnSpPr/>
          <p:nvPr/>
        </p:nvCxnSpPr>
        <p:spPr>
          <a:xfrm>
            <a:off x="7019960" y="6407021"/>
            <a:ext cx="649061" cy="0"/>
          </a:xfrm>
          <a:prstGeom prst="line">
            <a:avLst/>
          </a:prstGeom>
          <a:ln w="19050">
            <a:solidFill>
              <a:srgbClr val="00B05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igura a mano libera 34"/>
          <p:cNvSpPr/>
          <p:nvPr/>
        </p:nvSpPr>
        <p:spPr>
          <a:xfrm>
            <a:off x="3013351" y="4657965"/>
            <a:ext cx="2098712" cy="1353370"/>
          </a:xfrm>
          <a:custGeom>
            <a:avLst/>
            <a:gdLst>
              <a:gd name="connsiteX0" fmla="*/ 0 w 1961002"/>
              <a:gd name="connsiteY0" fmla="*/ 1068636 h 1068636"/>
              <a:gd name="connsiteX1" fmla="*/ 484742 w 1961002"/>
              <a:gd name="connsiteY1" fmla="*/ 1024569 h 1068636"/>
              <a:gd name="connsiteX2" fmla="*/ 1002535 w 1961002"/>
              <a:gd name="connsiteY2" fmla="*/ 837282 h 1068636"/>
              <a:gd name="connsiteX3" fmla="*/ 1553378 w 1961002"/>
              <a:gd name="connsiteY3" fmla="*/ 440675 h 1068636"/>
              <a:gd name="connsiteX4" fmla="*/ 1961002 w 1961002"/>
              <a:gd name="connsiteY4" fmla="*/ 0 h 1068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1002" h="1068636">
                <a:moveTo>
                  <a:pt x="0" y="1068636"/>
                </a:moveTo>
                <a:cubicBezTo>
                  <a:pt x="158826" y="1065882"/>
                  <a:pt x="317653" y="1063128"/>
                  <a:pt x="484742" y="1024569"/>
                </a:cubicBezTo>
                <a:cubicBezTo>
                  <a:pt x="651831" y="986010"/>
                  <a:pt x="824429" y="934598"/>
                  <a:pt x="1002535" y="837282"/>
                </a:cubicBezTo>
                <a:cubicBezTo>
                  <a:pt x="1180641" y="739966"/>
                  <a:pt x="1393634" y="580222"/>
                  <a:pt x="1553378" y="440675"/>
                </a:cubicBezTo>
                <a:cubicBezTo>
                  <a:pt x="1713123" y="301128"/>
                  <a:pt x="1837062" y="150564"/>
                  <a:pt x="1961002" y="0"/>
                </a:cubicBezTo>
              </a:path>
            </a:pathLst>
          </a:custGeom>
          <a:noFill/>
          <a:ln w="19050">
            <a:solidFill>
              <a:srgbClr val="00B05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5226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Text Box 3"/>
          <p:cNvSpPr txBox="1">
            <a:spLocks noChangeArrowheads="1"/>
          </p:cNvSpPr>
          <p:nvPr/>
        </p:nvSpPr>
        <p:spPr bwMode="auto">
          <a:xfrm>
            <a:off x="244105" y="383036"/>
            <a:ext cx="838652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 err="1">
                <a:solidFill>
                  <a:srgbClr val="FF3399"/>
                </a:solidFill>
                <a:latin typeface="Times New Roman" panose="02020603050405020304" pitchFamily="18" charset="0"/>
              </a:rPr>
              <a:t>R</a:t>
            </a:r>
            <a:r>
              <a:rPr lang="en-US" sz="2400" b="1" baseline="-25000" dirty="0" err="1">
                <a:solidFill>
                  <a:srgbClr val="FF3399"/>
                </a:solidFill>
                <a:latin typeface="Times New Roman" panose="02020603050405020304" pitchFamily="18" charset="0"/>
              </a:rPr>
              <a:t>s</a:t>
            </a:r>
            <a:r>
              <a:rPr lang="en-US" sz="2400" b="1" baseline="30000" dirty="0" err="1">
                <a:solidFill>
                  <a:srgbClr val="FF3399"/>
                </a:solidFill>
                <a:latin typeface="Times New Roman" panose="02020603050405020304" pitchFamily="18" charset="0"/>
              </a:rPr>
              <a:t>BCS</a:t>
            </a:r>
            <a:r>
              <a:rPr lang="en-US" sz="2400" b="1" baseline="-25000" dirty="0">
                <a:solidFill>
                  <a:srgbClr val="FF3399"/>
                </a:solidFill>
                <a:latin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FF3399"/>
                </a:solidFill>
                <a:latin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rgbClr val="FF3399"/>
                </a:solidFill>
                <a:latin typeface="Times New Roman" panose="02020603050405020304" pitchFamily="18" charset="0"/>
              </a:rPr>
              <a:t>for different superconducting materials in the local limit</a:t>
            </a:r>
            <a:endParaRPr lang="en-US" sz="2400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4933" name="Text Box 5"/>
          <p:cNvSpPr txBox="1">
            <a:spLocks noChangeArrowheads="1"/>
          </p:cNvSpPr>
          <p:nvPr/>
        </p:nvSpPr>
        <p:spPr bwMode="auto">
          <a:xfrm>
            <a:off x="194191" y="1081088"/>
            <a:ext cx="855177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600" b="1" dirty="0">
                <a:solidFill>
                  <a:srgbClr val="002060"/>
                </a:solidFill>
              </a:rPr>
              <a:t>Lines of equal </a:t>
            </a:r>
            <a:r>
              <a:rPr lang="en-US" sz="1600" b="1" dirty="0" err="1" smtClean="0">
                <a:solidFill>
                  <a:srgbClr val="002060"/>
                </a:solidFill>
              </a:rPr>
              <a:t>R</a:t>
            </a:r>
            <a:r>
              <a:rPr lang="en-US" sz="1600" b="1" baseline="-25000" dirty="0" err="1" smtClean="0">
                <a:solidFill>
                  <a:srgbClr val="002060"/>
                </a:solidFill>
              </a:rPr>
              <a:t>s</a:t>
            </a:r>
            <a:r>
              <a:rPr lang="en-US" sz="1600" b="1" baseline="30000" dirty="0" err="1" smtClean="0">
                <a:solidFill>
                  <a:srgbClr val="002060"/>
                </a:solidFill>
              </a:rPr>
              <a:t>BCS</a:t>
            </a:r>
            <a:r>
              <a:rPr lang="en-US" sz="1600" b="1" dirty="0" smtClean="0">
                <a:solidFill>
                  <a:srgbClr val="002060"/>
                </a:solidFill>
              </a:rPr>
              <a:t> </a:t>
            </a:r>
            <a:r>
              <a:rPr lang="en-US" sz="1600" b="1" dirty="0">
                <a:solidFill>
                  <a:srgbClr val="002060"/>
                </a:solidFill>
              </a:rPr>
              <a:t>in the </a:t>
            </a:r>
            <a:r>
              <a:rPr lang="en-US" sz="1600" b="1" i="1" dirty="0">
                <a:solidFill>
                  <a:srgbClr val="002060"/>
                </a:solidFill>
              </a:rPr>
              <a:t>(</a:t>
            </a:r>
            <a:r>
              <a:rPr lang="en-US" sz="1600" b="1" i="1" dirty="0" smtClean="0">
                <a:solidFill>
                  <a:srgbClr val="002060"/>
                </a:solidFill>
                <a:sym typeface="Symbol" panose="05050102010706020507" pitchFamily="18" charset="2"/>
              </a:rPr>
              <a:t></a:t>
            </a:r>
            <a:r>
              <a:rPr lang="en-US" sz="1600" b="1" i="1" baseline="-25000" dirty="0" smtClean="0">
                <a:solidFill>
                  <a:srgbClr val="002060"/>
                </a:solidFill>
                <a:sym typeface="Symbol" panose="05050102010706020507" pitchFamily="18" charset="2"/>
              </a:rPr>
              <a:t>n</a:t>
            </a:r>
            <a:r>
              <a:rPr lang="en-US" sz="1600" b="1" i="1" dirty="0" smtClean="0">
                <a:solidFill>
                  <a:srgbClr val="002060"/>
                </a:solidFill>
                <a:sym typeface="Symbol" panose="05050102010706020507" pitchFamily="18" charset="2"/>
              </a:rPr>
              <a:t>, </a:t>
            </a:r>
            <a:r>
              <a:rPr lang="en-US" sz="1600" b="1" i="1" dirty="0">
                <a:solidFill>
                  <a:srgbClr val="002060"/>
                </a:solidFill>
                <a:sym typeface="Symbol" panose="05050102010706020507" pitchFamily="18" charset="2"/>
              </a:rPr>
              <a:t>T</a:t>
            </a:r>
            <a:r>
              <a:rPr lang="en-US" sz="1600" b="1" i="1" baseline="-25000" dirty="0">
                <a:solidFill>
                  <a:srgbClr val="002060"/>
                </a:solidFill>
                <a:sym typeface="Symbol" panose="05050102010706020507" pitchFamily="18" charset="2"/>
              </a:rPr>
              <a:t>C</a:t>
            </a:r>
            <a:r>
              <a:rPr lang="en-US" sz="1600" b="1" i="1" dirty="0">
                <a:solidFill>
                  <a:srgbClr val="002060"/>
                </a:solidFill>
                <a:sym typeface="Symbol" panose="05050102010706020507" pitchFamily="18" charset="2"/>
              </a:rPr>
              <a:t>) </a:t>
            </a:r>
            <a:r>
              <a:rPr lang="en-US" sz="1600" b="1" dirty="0">
                <a:solidFill>
                  <a:srgbClr val="002060"/>
                </a:solidFill>
                <a:sym typeface="Symbol" panose="05050102010706020507" pitchFamily="18" charset="2"/>
              </a:rPr>
              <a:t>plane at T = 4.2 K and  = 0.5 </a:t>
            </a:r>
            <a:r>
              <a:rPr lang="en-US" sz="1600" b="1" dirty="0" smtClean="0">
                <a:solidFill>
                  <a:srgbClr val="002060"/>
                </a:solidFill>
                <a:sym typeface="Symbol" panose="05050102010706020507" pitchFamily="18" charset="2"/>
              </a:rPr>
              <a:t>GHz  (V. Palmieri, Thesis , 1985) </a:t>
            </a:r>
            <a:endParaRPr lang="en-US" sz="1600" dirty="0"/>
          </a:p>
        </p:txBody>
      </p:sp>
      <p:grpSp>
        <p:nvGrpSpPr>
          <p:cNvPr id="124934" name="Group 6"/>
          <p:cNvGrpSpPr>
            <a:grpSpLocks/>
          </p:cNvGrpSpPr>
          <p:nvPr/>
        </p:nvGrpSpPr>
        <p:grpSpPr bwMode="auto">
          <a:xfrm>
            <a:off x="1611951" y="1724923"/>
            <a:ext cx="6765682" cy="4239358"/>
            <a:chOff x="1104" y="786"/>
            <a:chExt cx="4617" cy="2893"/>
          </a:xfrm>
        </p:grpSpPr>
        <p:pic>
          <p:nvPicPr>
            <p:cNvPr id="124935" name="Picture 7" descr="845 mod t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8" y="786"/>
              <a:ext cx="3600" cy="26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4936" name="Text Box 8"/>
            <p:cNvSpPr txBox="1">
              <a:spLocks noChangeArrowheads="1"/>
            </p:cNvSpPr>
            <p:nvPr/>
          </p:nvSpPr>
          <p:spPr bwMode="auto">
            <a:xfrm rot="17740889">
              <a:off x="1400" y="1738"/>
              <a:ext cx="517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77">
                  <a:latin typeface="Times New Roman" panose="02020603050405020304" pitchFamily="18" charset="0"/>
                </a:rPr>
                <a:t>128 n</a:t>
              </a:r>
              <a:r>
                <a:rPr lang="en-US" sz="1477">
                  <a:latin typeface="Times New Roman" panose="02020603050405020304" pitchFamily="18" charset="0"/>
                  <a:sym typeface="Symbol" panose="05050102010706020507" pitchFamily="18" charset="2"/>
                </a:rPr>
                <a:t>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37" name="Text Box 9"/>
            <p:cNvSpPr txBox="1">
              <a:spLocks noChangeArrowheads="1"/>
            </p:cNvSpPr>
            <p:nvPr/>
          </p:nvSpPr>
          <p:spPr bwMode="auto">
            <a:xfrm rot="17740889">
              <a:off x="1743" y="1862"/>
              <a:ext cx="255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77">
                  <a:latin typeface="Times New Roman" panose="02020603050405020304" pitchFamily="18" charset="0"/>
                </a:rPr>
                <a:t>64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38" name="Text Box 10"/>
            <p:cNvSpPr txBox="1">
              <a:spLocks noChangeArrowheads="1"/>
            </p:cNvSpPr>
            <p:nvPr/>
          </p:nvSpPr>
          <p:spPr bwMode="auto">
            <a:xfrm rot="17740889">
              <a:off x="1976" y="1954"/>
              <a:ext cx="255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77">
                  <a:latin typeface="Times New Roman" panose="02020603050405020304" pitchFamily="18" charset="0"/>
                  <a:sym typeface="Symbol" panose="05050102010706020507" pitchFamily="18" charset="2"/>
                </a:rPr>
                <a:t>32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39" name="Text Box 11"/>
            <p:cNvSpPr txBox="1">
              <a:spLocks noChangeArrowheads="1"/>
            </p:cNvSpPr>
            <p:nvPr/>
          </p:nvSpPr>
          <p:spPr bwMode="auto">
            <a:xfrm rot="17740889">
              <a:off x="2216" y="2076"/>
              <a:ext cx="255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77">
                  <a:latin typeface="Times New Roman" panose="02020603050405020304" pitchFamily="18" charset="0"/>
                </a:rPr>
                <a:t>16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40" name="Text Box 12"/>
            <p:cNvSpPr txBox="1">
              <a:spLocks noChangeArrowheads="1"/>
            </p:cNvSpPr>
            <p:nvPr/>
          </p:nvSpPr>
          <p:spPr bwMode="auto">
            <a:xfrm rot="17740889">
              <a:off x="2489" y="2172"/>
              <a:ext cx="19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77">
                  <a:latin typeface="Times New Roman" panose="02020603050405020304" pitchFamily="18" charset="0"/>
                </a:rPr>
                <a:t>8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41" name="Text Box 13"/>
            <p:cNvSpPr txBox="1">
              <a:spLocks noChangeArrowheads="1"/>
            </p:cNvSpPr>
            <p:nvPr/>
          </p:nvSpPr>
          <p:spPr bwMode="auto">
            <a:xfrm rot="17740889">
              <a:off x="2729" y="2268"/>
              <a:ext cx="19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77">
                  <a:latin typeface="Times New Roman" panose="02020603050405020304" pitchFamily="18" charset="0"/>
                </a:rPr>
                <a:t>4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42" name="Text Box 14"/>
            <p:cNvSpPr txBox="1">
              <a:spLocks noChangeArrowheads="1"/>
            </p:cNvSpPr>
            <p:nvPr/>
          </p:nvSpPr>
          <p:spPr bwMode="auto">
            <a:xfrm rot="17740889">
              <a:off x="2977" y="2376"/>
              <a:ext cx="19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77">
                  <a:latin typeface="Times New Roman" panose="02020603050405020304" pitchFamily="18" charset="0"/>
                </a:rPr>
                <a:t>2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43" name="Text Box 15"/>
            <p:cNvSpPr txBox="1">
              <a:spLocks noChangeArrowheads="1"/>
            </p:cNvSpPr>
            <p:nvPr/>
          </p:nvSpPr>
          <p:spPr bwMode="auto">
            <a:xfrm rot="17740889">
              <a:off x="3127" y="2501"/>
              <a:ext cx="387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77">
                  <a:latin typeface="Times New Roman" panose="02020603050405020304" pitchFamily="18" charset="0"/>
                </a:rPr>
                <a:t>1 n</a:t>
              </a:r>
              <a:r>
                <a:rPr lang="en-US" sz="1477">
                  <a:latin typeface="Times New Roman" panose="02020603050405020304" pitchFamily="18" charset="0"/>
                  <a:sym typeface="Symbol" panose="05050102010706020507" pitchFamily="18" charset="2"/>
                </a:rPr>
                <a:t>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44" name="Text Box 16"/>
            <p:cNvSpPr txBox="1">
              <a:spLocks noChangeArrowheads="1"/>
            </p:cNvSpPr>
            <p:nvPr/>
          </p:nvSpPr>
          <p:spPr bwMode="auto">
            <a:xfrm rot="17740889">
              <a:off x="3432" y="2622"/>
              <a:ext cx="288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77">
                  <a:latin typeface="Times New Roman" panose="02020603050405020304" pitchFamily="18" charset="0"/>
                </a:rPr>
                <a:t>0.5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45" name="Text Box 17"/>
            <p:cNvSpPr txBox="1">
              <a:spLocks noChangeArrowheads="1"/>
            </p:cNvSpPr>
            <p:nvPr/>
          </p:nvSpPr>
          <p:spPr bwMode="auto">
            <a:xfrm rot="17740889">
              <a:off x="3667" y="2718"/>
              <a:ext cx="35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1477">
                  <a:latin typeface="Times New Roman" panose="02020603050405020304" pitchFamily="18" charset="0"/>
                </a:rPr>
                <a:t>0.25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46" name="Text Box 18"/>
            <p:cNvSpPr txBox="1">
              <a:spLocks noChangeArrowheads="1"/>
            </p:cNvSpPr>
            <p:nvPr/>
          </p:nvSpPr>
          <p:spPr bwMode="auto">
            <a:xfrm>
              <a:off x="1332" y="3295"/>
              <a:ext cx="2608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77" dirty="0">
                  <a:latin typeface="Times New Roman" panose="02020603050405020304" pitchFamily="18" charset="0"/>
                </a:rPr>
                <a:t>8           10           12          14           16           18</a:t>
              </a:r>
              <a:endParaRPr lang="en-US" sz="2215" dirty="0">
                <a:latin typeface="Times New Roman" panose="02020603050405020304" pitchFamily="18" charset="0"/>
              </a:endParaRPr>
            </a:p>
          </p:txBody>
        </p:sp>
        <p:sp>
          <p:nvSpPr>
            <p:cNvPr id="124947" name="Text Box 19"/>
            <p:cNvSpPr txBox="1">
              <a:spLocks noChangeArrowheads="1"/>
            </p:cNvSpPr>
            <p:nvPr/>
          </p:nvSpPr>
          <p:spPr bwMode="auto">
            <a:xfrm>
              <a:off x="1104" y="1423"/>
              <a:ext cx="320" cy="20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r" eaLnBrk="0" hangingPunct="0"/>
              <a:r>
                <a:rPr lang="en-US" sz="1477">
                  <a:latin typeface="Times New Roman" panose="02020603050405020304" pitchFamily="18" charset="0"/>
                </a:rPr>
                <a:t>100</a:t>
              </a:r>
            </a:p>
            <a:p>
              <a:pPr algn="r" eaLnBrk="0" hangingPunct="0"/>
              <a:endParaRPr lang="en-US" sz="7016">
                <a:latin typeface="Times New Roman" panose="02020603050405020304" pitchFamily="18" charset="0"/>
              </a:endParaRPr>
            </a:p>
            <a:p>
              <a:pPr algn="r" eaLnBrk="0" hangingPunct="0"/>
              <a:r>
                <a:rPr lang="en-US" sz="1477">
                  <a:latin typeface="Times New Roman" panose="02020603050405020304" pitchFamily="18" charset="0"/>
                </a:rPr>
                <a:t>10</a:t>
              </a:r>
            </a:p>
            <a:p>
              <a:pPr algn="r" eaLnBrk="0" hangingPunct="0"/>
              <a:endParaRPr lang="en-US" sz="7016">
                <a:latin typeface="Times New Roman" panose="02020603050405020304" pitchFamily="18" charset="0"/>
              </a:endParaRPr>
            </a:p>
            <a:p>
              <a:pPr algn="r" eaLnBrk="0" hangingPunct="0"/>
              <a:r>
                <a:rPr lang="en-US" sz="1477">
                  <a:latin typeface="Times New Roman" panose="02020603050405020304" pitchFamily="18" charset="0"/>
                </a:rPr>
                <a:t>1</a:t>
              </a:r>
              <a:endParaRPr lang="en-US" sz="2215">
                <a:latin typeface="Times New Roman" panose="02020603050405020304" pitchFamily="18" charset="0"/>
              </a:endParaRPr>
            </a:p>
          </p:txBody>
        </p:sp>
        <p:sp>
          <p:nvSpPr>
            <p:cNvPr id="124948" name="Text Box 20"/>
            <p:cNvSpPr txBox="1">
              <a:spLocks noChangeArrowheads="1"/>
            </p:cNvSpPr>
            <p:nvPr/>
          </p:nvSpPr>
          <p:spPr bwMode="auto">
            <a:xfrm>
              <a:off x="4486" y="948"/>
              <a:ext cx="1235" cy="2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lnSpc>
                  <a:spcPct val="140000"/>
                </a:lnSpc>
              </a:pPr>
              <a:r>
                <a:rPr lang="en-US" sz="1477" dirty="0" smtClean="0">
                  <a:latin typeface="Times New Roman" panose="02020603050405020304" pitchFamily="18" charset="0"/>
                </a:rPr>
                <a:t>  </a:t>
              </a:r>
              <a:r>
                <a:rPr lang="en-US" sz="1477" dirty="0" err="1" smtClean="0">
                  <a:latin typeface="Times New Roman" panose="02020603050405020304" pitchFamily="18" charset="0"/>
                </a:rPr>
                <a:t>Nb</a:t>
              </a:r>
              <a:r>
                <a:rPr lang="en-US" sz="1477" dirty="0" smtClean="0">
                  <a:latin typeface="Times New Roman" panose="02020603050405020304" pitchFamily="18" charset="0"/>
                </a:rPr>
                <a:t> Thin film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1477" dirty="0" err="1" smtClean="0">
                  <a:latin typeface="Times New Roman" panose="02020603050405020304" pitchFamily="18" charset="0"/>
                </a:rPr>
                <a:t>MoRe</a:t>
              </a:r>
              <a:endParaRPr lang="en-US" sz="1477" dirty="0">
                <a:latin typeface="Times New Roman" panose="02020603050405020304" pitchFamily="18" charset="0"/>
              </a:endParaRPr>
            </a:p>
            <a:p>
              <a:pPr eaLnBrk="0" hangingPunct="0">
                <a:lnSpc>
                  <a:spcPct val="140000"/>
                </a:lnSpc>
              </a:pPr>
              <a:r>
                <a:rPr lang="en-US" sz="1477" dirty="0" err="1">
                  <a:latin typeface="Times New Roman" panose="02020603050405020304" pitchFamily="18" charset="0"/>
                </a:rPr>
                <a:t>NbTiN</a:t>
              </a:r>
              <a:endParaRPr lang="en-US" sz="1477" dirty="0">
                <a:latin typeface="Times New Roman" panose="02020603050405020304" pitchFamily="18" charset="0"/>
              </a:endParaRPr>
            </a:p>
            <a:p>
              <a:pPr eaLnBrk="0" hangingPunct="0">
                <a:lnSpc>
                  <a:spcPct val="140000"/>
                </a:lnSpc>
              </a:pPr>
              <a:r>
                <a:rPr lang="en-US" sz="1477" dirty="0" err="1">
                  <a:latin typeface="Times New Roman" panose="02020603050405020304" pitchFamily="18" charset="0"/>
                </a:rPr>
                <a:t>NbTiN</a:t>
              </a:r>
              <a:r>
                <a:rPr lang="en-US" sz="1477" dirty="0">
                  <a:latin typeface="Times New Roman" panose="02020603050405020304" pitchFamily="18" charset="0"/>
                </a:rPr>
                <a:t> (T</a:t>
              </a:r>
              <a:r>
                <a:rPr lang="en-US" sz="1477" baseline="-25000" dirty="0">
                  <a:latin typeface="Times New Roman" panose="02020603050405020304" pitchFamily="18" charset="0"/>
                </a:rPr>
                <a:t>S</a:t>
              </a:r>
              <a:r>
                <a:rPr lang="en-US" sz="1477" dirty="0">
                  <a:latin typeface="Times New Roman" panose="02020603050405020304" pitchFamily="18" charset="0"/>
                </a:rPr>
                <a:t> = 200 °C)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1477" dirty="0" err="1">
                  <a:latin typeface="Times New Roman" panose="02020603050405020304" pitchFamily="18" charset="0"/>
                </a:rPr>
                <a:t>NbN</a:t>
              </a:r>
              <a:endParaRPr lang="en-US" sz="1477" dirty="0">
                <a:latin typeface="Times New Roman" panose="02020603050405020304" pitchFamily="18" charset="0"/>
              </a:endParaRPr>
            </a:p>
            <a:p>
              <a:pPr eaLnBrk="0" hangingPunct="0">
                <a:lnSpc>
                  <a:spcPct val="140000"/>
                </a:lnSpc>
              </a:pPr>
              <a:r>
                <a:rPr lang="en-US" sz="1477" dirty="0" err="1">
                  <a:latin typeface="Times New Roman" panose="02020603050405020304" pitchFamily="18" charset="0"/>
                </a:rPr>
                <a:t>NbN</a:t>
              </a:r>
              <a:r>
                <a:rPr lang="en-US" sz="1477" dirty="0">
                  <a:latin typeface="Times New Roman" panose="02020603050405020304" pitchFamily="18" charset="0"/>
                </a:rPr>
                <a:t> (T</a:t>
              </a:r>
              <a:r>
                <a:rPr lang="en-US" sz="1477" baseline="-25000" dirty="0">
                  <a:latin typeface="Times New Roman" panose="02020603050405020304" pitchFamily="18" charset="0"/>
                </a:rPr>
                <a:t>S</a:t>
              </a:r>
              <a:r>
                <a:rPr lang="en-US" sz="1477" dirty="0">
                  <a:latin typeface="Times New Roman" panose="02020603050405020304" pitchFamily="18" charset="0"/>
                </a:rPr>
                <a:t> = 200 °C)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1477" dirty="0">
                  <a:latin typeface="Times New Roman" panose="02020603050405020304" pitchFamily="18" charset="0"/>
                </a:rPr>
                <a:t>Nb</a:t>
              </a:r>
              <a:r>
                <a:rPr lang="en-US" sz="1477" baseline="-25000" dirty="0">
                  <a:latin typeface="Times New Roman" panose="02020603050405020304" pitchFamily="18" charset="0"/>
                </a:rPr>
                <a:t>3</a:t>
              </a:r>
              <a:r>
                <a:rPr lang="en-US" sz="1477" dirty="0">
                  <a:latin typeface="Times New Roman" panose="02020603050405020304" pitchFamily="18" charset="0"/>
                </a:rPr>
                <a:t>Sn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1477" dirty="0" smtClean="0">
                  <a:latin typeface="Times New Roman" panose="02020603050405020304" pitchFamily="18" charset="0"/>
                </a:rPr>
                <a:t>V</a:t>
              </a:r>
              <a:r>
                <a:rPr lang="en-US" sz="1477" baseline="-25000" dirty="0" smtClean="0">
                  <a:latin typeface="Times New Roman" panose="02020603050405020304" pitchFamily="18" charset="0"/>
                </a:rPr>
                <a:t>3</a:t>
              </a:r>
              <a:r>
                <a:rPr lang="en-US" sz="1477" dirty="0" smtClean="0">
                  <a:latin typeface="Times New Roman" panose="02020603050405020304" pitchFamily="18" charset="0"/>
                </a:rPr>
                <a:t>Si</a:t>
              </a:r>
            </a:p>
            <a:p>
              <a:pPr eaLnBrk="0" hangingPunct="0">
                <a:lnSpc>
                  <a:spcPct val="140000"/>
                </a:lnSpc>
              </a:pPr>
              <a:r>
                <a:rPr lang="en-US" sz="1477" dirty="0" smtClean="0">
                  <a:latin typeface="Times New Roman" panose="02020603050405020304" pitchFamily="18" charset="0"/>
                </a:rPr>
                <a:t>MgB</a:t>
              </a:r>
              <a:r>
                <a:rPr lang="en-US" sz="1477" baseline="-25000" dirty="0" smtClean="0">
                  <a:latin typeface="Times New Roman" panose="02020603050405020304" pitchFamily="18" charset="0"/>
                </a:rPr>
                <a:t>2 </a:t>
              </a:r>
              <a:endParaRPr lang="en-US" sz="1477" dirty="0">
                <a:latin typeface="Times New Roman" panose="02020603050405020304" pitchFamily="18" charset="0"/>
              </a:endParaRPr>
            </a:p>
            <a:p>
              <a:pPr eaLnBrk="0" hangingPunct="0">
                <a:lnSpc>
                  <a:spcPct val="130000"/>
                </a:lnSpc>
              </a:pPr>
              <a:endParaRPr lang="en-US" sz="2215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124949" name="Object 21"/>
            <p:cNvGraphicFramePr>
              <a:graphicFrameLocks noChangeAspect="1"/>
            </p:cNvGraphicFramePr>
            <p:nvPr/>
          </p:nvGraphicFramePr>
          <p:xfrm>
            <a:off x="2433" y="3471"/>
            <a:ext cx="426" cy="2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089" name="Equazione" r:id="rId4" imgW="406224" imgH="228501" progId="Equation.3">
                    <p:embed/>
                  </p:oleObj>
                </mc:Choice>
                <mc:Fallback>
                  <p:oleObj name="Equazione" r:id="rId4" imgW="406224" imgH="228501" progId="Equation.3">
                    <p:embed/>
                    <p:pic>
                      <p:nvPicPr>
                        <p:cNvPr id="0" name="Picture 18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3" y="3471"/>
                          <a:ext cx="426" cy="20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Ovale 1"/>
          <p:cNvSpPr/>
          <p:nvPr/>
        </p:nvSpPr>
        <p:spPr>
          <a:xfrm flipH="1" flipV="1">
            <a:off x="5299053" y="4936792"/>
            <a:ext cx="106022" cy="79518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Ovale 23"/>
          <p:cNvSpPr/>
          <p:nvPr/>
        </p:nvSpPr>
        <p:spPr>
          <a:xfrm>
            <a:off x="6494070" y="4684230"/>
            <a:ext cx="71591" cy="7663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6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1626338"/>
              </p:ext>
            </p:extLst>
          </p:nvPr>
        </p:nvGraphicFramePr>
        <p:xfrm>
          <a:off x="7200038" y="4405934"/>
          <a:ext cx="1352604" cy="6676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0" name="Equazione" r:id="rId6" imgW="901440" imgH="457200" progId="Equation.3">
                  <p:embed/>
                </p:oleObj>
              </mc:Choice>
              <mc:Fallback>
                <p:oleObj name="Equazione" r:id="rId6" imgW="901440" imgH="457200" progId="Equation.3">
                  <p:embed/>
                  <p:pic>
                    <p:nvPicPr>
                      <p:cNvPr id="0" name="Picture 18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00038" y="4405934"/>
                        <a:ext cx="1352604" cy="6676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Ovale 3"/>
          <p:cNvSpPr/>
          <p:nvPr/>
        </p:nvSpPr>
        <p:spPr>
          <a:xfrm>
            <a:off x="2268693" y="5314879"/>
            <a:ext cx="301214" cy="2771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Ovale 26"/>
          <p:cNvSpPr/>
          <p:nvPr/>
        </p:nvSpPr>
        <p:spPr>
          <a:xfrm>
            <a:off x="6343463" y="2027147"/>
            <a:ext cx="301214" cy="2771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28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0522701"/>
              </p:ext>
            </p:extLst>
          </p:nvPr>
        </p:nvGraphicFramePr>
        <p:xfrm>
          <a:off x="688212" y="2083432"/>
          <a:ext cx="1158200" cy="305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91" name="Equation" r:id="rId8" imgW="749160" imgH="228600" progId="Equation.DSMT4">
                  <p:embed/>
                </p:oleObj>
              </mc:Choice>
              <mc:Fallback>
                <p:oleObj name="Equation" r:id="rId8" imgW="7491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212" y="2083432"/>
                        <a:ext cx="1158200" cy="30533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06984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58" name="Text Box 22"/>
          <p:cNvSpPr txBox="1">
            <a:spLocks noChangeArrowheads="1"/>
          </p:cNvSpPr>
          <p:nvPr/>
        </p:nvSpPr>
        <p:spPr bwMode="auto">
          <a:xfrm>
            <a:off x="3821606" y="5210409"/>
            <a:ext cx="134517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it-IT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Sn, T=4.2K</a:t>
            </a:r>
          </a:p>
        </p:txBody>
      </p:sp>
      <p:sp>
        <p:nvSpPr>
          <p:cNvPr id="167961" name="Rectangle 25"/>
          <p:cNvSpPr>
            <a:spLocks noChangeArrowheads="1"/>
          </p:cNvSpPr>
          <p:nvPr/>
        </p:nvSpPr>
        <p:spPr bwMode="auto">
          <a:xfrm>
            <a:off x="2010242" y="4289048"/>
            <a:ext cx="773723" cy="4923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62" name="Rectangle 26"/>
          <p:cNvSpPr>
            <a:spLocks noChangeArrowheads="1"/>
          </p:cNvSpPr>
          <p:nvPr/>
        </p:nvSpPr>
        <p:spPr bwMode="auto">
          <a:xfrm>
            <a:off x="2502612" y="3867017"/>
            <a:ext cx="211015" cy="2813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71" name="Rectangle 35"/>
          <p:cNvSpPr>
            <a:spLocks noChangeArrowheads="1"/>
          </p:cNvSpPr>
          <p:nvPr/>
        </p:nvSpPr>
        <p:spPr bwMode="auto">
          <a:xfrm>
            <a:off x="3135657" y="3726340"/>
            <a:ext cx="281354" cy="3516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72" name="Rectangle 36"/>
          <p:cNvSpPr>
            <a:spLocks noChangeArrowheads="1"/>
          </p:cNvSpPr>
          <p:nvPr/>
        </p:nvSpPr>
        <p:spPr bwMode="auto">
          <a:xfrm>
            <a:off x="3698365" y="2530586"/>
            <a:ext cx="492369" cy="3516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73" name="Rectangle 37"/>
          <p:cNvSpPr>
            <a:spLocks noChangeArrowheads="1"/>
          </p:cNvSpPr>
          <p:nvPr/>
        </p:nvSpPr>
        <p:spPr bwMode="auto">
          <a:xfrm>
            <a:off x="4190734" y="1686525"/>
            <a:ext cx="281354" cy="3516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7975" name="Rectangle 39"/>
          <p:cNvSpPr>
            <a:spLocks noChangeArrowheads="1"/>
          </p:cNvSpPr>
          <p:nvPr/>
        </p:nvSpPr>
        <p:spPr bwMode="auto">
          <a:xfrm>
            <a:off x="3979719" y="2811940"/>
            <a:ext cx="140677" cy="1406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2" name="Rettangolo 1"/>
          <p:cNvSpPr/>
          <p:nvPr/>
        </p:nvSpPr>
        <p:spPr>
          <a:xfrm>
            <a:off x="1548246" y="1236518"/>
            <a:ext cx="3538615" cy="43186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/>
          <p:nvPr/>
        </p:nvCxnSpPr>
        <p:spPr>
          <a:xfrm>
            <a:off x="1548246" y="1981087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H="1">
            <a:off x="2209489" y="1966236"/>
            <a:ext cx="2866384" cy="3554293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1 15"/>
          <p:cNvCxnSpPr/>
          <p:nvPr/>
        </p:nvCxnSpPr>
        <p:spPr>
          <a:xfrm flipH="1">
            <a:off x="2723531" y="2609674"/>
            <a:ext cx="2326186" cy="290851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 flipH="1">
            <a:off x="3709323" y="3934746"/>
            <a:ext cx="1366548" cy="163449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>
            <a:off x="1548247" y="2692578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1 38"/>
          <p:cNvCxnSpPr/>
          <p:nvPr/>
        </p:nvCxnSpPr>
        <p:spPr>
          <a:xfrm>
            <a:off x="1548246" y="4106070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1 39"/>
          <p:cNvCxnSpPr/>
          <p:nvPr/>
        </p:nvCxnSpPr>
        <p:spPr>
          <a:xfrm>
            <a:off x="1548246" y="4872486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ttore 1 40"/>
          <p:cNvCxnSpPr/>
          <p:nvPr/>
        </p:nvCxnSpPr>
        <p:spPr>
          <a:xfrm>
            <a:off x="1548246" y="3395829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1 41"/>
          <p:cNvCxnSpPr/>
          <p:nvPr/>
        </p:nvCxnSpPr>
        <p:spPr>
          <a:xfrm>
            <a:off x="4972362" y="1918322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1 42"/>
          <p:cNvCxnSpPr/>
          <p:nvPr/>
        </p:nvCxnSpPr>
        <p:spPr>
          <a:xfrm>
            <a:off x="4879843" y="2710782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1 43"/>
          <p:cNvCxnSpPr/>
          <p:nvPr/>
        </p:nvCxnSpPr>
        <p:spPr>
          <a:xfrm>
            <a:off x="4868853" y="3410476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1 44"/>
          <p:cNvCxnSpPr/>
          <p:nvPr/>
        </p:nvCxnSpPr>
        <p:spPr>
          <a:xfrm>
            <a:off x="4868853" y="4856525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1 45"/>
          <p:cNvCxnSpPr/>
          <p:nvPr/>
        </p:nvCxnSpPr>
        <p:spPr>
          <a:xfrm>
            <a:off x="4879843" y="4148371"/>
            <a:ext cx="2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2502612" y="5419791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ttore 1 54"/>
          <p:cNvCxnSpPr/>
          <p:nvPr/>
        </p:nvCxnSpPr>
        <p:spPr>
          <a:xfrm>
            <a:off x="3417011" y="5411730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ttore 1 55"/>
          <p:cNvCxnSpPr/>
          <p:nvPr/>
        </p:nvCxnSpPr>
        <p:spPr>
          <a:xfrm>
            <a:off x="4428667" y="5419791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>
            <a:off x="2405897" y="1254268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1 57"/>
          <p:cNvCxnSpPr/>
          <p:nvPr/>
        </p:nvCxnSpPr>
        <p:spPr>
          <a:xfrm>
            <a:off x="3430852" y="1236518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ttore 1 58"/>
          <p:cNvCxnSpPr/>
          <p:nvPr/>
        </p:nvCxnSpPr>
        <p:spPr>
          <a:xfrm>
            <a:off x="4390437" y="1236518"/>
            <a:ext cx="0" cy="13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sellaDiTesto 36"/>
          <p:cNvSpPr txBox="1"/>
          <p:nvPr/>
        </p:nvSpPr>
        <p:spPr>
          <a:xfrm>
            <a:off x="645309" y="1254268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 smtClean="0"/>
              <a:t>R</a:t>
            </a:r>
            <a:r>
              <a:rPr lang="it-IT" i="1" baseline="-25000" dirty="0" err="1" smtClean="0"/>
              <a:t>s</a:t>
            </a:r>
            <a:r>
              <a:rPr lang="it-IT" i="1" baseline="-25000" dirty="0" smtClean="0"/>
              <a:t> </a:t>
            </a:r>
            <a:r>
              <a:rPr lang="it-IT" i="1" baseline="30000" dirty="0" smtClean="0"/>
              <a:t>BCS</a:t>
            </a:r>
            <a:r>
              <a:rPr lang="it-IT" i="1" dirty="0" smtClean="0"/>
              <a:t>(</a:t>
            </a:r>
            <a:r>
              <a:rPr lang="el-GR" i="1" dirty="0" smtClean="0"/>
              <a:t>Ω</a:t>
            </a:r>
            <a:r>
              <a:rPr lang="it-IT" i="1" dirty="0" smtClean="0"/>
              <a:t>)</a:t>
            </a:r>
            <a:endParaRPr lang="it-IT" i="1" dirty="0"/>
          </a:p>
        </p:txBody>
      </p:sp>
      <p:sp>
        <p:nvSpPr>
          <p:cNvPr id="72" name="Text Box 22"/>
          <p:cNvSpPr txBox="1">
            <a:spLocks noChangeArrowheads="1"/>
          </p:cNvSpPr>
          <p:nvPr/>
        </p:nvSpPr>
        <p:spPr bwMode="auto">
          <a:xfrm>
            <a:off x="3262781" y="4693350"/>
            <a:ext cx="105503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Nb, </a:t>
            </a:r>
            <a:r>
              <a:rPr lang="it-IT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T=4.2K</a:t>
            </a:r>
          </a:p>
        </p:txBody>
      </p:sp>
      <p:sp>
        <p:nvSpPr>
          <p:cNvPr id="51" name="Figura a mano libera 50"/>
          <p:cNvSpPr/>
          <p:nvPr/>
        </p:nvSpPr>
        <p:spPr>
          <a:xfrm>
            <a:off x="1553411" y="1772737"/>
            <a:ext cx="3522460" cy="1551547"/>
          </a:xfrm>
          <a:custGeom>
            <a:avLst/>
            <a:gdLst>
              <a:gd name="connsiteX0" fmla="*/ 0 w 3593805"/>
              <a:gd name="connsiteY0" fmla="*/ 1562986 h 1562986"/>
              <a:gd name="connsiteX1" fmla="*/ 978196 w 3593805"/>
              <a:gd name="connsiteY1" fmla="*/ 1201479 h 1562986"/>
              <a:gd name="connsiteX2" fmla="*/ 2317898 w 3593805"/>
              <a:gd name="connsiteY2" fmla="*/ 627321 h 1562986"/>
              <a:gd name="connsiteX3" fmla="*/ 3136605 w 3593805"/>
              <a:gd name="connsiteY3" fmla="*/ 223283 h 1562986"/>
              <a:gd name="connsiteX4" fmla="*/ 3593805 w 3593805"/>
              <a:gd name="connsiteY4" fmla="*/ 0 h 1562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93805" h="1562986">
                <a:moveTo>
                  <a:pt x="0" y="1562986"/>
                </a:moveTo>
                <a:cubicBezTo>
                  <a:pt x="295940" y="1460204"/>
                  <a:pt x="591880" y="1357423"/>
                  <a:pt x="978196" y="1201479"/>
                </a:cubicBezTo>
                <a:cubicBezTo>
                  <a:pt x="1364512" y="1045535"/>
                  <a:pt x="1958163" y="790354"/>
                  <a:pt x="2317898" y="627321"/>
                </a:cubicBezTo>
                <a:cubicBezTo>
                  <a:pt x="2677633" y="464288"/>
                  <a:pt x="3136605" y="223283"/>
                  <a:pt x="3136605" y="223283"/>
                </a:cubicBezTo>
                <a:lnTo>
                  <a:pt x="3593805" y="0"/>
                </a:lnTo>
              </a:path>
            </a:pathLst>
          </a:cu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2" name="CasellaDiTesto 51"/>
          <p:cNvSpPr txBox="1"/>
          <p:nvPr/>
        </p:nvSpPr>
        <p:spPr>
          <a:xfrm>
            <a:off x="3262781" y="224636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53" name="CasellaDiTesto 52"/>
          <p:cNvSpPr txBox="1"/>
          <p:nvPr/>
        </p:nvSpPr>
        <p:spPr>
          <a:xfrm>
            <a:off x="2532756" y="2437397"/>
            <a:ext cx="777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 77K</a:t>
            </a:r>
            <a:endParaRPr lang="it-IT" sz="14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0" name="Object 13"/>
          <p:cNvGraphicFramePr>
            <a:graphicFrameLocks noChangeAspect="1"/>
          </p:cNvGraphicFramePr>
          <p:nvPr>
            <p:extLst/>
          </p:nvPr>
        </p:nvGraphicFramePr>
        <p:xfrm>
          <a:off x="7948249" y="2275158"/>
          <a:ext cx="830263" cy="387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3" name="Equazione" r:id="rId3" imgW="545760" imgH="241200" progId="Equation.3">
                  <p:embed/>
                </p:oleObj>
              </mc:Choice>
              <mc:Fallback>
                <p:oleObj name="Equazione" r:id="rId3" imgW="545760" imgH="241200" progId="Equation.3">
                  <p:embed/>
                  <p:pic>
                    <p:nvPicPr>
                      <p:cNvPr id="0" name="Picture 2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48249" y="2275158"/>
                        <a:ext cx="830263" cy="387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 Box 14"/>
          <p:cNvSpPr txBox="1">
            <a:spLocks noChangeArrowheads="1"/>
          </p:cNvSpPr>
          <p:nvPr/>
        </p:nvSpPr>
        <p:spPr bwMode="auto">
          <a:xfrm>
            <a:off x="5587074" y="2290307"/>
            <a:ext cx="3320974" cy="348109"/>
          </a:xfrm>
          <a:prstGeom prst="rect">
            <a:avLst/>
          </a:prstGeom>
          <a:noFill/>
          <a:ln w="19050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62" dirty="0" err="1">
                <a:latin typeface="Arial Black" charset="0"/>
                <a:ea typeface="ＭＳ Ｐゴシック" charset="0"/>
              </a:rPr>
              <a:t>Superconductors</a:t>
            </a:r>
            <a:r>
              <a:rPr lang="it-IT" sz="1662" dirty="0">
                <a:latin typeface="Arial Black" charset="0"/>
                <a:ea typeface="ＭＳ Ｐゴシック" charset="0"/>
              </a:rPr>
              <a:t> </a:t>
            </a:r>
            <a:r>
              <a:rPr lang="it-IT" sz="1662" dirty="0" smtClean="0">
                <a:latin typeface="Arial Black" charset="0"/>
                <a:ea typeface="ＭＳ Ｐゴシック" charset="0"/>
              </a:rPr>
              <a:t>:                   </a:t>
            </a:r>
            <a:endParaRPr lang="it-IT" sz="1662" dirty="0">
              <a:latin typeface="Arial Black" charset="0"/>
              <a:ea typeface="ＭＳ Ｐゴシック" charset="0"/>
            </a:endParaRPr>
          </a:p>
        </p:txBody>
      </p:sp>
      <p:graphicFrame>
        <p:nvGraphicFramePr>
          <p:cNvPr id="83" name="Object 16"/>
          <p:cNvGraphicFramePr>
            <a:graphicFrameLocks noChangeAspect="1"/>
          </p:cNvGraphicFramePr>
          <p:nvPr>
            <p:extLst/>
          </p:nvPr>
        </p:nvGraphicFramePr>
        <p:xfrm>
          <a:off x="7723729" y="1555063"/>
          <a:ext cx="841852" cy="378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4" name="Equation" r:id="rId5" imgW="596641" imgH="253890" progId="Equation.3">
                  <p:embed/>
                </p:oleObj>
              </mc:Choice>
              <mc:Fallback>
                <p:oleObj name="Equation" r:id="rId5" imgW="596641" imgH="253890" progId="Equation.3">
                  <p:embed/>
                  <p:pic>
                    <p:nvPicPr>
                      <p:cNvPr id="0" name="Picture 2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23729" y="1555063"/>
                        <a:ext cx="841852" cy="3784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Text Box 17"/>
          <p:cNvSpPr txBox="1">
            <a:spLocks noChangeArrowheads="1"/>
          </p:cNvSpPr>
          <p:nvPr/>
        </p:nvSpPr>
        <p:spPr bwMode="auto">
          <a:xfrm>
            <a:off x="5525799" y="1570213"/>
            <a:ext cx="3252713" cy="348109"/>
          </a:xfrm>
          <a:prstGeom prst="rect">
            <a:avLst/>
          </a:prstGeom>
          <a:noFill/>
          <a:ln w="19050">
            <a:solidFill>
              <a:srgbClr val="FF339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it-IT" sz="1662" dirty="0" err="1">
                <a:latin typeface="Arial Black" charset="0"/>
                <a:ea typeface="ＭＳ Ｐゴシック" charset="0"/>
              </a:rPr>
              <a:t>Normal</a:t>
            </a:r>
            <a:r>
              <a:rPr lang="it-IT" sz="1662" dirty="0">
                <a:latin typeface="Arial Black" charset="0"/>
                <a:ea typeface="ＭＳ Ｐゴシック" charset="0"/>
              </a:rPr>
              <a:t> </a:t>
            </a:r>
            <a:r>
              <a:rPr lang="it-IT" sz="1662" dirty="0" err="1">
                <a:latin typeface="Arial Black" charset="0"/>
                <a:ea typeface="ＭＳ Ｐゴシック" charset="0"/>
              </a:rPr>
              <a:t>metals</a:t>
            </a:r>
            <a:r>
              <a:rPr lang="it-IT" sz="1662" dirty="0">
                <a:latin typeface="Arial Black" charset="0"/>
                <a:ea typeface="ＭＳ Ｐゴシック" charset="0"/>
              </a:rPr>
              <a:t> :</a:t>
            </a:r>
          </a:p>
        </p:txBody>
      </p:sp>
      <p:graphicFrame>
        <p:nvGraphicFramePr>
          <p:cNvPr id="87" name="Object 13"/>
          <p:cNvGraphicFramePr>
            <a:graphicFrameLocks noChangeAspect="1"/>
          </p:cNvGraphicFramePr>
          <p:nvPr>
            <p:extLst/>
          </p:nvPr>
        </p:nvGraphicFramePr>
        <p:xfrm>
          <a:off x="5971703" y="2933918"/>
          <a:ext cx="1042987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5" name="Equazione" r:id="rId7" imgW="685800" imgH="406080" progId="Equation.3">
                  <p:embed/>
                </p:oleObj>
              </mc:Choice>
              <mc:Fallback>
                <p:oleObj name="Equazione" r:id="rId7" imgW="685800" imgH="406080" progId="Equation.3">
                  <p:embed/>
                  <p:pic>
                    <p:nvPicPr>
                      <p:cNvPr id="0" name="Picture 2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1703" y="2933918"/>
                        <a:ext cx="1042987" cy="650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Rettangolo 87"/>
          <p:cNvSpPr/>
          <p:nvPr/>
        </p:nvSpPr>
        <p:spPr>
          <a:xfrm>
            <a:off x="7261824" y="2887255"/>
            <a:ext cx="5389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BCS</a:t>
            </a:r>
          </a:p>
        </p:txBody>
      </p:sp>
      <p:sp>
        <p:nvSpPr>
          <p:cNvPr id="89" name="Rettangolo 88"/>
          <p:cNvSpPr/>
          <p:nvPr/>
        </p:nvSpPr>
        <p:spPr>
          <a:xfrm>
            <a:off x="7291095" y="3233872"/>
            <a:ext cx="10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/>
              <a:t>two</a:t>
            </a:r>
            <a:r>
              <a:rPr lang="it-IT" dirty="0"/>
              <a:t> </a:t>
            </a:r>
            <a:r>
              <a:rPr lang="it-IT" dirty="0" err="1"/>
              <a:t>fluid</a:t>
            </a:r>
            <a:endParaRPr lang="it-IT" dirty="0"/>
          </a:p>
        </p:txBody>
      </p:sp>
      <p:sp>
        <p:nvSpPr>
          <p:cNvPr id="91" name="Text Box 3"/>
          <p:cNvSpPr txBox="1">
            <a:spLocks noChangeArrowheads="1"/>
          </p:cNvSpPr>
          <p:nvPr/>
        </p:nvSpPr>
        <p:spPr bwMode="auto">
          <a:xfrm>
            <a:off x="2657909" y="238584"/>
            <a:ext cx="38884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</a:rPr>
              <a:t>R</a:t>
            </a:r>
            <a:r>
              <a:rPr lang="en-US" sz="2400" b="1" baseline="-25000" dirty="0" err="1" smtClean="0">
                <a:solidFill>
                  <a:srgbClr val="FF3399"/>
                </a:solidFill>
                <a:latin typeface="Times New Roman" panose="02020603050405020304" pitchFamily="18" charset="0"/>
              </a:rPr>
              <a:t>s</a:t>
            </a:r>
            <a:r>
              <a:rPr lang="en-US" sz="2400" b="1" baseline="30000" dirty="0" err="1" smtClean="0">
                <a:solidFill>
                  <a:srgbClr val="FF3399"/>
                </a:solidFill>
                <a:latin typeface="Times New Roman" panose="02020603050405020304" pitchFamily="18" charset="0"/>
              </a:rPr>
              <a:t>BCS</a:t>
            </a:r>
            <a:r>
              <a:rPr lang="en-US" sz="2400" b="1" dirty="0" smtClean="0">
                <a:solidFill>
                  <a:srgbClr val="FF3399"/>
                </a:solidFill>
                <a:latin typeface="Times New Roman" panose="02020603050405020304" pitchFamily="18" charset="0"/>
              </a:rPr>
              <a:t> frequency dependence</a:t>
            </a:r>
            <a:endParaRPr lang="en-US" sz="2215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1048033" y="3256587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10</a:t>
            </a:r>
            <a:r>
              <a:rPr lang="it-IT" sz="1400" baseline="30000" dirty="0" smtClean="0"/>
              <a:t>-3</a:t>
            </a:r>
            <a:endParaRPr lang="it-IT" sz="1400" dirty="0"/>
          </a:p>
        </p:txBody>
      </p:sp>
      <p:sp>
        <p:nvSpPr>
          <p:cNvPr id="94" name="CasellaDiTesto 93"/>
          <p:cNvSpPr txBox="1"/>
          <p:nvPr/>
        </p:nvSpPr>
        <p:spPr>
          <a:xfrm>
            <a:off x="1104988" y="1844038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10</a:t>
            </a:r>
            <a:r>
              <a:rPr lang="it-IT" sz="1400" baseline="30000" dirty="0" smtClean="0"/>
              <a:t>-1</a:t>
            </a:r>
            <a:endParaRPr lang="it-IT" sz="1400" dirty="0"/>
          </a:p>
        </p:txBody>
      </p:sp>
      <p:sp>
        <p:nvSpPr>
          <p:cNvPr id="95" name="CasellaDiTesto 94"/>
          <p:cNvSpPr txBox="1"/>
          <p:nvPr/>
        </p:nvSpPr>
        <p:spPr>
          <a:xfrm>
            <a:off x="1080245" y="2560446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10</a:t>
            </a:r>
            <a:r>
              <a:rPr lang="it-IT" sz="1400" baseline="30000" dirty="0" smtClean="0"/>
              <a:t>-2</a:t>
            </a:r>
            <a:endParaRPr lang="it-IT" sz="1400" dirty="0"/>
          </a:p>
        </p:txBody>
      </p:sp>
      <p:sp>
        <p:nvSpPr>
          <p:cNvPr id="96" name="CasellaDiTesto 95"/>
          <p:cNvSpPr txBox="1"/>
          <p:nvPr/>
        </p:nvSpPr>
        <p:spPr>
          <a:xfrm>
            <a:off x="1094021" y="5421848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10</a:t>
            </a:r>
            <a:r>
              <a:rPr lang="it-IT" sz="1400" baseline="30000" dirty="0" smtClean="0"/>
              <a:t>-6</a:t>
            </a:r>
            <a:endParaRPr lang="it-IT" sz="1400" dirty="0"/>
          </a:p>
        </p:txBody>
      </p:sp>
      <p:sp>
        <p:nvSpPr>
          <p:cNvPr id="97" name="CasellaDiTesto 96"/>
          <p:cNvSpPr txBox="1"/>
          <p:nvPr/>
        </p:nvSpPr>
        <p:spPr>
          <a:xfrm>
            <a:off x="1081688" y="4738535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10</a:t>
            </a:r>
            <a:r>
              <a:rPr lang="it-IT" sz="1400" baseline="30000" dirty="0" smtClean="0"/>
              <a:t>-5</a:t>
            </a:r>
            <a:endParaRPr lang="it-IT" sz="1400" dirty="0"/>
          </a:p>
        </p:txBody>
      </p:sp>
      <p:sp>
        <p:nvSpPr>
          <p:cNvPr id="98" name="CasellaDiTesto 97"/>
          <p:cNvSpPr txBox="1"/>
          <p:nvPr/>
        </p:nvSpPr>
        <p:spPr>
          <a:xfrm>
            <a:off x="1069601" y="3952181"/>
            <a:ext cx="465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10</a:t>
            </a:r>
            <a:r>
              <a:rPr lang="it-IT" sz="1400" baseline="30000" dirty="0" smtClean="0"/>
              <a:t>-4</a:t>
            </a:r>
            <a:endParaRPr lang="it-IT" sz="1400" dirty="0"/>
          </a:p>
        </p:txBody>
      </p:sp>
      <p:sp>
        <p:nvSpPr>
          <p:cNvPr id="99" name="CasellaDiTesto 98"/>
          <p:cNvSpPr txBox="1"/>
          <p:nvPr/>
        </p:nvSpPr>
        <p:spPr>
          <a:xfrm>
            <a:off x="1364034" y="5647901"/>
            <a:ext cx="412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0.1</a:t>
            </a:r>
            <a:endParaRPr lang="it-IT" sz="1400" dirty="0"/>
          </a:p>
        </p:txBody>
      </p:sp>
      <p:sp>
        <p:nvSpPr>
          <p:cNvPr id="100" name="CasellaDiTesto 99"/>
          <p:cNvSpPr txBox="1"/>
          <p:nvPr/>
        </p:nvSpPr>
        <p:spPr>
          <a:xfrm>
            <a:off x="3233307" y="559233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10</a:t>
            </a:r>
            <a:endParaRPr lang="it-IT" sz="1400" dirty="0"/>
          </a:p>
        </p:txBody>
      </p:sp>
      <p:sp>
        <p:nvSpPr>
          <p:cNvPr id="101" name="CasellaDiTesto 100"/>
          <p:cNvSpPr txBox="1"/>
          <p:nvPr/>
        </p:nvSpPr>
        <p:spPr>
          <a:xfrm>
            <a:off x="2369228" y="560942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</a:t>
            </a:r>
            <a:endParaRPr lang="it-IT" sz="1400" dirty="0"/>
          </a:p>
        </p:txBody>
      </p:sp>
      <p:sp>
        <p:nvSpPr>
          <p:cNvPr id="102" name="CasellaDiTesto 101"/>
          <p:cNvSpPr txBox="1"/>
          <p:nvPr/>
        </p:nvSpPr>
        <p:spPr>
          <a:xfrm>
            <a:off x="4199277" y="5575736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100</a:t>
            </a:r>
            <a:endParaRPr lang="it-IT" sz="1400" dirty="0"/>
          </a:p>
        </p:txBody>
      </p:sp>
      <p:sp>
        <p:nvSpPr>
          <p:cNvPr id="62" name="CasellaDiTesto 61"/>
          <p:cNvSpPr txBox="1"/>
          <p:nvPr/>
        </p:nvSpPr>
        <p:spPr>
          <a:xfrm rot="18488165">
            <a:off x="2303543" y="3434235"/>
            <a:ext cx="24529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YBCO </a:t>
            </a:r>
            <a:r>
              <a:rPr lang="it-IT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</a:t>
            </a:r>
            <a:r>
              <a:rPr lang="it-I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it-I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it-I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77K</a:t>
            </a:r>
            <a:endParaRPr lang="it-IT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0" name="Connettore 1 59"/>
          <p:cNvCxnSpPr/>
          <p:nvPr/>
        </p:nvCxnSpPr>
        <p:spPr>
          <a:xfrm flipH="1">
            <a:off x="1662911" y="1642311"/>
            <a:ext cx="2692204" cy="3348918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asellaDiTesto 63"/>
          <p:cNvSpPr txBox="1"/>
          <p:nvPr/>
        </p:nvSpPr>
        <p:spPr>
          <a:xfrm rot="18521657">
            <a:off x="1157070" y="2960011"/>
            <a:ext cx="3563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YBCO </a:t>
            </a:r>
            <a:r>
              <a:rPr lang="it-IT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polycrystalline</a:t>
            </a:r>
            <a:r>
              <a:rPr lang="it-I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it-IT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measured</a:t>
            </a:r>
            <a:r>
              <a:rPr lang="it-I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values</a:t>
            </a:r>
            <a:r>
              <a:rPr lang="it-IT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at 77k</a:t>
            </a:r>
            <a:endParaRPr lang="it-IT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775420" y="558303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/>
              <a:t>f</a:t>
            </a:r>
            <a:r>
              <a:rPr lang="it-IT" i="1" dirty="0" smtClean="0"/>
              <a:t> (GHz)</a:t>
            </a: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319381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812128" y="5196212"/>
            <a:ext cx="78341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en-US" dirty="0" err="1">
                <a:cs typeface="Times New Roman" panose="02020603050405020304" pitchFamily="18" charset="0"/>
              </a:rPr>
              <a:t>A.Andreone</a:t>
            </a:r>
            <a:r>
              <a:rPr lang="en-US" dirty="0">
                <a:cs typeface="Times New Roman" panose="02020603050405020304" pitchFamily="18" charset="0"/>
              </a:rPr>
              <a:t>, </a:t>
            </a:r>
            <a:r>
              <a:rPr lang="en-US" dirty="0" err="1">
                <a:cs typeface="Times New Roman" panose="02020603050405020304" pitchFamily="18" charset="0"/>
              </a:rPr>
              <a:t>A.Cassinese</a:t>
            </a:r>
            <a:r>
              <a:rPr lang="en-US" dirty="0">
                <a:cs typeface="Times New Roman" panose="02020603050405020304" pitchFamily="18" charset="0"/>
              </a:rPr>
              <a:t>, A. </a:t>
            </a:r>
            <a:r>
              <a:rPr lang="en-US" dirty="0" err="1">
                <a:cs typeface="Times New Roman" panose="02020603050405020304" pitchFamily="18" charset="0"/>
              </a:rPr>
              <a:t>DiChiara</a:t>
            </a:r>
            <a:r>
              <a:rPr lang="en-US" dirty="0">
                <a:cs typeface="Times New Roman" panose="02020603050405020304" pitchFamily="18" charset="0"/>
              </a:rPr>
              <a:t>, </a:t>
            </a:r>
            <a:r>
              <a:rPr lang="en-US" dirty="0" err="1">
                <a:cs typeface="Times New Roman" panose="02020603050405020304" pitchFamily="18" charset="0"/>
              </a:rPr>
              <a:t>M.Salluzzo</a:t>
            </a:r>
            <a:r>
              <a:rPr lang="en-US" dirty="0">
                <a:cs typeface="Times New Roman" panose="02020603050405020304" pitchFamily="18" charset="0"/>
              </a:rPr>
              <a:t> , R. Vaglio, </a:t>
            </a:r>
            <a:r>
              <a:rPr lang="en-US" dirty="0" smtClean="0">
                <a:cs typeface="Times New Roman" panose="02020603050405020304" pitchFamily="18" charset="0"/>
              </a:rPr>
              <a:t>JAP </a:t>
            </a:r>
            <a:r>
              <a:rPr lang="en-US" dirty="0">
                <a:cs typeface="Times New Roman" panose="02020603050405020304" pitchFamily="18" charset="0"/>
              </a:rPr>
              <a:t>78,1862 (1995).</a:t>
            </a:r>
            <a:r>
              <a:rPr lang="it-IT" dirty="0"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68983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207" y="1783334"/>
            <a:ext cx="3286857" cy="3052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8984" name="Picture 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130" y="1649984"/>
            <a:ext cx="3524250" cy="3172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8985" name="Text Box 25"/>
          <p:cNvSpPr txBox="1">
            <a:spLocks noChangeArrowheads="1"/>
          </p:cNvSpPr>
          <p:nvPr/>
        </p:nvSpPr>
        <p:spPr bwMode="auto">
          <a:xfrm>
            <a:off x="4369624" y="1881872"/>
            <a:ext cx="351692" cy="34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it-IT" sz="1662"/>
          </a:p>
        </p:txBody>
      </p:sp>
      <p:sp>
        <p:nvSpPr>
          <p:cNvPr id="168989" name="Line 29"/>
          <p:cNvSpPr>
            <a:spLocks noChangeShapeType="1"/>
          </p:cNvSpPr>
          <p:nvPr/>
        </p:nvSpPr>
        <p:spPr bwMode="auto">
          <a:xfrm>
            <a:off x="1273830" y="4042958"/>
            <a:ext cx="2813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it-IT" sz="1662"/>
          </a:p>
        </p:txBody>
      </p:sp>
      <p:sp>
        <p:nvSpPr>
          <p:cNvPr id="168990" name="Text Box 30"/>
          <p:cNvSpPr txBox="1">
            <a:spLocks noChangeArrowheads="1"/>
          </p:cNvSpPr>
          <p:nvPr/>
        </p:nvSpPr>
        <p:spPr bwMode="auto">
          <a:xfrm>
            <a:off x="948515" y="3871598"/>
            <a:ext cx="383931" cy="31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it-IT" sz="1477" b="1" i="1" dirty="0"/>
              <a:t>R</a:t>
            </a:r>
            <a:r>
              <a:rPr lang="it-IT" sz="1477" b="1" i="1" baseline="-25000" dirty="0"/>
              <a:t>o</a:t>
            </a:r>
          </a:p>
        </p:txBody>
      </p:sp>
      <p:sp>
        <p:nvSpPr>
          <p:cNvPr id="168994" name="Rectangle 34"/>
          <p:cNvSpPr>
            <a:spLocks noChangeArrowheads="1"/>
          </p:cNvSpPr>
          <p:nvPr/>
        </p:nvSpPr>
        <p:spPr bwMode="auto">
          <a:xfrm>
            <a:off x="6325011" y="1715928"/>
            <a:ext cx="465992" cy="2007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sz="1662"/>
          </a:p>
        </p:txBody>
      </p:sp>
      <p:sp>
        <p:nvSpPr>
          <p:cNvPr id="168995" name="Text Box 35"/>
          <p:cNvSpPr txBox="1">
            <a:spLocks noChangeArrowheads="1"/>
          </p:cNvSpPr>
          <p:nvPr/>
        </p:nvSpPr>
        <p:spPr bwMode="auto">
          <a:xfrm>
            <a:off x="4252873" y="1393581"/>
            <a:ext cx="11753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V</a:t>
            </a:r>
            <a:r>
              <a:rPr lang="it-IT" b="1" baseline="-250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it-IT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Si (BCS) </a:t>
            </a:r>
            <a:endParaRPr lang="it-IT" b="1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14" name="Text Box 46"/>
          <p:cNvSpPr txBox="1">
            <a:spLocks noChangeArrowheads="1"/>
          </p:cNvSpPr>
          <p:nvPr/>
        </p:nvSpPr>
        <p:spPr bwMode="auto">
          <a:xfrm>
            <a:off x="14364" y="387594"/>
            <a:ext cx="881369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Measurements of the </a:t>
            </a:r>
            <a:r>
              <a:rPr lang="en-US" sz="24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surface </a:t>
            </a:r>
            <a:r>
              <a:rPr lang="en-US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impedance </a:t>
            </a:r>
            <a:r>
              <a:rPr lang="en-US" sz="2400" b="1" dirty="0" err="1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temperture</a:t>
            </a:r>
            <a:r>
              <a:rPr lang="en-US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dependence :</a:t>
            </a:r>
            <a:endParaRPr lang="en-US" sz="2400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2" name="Text Box 30"/>
          <p:cNvSpPr txBox="1">
            <a:spLocks noChangeArrowheads="1"/>
          </p:cNvSpPr>
          <p:nvPr/>
        </p:nvSpPr>
        <p:spPr bwMode="auto">
          <a:xfrm rot="16200000">
            <a:off x="728694" y="2937039"/>
            <a:ext cx="926149" cy="3196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it-IT" sz="1477" b="1" i="1" dirty="0" err="1" smtClean="0"/>
              <a:t>R</a:t>
            </a:r>
            <a:r>
              <a:rPr lang="it-IT" sz="1477" b="1" i="1" baseline="-25000" dirty="0" err="1" smtClean="0"/>
              <a:t>s</a:t>
            </a:r>
            <a:r>
              <a:rPr lang="it-IT" sz="1477" b="1" i="1" dirty="0" smtClean="0"/>
              <a:t>(</a:t>
            </a:r>
            <a:r>
              <a:rPr lang="el-GR" sz="1477" b="1" i="1" dirty="0" smtClean="0"/>
              <a:t>μΩ</a:t>
            </a:r>
            <a:r>
              <a:rPr lang="it-IT" sz="1477" b="1" i="1" dirty="0" smtClean="0"/>
              <a:t>)</a:t>
            </a:r>
            <a:r>
              <a:rPr lang="it-IT" sz="1477" b="1" i="1" baseline="-25000" dirty="0" smtClean="0"/>
              <a:t> </a:t>
            </a:r>
            <a:endParaRPr lang="it-IT" sz="1477" b="1" i="1" baseline="-25000" dirty="0"/>
          </a:p>
        </p:txBody>
      </p:sp>
      <p:sp>
        <p:nvSpPr>
          <p:cNvPr id="13" name="Text Box 30"/>
          <p:cNvSpPr txBox="1">
            <a:spLocks noChangeArrowheads="1"/>
          </p:cNvSpPr>
          <p:nvPr/>
        </p:nvSpPr>
        <p:spPr bwMode="auto">
          <a:xfrm>
            <a:off x="2563140" y="4587706"/>
            <a:ext cx="627865" cy="3196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it-IT" sz="1477" b="1" i="1" dirty="0" smtClean="0"/>
              <a:t>T(K)</a:t>
            </a:r>
            <a:endParaRPr lang="it-IT" sz="1477" b="1" i="1" baseline="-25000" dirty="0"/>
          </a:p>
        </p:txBody>
      </p:sp>
      <p:sp>
        <p:nvSpPr>
          <p:cNvPr id="15" name="Text Box 30"/>
          <p:cNvSpPr txBox="1">
            <a:spLocks noChangeArrowheads="1"/>
          </p:cNvSpPr>
          <p:nvPr/>
        </p:nvSpPr>
        <p:spPr bwMode="auto">
          <a:xfrm>
            <a:off x="6333988" y="4536512"/>
            <a:ext cx="627865" cy="3196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it-IT" sz="1477" b="1" i="1" dirty="0" smtClean="0"/>
              <a:t>T(K)</a:t>
            </a:r>
            <a:endParaRPr lang="it-IT" sz="1477" b="1" i="1" baseline="-25000" dirty="0"/>
          </a:p>
        </p:txBody>
      </p:sp>
      <p:sp>
        <p:nvSpPr>
          <p:cNvPr id="16" name="Text Box 30"/>
          <p:cNvSpPr txBox="1">
            <a:spLocks noChangeArrowheads="1"/>
          </p:cNvSpPr>
          <p:nvPr/>
        </p:nvSpPr>
        <p:spPr bwMode="auto">
          <a:xfrm rot="16200000">
            <a:off x="4004424" y="3023637"/>
            <a:ext cx="1906950" cy="31963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it-IT" sz="1477" b="1" i="1" dirty="0" err="1" smtClean="0"/>
              <a:t>X</a:t>
            </a:r>
            <a:r>
              <a:rPr lang="it-IT" sz="1477" b="1" i="1" baseline="-25000" dirty="0" err="1" smtClean="0"/>
              <a:t>s</a:t>
            </a:r>
            <a:r>
              <a:rPr lang="it-IT" sz="1477" b="1" i="1" dirty="0" smtClean="0"/>
              <a:t>(T)/</a:t>
            </a:r>
            <a:r>
              <a:rPr lang="it-IT" sz="1477" b="1" i="1" dirty="0" err="1" smtClean="0"/>
              <a:t>X</a:t>
            </a:r>
            <a:r>
              <a:rPr lang="it-IT" sz="1477" b="1" i="1" baseline="-25000" dirty="0" err="1" smtClean="0"/>
              <a:t>s</a:t>
            </a:r>
            <a:r>
              <a:rPr lang="it-IT" sz="1477" b="1" i="1" dirty="0" smtClean="0"/>
              <a:t>(0)=</a:t>
            </a:r>
            <a:r>
              <a:rPr lang="el-GR" sz="1477" b="1" i="1" dirty="0" smtClean="0"/>
              <a:t>λ</a:t>
            </a:r>
            <a:r>
              <a:rPr lang="it-IT" sz="1477" b="1" i="1" dirty="0" smtClean="0"/>
              <a:t>(T)/</a:t>
            </a:r>
            <a:r>
              <a:rPr lang="el-GR" sz="1477" b="1" i="1" dirty="0"/>
              <a:t> λ</a:t>
            </a:r>
            <a:r>
              <a:rPr lang="it-IT" sz="1477" b="1" i="1" dirty="0" smtClean="0"/>
              <a:t>(0)</a:t>
            </a:r>
            <a:r>
              <a:rPr lang="it-IT" sz="1477" b="1" i="1" baseline="-25000" dirty="0" smtClean="0"/>
              <a:t> </a:t>
            </a:r>
            <a:endParaRPr lang="it-IT" sz="1477" b="1" i="1" baseline="-25000" dirty="0"/>
          </a:p>
        </p:txBody>
      </p:sp>
      <p:sp>
        <p:nvSpPr>
          <p:cNvPr id="2" name="Rettangolo 1"/>
          <p:cNvSpPr/>
          <p:nvPr/>
        </p:nvSpPr>
        <p:spPr>
          <a:xfrm>
            <a:off x="5404684" y="2173943"/>
            <a:ext cx="313933" cy="282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Rettangolo 16"/>
          <p:cNvSpPr/>
          <p:nvPr/>
        </p:nvSpPr>
        <p:spPr>
          <a:xfrm>
            <a:off x="1855368" y="2173942"/>
            <a:ext cx="313933" cy="2820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" name="Connettore 2 3"/>
          <p:cNvCxnSpPr/>
          <p:nvPr/>
        </p:nvCxnSpPr>
        <p:spPr>
          <a:xfrm>
            <a:off x="3492504" y="2633784"/>
            <a:ext cx="307537" cy="864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2027065" y="2362094"/>
            <a:ext cx="1764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BCS </a:t>
            </a:r>
            <a:r>
              <a:rPr lang="it-IT" sz="1400" dirty="0" err="1" smtClean="0"/>
              <a:t>theory</a:t>
            </a:r>
            <a:r>
              <a:rPr lang="it-IT" sz="1400" dirty="0" smtClean="0"/>
              <a:t>, </a:t>
            </a:r>
            <a:r>
              <a:rPr lang="it-IT" sz="1400" dirty="0" err="1" smtClean="0"/>
              <a:t>local</a:t>
            </a:r>
            <a:r>
              <a:rPr lang="it-IT" sz="1400" dirty="0" smtClean="0"/>
              <a:t> </a:t>
            </a:r>
            <a:r>
              <a:rPr lang="it-IT" sz="1400" dirty="0" err="1" smtClean="0"/>
              <a:t>limit</a:t>
            </a:r>
            <a:endParaRPr lang="it-IT" sz="14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5532970" y="2264815"/>
            <a:ext cx="17646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BCS </a:t>
            </a:r>
            <a:r>
              <a:rPr lang="it-IT" sz="1400" dirty="0" err="1" smtClean="0"/>
              <a:t>theory</a:t>
            </a:r>
            <a:r>
              <a:rPr lang="it-IT" sz="1400" dirty="0" smtClean="0"/>
              <a:t>, </a:t>
            </a:r>
            <a:r>
              <a:rPr lang="it-IT" sz="1400" dirty="0" err="1" smtClean="0"/>
              <a:t>local</a:t>
            </a:r>
            <a:r>
              <a:rPr lang="it-IT" sz="1400" dirty="0" smtClean="0"/>
              <a:t> </a:t>
            </a:r>
            <a:r>
              <a:rPr lang="it-IT" sz="1400" dirty="0" err="1" smtClean="0"/>
              <a:t>limit</a:t>
            </a:r>
            <a:endParaRPr lang="it-IT" sz="1400" dirty="0"/>
          </a:p>
        </p:txBody>
      </p:sp>
      <p:cxnSp>
        <p:nvCxnSpPr>
          <p:cNvPr id="22" name="Connettore 2 21"/>
          <p:cNvCxnSpPr/>
          <p:nvPr/>
        </p:nvCxnSpPr>
        <p:spPr>
          <a:xfrm>
            <a:off x="7118369" y="2557625"/>
            <a:ext cx="307537" cy="864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albri1B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182" y="942108"/>
            <a:ext cx="4622023" cy="5414241"/>
          </a:xfrm>
          <a:prstGeom prst="rect">
            <a:avLst/>
          </a:prstGeom>
          <a:noFill/>
        </p:spPr>
      </p:pic>
      <p:sp>
        <p:nvSpPr>
          <p:cNvPr id="4" name="Text Box 46"/>
          <p:cNvSpPr txBox="1">
            <a:spLocks noChangeArrowheads="1"/>
          </p:cNvSpPr>
          <p:nvPr/>
        </p:nvSpPr>
        <p:spPr bwMode="auto">
          <a:xfrm>
            <a:off x="1184888" y="238889"/>
            <a:ext cx="594028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Surface impedance measurements (</a:t>
            </a:r>
            <a:r>
              <a:rPr lang="en-US" sz="2400" b="1" dirty="0" err="1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Nb</a:t>
            </a:r>
            <a:r>
              <a:rPr lang="en-US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film)</a:t>
            </a:r>
            <a:endParaRPr lang="en-US" sz="2400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602182" y="1337157"/>
            <a:ext cx="1122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Nb, 1.5GHz</a:t>
            </a:r>
            <a:endParaRPr lang="it-IT" sz="16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587409"/>
              </p:ext>
            </p:extLst>
          </p:nvPr>
        </p:nvGraphicFramePr>
        <p:xfrm>
          <a:off x="5319713" y="3016250"/>
          <a:ext cx="3508375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68" name="Equation" r:id="rId4" imgW="2463480" imgH="482400" progId="Equation.DSMT4">
                  <p:embed/>
                </p:oleObj>
              </mc:Choice>
              <mc:Fallback>
                <p:oleObj name="Equation" r:id="rId4" imgW="2463480" imgH="482400" progId="Equation.DSMT4">
                  <p:embed/>
                  <p:pic>
                    <p:nvPicPr>
                      <p:cNvPr id="0" name="Picture 284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19713" y="3016250"/>
                        <a:ext cx="3508375" cy="7254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/>
          <p:cNvSpPr/>
          <p:nvPr/>
        </p:nvSpPr>
        <p:spPr>
          <a:xfrm>
            <a:off x="1662545" y="3426691"/>
            <a:ext cx="1339273" cy="4525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Connettore 2 8"/>
          <p:cNvCxnSpPr>
            <a:stCxn id="7" idx="3"/>
          </p:cNvCxnSpPr>
          <p:nvPr/>
        </p:nvCxnSpPr>
        <p:spPr>
          <a:xfrm flipV="1">
            <a:off x="3001818" y="3537527"/>
            <a:ext cx="341746" cy="1154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5442998" y="3956247"/>
            <a:ext cx="41434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000" b="1" i="1" dirty="0" smtClean="0"/>
              <a:t>R</a:t>
            </a:r>
            <a:r>
              <a:rPr lang="it-IT" sz="2000" b="1" i="1" baseline="-25000" dirty="0" smtClean="0"/>
              <a:t>o</a:t>
            </a:r>
            <a:endParaRPr lang="it-IT" sz="2000" b="1" i="1" dirty="0"/>
          </a:p>
        </p:txBody>
      </p:sp>
      <p:graphicFrame>
        <p:nvGraphicFramePr>
          <p:cNvPr id="15" name="Object 8"/>
          <p:cNvGraphicFramePr>
            <a:graphicFrameLocks/>
          </p:cNvGraphicFramePr>
          <p:nvPr>
            <p:extLst/>
          </p:nvPr>
        </p:nvGraphicFramePr>
        <p:xfrm>
          <a:off x="2331893" y="3536373"/>
          <a:ext cx="6699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269" name="Equazione" r:id="rId6" imgW="469800" imgH="228600" progId="Equation.3">
                  <p:embed/>
                </p:oleObj>
              </mc:Choice>
              <mc:Fallback>
                <p:oleObj name="Equazione" r:id="rId6" imgW="469800" imgH="228600" progId="Equation.3">
                  <p:embed/>
                  <p:pic>
                    <p:nvPicPr>
                      <p:cNvPr id="0" name="Picture 28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1893" y="3536373"/>
                        <a:ext cx="669925" cy="342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Connettore 2 15"/>
          <p:cNvCxnSpPr/>
          <p:nvPr/>
        </p:nvCxnSpPr>
        <p:spPr>
          <a:xfrm flipH="1" flipV="1">
            <a:off x="5012641" y="4120194"/>
            <a:ext cx="430357" cy="36108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ttangolo 9"/>
          <p:cNvSpPr/>
          <p:nvPr/>
        </p:nvSpPr>
        <p:spPr>
          <a:xfrm>
            <a:off x="4163392" y="4120194"/>
            <a:ext cx="656033" cy="3765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302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462" y="1053700"/>
            <a:ext cx="6484595" cy="4719781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6073517" y="1952660"/>
            <a:ext cx="30704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400" dirty="0" smtClean="0">
                <a:solidFill>
                  <a:srgbClr val="000000"/>
                </a:solidFill>
              </a:rPr>
              <a:t>Honma et al, </a:t>
            </a:r>
            <a:r>
              <a:rPr lang="en-GB" sz="1400" dirty="0" err="1" smtClean="0">
                <a:solidFill>
                  <a:srgbClr val="000000"/>
                </a:solidFill>
              </a:rPr>
              <a:t>Physica</a:t>
            </a:r>
            <a:r>
              <a:rPr lang="en-GB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>
                <a:solidFill>
                  <a:srgbClr val="000000"/>
                </a:solidFill>
              </a:rPr>
              <a:t>C </a:t>
            </a:r>
            <a:r>
              <a:rPr lang="en-GB" sz="1400" dirty="0" smtClean="0">
                <a:solidFill>
                  <a:srgbClr val="000000"/>
                </a:solidFill>
              </a:rPr>
              <a:t>484, </a:t>
            </a:r>
            <a:r>
              <a:rPr lang="en-GB" sz="1400" dirty="0">
                <a:solidFill>
                  <a:srgbClr val="000000"/>
                </a:solidFill>
              </a:rPr>
              <a:t>46 </a:t>
            </a:r>
            <a:r>
              <a:rPr lang="en-GB" sz="1400" dirty="0" smtClean="0">
                <a:solidFill>
                  <a:srgbClr val="000000"/>
                </a:solidFill>
              </a:rPr>
              <a:t>(</a:t>
            </a:r>
            <a:r>
              <a:rPr lang="en-GB" sz="1400" dirty="0">
                <a:solidFill>
                  <a:srgbClr val="000000"/>
                </a:solidFill>
              </a:rPr>
              <a:t>2013</a:t>
            </a:r>
            <a:r>
              <a:rPr lang="en-GB" sz="1400" dirty="0" smtClean="0">
                <a:solidFill>
                  <a:srgbClr val="000000"/>
                </a:solidFill>
              </a:rPr>
              <a:t>)</a:t>
            </a:r>
            <a:endParaRPr lang="fi-FI" sz="1400" dirty="0">
              <a:solidFill>
                <a:srgbClr val="000000"/>
              </a:solidFill>
            </a:endParaRPr>
          </a:p>
        </p:txBody>
      </p:sp>
      <p:sp>
        <p:nvSpPr>
          <p:cNvPr id="10" name="Text Box 46"/>
          <p:cNvSpPr txBox="1">
            <a:spLocks noChangeArrowheads="1"/>
          </p:cNvSpPr>
          <p:nvPr/>
        </p:nvSpPr>
        <p:spPr bwMode="auto">
          <a:xfrm>
            <a:off x="1184888" y="238889"/>
            <a:ext cx="63098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Surface resistance measurements (YBCO film)</a:t>
            </a:r>
            <a:endParaRPr lang="en-US" sz="2400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  <p:cxnSp>
        <p:nvCxnSpPr>
          <p:cNvPr id="11" name="Connettore 2 10"/>
          <p:cNvCxnSpPr/>
          <p:nvPr/>
        </p:nvCxnSpPr>
        <p:spPr>
          <a:xfrm flipV="1">
            <a:off x="2312894" y="4001861"/>
            <a:ext cx="440642" cy="161348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asellaDiTesto 14"/>
          <p:cNvSpPr txBox="1"/>
          <p:nvPr/>
        </p:nvSpPr>
        <p:spPr>
          <a:xfrm>
            <a:off x="1898550" y="4001861"/>
            <a:ext cx="41434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sz="2000" b="1" i="1" dirty="0" smtClean="0"/>
              <a:t>R</a:t>
            </a:r>
            <a:r>
              <a:rPr lang="it-IT" sz="2000" b="1" i="1" baseline="-25000" dirty="0" smtClean="0"/>
              <a:t>o</a:t>
            </a:r>
            <a:endParaRPr lang="it-IT" sz="2000" b="1" i="1" dirty="0"/>
          </a:p>
        </p:txBody>
      </p:sp>
      <p:sp>
        <p:nvSpPr>
          <p:cNvPr id="17" name="Rettangolo 16"/>
          <p:cNvSpPr/>
          <p:nvPr/>
        </p:nvSpPr>
        <p:spPr>
          <a:xfrm>
            <a:off x="3517750" y="1473798"/>
            <a:ext cx="505609" cy="1828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863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6"/>
          <p:cNvSpPr txBox="1">
            <a:spLocks noChangeArrowheads="1"/>
          </p:cNvSpPr>
          <p:nvPr/>
        </p:nvSpPr>
        <p:spPr bwMode="auto">
          <a:xfrm>
            <a:off x="431852" y="271162"/>
            <a:ext cx="805143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BCS surface resistance dependence on the </a:t>
            </a:r>
            <a:r>
              <a:rPr lang="en-US" sz="2400" b="1" dirty="0" err="1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rf</a:t>
            </a:r>
            <a:r>
              <a:rPr lang="en-US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field amplitude</a:t>
            </a:r>
            <a:endParaRPr lang="en-US" sz="2400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4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23743"/>
              </p:ext>
            </p:extLst>
          </p:nvPr>
        </p:nvGraphicFramePr>
        <p:xfrm>
          <a:off x="1746067" y="906153"/>
          <a:ext cx="4738688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72" name="Equation" r:id="rId3" imgW="2463480" imgH="482400" progId="Equation.DSMT4">
                  <p:embed/>
                </p:oleObj>
              </mc:Choice>
              <mc:Fallback>
                <p:oleObj name="Equation" r:id="rId3" imgW="246348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46067" y="906153"/>
                        <a:ext cx="4738688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5070854"/>
              </p:ext>
            </p:extLst>
          </p:nvPr>
        </p:nvGraphicFramePr>
        <p:xfrm>
          <a:off x="3554712" y="2517697"/>
          <a:ext cx="2685982" cy="3532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773" name="Equation" r:id="rId5" imgW="1409400" imgH="241200" progId="Equation.DSMT4">
                  <p:embed/>
                </p:oleObj>
              </mc:Choice>
              <mc:Fallback>
                <p:oleObj name="Equation" r:id="rId5" imgW="140940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4712" y="2517697"/>
                        <a:ext cx="2685982" cy="3532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431852" y="1973383"/>
            <a:ext cx="7789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The </a:t>
            </a:r>
            <a:r>
              <a:rPr lang="it-IT" b="1" dirty="0" err="1" smtClean="0">
                <a:solidFill>
                  <a:srgbClr val="002060"/>
                </a:solidFill>
              </a:rPr>
              <a:t>following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phenomenological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expression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appears</a:t>
            </a:r>
            <a:r>
              <a:rPr lang="it-IT" b="1" dirty="0" smtClean="0">
                <a:solidFill>
                  <a:srgbClr val="002060"/>
                </a:solidFill>
              </a:rPr>
              <a:t> to be </a:t>
            </a:r>
            <a:r>
              <a:rPr lang="it-IT" b="1" dirty="0" err="1" smtClean="0">
                <a:solidFill>
                  <a:srgbClr val="002060"/>
                </a:solidFill>
              </a:rPr>
              <a:t>approximately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valid</a:t>
            </a:r>
            <a:r>
              <a:rPr lang="it-IT" b="1" dirty="0" smtClean="0">
                <a:solidFill>
                  <a:srgbClr val="002060"/>
                </a:solidFill>
              </a:rPr>
              <a:t> :</a:t>
            </a:r>
          </a:p>
          <a:p>
            <a:r>
              <a:rPr lang="it-IT" b="1" i="1" dirty="0" smtClean="0">
                <a:solidFill>
                  <a:srgbClr val="002060"/>
                </a:solidFill>
              </a:rPr>
              <a:t>(up to intermediate </a:t>
            </a:r>
            <a:r>
              <a:rPr lang="it-IT" b="1" i="1" dirty="0" err="1" smtClean="0">
                <a:solidFill>
                  <a:srgbClr val="002060"/>
                </a:solidFill>
              </a:rPr>
              <a:t>rf</a:t>
            </a:r>
            <a:r>
              <a:rPr lang="it-IT" b="1" i="1" dirty="0" smtClean="0">
                <a:solidFill>
                  <a:srgbClr val="002060"/>
                </a:solidFill>
              </a:rPr>
              <a:t> </a:t>
            </a:r>
            <a:r>
              <a:rPr lang="it-IT" b="1" i="1" dirty="0" err="1" smtClean="0">
                <a:solidFill>
                  <a:srgbClr val="002060"/>
                </a:solidFill>
              </a:rPr>
              <a:t>fields</a:t>
            </a:r>
            <a:r>
              <a:rPr lang="it-IT" b="1" i="1" dirty="0" smtClean="0">
                <a:solidFill>
                  <a:srgbClr val="002060"/>
                </a:solidFill>
              </a:rPr>
              <a:t>)</a:t>
            </a:r>
            <a:endParaRPr lang="it-IT" b="1" i="1" dirty="0">
              <a:solidFill>
                <a:srgbClr val="00206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85147" y="3096556"/>
            <a:ext cx="8953926" cy="8125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>
              <a:lnSpc>
                <a:spcPct val="130000"/>
              </a:lnSpc>
            </a:pPr>
            <a:r>
              <a:rPr lang="it-IT" b="1" dirty="0" err="1" smtClean="0">
                <a:solidFill>
                  <a:srgbClr val="FF3399"/>
                </a:solidFill>
              </a:rPr>
              <a:t>There</a:t>
            </a:r>
            <a:r>
              <a:rPr lang="it-IT" b="1" dirty="0" smtClean="0">
                <a:solidFill>
                  <a:srgbClr val="FF3399"/>
                </a:solidFill>
              </a:rPr>
              <a:t> </a:t>
            </a:r>
            <a:r>
              <a:rPr lang="it-IT" b="1" dirty="0" err="1" smtClean="0">
                <a:solidFill>
                  <a:srgbClr val="FF3399"/>
                </a:solidFill>
              </a:rPr>
              <a:t>is</a:t>
            </a:r>
            <a:r>
              <a:rPr lang="it-IT" b="1" dirty="0" smtClean="0">
                <a:solidFill>
                  <a:srgbClr val="FF3399"/>
                </a:solidFill>
              </a:rPr>
              <a:t> no full </a:t>
            </a:r>
            <a:r>
              <a:rPr lang="it-IT" b="1" dirty="0" err="1" smtClean="0">
                <a:solidFill>
                  <a:srgbClr val="FF3399"/>
                </a:solidFill>
              </a:rPr>
              <a:t>consensus</a:t>
            </a:r>
            <a:r>
              <a:rPr lang="it-IT" b="1" dirty="0" smtClean="0">
                <a:solidFill>
                  <a:srgbClr val="FF3399"/>
                </a:solidFill>
              </a:rPr>
              <a:t> on the </a:t>
            </a:r>
            <a:r>
              <a:rPr lang="it-IT" b="1" dirty="0" err="1" smtClean="0">
                <a:solidFill>
                  <a:srgbClr val="FF3399"/>
                </a:solidFill>
              </a:rPr>
              <a:t>theoretical</a:t>
            </a:r>
            <a:r>
              <a:rPr lang="it-IT" b="1" dirty="0" smtClean="0">
                <a:solidFill>
                  <a:srgbClr val="FF3399"/>
                </a:solidFill>
              </a:rPr>
              <a:t> </a:t>
            </a:r>
            <a:r>
              <a:rPr lang="it-IT" b="1" dirty="0" err="1" smtClean="0">
                <a:solidFill>
                  <a:srgbClr val="FF3399"/>
                </a:solidFill>
              </a:rPr>
              <a:t>interpretation</a:t>
            </a:r>
            <a:r>
              <a:rPr lang="it-IT" b="1" dirty="0" smtClean="0">
                <a:solidFill>
                  <a:srgbClr val="FF3399"/>
                </a:solidFill>
              </a:rPr>
              <a:t>. </a:t>
            </a:r>
            <a:r>
              <a:rPr lang="it-IT" b="1" dirty="0" err="1" smtClean="0">
                <a:solidFill>
                  <a:srgbClr val="FF3399"/>
                </a:solidFill>
              </a:rPr>
              <a:t>One</a:t>
            </a:r>
            <a:r>
              <a:rPr lang="it-IT" b="1" dirty="0" smtClean="0">
                <a:solidFill>
                  <a:srgbClr val="FF3399"/>
                </a:solidFill>
              </a:rPr>
              <a:t> </a:t>
            </a:r>
            <a:r>
              <a:rPr lang="it-IT" b="1" dirty="0" err="1" smtClean="0">
                <a:solidFill>
                  <a:srgbClr val="FF3399"/>
                </a:solidFill>
              </a:rPr>
              <a:t>approach</a:t>
            </a:r>
            <a:r>
              <a:rPr lang="it-IT" b="1" dirty="0" smtClean="0">
                <a:solidFill>
                  <a:srgbClr val="FF3399"/>
                </a:solidFill>
              </a:rPr>
              <a:t> </a:t>
            </a:r>
            <a:r>
              <a:rPr lang="en-US" b="1" dirty="0" smtClean="0">
                <a:solidFill>
                  <a:srgbClr val="FF3399"/>
                </a:solidFill>
              </a:rPr>
              <a:t>is to perform the </a:t>
            </a:r>
          </a:p>
          <a:p>
            <a:pPr eaLnBrk="0" hangingPunct="0">
              <a:lnSpc>
                <a:spcPct val="130000"/>
              </a:lnSpc>
            </a:pPr>
            <a:r>
              <a:rPr lang="en-US" b="1" dirty="0" err="1" smtClean="0">
                <a:solidFill>
                  <a:srgbClr val="FF3399"/>
                </a:solidFill>
              </a:rPr>
              <a:t>Matthis</a:t>
            </a:r>
            <a:r>
              <a:rPr lang="en-US" b="1" dirty="0" smtClean="0">
                <a:solidFill>
                  <a:srgbClr val="FF3399"/>
                </a:solidFill>
              </a:rPr>
              <a:t>-Bardeen BCS </a:t>
            </a:r>
            <a:r>
              <a:rPr lang="en-US" b="1" dirty="0">
                <a:solidFill>
                  <a:srgbClr val="FF3399"/>
                </a:solidFill>
              </a:rPr>
              <a:t>calculations </a:t>
            </a:r>
            <a:r>
              <a:rPr lang="en-US" b="1" dirty="0" smtClean="0">
                <a:solidFill>
                  <a:srgbClr val="FF3399"/>
                </a:solidFill>
              </a:rPr>
              <a:t>using </a:t>
            </a:r>
            <a:r>
              <a:rPr lang="en-US" b="1" dirty="0">
                <a:solidFill>
                  <a:srgbClr val="FF3399"/>
                </a:solidFill>
              </a:rPr>
              <a:t>the full DOS as modified </a:t>
            </a:r>
            <a:r>
              <a:rPr lang="en-US" b="1" dirty="0" smtClean="0">
                <a:solidFill>
                  <a:srgbClr val="FF3399"/>
                </a:solidFill>
              </a:rPr>
              <a:t>in a current-carrying </a:t>
            </a:r>
            <a:r>
              <a:rPr lang="en-US" b="1" dirty="0">
                <a:solidFill>
                  <a:srgbClr val="FF3399"/>
                </a:solidFill>
              </a:rPr>
              <a:t>state </a:t>
            </a:r>
            <a:r>
              <a:rPr lang="en-US" b="1" dirty="0" smtClean="0">
                <a:solidFill>
                  <a:srgbClr val="FF3399"/>
                </a:solidFill>
              </a:rPr>
              <a:t>:</a:t>
            </a:r>
            <a:endParaRPr lang="en-US" b="1" dirty="0">
              <a:solidFill>
                <a:srgbClr val="FF3399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4090402" y="4201262"/>
            <a:ext cx="3435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Xiao</a:t>
            </a:r>
            <a:r>
              <a:rPr lang="it-IT" dirty="0" smtClean="0"/>
              <a:t> et al, </a:t>
            </a:r>
            <a:r>
              <a:rPr lang="it-IT" dirty="0" err="1" smtClean="0"/>
              <a:t>Physica</a:t>
            </a:r>
            <a:r>
              <a:rPr lang="it-IT" dirty="0" smtClean="0"/>
              <a:t> C 490, 26 (2013)</a:t>
            </a:r>
            <a:endParaRPr lang="it-IT" dirty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1852" y="4004462"/>
            <a:ext cx="3171825" cy="2552700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1879257" y="6334371"/>
            <a:ext cx="5912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1400" dirty="0" smtClean="0"/>
              <a:t>Δ</a:t>
            </a:r>
            <a:r>
              <a:rPr lang="it-IT" sz="1400" dirty="0" smtClean="0"/>
              <a:t>/</a:t>
            </a:r>
            <a:r>
              <a:rPr lang="el-GR" sz="1400" dirty="0" smtClean="0"/>
              <a:t>Δ</a:t>
            </a:r>
            <a:r>
              <a:rPr lang="it-IT" sz="1400" baseline="-25000" dirty="0" smtClean="0"/>
              <a:t>o</a:t>
            </a:r>
            <a:r>
              <a:rPr lang="it-IT" sz="1400" dirty="0" smtClean="0"/>
              <a:t>  </a:t>
            </a:r>
            <a:endParaRPr lang="it-IT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3937936" y="5280812"/>
            <a:ext cx="5093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For </a:t>
            </a:r>
            <a:r>
              <a:rPr lang="it-IT" b="1" dirty="0" err="1" smtClean="0">
                <a:solidFill>
                  <a:srgbClr val="002060"/>
                </a:solidFill>
              </a:rPr>
              <a:t>very</a:t>
            </a:r>
            <a:r>
              <a:rPr lang="it-IT" b="1" dirty="0" smtClean="0">
                <a:solidFill>
                  <a:srgbClr val="002060"/>
                </a:solidFill>
              </a:rPr>
              <a:t> pure </a:t>
            </a:r>
            <a:r>
              <a:rPr lang="it-IT" b="1" dirty="0" err="1" smtClean="0">
                <a:solidFill>
                  <a:srgbClr val="002060"/>
                </a:solidFill>
              </a:rPr>
              <a:t>samples</a:t>
            </a:r>
            <a:r>
              <a:rPr lang="it-IT" b="1" dirty="0" smtClean="0">
                <a:solidFill>
                  <a:srgbClr val="002060"/>
                </a:solidFill>
              </a:rPr>
              <a:t> negative </a:t>
            </a:r>
            <a:r>
              <a:rPr lang="el-GR" b="1" dirty="0" smtClean="0">
                <a:solidFill>
                  <a:srgbClr val="002060"/>
                </a:solidFill>
              </a:rPr>
              <a:t>α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values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have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been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it-IT" b="1" dirty="0" err="1" smtClean="0">
                <a:solidFill>
                  <a:srgbClr val="002060"/>
                </a:solidFill>
              </a:rPr>
              <a:t>observed</a:t>
            </a:r>
            <a:r>
              <a:rPr lang="it-IT" b="1" dirty="0" smtClean="0">
                <a:solidFill>
                  <a:srgbClr val="002060"/>
                </a:solidFill>
              </a:rPr>
              <a:t> and can be </a:t>
            </a:r>
            <a:r>
              <a:rPr lang="it-IT" b="1" dirty="0" err="1" smtClean="0">
                <a:solidFill>
                  <a:srgbClr val="002060"/>
                </a:solidFill>
              </a:rPr>
              <a:t>justified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within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 smtClean="0">
                <a:solidFill>
                  <a:srgbClr val="002060"/>
                </a:solidFill>
              </a:rPr>
              <a:t>this</a:t>
            </a:r>
            <a:r>
              <a:rPr lang="it-IT" b="1" dirty="0" smtClean="0">
                <a:solidFill>
                  <a:srgbClr val="002060"/>
                </a:solidFill>
              </a:rPr>
              <a:t> model</a:t>
            </a:r>
            <a:endParaRPr lang="it-IT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924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89040" y="2803630"/>
            <a:ext cx="72026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FF0066"/>
                </a:solidFill>
              </a:rPr>
              <a:t>3</a:t>
            </a:r>
            <a:r>
              <a:rPr lang="it-IT" b="1" dirty="0" smtClean="0">
                <a:solidFill>
                  <a:srgbClr val="FF0066"/>
                </a:solidFill>
              </a:rPr>
              <a:t>) </a:t>
            </a:r>
            <a:r>
              <a:rPr lang="it-IT" b="1" dirty="0" err="1" smtClean="0">
                <a:solidFill>
                  <a:srgbClr val="FF0066"/>
                </a:solidFill>
              </a:rPr>
              <a:t>Defects</a:t>
            </a:r>
            <a:r>
              <a:rPr lang="it-IT" b="1" dirty="0" smtClean="0">
                <a:solidFill>
                  <a:srgbClr val="FF0066"/>
                </a:solidFill>
              </a:rPr>
              <a:t> due to </a:t>
            </a:r>
            <a:r>
              <a:rPr lang="it-IT" b="1" dirty="0" err="1" smtClean="0">
                <a:solidFill>
                  <a:srgbClr val="FF0066"/>
                </a:solidFill>
              </a:rPr>
              <a:t>localized</a:t>
            </a:r>
            <a:r>
              <a:rPr lang="it-IT" b="1" dirty="0" smtClean="0">
                <a:solidFill>
                  <a:srgbClr val="FF0066"/>
                </a:solidFill>
              </a:rPr>
              <a:t> «</a:t>
            </a:r>
            <a:r>
              <a:rPr lang="it-IT" b="1" dirty="0" err="1" smtClean="0">
                <a:solidFill>
                  <a:srgbClr val="FF0066"/>
                </a:solidFill>
              </a:rPr>
              <a:t>normal</a:t>
            </a:r>
            <a:r>
              <a:rPr lang="it-IT" b="1" dirty="0" smtClean="0">
                <a:solidFill>
                  <a:srgbClr val="FF0066"/>
                </a:solidFill>
              </a:rPr>
              <a:t>» or </a:t>
            </a:r>
            <a:r>
              <a:rPr lang="it-IT" b="1" dirty="0" err="1" smtClean="0">
                <a:solidFill>
                  <a:srgbClr val="FF0066"/>
                </a:solidFill>
              </a:rPr>
              <a:t>magnetic</a:t>
            </a:r>
            <a:r>
              <a:rPr lang="it-IT" b="1" dirty="0" smtClean="0">
                <a:solidFill>
                  <a:srgbClr val="FF0066"/>
                </a:solidFill>
              </a:rPr>
              <a:t> </a:t>
            </a:r>
            <a:r>
              <a:rPr lang="it-IT" b="1" dirty="0" err="1" smtClean="0">
                <a:solidFill>
                  <a:srgbClr val="FF0066"/>
                </a:solidFill>
              </a:rPr>
              <a:t>inclusions</a:t>
            </a:r>
            <a:endParaRPr lang="it-IT" b="1" dirty="0" smtClean="0">
              <a:solidFill>
                <a:srgbClr val="FF0066"/>
              </a:solidFill>
            </a:endParaRPr>
          </a:p>
          <a:p>
            <a:endParaRPr lang="it-IT" b="1" dirty="0">
              <a:solidFill>
                <a:srgbClr val="FF0066"/>
              </a:solidFill>
            </a:endParaRPr>
          </a:p>
          <a:p>
            <a:r>
              <a:rPr lang="it-IT" b="1" dirty="0" smtClean="0">
                <a:solidFill>
                  <a:srgbClr val="FF0066"/>
                </a:solidFill>
              </a:rPr>
              <a:t>4) ………………………………..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791106" y="364365"/>
            <a:ext cx="47706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b="1" dirty="0" smtClean="0">
                <a:solidFill>
                  <a:srgbClr val="FF0066"/>
                </a:solidFill>
                <a:ea typeface="ＭＳ Ｐゴシック" charset="0"/>
              </a:rPr>
              <a:t>Residual resistivity possible origins :</a:t>
            </a:r>
            <a:endParaRPr lang="en-US" sz="2400" b="1" dirty="0">
              <a:solidFill>
                <a:srgbClr val="FF0066"/>
              </a:solidFill>
              <a:ea typeface="ＭＳ Ｐゴシック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00018" y="2198086"/>
            <a:ext cx="2549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2</a:t>
            </a:r>
            <a:r>
              <a:rPr lang="it-IT" b="1" dirty="0" smtClean="0">
                <a:solidFill>
                  <a:srgbClr val="002060"/>
                </a:solidFill>
              </a:rPr>
              <a:t>) </a:t>
            </a:r>
            <a:r>
              <a:rPr lang="it-IT" b="1" dirty="0" err="1" smtClean="0">
                <a:solidFill>
                  <a:srgbClr val="002060"/>
                </a:solidFill>
              </a:rPr>
              <a:t>Trapped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magnetic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flux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500018" y="1597978"/>
            <a:ext cx="4779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002060"/>
                </a:solidFill>
              </a:rPr>
              <a:t>1</a:t>
            </a:r>
            <a:r>
              <a:rPr lang="it-IT" b="1" dirty="0" smtClean="0">
                <a:solidFill>
                  <a:srgbClr val="002060"/>
                </a:solidFill>
              </a:rPr>
              <a:t>) </a:t>
            </a:r>
            <a:r>
              <a:rPr lang="it-IT" b="1" dirty="0" err="1" smtClean="0">
                <a:solidFill>
                  <a:srgbClr val="002060"/>
                </a:solidFill>
              </a:rPr>
              <a:t>Grain</a:t>
            </a:r>
            <a:r>
              <a:rPr lang="it-IT" b="1" dirty="0" smtClean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boundaries</a:t>
            </a:r>
            <a:r>
              <a:rPr lang="it-IT" b="1" dirty="0">
                <a:solidFill>
                  <a:srgbClr val="002060"/>
                </a:solidFill>
              </a:rPr>
              <a:t> (in </a:t>
            </a:r>
            <a:r>
              <a:rPr lang="it-IT" b="1" dirty="0" err="1">
                <a:solidFill>
                  <a:srgbClr val="002060"/>
                </a:solidFill>
              </a:rPr>
              <a:t>policrystalline</a:t>
            </a:r>
            <a:r>
              <a:rPr lang="it-IT" b="1" dirty="0">
                <a:solidFill>
                  <a:srgbClr val="002060"/>
                </a:solidFill>
              </a:rPr>
              <a:t> </a:t>
            </a:r>
            <a:r>
              <a:rPr lang="it-IT" b="1" dirty="0" err="1">
                <a:solidFill>
                  <a:srgbClr val="002060"/>
                </a:solidFill>
              </a:rPr>
              <a:t>materials</a:t>
            </a:r>
            <a:r>
              <a:rPr lang="it-IT" b="1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9184952"/>
              </p:ext>
            </p:extLst>
          </p:nvPr>
        </p:nvGraphicFramePr>
        <p:xfrm>
          <a:off x="2279650" y="4856163"/>
          <a:ext cx="339407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63" name="Equation" r:id="rId3" imgW="1701720" imgH="241200" progId="Equation.DSMT4">
                  <p:embed/>
                </p:oleObj>
              </mc:Choice>
              <mc:Fallback>
                <p:oleObj name="Equation" r:id="rId3" imgW="1701720" imgH="241200" progId="Equation.DSMT4">
                  <p:embed/>
                  <p:pic>
                    <p:nvPicPr>
                      <p:cNvPr id="0" name="Picture 1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0" y="4856163"/>
                        <a:ext cx="3394075" cy="438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ttangolo 6"/>
          <p:cNvSpPr/>
          <p:nvPr/>
        </p:nvSpPr>
        <p:spPr>
          <a:xfrm>
            <a:off x="2210654" y="4809192"/>
            <a:ext cx="3619991" cy="485464"/>
          </a:xfrm>
          <a:prstGeom prst="rect">
            <a:avLst/>
          </a:prstGeom>
          <a:noFill/>
          <a:ln w="28575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005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66471" y="1283450"/>
            <a:ext cx="2256694" cy="142797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Text Box 46"/>
          <p:cNvSpPr txBox="1">
            <a:spLocks noChangeArrowheads="1"/>
          </p:cNvSpPr>
          <p:nvPr/>
        </p:nvSpPr>
        <p:spPr bwMode="auto">
          <a:xfrm>
            <a:off x="1556692" y="47960"/>
            <a:ext cx="57627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b="1" dirty="0" smtClean="0">
                <a:solidFill>
                  <a:srgbClr val="FF3399"/>
                </a:solidFill>
                <a:ea typeface="ＭＳ Ｐゴシック" charset="0"/>
              </a:rPr>
              <a:t>Grain boundaries (polycrystalline materials)</a:t>
            </a:r>
            <a:endParaRPr lang="en-US" sz="2400" b="1" dirty="0">
              <a:solidFill>
                <a:srgbClr val="FF3399"/>
              </a:solidFill>
              <a:ea typeface="ＭＳ Ｐゴシック" charset="0"/>
            </a:endParaRPr>
          </a:p>
        </p:txBody>
      </p:sp>
      <p:sp>
        <p:nvSpPr>
          <p:cNvPr id="2" name="Figura a mano libera 1"/>
          <p:cNvSpPr/>
          <p:nvPr/>
        </p:nvSpPr>
        <p:spPr>
          <a:xfrm>
            <a:off x="766471" y="1442799"/>
            <a:ext cx="1203082" cy="1137071"/>
          </a:xfrm>
          <a:custGeom>
            <a:avLst/>
            <a:gdLst>
              <a:gd name="connsiteX0" fmla="*/ 129232 w 1203082"/>
              <a:gd name="connsiteY0" fmla="*/ 221228 h 1106366"/>
              <a:gd name="connsiteX1" fmla="*/ 23 w 1203082"/>
              <a:gd name="connsiteY1" fmla="*/ 410071 h 1106366"/>
              <a:gd name="connsiteX2" fmla="*/ 139171 w 1203082"/>
              <a:gd name="connsiteY2" fmla="*/ 698306 h 1106366"/>
              <a:gd name="connsiteX3" fmla="*/ 69597 w 1203082"/>
              <a:gd name="connsiteY3" fmla="*/ 887150 h 1106366"/>
              <a:gd name="connsiteX4" fmla="*/ 586432 w 1203082"/>
              <a:gd name="connsiteY4" fmla="*/ 1105810 h 1106366"/>
              <a:gd name="connsiteX5" fmla="*/ 785214 w 1203082"/>
              <a:gd name="connsiteY5" fmla="*/ 946784 h 1106366"/>
              <a:gd name="connsiteX6" fmla="*/ 1123145 w 1203082"/>
              <a:gd name="connsiteY6" fmla="*/ 847393 h 1106366"/>
              <a:gd name="connsiteX7" fmla="*/ 1123145 w 1203082"/>
              <a:gd name="connsiteY7" fmla="*/ 499523 h 1106366"/>
              <a:gd name="connsiteX8" fmla="*/ 1202658 w 1203082"/>
              <a:gd name="connsiteY8" fmla="*/ 171532 h 1106366"/>
              <a:gd name="connsiteX9" fmla="*/ 1083388 w 1203082"/>
              <a:gd name="connsiteY9" fmla="*/ 82080 h 1106366"/>
              <a:gd name="connsiteX10" fmla="*/ 675884 w 1203082"/>
              <a:gd name="connsiteY10" fmla="*/ 2567 h 1106366"/>
              <a:gd name="connsiteX11" fmla="*/ 616249 w 1203082"/>
              <a:gd name="connsiteY11" fmla="*/ 181471 h 1106366"/>
              <a:gd name="connsiteX12" fmla="*/ 268379 w 1203082"/>
              <a:gd name="connsiteY12" fmla="*/ 82080 h 1106366"/>
              <a:gd name="connsiteX13" fmla="*/ 129232 w 1203082"/>
              <a:gd name="connsiteY13" fmla="*/ 221228 h 1106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03082" h="1106366">
                <a:moveTo>
                  <a:pt x="129232" y="221228"/>
                </a:moveTo>
                <a:cubicBezTo>
                  <a:pt x="84506" y="275893"/>
                  <a:pt x="-1633" y="330558"/>
                  <a:pt x="23" y="410071"/>
                </a:cubicBezTo>
                <a:cubicBezTo>
                  <a:pt x="1679" y="489584"/>
                  <a:pt x="127575" y="618793"/>
                  <a:pt x="139171" y="698306"/>
                </a:cubicBezTo>
                <a:cubicBezTo>
                  <a:pt x="150767" y="777819"/>
                  <a:pt x="-4946" y="819233"/>
                  <a:pt x="69597" y="887150"/>
                </a:cubicBezTo>
                <a:cubicBezTo>
                  <a:pt x="144140" y="955067"/>
                  <a:pt x="467163" y="1095871"/>
                  <a:pt x="586432" y="1105810"/>
                </a:cubicBezTo>
                <a:cubicBezTo>
                  <a:pt x="705702" y="1115749"/>
                  <a:pt x="695762" y="989853"/>
                  <a:pt x="785214" y="946784"/>
                </a:cubicBezTo>
                <a:cubicBezTo>
                  <a:pt x="874666" y="903715"/>
                  <a:pt x="1066823" y="921936"/>
                  <a:pt x="1123145" y="847393"/>
                </a:cubicBezTo>
                <a:cubicBezTo>
                  <a:pt x="1179467" y="772850"/>
                  <a:pt x="1109893" y="612166"/>
                  <a:pt x="1123145" y="499523"/>
                </a:cubicBezTo>
                <a:cubicBezTo>
                  <a:pt x="1136397" y="386880"/>
                  <a:pt x="1209284" y="241106"/>
                  <a:pt x="1202658" y="171532"/>
                </a:cubicBezTo>
                <a:cubicBezTo>
                  <a:pt x="1196032" y="101958"/>
                  <a:pt x="1171184" y="110241"/>
                  <a:pt x="1083388" y="82080"/>
                </a:cubicBezTo>
                <a:cubicBezTo>
                  <a:pt x="995592" y="53919"/>
                  <a:pt x="753740" y="-13998"/>
                  <a:pt x="675884" y="2567"/>
                </a:cubicBezTo>
                <a:cubicBezTo>
                  <a:pt x="598028" y="19132"/>
                  <a:pt x="684166" y="168219"/>
                  <a:pt x="616249" y="181471"/>
                </a:cubicBezTo>
                <a:cubicBezTo>
                  <a:pt x="548332" y="194723"/>
                  <a:pt x="351205" y="70484"/>
                  <a:pt x="268379" y="82080"/>
                </a:cubicBezTo>
                <a:cubicBezTo>
                  <a:pt x="185553" y="93676"/>
                  <a:pt x="173958" y="166563"/>
                  <a:pt x="129232" y="221228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Figura a mano libera 2"/>
          <p:cNvSpPr/>
          <p:nvPr/>
        </p:nvSpPr>
        <p:spPr>
          <a:xfrm>
            <a:off x="1954198" y="1421528"/>
            <a:ext cx="1057244" cy="1171599"/>
          </a:xfrm>
          <a:custGeom>
            <a:avLst/>
            <a:gdLst>
              <a:gd name="connsiteX0" fmla="*/ 130198 w 1149390"/>
              <a:gd name="connsiteY0" fmla="*/ 279027 h 1259345"/>
              <a:gd name="connsiteX1" fmla="*/ 10928 w 1149390"/>
              <a:gd name="connsiteY1" fmla="*/ 527505 h 1259345"/>
              <a:gd name="connsiteX2" fmla="*/ 40746 w 1149390"/>
              <a:gd name="connsiteY2" fmla="*/ 756105 h 1259345"/>
              <a:gd name="connsiteX3" fmla="*/ 989 w 1149390"/>
              <a:gd name="connsiteY3" fmla="*/ 954888 h 1259345"/>
              <a:gd name="connsiteX4" fmla="*/ 90441 w 1149390"/>
              <a:gd name="connsiteY4" fmla="*/ 1103975 h 1259345"/>
              <a:gd name="connsiteX5" fmla="*/ 418433 w 1149390"/>
              <a:gd name="connsiteY5" fmla="*/ 1143731 h 1259345"/>
              <a:gd name="connsiteX6" fmla="*/ 617215 w 1149390"/>
              <a:gd name="connsiteY6" fmla="*/ 1243123 h 1259345"/>
              <a:gd name="connsiteX7" fmla="*/ 925328 w 1149390"/>
              <a:gd name="connsiteY7" fmla="*/ 1233184 h 1259345"/>
              <a:gd name="connsiteX8" fmla="*/ 905450 w 1149390"/>
              <a:gd name="connsiteY8" fmla="*/ 994645 h 1259345"/>
              <a:gd name="connsiteX9" fmla="*/ 1134050 w 1149390"/>
              <a:gd name="connsiteY9" fmla="*/ 845558 h 1259345"/>
              <a:gd name="connsiteX10" fmla="*/ 1114172 w 1149390"/>
              <a:gd name="connsiteY10" fmla="*/ 656714 h 1259345"/>
              <a:gd name="connsiteX11" fmla="*/ 1143989 w 1149390"/>
              <a:gd name="connsiteY11" fmla="*/ 398297 h 1259345"/>
              <a:gd name="connsiteX12" fmla="*/ 984963 w 1149390"/>
              <a:gd name="connsiteY12" fmla="*/ 249210 h 1259345"/>
              <a:gd name="connsiteX13" fmla="*/ 865694 w 1149390"/>
              <a:gd name="connsiteY13" fmla="*/ 60366 h 1259345"/>
              <a:gd name="connsiteX14" fmla="*/ 597337 w 1149390"/>
              <a:gd name="connsiteY14" fmla="*/ 50427 h 1259345"/>
              <a:gd name="connsiteX15" fmla="*/ 219650 w 1149390"/>
              <a:gd name="connsiteY15" fmla="*/ 10671 h 1259345"/>
              <a:gd name="connsiteX16" fmla="*/ 189833 w 1149390"/>
              <a:gd name="connsiteY16" fmla="*/ 269088 h 1259345"/>
              <a:gd name="connsiteX17" fmla="*/ 130198 w 1149390"/>
              <a:gd name="connsiteY17" fmla="*/ 279027 h 125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49390" h="1259345">
                <a:moveTo>
                  <a:pt x="130198" y="279027"/>
                </a:moveTo>
                <a:cubicBezTo>
                  <a:pt x="100381" y="322096"/>
                  <a:pt x="25837" y="447992"/>
                  <a:pt x="10928" y="527505"/>
                </a:cubicBezTo>
                <a:cubicBezTo>
                  <a:pt x="-3981" y="607018"/>
                  <a:pt x="42402" y="684875"/>
                  <a:pt x="40746" y="756105"/>
                </a:cubicBezTo>
                <a:cubicBezTo>
                  <a:pt x="39090" y="827335"/>
                  <a:pt x="-7293" y="896910"/>
                  <a:pt x="989" y="954888"/>
                </a:cubicBezTo>
                <a:cubicBezTo>
                  <a:pt x="9271" y="1012866"/>
                  <a:pt x="20867" y="1072501"/>
                  <a:pt x="90441" y="1103975"/>
                </a:cubicBezTo>
                <a:cubicBezTo>
                  <a:pt x="160015" y="1135449"/>
                  <a:pt x="330637" y="1120540"/>
                  <a:pt x="418433" y="1143731"/>
                </a:cubicBezTo>
                <a:cubicBezTo>
                  <a:pt x="506229" y="1166922"/>
                  <a:pt x="532733" y="1228214"/>
                  <a:pt x="617215" y="1243123"/>
                </a:cubicBezTo>
                <a:cubicBezTo>
                  <a:pt x="701697" y="1258032"/>
                  <a:pt x="877289" y="1274597"/>
                  <a:pt x="925328" y="1233184"/>
                </a:cubicBezTo>
                <a:cubicBezTo>
                  <a:pt x="973367" y="1191771"/>
                  <a:pt x="870663" y="1059249"/>
                  <a:pt x="905450" y="994645"/>
                </a:cubicBezTo>
                <a:cubicBezTo>
                  <a:pt x="940237" y="930041"/>
                  <a:pt x="1099263" y="901880"/>
                  <a:pt x="1134050" y="845558"/>
                </a:cubicBezTo>
                <a:cubicBezTo>
                  <a:pt x="1168837" y="789236"/>
                  <a:pt x="1112516" y="731257"/>
                  <a:pt x="1114172" y="656714"/>
                </a:cubicBezTo>
                <a:cubicBezTo>
                  <a:pt x="1115828" y="582171"/>
                  <a:pt x="1165524" y="466214"/>
                  <a:pt x="1143989" y="398297"/>
                </a:cubicBezTo>
                <a:cubicBezTo>
                  <a:pt x="1122454" y="330380"/>
                  <a:pt x="1031346" y="305532"/>
                  <a:pt x="984963" y="249210"/>
                </a:cubicBezTo>
                <a:cubicBezTo>
                  <a:pt x="938581" y="192888"/>
                  <a:pt x="930298" y="93496"/>
                  <a:pt x="865694" y="60366"/>
                </a:cubicBezTo>
                <a:cubicBezTo>
                  <a:pt x="801090" y="27235"/>
                  <a:pt x="705011" y="58709"/>
                  <a:pt x="597337" y="50427"/>
                </a:cubicBezTo>
                <a:cubicBezTo>
                  <a:pt x="489663" y="42145"/>
                  <a:pt x="287567" y="-25772"/>
                  <a:pt x="219650" y="10671"/>
                </a:cubicBezTo>
                <a:cubicBezTo>
                  <a:pt x="151733" y="47114"/>
                  <a:pt x="204742" y="219392"/>
                  <a:pt x="189833" y="269088"/>
                </a:cubicBezTo>
                <a:cubicBezTo>
                  <a:pt x="174924" y="318784"/>
                  <a:pt x="160015" y="235958"/>
                  <a:pt x="130198" y="279027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Figura a mano libera 4"/>
          <p:cNvSpPr/>
          <p:nvPr/>
        </p:nvSpPr>
        <p:spPr>
          <a:xfrm>
            <a:off x="1339140" y="2459514"/>
            <a:ext cx="1297674" cy="253180"/>
          </a:xfrm>
          <a:custGeom>
            <a:avLst/>
            <a:gdLst>
              <a:gd name="connsiteX0" fmla="*/ 0 w 1297674"/>
              <a:gd name="connsiteY0" fmla="*/ 253180 h 253180"/>
              <a:gd name="connsiteX1" fmla="*/ 79513 w 1297674"/>
              <a:gd name="connsiteY1" fmla="*/ 203485 h 253180"/>
              <a:gd name="connsiteX2" fmla="*/ 268357 w 1297674"/>
              <a:gd name="connsiteY2" fmla="*/ 24580 h 253180"/>
              <a:gd name="connsiteX3" fmla="*/ 447261 w 1297674"/>
              <a:gd name="connsiteY3" fmla="*/ 4702 h 253180"/>
              <a:gd name="connsiteX4" fmla="*/ 765313 w 1297674"/>
              <a:gd name="connsiteY4" fmla="*/ 54398 h 253180"/>
              <a:gd name="connsiteX5" fmla="*/ 1222513 w 1297674"/>
              <a:gd name="connsiteY5" fmla="*/ 193546 h 253180"/>
              <a:gd name="connsiteX6" fmla="*/ 1292087 w 1297674"/>
              <a:gd name="connsiteY6" fmla="*/ 253180 h 25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7674" h="253180">
                <a:moveTo>
                  <a:pt x="0" y="253180"/>
                </a:moveTo>
                <a:cubicBezTo>
                  <a:pt x="17393" y="247382"/>
                  <a:pt x="34787" y="241585"/>
                  <a:pt x="79513" y="203485"/>
                </a:cubicBezTo>
                <a:cubicBezTo>
                  <a:pt x="124239" y="165385"/>
                  <a:pt x="207066" y="57710"/>
                  <a:pt x="268357" y="24580"/>
                </a:cubicBezTo>
                <a:cubicBezTo>
                  <a:pt x="329648" y="-8550"/>
                  <a:pt x="364435" y="-268"/>
                  <a:pt x="447261" y="4702"/>
                </a:cubicBezTo>
                <a:cubicBezTo>
                  <a:pt x="530087" y="9672"/>
                  <a:pt x="636104" y="22924"/>
                  <a:pt x="765313" y="54398"/>
                </a:cubicBezTo>
                <a:cubicBezTo>
                  <a:pt x="894522" y="85872"/>
                  <a:pt x="1134717" y="160416"/>
                  <a:pt x="1222513" y="193546"/>
                </a:cubicBezTo>
                <a:cubicBezTo>
                  <a:pt x="1310309" y="226676"/>
                  <a:pt x="1301198" y="239928"/>
                  <a:pt x="1292087" y="253180"/>
                </a:cubicBezTo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Figura a mano libera 5"/>
          <p:cNvSpPr/>
          <p:nvPr/>
        </p:nvSpPr>
        <p:spPr>
          <a:xfrm>
            <a:off x="1562048" y="1279980"/>
            <a:ext cx="815009" cy="231286"/>
          </a:xfrm>
          <a:custGeom>
            <a:avLst/>
            <a:gdLst>
              <a:gd name="connsiteX0" fmla="*/ 0 w 815009"/>
              <a:gd name="connsiteY0" fmla="*/ 0 h 231286"/>
              <a:gd name="connsiteX1" fmla="*/ 228600 w 815009"/>
              <a:gd name="connsiteY1" fmla="*/ 99392 h 231286"/>
              <a:gd name="connsiteX2" fmla="*/ 337930 w 815009"/>
              <a:gd name="connsiteY2" fmla="*/ 218661 h 231286"/>
              <a:gd name="connsiteX3" fmla="*/ 487017 w 815009"/>
              <a:gd name="connsiteY3" fmla="*/ 208722 h 231286"/>
              <a:gd name="connsiteX4" fmla="*/ 646043 w 815009"/>
              <a:gd name="connsiteY4" fmla="*/ 49696 h 231286"/>
              <a:gd name="connsiteX5" fmla="*/ 815009 w 815009"/>
              <a:gd name="connsiteY5" fmla="*/ 9940 h 231286"/>
              <a:gd name="connsiteX6" fmla="*/ 815009 w 815009"/>
              <a:gd name="connsiteY6" fmla="*/ 9940 h 23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5009" h="231286">
                <a:moveTo>
                  <a:pt x="0" y="0"/>
                </a:moveTo>
                <a:cubicBezTo>
                  <a:pt x="86139" y="31474"/>
                  <a:pt x="172278" y="62949"/>
                  <a:pt x="228600" y="99392"/>
                </a:cubicBezTo>
                <a:cubicBezTo>
                  <a:pt x="284922" y="135835"/>
                  <a:pt x="294861" y="200439"/>
                  <a:pt x="337930" y="218661"/>
                </a:cubicBezTo>
                <a:cubicBezTo>
                  <a:pt x="381000" y="236883"/>
                  <a:pt x="435665" y="236883"/>
                  <a:pt x="487017" y="208722"/>
                </a:cubicBezTo>
                <a:cubicBezTo>
                  <a:pt x="538369" y="180561"/>
                  <a:pt x="591378" y="82826"/>
                  <a:pt x="646043" y="49696"/>
                </a:cubicBezTo>
                <a:cubicBezTo>
                  <a:pt x="700708" y="16566"/>
                  <a:pt x="815009" y="9940"/>
                  <a:pt x="815009" y="9940"/>
                </a:cubicBezTo>
                <a:lnTo>
                  <a:pt x="815009" y="9940"/>
                </a:lnTo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1245346" y="1805433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</a:t>
            </a:r>
            <a:r>
              <a:rPr lang="it-IT" baseline="-25000" dirty="0" smtClean="0"/>
              <a:t>1</a:t>
            </a:r>
            <a:r>
              <a:rPr lang="it-IT" dirty="0" smtClean="0"/>
              <a:t>,</a:t>
            </a:r>
            <a:r>
              <a:rPr lang="it-IT" baseline="-25000" dirty="0" smtClean="0"/>
              <a:t> </a:t>
            </a:r>
            <a:r>
              <a:rPr lang="el-GR" dirty="0" smtClean="0"/>
              <a:t>ψ</a:t>
            </a:r>
            <a:r>
              <a:rPr lang="it-IT" baseline="-25000" dirty="0" smtClean="0"/>
              <a:t>1</a:t>
            </a:r>
            <a:endParaRPr lang="it-IT" dirty="0"/>
          </a:p>
        </p:txBody>
      </p:sp>
      <p:sp>
        <p:nvSpPr>
          <p:cNvPr id="51" name="CasellaDiTesto 50"/>
          <p:cNvSpPr txBox="1"/>
          <p:nvPr/>
        </p:nvSpPr>
        <p:spPr>
          <a:xfrm>
            <a:off x="2282267" y="181060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</a:t>
            </a:r>
            <a:r>
              <a:rPr lang="it-IT" baseline="-25000" dirty="0" smtClean="0"/>
              <a:t>2</a:t>
            </a:r>
            <a:r>
              <a:rPr lang="it-IT" dirty="0" smtClean="0"/>
              <a:t>,</a:t>
            </a:r>
            <a:r>
              <a:rPr lang="el-GR" dirty="0" smtClean="0"/>
              <a:t>ψ</a:t>
            </a:r>
            <a:r>
              <a:rPr lang="it-IT" baseline="-25000" dirty="0"/>
              <a:t>2</a:t>
            </a:r>
            <a:endParaRPr lang="it-IT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2282267" y="662605"/>
            <a:ext cx="4645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2060"/>
                </a:solidFill>
              </a:rPr>
              <a:t>Weak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superconducting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links</a:t>
            </a:r>
            <a:r>
              <a:rPr lang="it-IT" dirty="0" smtClean="0">
                <a:solidFill>
                  <a:srgbClr val="002060"/>
                </a:solidFill>
              </a:rPr>
              <a:t> : </a:t>
            </a:r>
            <a:r>
              <a:rPr lang="it-IT" dirty="0" err="1">
                <a:solidFill>
                  <a:srgbClr val="002060"/>
                </a:solidFill>
              </a:rPr>
              <a:t>Josephson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dirty="0" err="1">
                <a:solidFill>
                  <a:srgbClr val="002060"/>
                </a:solidFill>
              </a:rPr>
              <a:t>effect</a:t>
            </a:r>
            <a:r>
              <a:rPr lang="it-IT" dirty="0">
                <a:solidFill>
                  <a:srgbClr val="002060"/>
                </a:solidFill>
              </a:rPr>
              <a:t> </a:t>
            </a:r>
          </a:p>
        </p:txBody>
      </p:sp>
      <p:graphicFrame>
        <p:nvGraphicFramePr>
          <p:cNvPr id="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2128093"/>
              </p:ext>
            </p:extLst>
          </p:nvPr>
        </p:nvGraphicFramePr>
        <p:xfrm>
          <a:off x="7142446" y="845059"/>
          <a:ext cx="198438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04" name="Equazione" r:id="rId3" imgW="139639" imgH="203112" progId="Equation.3">
                  <p:embed/>
                </p:oleObj>
              </mc:Choice>
              <mc:Fallback>
                <p:oleObj name="Equazione" r:id="rId3" imgW="139639" imgH="203112" progId="Equation.3">
                  <p:embed/>
                  <p:pic>
                    <p:nvPicPr>
                      <p:cNvPr id="0" name="Picture 7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2446" y="845059"/>
                        <a:ext cx="198438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569729"/>
              </p:ext>
            </p:extLst>
          </p:nvPr>
        </p:nvGraphicFramePr>
        <p:xfrm>
          <a:off x="6933392" y="2102342"/>
          <a:ext cx="1299748" cy="29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05" name="Equazione" r:id="rId5" imgW="812520" imgH="215640" progId="Equation.3">
                  <p:embed/>
                </p:oleObj>
              </mc:Choice>
              <mc:Fallback>
                <p:oleObj name="Equazione" r:id="rId5" imgW="812520" imgH="215640" progId="Equation.3">
                  <p:embed/>
                  <p:pic>
                    <p:nvPicPr>
                      <p:cNvPr id="0" name="Picture 7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3392" y="2102342"/>
                        <a:ext cx="1299748" cy="293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442112"/>
              </p:ext>
            </p:extLst>
          </p:nvPr>
        </p:nvGraphicFramePr>
        <p:xfrm>
          <a:off x="5561722" y="1506668"/>
          <a:ext cx="1012825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06" name="Equation" r:id="rId7" imgW="698400" imgH="228600" progId="Equation.DSMT4">
                  <p:embed/>
                </p:oleObj>
              </mc:Choice>
              <mc:Fallback>
                <p:oleObj name="Equation" r:id="rId7" imgW="698400" imgH="228600" progId="Equation.DSMT4">
                  <p:embed/>
                  <p:pic>
                    <p:nvPicPr>
                      <p:cNvPr id="0" name="Picture 7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1722" y="1506668"/>
                        <a:ext cx="1012825" cy="303213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189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0071523"/>
              </p:ext>
            </p:extLst>
          </p:nvPr>
        </p:nvGraphicFramePr>
        <p:xfrm>
          <a:off x="5495200" y="1998524"/>
          <a:ext cx="1012962" cy="523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07" name="Equazione" r:id="rId9" imgW="698197" imgH="393529" progId="Equation.3">
                  <p:embed/>
                </p:oleObj>
              </mc:Choice>
              <mc:Fallback>
                <p:oleObj name="Equazione" r:id="rId9" imgW="698197" imgH="393529" progId="Equation.3">
                  <p:embed/>
                  <p:pic>
                    <p:nvPicPr>
                      <p:cNvPr id="0" name="Picture 7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95200" y="1998524"/>
                        <a:ext cx="1012962" cy="523642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189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1492235"/>
              </p:ext>
            </p:extLst>
          </p:nvPr>
        </p:nvGraphicFramePr>
        <p:xfrm>
          <a:off x="5234604" y="1447300"/>
          <a:ext cx="192088" cy="1074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08" name="Equazione" r:id="rId11" imgW="164885" imgH="215619" progId="Equation.3">
                  <p:embed/>
                </p:oleObj>
              </mc:Choice>
              <mc:Fallback>
                <p:oleObj name="Equazione" r:id="rId11" imgW="164885" imgH="215619" progId="Equation.3">
                  <p:embed/>
                  <p:pic>
                    <p:nvPicPr>
                      <p:cNvPr id="0" name="Picture 7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4604" y="1447300"/>
                        <a:ext cx="192088" cy="10748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9978685"/>
              </p:ext>
            </p:extLst>
          </p:nvPr>
        </p:nvGraphicFramePr>
        <p:xfrm>
          <a:off x="1597365" y="3276958"/>
          <a:ext cx="2509023" cy="746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09" name="Equazione" r:id="rId13" imgW="1562040" imgH="507960" progId="Equation.3">
                  <p:embed/>
                </p:oleObj>
              </mc:Choice>
              <mc:Fallback>
                <p:oleObj name="Equazione" r:id="rId13" imgW="1562040" imgH="507960" progId="Equation.3">
                  <p:embed/>
                  <p:pic>
                    <p:nvPicPr>
                      <p:cNvPr id="0" name="Picture 7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7365" y="3276958"/>
                        <a:ext cx="2509023" cy="7460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tangolo 11"/>
          <p:cNvSpPr/>
          <p:nvPr/>
        </p:nvSpPr>
        <p:spPr>
          <a:xfrm>
            <a:off x="724239" y="5923946"/>
            <a:ext cx="3301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Non-linear </a:t>
            </a:r>
            <a:r>
              <a:rPr lang="it-IT" dirty="0" err="1" smtClean="0">
                <a:solidFill>
                  <a:srgbClr val="002060"/>
                </a:solidFill>
              </a:rPr>
              <a:t>Josephson</a:t>
            </a:r>
            <a:r>
              <a:rPr lang="it-IT" dirty="0" smtClean="0">
                <a:solidFill>
                  <a:srgbClr val="002060"/>
                </a:solidFill>
              </a:rPr>
              <a:t> </a:t>
            </a:r>
            <a:r>
              <a:rPr lang="it-IT" dirty="0" err="1" smtClean="0">
                <a:solidFill>
                  <a:srgbClr val="002060"/>
                </a:solidFill>
              </a:rPr>
              <a:t>inductance</a:t>
            </a:r>
            <a:endParaRPr lang="it-IT" dirty="0"/>
          </a:p>
        </p:txBody>
      </p:sp>
      <p:graphicFrame>
        <p:nvGraphicFramePr>
          <p:cNvPr id="7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2560639"/>
              </p:ext>
            </p:extLst>
          </p:nvPr>
        </p:nvGraphicFramePr>
        <p:xfrm>
          <a:off x="4903566" y="3314507"/>
          <a:ext cx="184308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0" name="Equation" r:id="rId15" imgW="990360" imgH="393480" progId="Equation.DSMT4">
                  <p:embed/>
                </p:oleObj>
              </mc:Choice>
              <mc:Fallback>
                <p:oleObj name="Equation" r:id="rId15" imgW="990360" imgH="393480" progId="Equation.DSMT4">
                  <p:embed/>
                  <p:pic>
                    <p:nvPicPr>
                      <p:cNvPr id="0" name="Picture 7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3566" y="3314507"/>
                        <a:ext cx="1843087" cy="6477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9419771"/>
              </p:ext>
            </p:extLst>
          </p:nvPr>
        </p:nvGraphicFramePr>
        <p:xfrm>
          <a:off x="778746" y="4967082"/>
          <a:ext cx="20669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1" name="Equazione" r:id="rId17" imgW="1384200" imgH="482400" progId="Equation.3">
                  <p:embed/>
                </p:oleObj>
              </mc:Choice>
              <mc:Fallback>
                <p:oleObj name="Equazione" r:id="rId17" imgW="1384200" imgH="482400" progId="Equation.3">
                  <p:embed/>
                  <p:pic>
                    <p:nvPicPr>
                      <p:cNvPr id="0" name="Picture 7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8746" y="4967082"/>
                        <a:ext cx="2066925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2522656"/>
              </p:ext>
            </p:extLst>
          </p:nvPr>
        </p:nvGraphicFramePr>
        <p:xfrm>
          <a:off x="652919" y="4465336"/>
          <a:ext cx="192088" cy="1074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2" name="Equazione" r:id="rId19" imgW="164885" imgH="215619" progId="Equation.3">
                  <p:embed/>
                </p:oleObj>
              </mc:Choice>
              <mc:Fallback>
                <p:oleObj name="Equazione" r:id="rId19" imgW="164885" imgH="215619" progId="Equation.3">
                  <p:embed/>
                  <p:pic>
                    <p:nvPicPr>
                      <p:cNvPr id="0" name="Picture 7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919" y="4465336"/>
                        <a:ext cx="192088" cy="10748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Connettore 2 15"/>
          <p:cNvCxnSpPr/>
          <p:nvPr/>
        </p:nvCxnSpPr>
        <p:spPr>
          <a:xfrm flipV="1">
            <a:off x="3651815" y="1364965"/>
            <a:ext cx="0" cy="122816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3651815" y="2593127"/>
            <a:ext cx="140556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/>
          <p:nvPr/>
        </p:nvCxnSpPr>
        <p:spPr>
          <a:xfrm flipV="1">
            <a:off x="3651815" y="2019862"/>
            <a:ext cx="0" cy="5813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flipV="1">
            <a:off x="3657028" y="1395623"/>
            <a:ext cx="1211544" cy="11967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asellaDiTesto 25"/>
          <p:cNvSpPr txBox="1"/>
          <p:nvPr/>
        </p:nvSpPr>
        <p:spPr>
          <a:xfrm>
            <a:off x="3421045" y="1280609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</a:t>
            </a:r>
            <a:endParaRPr lang="it-IT" dirty="0"/>
          </a:p>
        </p:txBody>
      </p:sp>
      <p:sp>
        <p:nvSpPr>
          <p:cNvPr id="100" name="CasellaDiTesto 99"/>
          <p:cNvSpPr txBox="1"/>
          <p:nvPr/>
        </p:nvSpPr>
        <p:spPr>
          <a:xfrm>
            <a:off x="4813259" y="2579870"/>
            <a:ext cx="316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</a:t>
            </a:r>
            <a:endParaRPr lang="it-IT" dirty="0"/>
          </a:p>
        </p:txBody>
      </p:sp>
      <p:sp>
        <p:nvSpPr>
          <p:cNvPr id="101" name="CasellaDiTesto 100"/>
          <p:cNvSpPr txBox="1"/>
          <p:nvPr/>
        </p:nvSpPr>
        <p:spPr>
          <a:xfrm>
            <a:off x="3358014" y="179115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I</a:t>
            </a:r>
            <a:r>
              <a:rPr lang="it-IT" baseline="-25000" dirty="0" err="1" smtClean="0"/>
              <a:t>c</a:t>
            </a:r>
            <a:endParaRPr lang="it-IT" dirty="0"/>
          </a:p>
        </p:txBody>
      </p:sp>
      <p:cxnSp>
        <p:nvCxnSpPr>
          <p:cNvPr id="28" name="Connettore 1 27"/>
          <p:cNvCxnSpPr/>
          <p:nvPr/>
        </p:nvCxnSpPr>
        <p:spPr>
          <a:xfrm flipV="1">
            <a:off x="3638223" y="1995274"/>
            <a:ext cx="642938" cy="1"/>
          </a:xfrm>
          <a:prstGeom prst="line">
            <a:avLst/>
          </a:prstGeom>
          <a:ln w="190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1 30"/>
          <p:cNvCxnSpPr/>
          <p:nvPr/>
        </p:nvCxnSpPr>
        <p:spPr>
          <a:xfrm flipV="1">
            <a:off x="4281063" y="1371641"/>
            <a:ext cx="622503" cy="62326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4374625" y="1280609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</a:t>
            </a:r>
            <a:r>
              <a:rPr lang="it-IT" baseline="-25000" dirty="0"/>
              <a:t>J</a:t>
            </a:r>
            <a:endParaRPr lang="it-IT" dirty="0"/>
          </a:p>
        </p:txBody>
      </p:sp>
      <p:graphicFrame>
        <p:nvGraphicFramePr>
          <p:cNvPr id="49" name="Oggetto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3151244"/>
              </p:ext>
            </p:extLst>
          </p:nvPr>
        </p:nvGraphicFramePr>
        <p:xfrm>
          <a:off x="3571623" y="2785738"/>
          <a:ext cx="127635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3" name="Equazione" r:id="rId20" imgW="812520" imgH="228600" progId="Equation.3">
                  <p:embed/>
                </p:oleObj>
              </mc:Choice>
              <mc:Fallback>
                <p:oleObj name="Equazione" r:id="rId20" imgW="812520" imgH="228600" progId="Equation.3">
                  <p:embed/>
                  <p:pic>
                    <p:nvPicPr>
                      <p:cNvPr id="0" name="Picture 7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623" y="2785738"/>
                        <a:ext cx="1276350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ttangolo 6"/>
              <p:cNvSpPr/>
              <p:nvPr/>
            </p:nvSpPr>
            <p:spPr>
              <a:xfrm>
                <a:off x="724239" y="4384579"/>
                <a:ext cx="2121431" cy="411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sub>
                          </m:sSub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)=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𝐽𝑜</m:t>
                              </m:r>
                            </m:sub>
                          </m:sSub>
                          <m:r>
                            <a:rPr lang="it-IT" i="1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it-IT" i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𝑟𝑓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7" name="Rettangolo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39" y="4384579"/>
                <a:ext cx="2121431" cy="411331"/>
              </a:xfrm>
              <a:prstGeom prst="rect">
                <a:avLst/>
              </a:prstGeom>
              <a:blipFill rotWithShape="0">
                <a:blip r:embed="rId22"/>
                <a:stretch>
                  <a:fillRect t="-151471" r="-26149" b="-22352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Freccia a destra 14"/>
          <p:cNvSpPr/>
          <p:nvPr/>
        </p:nvSpPr>
        <p:spPr>
          <a:xfrm>
            <a:off x="4338757" y="3541766"/>
            <a:ext cx="395262" cy="131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2" name="Oggetto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012210"/>
              </p:ext>
            </p:extLst>
          </p:nvPr>
        </p:nvGraphicFramePr>
        <p:xfrm>
          <a:off x="3133988" y="4287632"/>
          <a:ext cx="1058862" cy="6794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4" name="Equazione" r:id="rId23" imgW="672840" imgH="431640" progId="Equation.3">
                  <p:embed/>
                </p:oleObj>
              </mc:Choice>
              <mc:Fallback>
                <p:oleObj name="Equazione" r:id="rId23" imgW="6728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3988" y="4287632"/>
                        <a:ext cx="1058862" cy="67944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Rettangolo 52"/>
          <p:cNvSpPr/>
          <p:nvPr/>
        </p:nvSpPr>
        <p:spPr>
          <a:xfrm>
            <a:off x="6084891" y="5754832"/>
            <a:ext cx="390448" cy="133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Rettangolo 54"/>
          <p:cNvSpPr/>
          <p:nvPr/>
        </p:nvSpPr>
        <p:spPr>
          <a:xfrm>
            <a:off x="5545786" y="5155229"/>
            <a:ext cx="390448" cy="1871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6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275767"/>
              </p:ext>
            </p:extLst>
          </p:nvPr>
        </p:nvGraphicFramePr>
        <p:xfrm>
          <a:off x="5357868" y="5735638"/>
          <a:ext cx="642937" cy="398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5" name="Equation" r:id="rId25" imgW="419040" imgH="241200" progId="Equation.DSMT4">
                  <p:embed/>
                </p:oleObj>
              </mc:Choice>
              <mc:Fallback>
                <p:oleObj name="Equation" r:id="rId25" imgW="419040" imgH="2412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57868" y="5735638"/>
                        <a:ext cx="642937" cy="398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7" name="Immagine 56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8639" y="4453828"/>
            <a:ext cx="1380427" cy="1144625"/>
          </a:xfrm>
          <a:prstGeom prst="rect">
            <a:avLst/>
          </a:prstGeom>
        </p:spPr>
      </p:pic>
      <p:pic>
        <p:nvPicPr>
          <p:cNvPr id="67" name="Immagine 66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5510304" y="4908240"/>
            <a:ext cx="317097" cy="1380426"/>
          </a:xfrm>
          <a:prstGeom prst="rect">
            <a:avLst/>
          </a:prstGeom>
        </p:spPr>
      </p:pic>
      <p:cxnSp>
        <p:nvCxnSpPr>
          <p:cNvPr id="71" name="Connettore 1 70"/>
          <p:cNvCxnSpPr/>
          <p:nvPr/>
        </p:nvCxnSpPr>
        <p:spPr>
          <a:xfrm>
            <a:off x="4978639" y="4963406"/>
            <a:ext cx="0" cy="6350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72"/>
          <p:cNvCxnSpPr/>
          <p:nvPr/>
        </p:nvCxnSpPr>
        <p:spPr>
          <a:xfrm>
            <a:off x="6353414" y="4976360"/>
            <a:ext cx="0" cy="6350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ttore 1 73"/>
          <p:cNvCxnSpPr/>
          <p:nvPr/>
        </p:nvCxnSpPr>
        <p:spPr>
          <a:xfrm flipH="1">
            <a:off x="4537575" y="5280929"/>
            <a:ext cx="441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1 76"/>
          <p:cNvCxnSpPr/>
          <p:nvPr/>
        </p:nvCxnSpPr>
        <p:spPr>
          <a:xfrm flipH="1">
            <a:off x="6353414" y="5293883"/>
            <a:ext cx="441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3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804348"/>
              </p:ext>
            </p:extLst>
          </p:nvPr>
        </p:nvGraphicFramePr>
        <p:xfrm>
          <a:off x="5551543" y="4498975"/>
          <a:ext cx="234950" cy="230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6" name="Equation" r:id="rId29" imgW="152280" imgH="139680" progId="Equation.DSMT4">
                  <p:embed/>
                </p:oleObj>
              </mc:Choice>
              <mc:Fallback>
                <p:oleObj name="Equation" r:id="rId29" imgW="152280" imgH="1396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3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51543" y="4498975"/>
                        <a:ext cx="234950" cy="230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511926"/>
              </p:ext>
            </p:extLst>
          </p:nvPr>
        </p:nvGraphicFramePr>
        <p:xfrm>
          <a:off x="7146696" y="4729163"/>
          <a:ext cx="1605599" cy="655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7" name="Equation" r:id="rId31" imgW="990170" imgH="431613" progId="Equation.DSMT4">
                  <p:embed/>
                </p:oleObj>
              </mc:Choice>
              <mc:Fallback>
                <p:oleObj name="Equation" r:id="rId31" imgW="990170" imgH="431613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6696" y="4729163"/>
                        <a:ext cx="1605599" cy="6554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" name="Object 4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3325801"/>
              </p:ext>
            </p:extLst>
          </p:nvPr>
        </p:nvGraphicFramePr>
        <p:xfrm>
          <a:off x="7107416" y="5321569"/>
          <a:ext cx="1951038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8" name="Equation" r:id="rId33" imgW="1206360" imgH="444240" progId="Equation.DSMT4">
                  <p:embed/>
                </p:oleObj>
              </mc:Choice>
              <mc:Fallback>
                <p:oleObj name="Equation" r:id="rId33" imgW="120636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07416" y="5321569"/>
                        <a:ext cx="1951038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3964353"/>
              </p:ext>
            </p:extLst>
          </p:nvPr>
        </p:nvGraphicFramePr>
        <p:xfrm>
          <a:off x="6976115" y="4813036"/>
          <a:ext cx="329859" cy="1074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319" name="Equazione" r:id="rId35" imgW="164880" imgH="215640" progId="Equation.3">
                  <p:embed/>
                </p:oleObj>
              </mc:Choice>
              <mc:Fallback>
                <p:oleObj name="Equazione" r:id="rId35" imgW="16488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6115" y="4813036"/>
                        <a:ext cx="329859" cy="107486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346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8794041"/>
              </p:ext>
            </p:extLst>
          </p:nvPr>
        </p:nvGraphicFramePr>
        <p:xfrm>
          <a:off x="4153682" y="2464979"/>
          <a:ext cx="1467530" cy="679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73" name="Equation" r:id="rId3" imgW="863225" imgH="418918" progId="Equation.3">
                  <p:embed/>
                </p:oleObj>
              </mc:Choice>
              <mc:Fallback>
                <p:oleObj name="Equation" r:id="rId3" imgW="863225" imgH="418918" progId="Equation.3">
                  <p:embed/>
                  <p:pic>
                    <p:nvPicPr>
                      <p:cNvPr id="0" name="Picture 1087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3682" y="2464979"/>
                        <a:ext cx="1467530" cy="6793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2439613" y="3446100"/>
            <a:ext cx="4789046" cy="892061"/>
            <a:chOff x="357" y="1638"/>
            <a:chExt cx="3408" cy="432"/>
          </a:xfrm>
        </p:grpSpPr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357" y="1638"/>
              <a:ext cx="3408" cy="432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it-IT"/>
            </a:p>
          </p:txBody>
        </p:sp>
        <p:grpSp>
          <p:nvGrpSpPr>
            <p:cNvPr id="13" name="Group 13"/>
            <p:cNvGrpSpPr>
              <a:grpSpLocks/>
            </p:cNvGrpSpPr>
            <p:nvPr/>
          </p:nvGrpSpPr>
          <p:grpSpPr bwMode="auto">
            <a:xfrm>
              <a:off x="441" y="1680"/>
              <a:ext cx="3269" cy="352"/>
              <a:chOff x="273" y="1680"/>
              <a:chExt cx="3269" cy="352"/>
            </a:xfrm>
          </p:grpSpPr>
          <p:graphicFrame>
            <p:nvGraphicFramePr>
              <p:cNvPr id="14" name="Object 1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839038871"/>
                  </p:ext>
                </p:extLst>
              </p:nvPr>
            </p:nvGraphicFramePr>
            <p:xfrm>
              <a:off x="273" y="1691"/>
              <a:ext cx="1459" cy="34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7974" name="Equazione" r:id="rId5" imgW="1460160" imgH="457200" progId="Equation.3">
                      <p:embed/>
                    </p:oleObj>
                  </mc:Choice>
                  <mc:Fallback>
                    <p:oleObj name="Equazione" r:id="rId5" imgW="1460160" imgH="457200" progId="Equation.3">
                      <p:embed/>
                      <p:pic>
                        <p:nvPicPr>
                          <p:cNvPr id="0" name="Picture 1088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73" y="1691"/>
                            <a:ext cx="1459" cy="34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15" name="Object 1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00793480"/>
                  </p:ext>
                </p:extLst>
              </p:nvPr>
            </p:nvGraphicFramePr>
            <p:xfrm>
              <a:off x="1968" y="1680"/>
              <a:ext cx="1574" cy="35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7975" name="Equation" r:id="rId7" imgW="1231560" imgH="457200" progId="Equation.DSMT4">
                      <p:embed/>
                    </p:oleObj>
                  </mc:Choice>
                  <mc:Fallback>
                    <p:oleObj name="Equation" r:id="rId7" imgW="1231560" imgH="457200" progId="Equation.DSMT4">
                      <p:embed/>
                      <p:pic>
                        <p:nvPicPr>
                          <p:cNvPr id="0" name="Picture 1089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8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968" y="1680"/>
                            <a:ext cx="1574" cy="352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aphicFrame>
        <p:nvGraphicFramePr>
          <p:cNvPr id="16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8375074"/>
              </p:ext>
            </p:extLst>
          </p:nvPr>
        </p:nvGraphicFramePr>
        <p:xfrm>
          <a:off x="3669060" y="4986302"/>
          <a:ext cx="2436774" cy="418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76" name="Equazione" r:id="rId9" imgW="1587240" imgH="253800" progId="Equation.3">
                  <p:embed/>
                </p:oleObj>
              </mc:Choice>
              <mc:Fallback>
                <p:oleObj name="Equazione" r:id="rId9" imgW="1587240" imgH="253800" progId="Equation.3">
                  <p:embed/>
                  <p:pic>
                    <p:nvPicPr>
                      <p:cNvPr id="0" name="Picture 1090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9060" y="4986302"/>
                        <a:ext cx="2436774" cy="4188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3078397" y="94338"/>
            <a:ext cx="247016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</a:rPr>
              <a:t>Two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</a:rPr>
              <a:t> –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</a:rPr>
              <a:t>fluid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</a:rPr>
              <a:t> model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2" name="Group 22"/>
          <p:cNvGrpSpPr>
            <a:grpSpLocks/>
          </p:cNvGrpSpPr>
          <p:nvPr/>
        </p:nvGrpSpPr>
        <p:grpSpPr bwMode="auto">
          <a:xfrm>
            <a:off x="4394609" y="2240706"/>
            <a:ext cx="2756762" cy="606090"/>
            <a:chOff x="728" y="1230"/>
            <a:chExt cx="1700" cy="265"/>
          </a:xfrm>
        </p:grpSpPr>
        <p:graphicFrame>
          <p:nvGraphicFramePr>
            <p:cNvPr id="23" name="Object 23"/>
            <p:cNvGraphicFramePr>
              <a:graphicFrameLocks/>
            </p:cNvGraphicFramePr>
            <p:nvPr/>
          </p:nvGraphicFramePr>
          <p:xfrm>
            <a:off x="728" y="1230"/>
            <a:ext cx="118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977" name="Equation" r:id="rId11" imgW="114151" imgH="215619" progId="Equation.3">
                    <p:embed/>
                  </p:oleObj>
                </mc:Choice>
                <mc:Fallback>
                  <p:oleObj name="Equation" r:id="rId11" imgW="114151" imgH="215619" progId="Equation.3">
                    <p:embed/>
                    <p:pic>
                      <p:nvPicPr>
                        <p:cNvPr id="0" name="Picture 109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8" y="1230"/>
                          <a:ext cx="118" cy="1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4" name="Object 24"/>
            <p:cNvGraphicFramePr>
              <a:graphicFrameLocks/>
            </p:cNvGraphicFramePr>
            <p:nvPr>
              <p:extLst/>
            </p:nvPr>
          </p:nvGraphicFramePr>
          <p:xfrm>
            <a:off x="1765" y="1269"/>
            <a:ext cx="663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978" name="Equazione" r:id="rId13" imgW="647640" imgH="253800" progId="Equation.3">
                    <p:embed/>
                  </p:oleObj>
                </mc:Choice>
                <mc:Fallback>
                  <p:oleObj name="Equazione" r:id="rId13" imgW="647640" imgH="253800" progId="Equation.3">
                    <p:embed/>
                    <p:pic>
                      <p:nvPicPr>
                        <p:cNvPr id="0" name="Picture 1092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5" y="1269"/>
                          <a:ext cx="663" cy="2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5" name="Object 25"/>
            <p:cNvGraphicFramePr>
              <a:graphicFrameLocks/>
            </p:cNvGraphicFramePr>
            <p:nvPr/>
          </p:nvGraphicFramePr>
          <p:xfrm>
            <a:off x="1378" y="1242"/>
            <a:ext cx="172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979" name="Equation" r:id="rId15" imgW="114151" imgH="215619" progId="Equation.3">
                    <p:embed/>
                  </p:oleObj>
                </mc:Choice>
                <mc:Fallback>
                  <p:oleObj name="Equation" r:id="rId15" imgW="114151" imgH="215619" progId="Equation.3">
                    <p:embed/>
                    <p:pic>
                      <p:nvPicPr>
                        <p:cNvPr id="0" name="Picture 1093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8" y="1242"/>
                          <a:ext cx="172" cy="2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6" name="Group 26"/>
          <p:cNvGrpSpPr>
            <a:grpSpLocks/>
          </p:cNvGrpSpPr>
          <p:nvPr/>
        </p:nvGrpSpPr>
        <p:grpSpPr bwMode="auto">
          <a:xfrm>
            <a:off x="4341863" y="2797948"/>
            <a:ext cx="2886393" cy="500511"/>
            <a:chOff x="728" y="1213"/>
            <a:chExt cx="1810" cy="234"/>
          </a:xfrm>
        </p:grpSpPr>
        <p:graphicFrame>
          <p:nvGraphicFramePr>
            <p:cNvPr id="27" name="Object 27"/>
            <p:cNvGraphicFramePr>
              <a:graphicFrameLocks/>
            </p:cNvGraphicFramePr>
            <p:nvPr/>
          </p:nvGraphicFramePr>
          <p:xfrm>
            <a:off x="728" y="1230"/>
            <a:ext cx="118" cy="19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980" name="Equation" r:id="rId16" imgW="114151" imgH="215619" progId="Equation.3">
                    <p:embed/>
                  </p:oleObj>
                </mc:Choice>
                <mc:Fallback>
                  <p:oleObj name="Equation" r:id="rId16" imgW="114151" imgH="215619" progId="Equation.3">
                    <p:embed/>
                    <p:pic>
                      <p:nvPicPr>
                        <p:cNvPr id="0" name="Picture 1094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8" y="1230"/>
                          <a:ext cx="118" cy="19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Object 28"/>
            <p:cNvGraphicFramePr>
              <a:graphicFrameLocks/>
            </p:cNvGraphicFramePr>
            <p:nvPr>
              <p:extLst/>
            </p:nvPr>
          </p:nvGraphicFramePr>
          <p:xfrm>
            <a:off x="1798" y="1213"/>
            <a:ext cx="740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981" name="Equazione" r:id="rId17" imgW="723600" imgH="253800" progId="Equation.3">
                    <p:embed/>
                  </p:oleObj>
                </mc:Choice>
                <mc:Fallback>
                  <p:oleObj name="Equazione" r:id="rId17" imgW="723600" imgH="253800" progId="Equation.3">
                    <p:embed/>
                    <p:pic>
                      <p:nvPicPr>
                        <p:cNvPr id="0" name="Picture 1095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8" y="1213"/>
                          <a:ext cx="740" cy="2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Object 29"/>
            <p:cNvGraphicFramePr>
              <a:graphicFrameLocks/>
            </p:cNvGraphicFramePr>
            <p:nvPr/>
          </p:nvGraphicFramePr>
          <p:xfrm>
            <a:off x="1378" y="1242"/>
            <a:ext cx="172" cy="2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7982" name="Equation" r:id="rId19" imgW="114151" imgH="215619" progId="Equation.3">
                    <p:embed/>
                  </p:oleObj>
                </mc:Choice>
                <mc:Fallback>
                  <p:oleObj name="Equation" r:id="rId19" imgW="114151" imgH="215619" progId="Equation.3">
                    <p:embed/>
                    <p:pic>
                      <p:nvPicPr>
                        <p:cNvPr id="0" name="Picture 1096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8" y="1242"/>
                          <a:ext cx="172" cy="2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0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0861257"/>
              </p:ext>
            </p:extLst>
          </p:nvPr>
        </p:nvGraphicFramePr>
        <p:xfrm>
          <a:off x="5847090" y="2486188"/>
          <a:ext cx="192088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83" name="Equazione" r:id="rId20" imgW="164885" imgH="215619" progId="Equation.3">
                  <p:embed/>
                </p:oleObj>
              </mc:Choice>
              <mc:Fallback>
                <p:oleObj name="Equazione" r:id="rId20" imgW="164885" imgH="215619" progId="Equation.3">
                  <p:embed/>
                  <p:pic>
                    <p:nvPicPr>
                      <p:cNvPr id="0" name="Picture 10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7090" y="2486188"/>
                        <a:ext cx="192088" cy="844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Group 8"/>
          <p:cNvGrpSpPr>
            <a:grpSpLocks/>
          </p:cNvGrpSpPr>
          <p:nvPr/>
        </p:nvGrpSpPr>
        <p:grpSpPr bwMode="auto">
          <a:xfrm>
            <a:off x="2358426" y="847133"/>
            <a:ext cx="4869830" cy="864147"/>
            <a:chOff x="426" y="377"/>
            <a:chExt cx="2866" cy="410"/>
          </a:xfrm>
        </p:grpSpPr>
        <p:sp>
          <p:nvSpPr>
            <p:cNvPr id="32" name="Rectangle 9"/>
            <p:cNvSpPr>
              <a:spLocks noChangeArrowheads="1"/>
            </p:cNvSpPr>
            <p:nvPr/>
          </p:nvSpPr>
          <p:spPr bwMode="auto">
            <a:xfrm>
              <a:off x="426" y="379"/>
              <a:ext cx="2866" cy="408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33" name="Group 10"/>
            <p:cNvGrpSpPr>
              <a:grpSpLocks/>
            </p:cNvGrpSpPr>
            <p:nvPr/>
          </p:nvGrpSpPr>
          <p:grpSpPr bwMode="auto">
            <a:xfrm>
              <a:off x="592" y="377"/>
              <a:ext cx="2409" cy="362"/>
              <a:chOff x="544" y="401"/>
              <a:chExt cx="2409" cy="362"/>
            </a:xfrm>
          </p:grpSpPr>
          <p:graphicFrame>
            <p:nvGraphicFramePr>
              <p:cNvPr id="34" name="Object 1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88332715"/>
                  </p:ext>
                </p:extLst>
              </p:nvPr>
            </p:nvGraphicFramePr>
            <p:xfrm>
              <a:off x="544" y="471"/>
              <a:ext cx="613" cy="22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7984" name="Equazione" r:id="rId22" imgW="596641" imgH="253890" progId="Equation.3">
                      <p:embed/>
                    </p:oleObj>
                  </mc:Choice>
                  <mc:Fallback>
                    <p:oleObj name="Equazione" r:id="rId22" imgW="596641" imgH="253890" progId="Equation.3">
                      <p:embed/>
                      <p:pic>
                        <p:nvPicPr>
                          <p:cNvPr id="0" name="Picture 109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44" y="471"/>
                            <a:ext cx="613" cy="225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35" name="Object 1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98951657"/>
                  </p:ext>
                </p:extLst>
              </p:nvPr>
            </p:nvGraphicFramePr>
            <p:xfrm>
              <a:off x="1654" y="401"/>
              <a:ext cx="1299" cy="36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47985" name="Equazione" r:id="rId24" imgW="1447560" imgH="419040" progId="Equation.3">
                      <p:embed/>
                    </p:oleObj>
                  </mc:Choice>
                  <mc:Fallback>
                    <p:oleObj name="Equazione" r:id="rId24" imgW="1447560" imgH="419040" progId="Equation.3">
                      <p:embed/>
                      <p:pic>
                        <p:nvPicPr>
                          <p:cNvPr id="0" name="Picture 109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2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54" y="401"/>
                            <a:ext cx="1299" cy="362"/>
                          </a:xfrm>
                          <a:prstGeom prst="rect">
                            <a:avLst/>
                          </a:prstGeom>
                          <a:noFill/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sp>
        <p:nvSpPr>
          <p:cNvPr id="39" name="Rettangolo 38"/>
          <p:cNvSpPr/>
          <p:nvPr/>
        </p:nvSpPr>
        <p:spPr>
          <a:xfrm>
            <a:off x="3498571" y="4937465"/>
            <a:ext cx="2891242" cy="455175"/>
          </a:xfrm>
          <a:prstGeom prst="rect">
            <a:avLst/>
          </a:prstGeom>
          <a:noFill/>
          <a:ln w="1905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44" name="Oggetto 4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912935"/>
              </p:ext>
            </p:extLst>
          </p:nvPr>
        </p:nvGraphicFramePr>
        <p:xfrm>
          <a:off x="3292198" y="1865042"/>
          <a:ext cx="2584450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86" name="Equation" r:id="rId26" imgW="1612800" imgH="228600" progId="Equation.DSMT4">
                  <p:embed/>
                </p:oleObj>
              </mc:Choice>
              <mc:Fallback>
                <p:oleObj name="Equation" r:id="rId26" imgW="1612800" imgH="228600" progId="Equation.DSMT4">
                  <p:embed/>
                  <p:pic>
                    <p:nvPicPr>
                      <p:cNvPr id="0" name="Picture 1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2198" y="1865042"/>
                        <a:ext cx="2584450" cy="3667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ttangolo 4"/>
          <p:cNvSpPr/>
          <p:nvPr/>
        </p:nvSpPr>
        <p:spPr>
          <a:xfrm>
            <a:off x="1636239" y="5626002"/>
            <a:ext cx="390448" cy="1330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ttangolo 55"/>
          <p:cNvSpPr/>
          <p:nvPr/>
        </p:nvSpPr>
        <p:spPr>
          <a:xfrm>
            <a:off x="1097134" y="5026399"/>
            <a:ext cx="390448" cy="1871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46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0081852"/>
              </p:ext>
            </p:extLst>
          </p:nvPr>
        </p:nvGraphicFramePr>
        <p:xfrm>
          <a:off x="1083675" y="5627411"/>
          <a:ext cx="29210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87" name="Equazione" r:id="rId28" imgW="190440" imgH="215640" progId="Equation.3">
                  <p:embed/>
                </p:oleObj>
              </mc:Choice>
              <mc:Fallback>
                <p:oleObj name="Equazione" r:id="rId28" imgW="190440" imgH="215640" progId="Equation.3">
                  <p:embed/>
                  <p:pic>
                    <p:nvPicPr>
                      <p:cNvPr id="0" name="Picture 1104"/>
                      <p:cNvPicPr>
                        <a:picLocks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3675" y="5627411"/>
                        <a:ext cx="292100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6526238"/>
              </p:ext>
            </p:extLst>
          </p:nvPr>
        </p:nvGraphicFramePr>
        <p:xfrm>
          <a:off x="2327209" y="2469436"/>
          <a:ext cx="1423988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88" name="Equation" r:id="rId30" imgW="838080" imgH="393480" progId="Equation.DSMT4">
                  <p:embed/>
                </p:oleObj>
              </mc:Choice>
              <mc:Fallback>
                <p:oleObj name="Equation" r:id="rId30" imgW="83808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3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7209" y="2469436"/>
                        <a:ext cx="1423988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Freccia a destra 1"/>
          <p:cNvSpPr/>
          <p:nvPr/>
        </p:nvSpPr>
        <p:spPr>
          <a:xfrm flipV="1">
            <a:off x="3813571" y="2739763"/>
            <a:ext cx="310950" cy="1298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1" name="Immagine 40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87" y="4324998"/>
            <a:ext cx="1380427" cy="1144625"/>
          </a:xfrm>
          <a:prstGeom prst="rect">
            <a:avLst/>
          </a:prstGeom>
        </p:spPr>
      </p:pic>
      <p:pic>
        <p:nvPicPr>
          <p:cNvPr id="42" name="Immagine 41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H="1">
            <a:off x="1061652" y="4779410"/>
            <a:ext cx="317097" cy="1380426"/>
          </a:xfrm>
          <a:prstGeom prst="rect">
            <a:avLst/>
          </a:prstGeom>
        </p:spPr>
      </p:pic>
      <p:cxnSp>
        <p:nvCxnSpPr>
          <p:cNvPr id="43" name="Connettore 1 42"/>
          <p:cNvCxnSpPr/>
          <p:nvPr/>
        </p:nvCxnSpPr>
        <p:spPr>
          <a:xfrm>
            <a:off x="529987" y="4834576"/>
            <a:ext cx="0" cy="6350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1 48"/>
          <p:cNvCxnSpPr/>
          <p:nvPr/>
        </p:nvCxnSpPr>
        <p:spPr>
          <a:xfrm>
            <a:off x="1904762" y="4847530"/>
            <a:ext cx="0" cy="63504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ttore 1 56"/>
          <p:cNvCxnSpPr/>
          <p:nvPr/>
        </p:nvCxnSpPr>
        <p:spPr>
          <a:xfrm flipH="1">
            <a:off x="88923" y="5152099"/>
            <a:ext cx="441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ttore 1 57"/>
          <p:cNvCxnSpPr/>
          <p:nvPr/>
        </p:nvCxnSpPr>
        <p:spPr>
          <a:xfrm flipH="1">
            <a:off x="1904762" y="5165053"/>
            <a:ext cx="44106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5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4713725"/>
              </p:ext>
            </p:extLst>
          </p:nvPr>
        </p:nvGraphicFramePr>
        <p:xfrm>
          <a:off x="1083675" y="4307188"/>
          <a:ext cx="273050" cy="3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7989" name="Equation" r:id="rId34" imgW="177480" imgH="215640" progId="Equation.DSMT4">
                  <p:embed/>
                </p:oleObj>
              </mc:Choice>
              <mc:Fallback>
                <p:oleObj name="Equation" r:id="rId34" imgW="177480" imgH="215640" progId="Equation.DSMT4">
                  <p:embed/>
                  <p:pic>
                    <p:nvPicPr>
                      <p:cNvPr id="0" name="Picture 1103"/>
                      <p:cNvPicPr>
                        <a:picLocks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3675" y="4307188"/>
                        <a:ext cx="273050" cy="357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ttangolo 2"/>
          <p:cNvSpPr/>
          <p:nvPr/>
        </p:nvSpPr>
        <p:spPr>
          <a:xfrm>
            <a:off x="288958" y="750442"/>
            <a:ext cx="1603330" cy="104480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/>
          <p:cNvSpPr/>
          <p:nvPr/>
        </p:nvSpPr>
        <p:spPr>
          <a:xfrm>
            <a:off x="783810" y="979239"/>
            <a:ext cx="98317" cy="9652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Ovale 58"/>
          <p:cNvSpPr/>
          <p:nvPr/>
        </p:nvSpPr>
        <p:spPr>
          <a:xfrm>
            <a:off x="1039949" y="1394653"/>
            <a:ext cx="98317" cy="9652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1" name="Ovale 60"/>
          <p:cNvSpPr/>
          <p:nvPr/>
        </p:nvSpPr>
        <p:spPr>
          <a:xfrm>
            <a:off x="1087063" y="1491179"/>
            <a:ext cx="98317" cy="9652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/>
          <p:cNvSpPr txBox="1"/>
          <p:nvPr/>
        </p:nvSpPr>
        <p:spPr>
          <a:xfrm>
            <a:off x="913707" y="83175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n</a:t>
            </a:r>
            <a:endParaRPr lang="it-IT" b="1" dirty="0"/>
          </a:p>
        </p:txBody>
      </p:sp>
      <p:sp>
        <p:nvSpPr>
          <p:cNvPr id="62" name="CasellaDiTesto 61"/>
          <p:cNvSpPr txBox="1"/>
          <p:nvPr/>
        </p:nvSpPr>
        <p:spPr>
          <a:xfrm>
            <a:off x="700747" y="1280260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s</a:t>
            </a:r>
          </a:p>
        </p:txBody>
      </p:sp>
      <p:sp>
        <p:nvSpPr>
          <p:cNvPr id="4" name="Rettangolo 3"/>
          <p:cNvSpPr/>
          <p:nvPr/>
        </p:nvSpPr>
        <p:spPr>
          <a:xfrm>
            <a:off x="4088340" y="5482577"/>
            <a:ext cx="18149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62367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72481" y="383073"/>
            <a:ext cx="3433395" cy="1548267"/>
            <a:chOff x="624" y="1307"/>
            <a:chExt cx="2988" cy="1123"/>
          </a:xfrm>
        </p:grpSpPr>
        <p:pic>
          <p:nvPicPr>
            <p:cNvPr id="3" name="Picture 10" descr="84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1488"/>
              <a:ext cx="2988" cy="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4" name="Object 11"/>
            <p:cNvGraphicFramePr>
              <a:graphicFrameLocks noChangeAspect="1"/>
            </p:cNvGraphicFramePr>
            <p:nvPr/>
          </p:nvGraphicFramePr>
          <p:xfrm>
            <a:off x="1198" y="1307"/>
            <a:ext cx="398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35" name="Equazione" r:id="rId4" imgW="393359" imgH="215713" progId="Equation.3">
                    <p:embed/>
                  </p:oleObj>
                </mc:Choice>
                <mc:Fallback>
                  <p:oleObj name="Equazione" r:id="rId4" imgW="393359" imgH="215713" progId="Equation.3">
                    <p:embed/>
                    <p:pic>
                      <p:nvPicPr>
                        <p:cNvPr id="0" name="Picture 110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8" y="1307"/>
                          <a:ext cx="398" cy="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" name="Object 12"/>
            <p:cNvGraphicFramePr>
              <a:graphicFrameLocks noChangeAspect="1"/>
            </p:cNvGraphicFramePr>
            <p:nvPr>
              <p:extLst/>
            </p:nvPr>
          </p:nvGraphicFramePr>
          <p:xfrm>
            <a:off x="2628" y="2217"/>
            <a:ext cx="437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36" name="Equazione" r:id="rId6" imgW="431640" imgH="241200" progId="Equation.3">
                    <p:embed/>
                  </p:oleObj>
                </mc:Choice>
                <mc:Fallback>
                  <p:oleObj name="Equazione" r:id="rId6" imgW="431640" imgH="241200" progId="Equation.3">
                    <p:embed/>
                    <p:pic>
                      <p:nvPicPr>
                        <p:cNvPr id="0" name="Picture 110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28" y="2217"/>
                          <a:ext cx="437" cy="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Object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08335009"/>
                </p:ext>
              </p:extLst>
            </p:nvPr>
          </p:nvGraphicFramePr>
          <p:xfrm>
            <a:off x="2765" y="1341"/>
            <a:ext cx="155" cy="1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37" name="Equation" r:id="rId8" imgW="152280" imgH="139680" progId="Equation.DSMT4">
                    <p:embed/>
                  </p:oleObj>
                </mc:Choice>
                <mc:Fallback>
                  <p:oleObj name="Equation" r:id="rId8" imgW="152280" imgH="139680" progId="Equation.DSMT4">
                    <p:embed/>
                    <p:pic>
                      <p:nvPicPr>
                        <p:cNvPr id="0" name="Picture 110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65" y="1341"/>
                          <a:ext cx="155" cy="12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14"/>
            <p:cNvGraphicFramePr>
              <a:graphicFrameLocks noChangeAspect="1"/>
            </p:cNvGraphicFramePr>
            <p:nvPr/>
          </p:nvGraphicFramePr>
          <p:xfrm>
            <a:off x="1212" y="2208"/>
            <a:ext cx="411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38" name="Equazione" r:id="rId10" imgW="406048" imgH="215713" progId="Equation.3">
                    <p:embed/>
                  </p:oleObj>
                </mc:Choice>
                <mc:Fallback>
                  <p:oleObj name="Equazione" r:id="rId10" imgW="406048" imgH="215713" progId="Equation.3">
                    <p:embed/>
                    <p:pic>
                      <p:nvPicPr>
                        <p:cNvPr id="0" name="Picture 110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2" y="2208"/>
                          <a:ext cx="411" cy="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8" name="Group 15"/>
          <p:cNvGrpSpPr>
            <a:grpSpLocks/>
          </p:cNvGrpSpPr>
          <p:nvPr/>
        </p:nvGrpSpPr>
        <p:grpSpPr bwMode="auto">
          <a:xfrm>
            <a:off x="83544" y="2225545"/>
            <a:ext cx="4436991" cy="1970348"/>
            <a:chOff x="464" y="1943"/>
            <a:chExt cx="2805" cy="1025"/>
          </a:xfrm>
        </p:grpSpPr>
        <p:graphicFrame>
          <p:nvGraphicFramePr>
            <p:cNvPr id="10" name="Object 17"/>
            <p:cNvGraphicFramePr>
              <a:graphicFrameLocks noChangeAspect="1"/>
            </p:cNvGraphicFramePr>
            <p:nvPr>
              <p:extLst/>
            </p:nvPr>
          </p:nvGraphicFramePr>
          <p:xfrm>
            <a:off x="1482" y="1943"/>
            <a:ext cx="1485" cy="3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39" name="Equazione" r:id="rId12" imgW="1790640" imgH="507960" progId="Equation.3">
                    <p:embed/>
                  </p:oleObj>
                </mc:Choice>
                <mc:Fallback>
                  <p:oleObj name="Equazione" r:id="rId12" imgW="1790640" imgH="507960" progId="Equation.3">
                    <p:embed/>
                    <p:pic>
                      <p:nvPicPr>
                        <p:cNvPr id="0" name="Picture 110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2" y="1943"/>
                          <a:ext cx="1485" cy="36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9"/>
            <p:cNvGraphicFramePr>
              <a:graphicFrameLocks noChangeAspect="1"/>
            </p:cNvGraphicFramePr>
            <p:nvPr>
              <p:extLst/>
            </p:nvPr>
          </p:nvGraphicFramePr>
          <p:xfrm>
            <a:off x="464" y="2231"/>
            <a:ext cx="513" cy="1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40" name="Equazione" r:id="rId14" imgW="571252" imgH="215806" progId="Equation.3">
                    <p:embed/>
                  </p:oleObj>
                </mc:Choice>
                <mc:Fallback>
                  <p:oleObj name="Equazione" r:id="rId14" imgW="571252" imgH="215806" progId="Equation.3">
                    <p:embed/>
                    <p:pic>
                      <p:nvPicPr>
                        <p:cNvPr id="0" name="Picture 110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" y="2231"/>
                          <a:ext cx="513" cy="16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20"/>
            <p:cNvGraphicFramePr>
              <a:graphicFrameLocks noChangeAspect="1"/>
            </p:cNvGraphicFramePr>
            <p:nvPr>
              <p:extLst/>
            </p:nvPr>
          </p:nvGraphicFramePr>
          <p:xfrm>
            <a:off x="472" y="2394"/>
            <a:ext cx="420" cy="1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41" name="Equazione" r:id="rId16" imgW="482391" imgH="203112" progId="Equation.3">
                    <p:embed/>
                  </p:oleObj>
                </mc:Choice>
                <mc:Fallback>
                  <p:oleObj name="Equazione" r:id="rId16" imgW="482391" imgH="203112" progId="Equation.3">
                    <p:embed/>
                    <p:pic>
                      <p:nvPicPr>
                        <p:cNvPr id="0" name="Picture 11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2" y="2394"/>
                          <a:ext cx="420" cy="15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" name="Object 21"/>
            <p:cNvGraphicFramePr>
              <a:graphicFrameLocks noChangeAspect="1"/>
            </p:cNvGraphicFramePr>
            <p:nvPr>
              <p:extLst/>
            </p:nvPr>
          </p:nvGraphicFramePr>
          <p:xfrm>
            <a:off x="1442" y="2361"/>
            <a:ext cx="741" cy="1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42" name="Equazione" r:id="rId18" imgW="787320" imgH="241200" progId="Equation.3">
                    <p:embed/>
                  </p:oleObj>
                </mc:Choice>
                <mc:Fallback>
                  <p:oleObj name="Equazione" r:id="rId18" imgW="787320" imgH="241200" progId="Equation.3">
                    <p:embed/>
                    <p:pic>
                      <p:nvPicPr>
                        <p:cNvPr id="0" name="Picture 111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42" y="2361"/>
                          <a:ext cx="741" cy="19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6" name="Objec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79659968"/>
                </p:ext>
              </p:extLst>
            </p:nvPr>
          </p:nvGraphicFramePr>
          <p:xfrm>
            <a:off x="1419" y="2567"/>
            <a:ext cx="1850" cy="4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43" name="Equazione" r:id="rId20" imgW="2019240" imgH="507960" progId="Equation.3">
                    <p:embed/>
                  </p:oleObj>
                </mc:Choice>
                <mc:Fallback>
                  <p:oleObj name="Equazione" r:id="rId20" imgW="2019240" imgH="507960" progId="Equation.3">
                    <p:embed/>
                    <p:pic>
                      <p:nvPicPr>
                        <p:cNvPr id="0" name="Picture 11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19" y="2567"/>
                          <a:ext cx="1850" cy="401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7" name="Group 9"/>
          <p:cNvGrpSpPr>
            <a:grpSpLocks/>
          </p:cNvGrpSpPr>
          <p:nvPr/>
        </p:nvGrpSpPr>
        <p:grpSpPr bwMode="auto">
          <a:xfrm>
            <a:off x="3535465" y="362142"/>
            <a:ext cx="3433395" cy="1563433"/>
            <a:chOff x="624" y="1296"/>
            <a:chExt cx="2988" cy="1134"/>
          </a:xfrm>
        </p:grpSpPr>
        <p:pic>
          <p:nvPicPr>
            <p:cNvPr id="38" name="Picture 10" descr="84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1488"/>
              <a:ext cx="2988" cy="7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39" name="Object 11"/>
            <p:cNvGraphicFramePr>
              <a:graphicFrameLocks noChangeAspect="1"/>
            </p:cNvGraphicFramePr>
            <p:nvPr/>
          </p:nvGraphicFramePr>
          <p:xfrm>
            <a:off x="1198" y="1307"/>
            <a:ext cx="398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44" name="Equazione" r:id="rId22" imgW="393359" imgH="215713" progId="Equation.3">
                    <p:embed/>
                  </p:oleObj>
                </mc:Choice>
                <mc:Fallback>
                  <p:oleObj name="Equazione" r:id="rId22" imgW="393359" imgH="215713" progId="Equation.3">
                    <p:embed/>
                    <p:pic>
                      <p:nvPicPr>
                        <p:cNvPr id="0" name="Picture 11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98" y="1307"/>
                          <a:ext cx="398" cy="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0" name="Object 12"/>
            <p:cNvGraphicFramePr>
              <a:graphicFrameLocks noChangeAspect="1"/>
            </p:cNvGraphicFramePr>
            <p:nvPr/>
          </p:nvGraphicFramePr>
          <p:xfrm>
            <a:off x="2596" y="2217"/>
            <a:ext cx="501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45" name="Equazione" r:id="rId23" imgW="495085" imgH="241195" progId="Equation.3">
                    <p:embed/>
                  </p:oleObj>
                </mc:Choice>
                <mc:Fallback>
                  <p:oleObj name="Equazione" r:id="rId23" imgW="495085" imgH="241195" progId="Equation.3">
                    <p:embed/>
                    <p:pic>
                      <p:nvPicPr>
                        <p:cNvPr id="0" name="Picture 111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6" y="2217"/>
                          <a:ext cx="501" cy="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1" name="Object 13"/>
            <p:cNvGraphicFramePr>
              <a:graphicFrameLocks noChangeAspect="1"/>
            </p:cNvGraphicFramePr>
            <p:nvPr/>
          </p:nvGraphicFramePr>
          <p:xfrm>
            <a:off x="2598" y="1296"/>
            <a:ext cx="488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46" name="Equazione" r:id="rId25" imgW="482391" imgH="241195" progId="Equation.3">
                    <p:embed/>
                  </p:oleObj>
                </mc:Choice>
                <mc:Fallback>
                  <p:oleObj name="Equazione" r:id="rId25" imgW="482391" imgH="241195" progId="Equation.3">
                    <p:embed/>
                    <p:pic>
                      <p:nvPicPr>
                        <p:cNvPr id="0" name="Picture 11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98" y="1296"/>
                          <a:ext cx="488" cy="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Object 14"/>
            <p:cNvGraphicFramePr>
              <a:graphicFrameLocks noChangeAspect="1"/>
            </p:cNvGraphicFramePr>
            <p:nvPr/>
          </p:nvGraphicFramePr>
          <p:xfrm>
            <a:off x="1212" y="2208"/>
            <a:ext cx="411" cy="1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45147" name="Equazione" r:id="rId27" imgW="406048" imgH="215713" progId="Equation.3">
                    <p:embed/>
                  </p:oleObj>
                </mc:Choice>
                <mc:Fallback>
                  <p:oleObj name="Equazione" r:id="rId27" imgW="406048" imgH="215713" progId="Equation.3">
                    <p:embed/>
                    <p:pic>
                      <p:nvPicPr>
                        <p:cNvPr id="0" name="Picture 11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12" y="2208"/>
                          <a:ext cx="411" cy="19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45" name="Ovale 44"/>
          <p:cNvSpPr/>
          <p:nvPr/>
        </p:nvSpPr>
        <p:spPr>
          <a:xfrm>
            <a:off x="5392807" y="1118407"/>
            <a:ext cx="88687" cy="8530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46" name="Object 16"/>
          <p:cNvGraphicFramePr>
            <a:graphicFrameLocks/>
          </p:cNvGraphicFramePr>
          <p:nvPr>
            <p:extLst/>
          </p:nvPr>
        </p:nvGraphicFramePr>
        <p:xfrm>
          <a:off x="839464" y="1156213"/>
          <a:ext cx="689593" cy="288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148" name="Equazione" r:id="rId28" imgW="520560" imgH="215640" progId="Equation.3">
                  <p:embed/>
                </p:oleObj>
              </mc:Choice>
              <mc:Fallback>
                <p:oleObj name="Equazione" r:id="rId28" imgW="520560" imgH="215640" progId="Equation.3">
                  <p:embed/>
                  <p:pic>
                    <p:nvPicPr>
                      <p:cNvPr id="0" name="Picture 1119"/>
                      <p:cNvPicPr>
                        <a:picLocks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9464" y="1156213"/>
                        <a:ext cx="689593" cy="2885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16"/>
          <p:cNvGraphicFramePr>
            <a:graphicFrameLocks/>
          </p:cNvGraphicFramePr>
          <p:nvPr>
            <p:extLst/>
          </p:nvPr>
        </p:nvGraphicFramePr>
        <p:xfrm>
          <a:off x="4161797" y="1172514"/>
          <a:ext cx="689593" cy="288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149" name="Equazione" r:id="rId30" imgW="520560" imgH="215640" progId="Equation.3">
                  <p:embed/>
                </p:oleObj>
              </mc:Choice>
              <mc:Fallback>
                <p:oleObj name="Equazione" r:id="rId30" imgW="520560" imgH="215640" progId="Equation.3">
                  <p:embed/>
                  <p:pic>
                    <p:nvPicPr>
                      <p:cNvPr id="0" name="Picture 1120"/>
                      <p:cNvPicPr>
                        <a:picLocks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1797" y="1172514"/>
                        <a:ext cx="689593" cy="2885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16"/>
          <p:cNvGraphicFramePr>
            <a:graphicFrameLocks/>
          </p:cNvGraphicFramePr>
          <p:nvPr>
            <p:extLst/>
          </p:nvPr>
        </p:nvGraphicFramePr>
        <p:xfrm>
          <a:off x="2535238" y="1195388"/>
          <a:ext cx="571500" cy="269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150" name="Equazione" r:id="rId31" imgW="431640" imgH="203040" progId="Equation.3">
                  <p:embed/>
                </p:oleObj>
              </mc:Choice>
              <mc:Fallback>
                <p:oleObj name="Equazione" r:id="rId31" imgW="431640" imgH="203040" progId="Equation.3">
                  <p:embed/>
                  <p:pic>
                    <p:nvPicPr>
                      <p:cNvPr id="0" name="Picture 1121"/>
                      <p:cNvPicPr>
                        <a:picLocks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5238" y="1195388"/>
                        <a:ext cx="571500" cy="269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9"/>
          <p:cNvGraphicFramePr>
            <a:graphicFrameLocks noChangeAspect="1"/>
          </p:cNvGraphicFramePr>
          <p:nvPr>
            <p:extLst/>
          </p:nvPr>
        </p:nvGraphicFramePr>
        <p:xfrm>
          <a:off x="1568180" y="2377499"/>
          <a:ext cx="192088" cy="1074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151" name="Equazione" r:id="rId33" imgW="164885" imgH="215619" progId="Equation.3">
                  <p:embed/>
                </p:oleObj>
              </mc:Choice>
              <mc:Fallback>
                <p:oleObj name="Equazione" r:id="rId33" imgW="164885" imgH="215619" progId="Equation.3">
                  <p:embed/>
                  <p:pic>
                    <p:nvPicPr>
                      <p:cNvPr id="0" name="Picture 11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180" y="2377499"/>
                        <a:ext cx="192088" cy="10748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9"/>
          <p:cNvGraphicFramePr>
            <a:graphicFrameLocks noChangeAspect="1"/>
          </p:cNvGraphicFramePr>
          <p:nvPr>
            <p:extLst/>
          </p:nvPr>
        </p:nvGraphicFramePr>
        <p:xfrm>
          <a:off x="826479" y="2812549"/>
          <a:ext cx="147911" cy="625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152" name="Equazione" r:id="rId35" imgW="164880" imgH="215640" progId="Equation.3">
                  <p:embed/>
                </p:oleObj>
              </mc:Choice>
              <mc:Fallback>
                <p:oleObj name="Equazione" r:id="rId35" imgW="164880" imgH="215640" progId="Equation.3">
                  <p:embed/>
                  <p:pic>
                    <p:nvPicPr>
                      <p:cNvPr id="0" name="Picture 1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6479" y="2812549"/>
                        <a:ext cx="147911" cy="6258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5" name="Connettore 2 54"/>
          <p:cNvCxnSpPr/>
          <p:nvPr/>
        </p:nvCxnSpPr>
        <p:spPr>
          <a:xfrm>
            <a:off x="1034962" y="3090145"/>
            <a:ext cx="22070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7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466839"/>
              </p:ext>
            </p:extLst>
          </p:nvPr>
        </p:nvGraphicFramePr>
        <p:xfrm>
          <a:off x="5121381" y="3518030"/>
          <a:ext cx="2511425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153" name="Equation" r:id="rId37" imgW="1447560" imgH="444240" progId="Equation.DSMT4">
                  <p:embed/>
                </p:oleObj>
              </mc:Choice>
              <mc:Fallback>
                <p:oleObj name="Equation" r:id="rId37" imgW="1447560" imgH="444240" progId="Equation.DSMT4">
                  <p:embed/>
                  <p:pic>
                    <p:nvPicPr>
                      <p:cNvPr id="0" name="Picture 1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1381" y="3518030"/>
                        <a:ext cx="2511425" cy="677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3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5081173"/>
              </p:ext>
            </p:extLst>
          </p:nvPr>
        </p:nvGraphicFramePr>
        <p:xfrm>
          <a:off x="5062538" y="2647950"/>
          <a:ext cx="4092575" cy="747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154" name="Equazione" r:id="rId39" imgW="2450880" imgH="482400" progId="Equation.3">
                  <p:embed/>
                </p:oleObj>
              </mc:Choice>
              <mc:Fallback>
                <p:oleObj name="Equazione" r:id="rId39" imgW="2450880" imgH="482400" progId="Equation.3">
                  <p:embed/>
                  <p:pic>
                    <p:nvPicPr>
                      <p:cNvPr id="0" name="Picture 1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2538" y="2647950"/>
                        <a:ext cx="4092575" cy="747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CasellaDiTesto 59"/>
          <p:cNvSpPr txBox="1"/>
          <p:nvPr/>
        </p:nvSpPr>
        <p:spPr>
          <a:xfrm>
            <a:off x="4851390" y="4449734"/>
            <a:ext cx="4239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Vaglio et al, </a:t>
            </a:r>
            <a:r>
              <a:rPr lang="it-IT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Physical</a:t>
            </a:r>
            <a:r>
              <a:rPr lang="it-IT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6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it-IT" sz="1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eview</a:t>
            </a:r>
            <a:r>
              <a:rPr lang="it-IT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 43, 6128 (1991</a:t>
            </a:r>
            <a:r>
              <a:rPr lang="it-IT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it-IT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0477394"/>
              </p:ext>
            </p:extLst>
          </p:nvPr>
        </p:nvGraphicFramePr>
        <p:xfrm>
          <a:off x="5033963" y="2222500"/>
          <a:ext cx="1362075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155" name="Equazione" r:id="rId41" imgW="914400" imgH="241200" progId="Equation.3">
                  <p:embed/>
                </p:oleObj>
              </mc:Choice>
              <mc:Fallback>
                <p:oleObj name="Equazione" r:id="rId41" imgW="914400" imgH="241200" progId="Equation.3">
                  <p:embed/>
                  <p:pic>
                    <p:nvPicPr>
                      <p:cNvPr id="0" name="Picture 1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3963" y="2222500"/>
                        <a:ext cx="1362075" cy="3794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2" name="Connettore 2 61"/>
          <p:cNvCxnSpPr/>
          <p:nvPr/>
        </p:nvCxnSpPr>
        <p:spPr>
          <a:xfrm>
            <a:off x="4602912" y="3125496"/>
            <a:ext cx="220707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ttangolo 50"/>
          <p:cNvSpPr/>
          <p:nvPr/>
        </p:nvSpPr>
        <p:spPr>
          <a:xfrm>
            <a:off x="5328000" y="423877"/>
            <a:ext cx="2316508" cy="150043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Figura a mano libera 53"/>
          <p:cNvSpPr/>
          <p:nvPr/>
        </p:nvSpPr>
        <p:spPr>
          <a:xfrm>
            <a:off x="5328000" y="597986"/>
            <a:ext cx="1234970" cy="1194766"/>
          </a:xfrm>
          <a:custGeom>
            <a:avLst/>
            <a:gdLst>
              <a:gd name="connsiteX0" fmla="*/ 129232 w 1203082"/>
              <a:gd name="connsiteY0" fmla="*/ 221228 h 1106366"/>
              <a:gd name="connsiteX1" fmla="*/ 23 w 1203082"/>
              <a:gd name="connsiteY1" fmla="*/ 410071 h 1106366"/>
              <a:gd name="connsiteX2" fmla="*/ 139171 w 1203082"/>
              <a:gd name="connsiteY2" fmla="*/ 698306 h 1106366"/>
              <a:gd name="connsiteX3" fmla="*/ 69597 w 1203082"/>
              <a:gd name="connsiteY3" fmla="*/ 887150 h 1106366"/>
              <a:gd name="connsiteX4" fmla="*/ 586432 w 1203082"/>
              <a:gd name="connsiteY4" fmla="*/ 1105810 h 1106366"/>
              <a:gd name="connsiteX5" fmla="*/ 785214 w 1203082"/>
              <a:gd name="connsiteY5" fmla="*/ 946784 h 1106366"/>
              <a:gd name="connsiteX6" fmla="*/ 1123145 w 1203082"/>
              <a:gd name="connsiteY6" fmla="*/ 847393 h 1106366"/>
              <a:gd name="connsiteX7" fmla="*/ 1123145 w 1203082"/>
              <a:gd name="connsiteY7" fmla="*/ 499523 h 1106366"/>
              <a:gd name="connsiteX8" fmla="*/ 1202658 w 1203082"/>
              <a:gd name="connsiteY8" fmla="*/ 171532 h 1106366"/>
              <a:gd name="connsiteX9" fmla="*/ 1083388 w 1203082"/>
              <a:gd name="connsiteY9" fmla="*/ 82080 h 1106366"/>
              <a:gd name="connsiteX10" fmla="*/ 675884 w 1203082"/>
              <a:gd name="connsiteY10" fmla="*/ 2567 h 1106366"/>
              <a:gd name="connsiteX11" fmla="*/ 616249 w 1203082"/>
              <a:gd name="connsiteY11" fmla="*/ 181471 h 1106366"/>
              <a:gd name="connsiteX12" fmla="*/ 268379 w 1203082"/>
              <a:gd name="connsiteY12" fmla="*/ 82080 h 1106366"/>
              <a:gd name="connsiteX13" fmla="*/ 129232 w 1203082"/>
              <a:gd name="connsiteY13" fmla="*/ 221228 h 1106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03082" h="1106366">
                <a:moveTo>
                  <a:pt x="129232" y="221228"/>
                </a:moveTo>
                <a:cubicBezTo>
                  <a:pt x="84506" y="275893"/>
                  <a:pt x="-1633" y="330558"/>
                  <a:pt x="23" y="410071"/>
                </a:cubicBezTo>
                <a:cubicBezTo>
                  <a:pt x="1679" y="489584"/>
                  <a:pt x="127575" y="618793"/>
                  <a:pt x="139171" y="698306"/>
                </a:cubicBezTo>
                <a:cubicBezTo>
                  <a:pt x="150767" y="777819"/>
                  <a:pt x="-4946" y="819233"/>
                  <a:pt x="69597" y="887150"/>
                </a:cubicBezTo>
                <a:cubicBezTo>
                  <a:pt x="144140" y="955067"/>
                  <a:pt x="467163" y="1095871"/>
                  <a:pt x="586432" y="1105810"/>
                </a:cubicBezTo>
                <a:cubicBezTo>
                  <a:pt x="705702" y="1115749"/>
                  <a:pt x="695762" y="989853"/>
                  <a:pt x="785214" y="946784"/>
                </a:cubicBezTo>
                <a:cubicBezTo>
                  <a:pt x="874666" y="903715"/>
                  <a:pt x="1066823" y="921936"/>
                  <a:pt x="1123145" y="847393"/>
                </a:cubicBezTo>
                <a:cubicBezTo>
                  <a:pt x="1179467" y="772850"/>
                  <a:pt x="1109893" y="612166"/>
                  <a:pt x="1123145" y="499523"/>
                </a:cubicBezTo>
                <a:cubicBezTo>
                  <a:pt x="1136397" y="386880"/>
                  <a:pt x="1209284" y="241106"/>
                  <a:pt x="1202658" y="171532"/>
                </a:cubicBezTo>
                <a:cubicBezTo>
                  <a:pt x="1196032" y="101958"/>
                  <a:pt x="1171184" y="110241"/>
                  <a:pt x="1083388" y="82080"/>
                </a:cubicBezTo>
                <a:cubicBezTo>
                  <a:pt x="995592" y="53919"/>
                  <a:pt x="753740" y="-13998"/>
                  <a:pt x="675884" y="2567"/>
                </a:cubicBezTo>
                <a:cubicBezTo>
                  <a:pt x="598028" y="19132"/>
                  <a:pt x="684166" y="168219"/>
                  <a:pt x="616249" y="181471"/>
                </a:cubicBezTo>
                <a:cubicBezTo>
                  <a:pt x="548332" y="194723"/>
                  <a:pt x="351205" y="70484"/>
                  <a:pt x="268379" y="82080"/>
                </a:cubicBezTo>
                <a:cubicBezTo>
                  <a:pt x="185553" y="93676"/>
                  <a:pt x="173958" y="166563"/>
                  <a:pt x="129232" y="221228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6" name="Figura a mano libera 55"/>
          <p:cNvSpPr/>
          <p:nvPr/>
        </p:nvSpPr>
        <p:spPr>
          <a:xfrm>
            <a:off x="6515727" y="574963"/>
            <a:ext cx="1085266" cy="1231046"/>
          </a:xfrm>
          <a:custGeom>
            <a:avLst/>
            <a:gdLst>
              <a:gd name="connsiteX0" fmla="*/ 130198 w 1149390"/>
              <a:gd name="connsiteY0" fmla="*/ 279027 h 1259345"/>
              <a:gd name="connsiteX1" fmla="*/ 10928 w 1149390"/>
              <a:gd name="connsiteY1" fmla="*/ 527505 h 1259345"/>
              <a:gd name="connsiteX2" fmla="*/ 40746 w 1149390"/>
              <a:gd name="connsiteY2" fmla="*/ 756105 h 1259345"/>
              <a:gd name="connsiteX3" fmla="*/ 989 w 1149390"/>
              <a:gd name="connsiteY3" fmla="*/ 954888 h 1259345"/>
              <a:gd name="connsiteX4" fmla="*/ 90441 w 1149390"/>
              <a:gd name="connsiteY4" fmla="*/ 1103975 h 1259345"/>
              <a:gd name="connsiteX5" fmla="*/ 418433 w 1149390"/>
              <a:gd name="connsiteY5" fmla="*/ 1143731 h 1259345"/>
              <a:gd name="connsiteX6" fmla="*/ 617215 w 1149390"/>
              <a:gd name="connsiteY6" fmla="*/ 1243123 h 1259345"/>
              <a:gd name="connsiteX7" fmla="*/ 925328 w 1149390"/>
              <a:gd name="connsiteY7" fmla="*/ 1233184 h 1259345"/>
              <a:gd name="connsiteX8" fmla="*/ 905450 w 1149390"/>
              <a:gd name="connsiteY8" fmla="*/ 994645 h 1259345"/>
              <a:gd name="connsiteX9" fmla="*/ 1134050 w 1149390"/>
              <a:gd name="connsiteY9" fmla="*/ 845558 h 1259345"/>
              <a:gd name="connsiteX10" fmla="*/ 1114172 w 1149390"/>
              <a:gd name="connsiteY10" fmla="*/ 656714 h 1259345"/>
              <a:gd name="connsiteX11" fmla="*/ 1143989 w 1149390"/>
              <a:gd name="connsiteY11" fmla="*/ 398297 h 1259345"/>
              <a:gd name="connsiteX12" fmla="*/ 984963 w 1149390"/>
              <a:gd name="connsiteY12" fmla="*/ 249210 h 1259345"/>
              <a:gd name="connsiteX13" fmla="*/ 865694 w 1149390"/>
              <a:gd name="connsiteY13" fmla="*/ 60366 h 1259345"/>
              <a:gd name="connsiteX14" fmla="*/ 597337 w 1149390"/>
              <a:gd name="connsiteY14" fmla="*/ 50427 h 1259345"/>
              <a:gd name="connsiteX15" fmla="*/ 219650 w 1149390"/>
              <a:gd name="connsiteY15" fmla="*/ 10671 h 1259345"/>
              <a:gd name="connsiteX16" fmla="*/ 189833 w 1149390"/>
              <a:gd name="connsiteY16" fmla="*/ 269088 h 1259345"/>
              <a:gd name="connsiteX17" fmla="*/ 130198 w 1149390"/>
              <a:gd name="connsiteY17" fmla="*/ 279027 h 1259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149390" h="1259345">
                <a:moveTo>
                  <a:pt x="130198" y="279027"/>
                </a:moveTo>
                <a:cubicBezTo>
                  <a:pt x="100381" y="322096"/>
                  <a:pt x="25837" y="447992"/>
                  <a:pt x="10928" y="527505"/>
                </a:cubicBezTo>
                <a:cubicBezTo>
                  <a:pt x="-3981" y="607018"/>
                  <a:pt x="42402" y="684875"/>
                  <a:pt x="40746" y="756105"/>
                </a:cubicBezTo>
                <a:cubicBezTo>
                  <a:pt x="39090" y="827335"/>
                  <a:pt x="-7293" y="896910"/>
                  <a:pt x="989" y="954888"/>
                </a:cubicBezTo>
                <a:cubicBezTo>
                  <a:pt x="9271" y="1012866"/>
                  <a:pt x="20867" y="1072501"/>
                  <a:pt x="90441" y="1103975"/>
                </a:cubicBezTo>
                <a:cubicBezTo>
                  <a:pt x="160015" y="1135449"/>
                  <a:pt x="330637" y="1120540"/>
                  <a:pt x="418433" y="1143731"/>
                </a:cubicBezTo>
                <a:cubicBezTo>
                  <a:pt x="506229" y="1166922"/>
                  <a:pt x="532733" y="1228214"/>
                  <a:pt x="617215" y="1243123"/>
                </a:cubicBezTo>
                <a:cubicBezTo>
                  <a:pt x="701697" y="1258032"/>
                  <a:pt x="877289" y="1274597"/>
                  <a:pt x="925328" y="1233184"/>
                </a:cubicBezTo>
                <a:cubicBezTo>
                  <a:pt x="973367" y="1191771"/>
                  <a:pt x="870663" y="1059249"/>
                  <a:pt x="905450" y="994645"/>
                </a:cubicBezTo>
                <a:cubicBezTo>
                  <a:pt x="940237" y="930041"/>
                  <a:pt x="1099263" y="901880"/>
                  <a:pt x="1134050" y="845558"/>
                </a:cubicBezTo>
                <a:cubicBezTo>
                  <a:pt x="1168837" y="789236"/>
                  <a:pt x="1112516" y="731257"/>
                  <a:pt x="1114172" y="656714"/>
                </a:cubicBezTo>
                <a:cubicBezTo>
                  <a:pt x="1115828" y="582171"/>
                  <a:pt x="1165524" y="466214"/>
                  <a:pt x="1143989" y="398297"/>
                </a:cubicBezTo>
                <a:cubicBezTo>
                  <a:pt x="1122454" y="330380"/>
                  <a:pt x="1031346" y="305532"/>
                  <a:pt x="984963" y="249210"/>
                </a:cubicBezTo>
                <a:cubicBezTo>
                  <a:pt x="938581" y="192888"/>
                  <a:pt x="930298" y="93496"/>
                  <a:pt x="865694" y="60366"/>
                </a:cubicBezTo>
                <a:cubicBezTo>
                  <a:pt x="801090" y="27235"/>
                  <a:pt x="705011" y="58709"/>
                  <a:pt x="597337" y="50427"/>
                </a:cubicBezTo>
                <a:cubicBezTo>
                  <a:pt x="489663" y="42145"/>
                  <a:pt x="287567" y="-25772"/>
                  <a:pt x="219650" y="10671"/>
                </a:cubicBezTo>
                <a:cubicBezTo>
                  <a:pt x="151733" y="47114"/>
                  <a:pt x="204742" y="219392"/>
                  <a:pt x="189833" y="269088"/>
                </a:cubicBezTo>
                <a:cubicBezTo>
                  <a:pt x="174924" y="318784"/>
                  <a:pt x="160015" y="235958"/>
                  <a:pt x="130198" y="279027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8" name="Figura a mano libera 57"/>
          <p:cNvSpPr/>
          <p:nvPr/>
        </p:nvSpPr>
        <p:spPr>
          <a:xfrm>
            <a:off x="5900668" y="1659549"/>
            <a:ext cx="1332069" cy="266026"/>
          </a:xfrm>
          <a:custGeom>
            <a:avLst/>
            <a:gdLst>
              <a:gd name="connsiteX0" fmla="*/ 0 w 1297674"/>
              <a:gd name="connsiteY0" fmla="*/ 253180 h 253180"/>
              <a:gd name="connsiteX1" fmla="*/ 79513 w 1297674"/>
              <a:gd name="connsiteY1" fmla="*/ 203485 h 253180"/>
              <a:gd name="connsiteX2" fmla="*/ 268357 w 1297674"/>
              <a:gd name="connsiteY2" fmla="*/ 24580 h 253180"/>
              <a:gd name="connsiteX3" fmla="*/ 447261 w 1297674"/>
              <a:gd name="connsiteY3" fmla="*/ 4702 h 253180"/>
              <a:gd name="connsiteX4" fmla="*/ 765313 w 1297674"/>
              <a:gd name="connsiteY4" fmla="*/ 54398 h 253180"/>
              <a:gd name="connsiteX5" fmla="*/ 1222513 w 1297674"/>
              <a:gd name="connsiteY5" fmla="*/ 193546 h 253180"/>
              <a:gd name="connsiteX6" fmla="*/ 1292087 w 1297674"/>
              <a:gd name="connsiteY6" fmla="*/ 253180 h 253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97674" h="253180">
                <a:moveTo>
                  <a:pt x="0" y="253180"/>
                </a:moveTo>
                <a:cubicBezTo>
                  <a:pt x="17393" y="247382"/>
                  <a:pt x="34787" y="241585"/>
                  <a:pt x="79513" y="203485"/>
                </a:cubicBezTo>
                <a:cubicBezTo>
                  <a:pt x="124239" y="165385"/>
                  <a:pt x="207066" y="57710"/>
                  <a:pt x="268357" y="24580"/>
                </a:cubicBezTo>
                <a:cubicBezTo>
                  <a:pt x="329648" y="-8550"/>
                  <a:pt x="364435" y="-268"/>
                  <a:pt x="447261" y="4702"/>
                </a:cubicBezTo>
                <a:cubicBezTo>
                  <a:pt x="530087" y="9672"/>
                  <a:pt x="636104" y="22924"/>
                  <a:pt x="765313" y="54398"/>
                </a:cubicBezTo>
                <a:cubicBezTo>
                  <a:pt x="894522" y="85872"/>
                  <a:pt x="1134717" y="160416"/>
                  <a:pt x="1222513" y="193546"/>
                </a:cubicBezTo>
                <a:cubicBezTo>
                  <a:pt x="1310309" y="226676"/>
                  <a:pt x="1301198" y="239928"/>
                  <a:pt x="1292087" y="253180"/>
                </a:cubicBezTo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Figura a mano libera 64"/>
          <p:cNvSpPr/>
          <p:nvPr/>
        </p:nvSpPr>
        <p:spPr>
          <a:xfrm>
            <a:off x="6132249" y="417356"/>
            <a:ext cx="836611" cy="243021"/>
          </a:xfrm>
          <a:custGeom>
            <a:avLst/>
            <a:gdLst>
              <a:gd name="connsiteX0" fmla="*/ 0 w 815009"/>
              <a:gd name="connsiteY0" fmla="*/ 0 h 231286"/>
              <a:gd name="connsiteX1" fmla="*/ 228600 w 815009"/>
              <a:gd name="connsiteY1" fmla="*/ 99392 h 231286"/>
              <a:gd name="connsiteX2" fmla="*/ 337930 w 815009"/>
              <a:gd name="connsiteY2" fmla="*/ 218661 h 231286"/>
              <a:gd name="connsiteX3" fmla="*/ 487017 w 815009"/>
              <a:gd name="connsiteY3" fmla="*/ 208722 h 231286"/>
              <a:gd name="connsiteX4" fmla="*/ 646043 w 815009"/>
              <a:gd name="connsiteY4" fmla="*/ 49696 h 231286"/>
              <a:gd name="connsiteX5" fmla="*/ 815009 w 815009"/>
              <a:gd name="connsiteY5" fmla="*/ 9940 h 231286"/>
              <a:gd name="connsiteX6" fmla="*/ 815009 w 815009"/>
              <a:gd name="connsiteY6" fmla="*/ 9940 h 231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5009" h="231286">
                <a:moveTo>
                  <a:pt x="0" y="0"/>
                </a:moveTo>
                <a:cubicBezTo>
                  <a:pt x="86139" y="31474"/>
                  <a:pt x="172278" y="62949"/>
                  <a:pt x="228600" y="99392"/>
                </a:cubicBezTo>
                <a:cubicBezTo>
                  <a:pt x="284922" y="135835"/>
                  <a:pt x="294861" y="200439"/>
                  <a:pt x="337930" y="218661"/>
                </a:cubicBezTo>
                <a:cubicBezTo>
                  <a:pt x="381000" y="236883"/>
                  <a:pt x="435665" y="236883"/>
                  <a:pt x="487017" y="208722"/>
                </a:cubicBezTo>
                <a:cubicBezTo>
                  <a:pt x="538369" y="180561"/>
                  <a:pt x="591378" y="82826"/>
                  <a:pt x="646043" y="49696"/>
                </a:cubicBezTo>
                <a:cubicBezTo>
                  <a:pt x="700708" y="16566"/>
                  <a:pt x="815009" y="9940"/>
                  <a:pt x="815009" y="9940"/>
                </a:cubicBezTo>
                <a:lnTo>
                  <a:pt x="815009" y="9940"/>
                </a:lnTo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7" name="CasellaDiTesto 66"/>
          <p:cNvSpPr txBox="1"/>
          <p:nvPr/>
        </p:nvSpPr>
        <p:spPr>
          <a:xfrm>
            <a:off x="5806875" y="999574"/>
            <a:ext cx="72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</a:t>
            </a:r>
            <a:r>
              <a:rPr lang="it-IT" baseline="-25000" dirty="0" smtClean="0"/>
              <a:t>1</a:t>
            </a:r>
            <a:r>
              <a:rPr lang="it-IT" dirty="0" smtClean="0"/>
              <a:t>,</a:t>
            </a:r>
            <a:r>
              <a:rPr lang="it-IT" baseline="-25000" dirty="0" smtClean="0"/>
              <a:t> </a:t>
            </a:r>
            <a:r>
              <a:rPr lang="el-GR" dirty="0" smtClean="0"/>
              <a:t>ψ</a:t>
            </a:r>
            <a:r>
              <a:rPr lang="it-IT" baseline="-25000" dirty="0" smtClean="0"/>
              <a:t>1</a:t>
            </a:r>
            <a:endParaRPr lang="it-IT" dirty="0"/>
          </a:p>
        </p:txBody>
      </p:sp>
      <p:sp>
        <p:nvSpPr>
          <p:cNvPr id="68" name="CasellaDiTesto 67"/>
          <p:cNvSpPr txBox="1"/>
          <p:nvPr/>
        </p:nvSpPr>
        <p:spPr>
          <a:xfrm>
            <a:off x="6843796" y="1004749"/>
            <a:ext cx="686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S</a:t>
            </a:r>
            <a:r>
              <a:rPr lang="it-IT" baseline="-25000" dirty="0" smtClean="0"/>
              <a:t>2</a:t>
            </a:r>
            <a:r>
              <a:rPr lang="it-IT" dirty="0" smtClean="0"/>
              <a:t>,</a:t>
            </a:r>
            <a:r>
              <a:rPr lang="el-GR" dirty="0" smtClean="0"/>
              <a:t>ψ</a:t>
            </a:r>
            <a:r>
              <a:rPr lang="it-IT" baseline="-25000" dirty="0"/>
              <a:t>2</a:t>
            </a:r>
            <a:endParaRPr lang="it-IT" dirty="0"/>
          </a:p>
        </p:txBody>
      </p:sp>
      <p:pic>
        <p:nvPicPr>
          <p:cNvPr id="69" name="Immagine 68"/>
          <p:cNvPicPr>
            <a:picLocks noChangeAspect="1"/>
          </p:cNvPicPr>
          <p:nvPr/>
        </p:nvPicPr>
        <p:blipFill>
          <a:blip r:embed="rId43" cstate="print"/>
          <a:stretch>
            <a:fillRect/>
          </a:stretch>
        </p:blipFill>
        <p:spPr>
          <a:xfrm>
            <a:off x="760561" y="4404118"/>
            <a:ext cx="3090677" cy="2252249"/>
          </a:xfrm>
          <a:prstGeom prst="rect">
            <a:avLst/>
          </a:prstGeom>
        </p:spPr>
      </p:pic>
      <p:sp>
        <p:nvSpPr>
          <p:cNvPr id="70" name="CasellaDiTesto 69"/>
          <p:cNvSpPr txBox="1"/>
          <p:nvPr/>
        </p:nvSpPr>
        <p:spPr>
          <a:xfrm>
            <a:off x="297527" y="4570464"/>
            <a:ext cx="54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 smtClean="0"/>
              <a:t>R</a:t>
            </a:r>
            <a:r>
              <a:rPr lang="it-IT" i="1" baseline="-25000" dirty="0" err="1" smtClean="0"/>
              <a:t>ogb</a:t>
            </a:r>
            <a:endParaRPr lang="it-IT" i="1" dirty="0"/>
          </a:p>
        </p:txBody>
      </p:sp>
      <p:sp>
        <p:nvSpPr>
          <p:cNvPr id="71" name="CasellaDiTesto 70"/>
          <p:cNvSpPr txBox="1"/>
          <p:nvPr/>
        </p:nvSpPr>
        <p:spPr>
          <a:xfrm>
            <a:off x="3851238" y="6322352"/>
            <a:ext cx="79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err="1" smtClean="0"/>
              <a:t>B</a:t>
            </a:r>
            <a:r>
              <a:rPr lang="it-IT" i="1" baseline="-25000" dirty="0" err="1" smtClean="0"/>
              <a:t>rf</a:t>
            </a:r>
            <a:r>
              <a:rPr lang="it-IT" i="1" dirty="0" smtClean="0"/>
              <a:t>/</a:t>
            </a:r>
            <a:r>
              <a:rPr lang="it-IT" i="1" dirty="0"/>
              <a:t> </a:t>
            </a:r>
            <a:r>
              <a:rPr lang="it-IT" i="1" dirty="0" err="1" smtClean="0"/>
              <a:t>B</a:t>
            </a:r>
            <a:r>
              <a:rPr lang="it-IT" i="1" baseline="-25000" dirty="0" err="1" smtClean="0"/>
              <a:t>cJ</a:t>
            </a:r>
            <a:endParaRPr lang="it-IT" i="1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3057356" y="5849903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1</a:t>
            </a:r>
            <a:endParaRPr lang="it-IT" sz="1400" dirty="0"/>
          </a:p>
        </p:txBody>
      </p:sp>
      <p:sp>
        <p:nvSpPr>
          <p:cNvPr id="72" name="CasellaDiTesto 71"/>
          <p:cNvSpPr txBox="1"/>
          <p:nvPr/>
        </p:nvSpPr>
        <p:spPr>
          <a:xfrm>
            <a:off x="3057356" y="5144815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/>
              <a:t>2</a:t>
            </a:r>
          </a:p>
        </p:txBody>
      </p:sp>
      <p:sp>
        <p:nvSpPr>
          <p:cNvPr id="44" name="Rettangolo 43"/>
          <p:cNvSpPr/>
          <p:nvPr/>
        </p:nvSpPr>
        <p:spPr>
          <a:xfrm>
            <a:off x="4976228" y="2173849"/>
            <a:ext cx="1553347" cy="443796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Rettangolo 48"/>
          <p:cNvSpPr/>
          <p:nvPr/>
        </p:nvSpPr>
        <p:spPr>
          <a:xfrm>
            <a:off x="5009163" y="3440173"/>
            <a:ext cx="2951495" cy="75588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926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Ovale 77"/>
          <p:cNvSpPr/>
          <p:nvPr/>
        </p:nvSpPr>
        <p:spPr>
          <a:xfrm rot="1537151">
            <a:off x="115198" y="797514"/>
            <a:ext cx="2485405" cy="15192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25532" y="97388"/>
            <a:ext cx="302140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b="1" dirty="0" smtClean="0">
                <a:solidFill>
                  <a:srgbClr val="FF66CC"/>
                </a:solidFill>
                <a:ea typeface="ＭＳ Ｐゴシック" charset="0"/>
              </a:rPr>
              <a:t>Trapped magnetic flux</a:t>
            </a:r>
            <a:endParaRPr lang="en-US" sz="2400" b="1" dirty="0">
              <a:solidFill>
                <a:srgbClr val="FF66CC"/>
              </a:solidFill>
              <a:ea typeface="ＭＳ Ｐゴシック" charset="0"/>
            </a:endParaRPr>
          </a:p>
        </p:txBody>
      </p:sp>
      <p:sp>
        <p:nvSpPr>
          <p:cNvPr id="6" name="Ovale 5"/>
          <p:cNvSpPr/>
          <p:nvPr/>
        </p:nvSpPr>
        <p:spPr>
          <a:xfrm rot="1537151">
            <a:off x="151280" y="758062"/>
            <a:ext cx="2485405" cy="1472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Ovale 6"/>
          <p:cNvSpPr/>
          <p:nvPr/>
        </p:nvSpPr>
        <p:spPr>
          <a:xfrm rot="1561494">
            <a:off x="1034001" y="1316755"/>
            <a:ext cx="555172" cy="41169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/>
          <p:cNvSpPr/>
          <p:nvPr/>
        </p:nvSpPr>
        <p:spPr>
          <a:xfrm rot="1561494">
            <a:off x="1118562" y="1383721"/>
            <a:ext cx="386050" cy="27776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/>
          <p:cNvSpPr/>
          <p:nvPr/>
        </p:nvSpPr>
        <p:spPr>
          <a:xfrm rot="1561494">
            <a:off x="1216256" y="1471785"/>
            <a:ext cx="190664" cy="14371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2 10"/>
          <p:cNvCxnSpPr/>
          <p:nvPr/>
        </p:nvCxnSpPr>
        <p:spPr>
          <a:xfrm flipH="1" flipV="1">
            <a:off x="1301314" y="1270366"/>
            <a:ext cx="179415" cy="11823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/>
          <p:nvPr/>
        </p:nvCxnSpPr>
        <p:spPr>
          <a:xfrm>
            <a:off x="1150904" y="1666339"/>
            <a:ext cx="160683" cy="10783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 flipV="1">
            <a:off x="1311587" y="694509"/>
            <a:ext cx="563874" cy="84913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igura a mano libera 23"/>
          <p:cNvSpPr/>
          <p:nvPr/>
        </p:nvSpPr>
        <p:spPr>
          <a:xfrm>
            <a:off x="1273239" y="649952"/>
            <a:ext cx="424543" cy="838200"/>
          </a:xfrm>
          <a:custGeom>
            <a:avLst/>
            <a:gdLst>
              <a:gd name="connsiteX0" fmla="*/ 0 w 424543"/>
              <a:gd name="connsiteY0" fmla="*/ 838200 h 838200"/>
              <a:gd name="connsiteX1" fmla="*/ 250371 w 424543"/>
              <a:gd name="connsiteY1" fmla="*/ 446314 h 838200"/>
              <a:gd name="connsiteX2" fmla="*/ 359228 w 424543"/>
              <a:gd name="connsiteY2" fmla="*/ 206828 h 838200"/>
              <a:gd name="connsiteX3" fmla="*/ 424543 w 424543"/>
              <a:gd name="connsiteY3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543" h="838200">
                <a:moveTo>
                  <a:pt x="0" y="838200"/>
                </a:moveTo>
                <a:cubicBezTo>
                  <a:pt x="95250" y="694871"/>
                  <a:pt x="190500" y="551543"/>
                  <a:pt x="250371" y="446314"/>
                </a:cubicBezTo>
                <a:cubicBezTo>
                  <a:pt x="310242" y="341085"/>
                  <a:pt x="330199" y="281214"/>
                  <a:pt x="359228" y="206828"/>
                </a:cubicBezTo>
                <a:cubicBezTo>
                  <a:pt x="388257" y="132442"/>
                  <a:pt x="406400" y="66221"/>
                  <a:pt x="424543" y="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" name="Figura a mano libera 25"/>
          <p:cNvSpPr/>
          <p:nvPr/>
        </p:nvSpPr>
        <p:spPr>
          <a:xfrm flipH="1" flipV="1">
            <a:off x="925392" y="1542685"/>
            <a:ext cx="459630" cy="968724"/>
          </a:xfrm>
          <a:custGeom>
            <a:avLst/>
            <a:gdLst>
              <a:gd name="connsiteX0" fmla="*/ 0 w 424543"/>
              <a:gd name="connsiteY0" fmla="*/ 838200 h 838200"/>
              <a:gd name="connsiteX1" fmla="*/ 250371 w 424543"/>
              <a:gd name="connsiteY1" fmla="*/ 446314 h 838200"/>
              <a:gd name="connsiteX2" fmla="*/ 359228 w 424543"/>
              <a:gd name="connsiteY2" fmla="*/ 206828 h 838200"/>
              <a:gd name="connsiteX3" fmla="*/ 424543 w 424543"/>
              <a:gd name="connsiteY3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543" h="838200">
                <a:moveTo>
                  <a:pt x="0" y="838200"/>
                </a:moveTo>
                <a:cubicBezTo>
                  <a:pt x="95250" y="694871"/>
                  <a:pt x="190500" y="551543"/>
                  <a:pt x="250371" y="446314"/>
                </a:cubicBezTo>
                <a:cubicBezTo>
                  <a:pt x="310242" y="341085"/>
                  <a:pt x="330199" y="281214"/>
                  <a:pt x="359228" y="206828"/>
                </a:cubicBezTo>
                <a:cubicBezTo>
                  <a:pt x="388257" y="132442"/>
                  <a:pt x="406400" y="66221"/>
                  <a:pt x="424543" y="0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Figura a mano libera 28"/>
          <p:cNvSpPr/>
          <p:nvPr/>
        </p:nvSpPr>
        <p:spPr>
          <a:xfrm>
            <a:off x="1382096" y="860647"/>
            <a:ext cx="617096" cy="703705"/>
          </a:xfrm>
          <a:custGeom>
            <a:avLst/>
            <a:gdLst>
              <a:gd name="connsiteX0" fmla="*/ 0 w 729343"/>
              <a:gd name="connsiteY0" fmla="*/ 609600 h 609600"/>
              <a:gd name="connsiteX1" fmla="*/ 239486 w 729343"/>
              <a:gd name="connsiteY1" fmla="*/ 326572 h 609600"/>
              <a:gd name="connsiteX2" fmla="*/ 468086 w 729343"/>
              <a:gd name="connsiteY2" fmla="*/ 141515 h 609600"/>
              <a:gd name="connsiteX3" fmla="*/ 729343 w 729343"/>
              <a:gd name="connsiteY3" fmla="*/ 0 h 60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9343" h="609600">
                <a:moveTo>
                  <a:pt x="0" y="609600"/>
                </a:moveTo>
                <a:cubicBezTo>
                  <a:pt x="80736" y="507093"/>
                  <a:pt x="161472" y="404586"/>
                  <a:pt x="239486" y="326572"/>
                </a:cubicBezTo>
                <a:cubicBezTo>
                  <a:pt x="317500" y="248558"/>
                  <a:pt x="386443" y="195944"/>
                  <a:pt x="468086" y="141515"/>
                </a:cubicBezTo>
                <a:cubicBezTo>
                  <a:pt x="549729" y="87086"/>
                  <a:pt x="639536" y="43543"/>
                  <a:pt x="729343" y="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Figura a mano libera 29"/>
          <p:cNvSpPr/>
          <p:nvPr/>
        </p:nvSpPr>
        <p:spPr>
          <a:xfrm>
            <a:off x="629605" y="1488152"/>
            <a:ext cx="612105" cy="801812"/>
          </a:xfrm>
          <a:custGeom>
            <a:avLst/>
            <a:gdLst>
              <a:gd name="connsiteX0" fmla="*/ 0 w 424543"/>
              <a:gd name="connsiteY0" fmla="*/ 838200 h 838200"/>
              <a:gd name="connsiteX1" fmla="*/ 250371 w 424543"/>
              <a:gd name="connsiteY1" fmla="*/ 446314 h 838200"/>
              <a:gd name="connsiteX2" fmla="*/ 359228 w 424543"/>
              <a:gd name="connsiteY2" fmla="*/ 206828 h 838200"/>
              <a:gd name="connsiteX3" fmla="*/ 424543 w 424543"/>
              <a:gd name="connsiteY3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543" h="838200">
                <a:moveTo>
                  <a:pt x="0" y="838200"/>
                </a:moveTo>
                <a:cubicBezTo>
                  <a:pt x="95250" y="694871"/>
                  <a:pt x="190500" y="551543"/>
                  <a:pt x="250371" y="446314"/>
                </a:cubicBezTo>
                <a:cubicBezTo>
                  <a:pt x="310242" y="341085"/>
                  <a:pt x="330199" y="281214"/>
                  <a:pt x="359228" y="206828"/>
                </a:cubicBezTo>
                <a:cubicBezTo>
                  <a:pt x="388257" y="132442"/>
                  <a:pt x="406400" y="66221"/>
                  <a:pt x="424543" y="0"/>
                </a:cubicBezTo>
              </a:path>
            </a:pathLst>
          </a:custGeom>
          <a:noFill/>
          <a:ln w="19050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2" name="Connettore 1 31"/>
          <p:cNvCxnSpPr>
            <a:endCxn id="9" idx="0"/>
          </p:cNvCxnSpPr>
          <p:nvPr/>
        </p:nvCxnSpPr>
        <p:spPr>
          <a:xfrm flipV="1">
            <a:off x="778732" y="1479071"/>
            <a:ext cx="564384" cy="904691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 flipV="1">
            <a:off x="1653628" y="588519"/>
            <a:ext cx="54428" cy="22483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ttore 2 38"/>
          <p:cNvCxnSpPr/>
          <p:nvPr/>
        </p:nvCxnSpPr>
        <p:spPr>
          <a:xfrm flipV="1">
            <a:off x="1830353" y="806338"/>
            <a:ext cx="227815" cy="1908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e 41"/>
          <p:cNvSpPr/>
          <p:nvPr/>
        </p:nvSpPr>
        <p:spPr>
          <a:xfrm>
            <a:off x="1262354" y="1468684"/>
            <a:ext cx="97971" cy="107835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CasellaDiTesto 43"/>
          <p:cNvSpPr txBox="1"/>
          <p:nvPr/>
        </p:nvSpPr>
        <p:spPr>
          <a:xfrm>
            <a:off x="93744" y="2440861"/>
            <a:ext cx="1834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m</a:t>
            </a:r>
            <a:r>
              <a:rPr lang="it-IT" sz="1600" dirty="0" err="1" smtClean="0"/>
              <a:t>agnetic</a:t>
            </a:r>
            <a:r>
              <a:rPr lang="it-IT" sz="1600" dirty="0" smtClean="0"/>
              <a:t> </a:t>
            </a:r>
            <a:r>
              <a:rPr lang="it-IT" sz="1600" dirty="0" err="1" smtClean="0"/>
              <a:t>flux</a:t>
            </a:r>
            <a:r>
              <a:rPr lang="it-IT" sz="1600" dirty="0" smtClean="0"/>
              <a:t> </a:t>
            </a:r>
            <a:r>
              <a:rPr lang="it-IT" sz="1600" dirty="0" err="1" smtClean="0"/>
              <a:t>lines</a:t>
            </a:r>
            <a:r>
              <a:rPr lang="it-IT" sz="1600" dirty="0" smtClean="0"/>
              <a:t> :</a:t>
            </a:r>
            <a:endParaRPr lang="it-IT" sz="1600" dirty="0"/>
          </a:p>
        </p:txBody>
      </p:sp>
      <p:sp>
        <p:nvSpPr>
          <p:cNvPr id="45" name="CasellaDiTesto 44"/>
          <p:cNvSpPr txBox="1"/>
          <p:nvPr/>
        </p:nvSpPr>
        <p:spPr>
          <a:xfrm>
            <a:off x="1262354" y="1664855"/>
            <a:ext cx="1344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/>
              <a:t>supercurrents</a:t>
            </a:r>
            <a:endParaRPr lang="it-IT" sz="1600" dirty="0"/>
          </a:p>
        </p:txBody>
      </p:sp>
      <p:cxnSp>
        <p:nvCxnSpPr>
          <p:cNvPr id="47" name="Connettore 2 46"/>
          <p:cNvCxnSpPr/>
          <p:nvPr/>
        </p:nvCxnSpPr>
        <p:spPr>
          <a:xfrm>
            <a:off x="778732" y="989407"/>
            <a:ext cx="483622" cy="4895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/>
          <p:cNvSpPr txBox="1"/>
          <p:nvPr/>
        </p:nvSpPr>
        <p:spPr>
          <a:xfrm>
            <a:off x="338987" y="759966"/>
            <a:ext cx="11933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/>
              <a:t>n</a:t>
            </a:r>
            <a:r>
              <a:rPr lang="it-IT" sz="1600" dirty="0" err="1" smtClean="0"/>
              <a:t>ormal</a:t>
            </a:r>
            <a:r>
              <a:rPr lang="it-IT" sz="1600" dirty="0" smtClean="0"/>
              <a:t> core</a:t>
            </a:r>
            <a:endParaRPr lang="it-IT" sz="1600" dirty="0"/>
          </a:p>
        </p:txBody>
      </p:sp>
      <p:graphicFrame>
        <p:nvGraphicFramePr>
          <p:cNvPr id="7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7461863"/>
              </p:ext>
            </p:extLst>
          </p:nvPr>
        </p:nvGraphicFramePr>
        <p:xfrm>
          <a:off x="2399576" y="747602"/>
          <a:ext cx="1054100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89" name="Equation" r:id="rId3" imgW="609480" imgH="228600" progId="Equation.DSMT4">
                  <p:embed/>
                </p:oleObj>
              </mc:Choice>
              <mc:Fallback>
                <p:oleObj name="Equation" r:id="rId3" imgW="609480" imgH="228600" progId="Equation.DSMT4">
                  <p:embed/>
                  <p:pic>
                    <p:nvPicPr>
                      <p:cNvPr id="0" name="Picture 2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99576" y="747602"/>
                        <a:ext cx="1054100" cy="360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Ovale 45"/>
          <p:cNvSpPr/>
          <p:nvPr/>
        </p:nvSpPr>
        <p:spPr>
          <a:xfrm>
            <a:off x="4881718" y="1286735"/>
            <a:ext cx="113016" cy="102741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9" name="Immagine 3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3669" y="1132868"/>
            <a:ext cx="1379322" cy="1019164"/>
          </a:xfrm>
          <a:prstGeom prst="rect">
            <a:avLst/>
          </a:prstGeom>
        </p:spPr>
      </p:pic>
      <p:sp>
        <p:nvSpPr>
          <p:cNvPr id="51" name="Ovale 4"/>
          <p:cNvSpPr/>
          <p:nvPr/>
        </p:nvSpPr>
        <p:spPr>
          <a:xfrm>
            <a:off x="6027599" y="2007025"/>
            <a:ext cx="79513" cy="8945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Ovale 6"/>
          <p:cNvSpPr/>
          <p:nvPr/>
        </p:nvSpPr>
        <p:spPr>
          <a:xfrm>
            <a:off x="6146937" y="1915104"/>
            <a:ext cx="79513" cy="8945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Ovale 7"/>
          <p:cNvSpPr/>
          <p:nvPr/>
        </p:nvSpPr>
        <p:spPr>
          <a:xfrm>
            <a:off x="5879975" y="1908617"/>
            <a:ext cx="79513" cy="8945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6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275093"/>
              </p:ext>
            </p:extLst>
          </p:nvPr>
        </p:nvGraphicFramePr>
        <p:xfrm>
          <a:off x="3959891" y="1805234"/>
          <a:ext cx="1143129" cy="351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0" name="Equazione" r:id="rId6" imgW="711000" imgH="241200" progId="Equation.3">
                  <p:embed/>
                </p:oleObj>
              </mc:Choice>
              <mc:Fallback>
                <p:oleObj name="Equazione" r:id="rId6" imgW="7110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9891" y="1805234"/>
                        <a:ext cx="1143129" cy="3517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812848"/>
              </p:ext>
            </p:extLst>
          </p:nvPr>
        </p:nvGraphicFramePr>
        <p:xfrm>
          <a:off x="3915898" y="1172767"/>
          <a:ext cx="140970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1" name="Equazione" r:id="rId8" imgW="812520" imgH="393480" progId="Equation.3">
                  <p:embed/>
                </p:oleObj>
              </mc:Choice>
              <mc:Fallback>
                <p:oleObj name="Equazione" r:id="rId8" imgW="812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15898" y="1172767"/>
                        <a:ext cx="1409700" cy="62071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001017"/>
              </p:ext>
            </p:extLst>
          </p:nvPr>
        </p:nvGraphicFramePr>
        <p:xfrm>
          <a:off x="6770624" y="1466344"/>
          <a:ext cx="1085850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2" name="Equazione" r:id="rId10" imgW="583920" imgH="241200" progId="Equation.3">
                  <p:embed/>
                </p:oleObj>
              </mc:Choice>
              <mc:Fallback>
                <p:oleObj name="Equazione" r:id="rId10" imgW="5839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70624" y="1466344"/>
                        <a:ext cx="1085850" cy="4079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Connettore 2 2"/>
          <p:cNvCxnSpPr/>
          <p:nvPr/>
        </p:nvCxnSpPr>
        <p:spPr>
          <a:xfrm>
            <a:off x="5428146" y="2096478"/>
            <a:ext cx="134048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CasellaDiTesto 4"/>
          <p:cNvSpPr txBox="1"/>
          <p:nvPr/>
        </p:nvSpPr>
        <p:spPr>
          <a:xfrm>
            <a:off x="6599362" y="2004557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3" name="Connettore 2 62"/>
          <p:cNvCxnSpPr/>
          <p:nvPr/>
        </p:nvCxnSpPr>
        <p:spPr>
          <a:xfrm flipV="1">
            <a:off x="6065479" y="1149396"/>
            <a:ext cx="1876" cy="84110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2838772"/>
              </p:ext>
            </p:extLst>
          </p:nvPr>
        </p:nvGraphicFramePr>
        <p:xfrm>
          <a:off x="6135163" y="1046245"/>
          <a:ext cx="561000" cy="289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3" name="Equation" r:id="rId12" imgW="355320" imgH="203040" progId="Equation.DSMT4">
                  <p:embed/>
                </p:oleObj>
              </mc:Choice>
              <mc:Fallback>
                <p:oleObj name="Equation" r:id="rId12" imgW="3553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5163" y="1046245"/>
                        <a:ext cx="561000" cy="28987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4450337"/>
              </p:ext>
            </p:extLst>
          </p:nvPr>
        </p:nvGraphicFramePr>
        <p:xfrm>
          <a:off x="1984375" y="2943105"/>
          <a:ext cx="260985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4" name="Equazione" r:id="rId14" imgW="1231560" imgH="241200" progId="Equation.3">
                  <p:embed/>
                </p:oleObj>
              </mc:Choice>
              <mc:Fallback>
                <p:oleObj name="Equazione" r:id="rId14" imgW="1231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2943105"/>
                        <a:ext cx="2609850" cy="463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705920"/>
              </p:ext>
            </p:extLst>
          </p:nvPr>
        </p:nvGraphicFramePr>
        <p:xfrm>
          <a:off x="1985471" y="4727073"/>
          <a:ext cx="3348421" cy="477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5" name="Equazione" r:id="rId16" imgW="1625400" imgH="253800" progId="Equation.3">
                  <p:embed/>
                </p:oleObj>
              </mc:Choice>
              <mc:Fallback>
                <p:oleObj name="Equazione" r:id="rId16" imgW="1625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5471" y="4727073"/>
                        <a:ext cx="3348421" cy="4774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4560947"/>
              </p:ext>
            </p:extLst>
          </p:nvPr>
        </p:nvGraphicFramePr>
        <p:xfrm>
          <a:off x="1476815" y="3966323"/>
          <a:ext cx="1081864" cy="6683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6" name="Equazione" r:id="rId18" imgW="634725" imgH="431613" progId="Equation.3">
                  <p:embed/>
                </p:oleObj>
              </mc:Choice>
              <mc:Fallback>
                <p:oleObj name="Equazione" r:id="rId18" imgW="634725" imgH="431613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815" y="3966323"/>
                        <a:ext cx="1081864" cy="66834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CasellaDiTesto 72"/>
          <p:cNvSpPr txBox="1"/>
          <p:nvPr/>
        </p:nvSpPr>
        <p:spPr>
          <a:xfrm>
            <a:off x="2635797" y="4080287"/>
            <a:ext cx="3127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fluxon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viscosity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it-IT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lenght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CasellaDiTesto 80"/>
          <p:cNvSpPr txBox="1"/>
          <p:nvPr/>
        </p:nvSpPr>
        <p:spPr>
          <a:xfrm>
            <a:off x="2315378" y="3482022"/>
            <a:ext cx="34804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fluxon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mass per </a:t>
            </a:r>
            <a:r>
              <a:rPr lang="it-IT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unit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lenght</a:t>
            </a:r>
            <a:r>
              <a:rPr lang="it-IT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0</a:t>
            </a:r>
            <a:endParaRPr lang="it-IT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CasellaDiTesto 81"/>
          <p:cNvSpPr txBox="1"/>
          <p:nvPr/>
        </p:nvSpPr>
        <p:spPr>
          <a:xfrm>
            <a:off x="2516069" y="4093839"/>
            <a:ext cx="247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:</a:t>
            </a:r>
          </a:p>
        </p:txBody>
      </p:sp>
      <p:graphicFrame>
        <p:nvGraphicFramePr>
          <p:cNvPr id="8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2670539"/>
              </p:ext>
            </p:extLst>
          </p:nvPr>
        </p:nvGraphicFramePr>
        <p:xfrm>
          <a:off x="5817994" y="5450333"/>
          <a:ext cx="1079500" cy="735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7" name="Equazione" r:id="rId20" imgW="609480" imgH="457200" progId="Equation.3">
                  <p:embed/>
                </p:oleObj>
              </mc:Choice>
              <mc:Fallback>
                <p:oleObj name="Equazione" r:id="rId20" imgW="609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7994" y="5450333"/>
                        <a:ext cx="1079500" cy="735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620095"/>
              </p:ext>
            </p:extLst>
          </p:nvPr>
        </p:nvGraphicFramePr>
        <p:xfrm>
          <a:off x="1610853" y="5450333"/>
          <a:ext cx="3640137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698" name="Equazione" r:id="rId22" imgW="2057400" imgH="482400" progId="Equation.3">
                  <p:embed/>
                </p:oleObj>
              </mc:Choice>
              <mc:Fallback>
                <p:oleObj name="Equazione" r:id="rId22" imgW="20574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853" y="5450333"/>
                        <a:ext cx="3640137" cy="77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" name="Rettangolo 88"/>
          <p:cNvSpPr/>
          <p:nvPr/>
        </p:nvSpPr>
        <p:spPr>
          <a:xfrm>
            <a:off x="1576603" y="5435794"/>
            <a:ext cx="3851543" cy="856411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0" name="Rettangolo 89"/>
          <p:cNvSpPr/>
          <p:nvPr/>
        </p:nvSpPr>
        <p:spPr>
          <a:xfrm>
            <a:off x="1798907" y="2868812"/>
            <a:ext cx="2918804" cy="586124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1" name="CasellaDiTesto 90"/>
          <p:cNvSpPr txBox="1"/>
          <p:nvPr/>
        </p:nvSpPr>
        <p:spPr>
          <a:xfrm>
            <a:off x="5690977" y="6185345"/>
            <a:ext cx="2413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 «</a:t>
            </a:r>
            <a:r>
              <a:rPr lang="it-IT" dirty="0" err="1" smtClean="0"/>
              <a:t>depinning</a:t>
            </a:r>
            <a:r>
              <a:rPr lang="it-IT" dirty="0" smtClean="0"/>
              <a:t> </a:t>
            </a:r>
            <a:r>
              <a:rPr lang="it-IT" dirty="0" err="1" smtClean="0"/>
              <a:t>frequency</a:t>
            </a:r>
            <a:r>
              <a:rPr lang="it-IT" dirty="0" smtClean="0"/>
              <a:t>»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5245398" y="345799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̴ </a:t>
            </a:r>
            <a:endParaRPr lang="it-IT" sz="2800" dirty="0"/>
          </a:p>
        </p:txBody>
      </p:sp>
      <p:sp>
        <p:nvSpPr>
          <p:cNvPr id="17" name="Rettangolo 16"/>
          <p:cNvSpPr/>
          <p:nvPr/>
        </p:nvSpPr>
        <p:spPr>
          <a:xfrm>
            <a:off x="5245398" y="2805683"/>
            <a:ext cx="31606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 err="1">
                <a:solidFill>
                  <a:srgbClr val="FF3399"/>
                </a:solidFill>
                <a:cs typeface="Times New Roman" panose="02020603050405020304" pitchFamily="18" charset="0"/>
              </a:rPr>
              <a:t>Gittleman</a:t>
            </a:r>
            <a:r>
              <a:rPr lang="it-IT" b="1" dirty="0">
                <a:solidFill>
                  <a:srgbClr val="FF3399"/>
                </a:solidFill>
                <a:cs typeface="Times New Roman" panose="02020603050405020304" pitchFamily="18" charset="0"/>
              </a:rPr>
              <a:t> and </a:t>
            </a:r>
            <a:r>
              <a:rPr lang="it-IT" b="1" dirty="0" err="1">
                <a:solidFill>
                  <a:srgbClr val="FF3399"/>
                </a:solidFill>
                <a:cs typeface="Times New Roman" panose="02020603050405020304" pitchFamily="18" charset="0"/>
              </a:rPr>
              <a:t>Rosenblum</a:t>
            </a:r>
            <a:r>
              <a:rPr lang="it-IT" b="1" dirty="0">
                <a:solidFill>
                  <a:srgbClr val="FF3399"/>
                </a:solidFill>
                <a:cs typeface="Times New Roman" panose="02020603050405020304" pitchFamily="18" charset="0"/>
              </a:rPr>
              <a:t>:  </a:t>
            </a:r>
            <a:endParaRPr lang="it-IT" b="1" dirty="0" smtClean="0">
              <a:solidFill>
                <a:srgbClr val="FF3399"/>
              </a:solidFill>
              <a:cs typeface="Times New Roman" panose="02020603050405020304" pitchFamily="18" charset="0"/>
            </a:endParaRPr>
          </a:p>
          <a:p>
            <a:r>
              <a:rPr lang="it-IT" b="1" dirty="0" smtClean="0">
                <a:solidFill>
                  <a:srgbClr val="FF3399"/>
                </a:solidFill>
                <a:cs typeface="Times New Roman" panose="02020603050405020304" pitchFamily="18" charset="0"/>
              </a:rPr>
              <a:t> </a:t>
            </a:r>
            <a:r>
              <a:rPr lang="it-IT" b="1" dirty="0" err="1">
                <a:solidFill>
                  <a:srgbClr val="FF3399"/>
                </a:solidFill>
                <a:cs typeface="Times New Roman" panose="02020603050405020304" pitchFamily="18" charset="0"/>
              </a:rPr>
              <a:t>Phys</a:t>
            </a:r>
            <a:r>
              <a:rPr lang="it-IT" b="1" dirty="0">
                <a:solidFill>
                  <a:srgbClr val="FF3399"/>
                </a:solidFill>
                <a:cs typeface="Times New Roman" panose="02020603050405020304" pitchFamily="18" charset="0"/>
              </a:rPr>
              <a:t> Rev. </a:t>
            </a:r>
            <a:r>
              <a:rPr lang="it-IT" b="1" dirty="0" err="1">
                <a:solidFill>
                  <a:srgbClr val="FF3399"/>
                </a:solidFill>
                <a:cs typeface="Times New Roman" panose="02020603050405020304" pitchFamily="18" charset="0"/>
              </a:rPr>
              <a:t>Lett</a:t>
            </a:r>
            <a:r>
              <a:rPr lang="it-IT" b="1" dirty="0">
                <a:solidFill>
                  <a:srgbClr val="FF3399"/>
                </a:solidFill>
                <a:cs typeface="Times New Roman" panose="02020603050405020304" pitchFamily="18" charset="0"/>
              </a:rPr>
              <a:t>. 16, 734 (1966) </a:t>
            </a:r>
            <a:endParaRPr lang="it-IT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60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5277451"/>
              </p:ext>
            </p:extLst>
          </p:nvPr>
        </p:nvGraphicFramePr>
        <p:xfrm>
          <a:off x="533341" y="204801"/>
          <a:ext cx="2937565" cy="436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71" name="Equazione" r:id="rId3" imgW="1790700" imgH="266700" progId="Equation.3">
                  <p:embed/>
                </p:oleObj>
              </mc:Choice>
              <mc:Fallback>
                <p:oleObj name="Equazione" r:id="rId3" imgW="1790700" imgH="266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341" y="204801"/>
                        <a:ext cx="2937565" cy="4366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3542112" y="238467"/>
            <a:ext cx="2126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+ Maxwell </a:t>
            </a:r>
            <a:r>
              <a:rPr lang="it-IT" dirty="0" err="1" smtClean="0"/>
              <a:t>equations</a:t>
            </a:r>
            <a:endParaRPr lang="it-IT" dirty="0"/>
          </a:p>
        </p:txBody>
      </p:sp>
      <p:graphicFrame>
        <p:nvGraphicFramePr>
          <p:cNvPr id="25" name="Ogget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341953"/>
              </p:ext>
            </p:extLst>
          </p:nvPr>
        </p:nvGraphicFramePr>
        <p:xfrm>
          <a:off x="536575" y="2298700"/>
          <a:ext cx="252888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72" name="Equation" r:id="rId5" imgW="1371600" imgH="304560" progId="Equation.DSMT4">
                  <p:embed/>
                </p:oleObj>
              </mc:Choice>
              <mc:Fallback>
                <p:oleObj name="Equation" r:id="rId5" imgW="13716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575" y="2298700"/>
                        <a:ext cx="2528888" cy="56356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ggetto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4066117"/>
              </p:ext>
            </p:extLst>
          </p:nvPr>
        </p:nvGraphicFramePr>
        <p:xfrm>
          <a:off x="4049713" y="2908300"/>
          <a:ext cx="26416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73" name="Equation" r:id="rId7" imgW="1562040" imgH="914400" progId="Equation.DSMT4">
                  <p:embed/>
                </p:oleObj>
              </mc:Choice>
              <mc:Fallback>
                <p:oleObj name="Equation" r:id="rId7" imgW="156204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9713" y="2908300"/>
                        <a:ext cx="2641600" cy="153670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Rettangolo 31"/>
          <p:cNvSpPr/>
          <p:nvPr/>
        </p:nvSpPr>
        <p:spPr>
          <a:xfrm>
            <a:off x="4011280" y="2929705"/>
            <a:ext cx="2796945" cy="1677293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3" name="Rettangolo 32"/>
          <p:cNvSpPr/>
          <p:nvPr/>
        </p:nvSpPr>
        <p:spPr>
          <a:xfrm>
            <a:off x="293975" y="2202565"/>
            <a:ext cx="2987040" cy="75588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CasellaDiTesto 33"/>
          <p:cNvSpPr txBox="1"/>
          <p:nvPr/>
        </p:nvSpPr>
        <p:spPr>
          <a:xfrm>
            <a:off x="53945" y="836534"/>
            <a:ext cx="91023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>
                <a:solidFill>
                  <a:srgbClr val="D60093"/>
                </a:solidFill>
              </a:rPr>
              <a:t>G</a:t>
            </a:r>
            <a:r>
              <a:rPr lang="it-IT" sz="2000" b="1" dirty="0" smtClean="0">
                <a:solidFill>
                  <a:srgbClr val="D60093"/>
                </a:solidFill>
              </a:rPr>
              <a:t>eneral </a:t>
            </a:r>
            <a:r>
              <a:rPr lang="it-IT" sz="2000" b="1" dirty="0" err="1" smtClean="0">
                <a:solidFill>
                  <a:srgbClr val="D60093"/>
                </a:solidFill>
              </a:rPr>
              <a:t>expression</a:t>
            </a:r>
            <a:r>
              <a:rPr lang="it-IT" sz="2000" b="1" dirty="0" smtClean="0">
                <a:solidFill>
                  <a:srgbClr val="D60093"/>
                </a:solidFill>
              </a:rPr>
              <a:t> for the </a:t>
            </a:r>
            <a:r>
              <a:rPr lang="it-IT" sz="2000" b="1" dirty="0" err="1" smtClean="0">
                <a:solidFill>
                  <a:srgbClr val="D60093"/>
                </a:solidFill>
              </a:rPr>
              <a:t>surface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r>
              <a:rPr lang="it-IT" sz="2000" b="1" dirty="0" err="1" smtClean="0">
                <a:solidFill>
                  <a:srgbClr val="D60093"/>
                </a:solidFill>
              </a:rPr>
              <a:t>impedance</a:t>
            </a:r>
            <a:r>
              <a:rPr lang="it-IT" sz="2000" b="1" dirty="0" smtClean="0">
                <a:solidFill>
                  <a:srgbClr val="D60093"/>
                </a:solidFill>
              </a:rPr>
              <a:t> of a </a:t>
            </a:r>
            <a:r>
              <a:rPr lang="it-IT" sz="2000" b="1" dirty="0" err="1" smtClean="0">
                <a:solidFill>
                  <a:srgbClr val="D60093"/>
                </a:solidFill>
              </a:rPr>
              <a:t>superconductor</a:t>
            </a:r>
            <a:r>
              <a:rPr lang="it-IT" sz="2000" b="1" dirty="0">
                <a:solidFill>
                  <a:srgbClr val="D60093"/>
                </a:solidFill>
              </a:rPr>
              <a:t> in </a:t>
            </a:r>
            <a:r>
              <a:rPr lang="it-IT" sz="2000" b="1" dirty="0" err="1" smtClean="0">
                <a:solidFill>
                  <a:srgbClr val="D60093"/>
                </a:solidFill>
              </a:rPr>
              <a:t>presence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</a:p>
          <a:p>
            <a:r>
              <a:rPr lang="it-IT" sz="2000" b="1" dirty="0">
                <a:solidFill>
                  <a:srgbClr val="D60093"/>
                </a:solidFill>
              </a:rPr>
              <a:t>o</a:t>
            </a:r>
            <a:r>
              <a:rPr lang="it-IT" sz="2000" b="1" dirty="0" smtClean="0">
                <a:solidFill>
                  <a:srgbClr val="D60093"/>
                </a:solidFill>
              </a:rPr>
              <a:t>f </a:t>
            </a:r>
            <a:r>
              <a:rPr lang="it-IT" sz="2000" b="1" dirty="0" err="1" smtClean="0">
                <a:solidFill>
                  <a:srgbClr val="D60093"/>
                </a:solidFill>
              </a:rPr>
              <a:t>rigidly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r>
              <a:rPr lang="it-IT" sz="2000" b="1" dirty="0" err="1" smtClean="0">
                <a:solidFill>
                  <a:srgbClr val="D60093"/>
                </a:solidFill>
              </a:rPr>
              <a:t>oscillating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r>
              <a:rPr lang="it-IT" sz="2000" b="1" dirty="0" err="1" smtClean="0">
                <a:solidFill>
                  <a:srgbClr val="D60093"/>
                </a:solidFill>
              </a:rPr>
              <a:t>vortices</a:t>
            </a:r>
            <a:r>
              <a:rPr lang="it-IT" sz="2000" b="1" dirty="0" smtClean="0">
                <a:solidFill>
                  <a:srgbClr val="D60093"/>
                </a:solidFill>
              </a:rPr>
              <a:t> , with the </a:t>
            </a:r>
            <a:r>
              <a:rPr lang="it-IT" sz="2000" b="1" dirty="0" err="1" smtClean="0">
                <a:solidFill>
                  <a:srgbClr val="D60093"/>
                </a:solidFill>
              </a:rPr>
              <a:t>rf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r>
              <a:rPr lang="it-IT" sz="2000" b="1" dirty="0" err="1" smtClean="0">
                <a:solidFill>
                  <a:srgbClr val="D60093"/>
                </a:solidFill>
              </a:rPr>
              <a:t>current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r>
              <a:rPr lang="it-IT" sz="2000" b="1" dirty="0" err="1" smtClean="0">
                <a:solidFill>
                  <a:srgbClr val="D60093"/>
                </a:solidFill>
              </a:rPr>
              <a:t>perpendicular</a:t>
            </a:r>
            <a:r>
              <a:rPr lang="it-IT" sz="2000" b="1" dirty="0" smtClean="0">
                <a:solidFill>
                  <a:srgbClr val="D60093"/>
                </a:solidFill>
              </a:rPr>
              <a:t> to the </a:t>
            </a:r>
            <a:r>
              <a:rPr lang="it-IT" sz="2000" b="1" dirty="0" err="1" smtClean="0">
                <a:solidFill>
                  <a:srgbClr val="D60093"/>
                </a:solidFill>
              </a:rPr>
              <a:t>magnetic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r>
              <a:rPr lang="it-IT" sz="2000" b="1" dirty="0" err="1" smtClean="0">
                <a:solidFill>
                  <a:srgbClr val="D60093"/>
                </a:solidFill>
              </a:rPr>
              <a:t>field</a:t>
            </a:r>
            <a:endParaRPr lang="it-IT" sz="2000" b="1" dirty="0">
              <a:solidFill>
                <a:srgbClr val="D60093"/>
              </a:solidFill>
            </a:endParaRPr>
          </a:p>
        </p:txBody>
      </p:sp>
      <p:sp>
        <p:nvSpPr>
          <p:cNvPr id="35" name="Freccia in giù 34"/>
          <p:cNvSpPr/>
          <p:nvPr/>
        </p:nvSpPr>
        <p:spPr>
          <a:xfrm rot="10800000">
            <a:off x="1873412" y="3152648"/>
            <a:ext cx="228653" cy="337583"/>
          </a:xfrm>
          <a:prstGeom prst="downArrow">
            <a:avLst/>
          </a:prstGeom>
          <a:solidFill>
            <a:srgbClr val="FF66CC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36" name="Oggetto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180623"/>
              </p:ext>
            </p:extLst>
          </p:nvPr>
        </p:nvGraphicFramePr>
        <p:xfrm>
          <a:off x="612775" y="4162425"/>
          <a:ext cx="2576513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74" name="Equation" r:id="rId9" imgW="1396800" imgH="304560" progId="Equation.DSMT4">
                  <p:embed/>
                </p:oleObj>
              </mc:Choice>
              <mc:Fallback>
                <p:oleObj name="Equation" r:id="rId9" imgW="139680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775" y="4162425"/>
                        <a:ext cx="2576513" cy="56197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Rettangolo 36"/>
          <p:cNvSpPr/>
          <p:nvPr/>
        </p:nvSpPr>
        <p:spPr>
          <a:xfrm>
            <a:off x="354774" y="4065144"/>
            <a:ext cx="2987040" cy="75588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CasellaDiTesto 38"/>
          <p:cNvSpPr txBox="1"/>
          <p:nvPr/>
        </p:nvSpPr>
        <p:spPr>
          <a:xfrm>
            <a:off x="1035843" y="5256705"/>
            <a:ext cx="2132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rgbClr val="D60093"/>
                </a:solidFill>
              </a:rPr>
              <a:t>Surface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r>
              <a:rPr lang="it-IT" sz="2000" b="1" dirty="0" err="1" smtClean="0">
                <a:solidFill>
                  <a:srgbClr val="D60093"/>
                </a:solidFill>
              </a:rPr>
              <a:t>reactance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endParaRPr lang="it-IT" sz="2000" dirty="0"/>
          </a:p>
        </p:txBody>
      </p:sp>
      <p:graphicFrame>
        <p:nvGraphicFramePr>
          <p:cNvPr id="41" name="Oggetto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099646"/>
              </p:ext>
            </p:extLst>
          </p:nvPr>
        </p:nvGraphicFramePr>
        <p:xfrm>
          <a:off x="7306783" y="3021076"/>
          <a:ext cx="1587500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5875" name="Equation" r:id="rId11" imgW="1066680" imgH="888840" progId="Equation.DSMT4">
                  <p:embed/>
                </p:oleObj>
              </mc:Choice>
              <mc:Fallback>
                <p:oleObj name="Equation" r:id="rId11" imgW="1066680" imgH="8888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6783" y="3021076"/>
                        <a:ext cx="1587500" cy="1346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ttangolo 41"/>
          <p:cNvSpPr/>
          <p:nvPr/>
        </p:nvSpPr>
        <p:spPr>
          <a:xfrm>
            <a:off x="7057067" y="2929705"/>
            <a:ext cx="2086933" cy="1677293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Freccia in giù 42"/>
          <p:cNvSpPr/>
          <p:nvPr/>
        </p:nvSpPr>
        <p:spPr>
          <a:xfrm rot="10800000">
            <a:off x="1909100" y="4906875"/>
            <a:ext cx="245481" cy="341365"/>
          </a:xfrm>
          <a:prstGeom prst="downArrow">
            <a:avLst/>
          </a:prstGeom>
          <a:solidFill>
            <a:srgbClr val="FF66CC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921516" y="3462332"/>
            <a:ext cx="21055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err="1" smtClean="0">
                <a:solidFill>
                  <a:srgbClr val="D60093"/>
                </a:solidFill>
              </a:rPr>
              <a:t>Surface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r>
              <a:rPr lang="it-IT" sz="2000" b="1" dirty="0" err="1" smtClean="0">
                <a:solidFill>
                  <a:srgbClr val="D60093"/>
                </a:solidFill>
              </a:rPr>
              <a:t>resistance</a:t>
            </a:r>
            <a:endParaRPr lang="it-IT" sz="20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1629810" y="6253864"/>
            <a:ext cx="5527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sz="1600" b="1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Calatroni</a:t>
            </a:r>
            <a:r>
              <a:rPr lang="en-US" sz="16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600" b="1" kern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R.Vaglio</a:t>
            </a:r>
            <a:r>
              <a:rPr lang="en-US" sz="16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IEEE Trans. </a:t>
            </a:r>
            <a:r>
              <a:rPr lang="en-US" sz="16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Superconductivity 2017</a:t>
            </a:r>
            <a:endParaRPr lang="en-US" sz="1600" b="1" kern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55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926550" y="262047"/>
            <a:ext cx="6511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rgbClr val="D60093"/>
                </a:solidFill>
              </a:rPr>
              <a:t>For small </a:t>
            </a:r>
            <a:r>
              <a:rPr lang="it-IT" sz="2000" b="1" dirty="0" err="1" smtClean="0">
                <a:solidFill>
                  <a:srgbClr val="D60093"/>
                </a:solidFill>
              </a:rPr>
              <a:t>fields</a:t>
            </a:r>
            <a:r>
              <a:rPr lang="it-IT" sz="2000" b="1" dirty="0" smtClean="0">
                <a:solidFill>
                  <a:srgbClr val="D60093"/>
                </a:solidFill>
              </a:rPr>
              <a:t>, i.e. for a small </a:t>
            </a:r>
            <a:r>
              <a:rPr lang="it-IT" sz="2000" b="1" dirty="0" err="1">
                <a:solidFill>
                  <a:srgbClr val="D60093"/>
                </a:solidFill>
              </a:rPr>
              <a:t>n</a:t>
            </a:r>
            <a:r>
              <a:rPr lang="it-IT" sz="2000" b="1" dirty="0" err="1" smtClean="0">
                <a:solidFill>
                  <a:srgbClr val="D60093"/>
                </a:solidFill>
              </a:rPr>
              <a:t>umber</a:t>
            </a:r>
            <a:r>
              <a:rPr lang="it-IT" sz="2000" b="1" dirty="0" smtClean="0">
                <a:solidFill>
                  <a:srgbClr val="D60093"/>
                </a:solidFill>
              </a:rPr>
              <a:t> of </a:t>
            </a:r>
            <a:r>
              <a:rPr lang="it-IT" sz="2000" b="1" dirty="0" err="1" smtClean="0">
                <a:solidFill>
                  <a:srgbClr val="D60093"/>
                </a:solidFill>
              </a:rPr>
              <a:t>trapped</a:t>
            </a:r>
            <a:r>
              <a:rPr lang="it-IT" sz="2000" b="1" dirty="0" smtClean="0">
                <a:solidFill>
                  <a:srgbClr val="D60093"/>
                </a:solidFill>
              </a:rPr>
              <a:t> </a:t>
            </a:r>
            <a:r>
              <a:rPr lang="it-IT" sz="2000" b="1" dirty="0" err="1" smtClean="0">
                <a:solidFill>
                  <a:srgbClr val="D60093"/>
                </a:solidFill>
              </a:rPr>
              <a:t>vortices</a:t>
            </a:r>
            <a:r>
              <a:rPr lang="it-IT" sz="2000" b="1" dirty="0" smtClean="0">
                <a:solidFill>
                  <a:srgbClr val="D60093"/>
                </a:solidFill>
              </a:rPr>
              <a:t> :</a:t>
            </a: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791054"/>
              </p:ext>
            </p:extLst>
          </p:nvPr>
        </p:nvGraphicFramePr>
        <p:xfrm>
          <a:off x="4375727" y="886649"/>
          <a:ext cx="2641600" cy="153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85" name="Equation" r:id="rId3" imgW="1562040" imgH="914400" progId="Equation.DSMT4">
                  <p:embed/>
                </p:oleObj>
              </mc:Choice>
              <mc:Fallback>
                <p:oleObj name="Equation" r:id="rId3" imgW="1562040" imgH="914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5727" y="886649"/>
                        <a:ext cx="2641600" cy="15351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409100"/>
              </p:ext>
            </p:extLst>
          </p:nvPr>
        </p:nvGraphicFramePr>
        <p:xfrm>
          <a:off x="1630400" y="1215769"/>
          <a:ext cx="1525588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86" name="Equation" r:id="rId5" imgW="825480" imgH="419040" progId="Equation.DSMT4">
                  <p:embed/>
                </p:oleObj>
              </mc:Choice>
              <mc:Fallback>
                <p:oleObj name="Equation" r:id="rId5" imgW="825480" imgH="41904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400" y="1215769"/>
                        <a:ext cx="1525588" cy="7794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828743"/>
              </p:ext>
            </p:extLst>
          </p:nvPr>
        </p:nvGraphicFramePr>
        <p:xfrm>
          <a:off x="1533247" y="2566864"/>
          <a:ext cx="4822825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87" name="Equation" r:id="rId7" imgW="2743200" imgH="469800" progId="Equation.DSMT4">
                  <p:embed/>
                </p:oleObj>
              </mc:Choice>
              <mc:Fallback>
                <p:oleObj name="Equation" r:id="rId7" imgW="274320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3247" y="2566864"/>
                        <a:ext cx="4822825" cy="8302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1308483"/>
              </p:ext>
            </p:extLst>
          </p:nvPr>
        </p:nvGraphicFramePr>
        <p:xfrm>
          <a:off x="1630400" y="4059321"/>
          <a:ext cx="1833562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88" name="Equation" r:id="rId9" imgW="990360" imgH="241200" progId="Equation.DSMT4">
                  <p:embed/>
                </p:oleObj>
              </mc:Choice>
              <mc:Fallback>
                <p:oleObj name="Equation" r:id="rId9" imgW="990360" imgH="241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30400" y="4059321"/>
                        <a:ext cx="1833562" cy="4508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4861525"/>
              </p:ext>
            </p:extLst>
          </p:nvPr>
        </p:nvGraphicFramePr>
        <p:xfrm>
          <a:off x="4653000" y="3891046"/>
          <a:ext cx="1905000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89" name="Equation" r:id="rId11" imgW="1371600" imgH="457200" progId="Equation.DSMT4">
                  <p:embed/>
                </p:oleObj>
              </mc:Choice>
              <mc:Fallback>
                <p:oleObj name="Equation" r:id="rId11" imgW="1371600" imgH="457200" progId="Equation.DSMT4">
                  <p:embed/>
                  <p:pic>
                    <p:nvPicPr>
                      <p:cNvPr id="0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3000" y="3891046"/>
                        <a:ext cx="1905000" cy="819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ttangolo 12"/>
          <p:cNvSpPr/>
          <p:nvPr/>
        </p:nvSpPr>
        <p:spPr>
          <a:xfrm>
            <a:off x="1433396" y="3891046"/>
            <a:ext cx="5497386" cy="819151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CasellaDiTesto 13"/>
          <p:cNvSpPr txBox="1"/>
          <p:nvPr/>
        </p:nvSpPr>
        <p:spPr>
          <a:xfrm>
            <a:off x="3751022" y="4116373"/>
            <a:ext cx="601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with</a:t>
            </a:r>
            <a:endParaRPr lang="it-IT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663029" y="5381717"/>
            <a:ext cx="81033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dirty="0" smtClean="0">
                <a:solidFill>
                  <a:srgbClr val="002060"/>
                </a:solidFill>
              </a:rPr>
              <a:t>The </a:t>
            </a:r>
            <a:r>
              <a:rPr lang="it-IT" sz="2000" b="1" dirty="0" err="1" smtClean="0">
                <a:solidFill>
                  <a:srgbClr val="002060"/>
                </a:solidFill>
              </a:rPr>
              <a:t>observed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rf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field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dependence</a:t>
            </a:r>
            <a:r>
              <a:rPr lang="it-IT" sz="2000" b="1" dirty="0" smtClean="0">
                <a:solidFill>
                  <a:srgbClr val="002060"/>
                </a:solidFill>
              </a:rPr>
              <a:t> can be due to a </a:t>
            </a:r>
            <a:r>
              <a:rPr lang="it-IT" sz="2000" b="1" dirty="0" err="1" smtClean="0">
                <a:solidFill>
                  <a:srgbClr val="002060"/>
                </a:solidFill>
              </a:rPr>
              <a:t>nonlinear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it-IT" sz="2000" b="1" dirty="0" err="1" smtClean="0">
                <a:solidFill>
                  <a:srgbClr val="002060"/>
                </a:solidFill>
              </a:rPr>
              <a:t>pinning</a:t>
            </a:r>
            <a:r>
              <a:rPr lang="it-IT" sz="2000" b="1" dirty="0" smtClean="0">
                <a:solidFill>
                  <a:srgbClr val="002060"/>
                </a:solidFill>
              </a:rPr>
              <a:t> force, </a:t>
            </a:r>
          </a:p>
          <a:p>
            <a:r>
              <a:rPr lang="it-IT" sz="2000" b="1" dirty="0" err="1" smtClean="0">
                <a:solidFill>
                  <a:srgbClr val="002060"/>
                </a:solidFill>
              </a:rPr>
              <a:t>Calatroni</a:t>
            </a:r>
            <a:r>
              <a:rPr lang="it-IT" sz="2000" b="1" dirty="0" smtClean="0">
                <a:solidFill>
                  <a:srgbClr val="002060"/>
                </a:solidFill>
              </a:rPr>
              <a:t>, Vaglio, PRB </a:t>
            </a:r>
            <a:r>
              <a:rPr lang="it-IT" sz="2000" b="1" dirty="0" err="1" smtClean="0">
                <a:solidFill>
                  <a:srgbClr val="002060"/>
                </a:solidFill>
              </a:rPr>
              <a:t>Acc</a:t>
            </a:r>
            <a:r>
              <a:rPr lang="it-IT" sz="2000" b="1" dirty="0" smtClean="0">
                <a:solidFill>
                  <a:srgbClr val="002060"/>
                </a:solidFill>
              </a:rPr>
              <a:t>. &amp; </a:t>
            </a:r>
            <a:r>
              <a:rPr lang="it-IT" sz="2000" b="1" dirty="0" err="1" smtClean="0">
                <a:solidFill>
                  <a:srgbClr val="002060"/>
                </a:solidFill>
              </a:rPr>
              <a:t>Beams</a:t>
            </a:r>
            <a:r>
              <a:rPr lang="it-IT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rgbClr val="002060"/>
                </a:solidFill>
              </a:rPr>
              <a:t>22</a:t>
            </a:r>
            <a:r>
              <a:rPr lang="en-US" sz="2000" b="1" dirty="0">
                <a:solidFill>
                  <a:srgbClr val="002060"/>
                </a:solidFill>
              </a:rPr>
              <a:t>, 022001 (2019</a:t>
            </a:r>
            <a:r>
              <a:rPr lang="en-US" sz="2000" b="1" dirty="0" smtClean="0">
                <a:solidFill>
                  <a:srgbClr val="002060"/>
                </a:solidFill>
              </a:rPr>
              <a:t>)</a:t>
            </a:r>
            <a:endParaRPr lang="it-IT" sz="2000" b="1" dirty="0">
              <a:solidFill>
                <a:srgbClr val="002060"/>
              </a:solidFill>
            </a:endParaRPr>
          </a:p>
        </p:txBody>
      </p:sp>
      <p:graphicFrame>
        <p:nvGraphicFramePr>
          <p:cNvPr id="11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489441"/>
              </p:ext>
            </p:extLst>
          </p:nvPr>
        </p:nvGraphicFramePr>
        <p:xfrm>
          <a:off x="4172287" y="886649"/>
          <a:ext cx="360363" cy="1512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890" name="Equazione" r:id="rId13" imgW="164880" imgH="215640" progId="Equation.3">
                  <p:embed/>
                </p:oleObj>
              </mc:Choice>
              <mc:Fallback>
                <p:oleObj name="Equazione" r:id="rId13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2287" y="886649"/>
                        <a:ext cx="360363" cy="151245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ttangolo 15"/>
          <p:cNvSpPr/>
          <p:nvPr/>
        </p:nvSpPr>
        <p:spPr>
          <a:xfrm>
            <a:off x="1586004" y="1156077"/>
            <a:ext cx="1569984" cy="86801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10305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0" y="0"/>
          <a:ext cx="1042988" cy="104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9891" name="Fotografia Photo Editor" r:id="rId3" imgW="7914286" imgH="7914286" progId="">
                  <p:embed/>
                </p:oleObj>
              </mc:Choice>
              <mc:Fallback>
                <p:oleObj name="Fotografia Photo Editor" r:id="rId3" imgW="7914286" imgH="7914286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contrast="5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042988" cy="1042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1116013" y="188913"/>
            <a:ext cx="1584325" cy="39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1200" b="1">
                <a:solidFill>
                  <a:srgbClr val="000066"/>
                </a:solidFill>
              </a:rPr>
              <a:t>Istituto SPIN-CNR</a:t>
            </a:r>
          </a:p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it-IT" altLang="it-IT" sz="1000" b="1">
              <a:solidFill>
                <a:srgbClr val="000066"/>
              </a:solidFill>
            </a:endParaRPr>
          </a:p>
        </p:txBody>
      </p:sp>
      <p:pic>
        <p:nvPicPr>
          <p:cNvPr id="2052" name="Picture 8" descr="logo_cnr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76250"/>
            <a:ext cx="504825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2913063" y="666750"/>
            <a:ext cx="3168650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1200" b="1">
                <a:solidFill>
                  <a:srgbClr val="002060"/>
                </a:solidFill>
              </a:rPr>
              <a:t>Universita’ di Napoli Federico II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it-IT" sz="1200" b="1">
                <a:solidFill>
                  <a:srgbClr val="002060"/>
                </a:solidFill>
              </a:rPr>
              <a:t>Dipartimento di Fisica “Ettore Pancini”</a:t>
            </a:r>
          </a:p>
        </p:txBody>
      </p:sp>
      <p:pic>
        <p:nvPicPr>
          <p:cNvPr id="2054" name="Picture 4" descr="Università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31763"/>
            <a:ext cx="569912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Immagin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775" y="34925"/>
            <a:ext cx="828675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ext Box 7"/>
          <p:cNvSpPr txBox="1">
            <a:spLocks noChangeArrowheads="1"/>
          </p:cNvSpPr>
          <p:nvPr/>
        </p:nvSpPr>
        <p:spPr bwMode="auto">
          <a:xfrm>
            <a:off x="6654800" y="96838"/>
            <a:ext cx="22733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it-IT" altLang="it-IT" sz="1200" b="1">
                <a:solidFill>
                  <a:srgbClr val="000066"/>
                </a:solidFill>
              </a:rPr>
              <a:t>INFN Sezione di Napoli</a:t>
            </a:r>
          </a:p>
        </p:txBody>
      </p:sp>
      <p:sp>
        <p:nvSpPr>
          <p:cNvPr id="2058" name="CasellaDiTesto 3"/>
          <p:cNvSpPr txBox="1">
            <a:spLocks noChangeArrowheads="1"/>
          </p:cNvSpPr>
          <p:nvPr/>
        </p:nvSpPr>
        <p:spPr bwMode="auto">
          <a:xfrm>
            <a:off x="6647217" y="1262002"/>
            <a:ext cx="16881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it-IT" sz="1600" b="1" dirty="0">
                <a:solidFill>
                  <a:srgbClr val="002060"/>
                </a:solidFill>
              </a:rPr>
              <a:t>Ruggero Vaglio</a:t>
            </a:r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70289" y="1200447"/>
            <a:ext cx="44263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b="1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600" b="1" dirty="0" smtClean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BASIC PRINCIPLES OF RF SUPERCONDUCTIVITY</a:t>
            </a:r>
            <a:endParaRPr lang="it-IT" sz="1600" b="1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646842" y="1782980"/>
            <a:ext cx="169950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400" b="1" dirty="0" smtClean="0">
                <a:solidFill>
                  <a:srgbClr val="FF3399"/>
                </a:solidFill>
                <a:ea typeface="ＭＳ Ｐゴシック" charset="0"/>
              </a:rPr>
              <a:t>Conclusions</a:t>
            </a:r>
            <a:endParaRPr lang="en-US" sz="2400" b="1" dirty="0">
              <a:solidFill>
                <a:srgbClr val="FF3399"/>
              </a:solidFill>
              <a:ea typeface="ＭＳ Ｐゴシック" charset="0"/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196691" y="1819571"/>
            <a:ext cx="859980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>
                <a:solidFill>
                  <a:srgbClr val="002060"/>
                </a:solidFill>
              </a:rPr>
              <a:t>Rf</a:t>
            </a:r>
            <a:r>
              <a:rPr lang="en-GB" sz="2000" dirty="0" smtClean="0">
                <a:solidFill>
                  <a:srgbClr val="002060"/>
                </a:solidFill>
              </a:rPr>
              <a:t> properties of materials are well characterized by their surface impedance. Superconductors present a non zero surface resistance but lower that any other material at low-intermediate frequencies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The </a:t>
            </a:r>
            <a:r>
              <a:rPr lang="en-GB" sz="2000" dirty="0" err="1" smtClean="0">
                <a:solidFill>
                  <a:srgbClr val="002060"/>
                </a:solidFill>
              </a:rPr>
              <a:t>rf</a:t>
            </a:r>
            <a:r>
              <a:rPr lang="en-GB" sz="2000" dirty="0" smtClean="0">
                <a:solidFill>
                  <a:srgbClr val="002060"/>
                </a:solidFill>
              </a:rPr>
              <a:t> properties of “conventional” superconductors are very well described by the BCS theory, but for the presence of a “residual” (temperature independent) term </a:t>
            </a:r>
            <a:r>
              <a:rPr lang="en-GB" sz="2000" i="1" dirty="0" smtClean="0">
                <a:solidFill>
                  <a:srgbClr val="002060"/>
                </a:solidFill>
              </a:rPr>
              <a:t>R</a:t>
            </a:r>
            <a:r>
              <a:rPr lang="en-GB" sz="2000" i="1" baseline="-25000" dirty="0" smtClean="0">
                <a:solidFill>
                  <a:srgbClr val="002060"/>
                </a:solidFill>
              </a:rPr>
              <a:t>o</a:t>
            </a:r>
            <a:r>
              <a:rPr lang="en-GB" sz="2000" i="1" dirty="0" smtClean="0">
                <a:solidFill>
                  <a:srgbClr val="002060"/>
                </a:solidFill>
              </a:rPr>
              <a:t>. </a:t>
            </a:r>
            <a:r>
              <a:rPr lang="en-GB" sz="2000" dirty="0" smtClean="0">
                <a:solidFill>
                  <a:srgbClr val="002060"/>
                </a:solidFill>
              </a:rPr>
              <a:t>The </a:t>
            </a:r>
            <a:r>
              <a:rPr lang="en-GB" sz="2000" dirty="0" err="1" smtClean="0">
                <a:solidFill>
                  <a:srgbClr val="002060"/>
                </a:solidFill>
              </a:rPr>
              <a:t>rf</a:t>
            </a:r>
            <a:r>
              <a:rPr lang="en-GB" sz="2000" dirty="0" smtClean="0">
                <a:solidFill>
                  <a:srgbClr val="002060"/>
                </a:solidFill>
              </a:rPr>
              <a:t> field dependence is a still open theoretical issue</a:t>
            </a:r>
            <a:endParaRPr lang="en-GB" sz="2000" baseline="-250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i="1" dirty="0" smtClean="0">
                <a:solidFill>
                  <a:srgbClr val="002060"/>
                </a:solidFill>
              </a:rPr>
              <a:t> </a:t>
            </a:r>
            <a:r>
              <a:rPr lang="en-GB" sz="2000" dirty="0" smtClean="0">
                <a:solidFill>
                  <a:srgbClr val="002060"/>
                </a:solidFill>
              </a:rPr>
              <a:t>For most BCS superconductors of practical interest the local limit applies, where The BCS equations take a simple form at low frequency and T&lt;T</a:t>
            </a:r>
            <a:r>
              <a:rPr lang="en-GB" sz="2000" baseline="-25000" dirty="0" smtClean="0">
                <a:solidFill>
                  <a:srgbClr val="002060"/>
                </a:solidFill>
              </a:rPr>
              <a:t>c</a:t>
            </a:r>
            <a:r>
              <a:rPr lang="en-GB" sz="2000" dirty="0" smtClean="0">
                <a:solidFill>
                  <a:srgbClr val="002060"/>
                </a:solidFill>
              </a:rPr>
              <a:t>/2 (</a:t>
            </a:r>
            <a:r>
              <a:rPr lang="en-GB" sz="2000" dirty="0">
                <a:solidFill>
                  <a:srgbClr val="002060"/>
                </a:solidFill>
              </a:rPr>
              <a:t>o</a:t>
            </a:r>
            <a:r>
              <a:rPr lang="en-GB" sz="2000" dirty="0" smtClean="0">
                <a:solidFill>
                  <a:srgbClr val="002060"/>
                </a:solidFill>
              </a:rPr>
              <a:t>nly for high purity, high RRR bulk </a:t>
            </a:r>
            <a:r>
              <a:rPr lang="en-GB" sz="2000" dirty="0" err="1" smtClean="0">
                <a:solidFill>
                  <a:srgbClr val="002060"/>
                </a:solidFill>
              </a:rPr>
              <a:t>Nb</a:t>
            </a:r>
            <a:r>
              <a:rPr lang="en-GB" sz="2000" dirty="0" smtClean="0">
                <a:solidFill>
                  <a:srgbClr val="002060"/>
                </a:solidFill>
              </a:rPr>
              <a:t> this is not true)</a:t>
            </a:r>
            <a:endParaRPr lang="en-GB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HTS are well described by a modified 2-fluid model. Also in this case a significant residual term is present a low temperatures.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The residual term </a:t>
            </a:r>
            <a:r>
              <a:rPr lang="en-GB" sz="2000" i="1" dirty="0" smtClean="0">
                <a:solidFill>
                  <a:srgbClr val="002060"/>
                </a:solidFill>
              </a:rPr>
              <a:t>R</a:t>
            </a:r>
            <a:r>
              <a:rPr lang="en-GB" sz="2000" i="1" baseline="-25000" dirty="0" smtClean="0">
                <a:solidFill>
                  <a:srgbClr val="002060"/>
                </a:solidFill>
              </a:rPr>
              <a:t>o </a:t>
            </a:r>
            <a:r>
              <a:rPr lang="en-GB" sz="2000" dirty="0" smtClean="0">
                <a:solidFill>
                  <a:srgbClr val="002060"/>
                </a:solidFill>
              </a:rPr>
              <a:t>can have different origins and different frequency and </a:t>
            </a:r>
            <a:r>
              <a:rPr lang="en-GB" sz="2000" dirty="0" err="1" smtClean="0">
                <a:solidFill>
                  <a:srgbClr val="002060"/>
                </a:solidFill>
              </a:rPr>
              <a:t>rf</a:t>
            </a:r>
            <a:r>
              <a:rPr lang="en-GB" sz="2000" dirty="0" smtClean="0">
                <a:solidFill>
                  <a:srgbClr val="002060"/>
                </a:solidFill>
              </a:rPr>
              <a:t> field dependence. Some of the possible mechanisms (weak grain boundaries, trapped flux and others ) are well theoretically understood.</a:t>
            </a:r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70289" y="1419462"/>
            <a:ext cx="35656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sz="2400" b="1" dirty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en-US" sz="1600" b="1" dirty="0" err="1" smtClean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EASISchool</a:t>
            </a:r>
            <a:r>
              <a:rPr lang="en-US" sz="1600" b="1" dirty="0" smtClean="0">
                <a:solidFill>
                  <a:srgbClr val="00206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3, Genova Sept. 28, 2020</a:t>
            </a:r>
            <a:endParaRPr lang="it-IT" sz="1600" b="1" dirty="0">
              <a:solidFill>
                <a:srgbClr val="002060"/>
              </a:solidFill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33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0136" y="2134294"/>
            <a:ext cx="3834476" cy="2988036"/>
          </a:xfrm>
          <a:prstGeom prst="rect">
            <a:avLst/>
          </a:prstGeom>
        </p:spPr>
      </p:pic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0692958"/>
              </p:ext>
            </p:extLst>
          </p:nvPr>
        </p:nvGraphicFramePr>
        <p:xfrm>
          <a:off x="2577154" y="2627917"/>
          <a:ext cx="1325562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38" name="Equation" r:id="rId4" imgW="850680" imgH="228600" progId="Equation.DSMT4">
                  <p:embed/>
                </p:oleObj>
              </mc:Choice>
              <mc:Fallback>
                <p:oleObj name="Equation" r:id="rId4" imgW="85068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7154" y="2627917"/>
                        <a:ext cx="1325562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5177875"/>
              </p:ext>
            </p:extLst>
          </p:nvPr>
        </p:nvGraphicFramePr>
        <p:xfrm>
          <a:off x="5395121" y="4940527"/>
          <a:ext cx="569491" cy="379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39" name="Equazione" r:id="rId6" imgW="342720" imgH="228600" progId="Equation.3">
                  <p:embed/>
                </p:oleObj>
              </mc:Choice>
              <mc:Fallback>
                <p:oleObj name="Equazione" r:id="rId6" imgW="342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121" y="4940527"/>
                        <a:ext cx="569491" cy="3796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243111"/>
              </p:ext>
            </p:extLst>
          </p:nvPr>
        </p:nvGraphicFramePr>
        <p:xfrm>
          <a:off x="2458746" y="5696377"/>
          <a:ext cx="955964" cy="374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40" name="Equazione" r:id="rId8" imgW="583920" imgH="228600" progId="Equation.3">
                  <p:embed/>
                </p:oleObj>
              </mc:Choice>
              <mc:Fallback>
                <p:oleObj name="Equazione" r:id="rId8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8746" y="5696377"/>
                        <a:ext cx="955964" cy="3740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Connettore 2 7"/>
          <p:cNvCxnSpPr/>
          <p:nvPr/>
        </p:nvCxnSpPr>
        <p:spPr>
          <a:xfrm>
            <a:off x="3582173" y="5894171"/>
            <a:ext cx="377603" cy="0"/>
          </a:xfrm>
          <a:prstGeom prst="straightConnector1">
            <a:avLst/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0645555"/>
              </p:ext>
            </p:extLst>
          </p:nvPr>
        </p:nvGraphicFramePr>
        <p:xfrm>
          <a:off x="2539767" y="4349704"/>
          <a:ext cx="1265238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41" name="Equation" r:id="rId10" imgW="812520" imgH="228600" progId="Equation.DSMT4">
                  <p:embed/>
                </p:oleObj>
              </mc:Choice>
              <mc:Fallback>
                <p:oleObj name="Equation" r:id="rId10" imgW="81252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9767" y="4349704"/>
                        <a:ext cx="1265238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8498304"/>
              </p:ext>
            </p:extLst>
          </p:nvPr>
        </p:nvGraphicFramePr>
        <p:xfrm>
          <a:off x="4127239" y="5694975"/>
          <a:ext cx="1065411" cy="334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42" name="Equation" r:id="rId12" imgW="571252" imgH="215806" progId="Equation.3">
                  <p:embed/>
                </p:oleObj>
              </mc:Choice>
              <mc:Fallback>
                <p:oleObj name="Equation" r:id="rId12" imgW="571252" imgH="215806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7239" y="5694975"/>
                        <a:ext cx="1065411" cy="334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7161162"/>
              </p:ext>
            </p:extLst>
          </p:nvPr>
        </p:nvGraphicFramePr>
        <p:xfrm>
          <a:off x="1717613" y="480234"/>
          <a:ext cx="3475037" cy="1430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43" name="Equation" r:id="rId14" imgW="2387520" imgH="1091880" progId="Equation.DSMT4">
                  <p:embed/>
                </p:oleObj>
              </mc:Choice>
              <mc:Fallback>
                <p:oleObj name="Equation" r:id="rId14" imgW="2387520" imgH="10918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7613" y="480234"/>
                        <a:ext cx="3475037" cy="1430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3555923" y="664934"/>
            <a:ext cx="2529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(</a:t>
            </a:r>
            <a:r>
              <a:rPr lang="it-IT" dirty="0" err="1" smtClean="0"/>
              <a:t>frequency</a:t>
            </a:r>
            <a:r>
              <a:rPr lang="it-IT" dirty="0" smtClean="0"/>
              <a:t> </a:t>
            </a:r>
            <a:r>
              <a:rPr lang="it-IT" dirty="0" err="1" smtClean="0"/>
              <a:t>independent</a:t>
            </a:r>
            <a:r>
              <a:rPr lang="it-IT" dirty="0" smtClean="0"/>
              <a:t>)</a:t>
            </a:r>
            <a:endParaRPr lang="it-IT" dirty="0"/>
          </a:p>
        </p:txBody>
      </p:sp>
      <p:graphicFrame>
        <p:nvGraphicFramePr>
          <p:cNvPr id="13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6382343"/>
              </p:ext>
            </p:extLst>
          </p:nvPr>
        </p:nvGraphicFramePr>
        <p:xfrm>
          <a:off x="5398069" y="1366373"/>
          <a:ext cx="663575" cy="29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44" name="Equazione" r:id="rId16" imgW="431640" imgH="177480" progId="Equation.3">
                  <p:embed/>
                </p:oleObj>
              </mc:Choice>
              <mc:Fallback>
                <p:oleObj name="Equazione" r:id="rId16" imgW="431640" imgH="17748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8069" y="1366373"/>
                        <a:ext cx="663575" cy="295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8461171"/>
              </p:ext>
            </p:extLst>
          </p:nvPr>
        </p:nvGraphicFramePr>
        <p:xfrm>
          <a:off x="6500813" y="1173163"/>
          <a:ext cx="2327275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945" name="Equation" r:id="rId18" imgW="1307880" imgH="482400" progId="Equation.DSMT4">
                  <p:embed/>
                </p:oleObj>
              </mc:Choice>
              <mc:Fallback>
                <p:oleObj name="Equation" r:id="rId18" imgW="130788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0813" y="1173163"/>
                        <a:ext cx="2327275" cy="76358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5347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176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8598290"/>
              </p:ext>
            </p:extLst>
          </p:nvPr>
        </p:nvGraphicFramePr>
        <p:xfrm>
          <a:off x="597413" y="1000273"/>
          <a:ext cx="5700346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58" name="Equazione" r:id="rId3" imgW="2857500" imgH="469900" progId="Equation.3">
                  <p:embed/>
                </p:oleObj>
              </mc:Choice>
              <mc:Fallback>
                <p:oleObj name="Equazione" r:id="rId3" imgW="2857500" imgH="469900" progId="Equation.3">
                  <p:embed/>
                  <p:pic>
                    <p:nvPicPr>
                      <p:cNvPr id="0" name="Picture 60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413" y="1000273"/>
                        <a:ext cx="5700346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7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307891"/>
              </p:ext>
            </p:extLst>
          </p:nvPr>
        </p:nvGraphicFramePr>
        <p:xfrm>
          <a:off x="4210667" y="1746196"/>
          <a:ext cx="4174184" cy="7368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59" name="Equazione" r:id="rId5" imgW="2019300" imgH="495300" progId="Equation.3">
                  <p:embed/>
                </p:oleObj>
              </mc:Choice>
              <mc:Fallback>
                <p:oleObj name="Equazione" r:id="rId5" imgW="2019300" imgH="495300" progId="Equation.3">
                  <p:embed/>
                  <p:pic>
                    <p:nvPicPr>
                      <p:cNvPr id="0" name="Picture 60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0667" y="1746196"/>
                        <a:ext cx="4174184" cy="73680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5179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4443361"/>
              </p:ext>
            </p:extLst>
          </p:nvPr>
        </p:nvGraphicFramePr>
        <p:xfrm>
          <a:off x="719773" y="2769324"/>
          <a:ext cx="5455626" cy="7473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60" name="Equazione" r:id="rId7" imgW="2730500" imgH="495300" progId="Equation.3">
                  <p:embed/>
                </p:oleObj>
              </mc:Choice>
              <mc:Fallback>
                <p:oleObj name="Equazione" r:id="rId7" imgW="2730500" imgH="495300" progId="Equation.3">
                  <p:embed/>
                  <p:pic>
                    <p:nvPicPr>
                      <p:cNvPr id="0" name="Picture 606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773" y="2769324"/>
                        <a:ext cx="5455626" cy="7473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2280410" y="60846"/>
            <a:ext cx="47167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it-IT" sz="24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BCS </a:t>
            </a:r>
            <a:r>
              <a:rPr lang="it-IT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(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Matthis-Bardeen</a:t>
            </a:r>
            <a:r>
              <a:rPr lang="it-IT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theory</a:t>
            </a:r>
            <a:r>
              <a:rPr lang="it-IT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) :</a:t>
            </a:r>
            <a:endParaRPr lang="it-IT" sz="2400" b="1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12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5653616"/>
              </p:ext>
            </p:extLst>
          </p:nvPr>
        </p:nvGraphicFramePr>
        <p:xfrm>
          <a:off x="3772335" y="3832483"/>
          <a:ext cx="4806128" cy="903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61" name="Equation" r:id="rId9" imgW="2425680" imgH="533160" progId="Equation.DSMT4">
                  <p:embed/>
                </p:oleObj>
              </mc:Choice>
              <mc:Fallback>
                <p:oleObj name="Equation" r:id="rId9" imgW="2425680" imgH="53316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2335" y="3832483"/>
                        <a:ext cx="4806128" cy="90373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6907635"/>
              </p:ext>
            </p:extLst>
          </p:nvPr>
        </p:nvGraphicFramePr>
        <p:xfrm>
          <a:off x="924168" y="3950975"/>
          <a:ext cx="2163763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62" name="Equation" r:id="rId11" imgW="1091880" imgH="393480" progId="Equation.DSMT4">
                  <p:embed/>
                </p:oleObj>
              </mc:Choice>
              <mc:Fallback>
                <p:oleObj name="Equation" r:id="rId11" imgW="1091880" imgH="393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4168" y="3950975"/>
                        <a:ext cx="2163763" cy="666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4727258" y="4811342"/>
            <a:ext cx="3535362" cy="2049462"/>
            <a:chOff x="612" y="579"/>
            <a:chExt cx="3082" cy="2217"/>
          </a:xfrm>
        </p:grpSpPr>
        <p:graphicFrame>
          <p:nvGraphicFramePr>
            <p:cNvPr id="9" name="Object 17"/>
            <p:cNvGraphicFramePr>
              <a:graphicFrameLocks noChangeAspect="1"/>
            </p:cNvGraphicFramePr>
            <p:nvPr/>
          </p:nvGraphicFramePr>
          <p:xfrm>
            <a:off x="3376" y="2448"/>
            <a:ext cx="260" cy="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663" name="Equazione" r:id="rId13" imgW="253890" imgH="393529" progId="Equation.3">
                    <p:embed/>
                  </p:oleObj>
                </mc:Choice>
                <mc:Fallback>
                  <p:oleObj name="Equazione" r:id="rId13" imgW="253890" imgH="393529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6" y="2448"/>
                          <a:ext cx="260" cy="34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927" y="2420"/>
              <a:ext cx="201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it-IT" altLang="it-IT" sz="1400" b="1">
                  <a:latin typeface="Times New Roman" panose="02020603050405020304" pitchFamily="18" charset="0"/>
                </a:rPr>
                <a:t>1</a:t>
              </a:r>
              <a:endParaRPr lang="it-IT" altLang="it-IT" sz="2400">
                <a:latin typeface="Times New Roman" panose="02020603050405020304" pitchFamily="18" charset="0"/>
              </a:endParaRP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612" y="1890"/>
              <a:ext cx="201" cy="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it-IT" altLang="it-IT" sz="1400" b="1">
                  <a:latin typeface="Times New Roman" panose="02020603050405020304" pitchFamily="18" charset="0"/>
                </a:rPr>
                <a:t>1</a:t>
              </a:r>
              <a:endParaRPr lang="it-IT" altLang="it-IT" sz="2400">
                <a:latin typeface="Times New Roman" panose="02020603050405020304" pitchFamily="18" charset="0"/>
              </a:endParaRP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622" y="2412"/>
              <a:ext cx="201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it-IT" altLang="it-IT" sz="1400" b="1">
                  <a:latin typeface="Times New Roman" panose="02020603050405020304" pitchFamily="18" charset="0"/>
                </a:rPr>
                <a:t>0</a:t>
              </a:r>
              <a:endParaRPr lang="it-IT" altLang="it-IT" sz="2400">
                <a:latin typeface="Times New Roman" panose="02020603050405020304" pitchFamily="18" charset="0"/>
              </a:endParaRPr>
            </a:p>
          </p:txBody>
        </p:sp>
        <p:sp>
          <p:nvSpPr>
            <p:cNvPr id="14" name="Rectangle 11" descr="Diagonali chiare verso l'alto"/>
            <p:cNvSpPr>
              <a:spLocks noChangeArrowheads="1"/>
            </p:cNvSpPr>
            <p:nvPr/>
          </p:nvSpPr>
          <p:spPr bwMode="auto">
            <a:xfrm>
              <a:off x="1012" y="912"/>
              <a:ext cx="393" cy="1081"/>
            </a:xfrm>
            <a:prstGeom prst="rect">
              <a:avLst/>
            </a:prstGeom>
            <a:pattFill prst="ltUpDiag">
              <a:fgClr>
                <a:schemeClr val="folHlink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sz="1800">
                <a:latin typeface="Calibri" panose="020F0502020204030204" pitchFamily="34" charset="0"/>
              </a:endParaRPr>
            </a:p>
          </p:txBody>
        </p:sp>
        <p:sp>
          <p:nvSpPr>
            <p:cNvPr id="15" name="Rectangle 12" descr="Diagonali chiare verso l'alto"/>
            <p:cNvSpPr>
              <a:spLocks noChangeArrowheads="1"/>
            </p:cNvSpPr>
            <p:nvPr/>
          </p:nvSpPr>
          <p:spPr bwMode="auto">
            <a:xfrm>
              <a:off x="768" y="1993"/>
              <a:ext cx="244" cy="446"/>
            </a:xfrm>
            <a:prstGeom prst="rect">
              <a:avLst/>
            </a:prstGeom>
            <a:pattFill prst="ltUpDiag">
              <a:fgClr>
                <a:schemeClr val="folHlink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it-IT" sz="1800">
                <a:latin typeface="Calibri" panose="020F0502020204030204" pitchFamily="34" charset="0"/>
              </a:endParaRPr>
            </a:p>
          </p:txBody>
        </p:sp>
        <p:sp>
          <p:nvSpPr>
            <p:cNvPr id="16" name="Arc 13"/>
            <p:cNvSpPr>
              <a:spLocks/>
            </p:cNvSpPr>
            <p:nvPr/>
          </p:nvSpPr>
          <p:spPr bwMode="auto">
            <a:xfrm rot="10800000">
              <a:off x="1015" y="852"/>
              <a:ext cx="430" cy="112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0"/>
                  </a:moveTo>
                  <a:cubicBezTo>
                    <a:pt x="11886" y="0"/>
                    <a:pt x="21538" y="9603"/>
                    <a:pt x="21599" y="21489"/>
                  </a:cubicBezTo>
                </a:path>
                <a:path w="21600" h="21600" stroke="0" extrusionOk="0">
                  <a:moveTo>
                    <a:pt x="0" y="0"/>
                  </a:moveTo>
                  <a:cubicBezTo>
                    <a:pt x="11886" y="0"/>
                    <a:pt x="21538" y="9603"/>
                    <a:pt x="21599" y="21489"/>
                  </a:cubicBez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>
              <a:off x="1012" y="588"/>
              <a:ext cx="0" cy="18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 rot="5400000" flipV="1">
              <a:off x="2095" y="664"/>
              <a:ext cx="0" cy="26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V="1">
              <a:off x="768" y="579"/>
              <a:ext cx="0" cy="18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flipV="1">
              <a:off x="1017" y="588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V="1">
              <a:off x="1447" y="1980"/>
              <a:ext cx="192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>
              <a:off x="766" y="2436"/>
              <a:ext cx="29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3" name="CasellaDiTesto 1"/>
          <p:cNvSpPr txBox="1">
            <a:spLocks noChangeArrowheads="1"/>
          </p:cNvSpPr>
          <p:nvPr/>
        </p:nvSpPr>
        <p:spPr bwMode="auto">
          <a:xfrm>
            <a:off x="5392143" y="4873035"/>
            <a:ext cx="8787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sz="1400" dirty="0"/>
              <a:t>N</a:t>
            </a:r>
            <a:r>
              <a:rPr lang="it-IT" sz="1400" baseline="-25000" dirty="0"/>
              <a:t>s</a:t>
            </a:r>
            <a:r>
              <a:rPr lang="it-IT" sz="1400" dirty="0"/>
              <a:t>(E)/N</a:t>
            </a:r>
            <a:r>
              <a:rPr lang="it-IT" sz="1400" baseline="-25000" dirty="0"/>
              <a:t>N</a:t>
            </a:r>
            <a:endParaRPr lang="it-IT" sz="1400" dirty="0"/>
          </a:p>
        </p:txBody>
      </p:sp>
      <p:graphicFrame>
        <p:nvGraphicFramePr>
          <p:cNvPr id="2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1320843"/>
              </p:ext>
            </p:extLst>
          </p:nvPr>
        </p:nvGraphicFramePr>
        <p:xfrm>
          <a:off x="909406" y="5119177"/>
          <a:ext cx="2632032" cy="708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664" name="Equation" r:id="rId15" imgW="1371600" imgH="457200" progId="Equation.DSMT4">
                  <p:embed/>
                </p:oleObj>
              </mc:Choice>
              <mc:Fallback>
                <p:oleObj name="Equation" r:id="rId15" imgW="137160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9406" y="5119177"/>
                        <a:ext cx="2632032" cy="70894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8298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print"/>
          <a:srcRect t="3165" r="3145" b="11409"/>
          <a:stretch/>
        </p:blipFill>
        <p:spPr>
          <a:xfrm>
            <a:off x="308145" y="618425"/>
            <a:ext cx="4366446" cy="2717657"/>
          </a:xfrm>
          <a:prstGeom prst="rect">
            <a:avLst/>
          </a:prstGeom>
        </p:spPr>
      </p:pic>
      <p:sp>
        <p:nvSpPr>
          <p:cNvPr id="9" name="Ovale 8"/>
          <p:cNvSpPr/>
          <p:nvPr/>
        </p:nvSpPr>
        <p:spPr>
          <a:xfrm>
            <a:off x="2466654" y="1592821"/>
            <a:ext cx="83127" cy="7273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Ovale 10"/>
          <p:cNvSpPr/>
          <p:nvPr/>
        </p:nvSpPr>
        <p:spPr>
          <a:xfrm>
            <a:off x="4014776" y="1591089"/>
            <a:ext cx="83127" cy="7273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/>
          <p:cNvSpPr txBox="1"/>
          <p:nvPr/>
        </p:nvSpPr>
        <p:spPr>
          <a:xfrm>
            <a:off x="3303626" y="81515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~</a:t>
            </a:r>
          </a:p>
        </p:txBody>
      </p:sp>
      <p:graphicFrame>
        <p:nvGraphicFramePr>
          <p:cNvPr id="14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6335575"/>
              </p:ext>
            </p:extLst>
          </p:nvPr>
        </p:nvGraphicFramePr>
        <p:xfrm>
          <a:off x="1454150" y="3717925"/>
          <a:ext cx="4846638" cy="1195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55" name="Equation" r:id="rId4" imgW="2234880" imgH="660240" progId="Equation.DSMT4">
                  <p:embed/>
                </p:oleObj>
              </mc:Choice>
              <mc:Fallback>
                <p:oleObj name="Equation" r:id="rId4" imgW="2234880" imgH="660240" progId="Equation.DSMT4">
                  <p:embed/>
                  <p:pic>
                    <p:nvPicPr>
                      <p:cNvPr id="0" name="Picture 398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3717925"/>
                        <a:ext cx="4846638" cy="1195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ttangolo 15"/>
          <p:cNvSpPr/>
          <p:nvPr/>
        </p:nvSpPr>
        <p:spPr>
          <a:xfrm>
            <a:off x="1382734" y="3523571"/>
            <a:ext cx="5171600" cy="1380053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8" name="Ogget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137482"/>
              </p:ext>
            </p:extLst>
          </p:nvPr>
        </p:nvGraphicFramePr>
        <p:xfrm>
          <a:off x="5828069" y="911404"/>
          <a:ext cx="936625" cy="763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56" name="Equazione" r:id="rId6" imgW="482400" imgH="393480" progId="Equation.3">
                  <p:embed/>
                </p:oleObj>
              </mc:Choice>
              <mc:Fallback>
                <p:oleObj name="Equazione" r:id="rId6" imgW="482400" imgH="393480" progId="Equation.3">
                  <p:embed/>
                  <p:pic>
                    <p:nvPicPr>
                      <p:cNvPr id="0" name="Picture 3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28069" y="911404"/>
                        <a:ext cx="936625" cy="763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ggetto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868938"/>
              </p:ext>
            </p:extLst>
          </p:nvPr>
        </p:nvGraphicFramePr>
        <p:xfrm>
          <a:off x="4981624" y="1784902"/>
          <a:ext cx="3460750" cy="946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57" name="Equazione" r:id="rId8" imgW="1765080" imgH="482400" progId="Equation.3">
                  <p:embed/>
                </p:oleObj>
              </mc:Choice>
              <mc:Fallback>
                <p:oleObj name="Equazione" r:id="rId8" imgW="1765080" imgH="482400" progId="Equation.3">
                  <p:embed/>
                  <p:pic>
                    <p:nvPicPr>
                      <p:cNvPr id="0" name="Picture 4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81624" y="1784902"/>
                        <a:ext cx="3460750" cy="946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ttangolo 20"/>
          <p:cNvSpPr/>
          <p:nvPr/>
        </p:nvSpPr>
        <p:spPr>
          <a:xfrm>
            <a:off x="6300427" y="1681830"/>
            <a:ext cx="253907" cy="38179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tx1"/>
                </a:solidFill>
              </a:rPr>
              <a:t>;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2768591" y="-40639"/>
            <a:ext cx="2765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Surface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impedance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3289221" y="1145202"/>
            <a:ext cx="274177" cy="36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</a:t>
            </a:r>
            <a:endParaRPr lang="it-IT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2258136" y="1299989"/>
            <a:ext cx="274177" cy="36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</a:t>
            </a:r>
            <a:endParaRPr lang="it-IT" dirty="0"/>
          </a:p>
        </p:txBody>
      </p:sp>
      <p:graphicFrame>
        <p:nvGraphicFramePr>
          <p:cNvPr id="30" name="Oggetto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26379"/>
              </p:ext>
            </p:extLst>
          </p:nvPr>
        </p:nvGraphicFramePr>
        <p:xfrm>
          <a:off x="432966" y="5398109"/>
          <a:ext cx="3322638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58" name="Equazione" r:id="rId10" imgW="1701720" imgH="393480" progId="Equation.3">
                  <p:embed/>
                </p:oleObj>
              </mc:Choice>
              <mc:Fallback>
                <p:oleObj name="Equazione" r:id="rId10" imgW="1701720" imgH="393480" progId="Equation.3">
                  <p:embed/>
                  <p:pic>
                    <p:nvPicPr>
                      <p:cNvPr id="0" name="Picture 4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2966" y="5398109"/>
                        <a:ext cx="3322638" cy="769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Connettore 1 33"/>
          <p:cNvCxnSpPr/>
          <p:nvPr/>
        </p:nvCxnSpPr>
        <p:spPr>
          <a:xfrm>
            <a:off x="496567" y="5615113"/>
            <a:ext cx="58374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ggetto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169985"/>
              </p:ext>
            </p:extLst>
          </p:nvPr>
        </p:nvGraphicFramePr>
        <p:xfrm>
          <a:off x="4963828" y="5370628"/>
          <a:ext cx="2532063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59" name="Equation" r:id="rId12" imgW="1295280" imgH="393480" progId="Equation.DSMT4">
                  <p:embed/>
                </p:oleObj>
              </mc:Choice>
              <mc:Fallback>
                <p:oleObj name="Equation" r:id="rId12" imgW="1295280" imgH="393480" progId="Equation.DSMT4">
                  <p:embed/>
                  <p:pic>
                    <p:nvPicPr>
                      <p:cNvPr id="0" name="Picture 4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63828" y="5370628"/>
                        <a:ext cx="2532063" cy="769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CasellaDiTesto 35"/>
          <p:cNvSpPr txBox="1"/>
          <p:nvPr/>
        </p:nvSpPr>
        <p:spPr>
          <a:xfrm>
            <a:off x="2465463" y="1615233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S=d</a:t>
            </a:r>
            <a:r>
              <a:rPr lang="it-IT" baseline="30000" dirty="0" smtClean="0"/>
              <a:t>2</a:t>
            </a:r>
            <a:endParaRPr lang="it-IT" dirty="0"/>
          </a:p>
        </p:txBody>
      </p:sp>
      <p:sp>
        <p:nvSpPr>
          <p:cNvPr id="37" name="Rettangolo 36"/>
          <p:cNvSpPr/>
          <p:nvPr/>
        </p:nvSpPr>
        <p:spPr>
          <a:xfrm>
            <a:off x="4859712" y="5370628"/>
            <a:ext cx="2873341" cy="76993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787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2197763"/>
              </p:ext>
            </p:extLst>
          </p:nvPr>
        </p:nvGraphicFramePr>
        <p:xfrm>
          <a:off x="6539201" y="1198368"/>
          <a:ext cx="1431925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7" name="Equazione" r:id="rId3" imgW="838080" imgH="482400" progId="Equation.3">
                  <p:embed/>
                </p:oleObj>
              </mc:Choice>
              <mc:Fallback>
                <p:oleObj name="Equazione" r:id="rId3" imgW="838080" imgH="482400" progId="Equation.3">
                  <p:embed/>
                  <p:pic>
                    <p:nvPicPr>
                      <p:cNvPr id="0" name="Picture 3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39201" y="1198368"/>
                        <a:ext cx="1431925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1611693" y="86135"/>
            <a:ext cx="6359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Normal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metals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(Ohm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law+Maxwell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equations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578359"/>
              </p:ext>
            </p:extLst>
          </p:nvPr>
        </p:nvGraphicFramePr>
        <p:xfrm>
          <a:off x="2468563" y="781050"/>
          <a:ext cx="3287712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8" name="Equation" r:id="rId5" imgW="1739880" imgH="482400" progId="Equation.DSMT4">
                  <p:embed/>
                </p:oleObj>
              </mc:Choice>
              <mc:Fallback>
                <p:oleObj name="Equation" r:id="rId5" imgW="1739880" imgH="482400" progId="Equation.DSMT4">
                  <p:embed/>
                  <p:pic>
                    <p:nvPicPr>
                      <p:cNvPr id="0" name="Picture 388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8563" y="781050"/>
                        <a:ext cx="3287712" cy="873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ttangolo 9"/>
          <p:cNvSpPr/>
          <p:nvPr/>
        </p:nvSpPr>
        <p:spPr>
          <a:xfrm>
            <a:off x="2282038" y="742562"/>
            <a:ext cx="3580879" cy="911613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9155769"/>
              </p:ext>
            </p:extLst>
          </p:nvPr>
        </p:nvGraphicFramePr>
        <p:xfrm>
          <a:off x="6582232" y="610829"/>
          <a:ext cx="1782763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09" name="Equation" r:id="rId7" imgW="1041120" imgH="253800" progId="Equation.DSMT4">
                  <p:embed/>
                </p:oleObj>
              </mc:Choice>
              <mc:Fallback>
                <p:oleObj name="Equation" r:id="rId7" imgW="1041120" imgH="253800" progId="Equation.DSMT4">
                  <p:embed/>
                  <p:pic>
                    <p:nvPicPr>
                      <p:cNvPr id="0" name="Picture 3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82232" y="610829"/>
                        <a:ext cx="1782763" cy="433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4312776"/>
              </p:ext>
            </p:extLst>
          </p:nvPr>
        </p:nvGraphicFramePr>
        <p:xfrm>
          <a:off x="2468563" y="5219918"/>
          <a:ext cx="2235200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0" name="Equation" r:id="rId9" imgW="1180800" imgH="241200" progId="Equation.DSMT4">
                  <p:embed/>
                </p:oleObj>
              </mc:Choice>
              <mc:Fallback>
                <p:oleObj name="Equation" r:id="rId9" imgW="1180800" imgH="241200" progId="Equation.DSMT4">
                  <p:embed/>
                  <p:pic>
                    <p:nvPicPr>
                      <p:cNvPr id="0" name="Picture 391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8563" y="5219918"/>
                        <a:ext cx="2235200" cy="434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CasellaDiTesto 11"/>
          <p:cNvSpPr txBox="1"/>
          <p:nvPr/>
        </p:nvSpPr>
        <p:spPr>
          <a:xfrm>
            <a:off x="2236644" y="2141033"/>
            <a:ext cx="41096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Superconductors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2282038" y="2802349"/>
            <a:ext cx="4418179" cy="1016616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2282038" y="442327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Thin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films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2482560"/>
              </p:ext>
            </p:extLst>
          </p:nvPr>
        </p:nvGraphicFramePr>
        <p:xfrm>
          <a:off x="2485320" y="2896347"/>
          <a:ext cx="4011613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1" name="Equation" r:id="rId11" imgW="2120760" imgH="482400" progId="Equation.DSMT4">
                  <p:embed/>
                </p:oleObj>
              </mc:Choice>
              <mc:Fallback>
                <p:oleObj name="Equation" r:id="rId11" imgW="212076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5320" y="2896347"/>
                        <a:ext cx="4011613" cy="871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6158407" y="4905826"/>
            <a:ext cx="1691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it-IT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film </a:t>
            </a:r>
            <a:r>
              <a:rPr lang="it-IT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thikness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ttangolo 16"/>
          <p:cNvSpPr/>
          <p:nvPr/>
        </p:nvSpPr>
        <p:spPr>
          <a:xfrm>
            <a:off x="2282038" y="5103375"/>
            <a:ext cx="2548146" cy="688444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8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30067874"/>
              </p:ext>
            </p:extLst>
          </p:nvPr>
        </p:nvGraphicFramePr>
        <p:xfrm>
          <a:off x="6188075" y="5254625"/>
          <a:ext cx="2114550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312" name="Equation" r:id="rId13" imgW="1117440" imgH="444240" progId="Equation.DSMT4">
                  <p:embed/>
                </p:oleObj>
              </mc:Choice>
              <mc:Fallback>
                <p:oleObj name="Equation" r:id="rId13" imgW="1117440" imgH="4442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8075" y="5254625"/>
                        <a:ext cx="2114550" cy="801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299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7245" name="Objec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618820"/>
              </p:ext>
            </p:extLst>
          </p:nvPr>
        </p:nvGraphicFramePr>
        <p:xfrm>
          <a:off x="2157413" y="2424113"/>
          <a:ext cx="4102100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91" name="Equation" r:id="rId3" imgW="1892160" imgH="431640" progId="Equation.DSMT4">
                  <p:embed/>
                </p:oleObj>
              </mc:Choice>
              <mc:Fallback>
                <p:oleObj name="Equation" r:id="rId3" imgW="1892160" imgH="431640" progId="Equation.DSMT4">
                  <p:embed/>
                  <p:pic>
                    <p:nvPicPr>
                      <p:cNvPr id="0" name="Picture 325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7413" y="2424113"/>
                        <a:ext cx="4102100" cy="795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7246" name="Objec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756626"/>
              </p:ext>
            </p:extLst>
          </p:nvPr>
        </p:nvGraphicFramePr>
        <p:xfrm>
          <a:off x="1846083" y="3696719"/>
          <a:ext cx="3460750" cy="83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92" name="Equation" r:id="rId5" imgW="1828800" imgH="469800" progId="Equation.DSMT4">
                  <p:embed/>
                </p:oleObj>
              </mc:Choice>
              <mc:Fallback>
                <p:oleObj name="Equation" r:id="rId5" imgW="1828800" imgH="469800" progId="Equation.DSMT4">
                  <p:embed/>
                  <p:pic>
                    <p:nvPicPr>
                      <p:cNvPr id="0" name="Picture 326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6083" y="3696719"/>
                        <a:ext cx="3460750" cy="835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tangolo 11"/>
          <p:cNvSpPr/>
          <p:nvPr/>
        </p:nvSpPr>
        <p:spPr>
          <a:xfrm>
            <a:off x="1632368" y="3696719"/>
            <a:ext cx="3886306" cy="1029423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cxnSp>
        <p:nvCxnSpPr>
          <p:cNvPr id="4" name="Connettore 2 3"/>
          <p:cNvCxnSpPr/>
          <p:nvPr/>
        </p:nvCxnSpPr>
        <p:spPr>
          <a:xfrm>
            <a:off x="3711921" y="1595622"/>
            <a:ext cx="0" cy="438552"/>
          </a:xfrm>
          <a:prstGeom prst="straightConnector1">
            <a:avLst/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1626151" y="2297401"/>
            <a:ext cx="5237227" cy="1048227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422117" y="260805"/>
            <a:ext cx="2522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Superconductors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9245097"/>
              </p:ext>
            </p:extLst>
          </p:nvPr>
        </p:nvGraphicFramePr>
        <p:xfrm>
          <a:off x="2533621" y="988618"/>
          <a:ext cx="955964" cy="374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93" name="Equazione" r:id="rId7" imgW="583920" imgH="228600" progId="Equation.3">
                  <p:embed/>
                </p:oleObj>
              </mc:Choice>
              <mc:Fallback>
                <p:oleObj name="Equazione" r:id="rId7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3621" y="988618"/>
                        <a:ext cx="955964" cy="3740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Connettore 2 14"/>
          <p:cNvCxnSpPr/>
          <p:nvPr/>
        </p:nvCxnSpPr>
        <p:spPr>
          <a:xfrm>
            <a:off x="3657048" y="1186412"/>
            <a:ext cx="377603" cy="0"/>
          </a:xfrm>
          <a:prstGeom prst="straightConnector1">
            <a:avLst/>
          </a:prstGeom>
          <a:ln w="28575">
            <a:solidFill>
              <a:srgbClr val="FF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Objec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7647968"/>
              </p:ext>
            </p:extLst>
          </p:nvPr>
        </p:nvGraphicFramePr>
        <p:xfrm>
          <a:off x="4202114" y="987216"/>
          <a:ext cx="1065411" cy="3349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194" name="Equation" r:id="rId9" imgW="571252" imgH="215806" progId="Equation.3">
                  <p:embed/>
                </p:oleObj>
              </mc:Choice>
              <mc:Fallback>
                <p:oleObj name="Equation" r:id="rId9" imgW="571252" imgH="215806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2114" y="987216"/>
                        <a:ext cx="1065411" cy="33498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5328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778300" y="738687"/>
            <a:ext cx="2418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fluid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model: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Objec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7018093"/>
              </p:ext>
            </p:extLst>
          </p:nvPr>
        </p:nvGraphicFramePr>
        <p:xfrm>
          <a:off x="403929" y="1856989"/>
          <a:ext cx="5419725" cy="819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08" name="Equazione" r:id="rId3" imgW="2819160" imgH="482400" progId="Equation.3">
                  <p:embed/>
                </p:oleObj>
              </mc:Choice>
              <mc:Fallback>
                <p:oleObj name="Equazione" r:id="rId3" imgW="2819160" imgH="482400" progId="Equation.3">
                  <p:embed/>
                  <p:pic>
                    <p:nvPicPr>
                      <p:cNvPr id="0" name="Picture 450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929" y="1856989"/>
                        <a:ext cx="5419725" cy="819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ggetto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3755449"/>
              </p:ext>
            </p:extLst>
          </p:nvPr>
        </p:nvGraphicFramePr>
        <p:xfrm>
          <a:off x="6251235" y="2331981"/>
          <a:ext cx="1704975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09" name="Equation" r:id="rId5" imgW="1041120" imgH="203040" progId="Equation.DSMT4">
                  <p:embed/>
                </p:oleObj>
              </mc:Choice>
              <mc:Fallback>
                <p:oleObj name="Equation" r:id="rId5" imgW="1041120" imgH="203040" progId="Equation.DSMT4">
                  <p:embed/>
                  <p:pic>
                    <p:nvPicPr>
                      <p:cNvPr id="0" name="Picture 4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51235" y="2331981"/>
                        <a:ext cx="1704975" cy="331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2368950"/>
              </p:ext>
            </p:extLst>
          </p:nvPr>
        </p:nvGraphicFramePr>
        <p:xfrm>
          <a:off x="3371916" y="4294397"/>
          <a:ext cx="1433512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410" name="Equazione" r:id="rId7" imgW="876240" imgH="203040" progId="Equation.3">
                  <p:embed/>
                </p:oleObj>
              </mc:Choice>
              <mc:Fallback>
                <p:oleObj name="Equazione" r:id="rId7" imgW="876240" imgH="203040" progId="Equation.3">
                  <p:embed/>
                  <p:pic>
                    <p:nvPicPr>
                      <p:cNvPr id="0" name="Picture 4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1916" y="4294397"/>
                        <a:ext cx="1433512" cy="331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ttangolo 14"/>
          <p:cNvSpPr/>
          <p:nvPr/>
        </p:nvSpPr>
        <p:spPr>
          <a:xfrm>
            <a:off x="224156" y="1771044"/>
            <a:ext cx="5749586" cy="104876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2584054" y="3463088"/>
            <a:ext cx="3240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HTS </a:t>
            </a:r>
            <a:r>
              <a:rPr lang="it-IT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superconductors</a:t>
            </a:r>
            <a:r>
              <a:rPr lang="it-IT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</a:t>
            </a:r>
            <a:endParaRPr lang="it-IT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6153515" y="1802309"/>
            <a:ext cx="1972100" cy="92851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Rettangolo 18"/>
          <p:cNvSpPr/>
          <p:nvPr/>
        </p:nvSpPr>
        <p:spPr>
          <a:xfrm>
            <a:off x="3245764" y="4258226"/>
            <a:ext cx="1685816" cy="40413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tangolo 3"/>
              <p:cNvSpPr/>
              <p:nvPr/>
            </p:nvSpPr>
            <p:spPr>
              <a:xfrm>
                <a:off x="6526181" y="1856988"/>
                <a:ext cx="115666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0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it-IT" sz="2000" b="0" i="1" baseline="-25000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it-IT" sz="2000" i="1">
                          <a:latin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it-IT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p>
                          <m:r>
                            <a:rPr lang="it-IT" sz="20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2000" i="1" dirty="0"/>
              </a:p>
            </p:txBody>
          </p:sp>
        </mc:Choice>
        <mc:Fallback xmlns="">
          <p:sp>
            <p:nvSpPr>
              <p:cNvPr id="4" name="Rettango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6181" y="1856988"/>
                <a:ext cx="1156661" cy="4001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8177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649830" y="383104"/>
            <a:ext cx="10406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it-IT" sz="24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BCS : </a:t>
            </a:r>
            <a:endParaRPr lang="it-IT" sz="2400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3" name="Objec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2759272"/>
              </p:ext>
            </p:extLst>
          </p:nvPr>
        </p:nvGraphicFramePr>
        <p:xfrm>
          <a:off x="774160" y="4976741"/>
          <a:ext cx="5613400" cy="865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65" name="Equation" r:id="rId3" imgW="2920680" imgH="482400" progId="Equation.DSMT4">
                  <p:embed/>
                </p:oleObj>
              </mc:Choice>
              <mc:Fallback>
                <p:oleObj name="Equation" r:id="rId3" imgW="2920680" imgH="48240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160" y="4976741"/>
                        <a:ext cx="5613400" cy="865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tangolo 3"/>
          <p:cNvSpPr/>
          <p:nvPr/>
        </p:nvSpPr>
        <p:spPr>
          <a:xfrm>
            <a:off x="667388" y="4897665"/>
            <a:ext cx="5716627" cy="1018580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graphicFrame>
        <p:nvGraphicFramePr>
          <p:cNvPr id="5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403784"/>
              </p:ext>
            </p:extLst>
          </p:nvPr>
        </p:nvGraphicFramePr>
        <p:xfrm>
          <a:off x="7079336" y="4930401"/>
          <a:ext cx="1042988" cy="284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66" name="Equazione" r:id="rId5" imgW="685800" imgH="177480" progId="Equation.3">
                  <p:embed/>
                </p:oleObj>
              </mc:Choice>
              <mc:Fallback>
                <p:oleObj name="Equazione" r:id="rId5" imgW="68580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9336" y="4930401"/>
                        <a:ext cx="1042988" cy="284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ttangolo 5"/>
          <p:cNvSpPr/>
          <p:nvPr/>
        </p:nvSpPr>
        <p:spPr>
          <a:xfrm>
            <a:off x="7009896" y="4897665"/>
            <a:ext cx="1219200" cy="396706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graphicFrame>
        <p:nvGraphicFramePr>
          <p:cNvPr id="7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8697898"/>
              </p:ext>
            </p:extLst>
          </p:nvPr>
        </p:nvGraphicFramePr>
        <p:xfrm>
          <a:off x="990973" y="1872597"/>
          <a:ext cx="6650038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67" name="Equation" r:id="rId7" imgW="3060360" imgH="520560" progId="Equation.DSMT4">
                  <p:embed/>
                </p:oleObj>
              </mc:Choice>
              <mc:Fallback>
                <p:oleObj name="Equation" r:id="rId7" imgW="3060360" imgH="52056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973" y="1872597"/>
                        <a:ext cx="6650038" cy="92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768631" y="1138908"/>
            <a:ext cx="26135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it-IT" sz="2000" b="1" dirty="0" err="1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Low</a:t>
            </a:r>
            <a:r>
              <a:rPr lang="it-IT" sz="20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it-IT" sz="2000" b="1" dirty="0" err="1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frequency</a:t>
            </a:r>
            <a:r>
              <a:rPr lang="it-IT" sz="20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it-IT" sz="2000" b="1" dirty="0" err="1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limit</a:t>
            </a:r>
            <a:r>
              <a:rPr lang="it-IT" sz="20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:</a:t>
            </a:r>
            <a:endParaRPr lang="it-IT" sz="2000" b="1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9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6488651"/>
              </p:ext>
            </p:extLst>
          </p:nvPr>
        </p:nvGraphicFramePr>
        <p:xfrm>
          <a:off x="3611058" y="1185900"/>
          <a:ext cx="1266825" cy="33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68" name="Equation" r:id="rId9" imgW="647640" imgH="177480" progId="Equation.DSMT4">
                  <p:embed/>
                </p:oleObj>
              </mc:Choice>
              <mc:Fallback>
                <p:oleObj name="Equation" r:id="rId9" imgW="647640" imgH="17748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11058" y="1185900"/>
                        <a:ext cx="1266825" cy="33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1761095"/>
              </p:ext>
            </p:extLst>
          </p:nvPr>
        </p:nvGraphicFramePr>
        <p:xfrm>
          <a:off x="559440" y="1872598"/>
          <a:ext cx="360363" cy="20063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69" name="Equazione" r:id="rId11" imgW="164880" imgH="215640" progId="Equation.3">
                  <p:embed/>
                </p:oleObj>
              </mc:Choice>
              <mc:Fallback>
                <p:oleObj name="Equazione" r:id="rId11" imgW="164880" imgH="21564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440" y="1872598"/>
                        <a:ext cx="360363" cy="200637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0395447"/>
              </p:ext>
            </p:extLst>
          </p:nvPr>
        </p:nvGraphicFramePr>
        <p:xfrm>
          <a:off x="1019548" y="3110847"/>
          <a:ext cx="282575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70" name="Equation" r:id="rId13" imgW="1295280" imgH="431640" progId="Equation.DSMT4">
                  <p:embed/>
                </p:oleObj>
              </mc:Choice>
              <mc:Fallback>
                <p:oleObj name="Equation" r:id="rId13" imgW="1295280" imgH="4316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9548" y="3110847"/>
                        <a:ext cx="2825750" cy="774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ttangolo 12"/>
              <p:cNvSpPr/>
              <p:nvPr/>
            </p:nvSpPr>
            <p:spPr>
              <a:xfrm>
                <a:off x="6978708" y="5399482"/>
                <a:ext cx="1576009" cy="6598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𝛥</m:t>
                              </m:r>
                            </m:e>
                            <m:sub>
                              <m:r>
                                <a:rPr lang="it-IT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it-IT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it-IT" b="0" i="1" baseline="-25000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sSub>
                            <m:sSub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it-IT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</m:den>
                      </m:f>
                      <m:r>
                        <a:rPr lang="it-IT" i="0">
                          <a:latin typeface="Cambria Math" panose="02040503050406030204" pitchFamily="18" charset="0"/>
                        </a:rPr>
                        <m:t>=1.76</m:t>
                      </m:r>
                      <m:r>
                        <m:rPr>
                          <m:nor/>
                        </m:rPr>
                        <a:rPr lang="it-IT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it-IT" dirty="0"/>
              </a:p>
            </p:txBody>
          </p:sp>
        </mc:Choice>
        <mc:Fallback xmlns="">
          <p:sp>
            <p:nvSpPr>
              <p:cNvPr id="13" name="Rettango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8708" y="5399482"/>
                <a:ext cx="1576009" cy="65986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ttangolo 13"/>
          <p:cNvSpPr/>
          <p:nvPr/>
        </p:nvSpPr>
        <p:spPr>
          <a:xfrm>
            <a:off x="7013440" y="5430695"/>
            <a:ext cx="1506547" cy="632672"/>
          </a:xfrm>
          <a:prstGeom prst="rect">
            <a:avLst/>
          </a:prstGeom>
          <a:noFill/>
          <a:ln w="28575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3399"/>
              </a:solidFill>
            </a:endParaRPr>
          </a:p>
        </p:txBody>
      </p:sp>
      <p:graphicFrame>
        <p:nvGraphicFramePr>
          <p:cNvPr id="15" name="Ogget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2730503"/>
              </p:ext>
            </p:extLst>
          </p:nvPr>
        </p:nvGraphicFramePr>
        <p:xfrm>
          <a:off x="3823783" y="4348919"/>
          <a:ext cx="955964" cy="3740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871" name="Equazione" r:id="rId16" imgW="583920" imgH="228600" progId="Equation.3">
                  <p:embed/>
                </p:oleObj>
              </mc:Choice>
              <mc:Fallback>
                <p:oleObj name="Equazione" r:id="rId16" imgW="583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3783" y="4348919"/>
                        <a:ext cx="955964" cy="3740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768631" y="4263389"/>
            <a:ext cx="261356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it-IT" sz="2000" b="1" dirty="0" err="1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Low</a:t>
            </a:r>
            <a:r>
              <a:rPr lang="it-IT" sz="2000" b="1" dirty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it-IT" sz="2000" b="1" dirty="0" smtClean="0">
                <a:solidFill>
                  <a:srgbClr val="FF3399"/>
                </a:solidFill>
                <a:latin typeface="Times New Roman" charset="0"/>
                <a:ea typeface="ＭＳ Ｐゴシック" charset="0"/>
              </a:rPr>
              <a:t>temperature :</a:t>
            </a:r>
            <a:endParaRPr lang="it-IT" sz="2000" b="1" dirty="0">
              <a:solidFill>
                <a:srgbClr val="FF3399"/>
              </a:solidFill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51303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4531</TotalTime>
  <Words>949</Words>
  <Application>Microsoft Office PowerPoint</Application>
  <PresentationFormat>Presentazione su schermo (4:3)</PresentationFormat>
  <Paragraphs>191</Paragraphs>
  <Slides>24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3</vt:i4>
      </vt:variant>
      <vt:variant>
        <vt:lpstr>Titoli diapositive</vt:lpstr>
      </vt:variant>
      <vt:variant>
        <vt:i4>24</vt:i4>
      </vt:variant>
    </vt:vector>
  </HeadingPairs>
  <TitlesOfParts>
    <vt:vector size="36" baseType="lpstr">
      <vt:lpstr>ＭＳ Ｐゴシック</vt:lpstr>
      <vt:lpstr>Arial</vt:lpstr>
      <vt:lpstr>Arial Black</vt:lpstr>
      <vt:lpstr>Calibri</vt:lpstr>
      <vt:lpstr>Calibri Light</vt:lpstr>
      <vt:lpstr>Cambria Math</vt:lpstr>
      <vt:lpstr>Symbol</vt:lpstr>
      <vt:lpstr>Times New Roman</vt:lpstr>
      <vt:lpstr>Tema di Office</vt:lpstr>
      <vt:lpstr>Fotografia Photo Editor</vt:lpstr>
      <vt:lpstr>Equazione</vt:lpstr>
      <vt:lpstr>Equation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Vaglio</dc:creator>
  <cp:lastModifiedBy>ruggero</cp:lastModifiedBy>
  <cp:revision>328</cp:revision>
  <dcterms:created xsi:type="dcterms:W3CDTF">2016-02-14T16:51:48Z</dcterms:created>
  <dcterms:modified xsi:type="dcterms:W3CDTF">2020-09-24T10:18:38Z</dcterms:modified>
</cp:coreProperties>
</file>